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2"/>
  </p:notesMasterIdLst>
  <p:sldIdLst>
    <p:sldId id="256" r:id="rId2"/>
    <p:sldId id="258" r:id="rId3"/>
    <p:sldId id="257" r:id="rId4"/>
    <p:sldId id="295" r:id="rId5"/>
    <p:sldId id="297" r:id="rId6"/>
    <p:sldId id="298" r:id="rId7"/>
    <p:sldId id="300" r:id="rId8"/>
    <p:sldId id="299" r:id="rId9"/>
    <p:sldId id="302" r:id="rId10"/>
    <p:sldId id="303" r:id="rId11"/>
    <p:sldId id="304" r:id="rId12"/>
    <p:sldId id="306" r:id="rId13"/>
    <p:sldId id="307" r:id="rId14"/>
    <p:sldId id="308" r:id="rId15"/>
    <p:sldId id="312" r:id="rId16"/>
    <p:sldId id="313" r:id="rId17"/>
    <p:sldId id="318" r:id="rId18"/>
    <p:sldId id="314" r:id="rId19"/>
    <p:sldId id="315" r:id="rId20"/>
    <p:sldId id="316" r:id="rId21"/>
    <p:sldId id="317" r:id="rId22"/>
    <p:sldId id="268" r:id="rId23"/>
    <p:sldId id="319" r:id="rId24"/>
    <p:sldId id="294"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38" r:id="rId44"/>
    <p:sldId id="339" r:id="rId45"/>
    <p:sldId id="296" r:id="rId46"/>
    <p:sldId id="340" r:id="rId47"/>
    <p:sldId id="448" r:id="rId48"/>
    <p:sldId id="449" r:id="rId49"/>
    <p:sldId id="450" r:id="rId50"/>
    <p:sldId id="451" r:id="rId51"/>
    <p:sldId id="452" r:id="rId52"/>
    <p:sldId id="453" r:id="rId53"/>
    <p:sldId id="454" r:id="rId54"/>
    <p:sldId id="455" r:id="rId55"/>
    <p:sldId id="456" r:id="rId56"/>
    <p:sldId id="457" r:id="rId57"/>
    <p:sldId id="458" r:id="rId58"/>
    <p:sldId id="447" r:id="rId59"/>
    <p:sldId id="459" r:id="rId60"/>
    <p:sldId id="460" r:id="rId61"/>
    <p:sldId id="461" r:id="rId62"/>
    <p:sldId id="462" r:id="rId63"/>
    <p:sldId id="463" r:id="rId64"/>
    <p:sldId id="464" r:id="rId65"/>
    <p:sldId id="465" r:id="rId66"/>
    <p:sldId id="466" r:id="rId67"/>
    <p:sldId id="467" r:id="rId68"/>
    <p:sldId id="468" r:id="rId69"/>
    <p:sldId id="469" r:id="rId70"/>
    <p:sldId id="470" r:id="rId71"/>
    <p:sldId id="471" r:id="rId72"/>
    <p:sldId id="472" r:id="rId73"/>
    <p:sldId id="473" r:id="rId74"/>
    <p:sldId id="474" r:id="rId75"/>
    <p:sldId id="475" r:id="rId76"/>
    <p:sldId id="476" r:id="rId77"/>
    <p:sldId id="477" r:id="rId78"/>
    <p:sldId id="478" r:id="rId79"/>
    <p:sldId id="348" r:id="rId80"/>
    <p:sldId id="349" r:id="rId81"/>
    <p:sldId id="350" r:id="rId82"/>
    <p:sldId id="351" r:id="rId83"/>
    <p:sldId id="352" r:id="rId84"/>
    <p:sldId id="353" r:id="rId85"/>
    <p:sldId id="354" r:id="rId86"/>
    <p:sldId id="355" r:id="rId87"/>
    <p:sldId id="356" r:id="rId88"/>
    <p:sldId id="357" r:id="rId89"/>
    <p:sldId id="479" r:id="rId90"/>
    <p:sldId id="480" r:id="rId91"/>
    <p:sldId id="481" r:id="rId92"/>
    <p:sldId id="482" r:id="rId93"/>
    <p:sldId id="483" r:id="rId94"/>
    <p:sldId id="484" r:id="rId95"/>
    <p:sldId id="485" r:id="rId96"/>
    <p:sldId id="486" r:id="rId97"/>
    <p:sldId id="487" r:id="rId98"/>
    <p:sldId id="488" r:id="rId99"/>
    <p:sldId id="489" r:id="rId100"/>
    <p:sldId id="359" r:id="rId101"/>
    <p:sldId id="375" r:id="rId102"/>
    <p:sldId id="384" r:id="rId103"/>
    <p:sldId id="385" r:id="rId104"/>
    <p:sldId id="386" r:id="rId105"/>
    <p:sldId id="490" r:id="rId106"/>
    <p:sldId id="491" r:id="rId107"/>
    <p:sldId id="492" r:id="rId108"/>
    <p:sldId id="360" r:id="rId109"/>
    <p:sldId id="361" r:id="rId110"/>
    <p:sldId id="363" r:id="rId111"/>
    <p:sldId id="364" r:id="rId112"/>
    <p:sldId id="365" r:id="rId113"/>
    <p:sldId id="366" r:id="rId114"/>
    <p:sldId id="367" r:id="rId115"/>
    <p:sldId id="368" r:id="rId116"/>
    <p:sldId id="369" r:id="rId117"/>
    <p:sldId id="370" r:id="rId118"/>
    <p:sldId id="371" r:id="rId119"/>
    <p:sldId id="372" r:id="rId120"/>
    <p:sldId id="387" r:id="rId121"/>
    <p:sldId id="411" r:id="rId122"/>
    <p:sldId id="412" r:id="rId123"/>
    <p:sldId id="413" r:id="rId124"/>
    <p:sldId id="414" r:id="rId125"/>
    <p:sldId id="415" r:id="rId126"/>
    <p:sldId id="416" r:id="rId127"/>
    <p:sldId id="417" r:id="rId128"/>
    <p:sldId id="418" r:id="rId129"/>
    <p:sldId id="419" r:id="rId130"/>
    <p:sldId id="420" r:id="rId131"/>
    <p:sldId id="421" r:id="rId132"/>
    <p:sldId id="422" r:id="rId133"/>
    <p:sldId id="423" r:id="rId134"/>
    <p:sldId id="424" r:id="rId135"/>
    <p:sldId id="493" r:id="rId136"/>
    <p:sldId id="425" r:id="rId137"/>
    <p:sldId id="389" r:id="rId138"/>
    <p:sldId id="431" r:id="rId139"/>
    <p:sldId id="432" r:id="rId140"/>
    <p:sldId id="433" r:id="rId141"/>
    <p:sldId id="440" r:id="rId142"/>
    <p:sldId id="439" r:id="rId143"/>
    <p:sldId id="441" r:id="rId144"/>
    <p:sldId id="442" r:id="rId145"/>
    <p:sldId id="443" r:id="rId146"/>
    <p:sldId id="444" r:id="rId147"/>
    <p:sldId id="445" r:id="rId148"/>
    <p:sldId id="446" r:id="rId149"/>
    <p:sldId id="438" r:id="rId150"/>
    <p:sldId id="494" r:id="rId151"/>
    <p:sldId id="495" r:id="rId152"/>
    <p:sldId id="496" r:id="rId153"/>
    <p:sldId id="260" r:id="rId154"/>
    <p:sldId id="497" r:id="rId155"/>
    <p:sldId id="498" r:id="rId156"/>
    <p:sldId id="362" r:id="rId157"/>
    <p:sldId id="499" r:id="rId158"/>
    <p:sldId id="500" r:id="rId159"/>
    <p:sldId id="501" r:id="rId160"/>
    <p:sldId id="502" r:id="rId161"/>
    <p:sldId id="503" r:id="rId162"/>
    <p:sldId id="309" r:id="rId163"/>
    <p:sldId id="310" r:id="rId164"/>
    <p:sldId id="311" r:id="rId165"/>
    <p:sldId id="504" r:id="rId166"/>
    <p:sldId id="505" r:id="rId167"/>
    <p:sldId id="506" r:id="rId168"/>
    <p:sldId id="507" r:id="rId169"/>
    <p:sldId id="508" r:id="rId170"/>
    <p:sldId id="509" r:id="rId171"/>
    <p:sldId id="510" r:id="rId172"/>
    <p:sldId id="511" r:id="rId173"/>
    <p:sldId id="512" r:id="rId174"/>
    <p:sldId id="513" r:id="rId175"/>
    <p:sldId id="514" r:id="rId176"/>
    <p:sldId id="515" r:id="rId177"/>
    <p:sldId id="516" r:id="rId178"/>
    <p:sldId id="517" r:id="rId179"/>
    <p:sldId id="518" r:id="rId180"/>
    <p:sldId id="519" r:id="rId181"/>
    <p:sldId id="520" r:id="rId182"/>
    <p:sldId id="521" r:id="rId183"/>
    <p:sldId id="522" r:id="rId184"/>
    <p:sldId id="523" r:id="rId185"/>
    <p:sldId id="524" r:id="rId186"/>
    <p:sldId id="525" r:id="rId187"/>
    <p:sldId id="343" r:id="rId188"/>
    <p:sldId id="526" r:id="rId189"/>
    <p:sldId id="527" r:id="rId190"/>
    <p:sldId id="528" r:id="rId191"/>
    <p:sldId id="529" r:id="rId192"/>
    <p:sldId id="530" r:id="rId193"/>
    <p:sldId id="531" r:id="rId194"/>
    <p:sldId id="532" r:id="rId195"/>
    <p:sldId id="533" r:id="rId196"/>
    <p:sldId id="534" r:id="rId197"/>
    <p:sldId id="535" r:id="rId198"/>
    <p:sldId id="536" r:id="rId199"/>
    <p:sldId id="341" r:id="rId200"/>
    <p:sldId id="342" r:id="rId201"/>
    <p:sldId id="344" r:id="rId202"/>
    <p:sldId id="345" r:id="rId203"/>
    <p:sldId id="346" r:id="rId204"/>
    <p:sldId id="347" r:id="rId205"/>
    <p:sldId id="537" r:id="rId206"/>
    <p:sldId id="538" r:id="rId207"/>
    <p:sldId id="539" r:id="rId208"/>
    <p:sldId id="540" r:id="rId209"/>
    <p:sldId id="541" r:id="rId210"/>
    <p:sldId id="542" r:id="rId211"/>
    <p:sldId id="543" r:id="rId212"/>
    <p:sldId id="544" r:id="rId213"/>
    <p:sldId id="545" r:id="rId214"/>
    <p:sldId id="546" r:id="rId215"/>
    <p:sldId id="547" r:id="rId216"/>
    <p:sldId id="548" r:id="rId217"/>
    <p:sldId id="358" r:id="rId218"/>
    <p:sldId id="549" r:id="rId219"/>
    <p:sldId id="550" r:id="rId220"/>
    <p:sldId id="551" r:id="rId221"/>
    <p:sldId id="552" r:id="rId222"/>
    <p:sldId id="553" r:id="rId223"/>
    <p:sldId id="554" r:id="rId224"/>
    <p:sldId id="555" r:id="rId225"/>
    <p:sldId id="556" r:id="rId226"/>
    <p:sldId id="557" r:id="rId227"/>
    <p:sldId id="301" r:id="rId228"/>
    <p:sldId id="558" r:id="rId229"/>
    <p:sldId id="559" r:id="rId230"/>
    <p:sldId id="560" r:id="rId231"/>
    <p:sldId id="305" r:id="rId232"/>
    <p:sldId id="561" r:id="rId233"/>
    <p:sldId id="562" r:id="rId234"/>
    <p:sldId id="563" r:id="rId235"/>
    <p:sldId id="564" r:id="rId236"/>
    <p:sldId id="565" r:id="rId237"/>
    <p:sldId id="566" r:id="rId238"/>
    <p:sldId id="567" r:id="rId239"/>
    <p:sldId id="568" r:id="rId240"/>
    <p:sldId id="569" r:id="rId241"/>
    <p:sldId id="570" r:id="rId242"/>
    <p:sldId id="571" r:id="rId243"/>
    <p:sldId id="572" r:id="rId244"/>
    <p:sldId id="573" r:id="rId245"/>
    <p:sldId id="574" r:id="rId246"/>
    <p:sldId id="575" r:id="rId247"/>
    <p:sldId id="576" r:id="rId248"/>
    <p:sldId id="577" r:id="rId249"/>
    <p:sldId id="578" r:id="rId250"/>
    <p:sldId id="579" r:id="rId251"/>
    <p:sldId id="580" r:id="rId252"/>
    <p:sldId id="581" r:id="rId253"/>
    <p:sldId id="582" r:id="rId254"/>
    <p:sldId id="583" r:id="rId255"/>
    <p:sldId id="584" r:id="rId256"/>
    <p:sldId id="585" r:id="rId257"/>
    <p:sldId id="586" r:id="rId258"/>
    <p:sldId id="587" r:id="rId259"/>
    <p:sldId id="588" r:id="rId260"/>
    <p:sldId id="589" r:id="rId261"/>
    <p:sldId id="590" r:id="rId262"/>
    <p:sldId id="591" r:id="rId263"/>
    <p:sldId id="592" r:id="rId264"/>
    <p:sldId id="593" r:id="rId265"/>
    <p:sldId id="594" r:id="rId266"/>
    <p:sldId id="595" r:id="rId267"/>
    <p:sldId id="596" r:id="rId268"/>
    <p:sldId id="597" r:id="rId269"/>
    <p:sldId id="598" r:id="rId270"/>
    <p:sldId id="599" r:id="rId27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FB9D7"/>
    <a:srgbClr val="808080"/>
    <a:srgbClr val="969696"/>
    <a:srgbClr val="FF7F00"/>
    <a:srgbClr val="000000"/>
    <a:srgbClr val="333333"/>
    <a:srgbClr val="EC2C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94660"/>
  </p:normalViewPr>
  <p:slideViewPr>
    <p:cSldViewPr>
      <p:cViewPr varScale="1">
        <p:scale>
          <a:sx n="47" d="100"/>
          <a:sy n="47" d="100"/>
        </p:scale>
        <p:origin x="1358" y="41"/>
      </p:cViewPr>
      <p:guideLst>
        <p:guide orient="horz" pos="2160"/>
        <p:guide pos="2880"/>
      </p:guideLst>
    </p:cSldViewPr>
  </p:slideViewPr>
  <p:notesTextViewPr>
    <p:cViewPr>
      <p:scale>
        <a:sx n="3" d="2"/>
        <a:sy n="3" d="2"/>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tableStyles" Target="tableStyle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932510-5FC7-48DF-B531-00F7C615DF17}" type="doc">
      <dgm:prSet loTypeId="urn:microsoft.com/office/officeart/2005/8/layout/pyramid2" loCatId="pyramid" qsTypeId="urn:microsoft.com/office/officeart/2005/8/quickstyle/simple1" qsCatId="simple" csTypeId="urn:microsoft.com/office/officeart/2005/8/colors/accent1_2" csCatId="accent1"/>
      <dgm:spPr/>
      <dgm:t>
        <a:bodyPr/>
        <a:lstStyle/>
        <a:p>
          <a:endParaRPr lang="en-US"/>
        </a:p>
      </dgm:t>
    </dgm:pt>
    <dgm:pt modelId="{F55370A6-9ABB-4075-BB90-FCD7CF952B20}">
      <dgm:prSet custT="1"/>
      <dgm:spPr/>
      <dgm:t>
        <a:bodyPr/>
        <a:lstStyle/>
        <a:p>
          <a:pPr rtl="0"/>
          <a:r>
            <a:rPr lang="en-US" sz="2400" b="1" i="1">
              <a:solidFill>
                <a:srgbClr val="7030A0"/>
              </a:solidFill>
              <a:latin typeface="Times New Roman" panose="02020603050405020304" pitchFamily="18" charset="0"/>
              <a:cs typeface="Times New Roman" panose="02020603050405020304" pitchFamily="18" charset="0"/>
            </a:rPr>
            <a:t>Đổi chỗ trực tiếp</a:t>
          </a:r>
          <a:endParaRPr lang="en-US" sz="2400">
            <a:solidFill>
              <a:srgbClr val="7030A0"/>
            </a:solidFill>
            <a:latin typeface="Times New Roman" panose="02020603050405020304" pitchFamily="18" charset="0"/>
            <a:cs typeface="Times New Roman" panose="02020603050405020304" pitchFamily="18" charset="0"/>
          </a:endParaRPr>
        </a:p>
      </dgm:t>
    </dgm:pt>
    <dgm:pt modelId="{EDC6E04D-6840-488C-B8E2-2E960067A09E}" type="parTrans" cxnId="{7154E61E-C327-4391-8A22-E8503BC4F7E6}">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CAD6AD59-6103-4A67-AC81-F75D00DB3292}" type="sibTrans" cxnId="{7154E61E-C327-4391-8A22-E8503BC4F7E6}">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D068EB34-6A8F-4901-892C-9FC5BADE4399}">
      <dgm:prSet custT="1"/>
      <dgm:spPr/>
      <dgm:t>
        <a:bodyPr/>
        <a:lstStyle/>
        <a:p>
          <a:pPr rtl="0"/>
          <a:r>
            <a:rPr lang="en-US" sz="2400" b="1" i="1">
              <a:solidFill>
                <a:srgbClr val="7030A0"/>
              </a:solidFill>
              <a:latin typeface="Times New Roman" panose="02020603050405020304" pitchFamily="18" charset="0"/>
              <a:cs typeface="Times New Roman" panose="02020603050405020304" pitchFamily="18" charset="0"/>
            </a:rPr>
            <a:t>Chọn trực tiếp</a:t>
          </a:r>
          <a:endParaRPr lang="en-US" sz="2400">
            <a:solidFill>
              <a:srgbClr val="7030A0"/>
            </a:solidFill>
            <a:latin typeface="Times New Roman" panose="02020603050405020304" pitchFamily="18" charset="0"/>
            <a:cs typeface="Times New Roman" panose="02020603050405020304" pitchFamily="18" charset="0"/>
          </a:endParaRPr>
        </a:p>
      </dgm:t>
    </dgm:pt>
    <dgm:pt modelId="{68448BC1-4B10-441D-8912-80066DEF3450}" type="parTrans" cxnId="{28AEDC9A-62EE-4E69-B046-B8ACB721F6B7}">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8B20EB35-AB9E-4F52-B21D-66485DFCC8F9}" type="sibTrans" cxnId="{28AEDC9A-62EE-4E69-B046-B8ACB721F6B7}">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5FA9CF6A-3074-456F-A8D7-185AB74D1D65}">
      <dgm:prSet custT="1"/>
      <dgm:spPr/>
      <dgm:t>
        <a:bodyPr/>
        <a:lstStyle/>
        <a:p>
          <a:pPr rtl="0"/>
          <a:r>
            <a:rPr lang="en-US" sz="2400" b="1" i="1">
              <a:solidFill>
                <a:srgbClr val="7030A0"/>
              </a:solidFill>
              <a:latin typeface="Times New Roman" panose="02020603050405020304" pitchFamily="18" charset="0"/>
              <a:cs typeface="Times New Roman" panose="02020603050405020304" pitchFamily="18" charset="0"/>
            </a:rPr>
            <a:t>Chèn trực tiếp</a:t>
          </a:r>
          <a:endParaRPr lang="en-US" sz="2400">
            <a:solidFill>
              <a:srgbClr val="7030A0"/>
            </a:solidFill>
            <a:latin typeface="Times New Roman" panose="02020603050405020304" pitchFamily="18" charset="0"/>
            <a:cs typeface="Times New Roman" panose="02020603050405020304" pitchFamily="18" charset="0"/>
          </a:endParaRPr>
        </a:p>
      </dgm:t>
    </dgm:pt>
    <dgm:pt modelId="{369BD7AB-8738-46BB-85F9-EC57D6A2EFE3}" type="parTrans" cxnId="{DEA366E3-C5BB-40C7-B1FA-8088C7192E24}">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B4813140-636D-4BAC-A547-97D92892A941}" type="sibTrans" cxnId="{DEA366E3-C5BB-40C7-B1FA-8088C7192E24}">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7CADCF3C-74BB-4917-83AE-67D4A74F635C}">
      <dgm:prSet custT="1"/>
      <dgm:spPr/>
      <dgm:t>
        <a:bodyPr/>
        <a:lstStyle/>
        <a:p>
          <a:pPr rtl="0"/>
          <a:r>
            <a:rPr lang="en-US" sz="2400" b="1" i="1">
              <a:solidFill>
                <a:srgbClr val="7030A0"/>
              </a:solidFill>
              <a:latin typeface="Times New Roman" panose="02020603050405020304" pitchFamily="18" charset="0"/>
              <a:cs typeface="Times New Roman" panose="02020603050405020304" pitchFamily="18" charset="0"/>
            </a:rPr>
            <a:t>Bubble Sort</a:t>
          </a:r>
          <a:endParaRPr lang="en-US" sz="2400">
            <a:solidFill>
              <a:srgbClr val="7030A0"/>
            </a:solidFill>
            <a:latin typeface="Times New Roman" panose="02020603050405020304" pitchFamily="18" charset="0"/>
            <a:cs typeface="Times New Roman" panose="02020603050405020304" pitchFamily="18" charset="0"/>
          </a:endParaRPr>
        </a:p>
      </dgm:t>
    </dgm:pt>
    <dgm:pt modelId="{819057EE-B493-4395-84DB-97F1A27E73F0}" type="parTrans" cxnId="{4179FA8B-927B-466A-B64C-6688632ED144}">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59E2AD96-DFA8-442A-92FA-95EC2EB64BC7}" type="sibTrans" cxnId="{4179FA8B-927B-466A-B64C-6688632ED144}">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01FADADF-3E76-46B6-B324-0242A1F39120}">
      <dgm:prSet custT="1"/>
      <dgm:spPr/>
      <dgm:t>
        <a:bodyPr/>
        <a:lstStyle/>
        <a:p>
          <a:pPr rtl="0"/>
          <a:r>
            <a:rPr lang="en-US" sz="2400" b="1" i="1">
              <a:solidFill>
                <a:srgbClr val="7030A0"/>
              </a:solidFill>
              <a:latin typeface="Times New Roman" panose="02020603050405020304" pitchFamily="18" charset="0"/>
              <a:cs typeface="Times New Roman" panose="02020603050405020304" pitchFamily="18" charset="0"/>
            </a:rPr>
            <a:t>Quick Sort</a:t>
          </a:r>
          <a:endParaRPr lang="en-US" sz="2400">
            <a:solidFill>
              <a:srgbClr val="7030A0"/>
            </a:solidFill>
            <a:latin typeface="Times New Roman" panose="02020603050405020304" pitchFamily="18" charset="0"/>
            <a:cs typeface="Times New Roman" panose="02020603050405020304" pitchFamily="18" charset="0"/>
          </a:endParaRPr>
        </a:p>
      </dgm:t>
    </dgm:pt>
    <dgm:pt modelId="{282C4297-695E-408B-936C-4EC4E2368658}" type="parTrans" cxnId="{55D0877A-0FC5-4279-A6A3-B57FB4C6DA98}">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473D7982-3F30-4BF9-AF3B-34EA4375D01C}" type="sibTrans" cxnId="{55D0877A-0FC5-4279-A6A3-B57FB4C6DA98}">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3F96E6BD-BAB5-4C48-9D69-AE0DC1EE9BBF}">
      <dgm:prSet custT="1"/>
      <dgm:spPr/>
      <dgm:t>
        <a:bodyPr/>
        <a:lstStyle/>
        <a:p>
          <a:pPr rtl="0"/>
          <a:r>
            <a:rPr lang="en-US" sz="2400" b="1" i="1">
              <a:solidFill>
                <a:srgbClr val="7030A0"/>
              </a:solidFill>
              <a:latin typeface="Times New Roman" panose="02020603050405020304" pitchFamily="18" charset="0"/>
              <a:cs typeface="Times New Roman" panose="02020603050405020304" pitchFamily="18" charset="0"/>
            </a:rPr>
            <a:t>Heap Sort</a:t>
          </a:r>
          <a:endParaRPr lang="en-US" sz="2400">
            <a:solidFill>
              <a:srgbClr val="7030A0"/>
            </a:solidFill>
            <a:latin typeface="Times New Roman" panose="02020603050405020304" pitchFamily="18" charset="0"/>
            <a:cs typeface="Times New Roman" panose="02020603050405020304" pitchFamily="18" charset="0"/>
          </a:endParaRPr>
        </a:p>
      </dgm:t>
    </dgm:pt>
    <dgm:pt modelId="{6155B846-3C33-48F7-A70D-FBF8A88964B1}" type="parTrans" cxnId="{A761BC47-35D9-4956-95C6-5CBA2922BA7E}">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5BDED974-401C-4B2C-898E-5BBAD5E1E543}" type="sibTrans" cxnId="{A761BC47-35D9-4956-95C6-5CBA2922BA7E}">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BE35D00E-5266-431A-AEA9-CC67EAEC7C6C}">
      <dgm:prSet custT="1"/>
      <dgm:spPr/>
      <dgm:t>
        <a:bodyPr/>
        <a:lstStyle/>
        <a:p>
          <a:pPr rtl="0"/>
          <a:r>
            <a:rPr lang="en-US" sz="2400" b="1" i="1">
              <a:solidFill>
                <a:srgbClr val="7030A0"/>
              </a:solidFill>
              <a:latin typeface="Times New Roman" panose="02020603050405020304" pitchFamily="18" charset="0"/>
              <a:cs typeface="Times New Roman" panose="02020603050405020304" pitchFamily="18" charset="0"/>
            </a:rPr>
            <a:t>Shell Sort</a:t>
          </a:r>
          <a:endParaRPr lang="en-US" sz="2400">
            <a:solidFill>
              <a:srgbClr val="7030A0"/>
            </a:solidFill>
            <a:latin typeface="Times New Roman" panose="02020603050405020304" pitchFamily="18" charset="0"/>
            <a:cs typeface="Times New Roman" panose="02020603050405020304" pitchFamily="18" charset="0"/>
          </a:endParaRPr>
        </a:p>
      </dgm:t>
    </dgm:pt>
    <dgm:pt modelId="{9A018961-8F4F-43AD-AB2A-026D0E09DDA3}" type="parTrans" cxnId="{75677E36-8A64-4145-9CF3-9E24A0DA8F13}">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3EC85DC6-C080-434E-A140-FA1217893B8E}" type="sibTrans" cxnId="{75677E36-8A64-4145-9CF3-9E24A0DA8F13}">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3D6AC854-1113-4CAA-A304-AA9FB4FF919C}">
      <dgm:prSet custT="1"/>
      <dgm:spPr/>
      <dgm:t>
        <a:bodyPr/>
        <a:lstStyle/>
        <a:p>
          <a:pPr rtl="0"/>
          <a:r>
            <a:rPr lang="en-US" sz="2400" b="1" i="1">
              <a:solidFill>
                <a:srgbClr val="7030A0"/>
              </a:solidFill>
              <a:latin typeface="Times New Roman" panose="02020603050405020304" pitchFamily="18" charset="0"/>
              <a:cs typeface="Times New Roman" panose="02020603050405020304" pitchFamily="18" charset="0"/>
            </a:rPr>
            <a:t>Merge Sort</a:t>
          </a:r>
          <a:endParaRPr lang="en-US" sz="2400">
            <a:solidFill>
              <a:srgbClr val="7030A0"/>
            </a:solidFill>
            <a:latin typeface="Times New Roman" panose="02020603050405020304" pitchFamily="18" charset="0"/>
            <a:cs typeface="Times New Roman" panose="02020603050405020304" pitchFamily="18" charset="0"/>
          </a:endParaRPr>
        </a:p>
      </dgm:t>
    </dgm:pt>
    <dgm:pt modelId="{7803B6E0-38BB-41F9-A529-44FC2142D19B}" type="parTrans" cxnId="{35EC8549-B000-41EF-B292-BECC18B29B54}">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9AD4EFCC-74A8-4ABC-8DF7-3BB1BF971505}" type="sibTrans" cxnId="{35EC8549-B000-41EF-B292-BECC18B29B54}">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2F5F91FF-CDDF-4494-8ECA-E6A6232F1D90}">
      <dgm:prSet custT="1"/>
      <dgm:spPr/>
      <dgm:t>
        <a:bodyPr/>
        <a:lstStyle/>
        <a:p>
          <a:pPr rtl="0"/>
          <a:r>
            <a:rPr lang="en-US" sz="2400" b="1" i="1">
              <a:solidFill>
                <a:srgbClr val="7030A0"/>
              </a:solidFill>
              <a:latin typeface="Times New Roman" panose="02020603050405020304" pitchFamily="18" charset="0"/>
              <a:cs typeface="Times New Roman" panose="02020603050405020304" pitchFamily="18" charset="0"/>
            </a:rPr>
            <a:t>Radix Sort</a:t>
          </a:r>
          <a:endParaRPr lang="en-US" sz="2400">
            <a:solidFill>
              <a:srgbClr val="7030A0"/>
            </a:solidFill>
            <a:latin typeface="Times New Roman" panose="02020603050405020304" pitchFamily="18" charset="0"/>
            <a:cs typeface="Times New Roman" panose="02020603050405020304" pitchFamily="18" charset="0"/>
          </a:endParaRPr>
        </a:p>
      </dgm:t>
    </dgm:pt>
    <dgm:pt modelId="{3CB67F40-A54B-4DB0-9C56-6AD80DB08039}" type="parTrans" cxnId="{63BFAED1-6FF6-43EF-8394-0DFFB279895F}">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E5BD7D30-FF44-46C7-AEE2-A09C76EB71FC}" type="sibTrans" cxnId="{63BFAED1-6FF6-43EF-8394-0DFFB279895F}">
      <dgm:prSet/>
      <dgm:spPr/>
      <dgm:t>
        <a:bodyPr/>
        <a:lstStyle/>
        <a:p>
          <a:endParaRPr lang="en-US" sz="2400">
            <a:solidFill>
              <a:srgbClr val="7030A0"/>
            </a:solidFill>
            <a:latin typeface="Times New Roman" panose="02020603050405020304" pitchFamily="18" charset="0"/>
            <a:cs typeface="Times New Roman" panose="02020603050405020304" pitchFamily="18" charset="0"/>
          </a:endParaRPr>
        </a:p>
      </dgm:t>
    </dgm:pt>
    <dgm:pt modelId="{3CA4E101-200B-4B82-839B-93CFD4E8777E}" type="pres">
      <dgm:prSet presAssocID="{BD932510-5FC7-48DF-B531-00F7C615DF17}" presName="compositeShape" presStyleCnt="0">
        <dgm:presLayoutVars>
          <dgm:dir/>
          <dgm:resizeHandles/>
        </dgm:presLayoutVars>
      </dgm:prSet>
      <dgm:spPr/>
    </dgm:pt>
    <dgm:pt modelId="{D5331B34-A6BE-41F6-A192-EBE1C732F389}" type="pres">
      <dgm:prSet presAssocID="{BD932510-5FC7-48DF-B531-00F7C615DF17}" presName="pyramid" presStyleLbl="node1" presStyleIdx="0" presStyleCnt="1" custLinFactNeighborX="-6773" custLinFactNeighborY="-213"/>
      <dgm:spPr/>
    </dgm:pt>
    <dgm:pt modelId="{9CE5E044-2A7E-40CD-AAD1-88AEEC24190D}" type="pres">
      <dgm:prSet presAssocID="{BD932510-5FC7-48DF-B531-00F7C615DF17}" presName="theList" presStyleCnt="0"/>
      <dgm:spPr/>
    </dgm:pt>
    <dgm:pt modelId="{7D0ABF96-EC92-4052-8219-CFA4E701A38C}" type="pres">
      <dgm:prSet presAssocID="{F55370A6-9ABB-4075-BB90-FCD7CF952B20}" presName="aNode" presStyleLbl="fgAcc1" presStyleIdx="0" presStyleCnt="9">
        <dgm:presLayoutVars>
          <dgm:bulletEnabled val="1"/>
        </dgm:presLayoutVars>
      </dgm:prSet>
      <dgm:spPr/>
    </dgm:pt>
    <dgm:pt modelId="{B9D6290C-EDD8-4EE9-B2FF-8402005AC690}" type="pres">
      <dgm:prSet presAssocID="{F55370A6-9ABB-4075-BB90-FCD7CF952B20}" presName="aSpace" presStyleCnt="0"/>
      <dgm:spPr/>
    </dgm:pt>
    <dgm:pt modelId="{38EA0EEB-30DB-4766-8C13-6EA5D2EEDF2E}" type="pres">
      <dgm:prSet presAssocID="{D068EB34-6A8F-4901-892C-9FC5BADE4399}" presName="aNode" presStyleLbl="fgAcc1" presStyleIdx="1" presStyleCnt="9">
        <dgm:presLayoutVars>
          <dgm:bulletEnabled val="1"/>
        </dgm:presLayoutVars>
      </dgm:prSet>
      <dgm:spPr/>
    </dgm:pt>
    <dgm:pt modelId="{76B93E1C-9D06-410F-9767-CA5A2A6DCEC9}" type="pres">
      <dgm:prSet presAssocID="{D068EB34-6A8F-4901-892C-9FC5BADE4399}" presName="aSpace" presStyleCnt="0"/>
      <dgm:spPr/>
    </dgm:pt>
    <dgm:pt modelId="{A8026E89-2B91-404A-B06A-1FFB0E8DDEA6}" type="pres">
      <dgm:prSet presAssocID="{5FA9CF6A-3074-456F-A8D7-185AB74D1D65}" presName="aNode" presStyleLbl="fgAcc1" presStyleIdx="2" presStyleCnt="9">
        <dgm:presLayoutVars>
          <dgm:bulletEnabled val="1"/>
        </dgm:presLayoutVars>
      </dgm:prSet>
      <dgm:spPr/>
    </dgm:pt>
    <dgm:pt modelId="{7ADF3632-22F9-4D1A-9363-391126AAEEFE}" type="pres">
      <dgm:prSet presAssocID="{5FA9CF6A-3074-456F-A8D7-185AB74D1D65}" presName="aSpace" presStyleCnt="0"/>
      <dgm:spPr/>
    </dgm:pt>
    <dgm:pt modelId="{AA84E4EA-7564-48F3-A626-52DCE18B67F4}" type="pres">
      <dgm:prSet presAssocID="{7CADCF3C-74BB-4917-83AE-67D4A74F635C}" presName="aNode" presStyleLbl="fgAcc1" presStyleIdx="3" presStyleCnt="9">
        <dgm:presLayoutVars>
          <dgm:bulletEnabled val="1"/>
        </dgm:presLayoutVars>
      </dgm:prSet>
      <dgm:spPr/>
    </dgm:pt>
    <dgm:pt modelId="{FCCE4967-B00B-47D3-810B-9AE69CEA7DCD}" type="pres">
      <dgm:prSet presAssocID="{7CADCF3C-74BB-4917-83AE-67D4A74F635C}" presName="aSpace" presStyleCnt="0"/>
      <dgm:spPr/>
    </dgm:pt>
    <dgm:pt modelId="{EBA9F564-4905-447D-BA41-41EC3EFC8226}" type="pres">
      <dgm:prSet presAssocID="{01FADADF-3E76-46B6-B324-0242A1F39120}" presName="aNode" presStyleLbl="fgAcc1" presStyleIdx="4" presStyleCnt="9">
        <dgm:presLayoutVars>
          <dgm:bulletEnabled val="1"/>
        </dgm:presLayoutVars>
      </dgm:prSet>
      <dgm:spPr/>
    </dgm:pt>
    <dgm:pt modelId="{DD879E17-116C-4A97-BA39-60718226721C}" type="pres">
      <dgm:prSet presAssocID="{01FADADF-3E76-46B6-B324-0242A1F39120}" presName="aSpace" presStyleCnt="0"/>
      <dgm:spPr/>
    </dgm:pt>
    <dgm:pt modelId="{BE5EA9B2-AEC2-4CF5-8092-69ED40287BA3}" type="pres">
      <dgm:prSet presAssocID="{3F96E6BD-BAB5-4C48-9D69-AE0DC1EE9BBF}" presName="aNode" presStyleLbl="fgAcc1" presStyleIdx="5" presStyleCnt="9">
        <dgm:presLayoutVars>
          <dgm:bulletEnabled val="1"/>
        </dgm:presLayoutVars>
      </dgm:prSet>
      <dgm:spPr/>
    </dgm:pt>
    <dgm:pt modelId="{D74786E7-C37F-4ED6-B191-AF137B798D27}" type="pres">
      <dgm:prSet presAssocID="{3F96E6BD-BAB5-4C48-9D69-AE0DC1EE9BBF}" presName="aSpace" presStyleCnt="0"/>
      <dgm:spPr/>
    </dgm:pt>
    <dgm:pt modelId="{8B5282F2-67B9-419F-9DD7-7D3D9CB627D3}" type="pres">
      <dgm:prSet presAssocID="{BE35D00E-5266-431A-AEA9-CC67EAEC7C6C}" presName="aNode" presStyleLbl="fgAcc1" presStyleIdx="6" presStyleCnt="9">
        <dgm:presLayoutVars>
          <dgm:bulletEnabled val="1"/>
        </dgm:presLayoutVars>
      </dgm:prSet>
      <dgm:spPr/>
    </dgm:pt>
    <dgm:pt modelId="{6900184F-39CB-42A3-AC86-4D78E4E2A247}" type="pres">
      <dgm:prSet presAssocID="{BE35D00E-5266-431A-AEA9-CC67EAEC7C6C}" presName="aSpace" presStyleCnt="0"/>
      <dgm:spPr/>
    </dgm:pt>
    <dgm:pt modelId="{0800185C-9030-40DD-A57B-B2C3FC2D4694}" type="pres">
      <dgm:prSet presAssocID="{3D6AC854-1113-4CAA-A304-AA9FB4FF919C}" presName="aNode" presStyleLbl="fgAcc1" presStyleIdx="7" presStyleCnt="9">
        <dgm:presLayoutVars>
          <dgm:bulletEnabled val="1"/>
        </dgm:presLayoutVars>
      </dgm:prSet>
      <dgm:spPr/>
    </dgm:pt>
    <dgm:pt modelId="{A0438EC1-7958-49F9-9856-2C4CFD523CAD}" type="pres">
      <dgm:prSet presAssocID="{3D6AC854-1113-4CAA-A304-AA9FB4FF919C}" presName="aSpace" presStyleCnt="0"/>
      <dgm:spPr/>
    </dgm:pt>
    <dgm:pt modelId="{2D72FA9D-C06C-4665-B880-DA29AB40E902}" type="pres">
      <dgm:prSet presAssocID="{2F5F91FF-CDDF-4494-8ECA-E6A6232F1D90}" presName="aNode" presStyleLbl="fgAcc1" presStyleIdx="8" presStyleCnt="9">
        <dgm:presLayoutVars>
          <dgm:bulletEnabled val="1"/>
        </dgm:presLayoutVars>
      </dgm:prSet>
      <dgm:spPr/>
    </dgm:pt>
    <dgm:pt modelId="{471073A8-73E6-4F3B-A039-19A0653A52F6}" type="pres">
      <dgm:prSet presAssocID="{2F5F91FF-CDDF-4494-8ECA-E6A6232F1D90}" presName="aSpace" presStyleCnt="0"/>
      <dgm:spPr/>
    </dgm:pt>
  </dgm:ptLst>
  <dgm:cxnLst>
    <dgm:cxn modelId="{D0B50910-CDF6-4E8E-80A4-4C220A0DF99B}" type="presOf" srcId="{BE35D00E-5266-431A-AEA9-CC67EAEC7C6C}" destId="{8B5282F2-67B9-419F-9DD7-7D3D9CB627D3}" srcOrd="0" destOrd="0" presId="urn:microsoft.com/office/officeart/2005/8/layout/pyramid2"/>
    <dgm:cxn modelId="{7154E61E-C327-4391-8A22-E8503BC4F7E6}" srcId="{BD932510-5FC7-48DF-B531-00F7C615DF17}" destId="{F55370A6-9ABB-4075-BB90-FCD7CF952B20}" srcOrd="0" destOrd="0" parTransId="{EDC6E04D-6840-488C-B8E2-2E960067A09E}" sibTransId="{CAD6AD59-6103-4A67-AC81-F75D00DB3292}"/>
    <dgm:cxn modelId="{75677E36-8A64-4145-9CF3-9E24A0DA8F13}" srcId="{BD932510-5FC7-48DF-B531-00F7C615DF17}" destId="{BE35D00E-5266-431A-AEA9-CC67EAEC7C6C}" srcOrd="6" destOrd="0" parTransId="{9A018961-8F4F-43AD-AB2A-026D0E09DDA3}" sibTransId="{3EC85DC6-C080-434E-A140-FA1217893B8E}"/>
    <dgm:cxn modelId="{A761BC47-35D9-4956-95C6-5CBA2922BA7E}" srcId="{BD932510-5FC7-48DF-B531-00F7C615DF17}" destId="{3F96E6BD-BAB5-4C48-9D69-AE0DC1EE9BBF}" srcOrd="5" destOrd="0" parTransId="{6155B846-3C33-48F7-A70D-FBF8A88964B1}" sibTransId="{5BDED974-401C-4B2C-898E-5BBAD5E1E543}"/>
    <dgm:cxn modelId="{35EC8549-B000-41EF-B292-BECC18B29B54}" srcId="{BD932510-5FC7-48DF-B531-00F7C615DF17}" destId="{3D6AC854-1113-4CAA-A304-AA9FB4FF919C}" srcOrd="7" destOrd="0" parTransId="{7803B6E0-38BB-41F9-A529-44FC2142D19B}" sibTransId="{9AD4EFCC-74A8-4ABC-8DF7-3BB1BF971505}"/>
    <dgm:cxn modelId="{7651EA4F-97E7-4149-B9DD-03F36DDF633B}" type="presOf" srcId="{3D6AC854-1113-4CAA-A304-AA9FB4FF919C}" destId="{0800185C-9030-40DD-A57B-B2C3FC2D4694}" srcOrd="0" destOrd="0" presId="urn:microsoft.com/office/officeart/2005/8/layout/pyramid2"/>
    <dgm:cxn modelId="{D4837377-A6E5-4F52-8C32-41DC52CC2BA4}" type="presOf" srcId="{5FA9CF6A-3074-456F-A8D7-185AB74D1D65}" destId="{A8026E89-2B91-404A-B06A-1FFB0E8DDEA6}" srcOrd="0" destOrd="0" presId="urn:microsoft.com/office/officeart/2005/8/layout/pyramid2"/>
    <dgm:cxn modelId="{55D0877A-0FC5-4279-A6A3-B57FB4C6DA98}" srcId="{BD932510-5FC7-48DF-B531-00F7C615DF17}" destId="{01FADADF-3E76-46B6-B324-0242A1F39120}" srcOrd="4" destOrd="0" parTransId="{282C4297-695E-408B-936C-4EC4E2368658}" sibTransId="{473D7982-3F30-4BF9-AF3B-34EA4375D01C}"/>
    <dgm:cxn modelId="{7E26BB5A-1E72-4785-B1E6-422066F30929}" type="presOf" srcId="{3F96E6BD-BAB5-4C48-9D69-AE0DC1EE9BBF}" destId="{BE5EA9B2-AEC2-4CF5-8092-69ED40287BA3}" srcOrd="0" destOrd="0" presId="urn:microsoft.com/office/officeart/2005/8/layout/pyramid2"/>
    <dgm:cxn modelId="{15089288-2997-403C-A0D6-E8DA2D43339F}" type="presOf" srcId="{F55370A6-9ABB-4075-BB90-FCD7CF952B20}" destId="{7D0ABF96-EC92-4052-8219-CFA4E701A38C}" srcOrd="0" destOrd="0" presId="urn:microsoft.com/office/officeart/2005/8/layout/pyramid2"/>
    <dgm:cxn modelId="{4179FA8B-927B-466A-B64C-6688632ED144}" srcId="{BD932510-5FC7-48DF-B531-00F7C615DF17}" destId="{7CADCF3C-74BB-4917-83AE-67D4A74F635C}" srcOrd="3" destOrd="0" parTransId="{819057EE-B493-4395-84DB-97F1A27E73F0}" sibTransId="{59E2AD96-DFA8-442A-92FA-95EC2EB64BC7}"/>
    <dgm:cxn modelId="{28AEDC9A-62EE-4E69-B046-B8ACB721F6B7}" srcId="{BD932510-5FC7-48DF-B531-00F7C615DF17}" destId="{D068EB34-6A8F-4901-892C-9FC5BADE4399}" srcOrd="1" destOrd="0" parTransId="{68448BC1-4B10-441D-8912-80066DEF3450}" sibTransId="{8B20EB35-AB9E-4F52-B21D-66485DFCC8F9}"/>
    <dgm:cxn modelId="{8981A8A2-4264-40B6-99E1-3A13D2C6ED7B}" type="presOf" srcId="{BD932510-5FC7-48DF-B531-00F7C615DF17}" destId="{3CA4E101-200B-4B82-839B-93CFD4E8777E}" srcOrd="0" destOrd="0" presId="urn:microsoft.com/office/officeart/2005/8/layout/pyramid2"/>
    <dgm:cxn modelId="{BCCB11B1-04A1-471C-AACB-BC9FEC383282}" type="presOf" srcId="{D068EB34-6A8F-4901-892C-9FC5BADE4399}" destId="{38EA0EEB-30DB-4766-8C13-6EA5D2EEDF2E}" srcOrd="0" destOrd="0" presId="urn:microsoft.com/office/officeart/2005/8/layout/pyramid2"/>
    <dgm:cxn modelId="{F77270C1-313E-4A26-A15D-EE1308FFC387}" type="presOf" srcId="{7CADCF3C-74BB-4917-83AE-67D4A74F635C}" destId="{AA84E4EA-7564-48F3-A626-52DCE18B67F4}" srcOrd="0" destOrd="0" presId="urn:microsoft.com/office/officeart/2005/8/layout/pyramid2"/>
    <dgm:cxn modelId="{63BFAED1-6FF6-43EF-8394-0DFFB279895F}" srcId="{BD932510-5FC7-48DF-B531-00F7C615DF17}" destId="{2F5F91FF-CDDF-4494-8ECA-E6A6232F1D90}" srcOrd="8" destOrd="0" parTransId="{3CB67F40-A54B-4DB0-9C56-6AD80DB08039}" sibTransId="{E5BD7D30-FF44-46C7-AEE2-A09C76EB71FC}"/>
    <dgm:cxn modelId="{BDB688E1-A9AF-4533-9103-6E75E8BCEE8E}" type="presOf" srcId="{01FADADF-3E76-46B6-B324-0242A1F39120}" destId="{EBA9F564-4905-447D-BA41-41EC3EFC8226}" srcOrd="0" destOrd="0" presId="urn:microsoft.com/office/officeart/2005/8/layout/pyramid2"/>
    <dgm:cxn modelId="{DEA366E3-C5BB-40C7-B1FA-8088C7192E24}" srcId="{BD932510-5FC7-48DF-B531-00F7C615DF17}" destId="{5FA9CF6A-3074-456F-A8D7-185AB74D1D65}" srcOrd="2" destOrd="0" parTransId="{369BD7AB-8738-46BB-85F9-EC57D6A2EFE3}" sibTransId="{B4813140-636D-4BAC-A547-97D92892A941}"/>
    <dgm:cxn modelId="{0BD864FC-52F9-44F0-9750-8D68EE19FFD5}" type="presOf" srcId="{2F5F91FF-CDDF-4494-8ECA-E6A6232F1D90}" destId="{2D72FA9D-C06C-4665-B880-DA29AB40E902}" srcOrd="0" destOrd="0" presId="urn:microsoft.com/office/officeart/2005/8/layout/pyramid2"/>
    <dgm:cxn modelId="{401CB586-EC49-4873-B4BD-37A8D9F18C86}" type="presParOf" srcId="{3CA4E101-200B-4B82-839B-93CFD4E8777E}" destId="{D5331B34-A6BE-41F6-A192-EBE1C732F389}" srcOrd="0" destOrd="0" presId="urn:microsoft.com/office/officeart/2005/8/layout/pyramid2"/>
    <dgm:cxn modelId="{AE7B1734-0E48-4A60-AA07-D077BD231F94}" type="presParOf" srcId="{3CA4E101-200B-4B82-839B-93CFD4E8777E}" destId="{9CE5E044-2A7E-40CD-AAD1-88AEEC24190D}" srcOrd="1" destOrd="0" presId="urn:microsoft.com/office/officeart/2005/8/layout/pyramid2"/>
    <dgm:cxn modelId="{98891908-E8DC-485A-AC54-5FBEDB8179BC}" type="presParOf" srcId="{9CE5E044-2A7E-40CD-AAD1-88AEEC24190D}" destId="{7D0ABF96-EC92-4052-8219-CFA4E701A38C}" srcOrd="0" destOrd="0" presId="urn:microsoft.com/office/officeart/2005/8/layout/pyramid2"/>
    <dgm:cxn modelId="{9F4E7F6C-84DC-4EF3-8BA7-494C96B0BDE8}" type="presParOf" srcId="{9CE5E044-2A7E-40CD-AAD1-88AEEC24190D}" destId="{B9D6290C-EDD8-4EE9-B2FF-8402005AC690}" srcOrd="1" destOrd="0" presId="urn:microsoft.com/office/officeart/2005/8/layout/pyramid2"/>
    <dgm:cxn modelId="{75DA2B5A-10E8-4135-9476-5434CFEB02B9}" type="presParOf" srcId="{9CE5E044-2A7E-40CD-AAD1-88AEEC24190D}" destId="{38EA0EEB-30DB-4766-8C13-6EA5D2EEDF2E}" srcOrd="2" destOrd="0" presId="urn:microsoft.com/office/officeart/2005/8/layout/pyramid2"/>
    <dgm:cxn modelId="{1483339C-6832-4EF7-9108-6272BBCF5547}" type="presParOf" srcId="{9CE5E044-2A7E-40CD-AAD1-88AEEC24190D}" destId="{76B93E1C-9D06-410F-9767-CA5A2A6DCEC9}" srcOrd="3" destOrd="0" presId="urn:microsoft.com/office/officeart/2005/8/layout/pyramid2"/>
    <dgm:cxn modelId="{362690C1-FEC9-4AF4-BDFC-0417CDA1B896}" type="presParOf" srcId="{9CE5E044-2A7E-40CD-AAD1-88AEEC24190D}" destId="{A8026E89-2B91-404A-B06A-1FFB0E8DDEA6}" srcOrd="4" destOrd="0" presId="urn:microsoft.com/office/officeart/2005/8/layout/pyramid2"/>
    <dgm:cxn modelId="{14F53784-EF25-48C7-8BCE-2BBABA59506A}" type="presParOf" srcId="{9CE5E044-2A7E-40CD-AAD1-88AEEC24190D}" destId="{7ADF3632-22F9-4D1A-9363-391126AAEEFE}" srcOrd="5" destOrd="0" presId="urn:microsoft.com/office/officeart/2005/8/layout/pyramid2"/>
    <dgm:cxn modelId="{5396BDED-317C-4739-9EB9-FBE6262DF08A}" type="presParOf" srcId="{9CE5E044-2A7E-40CD-AAD1-88AEEC24190D}" destId="{AA84E4EA-7564-48F3-A626-52DCE18B67F4}" srcOrd="6" destOrd="0" presId="urn:microsoft.com/office/officeart/2005/8/layout/pyramid2"/>
    <dgm:cxn modelId="{38F46240-04CC-444A-824A-468B16F164E3}" type="presParOf" srcId="{9CE5E044-2A7E-40CD-AAD1-88AEEC24190D}" destId="{FCCE4967-B00B-47D3-810B-9AE69CEA7DCD}" srcOrd="7" destOrd="0" presId="urn:microsoft.com/office/officeart/2005/8/layout/pyramid2"/>
    <dgm:cxn modelId="{A020D19C-73ED-4BF9-B4C7-1CCA5C6B502F}" type="presParOf" srcId="{9CE5E044-2A7E-40CD-AAD1-88AEEC24190D}" destId="{EBA9F564-4905-447D-BA41-41EC3EFC8226}" srcOrd="8" destOrd="0" presId="urn:microsoft.com/office/officeart/2005/8/layout/pyramid2"/>
    <dgm:cxn modelId="{AA97602E-08FF-4526-85A4-588AC49194E3}" type="presParOf" srcId="{9CE5E044-2A7E-40CD-AAD1-88AEEC24190D}" destId="{DD879E17-116C-4A97-BA39-60718226721C}" srcOrd="9" destOrd="0" presId="urn:microsoft.com/office/officeart/2005/8/layout/pyramid2"/>
    <dgm:cxn modelId="{6B342E6F-1EAE-480B-BCD9-F639D8F1FA46}" type="presParOf" srcId="{9CE5E044-2A7E-40CD-AAD1-88AEEC24190D}" destId="{BE5EA9B2-AEC2-4CF5-8092-69ED40287BA3}" srcOrd="10" destOrd="0" presId="urn:microsoft.com/office/officeart/2005/8/layout/pyramid2"/>
    <dgm:cxn modelId="{C234C4CB-8127-4A1A-998A-AAE4331E94A4}" type="presParOf" srcId="{9CE5E044-2A7E-40CD-AAD1-88AEEC24190D}" destId="{D74786E7-C37F-4ED6-B191-AF137B798D27}" srcOrd="11" destOrd="0" presId="urn:microsoft.com/office/officeart/2005/8/layout/pyramid2"/>
    <dgm:cxn modelId="{68B9F8D4-8567-452D-8C0B-7445128A9CB1}" type="presParOf" srcId="{9CE5E044-2A7E-40CD-AAD1-88AEEC24190D}" destId="{8B5282F2-67B9-419F-9DD7-7D3D9CB627D3}" srcOrd="12" destOrd="0" presId="urn:microsoft.com/office/officeart/2005/8/layout/pyramid2"/>
    <dgm:cxn modelId="{3540F508-7284-4AA8-95B4-10C06B735CC9}" type="presParOf" srcId="{9CE5E044-2A7E-40CD-AAD1-88AEEC24190D}" destId="{6900184F-39CB-42A3-AC86-4D78E4E2A247}" srcOrd="13" destOrd="0" presId="urn:microsoft.com/office/officeart/2005/8/layout/pyramid2"/>
    <dgm:cxn modelId="{0B3095F3-0AF9-4C4F-9340-8D3841048CCE}" type="presParOf" srcId="{9CE5E044-2A7E-40CD-AAD1-88AEEC24190D}" destId="{0800185C-9030-40DD-A57B-B2C3FC2D4694}" srcOrd="14" destOrd="0" presId="urn:microsoft.com/office/officeart/2005/8/layout/pyramid2"/>
    <dgm:cxn modelId="{C3514CFA-4A8C-4863-A4F4-E161DBF36CBA}" type="presParOf" srcId="{9CE5E044-2A7E-40CD-AAD1-88AEEC24190D}" destId="{A0438EC1-7958-49F9-9856-2C4CFD523CAD}" srcOrd="15" destOrd="0" presId="urn:microsoft.com/office/officeart/2005/8/layout/pyramid2"/>
    <dgm:cxn modelId="{CD9164CE-B92D-44A2-91B1-6D1958D46555}" type="presParOf" srcId="{9CE5E044-2A7E-40CD-AAD1-88AEEC24190D}" destId="{2D72FA9D-C06C-4665-B880-DA29AB40E902}" srcOrd="16" destOrd="0" presId="urn:microsoft.com/office/officeart/2005/8/layout/pyramid2"/>
    <dgm:cxn modelId="{57957F8E-89DC-4437-A1B3-C88DFCF413E5}" type="presParOf" srcId="{9CE5E044-2A7E-40CD-AAD1-88AEEC24190D}" destId="{471073A8-73E6-4F3B-A039-19A0653A52F6}" srcOrd="1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B2380D-3E86-4E8C-8E02-DF5E6BFE7CFF}" type="doc">
      <dgm:prSet loTypeId="urn:microsoft.com/office/officeart/2008/layout/VerticalAccentList" loCatId="list" qsTypeId="urn:microsoft.com/office/officeart/2005/8/quickstyle/simple3" qsCatId="simple" csTypeId="urn:microsoft.com/office/officeart/2005/8/colors/colorful2" csCatId="colorful"/>
      <dgm:spPr/>
      <dgm:t>
        <a:bodyPr/>
        <a:lstStyle/>
        <a:p>
          <a:endParaRPr lang="en-US"/>
        </a:p>
      </dgm:t>
    </dgm:pt>
    <dgm:pt modelId="{F3668C0E-BD2E-40B5-A61B-1D1EC944510A}">
      <dgm:prSet custT="1"/>
      <dgm:spPr/>
      <dgm:t>
        <a:bodyPr/>
        <a:lstStyle/>
        <a:p>
          <a:pPr rtl="0"/>
          <a:r>
            <a:rPr lang="en-US" sz="3200" b="0" i="1">
              <a:solidFill>
                <a:srgbClr val="1548EB"/>
              </a:solidFill>
              <a:latin typeface="Times New Roman" panose="02020603050405020304" pitchFamily="18" charset="0"/>
              <a:cs typeface="Times New Roman" panose="02020603050405020304" pitchFamily="18" charset="0"/>
            </a:rPr>
            <a:t>Giới thiệu tổng quan</a:t>
          </a:r>
        </a:p>
      </dgm:t>
    </dgm:pt>
    <dgm:pt modelId="{CCD692DB-EDF5-42CE-953C-E84DBDF143B5}" type="parTrans" cxnId="{7B091430-B641-4B64-B06E-64BA87F9A26F}">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BE068BA3-6A2A-4CCD-A5D9-DC8C967277F6}" type="sibTrans" cxnId="{7B091430-B641-4B64-B06E-64BA87F9A26F}">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1D3D9115-AD3B-479D-8B50-8E73B741409C}">
      <dgm:prSet custT="1"/>
      <dgm:spPr/>
      <dgm:t>
        <a:bodyPr/>
        <a:lstStyle/>
        <a:p>
          <a:pPr rtl="0"/>
          <a:r>
            <a:rPr lang="en-US" sz="3200" b="0" i="1">
              <a:solidFill>
                <a:srgbClr val="1548EB"/>
              </a:solidFill>
              <a:latin typeface="Times New Roman" panose="02020603050405020304" pitchFamily="18" charset="0"/>
              <a:cs typeface="Times New Roman" panose="02020603050405020304" pitchFamily="18" charset="0"/>
            </a:rPr>
            <a:t>Danh sách liên kết đơn</a:t>
          </a:r>
        </a:p>
      </dgm:t>
    </dgm:pt>
    <dgm:pt modelId="{35C36265-BD22-4E48-B836-933275BD3CE0}" type="parTrans" cxnId="{522CE9F8-927F-45AC-83FC-F8249B654D61}">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67897969-B30B-47E0-9CAD-37F0A8B6F488}" type="sibTrans" cxnId="{522CE9F8-927F-45AC-83FC-F8249B654D61}">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AE3FFE43-6A83-4A9F-8602-8BB5CB47C9BD}">
      <dgm:prSet custT="1"/>
      <dgm:spPr/>
      <dgm:t>
        <a:bodyPr/>
        <a:lstStyle/>
        <a:p>
          <a:pPr rtl="0"/>
          <a:r>
            <a:rPr lang="en-US" sz="3200" b="0" i="1">
              <a:solidFill>
                <a:srgbClr val="1548EB"/>
              </a:solidFill>
              <a:latin typeface="Times New Roman" panose="02020603050405020304" pitchFamily="18" charset="0"/>
              <a:cs typeface="Times New Roman" panose="02020603050405020304" pitchFamily="18" charset="0"/>
            </a:rPr>
            <a:t>Ngăn xếp</a:t>
          </a:r>
        </a:p>
      </dgm:t>
    </dgm:pt>
    <dgm:pt modelId="{7E30CB43-4A29-495E-8247-435F23CC16C4}" type="parTrans" cxnId="{D9B55676-4D35-41DA-9FB3-83F811D5A24F}">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1E6EAACA-A9A5-4B64-88BC-D6B6008E8379}" type="sibTrans" cxnId="{D9B55676-4D35-41DA-9FB3-83F811D5A24F}">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F4EDFB97-122D-4CD9-8317-1A3513D26867}">
      <dgm:prSet custT="1"/>
      <dgm:spPr/>
      <dgm:t>
        <a:bodyPr/>
        <a:lstStyle/>
        <a:p>
          <a:pPr rtl="0"/>
          <a:r>
            <a:rPr lang="en-US" sz="3200" b="0" i="1">
              <a:solidFill>
                <a:srgbClr val="1548EB"/>
              </a:solidFill>
              <a:latin typeface="Times New Roman" panose="02020603050405020304" pitchFamily="18" charset="0"/>
              <a:cs typeface="Times New Roman" panose="02020603050405020304" pitchFamily="18" charset="0"/>
            </a:rPr>
            <a:t>Hàng đợi</a:t>
          </a:r>
        </a:p>
      </dgm:t>
    </dgm:pt>
    <dgm:pt modelId="{3DA0129A-D3BA-427A-81F2-7D3318C64516}" type="parTrans" cxnId="{FDE4B34B-3D3B-4983-9DC4-899E3957E996}">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87A9120E-3097-49D0-B3F3-95492EED31F6}" type="sibTrans" cxnId="{FDE4B34B-3D3B-4983-9DC4-899E3957E996}">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71466124-23E2-4A8A-8985-345B865DEAF7}">
      <dgm:prSet custT="1"/>
      <dgm:spPr/>
      <dgm:t>
        <a:bodyPr/>
        <a:lstStyle/>
        <a:p>
          <a:pPr rtl="0"/>
          <a:r>
            <a:rPr lang="en-US" sz="3200" b="0" i="1">
              <a:solidFill>
                <a:srgbClr val="1548EB"/>
              </a:solidFill>
              <a:latin typeface="Times New Roman" panose="02020603050405020304" pitchFamily="18" charset="0"/>
              <a:cs typeface="Times New Roman" panose="02020603050405020304" pitchFamily="18" charset="0"/>
            </a:rPr>
            <a:t>Một số danh sách liên kết khác</a:t>
          </a:r>
        </a:p>
      </dgm:t>
    </dgm:pt>
    <dgm:pt modelId="{A2606CE1-2A6B-4459-9B0F-9D4EAEEFFF00}" type="parTrans" cxnId="{61D8BBED-0D81-41DB-A8AB-DD84C45AB13F}">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512894B2-95DA-4D95-A52E-B0BEBEA8FDDE}" type="sibTrans" cxnId="{61D8BBED-0D81-41DB-A8AB-DD84C45AB13F}">
      <dgm:prSet/>
      <dgm:spPr/>
      <dgm:t>
        <a:bodyPr/>
        <a:lstStyle/>
        <a:p>
          <a:endParaRPr lang="en-US" sz="3200" b="0" i="1">
            <a:solidFill>
              <a:srgbClr val="1548EB"/>
            </a:solidFill>
            <a:latin typeface="Times New Roman" panose="02020603050405020304" pitchFamily="18" charset="0"/>
            <a:cs typeface="Times New Roman" panose="02020603050405020304" pitchFamily="18" charset="0"/>
          </a:endParaRPr>
        </a:p>
      </dgm:t>
    </dgm:pt>
    <dgm:pt modelId="{104094CB-8222-42FB-B17D-811427DBB2C5}" type="pres">
      <dgm:prSet presAssocID="{0FB2380D-3E86-4E8C-8E02-DF5E6BFE7CFF}" presName="Name0" presStyleCnt="0">
        <dgm:presLayoutVars>
          <dgm:chMax/>
          <dgm:chPref/>
          <dgm:dir/>
        </dgm:presLayoutVars>
      </dgm:prSet>
      <dgm:spPr/>
    </dgm:pt>
    <dgm:pt modelId="{2CDDE96F-E3CE-4CA6-8D8E-32596D0A2766}" type="pres">
      <dgm:prSet presAssocID="{F3668C0E-BD2E-40B5-A61B-1D1EC944510A}" presName="parenttextcomposite" presStyleCnt="0"/>
      <dgm:spPr/>
    </dgm:pt>
    <dgm:pt modelId="{173AF74B-1888-401F-B8B6-CFD640F3412A}" type="pres">
      <dgm:prSet presAssocID="{F3668C0E-BD2E-40B5-A61B-1D1EC944510A}" presName="parenttext" presStyleLbl="revTx" presStyleIdx="0" presStyleCnt="5">
        <dgm:presLayoutVars>
          <dgm:chMax/>
          <dgm:chPref val="2"/>
          <dgm:bulletEnabled val="1"/>
        </dgm:presLayoutVars>
      </dgm:prSet>
      <dgm:spPr/>
    </dgm:pt>
    <dgm:pt modelId="{44E21A08-8013-44C0-B927-70831D5C479F}" type="pres">
      <dgm:prSet presAssocID="{F3668C0E-BD2E-40B5-A61B-1D1EC944510A}" presName="parallelogramComposite" presStyleCnt="0"/>
      <dgm:spPr/>
    </dgm:pt>
    <dgm:pt modelId="{13A994EE-2615-4835-BD03-6742CEE5FD86}" type="pres">
      <dgm:prSet presAssocID="{F3668C0E-BD2E-40B5-A61B-1D1EC944510A}" presName="parallelogram1" presStyleLbl="alignNode1" presStyleIdx="0" presStyleCnt="35"/>
      <dgm:spPr/>
    </dgm:pt>
    <dgm:pt modelId="{7F536F82-913E-4047-99B4-EF0A957ACAED}" type="pres">
      <dgm:prSet presAssocID="{F3668C0E-BD2E-40B5-A61B-1D1EC944510A}" presName="parallelogram2" presStyleLbl="alignNode1" presStyleIdx="1" presStyleCnt="35"/>
      <dgm:spPr/>
    </dgm:pt>
    <dgm:pt modelId="{C8589DFE-B951-466C-8CA3-95DBF8F9B34F}" type="pres">
      <dgm:prSet presAssocID="{F3668C0E-BD2E-40B5-A61B-1D1EC944510A}" presName="parallelogram3" presStyleLbl="alignNode1" presStyleIdx="2" presStyleCnt="35"/>
      <dgm:spPr/>
    </dgm:pt>
    <dgm:pt modelId="{B6F10834-CC92-45C6-872A-41F52EE88564}" type="pres">
      <dgm:prSet presAssocID="{F3668C0E-BD2E-40B5-A61B-1D1EC944510A}" presName="parallelogram4" presStyleLbl="alignNode1" presStyleIdx="3" presStyleCnt="35"/>
      <dgm:spPr/>
    </dgm:pt>
    <dgm:pt modelId="{0E9E3A39-6328-4A86-91E1-6CECFFEBD1CB}" type="pres">
      <dgm:prSet presAssocID="{F3668C0E-BD2E-40B5-A61B-1D1EC944510A}" presName="parallelogram5" presStyleLbl="alignNode1" presStyleIdx="4" presStyleCnt="35"/>
      <dgm:spPr/>
    </dgm:pt>
    <dgm:pt modelId="{D8E43A38-9CE6-445B-B18D-B49C51F2F7B5}" type="pres">
      <dgm:prSet presAssocID="{F3668C0E-BD2E-40B5-A61B-1D1EC944510A}" presName="parallelogram6" presStyleLbl="alignNode1" presStyleIdx="5" presStyleCnt="35"/>
      <dgm:spPr/>
    </dgm:pt>
    <dgm:pt modelId="{41F77A2D-E6FB-4ADE-B12A-CABCD38C0A4C}" type="pres">
      <dgm:prSet presAssocID="{F3668C0E-BD2E-40B5-A61B-1D1EC944510A}" presName="parallelogram7" presStyleLbl="alignNode1" presStyleIdx="6" presStyleCnt="35"/>
      <dgm:spPr/>
    </dgm:pt>
    <dgm:pt modelId="{494068BA-560B-4AD3-A41C-F3D984F6E3A2}" type="pres">
      <dgm:prSet presAssocID="{BE068BA3-6A2A-4CCD-A5D9-DC8C967277F6}" presName="sibTrans" presStyleCnt="0"/>
      <dgm:spPr/>
    </dgm:pt>
    <dgm:pt modelId="{CEA4B74C-73A5-4836-BEC1-C695B10FF5A2}" type="pres">
      <dgm:prSet presAssocID="{1D3D9115-AD3B-479D-8B50-8E73B741409C}" presName="parenttextcomposite" presStyleCnt="0"/>
      <dgm:spPr/>
    </dgm:pt>
    <dgm:pt modelId="{7E58AF95-78EB-493E-8F8E-6C30D79C29F3}" type="pres">
      <dgm:prSet presAssocID="{1D3D9115-AD3B-479D-8B50-8E73B741409C}" presName="parenttext" presStyleLbl="revTx" presStyleIdx="1" presStyleCnt="5">
        <dgm:presLayoutVars>
          <dgm:chMax/>
          <dgm:chPref val="2"/>
          <dgm:bulletEnabled val="1"/>
        </dgm:presLayoutVars>
      </dgm:prSet>
      <dgm:spPr/>
    </dgm:pt>
    <dgm:pt modelId="{349B3EFB-D999-4363-82FB-48865D083B01}" type="pres">
      <dgm:prSet presAssocID="{1D3D9115-AD3B-479D-8B50-8E73B741409C}" presName="parallelogramComposite" presStyleCnt="0"/>
      <dgm:spPr/>
    </dgm:pt>
    <dgm:pt modelId="{B4AC1B90-FEB7-44A1-A13C-2E1024D144B3}" type="pres">
      <dgm:prSet presAssocID="{1D3D9115-AD3B-479D-8B50-8E73B741409C}" presName="parallelogram1" presStyleLbl="alignNode1" presStyleIdx="7" presStyleCnt="35"/>
      <dgm:spPr/>
    </dgm:pt>
    <dgm:pt modelId="{4065E0B1-B94F-4534-AAC1-65B0DBA2F4BE}" type="pres">
      <dgm:prSet presAssocID="{1D3D9115-AD3B-479D-8B50-8E73B741409C}" presName="parallelogram2" presStyleLbl="alignNode1" presStyleIdx="8" presStyleCnt="35"/>
      <dgm:spPr/>
    </dgm:pt>
    <dgm:pt modelId="{41CE8136-0C4C-46DF-8124-0A6185586050}" type="pres">
      <dgm:prSet presAssocID="{1D3D9115-AD3B-479D-8B50-8E73B741409C}" presName="parallelogram3" presStyleLbl="alignNode1" presStyleIdx="9" presStyleCnt="35"/>
      <dgm:spPr/>
    </dgm:pt>
    <dgm:pt modelId="{E79D05FE-0976-4832-8114-758446459CA8}" type="pres">
      <dgm:prSet presAssocID="{1D3D9115-AD3B-479D-8B50-8E73B741409C}" presName="parallelogram4" presStyleLbl="alignNode1" presStyleIdx="10" presStyleCnt="35"/>
      <dgm:spPr/>
    </dgm:pt>
    <dgm:pt modelId="{10F7FCBA-8ADC-4D7A-97D4-C0C45D096895}" type="pres">
      <dgm:prSet presAssocID="{1D3D9115-AD3B-479D-8B50-8E73B741409C}" presName="parallelogram5" presStyleLbl="alignNode1" presStyleIdx="11" presStyleCnt="35"/>
      <dgm:spPr/>
    </dgm:pt>
    <dgm:pt modelId="{E3FD437F-BFC7-4487-882E-FA393B26FFAB}" type="pres">
      <dgm:prSet presAssocID="{1D3D9115-AD3B-479D-8B50-8E73B741409C}" presName="parallelogram6" presStyleLbl="alignNode1" presStyleIdx="12" presStyleCnt="35"/>
      <dgm:spPr/>
    </dgm:pt>
    <dgm:pt modelId="{1180CDCF-5D2E-4C0F-ABFE-619E1C80671E}" type="pres">
      <dgm:prSet presAssocID="{1D3D9115-AD3B-479D-8B50-8E73B741409C}" presName="parallelogram7" presStyleLbl="alignNode1" presStyleIdx="13" presStyleCnt="35"/>
      <dgm:spPr/>
    </dgm:pt>
    <dgm:pt modelId="{95899E70-7D00-4C8B-B0CC-5155C639CBF4}" type="pres">
      <dgm:prSet presAssocID="{67897969-B30B-47E0-9CAD-37F0A8B6F488}" presName="sibTrans" presStyleCnt="0"/>
      <dgm:spPr/>
    </dgm:pt>
    <dgm:pt modelId="{944669F5-70FE-456C-B327-D0BCD6A7DBB0}" type="pres">
      <dgm:prSet presAssocID="{AE3FFE43-6A83-4A9F-8602-8BB5CB47C9BD}" presName="parenttextcomposite" presStyleCnt="0"/>
      <dgm:spPr/>
    </dgm:pt>
    <dgm:pt modelId="{1C2B5A13-1A5D-4CBB-B50D-BD8E24E4B579}" type="pres">
      <dgm:prSet presAssocID="{AE3FFE43-6A83-4A9F-8602-8BB5CB47C9BD}" presName="parenttext" presStyleLbl="revTx" presStyleIdx="2" presStyleCnt="5">
        <dgm:presLayoutVars>
          <dgm:chMax/>
          <dgm:chPref val="2"/>
          <dgm:bulletEnabled val="1"/>
        </dgm:presLayoutVars>
      </dgm:prSet>
      <dgm:spPr/>
    </dgm:pt>
    <dgm:pt modelId="{1404F536-7269-4725-8A18-92839AB4BA6D}" type="pres">
      <dgm:prSet presAssocID="{AE3FFE43-6A83-4A9F-8602-8BB5CB47C9BD}" presName="parallelogramComposite" presStyleCnt="0"/>
      <dgm:spPr/>
    </dgm:pt>
    <dgm:pt modelId="{6BB3737C-6DC8-4DA8-AAEB-306E3C117A76}" type="pres">
      <dgm:prSet presAssocID="{AE3FFE43-6A83-4A9F-8602-8BB5CB47C9BD}" presName="parallelogram1" presStyleLbl="alignNode1" presStyleIdx="14" presStyleCnt="35"/>
      <dgm:spPr/>
    </dgm:pt>
    <dgm:pt modelId="{AAB61489-D9E4-48FB-8B88-A0434BA2D1AE}" type="pres">
      <dgm:prSet presAssocID="{AE3FFE43-6A83-4A9F-8602-8BB5CB47C9BD}" presName="parallelogram2" presStyleLbl="alignNode1" presStyleIdx="15" presStyleCnt="35"/>
      <dgm:spPr/>
    </dgm:pt>
    <dgm:pt modelId="{98A217C5-E8C5-49B1-86E7-51456783A30F}" type="pres">
      <dgm:prSet presAssocID="{AE3FFE43-6A83-4A9F-8602-8BB5CB47C9BD}" presName="parallelogram3" presStyleLbl="alignNode1" presStyleIdx="16" presStyleCnt="35"/>
      <dgm:spPr/>
    </dgm:pt>
    <dgm:pt modelId="{6BCF4AE4-8BA3-4FD1-9638-B6B7476E39F5}" type="pres">
      <dgm:prSet presAssocID="{AE3FFE43-6A83-4A9F-8602-8BB5CB47C9BD}" presName="parallelogram4" presStyleLbl="alignNode1" presStyleIdx="17" presStyleCnt="35"/>
      <dgm:spPr/>
    </dgm:pt>
    <dgm:pt modelId="{B3BB4B31-646E-4C49-8E3F-22B171F86EB7}" type="pres">
      <dgm:prSet presAssocID="{AE3FFE43-6A83-4A9F-8602-8BB5CB47C9BD}" presName="parallelogram5" presStyleLbl="alignNode1" presStyleIdx="18" presStyleCnt="35"/>
      <dgm:spPr/>
    </dgm:pt>
    <dgm:pt modelId="{8A80282A-4B8B-4DB9-9982-56978AAE92C6}" type="pres">
      <dgm:prSet presAssocID="{AE3FFE43-6A83-4A9F-8602-8BB5CB47C9BD}" presName="parallelogram6" presStyleLbl="alignNode1" presStyleIdx="19" presStyleCnt="35"/>
      <dgm:spPr/>
    </dgm:pt>
    <dgm:pt modelId="{96BF1DD3-8A05-489A-930F-F647BE9B202E}" type="pres">
      <dgm:prSet presAssocID="{AE3FFE43-6A83-4A9F-8602-8BB5CB47C9BD}" presName="parallelogram7" presStyleLbl="alignNode1" presStyleIdx="20" presStyleCnt="35"/>
      <dgm:spPr/>
    </dgm:pt>
    <dgm:pt modelId="{74CA2D82-B24F-4B1E-9208-B1DAD49EEFA7}" type="pres">
      <dgm:prSet presAssocID="{1E6EAACA-A9A5-4B64-88BC-D6B6008E8379}" presName="sibTrans" presStyleCnt="0"/>
      <dgm:spPr/>
    </dgm:pt>
    <dgm:pt modelId="{825156C5-FE54-4659-819C-B050E1411B13}" type="pres">
      <dgm:prSet presAssocID="{F4EDFB97-122D-4CD9-8317-1A3513D26867}" presName="parenttextcomposite" presStyleCnt="0"/>
      <dgm:spPr/>
    </dgm:pt>
    <dgm:pt modelId="{EDB7CFB3-987F-4806-8575-1BB0F3C4381E}" type="pres">
      <dgm:prSet presAssocID="{F4EDFB97-122D-4CD9-8317-1A3513D26867}" presName="parenttext" presStyleLbl="revTx" presStyleIdx="3" presStyleCnt="5">
        <dgm:presLayoutVars>
          <dgm:chMax/>
          <dgm:chPref val="2"/>
          <dgm:bulletEnabled val="1"/>
        </dgm:presLayoutVars>
      </dgm:prSet>
      <dgm:spPr/>
    </dgm:pt>
    <dgm:pt modelId="{0211A54F-B09D-4865-BD69-EF9938CF333B}" type="pres">
      <dgm:prSet presAssocID="{F4EDFB97-122D-4CD9-8317-1A3513D26867}" presName="parallelogramComposite" presStyleCnt="0"/>
      <dgm:spPr/>
    </dgm:pt>
    <dgm:pt modelId="{BF778B02-AB5A-48C2-B3BB-3460CCF637FE}" type="pres">
      <dgm:prSet presAssocID="{F4EDFB97-122D-4CD9-8317-1A3513D26867}" presName="parallelogram1" presStyleLbl="alignNode1" presStyleIdx="21" presStyleCnt="35"/>
      <dgm:spPr/>
    </dgm:pt>
    <dgm:pt modelId="{27D5396D-7F0C-4CAE-A448-4BCC7A4D35B1}" type="pres">
      <dgm:prSet presAssocID="{F4EDFB97-122D-4CD9-8317-1A3513D26867}" presName="parallelogram2" presStyleLbl="alignNode1" presStyleIdx="22" presStyleCnt="35"/>
      <dgm:spPr/>
    </dgm:pt>
    <dgm:pt modelId="{AD91F977-4DC5-49A3-8FAC-01F2D5907E30}" type="pres">
      <dgm:prSet presAssocID="{F4EDFB97-122D-4CD9-8317-1A3513D26867}" presName="parallelogram3" presStyleLbl="alignNode1" presStyleIdx="23" presStyleCnt="35"/>
      <dgm:spPr/>
    </dgm:pt>
    <dgm:pt modelId="{66278738-C228-4C5B-8AAC-4AA883E288F0}" type="pres">
      <dgm:prSet presAssocID="{F4EDFB97-122D-4CD9-8317-1A3513D26867}" presName="parallelogram4" presStyleLbl="alignNode1" presStyleIdx="24" presStyleCnt="35"/>
      <dgm:spPr/>
    </dgm:pt>
    <dgm:pt modelId="{325B2BD4-34F1-4CEF-9758-7FCDB43FFD23}" type="pres">
      <dgm:prSet presAssocID="{F4EDFB97-122D-4CD9-8317-1A3513D26867}" presName="parallelogram5" presStyleLbl="alignNode1" presStyleIdx="25" presStyleCnt="35"/>
      <dgm:spPr/>
    </dgm:pt>
    <dgm:pt modelId="{A56344C4-9697-47AE-85CC-AEA3132F535F}" type="pres">
      <dgm:prSet presAssocID="{F4EDFB97-122D-4CD9-8317-1A3513D26867}" presName="parallelogram6" presStyleLbl="alignNode1" presStyleIdx="26" presStyleCnt="35"/>
      <dgm:spPr/>
    </dgm:pt>
    <dgm:pt modelId="{78B410C5-4841-43A7-B0D9-AF73A32114CC}" type="pres">
      <dgm:prSet presAssocID="{F4EDFB97-122D-4CD9-8317-1A3513D26867}" presName="parallelogram7" presStyleLbl="alignNode1" presStyleIdx="27" presStyleCnt="35"/>
      <dgm:spPr/>
    </dgm:pt>
    <dgm:pt modelId="{5E403C7F-71D4-4016-8C36-ABC3E7A6A354}" type="pres">
      <dgm:prSet presAssocID="{87A9120E-3097-49D0-B3F3-95492EED31F6}" presName="sibTrans" presStyleCnt="0"/>
      <dgm:spPr/>
    </dgm:pt>
    <dgm:pt modelId="{2C5BC8C8-5393-41C5-9F01-C5D23314160A}" type="pres">
      <dgm:prSet presAssocID="{71466124-23E2-4A8A-8985-345B865DEAF7}" presName="parenttextcomposite" presStyleCnt="0"/>
      <dgm:spPr/>
    </dgm:pt>
    <dgm:pt modelId="{E347D475-3523-4F37-AA0C-591455F2F0B1}" type="pres">
      <dgm:prSet presAssocID="{71466124-23E2-4A8A-8985-345B865DEAF7}" presName="parenttext" presStyleLbl="revTx" presStyleIdx="4" presStyleCnt="5">
        <dgm:presLayoutVars>
          <dgm:chMax/>
          <dgm:chPref val="2"/>
          <dgm:bulletEnabled val="1"/>
        </dgm:presLayoutVars>
      </dgm:prSet>
      <dgm:spPr/>
    </dgm:pt>
    <dgm:pt modelId="{AA5515C5-2940-4701-8961-F3C8467F2350}" type="pres">
      <dgm:prSet presAssocID="{71466124-23E2-4A8A-8985-345B865DEAF7}" presName="parallelogramComposite" presStyleCnt="0"/>
      <dgm:spPr/>
    </dgm:pt>
    <dgm:pt modelId="{BA259766-C466-4364-A2C2-94FCF420DA0B}" type="pres">
      <dgm:prSet presAssocID="{71466124-23E2-4A8A-8985-345B865DEAF7}" presName="parallelogram1" presStyleLbl="alignNode1" presStyleIdx="28" presStyleCnt="35"/>
      <dgm:spPr/>
    </dgm:pt>
    <dgm:pt modelId="{79799370-7063-441C-BF4F-1623D1F9C637}" type="pres">
      <dgm:prSet presAssocID="{71466124-23E2-4A8A-8985-345B865DEAF7}" presName="parallelogram2" presStyleLbl="alignNode1" presStyleIdx="29" presStyleCnt="35"/>
      <dgm:spPr/>
    </dgm:pt>
    <dgm:pt modelId="{58EE45E5-7EAA-491E-A6B0-53CCB9CC28BF}" type="pres">
      <dgm:prSet presAssocID="{71466124-23E2-4A8A-8985-345B865DEAF7}" presName="parallelogram3" presStyleLbl="alignNode1" presStyleIdx="30" presStyleCnt="35"/>
      <dgm:spPr/>
    </dgm:pt>
    <dgm:pt modelId="{3C4E6136-1EE6-4E91-9D66-4B424F4EA624}" type="pres">
      <dgm:prSet presAssocID="{71466124-23E2-4A8A-8985-345B865DEAF7}" presName="parallelogram4" presStyleLbl="alignNode1" presStyleIdx="31" presStyleCnt="35"/>
      <dgm:spPr/>
    </dgm:pt>
    <dgm:pt modelId="{3255BCF4-2E59-44D8-9CFA-5DCE12D45723}" type="pres">
      <dgm:prSet presAssocID="{71466124-23E2-4A8A-8985-345B865DEAF7}" presName="parallelogram5" presStyleLbl="alignNode1" presStyleIdx="32" presStyleCnt="35"/>
      <dgm:spPr/>
    </dgm:pt>
    <dgm:pt modelId="{4E0DD93E-09CD-41B0-BF98-9178C2BB0EC6}" type="pres">
      <dgm:prSet presAssocID="{71466124-23E2-4A8A-8985-345B865DEAF7}" presName="parallelogram6" presStyleLbl="alignNode1" presStyleIdx="33" presStyleCnt="35"/>
      <dgm:spPr/>
    </dgm:pt>
    <dgm:pt modelId="{697547CE-6CF7-4C8C-BFF0-DF70A7BC4942}" type="pres">
      <dgm:prSet presAssocID="{71466124-23E2-4A8A-8985-345B865DEAF7}" presName="parallelogram7" presStyleLbl="alignNode1" presStyleIdx="34" presStyleCnt="35"/>
      <dgm:spPr/>
    </dgm:pt>
  </dgm:ptLst>
  <dgm:cxnLst>
    <dgm:cxn modelId="{090F2807-1DBC-4258-BFA2-C301E7F522E9}" type="presOf" srcId="{F4EDFB97-122D-4CD9-8317-1A3513D26867}" destId="{EDB7CFB3-987F-4806-8575-1BB0F3C4381E}" srcOrd="0" destOrd="0" presId="urn:microsoft.com/office/officeart/2008/layout/VerticalAccentList"/>
    <dgm:cxn modelId="{7B091430-B641-4B64-B06E-64BA87F9A26F}" srcId="{0FB2380D-3E86-4E8C-8E02-DF5E6BFE7CFF}" destId="{F3668C0E-BD2E-40B5-A61B-1D1EC944510A}" srcOrd="0" destOrd="0" parTransId="{CCD692DB-EDF5-42CE-953C-E84DBDF143B5}" sibTransId="{BE068BA3-6A2A-4CCD-A5D9-DC8C967277F6}"/>
    <dgm:cxn modelId="{FDE4B34B-3D3B-4983-9DC4-899E3957E996}" srcId="{0FB2380D-3E86-4E8C-8E02-DF5E6BFE7CFF}" destId="{F4EDFB97-122D-4CD9-8317-1A3513D26867}" srcOrd="3" destOrd="0" parTransId="{3DA0129A-D3BA-427A-81F2-7D3318C64516}" sibTransId="{87A9120E-3097-49D0-B3F3-95492EED31F6}"/>
    <dgm:cxn modelId="{D9B55676-4D35-41DA-9FB3-83F811D5A24F}" srcId="{0FB2380D-3E86-4E8C-8E02-DF5E6BFE7CFF}" destId="{AE3FFE43-6A83-4A9F-8602-8BB5CB47C9BD}" srcOrd="2" destOrd="0" parTransId="{7E30CB43-4A29-495E-8247-435F23CC16C4}" sibTransId="{1E6EAACA-A9A5-4B64-88BC-D6B6008E8379}"/>
    <dgm:cxn modelId="{2AE4F056-5F04-4522-9CC3-5F586CEF9E51}" type="presOf" srcId="{AE3FFE43-6A83-4A9F-8602-8BB5CB47C9BD}" destId="{1C2B5A13-1A5D-4CBB-B50D-BD8E24E4B579}" srcOrd="0" destOrd="0" presId="urn:microsoft.com/office/officeart/2008/layout/VerticalAccentList"/>
    <dgm:cxn modelId="{B5C68398-4CB0-4AF6-8222-ED0CC771BAC7}" type="presOf" srcId="{F3668C0E-BD2E-40B5-A61B-1D1EC944510A}" destId="{173AF74B-1888-401F-B8B6-CFD640F3412A}" srcOrd="0" destOrd="0" presId="urn:microsoft.com/office/officeart/2008/layout/VerticalAccentList"/>
    <dgm:cxn modelId="{32D795E5-D597-4271-82BF-CB47F87F3ABC}" type="presOf" srcId="{71466124-23E2-4A8A-8985-345B865DEAF7}" destId="{E347D475-3523-4F37-AA0C-591455F2F0B1}" srcOrd="0" destOrd="0" presId="urn:microsoft.com/office/officeart/2008/layout/VerticalAccentList"/>
    <dgm:cxn modelId="{33F289E8-0699-4E9D-A8E8-62CC969D9239}" type="presOf" srcId="{0FB2380D-3E86-4E8C-8E02-DF5E6BFE7CFF}" destId="{104094CB-8222-42FB-B17D-811427DBB2C5}" srcOrd="0" destOrd="0" presId="urn:microsoft.com/office/officeart/2008/layout/VerticalAccentList"/>
    <dgm:cxn modelId="{61D8BBED-0D81-41DB-A8AB-DD84C45AB13F}" srcId="{0FB2380D-3E86-4E8C-8E02-DF5E6BFE7CFF}" destId="{71466124-23E2-4A8A-8985-345B865DEAF7}" srcOrd="4" destOrd="0" parTransId="{A2606CE1-2A6B-4459-9B0F-9D4EAEEFFF00}" sibTransId="{512894B2-95DA-4D95-A52E-B0BEBEA8FDDE}"/>
    <dgm:cxn modelId="{5A1619F8-3A51-4A53-9AB8-45E05C2CD33E}" type="presOf" srcId="{1D3D9115-AD3B-479D-8B50-8E73B741409C}" destId="{7E58AF95-78EB-493E-8F8E-6C30D79C29F3}" srcOrd="0" destOrd="0" presId="urn:microsoft.com/office/officeart/2008/layout/VerticalAccentList"/>
    <dgm:cxn modelId="{522CE9F8-927F-45AC-83FC-F8249B654D61}" srcId="{0FB2380D-3E86-4E8C-8E02-DF5E6BFE7CFF}" destId="{1D3D9115-AD3B-479D-8B50-8E73B741409C}" srcOrd="1" destOrd="0" parTransId="{35C36265-BD22-4E48-B836-933275BD3CE0}" sibTransId="{67897969-B30B-47E0-9CAD-37F0A8B6F488}"/>
    <dgm:cxn modelId="{7B3C17C4-1A5E-4EBC-826B-AE35A444DBEA}" type="presParOf" srcId="{104094CB-8222-42FB-B17D-811427DBB2C5}" destId="{2CDDE96F-E3CE-4CA6-8D8E-32596D0A2766}" srcOrd="0" destOrd="0" presId="urn:microsoft.com/office/officeart/2008/layout/VerticalAccentList"/>
    <dgm:cxn modelId="{D872E5AA-4771-4CF1-8FBB-0FC8E0BBFB33}" type="presParOf" srcId="{2CDDE96F-E3CE-4CA6-8D8E-32596D0A2766}" destId="{173AF74B-1888-401F-B8B6-CFD640F3412A}" srcOrd="0" destOrd="0" presId="urn:microsoft.com/office/officeart/2008/layout/VerticalAccentList"/>
    <dgm:cxn modelId="{4A55ECD4-7050-4FBA-A00B-E81E5EAAEF96}" type="presParOf" srcId="{104094CB-8222-42FB-B17D-811427DBB2C5}" destId="{44E21A08-8013-44C0-B927-70831D5C479F}" srcOrd="1" destOrd="0" presId="urn:microsoft.com/office/officeart/2008/layout/VerticalAccentList"/>
    <dgm:cxn modelId="{9A00C522-894C-4BBF-A110-4DA525D7D080}" type="presParOf" srcId="{44E21A08-8013-44C0-B927-70831D5C479F}" destId="{13A994EE-2615-4835-BD03-6742CEE5FD86}" srcOrd="0" destOrd="0" presId="urn:microsoft.com/office/officeart/2008/layout/VerticalAccentList"/>
    <dgm:cxn modelId="{A0841777-667F-4D1D-BC20-1CD90886D2C8}" type="presParOf" srcId="{44E21A08-8013-44C0-B927-70831D5C479F}" destId="{7F536F82-913E-4047-99B4-EF0A957ACAED}" srcOrd="1" destOrd="0" presId="urn:microsoft.com/office/officeart/2008/layout/VerticalAccentList"/>
    <dgm:cxn modelId="{E0BDFCF9-CA3D-4F34-88EC-4EB2B0C4A712}" type="presParOf" srcId="{44E21A08-8013-44C0-B927-70831D5C479F}" destId="{C8589DFE-B951-466C-8CA3-95DBF8F9B34F}" srcOrd="2" destOrd="0" presId="urn:microsoft.com/office/officeart/2008/layout/VerticalAccentList"/>
    <dgm:cxn modelId="{247D36D8-9B20-456E-A546-AE1B59531DA5}" type="presParOf" srcId="{44E21A08-8013-44C0-B927-70831D5C479F}" destId="{B6F10834-CC92-45C6-872A-41F52EE88564}" srcOrd="3" destOrd="0" presId="urn:microsoft.com/office/officeart/2008/layout/VerticalAccentList"/>
    <dgm:cxn modelId="{91253346-6D9B-4C73-8F81-CD23C005D3BE}" type="presParOf" srcId="{44E21A08-8013-44C0-B927-70831D5C479F}" destId="{0E9E3A39-6328-4A86-91E1-6CECFFEBD1CB}" srcOrd="4" destOrd="0" presId="urn:microsoft.com/office/officeart/2008/layout/VerticalAccentList"/>
    <dgm:cxn modelId="{421E48EB-F1CE-4407-9BD9-6B7D03B4F725}" type="presParOf" srcId="{44E21A08-8013-44C0-B927-70831D5C479F}" destId="{D8E43A38-9CE6-445B-B18D-B49C51F2F7B5}" srcOrd="5" destOrd="0" presId="urn:microsoft.com/office/officeart/2008/layout/VerticalAccentList"/>
    <dgm:cxn modelId="{93F6E82B-DCAB-49F3-AEDD-DF926BB0F729}" type="presParOf" srcId="{44E21A08-8013-44C0-B927-70831D5C479F}" destId="{41F77A2D-E6FB-4ADE-B12A-CABCD38C0A4C}" srcOrd="6" destOrd="0" presId="urn:microsoft.com/office/officeart/2008/layout/VerticalAccentList"/>
    <dgm:cxn modelId="{614CF99C-A9E0-4064-B4FE-BDB3C70311AD}" type="presParOf" srcId="{104094CB-8222-42FB-B17D-811427DBB2C5}" destId="{494068BA-560B-4AD3-A41C-F3D984F6E3A2}" srcOrd="2" destOrd="0" presId="urn:microsoft.com/office/officeart/2008/layout/VerticalAccentList"/>
    <dgm:cxn modelId="{E014B97E-26DF-49B7-89A8-8F9C641BCD1A}" type="presParOf" srcId="{104094CB-8222-42FB-B17D-811427DBB2C5}" destId="{CEA4B74C-73A5-4836-BEC1-C695B10FF5A2}" srcOrd="3" destOrd="0" presId="urn:microsoft.com/office/officeart/2008/layout/VerticalAccentList"/>
    <dgm:cxn modelId="{76AFD0F2-E96E-4754-B9EE-F67ADE5C6F5B}" type="presParOf" srcId="{CEA4B74C-73A5-4836-BEC1-C695B10FF5A2}" destId="{7E58AF95-78EB-493E-8F8E-6C30D79C29F3}" srcOrd="0" destOrd="0" presId="urn:microsoft.com/office/officeart/2008/layout/VerticalAccentList"/>
    <dgm:cxn modelId="{208C760D-E76E-4C08-A9CB-F82C6E60A09A}" type="presParOf" srcId="{104094CB-8222-42FB-B17D-811427DBB2C5}" destId="{349B3EFB-D999-4363-82FB-48865D083B01}" srcOrd="4" destOrd="0" presId="urn:microsoft.com/office/officeart/2008/layout/VerticalAccentList"/>
    <dgm:cxn modelId="{5C332885-1C29-4907-A146-04586FD1F1BA}" type="presParOf" srcId="{349B3EFB-D999-4363-82FB-48865D083B01}" destId="{B4AC1B90-FEB7-44A1-A13C-2E1024D144B3}" srcOrd="0" destOrd="0" presId="urn:microsoft.com/office/officeart/2008/layout/VerticalAccentList"/>
    <dgm:cxn modelId="{3B125E13-30B5-49BF-9CBB-3F92143039C7}" type="presParOf" srcId="{349B3EFB-D999-4363-82FB-48865D083B01}" destId="{4065E0B1-B94F-4534-AAC1-65B0DBA2F4BE}" srcOrd="1" destOrd="0" presId="urn:microsoft.com/office/officeart/2008/layout/VerticalAccentList"/>
    <dgm:cxn modelId="{58E148BA-D1D5-40C5-A6B0-864ACC7D3D45}" type="presParOf" srcId="{349B3EFB-D999-4363-82FB-48865D083B01}" destId="{41CE8136-0C4C-46DF-8124-0A6185586050}" srcOrd="2" destOrd="0" presId="urn:microsoft.com/office/officeart/2008/layout/VerticalAccentList"/>
    <dgm:cxn modelId="{F1390D13-BD98-4425-B1E0-E6A16FE47F58}" type="presParOf" srcId="{349B3EFB-D999-4363-82FB-48865D083B01}" destId="{E79D05FE-0976-4832-8114-758446459CA8}" srcOrd="3" destOrd="0" presId="urn:microsoft.com/office/officeart/2008/layout/VerticalAccentList"/>
    <dgm:cxn modelId="{460D5B8B-91B3-4B65-8AE5-11F8915A893D}" type="presParOf" srcId="{349B3EFB-D999-4363-82FB-48865D083B01}" destId="{10F7FCBA-8ADC-4D7A-97D4-C0C45D096895}" srcOrd="4" destOrd="0" presId="urn:microsoft.com/office/officeart/2008/layout/VerticalAccentList"/>
    <dgm:cxn modelId="{2B120F78-058B-486D-A23A-2AF202914A7E}" type="presParOf" srcId="{349B3EFB-D999-4363-82FB-48865D083B01}" destId="{E3FD437F-BFC7-4487-882E-FA393B26FFAB}" srcOrd="5" destOrd="0" presId="urn:microsoft.com/office/officeart/2008/layout/VerticalAccentList"/>
    <dgm:cxn modelId="{22387398-B702-4122-992F-D96AF00A5B41}" type="presParOf" srcId="{349B3EFB-D999-4363-82FB-48865D083B01}" destId="{1180CDCF-5D2E-4C0F-ABFE-619E1C80671E}" srcOrd="6" destOrd="0" presId="urn:microsoft.com/office/officeart/2008/layout/VerticalAccentList"/>
    <dgm:cxn modelId="{22960FC7-890B-4024-9B97-2B64C05B3F7A}" type="presParOf" srcId="{104094CB-8222-42FB-B17D-811427DBB2C5}" destId="{95899E70-7D00-4C8B-B0CC-5155C639CBF4}" srcOrd="5" destOrd="0" presId="urn:microsoft.com/office/officeart/2008/layout/VerticalAccentList"/>
    <dgm:cxn modelId="{32D9C5A6-AB68-40E2-9576-DCAFC409C40E}" type="presParOf" srcId="{104094CB-8222-42FB-B17D-811427DBB2C5}" destId="{944669F5-70FE-456C-B327-D0BCD6A7DBB0}" srcOrd="6" destOrd="0" presId="urn:microsoft.com/office/officeart/2008/layout/VerticalAccentList"/>
    <dgm:cxn modelId="{97DAA4DE-C4D8-446A-9B8D-AEC2ED0C4819}" type="presParOf" srcId="{944669F5-70FE-456C-B327-D0BCD6A7DBB0}" destId="{1C2B5A13-1A5D-4CBB-B50D-BD8E24E4B579}" srcOrd="0" destOrd="0" presId="urn:microsoft.com/office/officeart/2008/layout/VerticalAccentList"/>
    <dgm:cxn modelId="{36A9B585-7025-483E-A33E-5FEA388661CC}" type="presParOf" srcId="{104094CB-8222-42FB-B17D-811427DBB2C5}" destId="{1404F536-7269-4725-8A18-92839AB4BA6D}" srcOrd="7" destOrd="0" presId="urn:microsoft.com/office/officeart/2008/layout/VerticalAccentList"/>
    <dgm:cxn modelId="{2284F676-34B5-4616-A8AB-613B8BD580F0}" type="presParOf" srcId="{1404F536-7269-4725-8A18-92839AB4BA6D}" destId="{6BB3737C-6DC8-4DA8-AAEB-306E3C117A76}" srcOrd="0" destOrd="0" presId="urn:microsoft.com/office/officeart/2008/layout/VerticalAccentList"/>
    <dgm:cxn modelId="{21378983-835D-4E62-BC62-42E34D7BE5EF}" type="presParOf" srcId="{1404F536-7269-4725-8A18-92839AB4BA6D}" destId="{AAB61489-D9E4-48FB-8B88-A0434BA2D1AE}" srcOrd="1" destOrd="0" presId="urn:microsoft.com/office/officeart/2008/layout/VerticalAccentList"/>
    <dgm:cxn modelId="{6F34F472-946D-41F1-9C25-1AEC5DFFE123}" type="presParOf" srcId="{1404F536-7269-4725-8A18-92839AB4BA6D}" destId="{98A217C5-E8C5-49B1-86E7-51456783A30F}" srcOrd="2" destOrd="0" presId="urn:microsoft.com/office/officeart/2008/layout/VerticalAccentList"/>
    <dgm:cxn modelId="{F77C9E6B-D0DB-4F5F-B8BE-01AC07659A23}" type="presParOf" srcId="{1404F536-7269-4725-8A18-92839AB4BA6D}" destId="{6BCF4AE4-8BA3-4FD1-9638-B6B7476E39F5}" srcOrd="3" destOrd="0" presId="urn:microsoft.com/office/officeart/2008/layout/VerticalAccentList"/>
    <dgm:cxn modelId="{261809FE-3024-4F3F-874D-6A5E125D2B49}" type="presParOf" srcId="{1404F536-7269-4725-8A18-92839AB4BA6D}" destId="{B3BB4B31-646E-4C49-8E3F-22B171F86EB7}" srcOrd="4" destOrd="0" presId="urn:microsoft.com/office/officeart/2008/layout/VerticalAccentList"/>
    <dgm:cxn modelId="{901E2D2E-4822-452B-B1AC-62C72673122B}" type="presParOf" srcId="{1404F536-7269-4725-8A18-92839AB4BA6D}" destId="{8A80282A-4B8B-4DB9-9982-56978AAE92C6}" srcOrd="5" destOrd="0" presId="urn:microsoft.com/office/officeart/2008/layout/VerticalAccentList"/>
    <dgm:cxn modelId="{1F681D63-A6F7-4A4D-9A29-6047724797FF}" type="presParOf" srcId="{1404F536-7269-4725-8A18-92839AB4BA6D}" destId="{96BF1DD3-8A05-489A-930F-F647BE9B202E}" srcOrd="6" destOrd="0" presId="urn:microsoft.com/office/officeart/2008/layout/VerticalAccentList"/>
    <dgm:cxn modelId="{EF1F02C5-7DB0-4C1B-AFD4-3DFEC20C331E}" type="presParOf" srcId="{104094CB-8222-42FB-B17D-811427DBB2C5}" destId="{74CA2D82-B24F-4B1E-9208-B1DAD49EEFA7}" srcOrd="8" destOrd="0" presId="urn:microsoft.com/office/officeart/2008/layout/VerticalAccentList"/>
    <dgm:cxn modelId="{D9333D02-6794-49DD-9596-D8399836B4D5}" type="presParOf" srcId="{104094CB-8222-42FB-B17D-811427DBB2C5}" destId="{825156C5-FE54-4659-819C-B050E1411B13}" srcOrd="9" destOrd="0" presId="urn:microsoft.com/office/officeart/2008/layout/VerticalAccentList"/>
    <dgm:cxn modelId="{13CAC904-5317-4B0D-9AE7-F4715C7D82C7}" type="presParOf" srcId="{825156C5-FE54-4659-819C-B050E1411B13}" destId="{EDB7CFB3-987F-4806-8575-1BB0F3C4381E}" srcOrd="0" destOrd="0" presId="urn:microsoft.com/office/officeart/2008/layout/VerticalAccentList"/>
    <dgm:cxn modelId="{1E6DA87B-6DFA-4F20-B20E-608C5F5AB2C4}" type="presParOf" srcId="{104094CB-8222-42FB-B17D-811427DBB2C5}" destId="{0211A54F-B09D-4865-BD69-EF9938CF333B}" srcOrd="10" destOrd="0" presId="urn:microsoft.com/office/officeart/2008/layout/VerticalAccentList"/>
    <dgm:cxn modelId="{64EF5964-05F3-4D4B-9A30-29EF92689C91}" type="presParOf" srcId="{0211A54F-B09D-4865-BD69-EF9938CF333B}" destId="{BF778B02-AB5A-48C2-B3BB-3460CCF637FE}" srcOrd="0" destOrd="0" presId="urn:microsoft.com/office/officeart/2008/layout/VerticalAccentList"/>
    <dgm:cxn modelId="{1E6402C5-4736-41F6-B5EA-843FA1ED8ECC}" type="presParOf" srcId="{0211A54F-B09D-4865-BD69-EF9938CF333B}" destId="{27D5396D-7F0C-4CAE-A448-4BCC7A4D35B1}" srcOrd="1" destOrd="0" presId="urn:microsoft.com/office/officeart/2008/layout/VerticalAccentList"/>
    <dgm:cxn modelId="{EE055BED-D0A3-4621-BBC4-8C9E8FE429E7}" type="presParOf" srcId="{0211A54F-B09D-4865-BD69-EF9938CF333B}" destId="{AD91F977-4DC5-49A3-8FAC-01F2D5907E30}" srcOrd="2" destOrd="0" presId="urn:microsoft.com/office/officeart/2008/layout/VerticalAccentList"/>
    <dgm:cxn modelId="{1CED482E-0836-49A0-9603-AE368C36E8D0}" type="presParOf" srcId="{0211A54F-B09D-4865-BD69-EF9938CF333B}" destId="{66278738-C228-4C5B-8AAC-4AA883E288F0}" srcOrd="3" destOrd="0" presId="urn:microsoft.com/office/officeart/2008/layout/VerticalAccentList"/>
    <dgm:cxn modelId="{5DA767EB-74EA-405D-A365-E9EC0E930A94}" type="presParOf" srcId="{0211A54F-B09D-4865-BD69-EF9938CF333B}" destId="{325B2BD4-34F1-4CEF-9758-7FCDB43FFD23}" srcOrd="4" destOrd="0" presId="urn:microsoft.com/office/officeart/2008/layout/VerticalAccentList"/>
    <dgm:cxn modelId="{3900C4B9-1932-429E-A2BA-594BFD607B3E}" type="presParOf" srcId="{0211A54F-B09D-4865-BD69-EF9938CF333B}" destId="{A56344C4-9697-47AE-85CC-AEA3132F535F}" srcOrd="5" destOrd="0" presId="urn:microsoft.com/office/officeart/2008/layout/VerticalAccentList"/>
    <dgm:cxn modelId="{3ED6E39C-0DFF-45F2-B2D7-7FCBC0543EFE}" type="presParOf" srcId="{0211A54F-B09D-4865-BD69-EF9938CF333B}" destId="{78B410C5-4841-43A7-B0D9-AF73A32114CC}" srcOrd="6" destOrd="0" presId="urn:microsoft.com/office/officeart/2008/layout/VerticalAccentList"/>
    <dgm:cxn modelId="{AE6A2E66-D1E4-4A1F-B100-CB618E8326AF}" type="presParOf" srcId="{104094CB-8222-42FB-B17D-811427DBB2C5}" destId="{5E403C7F-71D4-4016-8C36-ABC3E7A6A354}" srcOrd="11" destOrd="0" presId="urn:microsoft.com/office/officeart/2008/layout/VerticalAccentList"/>
    <dgm:cxn modelId="{D74BB014-3A2F-4E5B-8D34-ED882E60A30A}" type="presParOf" srcId="{104094CB-8222-42FB-B17D-811427DBB2C5}" destId="{2C5BC8C8-5393-41C5-9F01-C5D23314160A}" srcOrd="12" destOrd="0" presId="urn:microsoft.com/office/officeart/2008/layout/VerticalAccentList"/>
    <dgm:cxn modelId="{4A70122E-9961-4FEC-9B0E-E7D73A8B3A76}" type="presParOf" srcId="{2C5BC8C8-5393-41C5-9F01-C5D23314160A}" destId="{E347D475-3523-4F37-AA0C-591455F2F0B1}" srcOrd="0" destOrd="0" presId="urn:microsoft.com/office/officeart/2008/layout/VerticalAccentList"/>
    <dgm:cxn modelId="{F64ECDC0-26F0-49D3-A0A3-C0D19266C874}" type="presParOf" srcId="{104094CB-8222-42FB-B17D-811427DBB2C5}" destId="{AA5515C5-2940-4701-8961-F3C8467F2350}" srcOrd="13" destOrd="0" presId="urn:microsoft.com/office/officeart/2008/layout/VerticalAccentList"/>
    <dgm:cxn modelId="{8646DD6A-1480-43DB-85E7-E13089EC3891}" type="presParOf" srcId="{AA5515C5-2940-4701-8961-F3C8467F2350}" destId="{BA259766-C466-4364-A2C2-94FCF420DA0B}" srcOrd="0" destOrd="0" presId="urn:microsoft.com/office/officeart/2008/layout/VerticalAccentList"/>
    <dgm:cxn modelId="{16BFC72E-A817-4FF5-A881-405A79859B99}" type="presParOf" srcId="{AA5515C5-2940-4701-8961-F3C8467F2350}" destId="{79799370-7063-441C-BF4F-1623D1F9C637}" srcOrd="1" destOrd="0" presId="urn:microsoft.com/office/officeart/2008/layout/VerticalAccentList"/>
    <dgm:cxn modelId="{A7A15729-5056-4D1A-8D4D-87E1871AF69C}" type="presParOf" srcId="{AA5515C5-2940-4701-8961-F3C8467F2350}" destId="{58EE45E5-7EAA-491E-A6B0-53CCB9CC28BF}" srcOrd="2" destOrd="0" presId="urn:microsoft.com/office/officeart/2008/layout/VerticalAccentList"/>
    <dgm:cxn modelId="{2E4E70BA-3DB6-46B2-8A2D-8C7BD7AB8F19}" type="presParOf" srcId="{AA5515C5-2940-4701-8961-F3C8467F2350}" destId="{3C4E6136-1EE6-4E91-9D66-4B424F4EA624}" srcOrd="3" destOrd="0" presId="urn:microsoft.com/office/officeart/2008/layout/VerticalAccentList"/>
    <dgm:cxn modelId="{93DE4E2C-CD72-4D99-9845-088C2630739D}" type="presParOf" srcId="{AA5515C5-2940-4701-8961-F3C8467F2350}" destId="{3255BCF4-2E59-44D8-9CFA-5DCE12D45723}" srcOrd="4" destOrd="0" presId="urn:microsoft.com/office/officeart/2008/layout/VerticalAccentList"/>
    <dgm:cxn modelId="{0B276C21-C6AD-4A16-A648-D3E33BBF7A2B}" type="presParOf" srcId="{AA5515C5-2940-4701-8961-F3C8467F2350}" destId="{4E0DD93E-09CD-41B0-BF98-9178C2BB0EC6}" srcOrd="5" destOrd="0" presId="urn:microsoft.com/office/officeart/2008/layout/VerticalAccentList"/>
    <dgm:cxn modelId="{209B023D-39BC-432C-9746-63CEA4DF238A}" type="presParOf" srcId="{AA5515C5-2940-4701-8961-F3C8467F2350}" destId="{697547CE-6CF7-4C8C-BFF0-DF70A7BC4942}" srcOrd="6" destOrd="0" presId="urn:microsoft.com/office/officeart/2008/layout/Vertical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31B34-A6BE-41F6-A192-EBE1C732F389}">
      <dsp:nvSpPr>
        <dsp:cNvPr id="0" name=""/>
        <dsp:cNvSpPr/>
      </dsp:nvSpPr>
      <dsp:spPr>
        <a:xfrm>
          <a:off x="761982" y="0"/>
          <a:ext cx="5216525" cy="5216525"/>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0ABF96-EC92-4052-8219-CFA4E701A38C}">
      <dsp:nvSpPr>
        <dsp:cNvPr id="0" name=""/>
        <dsp:cNvSpPr/>
      </dsp:nvSpPr>
      <dsp:spPr>
        <a:xfrm>
          <a:off x="3723560" y="521875"/>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i="1" kern="1200">
              <a:solidFill>
                <a:srgbClr val="7030A0"/>
              </a:solidFill>
              <a:latin typeface="Times New Roman" panose="02020603050405020304" pitchFamily="18" charset="0"/>
              <a:cs typeface="Times New Roman" panose="02020603050405020304" pitchFamily="18" charset="0"/>
            </a:rPr>
            <a:t>Đổi chỗ trực tiếp</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541993"/>
        <a:ext cx="3350505" cy="371889"/>
      </dsp:txXfrm>
    </dsp:sp>
    <dsp:sp modelId="{38EA0EEB-30DB-4766-8C13-6EA5D2EEDF2E}">
      <dsp:nvSpPr>
        <dsp:cNvPr id="0" name=""/>
        <dsp:cNvSpPr/>
      </dsp:nvSpPr>
      <dsp:spPr>
        <a:xfrm>
          <a:off x="3723560" y="985516"/>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i="1" kern="1200">
              <a:solidFill>
                <a:srgbClr val="7030A0"/>
              </a:solidFill>
              <a:latin typeface="Times New Roman" panose="02020603050405020304" pitchFamily="18" charset="0"/>
              <a:cs typeface="Times New Roman" panose="02020603050405020304" pitchFamily="18" charset="0"/>
            </a:rPr>
            <a:t>Chọn trực tiếp</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1005634"/>
        <a:ext cx="3350505" cy="371889"/>
      </dsp:txXfrm>
    </dsp:sp>
    <dsp:sp modelId="{A8026E89-2B91-404A-B06A-1FFB0E8DDEA6}">
      <dsp:nvSpPr>
        <dsp:cNvPr id="0" name=""/>
        <dsp:cNvSpPr/>
      </dsp:nvSpPr>
      <dsp:spPr>
        <a:xfrm>
          <a:off x="3723560" y="1449158"/>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i="1" kern="1200">
              <a:solidFill>
                <a:srgbClr val="7030A0"/>
              </a:solidFill>
              <a:latin typeface="Times New Roman" panose="02020603050405020304" pitchFamily="18" charset="0"/>
              <a:cs typeface="Times New Roman" panose="02020603050405020304" pitchFamily="18" charset="0"/>
            </a:rPr>
            <a:t>Chèn trực tiếp</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1469276"/>
        <a:ext cx="3350505" cy="371889"/>
      </dsp:txXfrm>
    </dsp:sp>
    <dsp:sp modelId="{AA84E4EA-7564-48F3-A626-52DCE18B67F4}">
      <dsp:nvSpPr>
        <dsp:cNvPr id="0" name=""/>
        <dsp:cNvSpPr/>
      </dsp:nvSpPr>
      <dsp:spPr>
        <a:xfrm>
          <a:off x="3723560" y="1912800"/>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i="1" kern="1200">
              <a:solidFill>
                <a:srgbClr val="7030A0"/>
              </a:solidFill>
              <a:latin typeface="Times New Roman" panose="02020603050405020304" pitchFamily="18" charset="0"/>
              <a:cs typeface="Times New Roman" panose="02020603050405020304" pitchFamily="18" charset="0"/>
            </a:rPr>
            <a:t>Bubble Sort</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1932918"/>
        <a:ext cx="3350505" cy="371889"/>
      </dsp:txXfrm>
    </dsp:sp>
    <dsp:sp modelId="{EBA9F564-4905-447D-BA41-41EC3EFC8226}">
      <dsp:nvSpPr>
        <dsp:cNvPr id="0" name=""/>
        <dsp:cNvSpPr/>
      </dsp:nvSpPr>
      <dsp:spPr>
        <a:xfrm>
          <a:off x="3723560" y="2376441"/>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i="1" kern="1200">
              <a:solidFill>
                <a:srgbClr val="7030A0"/>
              </a:solidFill>
              <a:latin typeface="Times New Roman" panose="02020603050405020304" pitchFamily="18" charset="0"/>
              <a:cs typeface="Times New Roman" panose="02020603050405020304" pitchFamily="18" charset="0"/>
            </a:rPr>
            <a:t>Quick Sort</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2396559"/>
        <a:ext cx="3350505" cy="371889"/>
      </dsp:txXfrm>
    </dsp:sp>
    <dsp:sp modelId="{BE5EA9B2-AEC2-4CF5-8092-69ED40287BA3}">
      <dsp:nvSpPr>
        <dsp:cNvPr id="0" name=""/>
        <dsp:cNvSpPr/>
      </dsp:nvSpPr>
      <dsp:spPr>
        <a:xfrm>
          <a:off x="3723560" y="2840083"/>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i="1" kern="1200">
              <a:solidFill>
                <a:srgbClr val="7030A0"/>
              </a:solidFill>
              <a:latin typeface="Times New Roman" panose="02020603050405020304" pitchFamily="18" charset="0"/>
              <a:cs typeface="Times New Roman" panose="02020603050405020304" pitchFamily="18" charset="0"/>
            </a:rPr>
            <a:t>Heap Sort</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2860201"/>
        <a:ext cx="3350505" cy="371889"/>
      </dsp:txXfrm>
    </dsp:sp>
    <dsp:sp modelId="{8B5282F2-67B9-419F-9DD7-7D3D9CB627D3}">
      <dsp:nvSpPr>
        <dsp:cNvPr id="0" name=""/>
        <dsp:cNvSpPr/>
      </dsp:nvSpPr>
      <dsp:spPr>
        <a:xfrm>
          <a:off x="3723560" y="3303724"/>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i="1" kern="1200">
              <a:solidFill>
                <a:srgbClr val="7030A0"/>
              </a:solidFill>
              <a:latin typeface="Times New Roman" panose="02020603050405020304" pitchFamily="18" charset="0"/>
              <a:cs typeface="Times New Roman" panose="02020603050405020304" pitchFamily="18" charset="0"/>
            </a:rPr>
            <a:t>Shell Sort</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3323842"/>
        <a:ext cx="3350505" cy="371889"/>
      </dsp:txXfrm>
    </dsp:sp>
    <dsp:sp modelId="{0800185C-9030-40DD-A57B-B2C3FC2D4694}">
      <dsp:nvSpPr>
        <dsp:cNvPr id="0" name=""/>
        <dsp:cNvSpPr/>
      </dsp:nvSpPr>
      <dsp:spPr>
        <a:xfrm>
          <a:off x="3723560" y="3767366"/>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i="1" kern="1200">
              <a:solidFill>
                <a:srgbClr val="7030A0"/>
              </a:solidFill>
              <a:latin typeface="Times New Roman" panose="02020603050405020304" pitchFamily="18" charset="0"/>
              <a:cs typeface="Times New Roman" panose="02020603050405020304" pitchFamily="18" charset="0"/>
            </a:rPr>
            <a:t>Merge Sort</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3787484"/>
        <a:ext cx="3350505" cy="371889"/>
      </dsp:txXfrm>
    </dsp:sp>
    <dsp:sp modelId="{2D72FA9D-C06C-4665-B880-DA29AB40E902}">
      <dsp:nvSpPr>
        <dsp:cNvPr id="0" name=""/>
        <dsp:cNvSpPr/>
      </dsp:nvSpPr>
      <dsp:spPr>
        <a:xfrm>
          <a:off x="3723560" y="4231008"/>
          <a:ext cx="3390741" cy="4121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n-US" sz="2400" b="1" i="1" kern="1200">
              <a:solidFill>
                <a:srgbClr val="7030A0"/>
              </a:solidFill>
              <a:latin typeface="Times New Roman" panose="02020603050405020304" pitchFamily="18" charset="0"/>
              <a:cs typeface="Times New Roman" panose="02020603050405020304" pitchFamily="18" charset="0"/>
            </a:rPr>
            <a:t>Radix Sort</a:t>
          </a:r>
          <a:endParaRPr lang="en-US" sz="2400" kern="1200">
            <a:solidFill>
              <a:srgbClr val="7030A0"/>
            </a:solidFill>
            <a:latin typeface="Times New Roman" panose="02020603050405020304" pitchFamily="18" charset="0"/>
            <a:cs typeface="Times New Roman" panose="02020603050405020304" pitchFamily="18" charset="0"/>
          </a:endParaRPr>
        </a:p>
      </dsp:txBody>
      <dsp:txXfrm>
        <a:off x="3743678" y="4251126"/>
        <a:ext cx="3350505" cy="3718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30.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image" Target="../media/image18.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5F80AA2-6820-4B0B-81ED-8F5913E2AA70}" type="slidenum">
              <a:rPr lang="en-US" altLang="en-US"/>
              <a:pPr/>
              <a:t>‹#›</a:t>
            </a:fld>
            <a:endParaRPr lang="en-US" altLang="en-US"/>
          </a:p>
        </p:txBody>
      </p:sp>
    </p:spTree>
    <p:extLst>
      <p:ext uri="{BB962C8B-B14F-4D97-AF65-F5344CB8AC3E}">
        <p14:creationId xmlns:p14="http://schemas.microsoft.com/office/powerpoint/2010/main" val="95441676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80AA2-6820-4B0B-81ED-8F5913E2AA70}" type="slidenum">
              <a:rPr lang="en-US" altLang="en-US" smtClean="0"/>
              <a:pPr/>
              <a:t>1</a:t>
            </a:fld>
            <a:endParaRPr lang="en-US" altLang="en-US"/>
          </a:p>
        </p:txBody>
      </p:sp>
    </p:spTree>
    <p:extLst>
      <p:ext uri="{BB962C8B-B14F-4D97-AF65-F5344CB8AC3E}">
        <p14:creationId xmlns:p14="http://schemas.microsoft.com/office/powerpoint/2010/main" val="3196114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80AA2-6820-4B0B-81ED-8F5913E2AA70}" type="slidenum">
              <a:rPr lang="en-US" altLang="en-US" smtClean="0"/>
              <a:pPr/>
              <a:t>4</a:t>
            </a:fld>
            <a:endParaRPr lang="en-US" altLang="en-US"/>
          </a:p>
        </p:txBody>
      </p:sp>
    </p:spTree>
    <p:extLst>
      <p:ext uri="{BB962C8B-B14F-4D97-AF65-F5344CB8AC3E}">
        <p14:creationId xmlns:p14="http://schemas.microsoft.com/office/powerpoint/2010/main" val="3981260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5F80AA2-6820-4B0B-81ED-8F5913E2AA70}" type="slidenum">
              <a:rPr kumimoji="0" lang="en-US"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87725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80AA2-6820-4B0B-81ED-8F5913E2AA70}" type="slidenum">
              <a:rPr lang="en-US" altLang="en-US" smtClean="0"/>
              <a:pPr/>
              <a:t>44</a:t>
            </a:fld>
            <a:endParaRPr lang="en-US" altLang="en-US"/>
          </a:p>
        </p:txBody>
      </p:sp>
    </p:spTree>
    <p:extLst>
      <p:ext uri="{BB962C8B-B14F-4D97-AF65-F5344CB8AC3E}">
        <p14:creationId xmlns:p14="http://schemas.microsoft.com/office/powerpoint/2010/main" val="1853830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80AA2-6820-4B0B-81ED-8F5913E2AA70}" type="slidenum">
              <a:rPr lang="en-US" altLang="en-US" smtClean="0"/>
              <a:pPr/>
              <a:t>152</a:t>
            </a:fld>
            <a:endParaRPr lang="en-US" altLang="en-US"/>
          </a:p>
        </p:txBody>
      </p:sp>
    </p:spTree>
    <p:extLst>
      <p:ext uri="{BB962C8B-B14F-4D97-AF65-F5344CB8AC3E}">
        <p14:creationId xmlns:p14="http://schemas.microsoft.com/office/powerpoint/2010/main" val="3979359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80AA2-6820-4B0B-81ED-8F5913E2AA70}" type="slidenum">
              <a:rPr lang="en-US" altLang="en-US" smtClean="0"/>
              <a:pPr/>
              <a:t>153</a:t>
            </a:fld>
            <a:endParaRPr lang="en-US" altLang="en-US"/>
          </a:p>
        </p:txBody>
      </p:sp>
    </p:spTree>
    <p:extLst>
      <p:ext uri="{BB962C8B-B14F-4D97-AF65-F5344CB8AC3E}">
        <p14:creationId xmlns:p14="http://schemas.microsoft.com/office/powerpoint/2010/main" val="152494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5F80AA2-6820-4B0B-81ED-8F5913E2AA70}" type="slidenum">
              <a:rPr lang="en-US" altLang="en-US" smtClean="0"/>
              <a:pPr/>
              <a:t>220</a:t>
            </a:fld>
            <a:endParaRPr lang="en-US" altLang="en-US"/>
          </a:p>
        </p:txBody>
      </p:sp>
    </p:spTree>
    <p:extLst>
      <p:ext uri="{BB962C8B-B14F-4D97-AF65-F5344CB8AC3E}">
        <p14:creationId xmlns:p14="http://schemas.microsoft.com/office/powerpoint/2010/main" val="22591681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08" name="Freeform 12"/>
          <p:cNvSpPr>
            <a:spLocks/>
          </p:cNvSpPr>
          <p:nvPr/>
        </p:nvSpPr>
        <p:spPr bwMode="gray">
          <a:xfrm>
            <a:off x="-9525" y="2997200"/>
            <a:ext cx="2205038" cy="2663825"/>
          </a:xfrm>
          <a:custGeom>
            <a:avLst/>
            <a:gdLst>
              <a:gd name="T0" fmla="*/ 0 w 1406"/>
              <a:gd name="T1" fmla="*/ 1678 h 1678"/>
              <a:gd name="T2" fmla="*/ 0 w 1406"/>
              <a:gd name="T3" fmla="*/ 1134 h 1678"/>
              <a:gd name="T4" fmla="*/ 1406 w 1406"/>
              <a:gd name="T5" fmla="*/ 0 h 1678"/>
              <a:gd name="T6" fmla="*/ 1406 w 1406"/>
              <a:gd name="T7" fmla="*/ 91 h 1678"/>
              <a:gd name="T8" fmla="*/ 0 w 1406"/>
              <a:gd name="T9" fmla="*/ 1678 h 1678"/>
            </a:gdLst>
            <a:ahLst/>
            <a:cxnLst>
              <a:cxn ang="0">
                <a:pos x="T0" y="T1"/>
              </a:cxn>
              <a:cxn ang="0">
                <a:pos x="T2" y="T3"/>
              </a:cxn>
              <a:cxn ang="0">
                <a:pos x="T4" y="T5"/>
              </a:cxn>
              <a:cxn ang="0">
                <a:pos x="T6" y="T7"/>
              </a:cxn>
              <a:cxn ang="0">
                <a:pos x="T8" y="T9"/>
              </a:cxn>
            </a:cxnLst>
            <a:rect l="0" t="0" r="r" b="b"/>
            <a:pathLst>
              <a:path w="1406" h="1678">
                <a:moveTo>
                  <a:pt x="0" y="1678"/>
                </a:moveTo>
                <a:lnTo>
                  <a:pt x="0" y="1134"/>
                </a:lnTo>
                <a:lnTo>
                  <a:pt x="1406" y="0"/>
                </a:lnTo>
                <a:lnTo>
                  <a:pt x="1406" y="91"/>
                </a:lnTo>
                <a:lnTo>
                  <a:pt x="0" y="1678"/>
                </a:lnTo>
                <a:close/>
              </a:path>
            </a:pathLst>
          </a:custGeom>
          <a:solidFill>
            <a:srgbClr val="E0E0E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4103" name="Picture 7" desc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1447800" y="1782763"/>
            <a:ext cx="7359650" cy="1609725"/>
          </a:xfrm>
          <a:prstGeom prst="rect">
            <a:avLst/>
          </a:prstGeom>
          <a:noFill/>
          <a:extLst>
            <a:ext uri="{909E8E84-426E-40DD-AFC4-6F175D3DCCD1}">
              <a14:hiddenFill xmlns:a14="http://schemas.microsoft.com/office/drawing/2010/main">
                <a:solidFill>
                  <a:srgbClr val="FFFFFF"/>
                </a:solidFill>
              </a14:hiddenFill>
            </a:ext>
          </a:extLst>
        </p:spPr>
      </p:pic>
      <p:sp>
        <p:nvSpPr>
          <p:cNvPr id="4104" name="Freeform 8"/>
          <p:cNvSpPr>
            <a:spLocks/>
          </p:cNvSpPr>
          <p:nvPr/>
        </p:nvSpPr>
        <p:spPr bwMode="gray">
          <a:xfrm>
            <a:off x="568325" y="-9525"/>
            <a:ext cx="1784350" cy="6875463"/>
          </a:xfrm>
          <a:custGeom>
            <a:avLst/>
            <a:gdLst>
              <a:gd name="T0" fmla="*/ 0 w 1124"/>
              <a:gd name="T1" fmla="*/ 0 h 4343"/>
              <a:gd name="T2" fmla="*/ 490 w 1124"/>
              <a:gd name="T3" fmla="*/ 2 h 4343"/>
              <a:gd name="T4" fmla="*/ 1124 w 1124"/>
              <a:gd name="T5" fmla="*/ 1373 h 4343"/>
              <a:gd name="T6" fmla="*/ 1124 w 1124"/>
              <a:gd name="T7" fmla="*/ 2036 h 4343"/>
              <a:gd name="T8" fmla="*/ 889 w 1124"/>
              <a:gd name="T9" fmla="*/ 4343 h 4343"/>
              <a:gd name="T10" fmla="*/ 526 w 1124"/>
              <a:gd name="T11" fmla="*/ 4343 h 4343"/>
              <a:gd name="T12" fmla="*/ 1079 w 1124"/>
              <a:gd name="T13" fmla="*/ 2031 h 4343"/>
              <a:gd name="T14" fmla="*/ 1079 w 1124"/>
              <a:gd name="T15" fmla="*/ 1383 h 4343"/>
              <a:gd name="T16" fmla="*/ 0 w 1124"/>
              <a:gd name="T17" fmla="*/ 0 h 4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24" h="4343">
                <a:moveTo>
                  <a:pt x="0" y="0"/>
                </a:moveTo>
                <a:lnTo>
                  <a:pt x="490" y="2"/>
                </a:lnTo>
                <a:lnTo>
                  <a:pt x="1124" y="1373"/>
                </a:lnTo>
                <a:lnTo>
                  <a:pt x="1124" y="2036"/>
                </a:lnTo>
                <a:lnTo>
                  <a:pt x="889" y="4343"/>
                </a:lnTo>
                <a:lnTo>
                  <a:pt x="526" y="4343"/>
                </a:lnTo>
                <a:lnTo>
                  <a:pt x="1079" y="2031"/>
                </a:lnTo>
                <a:lnTo>
                  <a:pt x="1079" y="1383"/>
                </a:lnTo>
                <a:lnTo>
                  <a:pt x="0" y="0"/>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5" name="Freeform 9"/>
          <p:cNvSpPr>
            <a:spLocks/>
          </p:cNvSpPr>
          <p:nvPr/>
        </p:nvSpPr>
        <p:spPr bwMode="gray">
          <a:xfrm>
            <a:off x="-12700" y="-9525"/>
            <a:ext cx="2392363" cy="6880225"/>
          </a:xfrm>
          <a:custGeom>
            <a:avLst/>
            <a:gdLst>
              <a:gd name="T0" fmla="*/ 181 w 1507"/>
              <a:gd name="T1" fmla="*/ 0 h 4334"/>
              <a:gd name="T2" fmla="*/ 1507 w 1507"/>
              <a:gd name="T3" fmla="*/ 1379 h 4334"/>
              <a:gd name="T4" fmla="*/ 1507 w 1507"/>
              <a:gd name="T5" fmla="*/ 2036 h 4334"/>
              <a:gd name="T6" fmla="*/ 727 w 1507"/>
              <a:gd name="T7" fmla="*/ 4334 h 4334"/>
              <a:gd name="T8" fmla="*/ 2 w 1507"/>
              <a:gd name="T9" fmla="*/ 4334 h 4334"/>
              <a:gd name="T10" fmla="*/ 2 w 1507"/>
              <a:gd name="T11" fmla="*/ 4162 h 4334"/>
              <a:gd name="T12" fmla="*/ 1441 w 1507"/>
              <a:gd name="T13" fmla="*/ 1936 h 4334"/>
              <a:gd name="T14" fmla="*/ 1441 w 1507"/>
              <a:gd name="T15" fmla="*/ 1447 h 4334"/>
              <a:gd name="T16" fmla="*/ 8 w 1507"/>
              <a:gd name="T17" fmla="*/ 434 h 4334"/>
              <a:gd name="T18" fmla="*/ 0 w 1507"/>
              <a:gd name="T19" fmla="*/ 6 h 4334"/>
              <a:gd name="T20" fmla="*/ 181 w 1507"/>
              <a:gd name="T21" fmla="*/ 0 h 4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7" h="4334">
                <a:moveTo>
                  <a:pt x="181" y="0"/>
                </a:moveTo>
                <a:lnTo>
                  <a:pt x="1507" y="1379"/>
                </a:lnTo>
                <a:lnTo>
                  <a:pt x="1507" y="2036"/>
                </a:lnTo>
                <a:lnTo>
                  <a:pt x="727" y="4334"/>
                </a:lnTo>
                <a:lnTo>
                  <a:pt x="2" y="4334"/>
                </a:lnTo>
                <a:lnTo>
                  <a:pt x="2" y="4162"/>
                </a:lnTo>
                <a:lnTo>
                  <a:pt x="1441" y="1936"/>
                </a:lnTo>
                <a:lnTo>
                  <a:pt x="1441" y="1447"/>
                </a:lnTo>
                <a:lnTo>
                  <a:pt x="8" y="434"/>
                </a:lnTo>
                <a:lnTo>
                  <a:pt x="0" y="6"/>
                </a:lnTo>
                <a:lnTo>
                  <a:pt x="181" y="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 name="Freeform 10"/>
          <p:cNvSpPr>
            <a:spLocks/>
          </p:cNvSpPr>
          <p:nvPr/>
        </p:nvSpPr>
        <p:spPr bwMode="gray">
          <a:xfrm>
            <a:off x="2557463" y="0"/>
            <a:ext cx="3022600" cy="6858000"/>
          </a:xfrm>
          <a:custGeom>
            <a:avLst/>
            <a:gdLst>
              <a:gd name="T0" fmla="*/ 1904 w 1904"/>
              <a:gd name="T1" fmla="*/ 0 h 4354"/>
              <a:gd name="T2" fmla="*/ 1178 w 1904"/>
              <a:gd name="T3" fmla="*/ 0 h 4354"/>
              <a:gd name="T4" fmla="*/ 0 w 1904"/>
              <a:gd name="T5" fmla="*/ 1342 h 4354"/>
              <a:gd name="T6" fmla="*/ 0 w 1904"/>
              <a:gd name="T7" fmla="*/ 1950 h 4354"/>
              <a:gd name="T8" fmla="*/ 498 w 1904"/>
              <a:gd name="T9" fmla="*/ 4354 h 4354"/>
              <a:gd name="T10" fmla="*/ 1088 w 1904"/>
              <a:gd name="T11" fmla="*/ 4354 h 4354"/>
              <a:gd name="T12" fmla="*/ 44 w 1904"/>
              <a:gd name="T13" fmla="*/ 1985 h 4354"/>
              <a:gd name="T14" fmla="*/ 44 w 1904"/>
              <a:gd name="T15" fmla="*/ 1361 h 4354"/>
              <a:gd name="T16" fmla="*/ 1904 w 1904"/>
              <a:gd name="T17" fmla="*/ 0 h 4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4" h="4354">
                <a:moveTo>
                  <a:pt x="1904" y="0"/>
                </a:moveTo>
                <a:lnTo>
                  <a:pt x="1178" y="0"/>
                </a:lnTo>
                <a:lnTo>
                  <a:pt x="0" y="1342"/>
                </a:lnTo>
                <a:lnTo>
                  <a:pt x="0" y="1950"/>
                </a:lnTo>
                <a:lnTo>
                  <a:pt x="498" y="4354"/>
                </a:lnTo>
                <a:lnTo>
                  <a:pt x="1088" y="4354"/>
                </a:lnTo>
                <a:lnTo>
                  <a:pt x="44" y="1985"/>
                </a:lnTo>
                <a:lnTo>
                  <a:pt x="44" y="1361"/>
                </a:lnTo>
                <a:lnTo>
                  <a:pt x="1904" y="0"/>
                </a:lnTo>
                <a:close/>
              </a:path>
            </a:pathLst>
          </a:custGeom>
          <a:solidFill>
            <a:srgbClr val="D3D3D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 name="Freeform 11"/>
          <p:cNvSpPr>
            <a:spLocks/>
          </p:cNvSpPr>
          <p:nvPr/>
        </p:nvSpPr>
        <p:spPr bwMode="gray">
          <a:xfrm>
            <a:off x="2959100" y="-14288"/>
            <a:ext cx="2711450" cy="1887538"/>
          </a:xfrm>
          <a:custGeom>
            <a:avLst/>
            <a:gdLst>
              <a:gd name="T0" fmla="*/ 1708 w 1708"/>
              <a:gd name="T1" fmla="*/ 1 h 1189"/>
              <a:gd name="T2" fmla="*/ 1379 w 1708"/>
              <a:gd name="T3" fmla="*/ 0 h 1189"/>
              <a:gd name="T4" fmla="*/ 0 w 1708"/>
              <a:gd name="T5" fmla="*/ 1189 h 1189"/>
              <a:gd name="T6" fmla="*/ 1708 w 1708"/>
              <a:gd name="T7" fmla="*/ 1 h 1189"/>
            </a:gdLst>
            <a:ahLst/>
            <a:cxnLst>
              <a:cxn ang="0">
                <a:pos x="T0" y="T1"/>
              </a:cxn>
              <a:cxn ang="0">
                <a:pos x="T2" y="T3"/>
              </a:cxn>
              <a:cxn ang="0">
                <a:pos x="T4" y="T5"/>
              </a:cxn>
              <a:cxn ang="0">
                <a:pos x="T6" y="T7"/>
              </a:cxn>
            </a:cxnLst>
            <a:rect l="0" t="0" r="r" b="b"/>
            <a:pathLst>
              <a:path w="1708" h="1189">
                <a:moveTo>
                  <a:pt x="1708" y="1"/>
                </a:moveTo>
                <a:lnTo>
                  <a:pt x="1379" y="0"/>
                </a:lnTo>
                <a:lnTo>
                  <a:pt x="0" y="1189"/>
                </a:lnTo>
                <a:lnTo>
                  <a:pt x="1708" y="1"/>
                </a:ln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9" name="Freeform 13"/>
          <p:cNvSpPr>
            <a:spLocks/>
          </p:cNvSpPr>
          <p:nvPr/>
        </p:nvSpPr>
        <p:spPr bwMode="gray">
          <a:xfrm>
            <a:off x="2498725" y="-9525"/>
            <a:ext cx="6105525" cy="6867525"/>
          </a:xfrm>
          <a:custGeom>
            <a:avLst/>
            <a:gdLst>
              <a:gd name="T0" fmla="*/ 3665 w 3846"/>
              <a:gd name="T1" fmla="*/ 0 h 4354"/>
              <a:gd name="T2" fmla="*/ 2122 w 3846"/>
              <a:gd name="T3" fmla="*/ 0 h 4354"/>
              <a:gd name="T4" fmla="*/ 0 w 3846"/>
              <a:gd name="T5" fmla="*/ 1339 h 4354"/>
              <a:gd name="T6" fmla="*/ 0 w 3846"/>
              <a:gd name="T7" fmla="*/ 1950 h 4354"/>
              <a:gd name="T8" fmla="*/ 1215 w 3846"/>
              <a:gd name="T9" fmla="*/ 4354 h 4354"/>
              <a:gd name="T10" fmla="*/ 1941 w 3846"/>
              <a:gd name="T11" fmla="*/ 4354 h 4354"/>
              <a:gd name="T12" fmla="*/ 72 w 3846"/>
              <a:gd name="T13" fmla="*/ 1877 h 4354"/>
              <a:gd name="T14" fmla="*/ 72 w 3846"/>
              <a:gd name="T15" fmla="*/ 1361 h 4354"/>
              <a:gd name="T16" fmla="*/ 3846 w 3846"/>
              <a:gd name="T17" fmla="*/ 0 h 4354"/>
              <a:gd name="T18" fmla="*/ 2122 w 3846"/>
              <a:gd name="T19" fmla="*/ 0 h 4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846" h="4354">
                <a:moveTo>
                  <a:pt x="3665" y="0"/>
                </a:moveTo>
                <a:lnTo>
                  <a:pt x="2122" y="0"/>
                </a:lnTo>
                <a:lnTo>
                  <a:pt x="0" y="1339"/>
                </a:lnTo>
                <a:lnTo>
                  <a:pt x="0" y="1950"/>
                </a:lnTo>
                <a:lnTo>
                  <a:pt x="1215" y="4354"/>
                </a:lnTo>
                <a:lnTo>
                  <a:pt x="1941" y="4354"/>
                </a:lnTo>
                <a:lnTo>
                  <a:pt x="72" y="1877"/>
                </a:lnTo>
                <a:lnTo>
                  <a:pt x="72" y="1361"/>
                </a:lnTo>
                <a:lnTo>
                  <a:pt x="3846" y="0"/>
                </a:lnTo>
                <a:lnTo>
                  <a:pt x="2122" y="0"/>
                </a:lnTo>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0" name="Freeform 14"/>
          <p:cNvSpPr>
            <a:spLocks/>
          </p:cNvSpPr>
          <p:nvPr/>
        </p:nvSpPr>
        <p:spPr bwMode="gray">
          <a:xfrm>
            <a:off x="-9525" y="185738"/>
            <a:ext cx="2246313" cy="5984875"/>
          </a:xfrm>
          <a:custGeom>
            <a:avLst/>
            <a:gdLst>
              <a:gd name="T0" fmla="*/ 0 w 1415"/>
              <a:gd name="T1" fmla="*/ 0 h 3770"/>
              <a:gd name="T2" fmla="*/ 1415 w 1415"/>
              <a:gd name="T3" fmla="*/ 1197 h 3770"/>
              <a:gd name="T4" fmla="*/ 1415 w 1415"/>
              <a:gd name="T5" fmla="*/ 1862 h 3770"/>
              <a:gd name="T6" fmla="*/ 0 w 1415"/>
              <a:gd name="T7" fmla="*/ 3770 h 3770"/>
              <a:gd name="T8" fmla="*/ 0 w 1415"/>
              <a:gd name="T9" fmla="*/ 3272 h 3770"/>
              <a:gd name="T10" fmla="*/ 1376 w 1415"/>
              <a:gd name="T11" fmla="*/ 1801 h 3770"/>
              <a:gd name="T12" fmla="*/ 1376 w 1415"/>
              <a:gd name="T13" fmla="*/ 1272 h 3770"/>
              <a:gd name="T14" fmla="*/ 6 w 1415"/>
              <a:gd name="T15" fmla="*/ 962 h 3770"/>
              <a:gd name="T16" fmla="*/ 0 w 1415"/>
              <a:gd name="T17" fmla="*/ 0 h 3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5" h="3770">
                <a:moveTo>
                  <a:pt x="0" y="0"/>
                </a:moveTo>
                <a:lnTo>
                  <a:pt x="1415" y="1197"/>
                </a:lnTo>
                <a:lnTo>
                  <a:pt x="1415" y="1862"/>
                </a:lnTo>
                <a:lnTo>
                  <a:pt x="0" y="3770"/>
                </a:lnTo>
                <a:lnTo>
                  <a:pt x="0" y="3272"/>
                </a:lnTo>
                <a:lnTo>
                  <a:pt x="1376" y="1801"/>
                </a:lnTo>
                <a:lnTo>
                  <a:pt x="1376" y="1272"/>
                </a:lnTo>
                <a:lnTo>
                  <a:pt x="6" y="962"/>
                </a:lnTo>
                <a:lnTo>
                  <a:pt x="0" y="0"/>
                </a:ln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1" name="Freeform 15"/>
          <p:cNvSpPr>
            <a:spLocks/>
          </p:cNvSpPr>
          <p:nvPr/>
        </p:nvSpPr>
        <p:spPr bwMode="gray">
          <a:xfrm>
            <a:off x="2608263" y="642938"/>
            <a:ext cx="6540500" cy="6215062"/>
          </a:xfrm>
          <a:custGeom>
            <a:avLst/>
            <a:gdLst>
              <a:gd name="T0" fmla="*/ 4115 w 4120"/>
              <a:gd name="T1" fmla="*/ 0 h 3915"/>
              <a:gd name="T2" fmla="*/ 4120 w 4120"/>
              <a:gd name="T3" fmla="*/ 500 h 3915"/>
              <a:gd name="T4" fmla="*/ 61 w 4120"/>
              <a:gd name="T5" fmla="*/ 1059 h 3915"/>
              <a:gd name="T6" fmla="*/ 61 w 4120"/>
              <a:gd name="T7" fmla="*/ 1466 h 3915"/>
              <a:gd name="T8" fmla="*/ 2419 w 4120"/>
              <a:gd name="T9" fmla="*/ 3915 h 3915"/>
              <a:gd name="T10" fmla="*/ 1830 w 4120"/>
              <a:gd name="T11" fmla="*/ 3915 h 3915"/>
              <a:gd name="T12" fmla="*/ 0 w 4120"/>
              <a:gd name="T13" fmla="*/ 1449 h 3915"/>
              <a:gd name="T14" fmla="*/ 0 w 4120"/>
              <a:gd name="T15" fmla="*/ 967 h 3915"/>
              <a:gd name="T16" fmla="*/ 4115 w 4120"/>
              <a:gd name="T17" fmla="*/ 0 h 39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20" h="3915">
                <a:moveTo>
                  <a:pt x="4115" y="0"/>
                </a:moveTo>
                <a:lnTo>
                  <a:pt x="4120" y="500"/>
                </a:lnTo>
                <a:lnTo>
                  <a:pt x="61" y="1059"/>
                </a:lnTo>
                <a:lnTo>
                  <a:pt x="61" y="1466"/>
                </a:lnTo>
                <a:lnTo>
                  <a:pt x="2419" y="3915"/>
                </a:lnTo>
                <a:lnTo>
                  <a:pt x="1830" y="3915"/>
                </a:lnTo>
                <a:lnTo>
                  <a:pt x="0" y="1449"/>
                </a:lnTo>
                <a:lnTo>
                  <a:pt x="0" y="967"/>
                </a:lnTo>
                <a:lnTo>
                  <a:pt x="4115" y="0"/>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2" name="Freeform 16"/>
          <p:cNvSpPr>
            <a:spLocks/>
          </p:cNvSpPr>
          <p:nvPr/>
        </p:nvSpPr>
        <p:spPr bwMode="gray">
          <a:xfrm>
            <a:off x="2586038" y="-17463"/>
            <a:ext cx="6557962" cy="6875463"/>
          </a:xfrm>
          <a:custGeom>
            <a:avLst/>
            <a:gdLst>
              <a:gd name="T0" fmla="*/ 4131 w 4131"/>
              <a:gd name="T1" fmla="*/ 0 h 4348"/>
              <a:gd name="T2" fmla="*/ 4126 w 4131"/>
              <a:gd name="T3" fmla="*/ 494 h 4348"/>
              <a:gd name="T4" fmla="*/ 55 w 4131"/>
              <a:gd name="T5" fmla="*/ 1404 h 4348"/>
              <a:gd name="T6" fmla="*/ 55 w 4131"/>
              <a:gd name="T7" fmla="*/ 1853 h 4348"/>
              <a:gd name="T8" fmla="*/ 3156 w 4131"/>
              <a:gd name="T9" fmla="*/ 4348 h 4348"/>
              <a:gd name="T10" fmla="*/ 2067 w 4131"/>
              <a:gd name="T11" fmla="*/ 4348 h 4348"/>
              <a:gd name="T12" fmla="*/ 0 w 4131"/>
              <a:gd name="T13" fmla="*/ 1882 h 4348"/>
              <a:gd name="T14" fmla="*/ 0 w 4131"/>
              <a:gd name="T15" fmla="*/ 1355 h 4348"/>
              <a:gd name="T16" fmla="*/ 3615 w 4131"/>
              <a:gd name="T17" fmla="*/ 0 h 4348"/>
              <a:gd name="T18" fmla="*/ 4131 w 4131"/>
              <a:gd name="T19" fmla="*/ 0 h 4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31" h="4348">
                <a:moveTo>
                  <a:pt x="4131" y="0"/>
                </a:moveTo>
                <a:lnTo>
                  <a:pt x="4126" y="494"/>
                </a:lnTo>
                <a:lnTo>
                  <a:pt x="55" y="1404"/>
                </a:lnTo>
                <a:lnTo>
                  <a:pt x="55" y="1853"/>
                </a:lnTo>
                <a:lnTo>
                  <a:pt x="3156" y="4348"/>
                </a:lnTo>
                <a:lnTo>
                  <a:pt x="2067" y="4348"/>
                </a:lnTo>
                <a:lnTo>
                  <a:pt x="0" y="1882"/>
                </a:lnTo>
                <a:lnTo>
                  <a:pt x="0" y="1355"/>
                </a:lnTo>
                <a:lnTo>
                  <a:pt x="3615" y="0"/>
                </a:lnTo>
                <a:lnTo>
                  <a:pt x="4131"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3" name="Freeform 17"/>
          <p:cNvSpPr>
            <a:spLocks/>
          </p:cNvSpPr>
          <p:nvPr/>
        </p:nvSpPr>
        <p:spPr bwMode="gray">
          <a:xfrm>
            <a:off x="2771775" y="-26988"/>
            <a:ext cx="5761038" cy="2087563"/>
          </a:xfrm>
          <a:custGeom>
            <a:avLst/>
            <a:gdLst>
              <a:gd name="T0" fmla="*/ 0 w 3629"/>
              <a:gd name="T1" fmla="*/ 1315 h 1315"/>
              <a:gd name="T2" fmla="*/ 2858 w 3629"/>
              <a:gd name="T3" fmla="*/ 0 h 1315"/>
              <a:gd name="T4" fmla="*/ 3629 w 3629"/>
              <a:gd name="T5" fmla="*/ 0 h 1315"/>
              <a:gd name="T6" fmla="*/ 0 w 3629"/>
              <a:gd name="T7" fmla="*/ 1315 h 1315"/>
            </a:gdLst>
            <a:ahLst/>
            <a:cxnLst>
              <a:cxn ang="0">
                <a:pos x="T0" y="T1"/>
              </a:cxn>
              <a:cxn ang="0">
                <a:pos x="T2" y="T3"/>
              </a:cxn>
              <a:cxn ang="0">
                <a:pos x="T4" y="T5"/>
              </a:cxn>
              <a:cxn ang="0">
                <a:pos x="T6" y="T7"/>
              </a:cxn>
            </a:cxnLst>
            <a:rect l="0" t="0" r="r" b="b"/>
            <a:pathLst>
              <a:path w="3629" h="1315">
                <a:moveTo>
                  <a:pt x="0" y="1315"/>
                </a:moveTo>
                <a:lnTo>
                  <a:pt x="2858" y="0"/>
                </a:lnTo>
                <a:lnTo>
                  <a:pt x="3629" y="0"/>
                </a:lnTo>
                <a:lnTo>
                  <a:pt x="0" y="1315"/>
                </a:lnTo>
                <a:close/>
              </a:path>
            </a:pathLst>
          </a:custGeom>
          <a:solidFill>
            <a:srgbClr val="FFFFFF">
              <a:alpha val="5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4" name="Freeform 18"/>
          <p:cNvSpPr>
            <a:spLocks/>
          </p:cNvSpPr>
          <p:nvPr/>
        </p:nvSpPr>
        <p:spPr bwMode="gray">
          <a:xfrm>
            <a:off x="2555875" y="2924175"/>
            <a:ext cx="3384550" cy="3944938"/>
          </a:xfrm>
          <a:custGeom>
            <a:avLst/>
            <a:gdLst>
              <a:gd name="T0" fmla="*/ 0 w 2132"/>
              <a:gd name="T1" fmla="*/ 0 h 2495"/>
              <a:gd name="T2" fmla="*/ 2132 w 2132"/>
              <a:gd name="T3" fmla="*/ 2495 h 2495"/>
              <a:gd name="T4" fmla="*/ 1814 w 2132"/>
              <a:gd name="T5" fmla="*/ 2495 h 2495"/>
              <a:gd name="T6" fmla="*/ 0 w 2132"/>
              <a:gd name="T7" fmla="*/ 0 h 2495"/>
            </a:gdLst>
            <a:ahLst/>
            <a:cxnLst>
              <a:cxn ang="0">
                <a:pos x="T0" y="T1"/>
              </a:cxn>
              <a:cxn ang="0">
                <a:pos x="T2" y="T3"/>
              </a:cxn>
              <a:cxn ang="0">
                <a:pos x="T4" y="T5"/>
              </a:cxn>
              <a:cxn ang="0">
                <a:pos x="T6" y="T7"/>
              </a:cxn>
            </a:cxnLst>
            <a:rect l="0" t="0" r="r" b="b"/>
            <a:pathLst>
              <a:path w="2132" h="2495">
                <a:moveTo>
                  <a:pt x="0" y="0"/>
                </a:moveTo>
                <a:lnTo>
                  <a:pt x="2132" y="2495"/>
                </a:lnTo>
                <a:lnTo>
                  <a:pt x="1814" y="2495"/>
                </a:lnTo>
                <a:lnTo>
                  <a:pt x="0" y="0"/>
                </a:lnTo>
                <a:close/>
              </a:path>
            </a:pathLst>
          </a:custGeom>
          <a:solidFill>
            <a:srgbClr val="FFFFFF">
              <a:alpha val="35001"/>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0" name="Freeform 24"/>
          <p:cNvSpPr>
            <a:spLocks/>
          </p:cNvSpPr>
          <p:nvPr/>
        </p:nvSpPr>
        <p:spPr bwMode="gray">
          <a:xfrm>
            <a:off x="-19050" y="180975"/>
            <a:ext cx="2262188" cy="1914525"/>
          </a:xfrm>
          <a:custGeom>
            <a:avLst/>
            <a:gdLst>
              <a:gd name="T0" fmla="*/ 1425 w 1425"/>
              <a:gd name="T1" fmla="*/ 1206 h 1206"/>
              <a:gd name="T2" fmla="*/ 0 w 1425"/>
              <a:gd name="T3" fmla="*/ 0 h 1206"/>
              <a:gd name="T4" fmla="*/ 0 w 1425"/>
              <a:gd name="T5" fmla="*/ 186 h 1206"/>
              <a:gd name="T6" fmla="*/ 1425 w 1425"/>
              <a:gd name="T7" fmla="*/ 1206 h 1206"/>
            </a:gdLst>
            <a:ahLst/>
            <a:cxnLst>
              <a:cxn ang="0">
                <a:pos x="T0" y="T1"/>
              </a:cxn>
              <a:cxn ang="0">
                <a:pos x="T2" y="T3"/>
              </a:cxn>
              <a:cxn ang="0">
                <a:pos x="T4" y="T5"/>
              </a:cxn>
              <a:cxn ang="0">
                <a:pos x="T6" y="T7"/>
              </a:cxn>
            </a:cxnLst>
            <a:rect l="0" t="0" r="r" b="b"/>
            <a:pathLst>
              <a:path w="1425" h="1206">
                <a:moveTo>
                  <a:pt x="1425" y="1206"/>
                </a:moveTo>
                <a:lnTo>
                  <a:pt x="0" y="0"/>
                </a:lnTo>
                <a:lnTo>
                  <a:pt x="0" y="186"/>
                </a:lnTo>
                <a:lnTo>
                  <a:pt x="1425" y="1206"/>
                </a:lnTo>
                <a:close/>
              </a:path>
            </a:pathLst>
          </a:custGeom>
          <a:solidFill>
            <a:srgbClr val="333333">
              <a:alpha val="39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1" name="Freeform 25"/>
          <p:cNvSpPr>
            <a:spLocks/>
          </p:cNvSpPr>
          <p:nvPr/>
        </p:nvSpPr>
        <p:spPr bwMode="gray">
          <a:xfrm>
            <a:off x="-12700" y="3105150"/>
            <a:ext cx="2327275" cy="3762375"/>
          </a:xfrm>
          <a:custGeom>
            <a:avLst/>
            <a:gdLst>
              <a:gd name="T0" fmla="*/ 0 w 1466"/>
              <a:gd name="T1" fmla="*/ 2248 h 2370"/>
              <a:gd name="T2" fmla="*/ 1466 w 1466"/>
              <a:gd name="T3" fmla="*/ 0 h 2370"/>
              <a:gd name="T4" fmla="*/ 194 w 1466"/>
              <a:gd name="T5" fmla="*/ 2370 h 2370"/>
              <a:gd name="T6" fmla="*/ 4 w 1466"/>
              <a:gd name="T7" fmla="*/ 2364 h 2370"/>
              <a:gd name="T8" fmla="*/ 0 w 1466"/>
              <a:gd name="T9" fmla="*/ 2248 h 2370"/>
            </a:gdLst>
            <a:ahLst/>
            <a:cxnLst>
              <a:cxn ang="0">
                <a:pos x="T0" y="T1"/>
              </a:cxn>
              <a:cxn ang="0">
                <a:pos x="T2" y="T3"/>
              </a:cxn>
              <a:cxn ang="0">
                <a:pos x="T4" y="T5"/>
              </a:cxn>
              <a:cxn ang="0">
                <a:pos x="T6" y="T7"/>
              </a:cxn>
              <a:cxn ang="0">
                <a:pos x="T8" y="T9"/>
              </a:cxn>
            </a:cxnLst>
            <a:rect l="0" t="0" r="r" b="b"/>
            <a:pathLst>
              <a:path w="1466" h="2370">
                <a:moveTo>
                  <a:pt x="0" y="2248"/>
                </a:moveTo>
                <a:lnTo>
                  <a:pt x="1466" y="0"/>
                </a:lnTo>
                <a:lnTo>
                  <a:pt x="194" y="2370"/>
                </a:lnTo>
                <a:lnTo>
                  <a:pt x="4" y="2364"/>
                </a:lnTo>
                <a:lnTo>
                  <a:pt x="0" y="2248"/>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2" name="Freeform 26"/>
          <p:cNvSpPr>
            <a:spLocks/>
          </p:cNvSpPr>
          <p:nvPr/>
        </p:nvSpPr>
        <p:spPr bwMode="gray">
          <a:xfrm>
            <a:off x="-9525" y="1403350"/>
            <a:ext cx="2317750" cy="5265738"/>
          </a:xfrm>
          <a:custGeom>
            <a:avLst/>
            <a:gdLst>
              <a:gd name="T0" fmla="*/ 6 w 1460"/>
              <a:gd name="T1" fmla="*/ 0 h 3317"/>
              <a:gd name="T2" fmla="*/ 6 w 1460"/>
              <a:gd name="T3" fmla="*/ 643 h 3317"/>
              <a:gd name="T4" fmla="*/ 1410 w 1460"/>
              <a:gd name="T5" fmla="*/ 564 h 3317"/>
              <a:gd name="T6" fmla="*/ 1410 w 1460"/>
              <a:gd name="T7" fmla="*/ 1049 h 3317"/>
              <a:gd name="T8" fmla="*/ 0 w 1460"/>
              <a:gd name="T9" fmla="*/ 2852 h 3317"/>
              <a:gd name="T10" fmla="*/ 0 w 1460"/>
              <a:gd name="T11" fmla="*/ 3317 h 3317"/>
              <a:gd name="T12" fmla="*/ 1460 w 1460"/>
              <a:gd name="T13" fmla="*/ 1062 h 3317"/>
              <a:gd name="T14" fmla="*/ 1460 w 1460"/>
              <a:gd name="T15" fmla="*/ 505 h 3317"/>
              <a:gd name="T16" fmla="*/ 6 w 1460"/>
              <a:gd name="T17" fmla="*/ 0 h 3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60" h="3317">
                <a:moveTo>
                  <a:pt x="6" y="0"/>
                </a:moveTo>
                <a:lnTo>
                  <a:pt x="6" y="643"/>
                </a:lnTo>
                <a:lnTo>
                  <a:pt x="1410" y="564"/>
                </a:lnTo>
                <a:lnTo>
                  <a:pt x="1410" y="1049"/>
                </a:lnTo>
                <a:lnTo>
                  <a:pt x="0" y="2852"/>
                </a:lnTo>
                <a:lnTo>
                  <a:pt x="0" y="3317"/>
                </a:lnTo>
                <a:lnTo>
                  <a:pt x="1460" y="1062"/>
                </a:lnTo>
                <a:lnTo>
                  <a:pt x="1460" y="505"/>
                </a:lnTo>
                <a:lnTo>
                  <a:pt x="6"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4132" name="Group 36"/>
          <p:cNvGrpSpPr>
            <a:grpSpLocks/>
          </p:cNvGrpSpPr>
          <p:nvPr/>
        </p:nvGrpSpPr>
        <p:grpSpPr bwMode="auto">
          <a:xfrm>
            <a:off x="0" y="-19050"/>
            <a:ext cx="9153525" cy="6886575"/>
            <a:chOff x="0" y="0"/>
            <a:chExt cx="5760" cy="4326"/>
          </a:xfrm>
        </p:grpSpPr>
        <p:pic>
          <p:nvPicPr>
            <p:cNvPr id="4131" name="Picture 35" descr="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gray">
            <a:xfrm>
              <a:off x="0" y="0"/>
              <a:ext cx="5760" cy="4326"/>
            </a:xfrm>
            <a:prstGeom prst="rect">
              <a:avLst/>
            </a:prstGeom>
            <a:noFill/>
            <a:extLst>
              <a:ext uri="{909E8E84-426E-40DD-AFC4-6F175D3DCCD1}">
                <a14:hiddenFill xmlns:a14="http://schemas.microsoft.com/office/drawing/2010/main">
                  <a:solidFill>
                    <a:srgbClr val="FFFFFF"/>
                  </a:solidFill>
                </a14:hiddenFill>
              </a:ext>
            </a:extLst>
          </p:spPr>
        </p:pic>
        <p:sp>
          <p:nvSpPr>
            <p:cNvPr id="4123" name="Rectangle 27"/>
            <p:cNvSpPr>
              <a:spLocks noChangeArrowheads="1"/>
            </p:cNvSpPr>
            <p:nvPr userDrawn="1"/>
          </p:nvSpPr>
          <p:spPr bwMode="gray">
            <a:xfrm>
              <a:off x="212" y="462"/>
              <a:ext cx="5334" cy="3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pic>
        <p:nvPicPr>
          <p:cNvPr id="4115" name="Picture 19" desc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141788" y="4041775"/>
            <a:ext cx="415925" cy="415925"/>
          </a:xfrm>
          <a:prstGeom prst="rect">
            <a:avLst/>
          </a:prstGeom>
          <a:noFill/>
          <a:extLst>
            <a:ext uri="{909E8E84-426E-40DD-AFC4-6F175D3DCCD1}">
              <a14:hiddenFill xmlns:a14="http://schemas.microsoft.com/office/drawing/2010/main">
                <a:solidFill>
                  <a:srgbClr val="FFFFFF"/>
                </a:solidFill>
              </a14:hiddenFill>
            </a:ext>
          </a:extLst>
        </p:spPr>
      </p:pic>
      <p:sp>
        <p:nvSpPr>
          <p:cNvPr id="4100" name="Rectangle 4"/>
          <p:cNvSpPr>
            <a:spLocks noGrp="1" noChangeArrowheads="1"/>
          </p:cNvSpPr>
          <p:nvPr>
            <p:ph type="dt" sz="half" idx="2"/>
          </p:nvPr>
        </p:nvSpPr>
        <p:spPr>
          <a:xfrm>
            <a:off x="457200" y="6245225"/>
            <a:ext cx="2133600" cy="476250"/>
          </a:xfrm>
        </p:spPr>
        <p:txBody>
          <a:bodyPr/>
          <a:lstStyle>
            <a:lvl1pPr>
              <a:defRPr/>
            </a:lvl1pPr>
          </a:lstStyle>
          <a:p>
            <a:endParaRPr lang="en-US" altLang="en-US"/>
          </a:p>
        </p:txBody>
      </p:sp>
      <p:sp>
        <p:nvSpPr>
          <p:cNvPr id="4098" name="Rectangle 2"/>
          <p:cNvSpPr>
            <a:spLocks noGrp="1" noChangeArrowheads="1"/>
          </p:cNvSpPr>
          <p:nvPr>
            <p:ph type="ctrTitle"/>
          </p:nvPr>
        </p:nvSpPr>
        <p:spPr>
          <a:xfrm>
            <a:off x="985838" y="3787775"/>
            <a:ext cx="7772400" cy="885825"/>
          </a:xfrm>
        </p:spPr>
        <p:txBody>
          <a:bodyPr/>
          <a:lstStyle>
            <a:lvl1pPr algn="r">
              <a:defRPr/>
            </a:lvl1pPr>
          </a:lstStyle>
          <a:p>
            <a:pPr lvl="0"/>
            <a:r>
              <a:rPr lang="en-US" altLang="en-US" noProof="0"/>
              <a:t>Click to edit Master title style</a:t>
            </a:r>
          </a:p>
        </p:txBody>
      </p:sp>
      <p:sp>
        <p:nvSpPr>
          <p:cNvPr id="4099" name="Rectangle 3"/>
          <p:cNvSpPr>
            <a:spLocks noGrp="1" noChangeArrowheads="1"/>
          </p:cNvSpPr>
          <p:nvPr>
            <p:ph type="subTitle" idx="1"/>
          </p:nvPr>
        </p:nvSpPr>
        <p:spPr>
          <a:xfrm>
            <a:off x="4629150" y="3505200"/>
            <a:ext cx="4129088" cy="457200"/>
          </a:xfrm>
        </p:spPr>
        <p:txBody>
          <a:bodyPr/>
          <a:lstStyle>
            <a:lvl1pPr marL="0" indent="0" algn="dist">
              <a:buFontTx/>
              <a:buNone/>
              <a:defRPr sz="2000" b="1">
                <a:solidFill>
                  <a:srgbClr val="777777"/>
                </a:solidFill>
              </a:defRPr>
            </a:lvl1pPr>
          </a:lstStyle>
          <a:p>
            <a:pPr lvl="0"/>
            <a:r>
              <a:rPr lang="en-US" altLang="en-US" noProof="0"/>
              <a:t>Click to edit Master subtitle style</a:t>
            </a:r>
          </a:p>
        </p:txBody>
      </p:sp>
      <p:sp>
        <p:nvSpPr>
          <p:cNvPr id="4125" name="Text Box 29"/>
          <p:cNvSpPr txBox="1">
            <a:spLocks noChangeArrowheads="1"/>
          </p:cNvSpPr>
          <p:nvPr/>
        </p:nvSpPr>
        <p:spPr bwMode="gray">
          <a:xfrm>
            <a:off x="7561263" y="5476875"/>
            <a:ext cx="11969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2000">
                <a:solidFill>
                  <a:srgbClr val="FF7F00"/>
                </a:solidFill>
                <a:latin typeface="Arial Black" panose="020B0A04020102020204" pitchFamily="34" charset="0"/>
              </a:rPr>
              <a:t>L/O/G/O</a:t>
            </a:r>
          </a:p>
        </p:txBody>
      </p:sp>
      <p:sp>
        <p:nvSpPr>
          <p:cNvPr id="4126" name="Text Box 30"/>
          <p:cNvSpPr txBox="1">
            <a:spLocks noChangeArrowheads="1"/>
          </p:cNvSpPr>
          <p:nvPr/>
        </p:nvSpPr>
        <p:spPr bwMode="gray">
          <a:xfrm>
            <a:off x="6618288" y="5781675"/>
            <a:ext cx="21399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en-US" sz="1600">
                <a:latin typeface="Times New Roman" panose="02020603050405020304" pitchFamily="18" charset="0"/>
              </a:rPr>
              <a:t>www.themegallery.com</a:t>
            </a:r>
          </a:p>
        </p:txBody>
      </p:sp>
      <p:sp>
        <p:nvSpPr>
          <p:cNvPr id="4101" name="Rectangle 5"/>
          <p:cNvSpPr>
            <a:spLocks noGrp="1" noChangeArrowheads="1"/>
          </p:cNvSpPr>
          <p:nvPr>
            <p:ph type="ftr" sz="quarter" idx="3"/>
          </p:nvPr>
        </p:nvSpPr>
        <p:spPr>
          <a:xfrm>
            <a:off x="3124200" y="6245225"/>
            <a:ext cx="2895600" cy="476250"/>
          </a:xfrm>
        </p:spPr>
        <p:txBody>
          <a:bodyPr/>
          <a:lstStyle>
            <a:lvl1pPr>
              <a:defRPr/>
            </a:lvl1pPr>
          </a:lstStyle>
          <a:p>
            <a:r>
              <a:rPr lang="en-US" altLang="en-US"/>
              <a:t>Cấu trúc dữ liệu và giửi thuật</a:t>
            </a:r>
          </a:p>
        </p:txBody>
      </p:sp>
      <p:sp>
        <p:nvSpPr>
          <p:cNvPr id="4102" name="Rectangle 6"/>
          <p:cNvSpPr>
            <a:spLocks noGrp="1" noChangeArrowheads="1"/>
          </p:cNvSpPr>
          <p:nvPr>
            <p:ph type="sldNum" sz="quarter" idx="4"/>
          </p:nvPr>
        </p:nvSpPr>
        <p:spPr>
          <a:xfrm>
            <a:off x="6553200" y="6245225"/>
            <a:ext cx="2133600" cy="476250"/>
          </a:xfrm>
        </p:spPr>
        <p:txBody>
          <a:bodyPr/>
          <a:lstStyle>
            <a:lvl1pPr>
              <a:defRPr/>
            </a:lvl1pPr>
          </a:lstStyle>
          <a:p>
            <a:fld id="{D17F7427-C84F-4D27-922E-55D885048A2A}" type="slidenum">
              <a:rPr lang="en-US" altLang="en-US"/>
              <a:pPr/>
              <a:t>‹#›</a:t>
            </a:fld>
            <a:endParaRPr lang="en-US" altLang="en-US"/>
          </a:p>
        </p:txBody>
      </p:sp>
      <p:sp>
        <p:nvSpPr>
          <p:cNvPr id="4146" name="Rectangle 50"/>
          <p:cNvSpPr>
            <a:spLocks noChangeArrowheads="1"/>
          </p:cNvSpPr>
          <p:nvPr/>
        </p:nvSpPr>
        <p:spPr bwMode="gray">
          <a:xfrm>
            <a:off x="341313" y="722313"/>
            <a:ext cx="8478837" cy="5410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Cấu trúc dữ liệu và giửi thuật</a:t>
            </a:r>
          </a:p>
        </p:txBody>
      </p:sp>
      <p:sp>
        <p:nvSpPr>
          <p:cNvPr id="6" name="Slide Number Placeholder 5"/>
          <p:cNvSpPr>
            <a:spLocks noGrp="1"/>
          </p:cNvSpPr>
          <p:nvPr>
            <p:ph type="sldNum" sz="quarter" idx="12"/>
          </p:nvPr>
        </p:nvSpPr>
        <p:spPr/>
        <p:txBody>
          <a:bodyPr/>
          <a:lstStyle>
            <a:lvl1pPr>
              <a:defRPr/>
            </a:lvl1pPr>
          </a:lstStyle>
          <a:p>
            <a:fld id="{551276FA-7855-467D-A6BA-EC8D65BE268D}" type="slidenum">
              <a:rPr lang="en-US" altLang="en-US"/>
              <a:pPr/>
              <a:t>‹#›</a:t>
            </a:fld>
            <a:endParaRPr lang="en-US" altLang="en-US"/>
          </a:p>
        </p:txBody>
      </p:sp>
    </p:spTree>
    <p:extLst>
      <p:ext uri="{BB962C8B-B14F-4D97-AF65-F5344CB8AC3E}">
        <p14:creationId xmlns:p14="http://schemas.microsoft.com/office/powerpoint/2010/main" val="164918334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8438"/>
            <a:ext cx="2057400" cy="59277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98438"/>
            <a:ext cx="6019800" cy="5927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Cấu trúc dữ liệu và giửi thuật</a:t>
            </a:r>
          </a:p>
        </p:txBody>
      </p:sp>
      <p:sp>
        <p:nvSpPr>
          <p:cNvPr id="6" name="Slide Number Placeholder 5"/>
          <p:cNvSpPr>
            <a:spLocks noGrp="1"/>
          </p:cNvSpPr>
          <p:nvPr>
            <p:ph type="sldNum" sz="quarter" idx="12"/>
          </p:nvPr>
        </p:nvSpPr>
        <p:spPr/>
        <p:txBody>
          <a:bodyPr/>
          <a:lstStyle>
            <a:lvl1pPr>
              <a:defRPr/>
            </a:lvl1pPr>
          </a:lstStyle>
          <a:p>
            <a:fld id="{4B316EC8-213D-450F-B7E1-73AEA0CEACB4}" type="slidenum">
              <a:rPr lang="en-US" altLang="en-US"/>
              <a:pPr/>
              <a:t>‹#›</a:t>
            </a:fld>
            <a:endParaRPr lang="en-US" altLang="en-US"/>
          </a:p>
        </p:txBody>
      </p:sp>
    </p:spTree>
    <p:extLst>
      <p:ext uri="{BB962C8B-B14F-4D97-AF65-F5344CB8AC3E}">
        <p14:creationId xmlns:p14="http://schemas.microsoft.com/office/powerpoint/2010/main" val="221968601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903288" y="198438"/>
            <a:ext cx="6302375" cy="1143000"/>
          </a:xfrm>
        </p:spPr>
        <p:txBody>
          <a:bodyPr/>
          <a:lstStyle/>
          <a:p>
            <a:r>
              <a:rPr lang="en-US"/>
              <a:t>Click to edit Master title style</a:t>
            </a:r>
          </a:p>
        </p:txBody>
      </p:sp>
      <p:sp>
        <p:nvSpPr>
          <p:cNvPr id="3" name="Chart Placeholder 2"/>
          <p:cNvSpPr>
            <a:spLocks noGrp="1"/>
          </p:cNvSpPr>
          <p:nvPr>
            <p:ph type="chart" idx="1"/>
          </p:nvPr>
        </p:nvSpPr>
        <p:spPr>
          <a:xfrm>
            <a:off x="457200" y="1600200"/>
            <a:ext cx="8229600" cy="4525963"/>
          </a:xfrm>
        </p:spPr>
        <p:txBody>
          <a:bodyPr/>
          <a:lstStyle/>
          <a:p>
            <a:r>
              <a:rPr lang="en-US"/>
              <a:t>Click icon to add chart</a:t>
            </a:r>
          </a:p>
        </p:txBody>
      </p:sp>
      <p:sp>
        <p:nvSpPr>
          <p:cNvPr id="4" name="Date Placeholder 3"/>
          <p:cNvSpPr>
            <a:spLocks noGrp="1"/>
          </p:cNvSpPr>
          <p:nvPr>
            <p:ph type="dt" sz="half" idx="10"/>
          </p:nvPr>
        </p:nvSpPr>
        <p:spPr>
          <a:xfrm>
            <a:off x="457200" y="6283325"/>
            <a:ext cx="2133600" cy="304800"/>
          </a:xfrm>
        </p:spPr>
        <p:txBody>
          <a:bodyPr/>
          <a:lstStyle>
            <a:lvl1pPr>
              <a:defRPr/>
            </a:lvl1pPr>
          </a:lstStyle>
          <a:p>
            <a:endParaRPr lang="en-US" altLang="en-US"/>
          </a:p>
        </p:txBody>
      </p:sp>
      <p:sp>
        <p:nvSpPr>
          <p:cNvPr id="5" name="Footer Placeholder 4"/>
          <p:cNvSpPr>
            <a:spLocks noGrp="1"/>
          </p:cNvSpPr>
          <p:nvPr>
            <p:ph type="ftr" sz="quarter" idx="11"/>
          </p:nvPr>
        </p:nvSpPr>
        <p:spPr>
          <a:xfrm>
            <a:off x="3124200" y="6283325"/>
            <a:ext cx="2895600" cy="304800"/>
          </a:xfrm>
        </p:spPr>
        <p:txBody>
          <a:bodyPr/>
          <a:lstStyle>
            <a:lvl1pPr>
              <a:defRPr/>
            </a:lvl1pPr>
          </a:lstStyle>
          <a:p>
            <a:r>
              <a:rPr lang="en-US" altLang="en-US"/>
              <a:t>Cấu trúc dữ liệu và giửi thuật</a:t>
            </a:r>
          </a:p>
        </p:txBody>
      </p:sp>
      <p:sp>
        <p:nvSpPr>
          <p:cNvPr id="6" name="Slide Number Placeholder 5"/>
          <p:cNvSpPr>
            <a:spLocks noGrp="1"/>
          </p:cNvSpPr>
          <p:nvPr>
            <p:ph type="sldNum" sz="quarter" idx="12"/>
          </p:nvPr>
        </p:nvSpPr>
        <p:spPr>
          <a:xfrm>
            <a:off x="6553200" y="6283325"/>
            <a:ext cx="2133600" cy="304800"/>
          </a:xfrm>
        </p:spPr>
        <p:txBody>
          <a:bodyPr/>
          <a:lstStyle>
            <a:lvl1pPr>
              <a:defRPr/>
            </a:lvl1pPr>
          </a:lstStyle>
          <a:p>
            <a:fld id="{DC6ECA90-F366-4579-AE95-ECAD340BA436}" type="slidenum">
              <a:rPr lang="en-US" altLang="en-US"/>
              <a:pPr/>
              <a:t>‹#›</a:t>
            </a:fld>
            <a:endParaRPr lang="en-US" altLang="en-US"/>
          </a:p>
        </p:txBody>
      </p:sp>
    </p:spTree>
    <p:extLst>
      <p:ext uri="{BB962C8B-B14F-4D97-AF65-F5344CB8AC3E}">
        <p14:creationId xmlns:p14="http://schemas.microsoft.com/office/powerpoint/2010/main" val="278690626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Cấu trúc dữ liệu và giửi thuật</a:t>
            </a:r>
          </a:p>
        </p:txBody>
      </p:sp>
      <p:sp>
        <p:nvSpPr>
          <p:cNvPr id="6" name="Slide Number Placeholder 5"/>
          <p:cNvSpPr>
            <a:spLocks noGrp="1"/>
          </p:cNvSpPr>
          <p:nvPr>
            <p:ph type="sldNum" sz="quarter" idx="12"/>
          </p:nvPr>
        </p:nvSpPr>
        <p:spPr/>
        <p:txBody>
          <a:bodyPr/>
          <a:lstStyle>
            <a:lvl1pPr>
              <a:defRPr/>
            </a:lvl1pPr>
          </a:lstStyle>
          <a:p>
            <a:fld id="{F5EFD47E-C029-4974-8E90-7A6D993626E2}" type="slidenum">
              <a:rPr lang="en-US" altLang="en-US"/>
              <a:pPr/>
              <a:t>‹#›</a:t>
            </a:fld>
            <a:endParaRPr lang="en-US" altLang="en-US"/>
          </a:p>
        </p:txBody>
      </p:sp>
    </p:spTree>
    <p:extLst>
      <p:ext uri="{BB962C8B-B14F-4D97-AF65-F5344CB8AC3E}">
        <p14:creationId xmlns:p14="http://schemas.microsoft.com/office/powerpoint/2010/main" val="92431430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Cấu trúc dữ liệu và giửi thuật</a:t>
            </a:r>
          </a:p>
        </p:txBody>
      </p:sp>
      <p:sp>
        <p:nvSpPr>
          <p:cNvPr id="6" name="Slide Number Placeholder 5"/>
          <p:cNvSpPr>
            <a:spLocks noGrp="1"/>
          </p:cNvSpPr>
          <p:nvPr>
            <p:ph type="sldNum" sz="quarter" idx="12"/>
          </p:nvPr>
        </p:nvSpPr>
        <p:spPr/>
        <p:txBody>
          <a:bodyPr/>
          <a:lstStyle>
            <a:lvl1pPr>
              <a:defRPr/>
            </a:lvl1pPr>
          </a:lstStyle>
          <a:p>
            <a:fld id="{661A4C48-6CFF-46DD-8746-264495820DD6}" type="slidenum">
              <a:rPr lang="en-US" altLang="en-US"/>
              <a:pPr/>
              <a:t>‹#›</a:t>
            </a:fld>
            <a:endParaRPr lang="en-US" altLang="en-US"/>
          </a:p>
        </p:txBody>
      </p:sp>
    </p:spTree>
    <p:extLst>
      <p:ext uri="{BB962C8B-B14F-4D97-AF65-F5344CB8AC3E}">
        <p14:creationId xmlns:p14="http://schemas.microsoft.com/office/powerpoint/2010/main" val="290801117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Cấu trúc dữ liệu và giửi thuật</a:t>
            </a:r>
          </a:p>
        </p:txBody>
      </p:sp>
      <p:sp>
        <p:nvSpPr>
          <p:cNvPr id="7" name="Slide Number Placeholder 6"/>
          <p:cNvSpPr>
            <a:spLocks noGrp="1"/>
          </p:cNvSpPr>
          <p:nvPr>
            <p:ph type="sldNum" sz="quarter" idx="12"/>
          </p:nvPr>
        </p:nvSpPr>
        <p:spPr/>
        <p:txBody>
          <a:bodyPr/>
          <a:lstStyle>
            <a:lvl1pPr>
              <a:defRPr/>
            </a:lvl1pPr>
          </a:lstStyle>
          <a:p>
            <a:fld id="{4A775955-DE52-4E16-910A-6411C3852A2E}" type="slidenum">
              <a:rPr lang="en-US" altLang="en-US"/>
              <a:pPr/>
              <a:t>‹#›</a:t>
            </a:fld>
            <a:endParaRPr lang="en-US" altLang="en-US"/>
          </a:p>
        </p:txBody>
      </p:sp>
    </p:spTree>
    <p:extLst>
      <p:ext uri="{BB962C8B-B14F-4D97-AF65-F5344CB8AC3E}">
        <p14:creationId xmlns:p14="http://schemas.microsoft.com/office/powerpoint/2010/main" val="13726096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Cấu trúc dữ liệu và giửi thuật</a:t>
            </a:r>
          </a:p>
        </p:txBody>
      </p:sp>
      <p:sp>
        <p:nvSpPr>
          <p:cNvPr id="9" name="Slide Number Placeholder 8"/>
          <p:cNvSpPr>
            <a:spLocks noGrp="1"/>
          </p:cNvSpPr>
          <p:nvPr>
            <p:ph type="sldNum" sz="quarter" idx="12"/>
          </p:nvPr>
        </p:nvSpPr>
        <p:spPr/>
        <p:txBody>
          <a:bodyPr/>
          <a:lstStyle>
            <a:lvl1pPr>
              <a:defRPr/>
            </a:lvl1pPr>
          </a:lstStyle>
          <a:p>
            <a:fld id="{002546FD-5772-46DC-A6A0-8778C442B95F}" type="slidenum">
              <a:rPr lang="en-US" altLang="en-US"/>
              <a:pPr/>
              <a:t>‹#›</a:t>
            </a:fld>
            <a:endParaRPr lang="en-US" altLang="en-US"/>
          </a:p>
        </p:txBody>
      </p:sp>
    </p:spTree>
    <p:extLst>
      <p:ext uri="{BB962C8B-B14F-4D97-AF65-F5344CB8AC3E}">
        <p14:creationId xmlns:p14="http://schemas.microsoft.com/office/powerpoint/2010/main" val="27159138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Cấu trúc dữ liệu và giửi thuật</a:t>
            </a:r>
          </a:p>
        </p:txBody>
      </p:sp>
      <p:sp>
        <p:nvSpPr>
          <p:cNvPr id="5" name="Slide Number Placeholder 4"/>
          <p:cNvSpPr>
            <a:spLocks noGrp="1"/>
          </p:cNvSpPr>
          <p:nvPr>
            <p:ph type="sldNum" sz="quarter" idx="12"/>
          </p:nvPr>
        </p:nvSpPr>
        <p:spPr/>
        <p:txBody>
          <a:bodyPr/>
          <a:lstStyle>
            <a:lvl1pPr>
              <a:defRPr/>
            </a:lvl1pPr>
          </a:lstStyle>
          <a:p>
            <a:fld id="{76785497-EE00-4808-B104-436740FC742E}" type="slidenum">
              <a:rPr lang="en-US" altLang="en-US"/>
              <a:pPr/>
              <a:t>‹#›</a:t>
            </a:fld>
            <a:endParaRPr lang="en-US" altLang="en-US"/>
          </a:p>
        </p:txBody>
      </p:sp>
    </p:spTree>
    <p:extLst>
      <p:ext uri="{BB962C8B-B14F-4D97-AF65-F5344CB8AC3E}">
        <p14:creationId xmlns:p14="http://schemas.microsoft.com/office/powerpoint/2010/main" val="126946146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Cấu trúc dữ liệu và giửi thuật</a:t>
            </a:r>
          </a:p>
        </p:txBody>
      </p:sp>
      <p:sp>
        <p:nvSpPr>
          <p:cNvPr id="4" name="Slide Number Placeholder 3"/>
          <p:cNvSpPr>
            <a:spLocks noGrp="1"/>
          </p:cNvSpPr>
          <p:nvPr>
            <p:ph type="sldNum" sz="quarter" idx="12"/>
          </p:nvPr>
        </p:nvSpPr>
        <p:spPr/>
        <p:txBody>
          <a:bodyPr/>
          <a:lstStyle>
            <a:lvl1pPr>
              <a:defRPr/>
            </a:lvl1pPr>
          </a:lstStyle>
          <a:p>
            <a:fld id="{52C52BA6-557E-4A1C-8EA0-8A12E00422E9}" type="slidenum">
              <a:rPr lang="en-US" altLang="en-US"/>
              <a:pPr/>
              <a:t>‹#›</a:t>
            </a:fld>
            <a:endParaRPr lang="en-US" altLang="en-US"/>
          </a:p>
        </p:txBody>
      </p:sp>
    </p:spTree>
    <p:extLst>
      <p:ext uri="{BB962C8B-B14F-4D97-AF65-F5344CB8AC3E}">
        <p14:creationId xmlns:p14="http://schemas.microsoft.com/office/powerpoint/2010/main" val="252962954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Cấu trúc dữ liệu và giửi thuật</a:t>
            </a:r>
          </a:p>
        </p:txBody>
      </p:sp>
      <p:sp>
        <p:nvSpPr>
          <p:cNvPr id="7" name="Slide Number Placeholder 6"/>
          <p:cNvSpPr>
            <a:spLocks noGrp="1"/>
          </p:cNvSpPr>
          <p:nvPr>
            <p:ph type="sldNum" sz="quarter" idx="12"/>
          </p:nvPr>
        </p:nvSpPr>
        <p:spPr/>
        <p:txBody>
          <a:bodyPr/>
          <a:lstStyle>
            <a:lvl1pPr>
              <a:defRPr/>
            </a:lvl1pPr>
          </a:lstStyle>
          <a:p>
            <a:fld id="{A3567953-23B7-45A4-88A2-B313944A705D}" type="slidenum">
              <a:rPr lang="en-US" altLang="en-US"/>
              <a:pPr/>
              <a:t>‹#›</a:t>
            </a:fld>
            <a:endParaRPr lang="en-US" altLang="en-US"/>
          </a:p>
        </p:txBody>
      </p:sp>
    </p:spTree>
    <p:extLst>
      <p:ext uri="{BB962C8B-B14F-4D97-AF65-F5344CB8AC3E}">
        <p14:creationId xmlns:p14="http://schemas.microsoft.com/office/powerpoint/2010/main" val="67355603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Cấu trúc dữ liệu và giửi thuật</a:t>
            </a:r>
          </a:p>
        </p:txBody>
      </p:sp>
      <p:sp>
        <p:nvSpPr>
          <p:cNvPr id="7" name="Slide Number Placeholder 6"/>
          <p:cNvSpPr>
            <a:spLocks noGrp="1"/>
          </p:cNvSpPr>
          <p:nvPr>
            <p:ph type="sldNum" sz="quarter" idx="12"/>
          </p:nvPr>
        </p:nvSpPr>
        <p:spPr/>
        <p:txBody>
          <a:bodyPr/>
          <a:lstStyle>
            <a:lvl1pPr>
              <a:defRPr/>
            </a:lvl1pPr>
          </a:lstStyle>
          <a:p>
            <a:fld id="{5304E5AD-DEF5-4478-A3D7-1A5CB5DBF135}" type="slidenum">
              <a:rPr lang="en-US" altLang="en-US"/>
              <a:pPr/>
              <a:t>‹#›</a:t>
            </a:fld>
            <a:endParaRPr lang="en-US" altLang="en-US"/>
          </a:p>
        </p:txBody>
      </p:sp>
    </p:spTree>
    <p:extLst>
      <p:ext uri="{BB962C8B-B14F-4D97-AF65-F5344CB8AC3E}">
        <p14:creationId xmlns:p14="http://schemas.microsoft.com/office/powerpoint/2010/main" val="289187331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3" name="Freeform 9"/>
          <p:cNvSpPr>
            <a:spLocks/>
          </p:cNvSpPr>
          <p:nvPr/>
        </p:nvSpPr>
        <p:spPr bwMode="gray">
          <a:xfrm>
            <a:off x="7658100" y="0"/>
            <a:ext cx="1104900" cy="6848475"/>
          </a:xfrm>
          <a:custGeom>
            <a:avLst/>
            <a:gdLst>
              <a:gd name="T0" fmla="*/ 312 w 696"/>
              <a:gd name="T1" fmla="*/ 0 h 4314"/>
              <a:gd name="T2" fmla="*/ 528 w 696"/>
              <a:gd name="T3" fmla="*/ 444 h 4314"/>
              <a:gd name="T4" fmla="*/ 696 w 696"/>
              <a:gd name="T5" fmla="*/ 960 h 4314"/>
              <a:gd name="T6" fmla="*/ 426 w 696"/>
              <a:gd name="T7" fmla="*/ 4314 h 4314"/>
              <a:gd name="T8" fmla="*/ 108 w 696"/>
              <a:gd name="T9" fmla="*/ 4314 h 4314"/>
              <a:gd name="T10" fmla="*/ 648 w 696"/>
              <a:gd name="T11" fmla="*/ 960 h 4314"/>
              <a:gd name="T12" fmla="*/ 456 w 696"/>
              <a:gd name="T13" fmla="*/ 432 h 4314"/>
              <a:gd name="T14" fmla="*/ 0 w 696"/>
              <a:gd name="T15" fmla="*/ 0 h 4314"/>
              <a:gd name="T16" fmla="*/ 312 w 696"/>
              <a:gd name="T17" fmla="*/ 0 h 4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6" h="4314">
                <a:moveTo>
                  <a:pt x="312" y="0"/>
                </a:moveTo>
                <a:lnTo>
                  <a:pt x="528" y="444"/>
                </a:lnTo>
                <a:lnTo>
                  <a:pt x="696" y="960"/>
                </a:lnTo>
                <a:lnTo>
                  <a:pt x="426" y="4314"/>
                </a:lnTo>
                <a:lnTo>
                  <a:pt x="108" y="4314"/>
                </a:lnTo>
                <a:lnTo>
                  <a:pt x="648" y="960"/>
                </a:lnTo>
                <a:lnTo>
                  <a:pt x="456" y="432"/>
                </a:lnTo>
                <a:lnTo>
                  <a:pt x="0" y="0"/>
                </a:lnTo>
                <a:lnTo>
                  <a:pt x="312" y="0"/>
                </a:lnTo>
                <a:close/>
              </a:path>
            </a:pathLst>
          </a:cu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4" name="Freeform 10"/>
          <p:cNvSpPr>
            <a:spLocks/>
          </p:cNvSpPr>
          <p:nvPr/>
        </p:nvSpPr>
        <p:spPr bwMode="gray">
          <a:xfrm>
            <a:off x="1066800" y="0"/>
            <a:ext cx="7543800" cy="6858000"/>
          </a:xfrm>
          <a:custGeom>
            <a:avLst/>
            <a:gdLst>
              <a:gd name="T0" fmla="*/ 0 w 4752"/>
              <a:gd name="T1" fmla="*/ 0 h 4320"/>
              <a:gd name="T2" fmla="*/ 1536 w 4752"/>
              <a:gd name="T3" fmla="*/ 0 h 4320"/>
              <a:gd name="T4" fmla="*/ 4590 w 4752"/>
              <a:gd name="T5" fmla="*/ 450 h 4320"/>
              <a:gd name="T6" fmla="*/ 4752 w 4752"/>
              <a:gd name="T7" fmla="*/ 972 h 4320"/>
              <a:gd name="T8" fmla="*/ 3600 w 4752"/>
              <a:gd name="T9" fmla="*/ 4320 h 4320"/>
              <a:gd name="T10" fmla="*/ 3312 w 4752"/>
              <a:gd name="T11" fmla="*/ 4320 h 4320"/>
              <a:gd name="T12" fmla="*/ 4712 w 4752"/>
              <a:gd name="T13" fmla="*/ 994 h 4320"/>
              <a:gd name="T14" fmla="*/ 4518 w 4752"/>
              <a:gd name="T15" fmla="*/ 524 h 4320"/>
              <a:gd name="T16" fmla="*/ 0 w 4752"/>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52" h="4320">
                <a:moveTo>
                  <a:pt x="0" y="0"/>
                </a:moveTo>
                <a:lnTo>
                  <a:pt x="1536" y="0"/>
                </a:lnTo>
                <a:lnTo>
                  <a:pt x="4590" y="450"/>
                </a:lnTo>
                <a:lnTo>
                  <a:pt x="4752" y="972"/>
                </a:lnTo>
                <a:lnTo>
                  <a:pt x="3600" y="4320"/>
                </a:lnTo>
                <a:lnTo>
                  <a:pt x="3312" y="4320"/>
                </a:lnTo>
                <a:lnTo>
                  <a:pt x="4712" y="994"/>
                </a:lnTo>
                <a:lnTo>
                  <a:pt x="4518" y="524"/>
                </a:lnTo>
                <a:lnTo>
                  <a:pt x="0" y="0"/>
                </a:lnTo>
                <a:close/>
              </a:path>
            </a:pathLst>
          </a:cu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Freeform 11"/>
          <p:cNvSpPr>
            <a:spLocks/>
          </p:cNvSpPr>
          <p:nvPr/>
        </p:nvSpPr>
        <p:spPr bwMode="gray">
          <a:xfrm>
            <a:off x="5486400" y="1657350"/>
            <a:ext cx="2990850" cy="5200650"/>
          </a:xfrm>
          <a:custGeom>
            <a:avLst/>
            <a:gdLst>
              <a:gd name="T0" fmla="*/ 384 w 1884"/>
              <a:gd name="T1" fmla="*/ 3276 h 3276"/>
              <a:gd name="T2" fmla="*/ 1884 w 1884"/>
              <a:gd name="T3" fmla="*/ 0 h 3276"/>
              <a:gd name="T4" fmla="*/ 0 w 1884"/>
              <a:gd name="T5" fmla="*/ 3276 h 3276"/>
              <a:gd name="T6" fmla="*/ 384 w 1884"/>
              <a:gd name="T7" fmla="*/ 3276 h 3276"/>
            </a:gdLst>
            <a:ahLst/>
            <a:cxnLst>
              <a:cxn ang="0">
                <a:pos x="T0" y="T1"/>
              </a:cxn>
              <a:cxn ang="0">
                <a:pos x="T2" y="T3"/>
              </a:cxn>
              <a:cxn ang="0">
                <a:pos x="T4" y="T5"/>
              </a:cxn>
              <a:cxn ang="0">
                <a:pos x="T6" y="T7"/>
              </a:cxn>
            </a:cxnLst>
            <a:rect l="0" t="0" r="r" b="b"/>
            <a:pathLst>
              <a:path w="1884" h="3276">
                <a:moveTo>
                  <a:pt x="384" y="3276"/>
                </a:moveTo>
                <a:lnTo>
                  <a:pt x="1884" y="0"/>
                </a:lnTo>
                <a:lnTo>
                  <a:pt x="0" y="3276"/>
                </a:lnTo>
                <a:lnTo>
                  <a:pt x="384" y="3276"/>
                </a:lnTo>
                <a:close/>
              </a:path>
            </a:pathLst>
          </a:custGeom>
          <a:solidFill>
            <a:srgbClr val="E0E0E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6" name="Freeform 12"/>
          <p:cNvSpPr>
            <a:spLocks/>
          </p:cNvSpPr>
          <p:nvPr/>
        </p:nvSpPr>
        <p:spPr bwMode="gray">
          <a:xfrm>
            <a:off x="3429000" y="0"/>
            <a:ext cx="5172075" cy="6858000"/>
          </a:xfrm>
          <a:custGeom>
            <a:avLst/>
            <a:gdLst>
              <a:gd name="T0" fmla="*/ 0 w 3258"/>
              <a:gd name="T1" fmla="*/ 0 h 4320"/>
              <a:gd name="T2" fmla="*/ 3082 w 3258"/>
              <a:gd name="T3" fmla="*/ 475 h 4320"/>
              <a:gd name="T4" fmla="*/ 3210 w 3258"/>
              <a:gd name="T5" fmla="*/ 936 h 4320"/>
              <a:gd name="T6" fmla="*/ 1728 w 3258"/>
              <a:gd name="T7" fmla="*/ 4320 h 4320"/>
              <a:gd name="T8" fmla="*/ 1872 w 3258"/>
              <a:gd name="T9" fmla="*/ 4320 h 4320"/>
              <a:gd name="T10" fmla="*/ 3258 w 3258"/>
              <a:gd name="T11" fmla="*/ 912 h 4320"/>
              <a:gd name="T12" fmla="*/ 3120 w 3258"/>
              <a:gd name="T13" fmla="*/ 432 h 4320"/>
              <a:gd name="T14" fmla="*/ 1296 w 3258"/>
              <a:gd name="T15" fmla="*/ 0 h 4320"/>
              <a:gd name="T16" fmla="*/ 0 w 3258"/>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8" h="4320">
                <a:moveTo>
                  <a:pt x="0" y="0"/>
                </a:moveTo>
                <a:lnTo>
                  <a:pt x="3082" y="475"/>
                </a:lnTo>
                <a:lnTo>
                  <a:pt x="3210" y="936"/>
                </a:lnTo>
                <a:lnTo>
                  <a:pt x="1728" y="4320"/>
                </a:lnTo>
                <a:lnTo>
                  <a:pt x="1872" y="4320"/>
                </a:lnTo>
                <a:lnTo>
                  <a:pt x="3258" y="912"/>
                </a:lnTo>
                <a:lnTo>
                  <a:pt x="3120" y="432"/>
                </a:lnTo>
                <a:lnTo>
                  <a:pt x="1296" y="0"/>
                </a:lnTo>
                <a:lnTo>
                  <a:pt x="0" y="0"/>
                </a:lnTo>
                <a:close/>
              </a:path>
            </a:pathLst>
          </a:cu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8" name="Freeform 14"/>
          <p:cNvSpPr>
            <a:spLocks/>
          </p:cNvSpPr>
          <p:nvPr/>
        </p:nvSpPr>
        <p:spPr bwMode="gray">
          <a:xfrm>
            <a:off x="8382000" y="0"/>
            <a:ext cx="762000" cy="1143000"/>
          </a:xfrm>
          <a:custGeom>
            <a:avLst/>
            <a:gdLst>
              <a:gd name="T0" fmla="*/ 48 w 480"/>
              <a:gd name="T1" fmla="*/ 0 h 720"/>
              <a:gd name="T2" fmla="*/ 0 w 480"/>
              <a:gd name="T3" fmla="*/ 96 h 720"/>
              <a:gd name="T4" fmla="*/ 354 w 480"/>
              <a:gd name="T5" fmla="*/ 690 h 720"/>
              <a:gd name="T6" fmla="*/ 480 w 480"/>
              <a:gd name="T7" fmla="*/ 720 h 720"/>
              <a:gd name="T8" fmla="*/ 480 w 480"/>
              <a:gd name="T9" fmla="*/ 576 h 720"/>
              <a:gd name="T10" fmla="*/ 48 w 480"/>
              <a:gd name="T11" fmla="*/ 96 h 720"/>
              <a:gd name="T12" fmla="*/ 89 w 480"/>
              <a:gd name="T13" fmla="*/ 0 h 720"/>
              <a:gd name="T14" fmla="*/ 48 w 480"/>
              <a:gd name="T15" fmla="*/ 0 h 7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 h="720">
                <a:moveTo>
                  <a:pt x="48" y="0"/>
                </a:moveTo>
                <a:lnTo>
                  <a:pt x="0" y="96"/>
                </a:lnTo>
                <a:lnTo>
                  <a:pt x="354" y="690"/>
                </a:lnTo>
                <a:lnTo>
                  <a:pt x="480" y="720"/>
                </a:lnTo>
                <a:lnTo>
                  <a:pt x="480" y="576"/>
                </a:lnTo>
                <a:lnTo>
                  <a:pt x="48" y="96"/>
                </a:lnTo>
                <a:lnTo>
                  <a:pt x="89" y="0"/>
                </a:lnTo>
                <a:lnTo>
                  <a:pt x="48" y="0"/>
                </a:lnTo>
                <a:close/>
              </a:path>
            </a:pathLst>
          </a:cu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Freeform 15"/>
          <p:cNvSpPr>
            <a:spLocks/>
          </p:cNvSpPr>
          <p:nvPr/>
        </p:nvSpPr>
        <p:spPr bwMode="gray">
          <a:xfrm>
            <a:off x="8610600" y="228600"/>
            <a:ext cx="533400" cy="533400"/>
          </a:xfrm>
          <a:custGeom>
            <a:avLst/>
            <a:gdLst>
              <a:gd name="T0" fmla="*/ 336 w 336"/>
              <a:gd name="T1" fmla="*/ 336 h 336"/>
              <a:gd name="T2" fmla="*/ 0 w 336"/>
              <a:gd name="T3" fmla="*/ 0 h 336"/>
              <a:gd name="T4" fmla="*/ 336 w 336"/>
              <a:gd name="T5" fmla="*/ 240 h 336"/>
              <a:gd name="T6" fmla="*/ 336 w 336"/>
              <a:gd name="T7" fmla="*/ 336 h 336"/>
            </a:gdLst>
            <a:ahLst/>
            <a:cxnLst>
              <a:cxn ang="0">
                <a:pos x="T0" y="T1"/>
              </a:cxn>
              <a:cxn ang="0">
                <a:pos x="T2" y="T3"/>
              </a:cxn>
              <a:cxn ang="0">
                <a:pos x="T4" y="T5"/>
              </a:cxn>
              <a:cxn ang="0">
                <a:pos x="T6" y="T7"/>
              </a:cxn>
            </a:cxnLst>
            <a:rect l="0" t="0" r="r" b="b"/>
            <a:pathLst>
              <a:path w="336" h="336">
                <a:moveTo>
                  <a:pt x="336" y="336"/>
                </a:moveTo>
                <a:lnTo>
                  <a:pt x="0" y="0"/>
                </a:lnTo>
                <a:lnTo>
                  <a:pt x="336" y="240"/>
                </a:lnTo>
                <a:lnTo>
                  <a:pt x="336" y="336"/>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73" name="Group 49"/>
          <p:cNvGrpSpPr>
            <a:grpSpLocks/>
          </p:cNvGrpSpPr>
          <p:nvPr/>
        </p:nvGrpSpPr>
        <p:grpSpPr bwMode="auto">
          <a:xfrm>
            <a:off x="5562600" y="0"/>
            <a:ext cx="3267075" cy="6858000"/>
            <a:chOff x="3504" y="0"/>
            <a:chExt cx="2058" cy="4320"/>
          </a:xfrm>
        </p:grpSpPr>
        <p:sp>
          <p:nvSpPr>
            <p:cNvPr id="1037" name="Freeform 13"/>
            <p:cNvSpPr>
              <a:spLocks/>
            </p:cNvSpPr>
            <p:nvPr userDrawn="1"/>
          </p:nvSpPr>
          <p:spPr bwMode="gray">
            <a:xfrm>
              <a:off x="3504" y="0"/>
              <a:ext cx="2058" cy="4320"/>
            </a:xfrm>
            <a:custGeom>
              <a:avLst/>
              <a:gdLst>
                <a:gd name="T0" fmla="*/ 0 w 2058"/>
                <a:gd name="T1" fmla="*/ 0 h 4320"/>
                <a:gd name="T2" fmla="*/ 1056 w 2058"/>
                <a:gd name="T3" fmla="*/ 0 h 4320"/>
                <a:gd name="T4" fmla="*/ 1854 w 2058"/>
                <a:gd name="T5" fmla="*/ 402 h 4320"/>
                <a:gd name="T6" fmla="*/ 2058 w 2058"/>
                <a:gd name="T7" fmla="*/ 972 h 4320"/>
                <a:gd name="T8" fmla="*/ 1296 w 2058"/>
                <a:gd name="T9" fmla="*/ 4320 h 4320"/>
                <a:gd name="T10" fmla="*/ 720 w 2058"/>
                <a:gd name="T11" fmla="*/ 4320 h 4320"/>
                <a:gd name="T12" fmla="*/ 1920 w 2058"/>
                <a:gd name="T13" fmla="*/ 912 h 4320"/>
                <a:gd name="T14" fmla="*/ 1776 w 2058"/>
                <a:gd name="T15" fmla="*/ 432 h 4320"/>
                <a:gd name="T16" fmla="*/ 0 w 2058"/>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8" h="4320">
                  <a:moveTo>
                    <a:pt x="0" y="0"/>
                  </a:moveTo>
                  <a:lnTo>
                    <a:pt x="1056" y="0"/>
                  </a:lnTo>
                  <a:lnTo>
                    <a:pt x="1854" y="402"/>
                  </a:lnTo>
                  <a:lnTo>
                    <a:pt x="2058" y="972"/>
                  </a:lnTo>
                  <a:lnTo>
                    <a:pt x="1296" y="4320"/>
                  </a:lnTo>
                  <a:lnTo>
                    <a:pt x="720" y="4320"/>
                  </a:lnTo>
                  <a:lnTo>
                    <a:pt x="1920" y="912"/>
                  </a:lnTo>
                  <a:lnTo>
                    <a:pt x="1776" y="432"/>
                  </a:lnTo>
                  <a:lnTo>
                    <a:pt x="0" y="0"/>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23"/>
            <p:cNvSpPr>
              <a:spLocks/>
            </p:cNvSpPr>
            <p:nvPr userDrawn="1"/>
          </p:nvSpPr>
          <p:spPr bwMode="gray">
            <a:xfrm>
              <a:off x="4217" y="1056"/>
              <a:ext cx="1152" cy="3264"/>
            </a:xfrm>
            <a:custGeom>
              <a:avLst/>
              <a:gdLst>
                <a:gd name="T0" fmla="*/ 0 w 1152"/>
                <a:gd name="T1" fmla="*/ 3264 h 3264"/>
                <a:gd name="T2" fmla="*/ 1152 w 1152"/>
                <a:gd name="T3" fmla="*/ 0 h 3264"/>
                <a:gd name="T4" fmla="*/ 96 w 1152"/>
                <a:gd name="T5" fmla="*/ 3264 h 3264"/>
                <a:gd name="T6" fmla="*/ 0 w 1152"/>
                <a:gd name="T7" fmla="*/ 3264 h 3264"/>
              </a:gdLst>
              <a:ahLst/>
              <a:cxnLst>
                <a:cxn ang="0">
                  <a:pos x="T0" y="T1"/>
                </a:cxn>
                <a:cxn ang="0">
                  <a:pos x="T2" y="T3"/>
                </a:cxn>
                <a:cxn ang="0">
                  <a:pos x="T4" y="T5"/>
                </a:cxn>
                <a:cxn ang="0">
                  <a:pos x="T6" y="T7"/>
                </a:cxn>
              </a:cxnLst>
              <a:rect l="0" t="0" r="r" b="b"/>
              <a:pathLst>
                <a:path w="1152" h="3264">
                  <a:moveTo>
                    <a:pt x="0" y="3264"/>
                  </a:moveTo>
                  <a:lnTo>
                    <a:pt x="1152" y="0"/>
                  </a:lnTo>
                  <a:lnTo>
                    <a:pt x="96" y="3264"/>
                  </a:lnTo>
                  <a:lnTo>
                    <a:pt x="0" y="326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1046" name="Group 22"/>
          <p:cNvGrpSpPr>
            <a:grpSpLocks/>
          </p:cNvGrpSpPr>
          <p:nvPr/>
        </p:nvGrpSpPr>
        <p:grpSpPr bwMode="auto">
          <a:xfrm>
            <a:off x="142875" y="765175"/>
            <a:ext cx="8858250" cy="5943600"/>
            <a:chOff x="90" y="480"/>
            <a:chExt cx="5580" cy="3744"/>
          </a:xfrm>
        </p:grpSpPr>
        <p:sp>
          <p:nvSpPr>
            <p:cNvPr id="1040" name="Rectangle 16"/>
            <p:cNvSpPr>
              <a:spLocks noChangeArrowheads="1"/>
            </p:cNvSpPr>
            <p:nvPr userDrawn="1"/>
          </p:nvSpPr>
          <p:spPr bwMode="gray">
            <a:xfrm>
              <a:off x="90" y="480"/>
              <a:ext cx="5580" cy="3744"/>
            </a:xfrm>
            <a:prstGeom prst="rect">
              <a:avLst/>
            </a:prstGeom>
            <a:solidFill>
              <a:srgbClr val="FFFFFF">
                <a:alpha val="69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1" name="Rectangle 17"/>
            <p:cNvSpPr>
              <a:spLocks noChangeArrowheads="1"/>
            </p:cNvSpPr>
            <p:nvPr userDrawn="1"/>
          </p:nvSpPr>
          <p:spPr bwMode="gray">
            <a:xfrm>
              <a:off x="90" y="480"/>
              <a:ext cx="5580" cy="3744"/>
            </a:xfrm>
            <a:prstGeom prst="rect">
              <a:avLst/>
            </a:prstGeom>
            <a:solidFill>
              <a:srgbClr val="FFFFFF">
                <a:alpha val="69000"/>
              </a:srgbClr>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042" name="Rectangle 18"/>
          <p:cNvSpPr>
            <a:spLocks noChangeArrowheads="1"/>
          </p:cNvSpPr>
          <p:nvPr/>
        </p:nvSpPr>
        <p:spPr bwMode="gray">
          <a:xfrm>
            <a:off x="381000" y="676275"/>
            <a:ext cx="6248400" cy="1524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1043" name="Picture 19" descr="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gray">
          <a:xfrm>
            <a:off x="500063" y="577850"/>
            <a:ext cx="371475" cy="371475"/>
          </a:xfrm>
          <a:prstGeom prst="rect">
            <a:avLst/>
          </a:prstGeom>
          <a:noFill/>
          <a:extLst>
            <a:ext uri="{909E8E84-426E-40DD-AFC4-6F175D3DCCD1}">
              <a14:hiddenFill xmlns:a14="http://schemas.microsoft.com/office/drawing/2010/main">
                <a:solidFill>
                  <a:srgbClr val="FFFFFF"/>
                </a:solidFill>
              </a14:hiddenFill>
            </a:ext>
          </a:extLst>
        </p:spPr>
      </p:pic>
      <p:sp>
        <p:nvSpPr>
          <p:cNvPr id="1026" name="Rectangle 2"/>
          <p:cNvSpPr>
            <a:spLocks noGrp="1" noChangeArrowheads="1"/>
          </p:cNvSpPr>
          <p:nvPr>
            <p:ph type="title"/>
          </p:nvPr>
        </p:nvSpPr>
        <p:spPr bwMode="gray">
          <a:xfrm>
            <a:off x="903288" y="198438"/>
            <a:ext cx="63023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gray">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gray">
          <a:xfrm>
            <a:off x="457200" y="6283325"/>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p:cNvSpPr>
            <a:spLocks noGrp="1" noChangeArrowheads="1"/>
          </p:cNvSpPr>
          <p:nvPr>
            <p:ph type="ftr" sz="quarter" idx="3"/>
          </p:nvPr>
        </p:nvSpPr>
        <p:spPr bwMode="gray">
          <a:xfrm>
            <a:off x="3124200" y="6283325"/>
            <a:ext cx="2895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altLang="en-US"/>
              <a:t>Cấu trúc dữ liệu và giửi thuật</a:t>
            </a:r>
          </a:p>
        </p:txBody>
      </p:sp>
      <p:sp>
        <p:nvSpPr>
          <p:cNvPr id="1030" name="Rectangle 6"/>
          <p:cNvSpPr>
            <a:spLocks noGrp="1" noChangeArrowheads="1"/>
          </p:cNvSpPr>
          <p:nvPr>
            <p:ph type="sldNum" sz="quarter" idx="4"/>
          </p:nvPr>
        </p:nvSpPr>
        <p:spPr bwMode="gray">
          <a:xfrm>
            <a:off x="6553200" y="6283325"/>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5402E41-5878-43D9-86EF-A0C8384744D5}"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a:lvl1pPr algn="l"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e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e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5.emf"/></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6.emf"/></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9.emf"/><Relationship Id="rId5" Type="http://schemas.openxmlformats.org/officeDocument/2006/relationships/oleObject" Target="../embeddings/oleObject9.bin"/><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1.emf"/><Relationship Id="rId5" Type="http://schemas.openxmlformats.org/officeDocument/2006/relationships/oleObject" Target="../embeddings/oleObject12.bin"/><Relationship Id="rId4" Type="http://schemas.openxmlformats.org/officeDocument/2006/relationships/image" Target="../media/image20.emf"/></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4.emf"/><Relationship Id="rId5" Type="http://schemas.openxmlformats.org/officeDocument/2006/relationships/oleObject" Target="../embeddings/oleObject15.bin"/><Relationship Id="rId4" Type="http://schemas.openxmlformats.org/officeDocument/2006/relationships/image" Target="../media/image23.emf"/></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26.emf"/></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28.emf"/><Relationship Id="rId5" Type="http://schemas.openxmlformats.org/officeDocument/2006/relationships/oleObject" Target="../embeddings/oleObject19.bin"/><Relationship Id="rId4" Type="http://schemas.openxmlformats.org/officeDocument/2006/relationships/image" Target="../media/image27.emf"/></Relationships>
</file>

<file path=ppt/slides/_rels/slide181.xml.rels><?xml version="1.0" encoding="UTF-8" standalone="yes"?>
<Relationships xmlns="http://schemas.openxmlformats.org/package/2006/relationships"><Relationship Id="rId8" Type="http://schemas.openxmlformats.org/officeDocument/2006/relationships/image" Target="../media/image32.e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1.emf"/><Relationship Id="rId5" Type="http://schemas.openxmlformats.org/officeDocument/2006/relationships/oleObject" Target="../embeddings/oleObject22.bin"/><Relationship Id="rId4" Type="http://schemas.openxmlformats.org/officeDocument/2006/relationships/image" Target="../media/image30.emf"/></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39.emf"/></Relationships>
</file>

<file path=ppt/slides/_rels/slide2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1.emf"/></Relationships>
</file>

<file path=ppt/slides/_rels/slide2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4.emf"/></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5.emf"/></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2.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3600" y="5029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38600" y="3505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p:cNvSpPr txBox="1">
            <a:spLocks noChangeArrowheads="1"/>
          </p:cNvSpPr>
          <p:nvPr/>
        </p:nvSpPr>
        <p:spPr bwMode="gray">
          <a:xfrm>
            <a:off x="3284901" y="3505200"/>
            <a:ext cx="54864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a:lstStyle>
          <a:p>
            <a:pPr algn="ctr"/>
            <a:r>
              <a:rPr lang="en-US" altLang="en-US"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CẤU TRÚC DỮ LIỆU VÀ GIẢI THUẬT</a:t>
            </a:r>
          </a:p>
        </p:txBody>
      </p:sp>
      <p:sp>
        <p:nvSpPr>
          <p:cNvPr id="10" name="Slide Number Placeholder 9"/>
          <p:cNvSpPr>
            <a:spLocks noGrp="1"/>
          </p:cNvSpPr>
          <p:nvPr>
            <p:ph type="sldNum" sz="quarter" idx="4"/>
          </p:nvPr>
        </p:nvSpPr>
        <p:spPr/>
        <p:txBody>
          <a:bodyPr/>
          <a:lstStyle/>
          <a:p>
            <a:fld id="{D17F7427-C84F-4D27-922E-55D885048A2A}" type="slidenum">
              <a:rPr lang="en-US" altLang="en-US" smtClean="0"/>
              <a:pPr/>
              <a:t>1</a:t>
            </a:fld>
            <a:endParaRPr lang="en-US" altLang="en-US"/>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50919" y="4648200"/>
            <a:ext cx="926306" cy="1285251"/>
          </a:xfrm>
          <a:prstGeom prst="rect">
            <a:avLst/>
          </a:prstGeom>
        </p:spPr>
      </p:pic>
    </p:spTree>
  </p:cSld>
  <p:clrMapOvr>
    <a:masterClrMapping/>
  </p:clrMapOvr>
  <p:transition spd="slow">
    <p:strips dir="l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57200"/>
            <a:ext cx="6302375" cy="533400"/>
          </a:xfrm>
        </p:spPr>
        <p:txBody>
          <a:bodyPr/>
          <a:lstStyle/>
          <a:p>
            <a:r>
              <a:rPr lang="en-US" sz="3200">
                <a:latin typeface="Times New Roman" panose="02020603050405020304" pitchFamily="18" charset="0"/>
                <a:cs typeface="Times New Roman" panose="02020603050405020304" pitchFamily="18" charset="0"/>
              </a:rPr>
              <a:t>Phân loại cấu trúc dữ liệu</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135563"/>
          </a:xfrm>
        </p:spPr>
        <p:txBody>
          <a:bodyPr anchor="ctr"/>
          <a:lstStyle/>
          <a:p>
            <a:r>
              <a:rPr lang="vi-VN" sz="2800">
                <a:latin typeface="Times New Roman" panose="02020603050405020304" pitchFamily="18" charset="0"/>
                <a:cs typeface="Times New Roman" panose="02020603050405020304" pitchFamily="18" charset="0"/>
              </a:rPr>
              <a:t>Cấu trúc dữ liệu tuyến tính: </a:t>
            </a:r>
            <a:endParaRPr lang="en-US" sz="2800">
              <a:latin typeface="Times New Roman" panose="02020603050405020304" pitchFamily="18" charset="0"/>
              <a:cs typeface="Times New Roman" panose="02020603050405020304" pitchFamily="18" charset="0"/>
            </a:endParaRPr>
          </a:p>
          <a:p>
            <a:r>
              <a:rPr lang="vi-VN" sz="2800">
                <a:latin typeface="Times New Roman" panose="02020603050405020304" pitchFamily="18" charset="0"/>
                <a:cs typeface="Times New Roman" panose="02020603050405020304" pitchFamily="18" charset="0"/>
              </a:rPr>
              <a:t>Cấu trúc dữ liệu dạng cây: </a:t>
            </a:r>
            <a:endParaRPr lang="en-US" sz="2800">
              <a:latin typeface="Times New Roman" panose="02020603050405020304" pitchFamily="18" charset="0"/>
              <a:cs typeface="Times New Roman" panose="02020603050405020304" pitchFamily="18" charset="0"/>
            </a:endParaRPr>
          </a:p>
          <a:p>
            <a:r>
              <a:rPr lang="vi-VN" sz="2800">
                <a:latin typeface="Times New Roman" panose="02020603050405020304" pitchFamily="18" charset="0"/>
                <a:cs typeface="Times New Roman" panose="02020603050405020304" pitchFamily="18" charset="0"/>
              </a:rPr>
              <a:t>Cấu trúc dữ liệu bảng băm:</a:t>
            </a:r>
          </a:p>
          <a:p>
            <a:r>
              <a:rPr lang="vi-VN" sz="2800">
                <a:latin typeface="Times New Roman" panose="02020603050405020304" pitchFamily="18" charset="0"/>
                <a:cs typeface="Times New Roman" panose="02020603050405020304" pitchFamily="18" charset="0"/>
              </a:rPr>
              <a:t>Cấu trúc dữ liệu dạng đồ thị:</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a:t>
            </a:fld>
            <a:endParaRPr lang="en-US" altLang="en-US"/>
          </a:p>
        </p:txBody>
      </p:sp>
    </p:spTree>
    <p:extLst>
      <p:ext uri="{BB962C8B-B14F-4D97-AF65-F5344CB8AC3E}">
        <p14:creationId xmlns:p14="http://schemas.microsoft.com/office/powerpoint/2010/main" val="309533100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a:latin typeface="Times New Roman" panose="02020603050405020304" pitchFamily="18" charset="0"/>
                <a:cs typeface="Times New Roman" panose="02020603050405020304" pitchFamily="18" charset="0"/>
              </a:rPr>
              <a:t>3.7 </a:t>
            </a:r>
            <a:r>
              <a:rPr lang="en-US" sz="3200" dirty="0">
                <a:latin typeface="Times New Roman" panose="02020603050405020304" pitchFamily="18" charset="0"/>
                <a:cs typeface="Times New Roman" panose="02020603050405020304" pitchFamily="18" charset="0"/>
              </a:rPr>
              <a:t>Sắp </a:t>
            </a:r>
            <a:r>
              <a:rPr lang="en-US" sz="3200">
                <a:latin typeface="Times New Roman" panose="02020603050405020304" pitchFamily="18" charset="0"/>
                <a:cs typeface="Times New Roman" panose="02020603050405020304" pitchFamily="18" charset="0"/>
              </a:rPr>
              <a:t>xếp theo cây </a:t>
            </a:r>
            <a:r>
              <a:rPr lang="en-US" sz="3200" dirty="0">
                <a:latin typeface="Times New Roman" panose="02020603050405020304" pitchFamily="18" charset="0"/>
                <a:cs typeface="Times New Roman" panose="02020603050405020304" pitchFamily="18" charset="0"/>
              </a:rPr>
              <a:t>– Heap Sort</a:t>
            </a:r>
          </a:p>
        </p:txBody>
      </p:sp>
      <p:sp>
        <p:nvSpPr>
          <p:cNvPr id="3" name="Content Placeholder 2"/>
          <p:cNvSpPr>
            <a:spLocks noGrp="1"/>
          </p:cNvSpPr>
          <p:nvPr>
            <p:ph idx="1"/>
          </p:nvPr>
        </p:nvSpPr>
        <p:spPr>
          <a:xfrm>
            <a:off x="457200" y="1143000"/>
            <a:ext cx="8229600" cy="4983163"/>
          </a:xfrm>
        </p:spPr>
        <p:txBody>
          <a:bodyPr/>
          <a:lstStyle/>
          <a:p>
            <a:pPr marL="0" indent="0" algn="just">
              <a:buNone/>
            </a:pPr>
            <a:r>
              <a:rPr lang="en-US" sz="2800" b="1">
                <a:latin typeface="Times New Roman" panose="02020603050405020304" pitchFamily="18" charset="0"/>
                <a:cs typeface="Times New Roman" panose="02020603050405020304" pitchFamily="18" charset="0"/>
              </a:rPr>
              <a:t>Ý tưởng của giải thuật Heap Sort</a:t>
            </a:r>
            <a:r>
              <a:rPr lang="en-US" sz="2800">
                <a:latin typeface="Times New Roman" panose="02020603050405020304" pitchFamily="18" charset="0"/>
                <a:cs typeface="Times New Roman" panose="02020603050405020304" pitchFamily="18" charset="0"/>
              </a:rPr>
              <a:t>: </a:t>
            </a:r>
          </a:p>
          <a:p>
            <a:pPr marL="0" indent="0" algn="just">
              <a:buNone/>
            </a:pPr>
            <a:r>
              <a:rPr lang="en-US" sz="2800">
                <a:latin typeface="Times New Roman" panose="02020603050405020304" pitchFamily="18" charset="0"/>
                <a:cs typeface="Times New Roman" panose="02020603050405020304" pitchFamily="18" charset="0"/>
              </a:rPr>
              <a:t>Sắp xếp thông qua việc tạo các heap (đống) từ dãy ban đầu, trong đó heap là 1 cây nhị phân hoàn chỉnh có tính chất là khóa ở nút cha bao giờ cũng lớn hơn khóa ở các nút con.</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100</a:t>
            </a:fld>
            <a:endParaRPr lang="en-US" altLang="en-US"/>
          </a:p>
        </p:txBody>
      </p:sp>
    </p:spTree>
    <p:extLst>
      <p:ext uri="{BB962C8B-B14F-4D97-AF65-F5344CB8AC3E}">
        <p14:creationId xmlns:p14="http://schemas.microsoft.com/office/powerpoint/2010/main" val="857129176"/>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Các bước thực hiện</a:t>
            </a:r>
            <a:endParaRPr lang="en-US" sz="3200" dirty="0"/>
          </a:p>
        </p:txBody>
      </p:sp>
      <p:sp>
        <p:nvSpPr>
          <p:cNvPr id="3" name="Content Placeholder 2"/>
          <p:cNvSpPr>
            <a:spLocks noGrp="1"/>
          </p:cNvSpPr>
          <p:nvPr>
            <p:ph idx="1"/>
          </p:nvPr>
        </p:nvSpPr>
        <p:spPr>
          <a:xfrm>
            <a:off x="493059" y="1066800"/>
            <a:ext cx="8229600" cy="4983163"/>
          </a:xfrm>
        </p:spPr>
        <p:txBody>
          <a:bodyPr/>
          <a:lstStyle/>
          <a:p>
            <a:pPr marL="0" indent="0">
              <a:lnSpc>
                <a:spcPct val="90000"/>
              </a:lnSpc>
              <a:buNone/>
            </a:pPr>
            <a:r>
              <a:rPr lang="vi-VN" altLang="en-US" sz="2800">
                <a:solidFill>
                  <a:srgbClr val="080808"/>
                </a:solidFill>
                <a:latin typeface="Times New Roman" panose="02020603050405020304" pitchFamily="18" charset="0"/>
                <a:cs typeface="Times New Roman" panose="02020603050405020304" pitchFamily="18" charset="0"/>
              </a:rPr>
              <a:t>Việc thực hiện giải thuật được chia thành 2 giai đoạn:</a:t>
            </a:r>
          </a:p>
          <a:p>
            <a:pPr marL="0" indent="0">
              <a:lnSpc>
                <a:spcPct val="90000"/>
              </a:lnSpc>
              <a:buNone/>
            </a:pPr>
            <a:r>
              <a:rPr lang="vi-VN" altLang="en-US" sz="2800">
                <a:solidFill>
                  <a:srgbClr val="080808"/>
                </a:solidFill>
                <a:latin typeface="Times New Roman" panose="02020603050405020304" pitchFamily="18" charset="0"/>
                <a:cs typeface="Times New Roman" panose="02020603050405020304" pitchFamily="18" charset="0"/>
              </a:rPr>
              <a:t>•</a:t>
            </a:r>
            <a:r>
              <a:rPr lang="en-US" altLang="en-US" sz="2800">
                <a:solidFill>
                  <a:srgbClr val="080808"/>
                </a:solidFill>
                <a:latin typeface="Times New Roman" panose="02020603050405020304" pitchFamily="18" charset="0"/>
                <a:cs typeface="Times New Roman" panose="02020603050405020304" pitchFamily="18" charset="0"/>
              </a:rPr>
              <a:t> </a:t>
            </a:r>
            <a:r>
              <a:rPr lang="vi-VN" altLang="en-US" sz="2800" b="1">
                <a:solidFill>
                  <a:srgbClr val="080808"/>
                </a:solidFill>
                <a:latin typeface="Times New Roman" panose="02020603050405020304" pitchFamily="18" charset="0"/>
                <a:cs typeface="Times New Roman" panose="02020603050405020304" pitchFamily="18" charset="0"/>
              </a:rPr>
              <a:t>Giai đoạn 1</a:t>
            </a:r>
            <a:r>
              <a:rPr lang="vi-VN" altLang="en-US" sz="2800">
                <a:solidFill>
                  <a:srgbClr val="080808"/>
                </a:solidFill>
                <a:latin typeface="Times New Roman" panose="02020603050405020304" pitchFamily="18" charset="0"/>
                <a:cs typeface="Times New Roman" panose="02020603050405020304" pitchFamily="18" charset="0"/>
              </a:rPr>
              <a:t>: Tạo heap từ dãy ban đầu, khi đó nút gốc của heap là phần tử lớn nhất.</a:t>
            </a:r>
          </a:p>
          <a:p>
            <a:pPr marL="0" indent="0">
              <a:lnSpc>
                <a:spcPct val="90000"/>
              </a:lnSpc>
              <a:buNone/>
            </a:pPr>
            <a:r>
              <a:rPr lang="vi-VN" altLang="en-US" sz="2800">
                <a:solidFill>
                  <a:srgbClr val="080808"/>
                </a:solidFill>
                <a:latin typeface="Times New Roman" panose="02020603050405020304" pitchFamily="18" charset="0"/>
                <a:cs typeface="Times New Roman" panose="02020603050405020304" pitchFamily="18" charset="0"/>
              </a:rPr>
              <a:t>•</a:t>
            </a:r>
            <a:r>
              <a:rPr lang="en-US" altLang="en-US" sz="2800">
                <a:solidFill>
                  <a:srgbClr val="080808"/>
                </a:solidFill>
                <a:latin typeface="Times New Roman" panose="02020603050405020304" pitchFamily="18" charset="0"/>
                <a:cs typeface="Times New Roman" panose="02020603050405020304" pitchFamily="18" charset="0"/>
              </a:rPr>
              <a:t> </a:t>
            </a:r>
            <a:r>
              <a:rPr lang="vi-VN" altLang="en-US" sz="2800" b="1">
                <a:solidFill>
                  <a:srgbClr val="080808"/>
                </a:solidFill>
                <a:latin typeface="Times New Roman" panose="02020603050405020304" pitchFamily="18" charset="0"/>
                <a:cs typeface="Times New Roman" panose="02020603050405020304" pitchFamily="18" charset="0"/>
              </a:rPr>
              <a:t>Giai đoạn 2</a:t>
            </a:r>
            <a:r>
              <a:rPr lang="vi-VN" altLang="en-US" sz="2800">
                <a:solidFill>
                  <a:srgbClr val="080808"/>
                </a:solidFill>
                <a:latin typeface="Times New Roman" panose="02020603050405020304" pitchFamily="18" charset="0"/>
                <a:cs typeface="Times New Roman" panose="02020603050405020304" pitchFamily="18" charset="0"/>
              </a:rPr>
              <a:t>: Sắp xếp dãy dựa trên heap được tạo. </a:t>
            </a:r>
          </a:p>
          <a:p>
            <a:pPr lvl="1">
              <a:lnSpc>
                <a:spcPct val="90000"/>
              </a:lnSpc>
            </a:pPr>
            <a:r>
              <a:rPr lang="vi-VN" altLang="en-US" i="1">
                <a:solidFill>
                  <a:srgbClr val="080808"/>
                </a:solidFill>
                <a:latin typeface="Times New Roman" panose="02020603050405020304" pitchFamily="18" charset="0"/>
                <a:cs typeface="Times New Roman" panose="02020603050405020304" pitchFamily="18" charset="0"/>
              </a:rPr>
              <a:t>Nút gốc là nút có giá trị lớn nhất, ta chuyển về vị trí cuối cùng của heap.</a:t>
            </a:r>
          </a:p>
          <a:p>
            <a:pPr lvl="1">
              <a:lnSpc>
                <a:spcPct val="90000"/>
              </a:lnSpc>
            </a:pPr>
            <a:r>
              <a:rPr lang="vi-VN" altLang="en-US" i="1">
                <a:solidFill>
                  <a:srgbClr val="080808"/>
                </a:solidFill>
                <a:latin typeface="Times New Roman" panose="02020603050405020304" pitchFamily="18" charset="0"/>
                <a:cs typeface="Times New Roman" panose="02020603050405020304" pitchFamily="18" charset="0"/>
              </a:rPr>
              <a:t>Loại phẩn tử lớn nhất khỏi heap.</a:t>
            </a:r>
          </a:p>
          <a:p>
            <a:pPr lvl="1">
              <a:lnSpc>
                <a:spcPct val="90000"/>
              </a:lnSpc>
            </a:pPr>
            <a:r>
              <a:rPr lang="vi-VN" altLang="en-US" i="1">
                <a:solidFill>
                  <a:srgbClr val="080808"/>
                </a:solidFill>
                <a:latin typeface="Times New Roman" panose="02020603050405020304" pitchFamily="18" charset="0"/>
                <a:cs typeface="Times New Roman" panose="02020603050405020304" pitchFamily="18" charset="0"/>
              </a:rPr>
              <a:t>Hiệu chỉnh phần còn lại thành heap.</a:t>
            </a:r>
          </a:p>
          <a:p>
            <a:pPr lvl="1">
              <a:lnSpc>
                <a:spcPct val="90000"/>
              </a:lnSpc>
            </a:pPr>
            <a:r>
              <a:rPr lang="vi-VN" altLang="en-US" i="1">
                <a:solidFill>
                  <a:srgbClr val="080808"/>
                </a:solidFill>
                <a:latin typeface="Times New Roman" panose="02020603050405020304" pitchFamily="18" charset="0"/>
                <a:cs typeface="Times New Roman" panose="02020603050405020304" pitchFamily="18" charset="0"/>
              </a:rPr>
              <a:t>Lặp lại quá trình cho tới khi heap chỉ còn 1 nút. </a:t>
            </a:r>
          </a:p>
          <a:p>
            <a:pPr marL="0" indent="0">
              <a:lnSpc>
                <a:spcPct val="90000"/>
              </a:lnSpc>
              <a:buNone/>
            </a:pPr>
            <a:endParaRPr lang="en-US" altLang="en-US" sz="2800" dirty="0">
              <a:solidFill>
                <a:srgbClr val="080808"/>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101</a:t>
            </a:fld>
            <a:endParaRPr lang="en-US" altLang="en-US"/>
          </a:p>
        </p:txBody>
      </p:sp>
    </p:spTree>
    <p:extLst>
      <p:ext uri="{BB962C8B-B14F-4D97-AF65-F5344CB8AC3E}">
        <p14:creationId xmlns:p14="http://schemas.microsoft.com/office/powerpoint/2010/main" val="3978600853"/>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latin typeface="Times New Roman" panose="02020603050405020304" pitchFamily="18" charset="0"/>
                <a:cs typeface="Times New Roman" panose="02020603050405020304" pitchFamily="18" charset="0"/>
              </a:rPr>
              <a:t>Hàm hiệu chỉnh heap</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102</a:t>
            </a:fld>
            <a:endParaRPr lang="en-US" altLang="en-US"/>
          </a:p>
        </p:txBody>
      </p:sp>
      <p:sp>
        <p:nvSpPr>
          <p:cNvPr id="6" name="Text Box 2"/>
          <p:cNvSpPr txBox="1">
            <a:spLocks noChangeArrowheads="1"/>
          </p:cNvSpPr>
          <p:nvPr/>
        </p:nvSpPr>
        <p:spPr bwMode="auto">
          <a:xfrm>
            <a:off x="304800" y="1066800"/>
            <a:ext cx="8610600" cy="5105400"/>
          </a:xfrm>
          <a:prstGeom prst="rect">
            <a:avLst/>
          </a:prstGeom>
          <a:noFill/>
          <a:ln w="9525">
            <a:solidFill>
              <a:sysClr val="window" lastClr="FFFFFF"/>
            </a:solidFill>
            <a:miter lim="800000"/>
            <a:headEnd/>
            <a:tailEnd/>
          </a:ln>
        </p:spPr>
        <p:txBody>
          <a:bodyPr rot="0" vert="horz" wrap="square" lIns="91440" tIns="45720" rIns="91440" bIns="45720" anchor="t" anchorCtr="0">
            <a:noAutofit/>
          </a:bodyPr>
          <a:lstStyle/>
          <a:p>
            <a:pPr marL="0" marR="0" indent="457200" algn="just">
              <a:lnSpc>
                <a:spcPct val="107000"/>
              </a:lnSpc>
              <a:spcBef>
                <a:spcPts val="0"/>
              </a:spcBef>
              <a:spcAft>
                <a:spcPts val="0"/>
              </a:spcAft>
            </a:pP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void</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Shift</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t>
            </a:r>
            <a:r>
              <a:rPr lang="en-US" sz="26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6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while</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defTabSz="592138">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 </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&amp;&amp; </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indent="457200" algn="just" defTabSz="592138">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return</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defTabSz="592138">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else</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1371600" marR="0" indent="457200" algn="just" defTabSz="592138">
              <a:lnSpc>
                <a:spcPct val="107000"/>
              </a:lnSpc>
              <a:spcBef>
                <a:spcPts val="0"/>
              </a:spcBef>
              <a:spcAft>
                <a:spcPts val="0"/>
              </a:spcAft>
            </a:pP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defTabSz="592138">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6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defTabSz="592138">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6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6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3846331"/>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latin typeface="Times New Roman" panose="02020603050405020304" pitchFamily="18" charset="0"/>
                <a:cs typeface="Times New Roman" panose="02020603050405020304" pitchFamily="18" charset="0"/>
              </a:rPr>
              <a:t>Hàm tạo heap từ dãy ban đầu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103</a:t>
            </a:fld>
            <a:endParaRPr lang="en-US" altLang="en-US"/>
          </a:p>
        </p:txBody>
      </p:sp>
      <p:sp>
        <p:nvSpPr>
          <p:cNvPr id="6" name="Text Box 2"/>
          <p:cNvSpPr txBox="1">
            <a:spLocks noChangeArrowheads="1"/>
          </p:cNvSpPr>
          <p:nvPr/>
        </p:nvSpPr>
        <p:spPr bwMode="auto">
          <a:xfrm>
            <a:off x="533400" y="1295400"/>
            <a:ext cx="6167120" cy="4267200"/>
          </a:xfrm>
          <a:prstGeom prst="rect">
            <a:avLst/>
          </a:prstGeom>
          <a:noFill/>
          <a:ln w="9525">
            <a:solidFill>
              <a:sysClr val="window" lastClr="FFFFFF"/>
            </a:solidFill>
            <a:miter lim="800000"/>
            <a:headEnd/>
            <a:tailEnd/>
          </a:ln>
        </p:spPr>
        <p:txBody>
          <a:bodyPr rot="0" vert="horz" wrap="square" lIns="91440" tIns="45720" rIns="91440" bIns="45720" anchor="t" anchorCtr="0">
            <a:noAutofit/>
          </a:bodyPr>
          <a:lstStyle/>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CreateHeap</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2</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&gt;=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Shift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11838110"/>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55320"/>
            <a:ext cx="6302375" cy="787400"/>
          </a:xfrm>
        </p:spPr>
        <p:txBody>
          <a:bodyPr/>
          <a:lstStyle/>
          <a:p>
            <a:r>
              <a:rPr lang="en-US" sz="3200">
                <a:latin typeface="Times New Roman" panose="02020603050405020304" pitchFamily="18" charset="0"/>
                <a:cs typeface="Times New Roman" panose="02020603050405020304" pitchFamily="18" charset="0"/>
              </a:rPr>
              <a:t>Hàm Heap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104</a:t>
            </a:fld>
            <a:endParaRPr lang="en-US" altLang="en-US"/>
          </a:p>
        </p:txBody>
      </p:sp>
      <p:sp>
        <p:nvSpPr>
          <p:cNvPr id="7" name="Text Box 2"/>
          <p:cNvSpPr txBox="1">
            <a:spLocks noChangeArrowheads="1"/>
          </p:cNvSpPr>
          <p:nvPr/>
        </p:nvSpPr>
        <p:spPr bwMode="auto">
          <a:xfrm>
            <a:off x="533400" y="1142720"/>
            <a:ext cx="7122160" cy="3766147"/>
          </a:xfrm>
          <a:prstGeom prst="rect">
            <a:avLst/>
          </a:prstGeom>
          <a:noFill/>
          <a:ln w="9525">
            <a:noFill/>
            <a:miter lim="800000"/>
            <a:headEnd/>
            <a:tailEnd/>
          </a:ln>
        </p:spPr>
        <p:txBody>
          <a:bodyPr rot="0" vert="horz" wrap="square" lIns="91440" tIns="45720" rIns="91440" bIns="45720" anchor="t" anchorCtr="0">
            <a:noAutofit/>
          </a:bodyPr>
          <a:lstStyle/>
          <a:p>
            <a:pPr marL="0" marR="0" indent="457200" algn="just">
              <a:lnSpc>
                <a:spcPct val="107000"/>
              </a:lnSpc>
              <a:spcBef>
                <a:spcPts val="0"/>
              </a:spcBef>
              <a:spcAft>
                <a:spcPts val="0"/>
              </a:spcAft>
            </a:pPr>
            <a:r>
              <a:rPr lang="en-US" sz="28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void</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HeapSort</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indent="457200" algn="just">
              <a:lnSpc>
                <a:spcPct val="107000"/>
              </a:lnSpc>
              <a:spcBef>
                <a:spcPts val="0"/>
              </a:spcBef>
              <a:spcAft>
                <a:spcPts val="0"/>
              </a:spcAft>
            </a:pPr>
            <a:r>
              <a:rPr lang="en-US" sz="28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CreateHeap</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while</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&gt;</a:t>
            </a:r>
            <a:r>
              <a:rPr lang="en-US" sz="28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if</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&gt;</a:t>
            </a:r>
            <a:r>
              <a:rPr lang="en-US" sz="28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Shift</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t>
            </a: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00366963"/>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105</a:t>
            </a:fld>
            <a:endParaRPr lang="en-US" altLang="en-US"/>
          </a:p>
        </p:txBody>
      </p:sp>
      <p:graphicFrame>
        <p:nvGraphicFramePr>
          <p:cNvPr id="6" name="Table 5"/>
          <p:cNvGraphicFramePr>
            <a:graphicFrameLocks noGrp="1"/>
          </p:cNvGraphicFramePr>
          <p:nvPr/>
        </p:nvGraphicFramePr>
        <p:xfrm>
          <a:off x="381000" y="1109195"/>
          <a:ext cx="8001002" cy="884238"/>
        </p:xfrm>
        <a:graphic>
          <a:graphicData uri="http://schemas.openxmlformats.org/drawingml/2006/table">
            <a:tbl>
              <a:tblPr firstRow="1" firstCol="1" bandRow="1"/>
              <a:tblGrid>
                <a:gridCol w="1232758">
                  <a:extLst>
                    <a:ext uri="{9D8B030D-6E8A-4147-A177-3AD203B41FA5}">
                      <a16:colId xmlns:a16="http://schemas.microsoft.com/office/drawing/2014/main" val="2273892363"/>
                    </a:ext>
                  </a:extLst>
                </a:gridCol>
                <a:gridCol w="966892">
                  <a:extLst>
                    <a:ext uri="{9D8B030D-6E8A-4147-A177-3AD203B41FA5}">
                      <a16:colId xmlns:a16="http://schemas.microsoft.com/office/drawing/2014/main" val="2538920024"/>
                    </a:ext>
                  </a:extLst>
                </a:gridCol>
                <a:gridCol w="966892">
                  <a:extLst>
                    <a:ext uri="{9D8B030D-6E8A-4147-A177-3AD203B41FA5}">
                      <a16:colId xmlns:a16="http://schemas.microsoft.com/office/drawing/2014/main" val="2518566234"/>
                    </a:ext>
                  </a:extLst>
                </a:gridCol>
                <a:gridCol w="966892">
                  <a:extLst>
                    <a:ext uri="{9D8B030D-6E8A-4147-A177-3AD203B41FA5}">
                      <a16:colId xmlns:a16="http://schemas.microsoft.com/office/drawing/2014/main" val="293849967"/>
                    </a:ext>
                  </a:extLst>
                </a:gridCol>
                <a:gridCol w="966892">
                  <a:extLst>
                    <a:ext uri="{9D8B030D-6E8A-4147-A177-3AD203B41FA5}">
                      <a16:colId xmlns:a16="http://schemas.microsoft.com/office/drawing/2014/main" val="237066412"/>
                    </a:ext>
                  </a:extLst>
                </a:gridCol>
                <a:gridCol w="966892">
                  <a:extLst>
                    <a:ext uri="{9D8B030D-6E8A-4147-A177-3AD203B41FA5}">
                      <a16:colId xmlns:a16="http://schemas.microsoft.com/office/drawing/2014/main" val="1339963955"/>
                    </a:ext>
                  </a:extLst>
                </a:gridCol>
                <a:gridCol w="966892">
                  <a:extLst>
                    <a:ext uri="{9D8B030D-6E8A-4147-A177-3AD203B41FA5}">
                      <a16:colId xmlns:a16="http://schemas.microsoft.com/office/drawing/2014/main" val="3027499405"/>
                    </a:ext>
                  </a:extLst>
                </a:gridCol>
                <a:gridCol w="966892">
                  <a:extLst>
                    <a:ext uri="{9D8B030D-6E8A-4147-A177-3AD203B41FA5}">
                      <a16:colId xmlns:a16="http://schemas.microsoft.com/office/drawing/2014/main" val="3809122006"/>
                    </a:ext>
                  </a:extLst>
                </a:gridCol>
              </a:tblGrid>
              <a:tr h="442119">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FFFFFF"/>
                      </a:solidFill>
                      <a:prstDash val="solid"/>
                      <a:round/>
                      <a:headEnd type="none" w="med" len="med"/>
                      <a:tailEnd type="none" w="med" len="med"/>
                    </a:lnB>
                    <a:solidFill>
                      <a:srgbClr val="FFFFFF"/>
                    </a:solidFill>
                  </a:tcPr>
                </a:tc>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666666"/>
                      </a:solidFill>
                      <a:prstDash val="solid"/>
                      <a:round/>
                      <a:headEnd type="none" w="med" len="med"/>
                      <a:tailEnd type="none" w="med" len="med"/>
                    </a:lnB>
                    <a:solidFill>
                      <a:srgbClr val="FFFFFF"/>
                    </a:solidFill>
                  </a:tcPr>
                </a:tc>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666666"/>
                      </a:solidFill>
                      <a:prstDash val="solid"/>
                      <a:round/>
                      <a:headEnd type="none" w="med" len="med"/>
                      <a:tailEnd type="none" w="med" len="med"/>
                    </a:lnB>
                    <a:solidFill>
                      <a:srgbClr val="FFFFFF"/>
                    </a:solidFill>
                  </a:tcPr>
                </a:tc>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666666"/>
                      </a:solidFill>
                      <a:prstDash val="solid"/>
                      <a:round/>
                      <a:headEnd type="none" w="med" len="med"/>
                      <a:tailEnd type="none" w="med" len="med"/>
                    </a:lnB>
                    <a:solidFill>
                      <a:srgbClr val="FFFFFF"/>
                    </a:solidFill>
                  </a:tcPr>
                </a:tc>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666666"/>
                      </a:solidFill>
                      <a:prstDash val="solid"/>
                      <a:round/>
                      <a:headEnd type="none" w="med" len="med"/>
                      <a:tailEnd type="none" w="med" len="med"/>
                    </a:lnB>
                    <a:solidFill>
                      <a:srgbClr val="FFFFFF"/>
                    </a:solidFill>
                  </a:tcPr>
                </a:tc>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666666"/>
                      </a:solidFill>
                      <a:prstDash val="solid"/>
                      <a:round/>
                      <a:headEnd type="none" w="med" len="med"/>
                      <a:tailEnd type="none" w="med" len="med"/>
                    </a:lnB>
                    <a:solidFill>
                      <a:srgbClr val="FFFFFF"/>
                    </a:solidFill>
                  </a:tcPr>
                </a:tc>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666666"/>
                      </a:solidFill>
                      <a:prstDash val="solid"/>
                      <a:round/>
                      <a:headEnd type="none" w="med" len="med"/>
                      <a:tailEnd type="none" w="med" len="med"/>
                    </a:lnB>
                    <a:solidFill>
                      <a:srgbClr val="FFFFFF"/>
                    </a:solidFill>
                  </a:tcPr>
                </a:tc>
                <a:tc>
                  <a:txBody>
                    <a:bodyPr/>
                    <a:lstStyle/>
                    <a:p>
                      <a:pPr marL="0" marR="0" indent="0" algn="ctr">
                        <a:lnSpc>
                          <a:spcPct val="107000"/>
                        </a:lnSpc>
                        <a:spcBef>
                          <a:spcPts val="200"/>
                        </a:spcBef>
                        <a:spcAft>
                          <a:spcPts val="200"/>
                        </a:spcAft>
                      </a:pPr>
                      <a:r>
                        <a:rPr lang="en-US" sz="2800"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1073826602"/>
                  </a:ext>
                </a:extLst>
              </a:tr>
              <a:tr h="442119">
                <a:tc>
                  <a:txBody>
                    <a:bodyPr/>
                    <a:lstStyle/>
                    <a:p>
                      <a:pPr marL="0" marR="0" indent="0" algn="ctr">
                        <a:lnSpc>
                          <a:spcPct val="107000"/>
                        </a:lnSpc>
                        <a:spcBef>
                          <a:spcPts val="200"/>
                        </a:spcBef>
                        <a:spcAft>
                          <a:spcPts val="200"/>
                        </a:spcAft>
                      </a:pPr>
                      <a:r>
                        <a:rPr lang="en-US" sz="2800" b="1" i="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666666"/>
                      </a:solidFill>
                      <a:prstDash val="solid"/>
                      <a:round/>
                      <a:headEnd type="none" w="med" len="med"/>
                      <a:tailEnd type="none" w="med" len="med"/>
                    </a:lnR>
                    <a:lnT w="12700" cap="flat" cmpd="sng" algn="ctr">
                      <a:solidFill>
                        <a:srgbClr val="FFFFFF"/>
                      </a:solidFill>
                      <a:prstDash val="solid"/>
                      <a:round/>
                      <a:headEnd type="none" w="med" len="med"/>
                      <a:tailEnd type="none" w="med" len="med"/>
                    </a:lnT>
                    <a:lnB>
                      <a:noFill/>
                    </a:lnB>
                    <a:solidFill>
                      <a:srgbClr val="FFFFFF"/>
                    </a:solidFill>
                  </a:tcPr>
                </a:tc>
                <a:tc>
                  <a:txBody>
                    <a:bodyPr/>
                    <a:lstStyle/>
                    <a:p>
                      <a:pPr marL="0" marR="0" indent="0" algn="ctr">
                        <a:lnSpc>
                          <a:spcPct val="107000"/>
                        </a:lnSpc>
                        <a:spcBef>
                          <a:spcPts val="200"/>
                        </a:spcBef>
                        <a:spcAft>
                          <a:spcPts val="200"/>
                        </a:spcAft>
                      </a:pPr>
                      <a:r>
                        <a:rPr lang="en-US" sz="2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E2EFD9"/>
                    </a:solidFill>
                  </a:tcPr>
                </a:tc>
                <a:tc>
                  <a:txBody>
                    <a:bodyPr/>
                    <a:lstStyle/>
                    <a:p>
                      <a:pPr marL="0" marR="0" indent="0" algn="ctr">
                        <a:lnSpc>
                          <a:spcPct val="107000"/>
                        </a:lnSpc>
                        <a:spcBef>
                          <a:spcPts val="200"/>
                        </a:spcBef>
                        <a:spcAft>
                          <a:spcPts val="200"/>
                        </a:spcAft>
                      </a:pPr>
                      <a:r>
                        <a:rPr lang="en-US" sz="2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E2EFD9"/>
                    </a:solidFill>
                  </a:tcPr>
                </a:tc>
                <a:tc>
                  <a:txBody>
                    <a:bodyPr/>
                    <a:lstStyle/>
                    <a:p>
                      <a:pPr marL="0" marR="0" indent="0" algn="ctr">
                        <a:lnSpc>
                          <a:spcPct val="107000"/>
                        </a:lnSpc>
                        <a:spcBef>
                          <a:spcPts val="200"/>
                        </a:spcBef>
                        <a:spcAft>
                          <a:spcPts val="200"/>
                        </a:spcAft>
                      </a:pPr>
                      <a:r>
                        <a:rPr lang="en-US" sz="2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E2EFD9"/>
                    </a:solidFill>
                  </a:tcPr>
                </a:tc>
                <a:tc>
                  <a:txBody>
                    <a:bodyPr/>
                    <a:lstStyle/>
                    <a:p>
                      <a:pPr marL="0" marR="0" indent="0" algn="ctr">
                        <a:lnSpc>
                          <a:spcPct val="107000"/>
                        </a:lnSpc>
                        <a:spcBef>
                          <a:spcPts val="200"/>
                        </a:spcBef>
                        <a:spcAft>
                          <a:spcPts val="200"/>
                        </a:spcAft>
                      </a:pPr>
                      <a:r>
                        <a:rPr lang="en-US" sz="2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9</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E2EFD9"/>
                    </a:solidFill>
                  </a:tcPr>
                </a:tc>
                <a:tc>
                  <a:txBody>
                    <a:bodyPr/>
                    <a:lstStyle/>
                    <a:p>
                      <a:pPr marL="0" marR="0" indent="0" algn="ctr">
                        <a:lnSpc>
                          <a:spcPct val="107000"/>
                        </a:lnSpc>
                        <a:spcBef>
                          <a:spcPts val="200"/>
                        </a:spcBef>
                        <a:spcAft>
                          <a:spcPts val="200"/>
                        </a:spcAft>
                      </a:pPr>
                      <a:r>
                        <a:rPr lang="en-US" sz="2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E2EFD9"/>
                    </a:solidFill>
                  </a:tcPr>
                </a:tc>
                <a:tc>
                  <a:txBody>
                    <a:bodyPr/>
                    <a:lstStyle/>
                    <a:p>
                      <a:pPr marL="0" marR="0" indent="0" algn="ctr">
                        <a:lnSpc>
                          <a:spcPct val="107000"/>
                        </a:lnSpc>
                        <a:spcBef>
                          <a:spcPts val="200"/>
                        </a:spcBef>
                        <a:spcAft>
                          <a:spcPts val="200"/>
                        </a:spcAft>
                      </a:pPr>
                      <a:r>
                        <a:rPr lang="en-US" sz="2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E2EFD9"/>
                    </a:solidFill>
                  </a:tcPr>
                </a:tc>
                <a:tc>
                  <a:txBody>
                    <a:bodyPr/>
                    <a:lstStyle/>
                    <a:p>
                      <a:pPr marL="0" marR="0" indent="0" algn="ctr">
                        <a:lnSpc>
                          <a:spcPct val="107000"/>
                        </a:lnSpc>
                        <a:spcBef>
                          <a:spcPts val="200"/>
                        </a:spcBef>
                        <a:spcAft>
                          <a:spcPts val="200"/>
                        </a:spcAft>
                      </a:pPr>
                      <a:r>
                        <a:rPr lang="en-US" sz="2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E2EFD9"/>
                    </a:solidFill>
                  </a:tcPr>
                </a:tc>
                <a:extLst>
                  <a:ext uri="{0D108BD9-81ED-4DB2-BD59-A6C34878D82A}">
                    <a16:rowId xmlns:a16="http://schemas.microsoft.com/office/drawing/2014/main" val="3586255385"/>
                  </a:ext>
                </a:extLst>
              </a:tr>
            </a:tbl>
          </a:graphicData>
        </a:graphic>
      </p:graphicFrame>
      <p:graphicFrame>
        <p:nvGraphicFramePr>
          <p:cNvPr id="8" name="Object 7"/>
          <p:cNvGraphicFramePr>
            <a:graphicFrameLocks noChangeAspect="1"/>
          </p:cNvGraphicFramePr>
          <p:nvPr/>
        </p:nvGraphicFramePr>
        <p:xfrm>
          <a:off x="1219200" y="2438400"/>
          <a:ext cx="6743203" cy="2819400"/>
        </p:xfrm>
        <a:graphic>
          <a:graphicData uri="http://schemas.openxmlformats.org/presentationml/2006/ole">
            <mc:AlternateContent xmlns:mc="http://schemas.openxmlformats.org/markup-compatibility/2006">
              <mc:Choice xmlns:v="urn:schemas-microsoft-com:vml" Requires="v">
                <p:oleObj spid="_x0000_s3074" name="Visio" r:id="rId3" imgW="3207793" imgH="1341175" progId="Visio.Drawing.15">
                  <p:embed/>
                </p:oleObj>
              </mc:Choice>
              <mc:Fallback>
                <p:oleObj name="Visio" r:id="rId3" imgW="3207793" imgH="1341175" progId="Visio.Drawing.15">
                  <p:embed/>
                  <p:pic>
                    <p:nvPicPr>
                      <p:cNvPr id="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438400"/>
                        <a:ext cx="6743203" cy="2819400"/>
                      </a:xfrm>
                      <a:prstGeom prst="rect">
                        <a:avLst/>
                      </a:prstGeom>
                      <a:noFill/>
                    </p:spPr>
                  </p:pic>
                </p:oleObj>
              </mc:Fallback>
            </mc:AlternateContent>
          </a:graphicData>
        </a:graphic>
      </p:graphicFrame>
    </p:spTree>
    <p:extLst>
      <p:ext uri="{BB962C8B-B14F-4D97-AF65-F5344CB8AC3E}">
        <p14:creationId xmlns:p14="http://schemas.microsoft.com/office/powerpoint/2010/main" val="3282400227"/>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106</a:t>
            </a:fld>
            <a:endParaRPr lang="en-US" altLang="en-US"/>
          </a:p>
        </p:txBody>
      </p:sp>
      <p:sp>
        <p:nvSpPr>
          <p:cNvPr id="7" name="TextBox 6"/>
          <p:cNvSpPr txBox="1"/>
          <p:nvPr/>
        </p:nvSpPr>
        <p:spPr>
          <a:xfrm>
            <a:off x="533400" y="1123856"/>
            <a:ext cx="3768980" cy="523220"/>
          </a:xfrm>
          <a:prstGeom prst="rect">
            <a:avLst/>
          </a:prstGeom>
          <a:noFill/>
        </p:spPr>
        <p:txBody>
          <a:bodyPr wrap="none" rtlCol="0">
            <a:spAutoFit/>
          </a:bodyPr>
          <a:lstStyle/>
          <a:p>
            <a:r>
              <a:rPr lang="en-US" sz="2800" b="1">
                <a:latin typeface="Times New Roman" panose="02020603050405020304" pitchFamily="18" charset="0"/>
                <a:cs typeface="Times New Roman" panose="02020603050405020304" pitchFamily="18" charset="0"/>
              </a:rPr>
              <a:t>Hiệu chỉnh thành Heap</a:t>
            </a:r>
          </a:p>
        </p:txBody>
      </p:sp>
      <p:graphicFrame>
        <p:nvGraphicFramePr>
          <p:cNvPr id="10" name="Object 9"/>
          <p:cNvGraphicFramePr>
            <a:graphicFrameLocks noChangeAspect="1"/>
          </p:cNvGraphicFramePr>
          <p:nvPr/>
        </p:nvGraphicFramePr>
        <p:xfrm>
          <a:off x="914400" y="1905000"/>
          <a:ext cx="6858000" cy="3800318"/>
        </p:xfrm>
        <a:graphic>
          <a:graphicData uri="http://schemas.openxmlformats.org/presentationml/2006/ole">
            <mc:AlternateContent xmlns:mc="http://schemas.openxmlformats.org/markup-compatibility/2006">
              <mc:Choice xmlns:v="urn:schemas-microsoft-com:vml" Requires="v">
                <p:oleObj spid="_x0000_s4098" name="Visio" r:id="rId3" imgW="2872643" imgH="1592552" progId="Visio.Drawing.15">
                  <p:embed/>
                </p:oleObj>
              </mc:Choice>
              <mc:Fallback>
                <p:oleObj name="Visio" r:id="rId3" imgW="2872643" imgH="1592552" progId="Visio.Drawing.15">
                  <p:embed/>
                  <p:pic>
                    <p:nvPicPr>
                      <p:cNvPr id="1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905000"/>
                        <a:ext cx="6858000" cy="3800318"/>
                      </a:xfrm>
                      <a:prstGeom prst="rect">
                        <a:avLst/>
                      </a:prstGeom>
                      <a:noFill/>
                    </p:spPr>
                  </p:pic>
                </p:oleObj>
              </mc:Fallback>
            </mc:AlternateContent>
          </a:graphicData>
        </a:graphic>
      </p:graphicFrame>
    </p:spTree>
    <p:extLst>
      <p:ext uri="{BB962C8B-B14F-4D97-AF65-F5344CB8AC3E}">
        <p14:creationId xmlns:p14="http://schemas.microsoft.com/office/powerpoint/2010/main" val="2149990872"/>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107</a:t>
            </a:fld>
            <a:endParaRPr lang="en-US" altLang="en-US"/>
          </a:p>
        </p:txBody>
      </p:sp>
      <p:sp>
        <p:nvSpPr>
          <p:cNvPr id="7" name="TextBox 6"/>
          <p:cNvSpPr txBox="1"/>
          <p:nvPr/>
        </p:nvSpPr>
        <p:spPr>
          <a:xfrm>
            <a:off x="533400" y="1123856"/>
            <a:ext cx="7924800" cy="954107"/>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Đưa phần tử lớn nhất về cuối dãy rồi hiệu chỉnh phần còn lại thành Heap</a:t>
            </a:r>
          </a:p>
        </p:txBody>
      </p:sp>
      <p:graphicFrame>
        <p:nvGraphicFramePr>
          <p:cNvPr id="5" name="Object 4"/>
          <p:cNvGraphicFramePr>
            <a:graphicFrameLocks noChangeAspect="1"/>
          </p:cNvGraphicFramePr>
          <p:nvPr/>
        </p:nvGraphicFramePr>
        <p:xfrm>
          <a:off x="1066800" y="2209800"/>
          <a:ext cx="6705600" cy="3715867"/>
        </p:xfrm>
        <a:graphic>
          <a:graphicData uri="http://schemas.openxmlformats.org/presentationml/2006/ole">
            <mc:AlternateContent xmlns:mc="http://schemas.openxmlformats.org/markup-compatibility/2006">
              <mc:Choice xmlns:v="urn:schemas-microsoft-com:vml" Requires="v">
                <p:oleObj spid="_x0000_s5122" name="Visio" r:id="rId3" imgW="2872643" imgH="1592552" progId="Visio.Drawing.15">
                  <p:embed/>
                </p:oleObj>
              </mc:Choice>
              <mc:Fallback>
                <p:oleObj name="Visio" r:id="rId3" imgW="2872643" imgH="1592552" progId="Visio.Drawing.15">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2209800"/>
                        <a:ext cx="6705600" cy="3715867"/>
                      </a:xfrm>
                      <a:prstGeom prst="rect">
                        <a:avLst/>
                      </a:prstGeom>
                      <a:noFill/>
                    </p:spPr>
                  </p:pic>
                </p:oleObj>
              </mc:Fallback>
            </mc:AlternateContent>
          </a:graphicData>
        </a:graphic>
      </p:graphicFrame>
    </p:spTree>
    <p:extLst>
      <p:ext uri="{BB962C8B-B14F-4D97-AF65-F5344CB8AC3E}">
        <p14:creationId xmlns:p14="http://schemas.microsoft.com/office/powerpoint/2010/main" val="1163322906"/>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a:latin typeface="Times New Roman" panose="02020603050405020304" pitchFamily="18" charset="0"/>
                <a:cs typeface="Times New Roman" panose="02020603050405020304" pitchFamily="18" charset="0"/>
              </a:rPr>
              <a:t>3.8 </a:t>
            </a:r>
            <a:r>
              <a:rPr lang="en-US" sz="3200" dirty="0">
                <a:latin typeface="Times New Roman" panose="02020603050405020304" pitchFamily="18" charset="0"/>
                <a:cs typeface="Times New Roman" panose="02020603050405020304" pitchFamily="18" charset="0"/>
              </a:rPr>
              <a:t>Shell Sort</a:t>
            </a:r>
          </a:p>
        </p:txBody>
      </p:sp>
      <p:sp>
        <p:nvSpPr>
          <p:cNvPr id="3" name="Content Placeholder 2"/>
          <p:cNvSpPr>
            <a:spLocks noGrp="1"/>
          </p:cNvSpPr>
          <p:nvPr>
            <p:ph idx="1"/>
          </p:nvPr>
        </p:nvSpPr>
        <p:spPr>
          <a:xfrm>
            <a:off x="457200" y="1143000"/>
            <a:ext cx="8229600" cy="4983163"/>
          </a:xfrm>
        </p:spPr>
        <p:txBody>
          <a:bodyPr/>
          <a:lstStyle/>
          <a:p>
            <a:pPr marL="0" indent="0">
              <a:buNone/>
            </a:pPr>
            <a:r>
              <a:rPr lang="en-US" sz="2800" b="1">
                <a:latin typeface="Times New Roman" panose="02020603050405020304" pitchFamily="18" charset="0"/>
                <a:cs typeface="Times New Roman" panose="02020603050405020304" pitchFamily="18" charset="0"/>
              </a:rPr>
              <a:t>Ý Tưởng:</a:t>
            </a:r>
          </a:p>
          <a:p>
            <a:pPr marL="0" indent="0">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i="1">
                <a:latin typeface="Times New Roman" panose="02020603050405020304" pitchFamily="18" charset="0"/>
                <a:cs typeface="Times New Roman" panose="02020603050405020304" pitchFamily="18" charset="0"/>
              </a:rPr>
              <a:t>Phân hoạch dãy thành các dãy con.</a:t>
            </a:r>
          </a:p>
          <a:p>
            <a:pPr marL="0" indent="0">
              <a:buNone/>
            </a:pPr>
            <a:r>
              <a:rPr lang="vi-VN" sz="2800" i="1">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vi-VN" sz="2800" i="1">
                <a:latin typeface="Times New Roman" panose="02020603050405020304" pitchFamily="18" charset="0"/>
                <a:cs typeface="Times New Roman" panose="02020603050405020304" pitchFamily="18" charset="0"/>
              </a:rPr>
              <a:t>Sắp xếp các dãy con theo phương pháp chèn trực tiếp.</a:t>
            </a:r>
          </a:p>
          <a:p>
            <a:pPr marL="0" indent="0">
              <a:buNone/>
            </a:pPr>
            <a:r>
              <a:rPr lang="vi-VN" sz="2800" i="1">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vi-VN" sz="2800" i="1">
                <a:latin typeface="Times New Roman" panose="02020603050405020304" pitchFamily="18" charset="0"/>
                <a:cs typeface="Times New Roman" panose="02020603050405020304" pitchFamily="18" charset="0"/>
              </a:rPr>
              <a:t>Dùng phương pháp chèn trực tiếp sắp xếp lại cả dãy.</a:t>
            </a: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108</a:t>
            </a:fld>
            <a:endParaRPr lang="en-US" altLang="en-US"/>
          </a:p>
        </p:txBody>
      </p:sp>
    </p:spTree>
    <p:extLst>
      <p:ext uri="{BB962C8B-B14F-4D97-AF65-F5344CB8AC3E}">
        <p14:creationId xmlns:p14="http://schemas.microsoft.com/office/powerpoint/2010/main" val="3982058901"/>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a:latin typeface="Times New Roman" panose="02020603050405020304" pitchFamily="18" charset="0"/>
                <a:cs typeface="Times New Roman" panose="02020603050405020304" pitchFamily="18" charset="0"/>
              </a:rPr>
              <a:t>Cách thực hiện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292725"/>
          </a:xfrm>
        </p:spPr>
        <p:txBody>
          <a:bodyPr/>
          <a:lstStyle/>
          <a:p>
            <a:pPr marL="0" indent="0">
              <a:lnSpc>
                <a:spcPct val="120000"/>
              </a:lnSpc>
              <a:spcBef>
                <a:spcPts val="0"/>
              </a:spcBef>
              <a:buNone/>
            </a:pPr>
            <a:r>
              <a:rPr lang="vi-VN" altLang="en-US" sz="24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 </a:t>
            </a:r>
            <a:r>
              <a:rPr lang="vi-VN" altLang="en-US" sz="2400">
                <a:latin typeface="Times New Roman" panose="02020603050405020304" pitchFamily="18" charset="0"/>
                <a:cs typeface="Times New Roman" panose="02020603050405020304" pitchFamily="18" charset="0"/>
              </a:rPr>
              <a:t>Phân chia dãy ban đầu thành những dãy con gồm các phần tử  ở cách nhau h vị trí;</a:t>
            </a:r>
          </a:p>
          <a:p>
            <a:pPr marL="0" indent="0">
              <a:lnSpc>
                <a:spcPct val="120000"/>
              </a:lnSpc>
              <a:spcBef>
                <a:spcPts val="0"/>
              </a:spcBef>
              <a:buNone/>
            </a:pPr>
            <a:r>
              <a:rPr lang="vi-VN" altLang="en-US" sz="24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 </a:t>
            </a:r>
            <a:r>
              <a:rPr lang="vi-VN" altLang="en-US" sz="2400">
                <a:latin typeface="Times New Roman" panose="02020603050405020304" pitchFamily="18" charset="0"/>
                <a:cs typeface="Times New Roman" panose="02020603050405020304" pitchFamily="18" charset="0"/>
              </a:rPr>
              <a:t>Dãy ban đầu : a1, a2, ..., an được xem như sự xen kẽ của các dãy con sau : </a:t>
            </a:r>
          </a:p>
          <a:p>
            <a:pPr lvl="1">
              <a:lnSpc>
                <a:spcPct val="120000"/>
              </a:lnSpc>
              <a:spcBef>
                <a:spcPts val="0"/>
              </a:spcBef>
            </a:pPr>
            <a:r>
              <a:rPr lang="vi-VN" altLang="en-US" sz="2400">
                <a:latin typeface="Times New Roman" panose="02020603050405020304" pitchFamily="18" charset="0"/>
                <a:cs typeface="Times New Roman" panose="02020603050405020304" pitchFamily="18" charset="0"/>
              </a:rPr>
              <a:t>Dãy con thứ nhất: a</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1</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 a</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h+1</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 a</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2h+1</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 , ... </a:t>
            </a:r>
          </a:p>
          <a:p>
            <a:pPr lvl="1">
              <a:lnSpc>
                <a:spcPct val="120000"/>
              </a:lnSpc>
              <a:spcBef>
                <a:spcPts val="0"/>
              </a:spcBef>
            </a:pPr>
            <a:r>
              <a:rPr lang="vi-VN" altLang="en-US" sz="2400">
                <a:latin typeface="Times New Roman" panose="02020603050405020304" pitchFamily="18" charset="0"/>
                <a:cs typeface="Times New Roman" panose="02020603050405020304" pitchFamily="18" charset="0"/>
              </a:rPr>
              <a:t>Dãy con thứ  hai: a</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2</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 a</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h+2</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 a</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2h+2</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 ... </a:t>
            </a:r>
          </a:p>
          <a:p>
            <a:pPr lvl="1">
              <a:lnSpc>
                <a:spcPct val="120000"/>
              </a:lnSpc>
              <a:spcBef>
                <a:spcPts val="0"/>
              </a:spcBef>
            </a:pPr>
            <a:r>
              <a:rPr lang="vi-VN" altLang="en-US" sz="2400">
                <a:latin typeface="Times New Roman" panose="02020603050405020304" pitchFamily="18" charset="0"/>
                <a:cs typeface="Times New Roman" panose="02020603050405020304" pitchFamily="18" charset="0"/>
              </a:rPr>
              <a:t>	....</a:t>
            </a:r>
          </a:p>
          <a:p>
            <a:pPr lvl="1">
              <a:lnSpc>
                <a:spcPct val="120000"/>
              </a:lnSpc>
              <a:spcBef>
                <a:spcPts val="0"/>
              </a:spcBef>
            </a:pPr>
            <a:r>
              <a:rPr lang="vi-VN" altLang="en-US" sz="2400">
                <a:latin typeface="Times New Roman" panose="02020603050405020304" pitchFamily="18" charset="0"/>
                <a:cs typeface="Times New Roman" panose="02020603050405020304" pitchFamily="18" charset="0"/>
              </a:rPr>
              <a:t>Dãy con thứ  h: a</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h</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 a</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2h</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 a</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3h</a:t>
            </a:r>
            <a:r>
              <a:rPr lang="en-US" altLang="en-US" sz="2400">
                <a:latin typeface="Times New Roman" panose="02020603050405020304" pitchFamily="18" charset="0"/>
                <a:cs typeface="Times New Roman" panose="02020603050405020304" pitchFamily="18" charset="0"/>
              </a:rPr>
              <a:t>]</a:t>
            </a:r>
            <a:r>
              <a:rPr lang="vi-VN" altLang="en-US" sz="2400">
                <a:latin typeface="Times New Roman" panose="02020603050405020304" pitchFamily="18" charset="0"/>
                <a:cs typeface="Times New Roman" panose="02020603050405020304" pitchFamily="18" charset="0"/>
              </a:rPr>
              <a:t>, ... </a:t>
            </a:r>
          </a:p>
          <a:p>
            <a:pPr marL="0" indent="0">
              <a:lnSpc>
                <a:spcPct val="120000"/>
              </a:lnSpc>
              <a:spcBef>
                <a:spcPts val="0"/>
              </a:spcBef>
              <a:buNone/>
            </a:pPr>
            <a:r>
              <a:rPr lang="vi-VN" altLang="en-US" sz="24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 </a:t>
            </a:r>
            <a:r>
              <a:rPr lang="vi-VN" altLang="en-US" sz="2400">
                <a:latin typeface="Times New Roman" panose="02020603050405020304" pitchFamily="18" charset="0"/>
                <a:cs typeface="Times New Roman" panose="02020603050405020304" pitchFamily="18" charset="0"/>
              </a:rPr>
              <a:t>Tiến hành sắp xếp các phần tử trong cùng dãy con sẽ làm cho các phần tử  được đưa về vị trí đúng tương đối ;</a:t>
            </a:r>
          </a:p>
          <a:p>
            <a:pPr marL="0" indent="0">
              <a:lnSpc>
                <a:spcPct val="120000"/>
              </a:lnSpc>
              <a:spcBef>
                <a:spcPts val="0"/>
              </a:spcBef>
              <a:buNone/>
            </a:pPr>
            <a:r>
              <a:rPr lang="vi-VN" altLang="en-US" sz="24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 </a:t>
            </a:r>
            <a:r>
              <a:rPr lang="vi-VN" altLang="en-US" sz="2400">
                <a:latin typeface="Times New Roman" panose="02020603050405020304" pitchFamily="18" charset="0"/>
                <a:cs typeface="Times New Roman" panose="02020603050405020304" pitchFamily="18" charset="0"/>
              </a:rPr>
              <a:t>Giảm khoảng cách h để tạo thành các dãy con mới ;</a:t>
            </a:r>
          </a:p>
          <a:p>
            <a:pPr marL="0" indent="0">
              <a:lnSpc>
                <a:spcPct val="120000"/>
              </a:lnSpc>
              <a:spcBef>
                <a:spcPts val="0"/>
              </a:spcBef>
              <a:buNone/>
            </a:pPr>
            <a:r>
              <a:rPr lang="vi-VN" altLang="en-US" sz="2400">
                <a:latin typeface="Times New Roman" panose="02020603050405020304" pitchFamily="18" charset="0"/>
                <a:cs typeface="Times New Roman" panose="02020603050405020304" pitchFamily="18" charset="0"/>
              </a:rPr>
              <a:t>•</a:t>
            </a:r>
            <a:r>
              <a:rPr lang="en-US" altLang="en-US" sz="2400">
                <a:latin typeface="Times New Roman" panose="02020603050405020304" pitchFamily="18" charset="0"/>
                <a:cs typeface="Times New Roman" panose="02020603050405020304" pitchFamily="18" charset="0"/>
              </a:rPr>
              <a:t> </a:t>
            </a:r>
            <a:r>
              <a:rPr lang="vi-VN" altLang="en-US" sz="2400">
                <a:latin typeface="Times New Roman" panose="02020603050405020304" pitchFamily="18" charset="0"/>
                <a:cs typeface="Times New Roman" panose="02020603050405020304" pitchFamily="18" charset="0"/>
              </a:rPr>
              <a:t>Dừng khi h=1</a:t>
            </a:r>
          </a:p>
          <a:p>
            <a:pPr marL="0" indent="0">
              <a:lnSpc>
                <a:spcPct val="120000"/>
              </a:lnSpc>
              <a:spcBef>
                <a:spcPts val="0"/>
              </a:spcBef>
              <a:buNone/>
            </a:pPr>
            <a:endParaRPr lang="vi-VN" alt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109</a:t>
            </a:fld>
            <a:endParaRPr lang="en-US" altLang="en-US"/>
          </a:p>
        </p:txBody>
      </p:sp>
    </p:spTree>
    <p:extLst>
      <p:ext uri="{BB962C8B-B14F-4D97-AF65-F5344CB8AC3E}">
        <p14:creationId xmlns:p14="http://schemas.microsoft.com/office/powerpoint/2010/main" val="338261434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a:latin typeface="Times New Roman" panose="02020603050405020304" pitchFamily="18" charset="0"/>
                <a:cs typeface="Times New Roman" panose="02020603050405020304" pitchFamily="18" charset="0"/>
              </a:rPr>
              <a:t>1.3 </a:t>
            </a:r>
            <a:r>
              <a:rPr lang="en-US" sz="3200" dirty="0">
                <a:latin typeface="Times New Roman" panose="02020603050405020304" pitchFamily="18" charset="0"/>
                <a:cs typeface="Times New Roman" panose="02020603050405020304" pitchFamily="18" charset="0"/>
              </a:rPr>
              <a:t>Giải thuật</a:t>
            </a:r>
          </a:p>
        </p:txBody>
      </p:sp>
      <p:sp>
        <p:nvSpPr>
          <p:cNvPr id="3" name="Content Placeholder 2"/>
          <p:cNvSpPr>
            <a:spLocks noGrp="1"/>
          </p:cNvSpPr>
          <p:nvPr>
            <p:ph idx="1"/>
          </p:nvPr>
        </p:nvSpPr>
        <p:spPr>
          <a:xfrm>
            <a:off x="457200" y="990600"/>
            <a:ext cx="8229600" cy="4906963"/>
          </a:xfrm>
        </p:spPr>
        <p:txBody>
          <a:bodyPr/>
          <a:lstStyle/>
          <a:p>
            <a:pPr algn="just">
              <a:lnSpc>
                <a:spcPct val="90000"/>
              </a:lnSpc>
            </a:pPr>
            <a:r>
              <a:rPr lang="en-US" altLang="en-US" sz="2800">
                <a:latin typeface="Times New Roman" panose="02020603050405020304" pitchFamily="18" charset="0"/>
                <a:cs typeface="Times New Roman" panose="02020603050405020304" pitchFamily="18" charset="0"/>
              </a:rPr>
              <a:t>Tại sao sử dụng máy tính để xử lý dữ liệu?</a:t>
            </a:r>
          </a:p>
          <a:p>
            <a:pPr lvl="1" algn="just">
              <a:lnSpc>
                <a:spcPct val="90000"/>
              </a:lnSpc>
              <a:buFont typeface="Wingdings" panose="05000000000000000000" pitchFamily="2" charset="2"/>
              <a:buChar char="§"/>
            </a:pPr>
            <a:r>
              <a:rPr lang="en-US" altLang="en-US">
                <a:latin typeface="Times New Roman" panose="02020603050405020304" pitchFamily="18" charset="0"/>
                <a:cs typeface="Times New Roman" panose="02020603050405020304" pitchFamily="18" charset="0"/>
              </a:rPr>
              <a:t>Nhanh hơn.</a:t>
            </a:r>
          </a:p>
          <a:p>
            <a:pPr lvl="1" algn="just">
              <a:lnSpc>
                <a:spcPct val="90000"/>
              </a:lnSpc>
              <a:buFont typeface="Wingdings" panose="05000000000000000000" pitchFamily="2" charset="2"/>
              <a:buChar char="§"/>
            </a:pPr>
            <a:r>
              <a:rPr lang="en-US" altLang="en-US">
                <a:latin typeface="Times New Roman" panose="02020603050405020304" pitchFamily="18" charset="0"/>
                <a:cs typeface="Times New Roman" panose="02020603050405020304" pitchFamily="18" charset="0"/>
              </a:rPr>
              <a:t>Nhiều hơn.</a:t>
            </a:r>
          </a:p>
          <a:p>
            <a:pPr lvl="1" algn="just">
              <a:lnSpc>
                <a:spcPct val="90000"/>
              </a:lnSpc>
              <a:buFont typeface="Wingdings" panose="05000000000000000000" pitchFamily="2" charset="2"/>
              <a:buChar char="§"/>
            </a:pPr>
            <a:r>
              <a:rPr lang="de-DE" altLang="en-US">
                <a:latin typeface="Times New Roman" panose="02020603050405020304" pitchFamily="18" charset="0"/>
                <a:cs typeface="Times New Roman" panose="02020603050405020304" pitchFamily="18" charset="0"/>
              </a:rPr>
              <a:t>Giải quyết những bài toán mà con người không thể hoàn thành được.</a:t>
            </a:r>
            <a:endParaRPr lang="en-US" altLang="en-US">
              <a:latin typeface="Times New Roman" panose="02020603050405020304" pitchFamily="18" charset="0"/>
              <a:cs typeface="Times New Roman" panose="02020603050405020304" pitchFamily="18" charset="0"/>
            </a:endParaRPr>
          </a:p>
          <a:p>
            <a:pPr algn="just">
              <a:lnSpc>
                <a:spcPct val="90000"/>
              </a:lnSpc>
            </a:pPr>
            <a:r>
              <a:rPr lang="en-US" altLang="en-US" sz="2800">
                <a:latin typeface="Times New Roman" panose="02020603050405020304" pitchFamily="18" charset="0"/>
                <a:cs typeface="Times New Roman" panose="02020603050405020304" pitchFamily="18" charset="0"/>
              </a:rPr>
              <a:t>Làm sao đạt được những mục tiêu đó?</a:t>
            </a:r>
          </a:p>
          <a:p>
            <a:pPr lvl="1" algn="just">
              <a:lnSpc>
                <a:spcPct val="90000"/>
              </a:lnSpc>
              <a:buFont typeface="Wingdings" panose="05000000000000000000" pitchFamily="2" charset="2"/>
              <a:buChar char="§"/>
            </a:pPr>
            <a:r>
              <a:rPr lang="en-US" altLang="en-US">
                <a:latin typeface="Times New Roman" panose="02020603050405020304" pitchFamily="18" charset="0"/>
                <a:cs typeface="Times New Roman" panose="02020603050405020304" pitchFamily="18" charset="0"/>
              </a:rPr>
              <a:t>Nhờ vào sự tiến bộ của kỹ thuật: tăng cấu hình máy </a:t>
            </a:r>
            <a:r>
              <a:rPr lang="en-US" altLang="en-US">
                <a:latin typeface="Times New Roman" panose="02020603050405020304" pitchFamily="18" charset="0"/>
                <a:cs typeface="Times New Roman" panose="02020603050405020304" pitchFamily="18" charset="0"/>
                <a:sym typeface="Wingdings" panose="05000000000000000000" pitchFamily="2" charset="2"/>
              </a:rPr>
              <a:t></a:t>
            </a:r>
            <a:r>
              <a:rPr lang="en-US" altLang="en-US">
                <a:latin typeface="Times New Roman" panose="02020603050405020304" pitchFamily="18" charset="0"/>
                <a:cs typeface="Times New Roman" panose="02020603050405020304" pitchFamily="18" charset="0"/>
              </a:rPr>
              <a:t> chi phí cao </a:t>
            </a:r>
            <a:r>
              <a:rPr lang="en-US" altLang="en-US">
                <a:latin typeface="Times New Roman" panose="02020603050405020304" pitchFamily="18" charset="0"/>
                <a:cs typeface="Times New Roman" panose="02020603050405020304" pitchFamily="18" charset="0"/>
                <a:sym typeface="Wingdings" panose="05000000000000000000" pitchFamily="2" charset="2"/>
              </a:rPr>
              <a:t></a:t>
            </a:r>
          </a:p>
          <a:p>
            <a:pPr lvl="1" algn="just">
              <a:lnSpc>
                <a:spcPct val="90000"/>
              </a:lnSpc>
              <a:buFont typeface="Wingdings" panose="05000000000000000000" pitchFamily="2" charset="2"/>
              <a:buChar char="§"/>
            </a:pPr>
            <a:r>
              <a:rPr lang="en-US" altLang="en-US">
                <a:latin typeface="Times New Roman" panose="02020603050405020304" pitchFamily="18" charset="0"/>
                <a:cs typeface="Times New Roman" panose="02020603050405020304" pitchFamily="18" charset="0"/>
                <a:sym typeface="Wingdings" panose="05000000000000000000" pitchFamily="2" charset="2"/>
              </a:rPr>
              <a:t>Nhờ vào các thuật toán hiệu quả: thông minh và chi phí thấp </a:t>
            </a:r>
            <a:endParaRPr lang="en-US" altLang="en-US">
              <a:latin typeface="Times New Roman" panose="02020603050405020304" pitchFamily="18" charset="0"/>
              <a:cs typeface="Times New Roman" panose="02020603050405020304" pitchFamily="18" charset="0"/>
            </a:endParaRPr>
          </a:p>
          <a:p>
            <a:pPr algn="ctr">
              <a:spcBef>
                <a:spcPct val="50000"/>
              </a:spcBef>
              <a:buNone/>
            </a:pPr>
            <a:r>
              <a:rPr lang="en-US" altLang="en-US" sz="2800" b="1" i="1">
                <a:solidFill>
                  <a:srgbClr val="FF0000"/>
                </a:solidFill>
                <a:latin typeface="Times New Roman" panose="02020603050405020304" pitchFamily="18" charset="0"/>
                <a:cs typeface="Times New Roman" panose="02020603050405020304" pitchFamily="18" charset="0"/>
              </a:rPr>
              <a:t>	“Một máy tính siêu hạng vẫn không thể cứu vãn một thuật toán tồi !”</a:t>
            </a:r>
          </a:p>
          <a:p>
            <a:pPr marL="0" indent="0" algn="just">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11</a:t>
            </a:fld>
            <a:endParaRPr lang="en-US" altLang="en-US"/>
          </a:p>
        </p:txBody>
      </p:sp>
    </p:spTree>
    <p:extLst>
      <p:ext uri="{BB962C8B-B14F-4D97-AF65-F5344CB8AC3E}">
        <p14:creationId xmlns:p14="http://schemas.microsoft.com/office/powerpoint/2010/main" val="14285509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Các bước tiến hành</a:t>
            </a:r>
          </a:p>
        </p:txBody>
      </p:sp>
      <p:sp>
        <p:nvSpPr>
          <p:cNvPr id="3" name="Content Placeholder 2"/>
          <p:cNvSpPr>
            <a:spLocks noGrp="1"/>
          </p:cNvSpPr>
          <p:nvPr>
            <p:ph idx="1"/>
          </p:nvPr>
        </p:nvSpPr>
        <p:spPr>
          <a:xfrm>
            <a:off x="457200" y="990600"/>
            <a:ext cx="8229600" cy="5292725"/>
          </a:xfrm>
        </p:spPr>
        <p:txBody>
          <a:bodyPr/>
          <a:lstStyle/>
          <a:p>
            <a:pPr>
              <a:lnSpc>
                <a:spcPct val="120000"/>
              </a:lnSpc>
              <a:spcBef>
                <a:spcPts val="400"/>
              </a:spcBef>
            </a:pPr>
            <a:r>
              <a:rPr lang="en-US" altLang="en-US" sz="2800" u="sng" dirty="0">
                <a:latin typeface="Times New Roman" panose="02020603050405020304" pitchFamily="18" charset="0"/>
                <a:cs typeface="Times New Roman" panose="02020603050405020304" pitchFamily="18" charset="0"/>
              </a:rPr>
              <a:t>Bước 1</a:t>
            </a:r>
            <a:r>
              <a:rPr lang="en-US" altLang="en-US" sz="2800" dirty="0">
                <a:latin typeface="Times New Roman" panose="02020603050405020304" pitchFamily="18" charset="0"/>
                <a:cs typeface="Times New Roman" panose="02020603050405020304" pitchFamily="18" charset="0"/>
              </a:rPr>
              <a:t>:	Chọn </a:t>
            </a:r>
            <a:r>
              <a:rPr lang="en-US" altLang="en-US" sz="2800" b="1" dirty="0">
                <a:latin typeface="Times New Roman" panose="02020603050405020304" pitchFamily="18" charset="0"/>
                <a:cs typeface="Times New Roman" panose="02020603050405020304" pitchFamily="18" charset="0"/>
              </a:rPr>
              <a:t>k</a:t>
            </a:r>
            <a:r>
              <a:rPr lang="en-US" altLang="en-US" sz="2800" dirty="0">
                <a:latin typeface="Times New Roman" panose="02020603050405020304" pitchFamily="18" charset="0"/>
                <a:cs typeface="Times New Roman" panose="02020603050405020304" pitchFamily="18" charset="0"/>
              </a:rPr>
              <a:t> khoảng cách h[1], h[2], ..., h[k]; </a:t>
            </a:r>
          </a:p>
          <a:p>
            <a:pPr>
              <a:lnSpc>
                <a:spcPct val="120000"/>
              </a:lnSpc>
              <a:spcBef>
                <a:spcPts val="400"/>
              </a:spcBef>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i = 1;</a:t>
            </a:r>
          </a:p>
          <a:p>
            <a:pPr>
              <a:lnSpc>
                <a:spcPct val="120000"/>
              </a:lnSpc>
              <a:spcBef>
                <a:spcPts val="400"/>
              </a:spcBef>
            </a:pPr>
            <a:r>
              <a:rPr lang="en-US" altLang="en-US" sz="2800" u="sng" dirty="0">
                <a:latin typeface="Times New Roman" panose="02020603050405020304" pitchFamily="18" charset="0"/>
                <a:cs typeface="Times New Roman" panose="02020603050405020304" pitchFamily="18" charset="0"/>
              </a:rPr>
              <a:t>Bước 2</a:t>
            </a:r>
            <a:r>
              <a:rPr lang="en-US" altLang="en-US" sz="2800" dirty="0">
                <a:latin typeface="Times New Roman" panose="02020603050405020304" pitchFamily="18" charset="0"/>
                <a:cs typeface="Times New Roman" panose="02020603050405020304" pitchFamily="18" charset="0"/>
              </a:rPr>
              <a:t>:	Phân chia dãy ban đầu thành các dãy con  			cách nhau h[i] khoảng cách. </a:t>
            </a:r>
          </a:p>
          <a:p>
            <a:pPr>
              <a:lnSpc>
                <a:spcPct val="120000"/>
              </a:lnSpc>
              <a:spcBef>
                <a:spcPts val="400"/>
              </a:spcBef>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Sắp xếp từng dãy con bằng phương pháp  			chèn trực tiếp;</a:t>
            </a:r>
          </a:p>
          <a:p>
            <a:pPr>
              <a:lnSpc>
                <a:spcPct val="120000"/>
              </a:lnSpc>
              <a:spcBef>
                <a:spcPts val="400"/>
              </a:spcBef>
            </a:pPr>
            <a:r>
              <a:rPr lang="en-US" altLang="en-US" sz="2800" u="sng" dirty="0">
                <a:latin typeface="Times New Roman" panose="02020603050405020304" pitchFamily="18" charset="0"/>
                <a:cs typeface="Times New Roman" panose="02020603050405020304" pitchFamily="18" charset="0"/>
              </a:rPr>
              <a:t>Bước 3</a:t>
            </a:r>
            <a:r>
              <a:rPr lang="en-US" altLang="en-US" sz="2800" dirty="0">
                <a:latin typeface="Times New Roman" panose="02020603050405020304" pitchFamily="18" charset="0"/>
                <a:cs typeface="Times New Roman" panose="02020603050405020304" pitchFamily="18" charset="0"/>
              </a:rPr>
              <a:t>	: i = i+1;	</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         	    Nếu  i &gt; k : Dừng	</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         	    Ngược lại : Lặp lại Bước 2.       </a:t>
            </a:r>
          </a:p>
          <a:p>
            <a:pPr>
              <a:spcBef>
                <a:spcPts val="400"/>
              </a:spcBef>
            </a:pPr>
            <a:endParaRPr lang="en-US" alt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110</a:t>
            </a:fld>
            <a:endParaRPr lang="en-US" altLang="en-US"/>
          </a:p>
        </p:txBody>
      </p:sp>
    </p:spTree>
    <p:extLst>
      <p:ext uri="{BB962C8B-B14F-4D97-AF65-F5344CB8AC3E}">
        <p14:creationId xmlns:p14="http://schemas.microsoft.com/office/powerpoint/2010/main" val="1090259192"/>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Cài đặt Shell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111</a:t>
            </a:fld>
            <a:endParaRPr lang="en-US" altLang="en-US"/>
          </a:p>
        </p:txBody>
      </p:sp>
      <p:sp>
        <p:nvSpPr>
          <p:cNvPr id="6" name="Text Box 2"/>
          <p:cNvSpPr txBox="1">
            <a:spLocks noChangeArrowheads="1"/>
          </p:cNvSpPr>
          <p:nvPr/>
        </p:nvSpPr>
        <p:spPr bwMode="auto">
          <a:xfrm>
            <a:off x="457200" y="1066800"/>
            <a:ext cx="7198360" cy="5216525"/>
          </a:xfrm>
          <a:prstGeom prst="rect">
            <a:avLst/>
          </a:prstGeom>
          <a:noFill/>
          <a:ln w="9525">
            <a:noFill/>
            <a:miter lim="800000"/>
            <a:headEnd/>
            <a:tailEnd/>
          </a:ln>
        </p:spPr>
        <p:txBody>
          <a:bodyPr rot="0" vert="horz" wrap="square" lIns="91440" tIns="45720" rIns="91440" bIns="45720" anchor="t" anchorCtr="0">
            <a:noAutofit/>
          </a:bodyPr>
          <a:lstStyle/>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ShellSort</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1"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h</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k</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step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step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step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step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h</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step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])&amp;&amp;(</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&gt;=</a:t>
            </a:r>
            <a:r>
              <a:rPr kumimoji="0" lang="en-US" sz="20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len</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87983238"/>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112</a:t>
            </a:fld>
            <a:endParaRPr lang="en-US" altLang="en-US"/>
          </a:p>
        </p:txBody>
      </p:sp>
      <p:sp>
        <p:nvSpPr>
          <p:cNvPr id="5" name="Oval 2"/>
          <p:cNvSpPr>
            <a:spLocks noChangeArrowheads="1"/>
          </p:cNvSpPr>
          <p:nvPr/>
        </p:nvSpPr>
        <p:spPr bwMode="auto">
          <a:xfrm>
            <a:off x="146843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3"/>
          <p:cNvSpPr>
            <a:spLocks noChangeArrowheads="1"/>
          </p:cNvSpPr>
          <p:nvPr/>
        </p:nvSpPr>
        <p:spPr bwMode="auto">
          <a:xfrm>
            <a:off x="25781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7" name="Oval 4"/>
          <p:cNvSpPr>
            <a:spLocks noChangeArrowheads="1"/>
          </p:cNvSpPr>
          <p:nvPr/>
        </p:nvSpPr>
        <p:spPr bwMode="auto">
          <a:xfrm>
            <a:off x="3686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5"/>
          <p:cNvSpPr>
            <a:spLocks noChangeArrowheads="1"/>
          </p:cNvSpPr>
          <p:nvPr/>
        </p:nvSpPr>
        <p:spPr bwMode="auto">
          <a:xfrm>
            <a:off x="47958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9" name="Oval 6"/>
          <p:cNvSpPr>
            <a:spLocks noChangeArrowheads="1"/>
          </p:cNvSpPr>
          <p:nvPr/>
        </p:nvSpPr>
        <p:spPr bwMode="auto">
          <a:xfrm>
            <a:off x="5902325"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7"/>
          <p:cNvSpPr>
            <a:spLocks noChangeArrowheads="1"/>
          </p:cNvSpPr>
          <p:nvPr/>
        </p:nvSpPr>
        <p:spPr bwMode="auto">
          <a:xfrm>
            <a:off x="70119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1" name="Oval 8"/>
          <p:cNvSpPr>
            <a:spLocks noChangeArrowheads="1"/>
          </p:cNvSpPr>
          <p:nvPr/>
        </p:nvSpPr>
        <p:spPr bwMode="auto">
          <a:xfrm>
            <a:off x="8121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61950" y="28829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grpSp>
        <p:nvGrpSpPr>
          <p:cNvPr id="13" name="Group 10"/>
          <p:cNvGrpSpPr>
            <a:grpSpLocks/>
          </p:cNvGrpSpPr>
          <p:nvPr/>
        </p:nvGrpSpPr>
        <p:grpSpPr bwMode="auto">
          <a:xfrm>
            <a:off x="361950" y="3397250"/>
            <a:ext cx="8550275" cy="608013"/>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0"/>
          <p:cNvSpPr txBox="1">
            <a:spLocks noChangeArrowheads="1"/>
          </p:cNvSpPr>
          <p:nvPr/>
        </p:nvSpPr>
        <p:spPr bwMode="auto">
          <a:xfrm>
            <a:off x="5049838"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chemeClr val="bg1"/>
                </a:solidFill>
                <a:latin typeface="VNI-Helve" pitchFamily="2" charset="0"/>
              </a:rPr>
              <a:t>h = (5, 3, 1); k = 3</a:t>
            </a:r>
          </a:p>
        </p:txBody>
      </p:sp>
      <p:sp>
        <p:nvSpPr>
          <p:cNvPr id="23" name="Text Box 21"/>
          <p:cNvSpPr txBox="1">
            <a:spLocks noChangeArrowheads="1"/>
          </p:cNvSpPr>
          <p:nvPr/>
        </p:nvSpPr>
        <p:spPr bwMode="auto">
          <a:xfrm>
            <a:off x="354013" y="1493838"/>
            <a:ext cx="17002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800" b="1">
                <a:solidFill>
                  <a:schemeClr val="bg1"/>
                </a:solidFill>
                <a:latin typeface="VNI-Helve" pitchFamily="2" charset="0"/>
              </a:rPr>
              <a:t>len = 5</a:t>
            </a:r>
          </a:p>
        </p:txBody>
      </p:sp>
      <p:sp>
        <p:nvSpPr>
          <p:cNvPr id="24" name="AutoShape 22"/>
          <p:cNvSpPr>
            <a:spLocks noChangeArrowheads="1"/>
          </p:cNvSpPr>
          <p:nvPr/>
        </p:nvSpPr>
        <p:spPr bwMode="auto">
          <a:xfrm>
            <a:off x="5791200" y="2058988"/>
            <a:ext cx="990600" cy="736600"/>
          </a:xfrm>
          <a:prstGeom prst="downArrowCallout">
            <a:avLst>
              <a:gd name="adj1" fmla="val 33621"/>
              <a:gd name="adj2" fmla="val 33621"/>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VNI-Helve" pitchFamily="2" charset="0"/>
              </a:rPr>
              <a:t>curr</a:t>
            </a:r>
          </a:p>
        </p:txBody>
      </p:sp>
      <p:sp>
        <p:nvSpPr>
          <p:cNvPr id="25" name="AutoShape 23"/>
          <p:cNvSpPr>
            <a:spLocks noChangeArrowheads="1"/>
          </p:cNvSpPr>
          <p:nvPr/>
        </p:nvSpPr>
        <p:spPr bwMode="auto">
          <a:xfrm>
            <a:off x="228600"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Tree>
    <p:extLst>
      <p:ext uri="{BB962C8B-B14F-4D97-AF65-F5344CB8AC3E}">
        <p14:creationId xmlns:p14="http://schemas.microsoft.com/office/powerpoint/2010/main" val="13531235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linds(horizontal)">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0" nodeType="clickEffect">
                                  <p:stCondLst>
                                    <p:cond delay="0"/>
                                  </p:stCondLst>
                                  <p:childTnLst>
                                    <p:animMotion origin="layout" path="M -1.11111E-6 2.59259E-6 L -0.31007 0.36666 " pathEditMode="relative" rAng="0" ptsTypes="AA">
                                      <p:cBhvr>
                                        <p:cTn id="21" dur="2000" fill="hold"/>
                                        <p:tgtEl>
                                          <p:spTgt spid="9"/>
                                        </p:tgtEl>
                                        <p:attrNameLst>
                                          <p:attrName>ppt_x</p:attrName>
                                          <p:attrName>ppt_y</p:attrName>
                                        </p:attrNameLst>
                                      </p:cBhvr>
                                      <p:rCtr x="-15503" y="18333"/>
                                    </p:animMotion>
                                  </p:childTnLst>
                                </p:cTn>
                              </p:par>
                            </p:childTnLst>
                          </p:cTn>
                        </p:par>
                        <p:par>
                          <p:cTn id="22" fill="hold">
                            <p:stCondLst>
                              <p:cond delay="2000"/>
                            </p:stCondLst>
                            <p:childTnLst>
                              <p:par>
                                <p:cTn id="23" presetID="63" presetClass="path" presetSubtype="0" accel="50000" decel="50000" fill="hold" grpId="0" nodeType="afterEffect">
                                  <p:stCondLst>
                                    <p:cond delay="0"/>
                                  </p:stCondLst>
                                  <p:childTnLst>
                                    <p:animMotion origin="layout" path="M 0.00104 0.00208 L 0.60591 -0.00162 " pathEditMode="relative" rAng="0" ptsTypes="AA">
                                      <p:cBhvr>
                                        <p:cTn id="24" dur="2000" fill="hold"/>
                                        <p:tgtEl>
                                          <p:spTgt spid="12"/>
                                        </p:tgtEl>
                                        <p:attrNameLst>
                                          <p:attrName>ppt_x</p:attrName>
                                          <p:attrName>ppt_y</p:attrName>
                                        </p:attrNameLst>
                                      </p:cBhvr>
                                      <p:rCtr x="30382" y="-602"/>
                                    </p:animMotion>
                                  </p:childTnLst>
                                </p:cTn>
                              </p:par>
                            </p:childTnLst>
                          </p:cTn>
                        </p:par>
                        <p:par>
                          <p:cTn id="25" fill="hold">
                            <p:stCondLst>
                              <p:cond delay="4000"/>
                            </p:stCondLst>
                            <p:childTnLst>
                              <p:par>
                                <p:cTn id="26" presetID="64" presetClass="path" presetSubtype="0" accel="50000" decel="50000" fill="hold" grpId="1" nodeType="afterEffect">
                                  <p:stCondLst>
                                    <p:cond delay="0"/>
                                  </p:stCondLst>
                                  <p:childTnLst>
                                    <p:animMotion origin="layout" path="M -0.31007 0.36666 L -0.60486 0.00371 " pathEditMode="relative" rAng="0" ptsTypes="AA">
                                      <p:cBhvr>
                                        <p:cTn id="27" dur="2000" fill="hold"/>
                                        <p:tgtEl>
                                          <p:spTgt spid="9"/>
                                        </p:tgtEl>
                                        <p:attrNameLst>
                                          <p:attrName>ppt_x</p:attrName>
                                          <p:attrName>ppt_y</p:attrName>
                                        </p:attrNameLst>
                                      </p:cBhvr>
                                      <p:rCtr x="-14774" y="-18194"/>
                                    </p:animMotion>
                                  </p:childTnLst>
                                </p:cTn>
                              </p:par>
                            </p:childTnLst>
                          </p:cTn>
                        </p:par>
                        <p:par>
                          <p:cTn id="28" fill="hold">
                            <p:stCondLst>
                              <p:cond delay="6000"/>
                            </p:stCondLst>
                            <p:childTnLst>
                              <p:par>
                                <p:cTn id="29" presetID="3" presetClass="exit" presetSubtype="10" fill="hold" grpId="1" nodeType="afterEffect">
                                  <p:stCondLst>
                                    <p:cond delay="0"/>
                                  </p:stCondLst>
                                  <p:childTnLst>
                                    <p:animEffect transition="out" filter="blinds(horizontal)">
                                      <p:cBhvr>
                                        <p:cTn id="30" dur="500"/>
                                        <p:tgtEl>
                                          <p:spTgt spid="25"/>
                                        </p:tgtEl>
                                      </p:cBhvr>
                                    </p:animEffect>
                                    <p:set>
                                      <p:cBhvr>
                                        <p:cTn id="31" dur="1" fill="hold">
                                          <p:stCondLst>
                                            <p:cond delay="499"/>
                                          </p:stCondLst>
                                        </p:cTn>
                                        <p:tgtEl>
                                          <p:spTgt spid="2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63" presetClass="path" presetSubtype="0" accel="50000" decel="50000" fill="hold" grpId="1" nodeType="clickEffect">
                                  <p:stCondLst>
                                    <p:cond delay="0"/>
                                  </p:stCondLst>
                                  <p:childTnLst>
                                    <p:animMotion origin="layout" path="M 1.56125E-16 4.44444E-6 L 0.12083 4.81481E-6 " pathEditMode="relative" rAng="0" ptsTypes="AA">
                                      <p:cBhvr>
                                        <p:cTn id="35" dur="2000" fill="hold"/>
                                        <p:tgtEl>
                                          <p:spTgt spid="24"/>
                                        </p:tgtEl>
                                        <p:attrNameLst>
                                          <p:attrName>ppt_x</p:attrName>
                                          <p:attrName>ppt_y</p:attrName>
                                        </p:attrNameLst>
                                      </p:cBhvr>
                                      <p:rCtr x="6667" y="-93"/>
                                    </p:animMotion>
                                  </p:childTnLst>
                                </p:cTn>
                              </p:par>
                              <p:par>
                                <p:cTn id="36" presetID="63" presetClass="path" presetSubtype="0" accel="50000" decel="50000" fill="hold" grpId="2" nodeType="withEffect">
                                  <p:stCondLst>
                                    <p:cond delay="0"/>
                                  </p:stCondLst>
                                  <p:childTnLst>
                                    <p:animMotion origin="layout" path="M -3.33333E-6 2.96296E-6 L 0.12916 4.81481E-6 " pathEditMode="relative" rAng="0" ptsTypes="AA">
                                      <p:cBhvr>
                                        <p:cTn id="37" dur="2000" fill="hold"/>
                                        <p:tgtEl>
                                          <p:spTgt spid="25"/>
                                        </p:tgtEl>
                                        <p:attrNameLst>
                                          <p:attrName>ppt_x</p:attrName>
                                          <p:attrName>ppt_y</p:attrName>
                                        </p:attrNameLst>
                                      </p:cBhvr>
                                      <p:rCtr x="6250" y="-93"/>
                                    </p:animMotion>
                                  </p:childTnLst>
                                </p:cTn>
                              </p:par>
                            </p:childTnLst>
                          </p:cTn>
                        </p:par>
                        <p:par>
                          <p:cTn id="38" fill="hold">
                            <p:stCondLst>
                              <p:cond delay="2000"/>
                            </p:stCondLst>
                            <p:childTnLst>
                              <p:par>
                                <p:cTn id="39" presetID="4" presetClass="entr" presetSubtype="16" fill="hold" grpId="3"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box(in)">
                                      <p:cBhvr>
                                        <p:cTn id="41" dur="500"/>
                                        <p:tgtEl>
                                          <p:spTgt spid="25"/>
                                        </p:tgtEl>
                                      </p:cBhvr>
                                    </p:animEffect>
                                  </p:childTnLst>
                                </p:cTn>
                              </p:par>
                            </p:childTnLst>
                          </p:cTn>
                        </p:par>
                        <p:par>
                          <p:cTn id="42" fill="hold">
                            <p:stCondLst>
                              <p:cond delay="2500"/>
                            </p:stCondLst>
                            <p:childTnLst>
                              <p:par>
                                <p:cTn id="43" presetID="4" presetClass="exit" presetSubtype="16" fill="hold" grpId="4" nodeType="afterEffect">
                                  <p:stCondLst>
                                    <p:cond delay="0"/>
                                  </p:stCondLst>
                                  <p:childTnLst>
                                    <p:animEffect transition="out" filter="box(in)">
                                      <p:cBhvr>
                                        <p:cTn id="44" dur="500"/>
                                        <p:tgtEl>
                                          <p:spTgt spid="25"/>
                                        </p:tgtEl>
                                      </p:cBhvr>
                                    </p:animEffect>
                                    <p:set>
                                      <p:cBhvr>
                                        <p:cTn id="45" dur="1" fill="hold">
                                          <p:stCondLst>
                                            <p:cond delay="499"/>
                                          </p:stCondLst>
                                        </p:cTn>
                                        <p:tgtEl>
                                          <p:spTgt spid="25"/>
                                        </p:tgtEl>
                                        <p:attrNameLst>
                                          <p:attrName>style.visibility</p:attrName>
                                        </p:attrNameLst>
                                      </p:cBhvr>
                                      <p:to>
                                        <p:strVal val="hidden"/>
                                      </p:to>
                                    </p:set>
                                  </p:childTnLst>
                                </p:cTn>
                              </p:par>
                            </p:childTnLst>
                          </p:cTn>
                        </p:par>
                        <p:par>
                          <p:cTn id="46" fill="hold">
                            <p:stCondLst>
                              <p:cond delay="3000"/>
                            </p:stCondLst>
                            <p:childTnLst>
                              <p:par>
                                <p:cTn id="47" presetID="63" presetClass="path" presetSubtype="0" accel="50000" decel="50000" fill="hold" grpId="2" nodeType="afterEffect">
                                  <p:stCondLst>
                                    <p:cond delay="0"/>
                                  </p:stCondLst>
                                  <p:childTnLst>
                                    <p:animMotion origin="layout" path="M 0.12083 4.81481E-6 L 0.2375 0.00162 " pathEditMode="relative" rAng="0" ptsTypes="AA">
                                      <p:cBhvr>
                                        <p:cTn id="48" dur="2000" fill="hold"/>
                                        <p:tgtEl>
                                          <p:spTgt spid="24"/>
                                        </p:tgtEl>
                                        <p:attrNameLst>
                                          <p:attrName>ppt_x</p:attrName>
                                          <p:attrName>ppt_y</p:attrName>
                                        </p:attrNameLst>
                                      </p:cBhvr>
                                      <p:rCtr x="5833" y="69"/>
                                    </p:animMotion>
                                  </p:childTnLst>
                                </p:cTn>
                              </p:par>
                              <p:par>
                                <p:cTn id="49" presetID="63" presetClass="path" presetSubtype="0" accel="50000" decel="50000" fill="hold" grpId="5" nodeType="withEffect">
                                  <p:stCondLst>
                                    <p:cond delay="0"/>
                                  </p:stCondLst>
                                  <p:childTnLst>
                                    <p:animMotion origin="layout" path="M 0.12916 2.96296E-6 L 0.25416 4.81481E-6 " pathEditMode="relative" rAng="0" ptsTypes="AA">
                                      <p:cBhvr>
                                        <p:cTn id="50" dur="2000" fill="hold"/>
                                        <p:tgtEl>
                                          <p:spTgt spid="25"/>
                                        </p:tgtEl>
                                        <p:attrNameLst>
                                          <p:attrName>ppt_x</p:attrName>
                                          <p:attrName>ppt_y</p:attrName>
                                        </p:attrNameLst>
                                      </p:cBhvr>
                                      <p:rCtr x="6250" y="-93"/>
                                    </p:animMotion>
                                  </p:childTnLst>
                                </p:cTn>
                              </p:par>
                            </p:childTnLst>
                          </p:cTn>
                        </p:par>
                        <p:par>
                          <p:cTn id="51" fill="hold">
                            <p:stCondLst>
                              <p:cond delay="5000"/>
                            </p:stCondLst>
                            <p:childTnLst>
                              <p:par>
                                <p:cTn id="52" presetID="3" presetClass="entr" presetSubtype="10" fill="hold" grpId="6"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blinds(horizontal)">
                                      <p:cBhvr>
                                        <p:cTn id="54" dur="500"/>
                                        <p:tgtEl>
                                          <p:spTgt spid="25"/>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grpId="3" nodeType="clickEffect">
                                  <p:stCondLst>
                                    <p:cond delay="0"/>
                                  </p:stCondLst>
                                  <p:childTnLst>
                                    <p:animEffect transition="out" filter="blinds(horizontal)">
                                      <p:cBhvr>
                                        <p:cTn id="58" dur="500"/>
                                        <p:tgtEl>
                                          <p:spTgt spid="24"/>
                                        </p:tgtEl>
                                      </p:cBhvr>
                                    </p:animEffect>
                                    <p:set>
                                      <p:cBhvr>
                                        <p:cTn id="59"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2" grpId="0" animBg="1"/>
      <p:bldP spid="23" grpId="0" animBg="1"/>
      <p:bldP spid="24" grpId="0" animBg="1"/>
      <p:bldP spid="24" grpId="1" animBg="1"/>
      <p:bldP spid="24" grpId="2" animBg="1"/>
      <p:bldP spid="24" grpId="3" animBg="1"/>
      <p:bldP spid="25" grpId="0" animBg="1"/>
      <p:bldP spid="25" grpId="1" animBg="1"/>
      <p:bldP spid="25" grpId="2" animBg="1"/>
      <p:bldP spid="25" grpId="3" animBg="1"/>
      <p:bldP spid="25" grpId="4" animBg="1"/>
      <p:bldP spid="25" grpId="5" animBg="1"/>
      <p:bldP spid="25" grpId="6"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113</a:t>
            </a:fld>
            <a:endParaRPr lang="en-US" altLang="en-US"/>
          </a:p>
        </p:txBody>
      </p:sp>
      <p:sp>
        <p:nvSpPr>
          <p:cNvPr id="26" name="Oval 2"/>
          <p:cNvSpPr>
            <a:spLocks noChangeArrowheads="1"/>
          </p:cNvSpPr>
          <p:nvPr/>
        </p:nvSpPr>
        <p:spPr bwMode="auto">
          <a:xfrm>
            <a:off x="14716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7" name="Oval 3"/>
          <p:cNvSpPr>
            <a:spLocks noChangeArrowheads="1"/>
          </p:cNvSpPr>
          <p:nvPr/>
        </p:nvSpPr>
        <p:spPr bwMode="auto">
          <a:xfrm>
            <a:off x="2581275" y="2871788"/>
            <a:ext cx="790575" cy="617537"/>
          </a:xfrm>
          <a:prstGeom prst="ellipse">
            <a:avLst/>
          </a:prstGeom>
          <a:gradFill rotWithShape="1">
            <a:gsLst>
              <a:gs pos="0">
                <a:schemeClr val="bg1">
                  <a:alpha val="60001"/>
                </a:schemeClr>
              </a:gs>
              <a:gs pos="100000">
                <a:srgbClr val="0099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8" name="Oval 4"/>
          <p:cNvSpPr>
            <a:spLocks noChangeArrowheads="1"/>
          </p:cNvSpPr>
          <p:nvPr/>
        </p:nvSpPr>
        <p:spPr bwMode="auto">
          <a:xfrm>
            <a:off x="36893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9" name="Oval 5"/>
          <p:cNvSpPr>
            <a:spLocks noChangeArrowheads="1"/>
          </p:cNvSpPr>
          <p:nvPr/>
        </p:nvSpPr>
        <p:spPr bwMode="auto">
          <a:xfrm>
            <a:off x="4799013" y="2871788"/>
            <a:ext cx="790575" cy="617537"/>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0" name="Oval 6"/>
          <p:cNvSpPr>
            <a:spLocks noChangeArrowheads="1"/>
          </p:cNvSpPr>
          <p:nvPr/>
        </p:nvSpPr>
        <p:spPr bwMode="auto">
          <a:xfrm>
            <a:off x="5905500" y="2871788"/>
            <a:ext cx="792163" cy="61753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1" name="Oval 7"/>
          <p:cNvSpPr>
            <a:spLocks noChangeArrowheads="1"/>
          </p:cNvSpPr>
          <p:nvPr/>
        </p:nvSpPr>
        <p:spPr bwMode="auto">
          <a:xfrm>
            <a:off x="70151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2" name="Oval 8"/>
          <p:cNvSpPr>
            <a:spLocks noChangeArrowheads="1"/>
          </p:cNvSpPr>
          <p:nvPr/>
        </p:nvSpPr>
        <p:spPr bwMode="auto">
          <a:xfrm>
            <a:off x="8124825" y="2871788"/>
            <a:ext cx="790575" cy="617537"/>
          </a:xfrm>
          <a:prstGeom prst="ellipse">
            <a:avLst/>
          </a:prstGeom>
          <a:gradFill rotWithShape="1">
            <a:gsLst>
              <a:gs pos="0">
                <a:schemeClr val="bg1">
                  <a:alpha val="60001"/>
                </a:schemeClr>
              </a:gs>
              <a:gs pos="100000">
                <a:srgbClr val="0099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3" name="Oval 9"/>
          <p:cNvSpPr>
            <a:spLocks noChangeArrowheads="1"/>
          </p:cNvSpPr>
          <p:nvPr/>
        </p:nvSpPr>
        <p:spPr bwMode="auto">
          <a:xfrm>
            <a:off x="365125" y="2871788"/>
            <a:ext cx="790575" cy="61753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grpSp>
        <p:nvGrpSpPr>
          <p:cNvPr id="34" name="Group 10"/>
          <p:cNvGrpSpPr>
            <a:grpSpLocks/>
          </p:cNvGrpSpPr>
          <p:nvPr/>
        </p:nvGrpSpPr>
        <p:grpSpPr bwMode="auto">
          <a:xfrm>
            <a:off x="365125" y="3397250"/>
            <a:ext cx="8550275" cy="608013"/>
            <a:chOff x="644" y="1153"/>
            <a:chExt cx="4972" cy="383"/>
          </a:xfrm>
        </p:grpSpPr>
        <p:sp>
          <p:nvSpPr>
            <p:cNvPr id="35"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6"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7"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8"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9"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0"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1"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2"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3" name="Text Box 20"/>
          <p:cNvSpPr txBox="1">
            <a:spLocks noChangeArrowheads="1"/>
          </p:cNvSpPr>
          <p:nvPr/>
        </p:nvSpPr>
        <p:spPr bwMode="auto">
          <a:xfrm>
            <a:off x="5053013"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h = (5, 3, 1); k = 3</a:t>
            </a:r>
          </a:p>
        </p:txBody>
      </p:sp>
      <p:sp>
        <p:nvSpPr>
          <p:cNvPr id="44" name="Text Box 21"/>
          <p:cNvSpPr txBox="1">
            <a:spLocks noChangeArrowheads="1"/>
          </p:cNvSpPr>
          <p:nvPr/>
        </p:nvSpPr>
        <p:spPr bwMode="auto">
          <a:xfrm>
            <a:off x="357188" y="1493838"/>
            <a:ext cx="1684337"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800" b="1">
                <a:solidFill>
                  <a:srgbClr val="FFFF00"/>
                </a:solidFill>
                <a:latin typeface="VNI-Helve" pitchFamily="2" charset="0"/>
              </a:rPr>
              <a:t>len = 5;</a:t>
            </a:r>
          </a:p>
        </p:txBody>
      </p:sp>
    </p:spTree>
    <p:extLst>
      <p:ext uri="{BB962C8B-B14F-4D97-AF65-F5344CB8AC3E}">
        <p14:creationId xmlns:p14="http://schemas.microsoft.com/office/powerpoint/2010/main" val="5619981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500"/>
                                        <p:tgtEl>
                                          <p:spTgt spid="44"/>
                                        </p:tgtEl>
                                        <p:attrNameLst>
                                          <p:attrName>ppt_x</p:attrName>
                                        </p:attrNameLst>
                                      </p:cBhvr>
                                      <p:tavLst>
                                        <p:tav tm="0">
                                          <p:val>
                                            <p:strVal val="ppt_x"/>
                                          </p:val>
                                        </p:tav>
                                        <p:tav tm="100000">
                                          <p:val>
                                            <p:strVal val="0-ppt_w/2"/>
                                          </p:val>
                                        </p:tav>
                                      </p:tavLst>
                                    </p:anim>
                                    <p:anim calcmode="lin" valueType="num">
                                      <p:cBhvr additive="base">
                                        <p:cTn id="7" dur="500"/>
                                        <p:tgtEl>
                                          <p:spTgt spid="44"/>
                                        </p:tgtEl>
                                        <p:attrNameLst>
                                          <p:attrName>ppt_y</p:attrName>
                                        </p:attrNameLst>
                                      </p:cBhvr>
                                      <p:tavLst>
                                        <p:tav tm="0">
                                          <p:val>
                                            <p:strVal val="ppt_y"/>
                                          </p:val>
                                        </p:tav>
                                        <p:tav tm="100000">
                                          <p:val>
                                            <p:strVal val="ppt_y"/>
                                          </p:val>
                                        </p:tav>
                                      </p:tavLst>
                                    </p:anim>
                                    <p:set>
                                      <p:cBhvr>
                                        <p:cTn id="8"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114</a:t>
            </a:fld>
            <a:endParaRPr lang="en-US" altLang="en-US"/>
          </a:p>
        </p:txBody>
      </p:sp>
      <p:sp>
        <p:nvSpPr>
          <p:cNvPr id="23" name="Oval 2"/>
          <p:cNvSpPr>
            <a:spLocks noChangeArrowheads="1"/>
          </p:cNvSpPr>
          <p:nvPr/>
        </p:nvSpPr>
        <p:spPr bwMode="auto">
          <a:xfrm>
            <a:off x="146843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4" name="Oval 3"/>
          <p:cNvSpPr>
            <a:spLocks noChangeArrowheads="1"/>
          </p:cNvSpPr>
          <p:nvPr/>
        </p:nvSpPr>
        <p:spPr bwMode="auto">
          <a:xfrm>
            <a:off x="25781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25" name="Oval 4"/>
          <p:cNvSpPr>
            <a:spLocks noChangeArrowheads="1"/>
          </p:cNvSpPr>
          <p:nvPr/>
        </p:nvSpPr>
        <p:spPr bwMode="auto">
          <a:xfrm>
            <a:off x="3686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5" name="Oval 5"/>
          <p:cNvSpPr>
            <a:spLocks noChangeArrowheads="1"/>
          </p:cNvSpPr>
          <p:nvPr/>
        </p:nvSpPr>
        <p:spPr bwMode="auto">
          <a:xfrm>
            <a:off x="47958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46" name="Oval 6"/>
          <p:cNvSpPr>
            <a:spLocks noChangeArrowheads="1"/>
          </p:cNvSpPr>
          <p:nvPr/>
        </p:nvSpPr>
        <p:spPr bwMode="auto">
          <a:xfrm>
            <a:off x="5902325"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7" name="Oval 7"/>
          <p:cNvSpPr>
            <a:spLocks noChangeArrowheads="1"/>
          </p:cNvSpPr>
          <p:nvPr/>
        </p:nvSpPr>
        <p:spPr bwMode="auto">
          <a:xfrm>
            <a:off x="70119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8" name="Oval 8"/>
          <p:cNvSpPr>
            <a:spLocks noChangeArrowheads="1"/>
          </p:cNvSpPr>
          <p:nvPr/>
        </p:nvSpPr>
        <p:spPr bwMode="auto">
          <a:xfrm>
            <a:off x="8121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9" name="Oval 9"/>
          <p:cNvSpPr>
            <a:spLocks noChangeArrowheads="1"/>
          </p:cNvSpPr>
          <p:nvPr/>
        </p:nvSpPr>
        <p:spPr bwMode="auto">
          <a:xfrm>
            <a:off x="361950" y="29241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grpSp>
        <p:nvGrpSpPr>
          <p:cNvPr id="50" name="Group 10"/>
          <p:cNvGrpSpPr>
            <a:grpSpLocks/>
          </p:cNvGrpSpPr>
          <p:nvPr/>
        </p:nvGrpSpPr>
        <p:grpSpPr bwMode="auto">
          <a:xfrm>
            <a:off x="361950" y="3468688"/>
            <a:ext cx="8550275" cy="608012"/>
            <a:chOff x="644" y="1153"/>
            <a:chExt cx="4972" cy="383"/>
          </a:xfrm>
        </p:grpSpPr>
        <p:sp>
          <p:nvSpPr>
            <p:cNvPr id="51"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2"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3"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4"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5"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6"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7"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58"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59" name="Text Box 20"/>
          <p:cNvSpPr txBox="1">
            <a:spLocks noChangeArrowheads="1"/>
          </p:cNvSpPr>
          <p:nvPr/>
        </p:nvSpPr>
        <p:spPr bwMode="auto">
          <a:xfrm>
            <a:off x="5049838"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h = (5, 3, 1); k = 3</a:t>
            </a:r>
          </a:p>
        </p:txBody>
      </p:sp>
      <p:sp>
        <p:nvSpPr>
          <p:cNvPr id="60" name="Text Box 21"/>
          <p:cNvSpPr txBox="1">
            <a:spLocks noChangeArrowheads="1"/>
          </p:cNvSpPr>
          <p:nvPr/>
        </p:nvSpPr>
        <p:spPr bwMode="auto">
          <a:xfrm>
            <a:off x="354013" y="1493838"/>
            <a:ext cx="14843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len = 3</a:t>
            </a:r>
          </a:p>
        </p:txBody>
      </p:sp>
      <p:sp>
        <p:nvSpPr>
          <p:cNvPr id="61" name="AutoShape 22"/>
          <p:cNvSpPr>
            <a:spLocks noChangeArrowheads="1"/>
          </p:cNvSpPr>
          <p:nvPr/>
        </p:nvSpPr>
        <p:spPr bwMode="auto">
          <a:xfrm>
            <a:off x="3589338" y="2058988"/>
            <a:ext cx="990600" cy="736600"/>
          </a:xfrm>
          <a:prstGeom prst="downArrowCallout">
            <a:avLst>
              <a:gd name="adj1" fmla="val 33621"/>
              <a:gd name="adj2" fmla="val 33621"/>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VNI-Helve" pitchFamily="2" charset="0"/>
              </a:rPr>
              <a:t>curr</a:t>
            </a:r>
          </a:p>
        </p:txBody>
      </p:sp>
      <p:sp>
        <p:nvSpPr>
          <p:cNvPr id="62" name="AutoShape 23"/>
          <p:cNvSpPr>
            <a:spLocks noChangeArrowheads="1"/>
          </p:cNvSpPr>
          <p:nvPr/>
        </p:nvSpPr>
        <p:spPr bwMode="auto">
          <a:xfrm>
            <a:off x="228600"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Tree>
    <p:extLst>
      <p:ext uri="{BB962C8B-B14F-4D97-AF65-F5344CB8AC3E}">
        <p14:creationId xmlns:p14="http://schemas.microsoft.com/office/powerpoint/2010/main" val="24917060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0-#ppt_w/2"/>
                                          </p:val>
                                        </p:tav>
                                        <p:tav tm="100000">
                                          <p:val>
                                            <p:strVal val="#ppt_x"/>
                                          </p:val>
                                        </p:tav>
                                      </p:tavLst>
                                    </p:anim>
                                    <p:anim calcmode="lin" valueType="num">
                                      <p:cBhvr additive="base">
                                        <p:cTn id="8" dur="500" fill="hold"/>
                                        <p:tgtEl>
                                          <p:spTgt spid="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blinds(horizontal)">
                                      <p:cBhvr>
                                        <p:cTn id="12" dur="500"/>
                                        <p:tgtEl>
                                          <p:spTgt spid="61"/>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blinds(horizontal)">
                                      <p:cBhvr>
                                        <p:cTn id="16" dur="500"/>
                                        <p:tgtEl>
                                          <p:spTgt spid="62"/>
                                        </p:tgtEl>
                                      </p:cBhvr>
                                    </p:animEffect>
                                  </p:childTnLst>
                                </p:cTn>
                              </p:par>
                            </p:childTnLst>
                          </p:cTn>
                        </p:par>
                        <p:par>
                          <p:cTn id="17" fill="hold">
                            <p:stCondLst>
                              <p:cond delay="1500"/>
                            </p:stCondLst>
                            <p:childTnLst>
                              <p:par>
                                <p:cTn id="18" presetID="42" presetClass="path" presetSubtype="0" accel="50000" decel="50000" fill="hold" grpId="0" nodeType="afterEffect">
                                  <p:stCondLst>
                                    <p:cond delay="0"/>
                                  </p:stCondLst>
                                  <p:childTnLst>
                                    <p:animMotion origin="layout" path="M 3.61111E-6 2.59259E-6 L -0.18004 0.33102 " pathEditMode="relative" rAng="0" ptsTypes="AA">
                                      <p:cBhvr>
                                        <p:cTn id="19" dur="2000" fill="hold"/>
                                        <p:tgtEl>
                                          <p:spTgt spid="25"/>
                                        </p:tgtEl>
                                        <p:attrNameLst>
                                          <p:attrName>ppt_x</p:attrName>
                                          <p:attrName>ppt_y</p:attrName>
                                        </p:attrNameLst>
                                      </p:cBhvr>
                                      <p:rCtr x="-9010" y="16551"/>
                                    </p:animMotion>
                                  </p:childTnLst>
                                </p:cTn>
                              </p:par>
                            </p:childTnLst>
                          </p:cTn>
                        </p:par>
                        <p:par>
                          <p:cTn id="20" fill="hold">
                            <p:stCondLst>
                              <p:cond delay="3500"/>
                            </p:stCondLst>
                            <p:childTnLst>
                              <p:par>
                                <p:cTn id="21" presetID="63" presetClass="path" presetSubtype="0" accel="50000" decel="50000" fill="hold" grpId="0" nodeType="afterEffect">
                                  <p:stCondLst>
                                    <p:cond delay="0"/>
                                  </p:stCondLst>
                                  <p:childTnLst>
                                    <p:animMotion origin="layout" path="M 0.0007 -0.00024 L 0.36355 -0.00764 " pathEditMode="relative" rAng="0" ptsTypes="AA">
                                      <p:cBhvr>
                                        <p:cTn id="22" dur="2000" fill="hold"/>
                                        <p:tgtEl>
                                          <p:spTgt spid="49"/>
                                        </p:tgtEl>
                                        <p:attrNameLst>
                                          <p:attrName>ppt_x</p:attrName>
                                          <p:attrName>ppt_y</p:attrName>
                                        </p:attrNameLst>
                                      </p:cBhvr>
                                      <p:rCtr x="17899" y="-231"/>
                                    </p:animMotion>
                                  </p:childTnLst>
                                </p:cTn>
                              </p:par>
                            </p:childTnLst>
                          </p:cTn>
                        </p:par>
                        <p:par>
                          <p:cTn id="23" fill="hold">
                            <p:stCondLst>
                              <p:cond delay="5500"/>
                            </p:stCondLst>
                            <p:childTnLst>
                              <p:par>
                                <p:cTn id="24" presetID="64" presetClass="path" presetSubtype="0" accel="50000" decel="50000" fill="hold" grpId="1" nodeType="afterEffect">
                                  <p:stCondLst>
                                    <p:cond delay="0"/>
                                  </p:stCondLst>
                                  <p:childTnLst>
                                    <p:animMotion origin="layout" path="M -0.18003 0.33102 L -0.36285 0.00741 " pathEditMode="relative" rAng="0" ptsTypes="AA">
                                      <p:cBhvr>
                                        <p:cTn id="25" dur="2000" fill="hold"/>
                                        <p:tgtEl>
                                          <p:spTgt spid="25"/>
                                        </p:tgtEl>
                                        <p:attrNameLst>
                                          <p:attrName>ppt_x</p:attrName>
                                          <p:attrName>ppt_y</p:attrName>
                                        </p:attrNameLst>
                                      </p:cBhvr>
                                      <p:rCtr x="-9149" y="-16412"/>
                                    </p:animMotion>
                                  </p:childTnLst>
                                </p:cTn>
                              </p:par>
                            </p:childTnLst>
                          </p:cTn>
                        </p:par>
                        <p:par>
                          <p:cTn id="26" fill="hold">
                            <p:stCondLst>
                              <p:cond delay="7500"/>
                            </p:stCondLst>
                            <p:childTnLst>
                              <p:par>
                                <p:cTn id="27" presetID="4" presetClass="exit" presetSubtype="16" fill="hold" grpId="1" nodeType="afterEffect">
                                  <p:stCondLst>
                                    <p:cond delay="0"/>
                                  </p:stCondLst>
                                  <p:childTnLst>
                                    <p:animEffect transition="out" filter="box(in)">
                                      <p:cBhvr>
                                        <p:cTn id="28" dur="500"/>
                                        <p:tgtEl>
                                          <p:spTgt spid="62"/>
                                        </p:tgtEl>
                                      </p:cBhvr>
                                    </p:animEffect>
                                    <p:set>
                                      <p:cBhvr>
                                        <p:cTn id="29" dur="1" fill="hold">
                                          <p:stCondLst>
                                            <p:cond delay="499"/>
                                          </p:stCondLst>
                                        </p:cTn>
                                        <p:tgtEl>
                                          <p:spTgt spid="62"/>
                                        </p:tgtEl>
                                        <p:attrNameLst>
                                          <p:attrName>style.visibility</p:attrName>
                                        </p:attrNameLst>
                                      </p:cBhvr>
                                      <p:to>
                                        <p:strVal val="hidden"/>
                                      </p:to>
                                    </p:set>
                                  </p:childTnLst>
                                </p:cTn>
                              </p:par>
                            </p:childTnLst>
                          </p:cTn>
                        </p:par>
                        <p:par>
                          <p:cTn id="30" fill="hold">
                            <p:stCondLst>
                              <p:cond delay="8000"/>
                            </p:stCondLst>
                            <p:childTnLst>
                              <p:par>
                                <p:cTn id="31" presetID="63" presetClass="path" presetSubtype="0" accel="50000" decel="50000" fill="hold" grpId="1" nodeType="afterEffect">
                                  <p:stCondLst>
                                    <p:cond delay="0"/>
                                  </p:stCondLst>
                                  <p:childTnLst>
                                    <p:animMotion origin="layout" path="M 1.60462E-17 -3.7037E-6 L 0.11997 4.81481E-6 " pathEditMode="relative" rAng="0" ptsTypes="AA">
                                      <p:cBhvr>
                                        <p:cTn id="32" dur="2000" fill="hold"/>
                                        <p:tgtEl>
                                          <p:spTgt spid="61"/>
                                        </p:tgtEl>
                                        <p:attrNameLst>
                                          <p:attrName>ppt_x</p:attrName>
                                          <p:attrName>ppt_y</p:attrName>
                                        </p:attrNameLst>
                                      </p:cBhvr>
                                      <p:rCtr x="5833" y="0"/>
                                    </p:animMotion>
                                  </p:childTnLst>
                                </p:cTn>
                              </p:par>
                              <p:par>
                                <p:cTn id="33" presetID="63" presetClass="path" presetSubtype="0" accel="50000" decel="50000" fill="hold" grpId="2" nodeType="withEffect">
                                  <p:stCondLst>
                                    <p:cond delay="0"/>
                                  </p:stCondLst>
                                  <p:childTnLst>
                                    <p:animMotion origin="layout" path="M -3.33333E-6 2.96296E-6 L 0.12916 4.81481E-6 " pathEditMode="relative" rAng="0" ptsTypes="AA">
                                      <p:cBhvr>
                                        <p:cTn id="34" dur="2000" fill="hold"/>
                                        <p:tgtEl>
                                          <p:spTgt spid="62"/>
                                        </p:tgtEl>
                                        <p:attrNameLst>
                                          <p:attrName>ppt_x</p:attrName>
                                          <p:attrName>ppt_y</p:attrName>
                                        </p:attrNameLst>
                                      </p:cBhvr>
                                      <p:rCtr x="6250" y="-93"/>
                                    </p:animMotion>
                                  </p:childTnLst>
                                </p:cTn>
                              </p:par>
                            </p:childTnLst>
                          </p:cTn>
                        </p:par>
                        <p:par>
                          <p:cTn id="35" fill="hold">
                            <p:stCondLst>
                              <p:cond delay="10000"/>
                            </p:stCondLst>
                            <p:childTnLst>
                              <p:par>
                                <p:cTn id="36" presetID="3" presetClass="entr" presetSubtype="10" fill="hold" grpId="3" nodeType="afterEffect">
                                  <p:stCondLst>
                                    <p:cond delay="0"/>
                                  </p:stCondLst>
                                  <p:childTnLst>
                                    <p:set>
                                      <p:cBhvr>
                                        <p:cTn id="37" dur="1" fill="hold">
                                          <p:stCondLst>
                                            <p:cond delay="0"/>
                                          </p:stCondLst>
                                        </p:cTn>
                                        <p:tgtEl>
                                          <p:spTgt spid="62"/>
                                        </p:tgtEl>
                                        <p:attrNameLst>
                                          <p:attrName>style.visibility</p:attrName>
                                        </p:attrNameLst>
                                      </p:cBhvr>
                                      <p:to>
                                        <p:strVal val="visible"/>
                                      </p:to>
                                    </p:set>
                                    <p:animEffect transition="in" filter="blinds(horizontal)">
                                      <p:cBhvr>
                                        <p:cTn id="38" dur="500"/>
                                        <p:tgtEl>
                                          <p:spTgt spid="62"/>
                                        </p:tgtEl>
                                      </p:cBhvr>
                                    </p:animEffect>
                                  </p:childTnLst>
                                </p:cTn>
                              </p:par>
                            </p:childTnLst>
                          </p:cTn>
                        </p:par>
                        <p:par>
                          <p:cTn id="39" fill="hold">
                            <p:stCondLst>
                              <p:cond delay="10500"/>
                            </p:stCondLst>
                            <p:childTnLst>
                              <p:par>
                                <p:cTn id="40" presetID="42" presetClass="path" presetSubtype="0" accel="50000" decel="50000" fill="hold" grpId="0" nodeType="afterEffect">
                                  <p:stCondLst>
                                    <p:cond delay="0"/>
                                  </p:stCondLst>
                                  <p:childTnLst>
                                    <p:animMotion origin="layout" path="M 4.44444E-6 2.59259E-6 L -0.17153 0.32893 " pathEditMode="relative" rAng="0" ptsTypes="AA">
                                      <p:cBhvr>
                                        <p:cTn id="41" dur="2000" fill="hold"/>
                                        <p:tgtEl>
                                          <p:spTgt spid="45"/>
                                        </p:tgtEl>
                                        <p:attrNameLst>
                                          <p:attrName>ppt_x</p:attrName>
                                          <p:attrName>ppt_y</p:attrName>
                                        </p:attrNameLst>
                                      </p:cBhvr>
                                      <p:rCtr x="-8576" y="16435"/>
                                    </p:animMotion>
                                  </p:childTnLst>
                                </p:cTn>
                              </p:par>
                            </p:childTnLst>
                          </p:cTn>
                        </p:par>
                        <p:par>
                          <p:cTn id="42" fill="hold">
                            <p:stCondLst>
                              <p:cond delay="12500"/>
                            </p:stCondLst>
                            <p:childTnLst>
                              <p:par>
                                <p:cTn id="43" presetID="63" presetClass="path" presetSubtype="0" accel="50000" decel="50000" fill="hold" grpId="0" nodeType="afterEffect">
                                  <p:stCondLst>
                                    <p:cond delay="0"/>
                                  </p:stCondLst>
                                  <p:childTnLst>
                                    <p:animMotion origin="layout" path="M 0.00399 2.59259E-6 L 0.36389 3.33333E-6 " pathEditMode="relative" rAng="0" ptsTypes="AA">
                                      <p:cBhvr>
                                        <p:cTn id="44" dur="2000" fill="hold"/>
                                        <p:tgtEl>
                                          <p:spTgt spid="23"/>
                                        </p:tgtEl>
                                        <p:attrNameLst>
                                          <p:attrName>ppt_x</p:attrName>
                                          <p:attrName>ppt_y</p:attrName>
                                        </p:attrNameLst>
                                      </p:cBhvr>
                                      <p:rCtr x="17934" y="139"/>
                                    </p:animMotion>
                                  </p:childTnLst>
                                </p:cTn>
                              </p:par>
                            </p:childTnLst>
                          </p:cTn>
                        </p:par>
                        <p:par>
                          <p:cTn id="45" fill="hold">
                            <p:stCondLst>
                              <p:cond delay="14500"/>
                            </p:stCondLst>
                            <p:childTnLst>
                              <p:par>
                                <p:cTn id="46" presetID="64" presetClass="path" presetSubtype="0" accel="50000" decel="50000" fill="hold" grpId="1" nodeType="afterEffect">
                                  <p:stCondLst>
                                    <p:cond delay="0"/>
                                  </p:stCondLst>
                                  <p:childTnLst>
                                    <p:animMotion origin="layout" path="M -0.17153 0.32893 L -0.3599 4.44444E-6 " pathEditMode="relative" rAng="0" ptsTypes="AA">
                                      <p:cBhvr>
                                        <p:cTn id="47" dur="2000" fill="hold"/>
                                        <p:tgtEl>
                                          <p:spTgt spid="45"/>
                                        </p:tgtEl>
                                        <p:attrNameLst>
                                          <p:attrName>ppt_x</p:attrName>
                                          <p:attrName>ppt_y</p:attrName>
                                        </p:attrNameLst>
                                      </p:cBhvr>
                                      <p:rCtr x="-9757" y="-16852"/>
                                    </p:animMotion>
                                  </p:childTnLst>
                                </p:cTn>
                              </p:par>
                            </p:childTnLst>
                          </p:cTn>
                        </p:par>
                        <p:par>
                          <p:cTn id="48" fill="hold">
                            <p:stCondLst>
                              <p:cond delay="16500"/>
                            </p:stCondLst>
                            <p:childTnLst>
                              <p:par>
                                <p:cTn id="49" presetID="3" presetClass="exit" presetSubtype="10" fill="hold" grpId="4" nodeType="afterEffect">
                                  <p:stCondLst>
                                    <p:cond delay="0"/>
                                  </p:stCondLst>
                                  <p:childTnLst>
                                    <p:animEffect transition="out" filter="blinds(horizontal)">
                                      <p:cBhvr>
                                        <p:cTn id="50" dur="500"/>
                                        <p:tgtEl>
                                          <p:spTgt spid="62"/>
                                        </p:tgtEl>
                                      </p:cBhvr>
                                    </p:animEffect>
                                    <p:set>
                                      <p:cBhvr>
                                        <p:cTn id="51" dur="1" fill="hold">
                                          <p:stCondLst>
                                            <p:cond delay="499"/>
                                          </p:stCondLst>
                                        </p:cTn>
                                        <p:tgtEl>
                                          <p:spTgt spid="62"/>
                                        </p:tgtEl>
                                        <p:attrNameLst>
                                          <p:attrName>style.visibility</p:attrName>
                                        </p:attrNameLst>
                                      </p:cBhvr>
                                      <p:to>
                                        <p:strVal val="hidden"/>
                                      </p:to>
                                    </p:set>
                                  </p:childTnLst>
                                </p:cTn>
                              </p:par>
                            </p:childTnLst>
                          </p:cTn>
                        </p:par>
                        <p:par>
                          <p:cTn id="52" fill="hold">
                            <p:stCondLst>
                              <p:cond delay="17000"/>
                            </p:stCondLst>
                            <p:childTnLst>
                              <p:par>
                                <p:cTn id="53" presetID="63" presetClass="path" presetSubtype="0" accel="50000" decel="50000" fill="hold" grpId="2" nodeType="afterEffect">
                                  <p:stCondLst>
                                    <p:cond delay="0"/>
                                  </p:stCondLst>
                                  <p:childTnLst>
                                    <p:animMotion origin="layout" path="M 0.11997 -3.7037E-6 L 0.24497 4.81481E-6 " pathEditMode="relative" rAng="0" ptsTypes="AA">
                                      <p:cBhvr>
                                        <p:cTn id="54" dur="2000" fill="hold"/>
                                        <p:tgtEl>
                                          <p:spTgt spid="61"/>
                                        </p:tgtEl>
                                        <p:attrNameLst>
                                          <p:attrName>ppt_x</p:attrName>
                                          <p:attrName>ppt_y</p:attrName>
                                        </p:attrNameLst>
                                      </p:cBhvr>
                                      <p:rCtr x="6250" y="0"/>
                                    </p:animMotion>
                                  </p:childTnLst>
                                </p:cTn>
                              </p:par>
                              <p:par>
                                <p:cTn id="55" presetID="63" presetClass="path" presetSubtype="0" accel="50000" decel="50000" fill="hold" grpId="5" nodeType="withEffect">
                                  <p:stCondLst>
                                    <p:cond delay="0"/>
                                  </p:stCondLst>
                                  <p:childTnLst>
                                    <p:animMotion origin="layout" path="M 0.12916 4.44444E-6 L 0.25416 0.00208 " pathEditMode="relative" rAng="0" ptsTypes="AA">
                                      <p:cBhvr>
                                        <p:cTn id="56" dur="2000" fill="hold"/>
                                        <p:tgtEl>
                                          <p:spTgt spid="62"/>
                                        </p:tgtEl>
                                        <p:attrNameLst>
                                          <p:attrName>ppt_x</p:attrName>
                                          <p:attrName>ppt_y</p:attrName>
                                        </p:attrNameLst>
                                      </p:cBhvr>
                                      <p:rCtr x="6250" y="23"/>
                                    </p:animMotion>
                                  </p:childTnLst>
                                </p:cTn>
                              </p:par>
                            </p:childTnLst>
                          </p:cTn>
                        </p:par>
                        <p:par>
                          <p:cTn id="57" fill="hold">
                            <p:stCondLst>
                              <p:cond delay="19000"/>
                            </p:stCondLst>
                            <p:childTnLst>
                              <p:par>
                                <p:cTn id="58" presetID="3" presetClass="entr" presetSubtype="10" fill="hold" grpId="6" nodeType="after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blinds(horizontal)">
                                      <p:cBhvr>
                                        <p:cTn id="60" dur="500"/>
                                        <p:tgtEl>
                                          <p:spTgt spid="62"/>
                                        </p:tgtEl>
                                      </p:cBhvr>
                                    </p:animEffect>
                                  </p:childTnLst>
                                </p:cTn>
                              </p:par>
                            </p:childTnLst>
                          </p:cTn>
                        </p:par>
                        <p:par>
                          <p:cTn id="61" fill="hold">
                            <p:stCondLst>
                              <p:cond delay="19500"/>
                            </p:stCondLst>
                            <p:childTnLst>
                              <p:par>
                                <p:cTn id="62" presetID="42" presetClass="path" presetSubtype="0" accel="50000" decel="50000" fill="hold" grpId="0" nodeType="afterEffect">
                                  <p:stCondLst>
                                    <p:cond delay="0"/>
                                  </p:stCondLst>
                                  <p:childTnLst>
                                    <p:animMotion origin="layout" path="M -1.11111E-6 2.59259E-6 L -0.16163 0.33125 " pathEditMode="relative" rAng="0" ptsTypes="AA">
                                      <p:cBhvr>
                                        <p:cTn id="63" dur="2000" fill="hold"/>
                                        <p:tgtEl>
                                          <p:spTgt spid="46"/>
                                        </p:tgtEl>
                                        <p:attrNameLst>
                                          <p:attrName>ppt_x</p:attrName>
                                          <p:attrName>ppt_y</p:attrName>
                                        </p:attrNameLst>
                                      </p:cBhvr>
                                      <p:rCtr x="-8090" y="16551"/>
                                    </p:animMotion>
                                  </p:childTnLst>
                                </p:cTn>
                              </p:par>
                            </p:childTnLst>
                          </p:cTn>
                        </p:par>
                        <p:par>
                          <p:cTn id="64" fill="hold">
                            <p:stCondLst>
                              <p:cond delay="21500"/>
                            </p:stCondLst>
                            <p:childTnLst>
                              <p:par>
                                <p:cTn id="65" presetID="63" presetClass="path" presetSubtype="0" accel="50000" decel="50000" fill="hold" grpId="0" nodeType="afterEffect">
                                  <p:stCondLst>
                                    <p:cond delay="0"/>
                                  </p:stCondLst>
                                  <p:childTnLst>
                                    <p:animMotion origin="layout" path="M 0.00052 0.00208 L 0.36354 3.33333E-6 " pathEditMode="relative" rAng="0" ptsTypes="AA">
                                      <p:cBhvr>
                                        <p:cTn id="66" dur="2000" fill="hold"/>
                                        <p:tgtEl>
                                          <p:spTgt spid="24"/>
                                        </p:tgtEl>
                                        <p:attrNameLst>
                                          <p:attrName>ppt_x</p:attrName>
                                          <p:attrName>ppt_y</p:attrName>
                                        </p:attrNameLst>
                                      </p:cBhvr>
                                      <p:rCtr x="17882" y="46"/>
                                    </p:animMotion>
                                  </p:childTnLst>
                                </p:cTn>
                              </p:par>
                            </p:childTnLst>
                          </p:cTn>
                        </p:par>
                        <p:par>
                          <p:cTn id="67" fill="hold">
                            <p:stCondLst>
                              <p:cond delay="23500"/>
                            </p:stCondLst>
                            <p:childTnLst>
                              <p:par>
                                <p:cTn id="68" presetID="64" presetClass="path" presetSubtype="0" accel="50000" decel="50000" fill="hold" grpId="1" nodeType="afterEffect">
                                  <p:stCondLst>
                                    <p:cond delay="0"/>
                                  </p:stCondLst>
                                  <p:childTnLst>
                                    <p:animMotion origin="layout" path="M -0.16164 0.33125 L -0.36302 0.00209 " pathEditMode="relative" rAng="0" ptsTypes="AA">
                                      <p:cBhvr>
                                        <p:cTn id="69" dur="2000" fill="hold"/>
                                        <p:tgtEl>
                                          <p:spTgt spid="46"/>
                                        </p:tgtEl>
                                        <p:attrNameLst>
                                          <p:attrName>ppt_x</p:attrName>
                                          <p:attrName>ppt_y</p:attrName>
                                        </p:attrNameLst>
                                      </p:cBhvr>
                                      <p:rCtr x="-10104" y="-16412"/>
                                    </p:animMotion>
                                  </p:childTnLst>
                                </p:cTn>
                              </p:par>
                            </p:childTnLst>
                          </p:cTn>
                        </p:par>
                        <p:par>
                          <p:cTn id="70" fill="hold">
                            <p:stCondLst>
                              <p:cond delay="25500"/>
                            </p:stCondLst>
                            <p:childTnLst>
                              <p:par>
                                <p:cTn id="71" presetID="63" presetClass="path" presetSubtype="0" accel="50000" decel="50000" fill="hold" grpId="3" nodeType="afterEffect">
                                  <p:stCondLst>
                                    <p:cond delay="0"/>
                                  </p:stCondLst>
                                  <p:childTnLst>
                                    <p:animMotion origin="layout" path="M 0.25 4.81481E-6 L 0.36163 4.81481E-6 " pathEditMode="relative" rAng="0" ptsTypes="AA">
                                      <p:cBhvr>
                                        <p:cTn id="72" dur="2000" fill="hold"/>
                                        <p:tgtEl>
                                          <p:spTgt spid="61"/>
                                        </p:tgtEl>
                                        <p:attrNameLst>
                                          <p:attrName>ppt_x</p:attrName>
                                          <p:attrName>ppt_y</p:attrName>
                                        </p:attrNameLst>
                                      </p:cBhvr>
                                      <p:rCtr x="557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5" grpId="1" animBg="1"/>
      <p:bldP spid="45" grpId="0" animBg="1"/>
      <p:bldP spid="45" grpId="1" animBg="1"/>
      <p:bldP spid="46" grpId="0" animBg="1"/>
      <p:bldP spid="46" grpId="1" animBg="1"/>
      <p:bldP spid="49" grpId="0" animBg="1"/>
      <p:bldP spid="60" grpId="0" animBg="1"/>
      <p:bldP spid="61" grpId="0" animBg="1"/>
      <p:bldP spid="61" grpId="1" animBg="1"/>
      <p:bldP spid="61" grpId="2" animBg="1"/>
      <p:bldP spid="61" grpId="3" animBg="1"/>
      <p:bldP spid="62" grpId="0" animBg="1"/>
      <p:bldP spid="62" grpId="1" animBg="1"/>
      <p:bldP spid="62" grpId="2" animBg="1"/>
      <p:bldP spid="62" grpId="3" animBg="1"/>
      <p:bldP spid="62" grpId="4" animBg="1"/>
      <p:bldP spid="62" grpId="5" animBg="1"/>
      <p:bldP spid="62" grpId="6"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115</a:t>
            </a:fld>
            <a:endParaRPr lang="en-US" altLang="en-US"/>
          </a:p>
        </p:txBody>
      </p:sp>
      <p:sp>
        <p:nvSpPr>
          <p:cNvPr id="26" name="Oval 2"/>
          <p:cNvSpPr>
            <a:spLocks noChangeArrowheads="1"/>
          </p:cNvSpPr>
          <p:nvPr/>
        </p:nvSpPr>
        <p:spPr bwMode="auto">
          <a:xfrm>
            <a:off x="14716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27" name="Oval 3"/>
          <p:cNvSpPr>
            <a:spLocks noChangeArrowheads="1"/>
          </p:cNvSpPr>
          <p:nvPr/>
        </p:nvSpPr>
        <p:spPr bwMode="auto">
          <a:xfrm>
            <a:off x="25812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8" name="Oval 4"/>
          <p:cNvSpPr>
            <a:spLocks noChangeArrowheads="1"/>
          </p:cNvSpPr>
          <p:nvPr/>
        </p:nvSpPr>
        <p:spPr bwMode="auto">
          <a:xfrm>
            <a:off x="36893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9" name="Oval 5"/>
          <p:cNvSpPr>
            <a:spLocks noChangeArrowheads="1"/>
          </p:cNvSpPr>
          <p:nvPr/>
        </p:nvSpPr>
        <p:spPr bwMode="auto">
          <a:xfrm>
            <a:off x="47990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0" name="Oval 6"/>
          <p:cNvSpPr>
            <a:spLocks noChangeArrowheads="1"/>
          </p:cNvSpPr>
          <p:nvPr/>
        </p:nvSpPr>
        <p:spPr bwMode="auto">
          <a:xfrm>
            <a:off x="590550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1" name="Oval 7"/>
          <p:cNvSpPr>
            <a:spLocks noChangeArrowheads="1"/>
          </p:cNvSpPr>
          <p:nvPr/>
        </p:nvSpPr>
        <p:spPr bwMode="auto">
          <a:xfrm>
            <a:off x="70151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2" name="Oval 8"/>
          <p:cNvSpPr>
            <a:spLocks noChangeArrowheads="1"/>
          </p:cNvSpPr>
          <p:nvPr/>
        </p:nvSpPr>
        <p:spPr bwMode="auto">
          <a:xfrm>
            <a:off x="8124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3" name="Oval 9"/>
          <p:cNvSpPr>
            <a:spLocks noChangeArrowheads="1"/>
          </p:cNvSpPr>
          <p:nvPr/>
        </p:nvSpPr>
        <p:spPr bwMode="auto">
          <a:xfrm>
            <a:off x="3651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grpSp>
        <p:nvGrpSpPr>
          <p:cNvPr id="34" name="Group 10"/>
          <p:cNvGrpSpPr>
            <a:grpSpLocks/>
          </p:cNvGrpSpPr>
          <p:nvPr/>
        </p:nvGrpSpPr>
        <p:grpSpPr bwMode="auto">
          <a:xfrm>
            <a:off x="365125" y="3397250"/>
            <a:ext cx="8550275" cy="608013"/>
            <a:chOff x="644" y="1153"/>
            <a:chExt cx="4972" cy="383"/>
          </a:xfrm>
        </p:grpSpPr>
        <p:sp>
          <p:nvSpPr>
            <p:cNvPr id="35"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6"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7"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8"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9"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0"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1"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2"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3" name="Text Box 20"/>
          <p:cNvSpPr txBox="1">
            <a:spLocks noChangeArrowheads="1"/>
          </p:cNvSpPr>
          <p:nvPr/>
        </p:nvSpPr>
        <p:spPr bwMode="auto">
          <a:xfrm>
            <a:off x="5053013"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h = (5, 3, 1); k = 3</a:t>
            </a:r>
          </a:p>
        </p:txBody>
      </p:sp>
      <p:sp>
        <p:nvSpPr>
          <p:cNvPr id="44" name="Text Box 21"/>
          <p:cNvSpPr txBox="1">
            <a:spLocks noChangeArrowheads="1"/>
          </p:cNvSpPr>
          <p:nvPr/>
        </p:nvSpPr>
        <p:spPr bwMode="auto">
          <a:xfrm>
            <a:off x="357188" y="1493838"/>
            <a:ext cx="14843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len = 3</a:t>
            </a:r>
          </a:p>
        </p:txBody>
      </p:sp>
      <p:sp>
        <p:nvSpPr>
          <p:cNvPr id="63" name="AutoShape 22"/>
          <p:cNvSpPr>
            <a:spLocks noChangeArrowheads="1"/>
          </p:cNvSpPr>
          <p:nvPr/>
        </p:nvSpPr>
        <p:spPr bwMode="auto">
          <a:xfrm>
            <a:off x="6899275" y="2058988"/>
            <a:ext cx="990600" cy="736600"/>
          </a:xfrm>
          <a:prstGeom prst="downArrowCallout">
            <a:avLst>
              <a:gd name="adj1" fmla="val 33621"/>
              <a:gd name="adj2" fmla="val 33621"/>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VNI-Helve" pitchFamily="2" charset="0"/>
              </a:rPr>
              <a:t>curr</a:t>
            </a:r>
          </a:p>
        </p:txBody>
      </p:sp>
      <p:sp>
        <p:nvSpPr>
          <p:cNvPr id="64" name="AutoShape 23"/>
          <p:cNvSpPr>
            <a:spLocks noChangeArrowheads="1"/>
          </p:cNvSpPr>
          <p:nvPr/>
        </p:nvSpPr>
        <p:spPr bwMode="auto">
          <a:xfrm>
            <a:off x="231775"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65" name="AutoShape 25"/>
          <p:cNvSpPr>
            <a:spLocks noChangeArrowheads="1"/>
          </p:cNvSpPr>
          <p:nvPr/>
        </p:nvSpPr>
        <p:spPr bwMode="auto">
          <a:xfrm>
            <a:off x="3584575"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Tree>
    <p:extLst>
      <p:ext uri="{BB962C8B-B14F-4D97-AF65-F5344CB8AC3E}">
        <p14:creationId xmlns:p14="http://schemas.microsoft.com/office/powerpoint/2010/main" val="27171084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blinds(horizontal)">
                                      <p:cBhvr>
                                        <p:cTn id="7" dur="500"/>
                                        <p:tgtEl>
                                          <p:spTgt spid="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blinds(horizontal)">
                                      <p:cBhvr>
                                        <p:cTn id="10" dur="500"/>
                                        <p:tgtEl>
                                          <p:spTgt spid="65"/>
                                        </p:tgtEl>
                                      </p:cBhvr>
                                    </p:animEffect>
                                  </p:childTnLst>
                                </p:cTn>
                              </p:par>
                            </p:childTnLst>
                          </p:cTn>
                        </p:par>
                        <p:par>
                          <p:cTn id="11" fill="hold">
                            <p:stCondLst>
                              <p:cond delay="500"/>
                            </p:stCondLst>
                            <p:childTnLst>
                              <p:par>
                                <p:cTn id="12" presetID="42" presetClass="path" presetSubtype="0" accel="50000" decel="50000" fill="hold" grpId="0" nodeType="afterEffect">
                                  <p:stCondLst>
                                    <p:cond delay="0"/>
                                  </p:stCondLst>
                                  <p:childTnLst>
                                    <p:animMotion origin="layout" path="M -2.77778E-7 2.59259E-6 L -0.3599 0.35115 " pathEditMode="relative" rAng="0" ptsTypes="AA">
                                      <p:cBhvr>
                                        <p:cTn id="13" dur="2000" fill="hold"/>
                                        <p:tgtEl>
                                          <p:spTgt spid="31"/>
                                        </p:tgtEl>
                                        <p:attrNameLst>
                                          <p:attrName>ppt_x</p:attrName>
                                          <p:attrName>ppt_y</p:attrName>
                                        </p:attrNameLst>
                                      </p:cBhvr>
                                      <p:rCtr x="-18003" y="17546"/>
                                    </p:animMotion>
                                  </p:childTnLst>
                                </p:cTn>
                              </p:par>
                            </p:childTnLst>
                          </p:cTn>
                        </p:par>
                        <p:par>
                          <p:cTn id="14" fill="hold">
                            <p:stCondLst>
                              <p:cond delay="2500"/>
                            </p:stCondLst>
                            <p:childTnLst>
                              <p:par>
                                <p:cTn id="15" presetID="63" presetClass="path" presetSubtype="0" accel="50000" decel="50000" fill="hold" grpId="0" nodeType="afterEffect">
                                  <p:stCondLst>
                                    <p:cond delay="0"/>
                                  </p:stCondLst>
                                  <p:childTnLst>
                                    <p:animMotion origin="layout" path="M 0.00087 0.00208 L 0.36371 3.33333E-6 " pathEditMode="relative" rAng="0" ptsTypes="AA">
                                      <p:cBhvr>
                                        <p:cTn id="16" dur="2000" fill="hold"/>
                                        <p:tgtEl>
                                          <p:spTgt spid="28"/>
                                        </p:tgtEl>
                                        <p:attrNameLst>
                                          <p:attrName>ppt_x</p:attrName>
                                          <p:attrName>ppt_y</p:attrName>
                                        </p:attrNameLst>
                                      </p:cBhvr>
                                      <p:rCtr x="18038" y="46"/>
                                    </p:animMotion>
                                  </p:childTnLst>
                                </p:cTn>
                              </p:par>
                            </p:childTnLst>
                          </p:cTn>
                        </p:par>
                        <p:par>
                          <p:cTn id="17" fill="hold">
                            <p:stCondLst>
                              <p:cond delay="4500"/>
                            </p:stCondLst>
                            <p:childTnLst>
                              <p:par>
                                <p:cTn id="18" presetID="63" presetClass="path" presetSubtype="0" accel="50000" decel="50000" fill="hold" grpId="0" nodeType="afterEffect">
                                  <p:stCondLst>
                                    <p:cond delay="0"/>
                                  </p:stCondLst>
                                  <p:childTnLst>
                                    <p:animMotion origin="layout" path="M 0.00139 0.00208 L 0.36441 0.00209 " pathEditMode="relative" rAng="0" ptsTypes="AA">
                                      <p:cBhvr>
                                        <p:cTn id="19" dur="2000" fill="hold"/>
                                        <p:tgtEl>
                                          <p:spTgt spid="33"/>
                                        </p:tgtEl>
                                        <p:attrNameLst>
                                          <p:attrName>ppt_x</p:attrName>
                                          <p:attrName>ppt_y</p:attrName>
                                        </p:attrNameLst>
                                      </p:cBhvr>
                                      <p:rCtr x="17847" y="46"/>
                                    </p:animMotion>
                                  </p:childTnLst>
                                </p:cTn>
                              </p:par>
                            </p:childTnLst>
                          </p:cTn>
                        </p:par>
                        <p:par>
                          <p:cTn id="20" fill="hold">
                            <p:stCondLst>
                              <p:cond delay="6500"/>
                            </p:stCondLst>
                            <p:childTnLst>
                              <p:par>
                                <p:cTn id="21" presetID="64" presetClass="path" presetSubtype="0" accel="50000" decel="50000" fill="hold" grpId="1" nodeType="afterEffect">
                                  <p:stCondLst>
                                    <p:cond delay="0"/>
                                  </p:stCondLst>
                                  <p:childTnLst>
                                    <p:animMotion origin="layout" path="M -0.3599 0.35115 L -0.72587 0.00209 " pathEditMode="relative" rAng="0" ptsTypes="AA">
                                      <p:cBhvr>
                                        <p:cTn id="22" dur="2000" fill="hold"/>
                                        <p:tgtEl>
                                          <p:spTgt spid="31"/>
                                        </p:tgtEl>
                                        <p:attrNameLst>
                                          <p:attrName>ppt_x</p:attrName>
                                          <p:attrName>ppt_y</p:attrName>
                                        </p:attrNameLst>
                                      </p:cBhvr>
                                      <p:rCtr x="-18368" y="-17407"/>
                                    </p:animMotion>
                                  </p:childTnLst>
                                </p:cTn>
                              </p:par>
                            </p:childTnLst>
                          </p:cTn>
                        </p:par>
                        <p:par>
                          <p:cTn id="23" fill="hold">
                            <p:stCondLst>
                              <p:cond delay="8500"/>
                            </p:stCondLst>
                            <p:childTnLst>
                              <p:par>
                                <p:cTn id="24" presetID="3" presetClass="exit" presetSubtype="10" fill="hold" grpId="1" nodeType="afterEffect">
                                  <p:stCondLst>
                                    <p:cond delay="0"/>
                                  </p:stCondLst>
                                  <p:childTnLst>
                                    <p:animEffect transition="out" filter="blinds(horizontal)">
                                      <p:cBhvr>
                                        <p:cTn id="25" dur="500"/>
                                        <p:tgtEl>
                                          <p:spTgt spid="65"/>
                                        </p:tgtEl>
                                      </p:cBhvr>
                                    </p:animEffect>
                                    <p:set>
                                      <p:cBhvr>
                                        <p:cTn id="26" dur="1" fill="hold">
                                          <p:stCondLst>
                                            <p:cond delay="499"/>
                                          </p:stCondLst>
                                        </p:cTn>
                                        <p:tgtEl>
                                          <p:spTgt spid="65"/>
                                        </p:tgtEl>
                                        <p:attrNameLst>
                                          <p:attrName>style.visibility</p:attrName>
                                        </p:attrNameLst>
                                      </p:cBhvr>
                                      <p:to>
                                        <p:strVal val="hidden"/>
                                      </p:to>
                                    </p:set>
                                  </p:childTnLst>
                                </p:cTn>
                              </p:par>
                              <p:par>
                                <p:cTn id="27" presetID="3" presetClass="exit" presetSubtype="10" fill="hold" grpId="1" nodeType="withEffect">
                                  <p:stCondLst>
                                    <p:cond delay="0"/>
                                  </p:stCondLst>
                                  <p:childTnLst>
                                    <p:animEffect transition="out" filter="blinds(horizontal)">
                                      <p:cBhvr>
                                        <p:cTn id="28" dur="500"/>
                                        <p:tgtEl>
                                          <p:spTgt spid="64"/>
                                        </p:tgtEl>
                                      </p:cBhvr>
                                    </p:animEffect>
                                    <p:set>
                                      <p:cBhvr>
                                        <p:cTn id="29" dur="1" fill="hold">
                                          <p:stCondLst>
                                            <p:cond delay="499"/>
                                          </p:stCondLst>
                                        </p:cTn>
                                        <p:tgtEl>
                                          <p:spTgt spid="64"/>
                                        </p:tgtEl>
                                        <p:attrNameLst>
                                          <p:attrName>style.visibility</p:attrName>
                                        </p:attrNameLst>
                                      </p:cBhvr>
                                      <p:to>
                                        <p:strVal val="hidden"/>
                                      </p:to>
                                    </p:set>
                                  </p:childTnLst>
                                </p:cTn>
                              </p:par>
                            </p:childTnLst>
                          </p:cTn>
                        </p:par>
                        <p:par>
                          <p:cTn id="30" fill="hold">
                            <p:stCondLst>
                              <p:cond delay="9000"/>
                            </p:stCondLst>
                            <p:childTnLst>
                              <p:par>
                                <p:cTn id="31" presetID="63" presetClass="path" presetSubtype="0" accel="50000" decel="50000" fill="hold" grpId="0" nodeType="afterEffect">
                                  <p:stCondLst>
                                    <p:cond delay="0"/>
                                  </p:stCondLst>
                                  <p:childTnLst>
                                    <p:animMotion origin="layout" path="M -0.00035 4.81481E-6 L 0.11597 0.00046 " pathEditMode="relative" rAng="0" ptsTypes="AA">
                                      <p:cBhvr>
                                        <p:cTn id="32" dur="2000" fill="hold"/>
                                        <p:tgtEl>
                                          <p:spTgt spid="63"/>
                                        </p:tgtEl>
                                        <p:attrNameLst>
                                          <p:attrName>ppt_x</p:attrName>
                                          <p:attrName>ppt_y</p:attrName>
                                        </p:attrNameLst>
                                      </p:cBhvr>
                                      <p:rCtr x="5816" y="23"/>
                                    </p:animMotion>
                                  </p:childTnLst>
                                </p:cTn>
                              </p:par>
                              <p:par>
                                <p:cTn id="33" presetID="63" presetClass="path" presetSubtype="0" accel="50000" decel="50000" fill="hold" grpId="2" nodeType="withEffect">
                                  <p:stCondLst>
                                    <p:cond delay="0"/>
                                  </p:stCondLst>
                                  <p:childTnLst>
                                    <p:animMotion origin="layout" path="M -5.55556E-7 4.81481E-6 L 0.12049 0.00046 " pathEditMode="relative" rAng="0" ptsTypes="AA">
                                      <p:cBhvr>
                                        <p:cTn id="34" dur="2000" fill="hold"/>
                                        <p:tgtEl>
                                          <p:spTgt spid="65"/>
                                        </p:tgtEl>
                                        <p:attrNameLst>
                                          <p:attrName>ppt_x</p:attrName>
                                          <p:attrName>ppt_y</p:attrName>
                                        </p:attrNameLst>
                                      </p:cBhvr>
                                      <p:rCtr x="6024" y="23"/>
                                    </p:animMotion>
                                  </p:childTnLst>
                                </p:cTn>
                              </p:par>
                              <p:par>
                                <p:cTn id="35" presetID="63" presetClass="path" presetSubtype="0" accel="50000" decel="50000" fill="hold" grpId="2" nodeType="withEffect">
                                  <p:stCondLst>
                                    <p:cond delay="0"/>
                                  </p:stCondLst>
                                  <p:childTnLst>
                                    <p:animMotion origin="layout" path="M -3.88889E-6 4.81481E-6 L 0.12188 0.00185 " pathEditMode="relative" rAng="0" ptsTypes="AA">
                                      <p:cBhvr>
                                        <p:cTn id="36" dur="2000" fill="hold"/>
                                        <p:tgtEl>
                                          <p:spTgt spid="64"/>
                                        </p:tgtEl>
                                        <p:attrNameLst>
                                          <p:attrName>ppt_x</p:attrName>
                                          <p:attrName>ppt_y</p:attrName>
                                        </p:attrNameLst>
                                      </p:cBhvr>
                                      <p:rCtr x="6094" y="93"/>
                                    </p:animMotion>
                                  </p:childTnLst>
                                </p:cTn>
                              </p:par>
                            </p:childTnLst>
                          </p:cTn>
                        </p:par>
                        <p:par>
                          <p:cTn id="37" fill="hold">
                            <p:stCondLst>
                              <p:cond delay="11000"/>
                            </p:stCondLst>
                            <p:childTnLst>
                              <p:par>
                                <p:cTn id="38" presetID="3" presetClass="entr" presetSubtype="10" fill="hold" grpId="3"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blinds(horizontal)">
                                      <p:cBhvr>
                                        <p:cTn id="40" dur="500"/>
                                        <p:tgtEl>
                                          <p:spTgt spid="65"/>
                                        </p:tgtEl>
                                      </p:cBhvr>
                                    </p:animEffect>
                                  </p:childTnLst>
                                </p:cTn>
                              </p:par>
                              <p:par>
                                <p:cTn id="41" presetID="3" presetClass="entr" presetSubtype="10" fill="hold" grpId="3"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blinds(horizontal)">
                                      <p:cBhvr>
                                        <p:cTn id="43" dur="500"/>
                                        <p:tgtEl>
                                          <p:spTgt spid="64"/>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xit" presetSubtype="10" fill="hold" grpId="4" nodeType="clickEffect">
                                  <p:stCondLst>
                                    <p:cond delay="0"/>
                                  </p:stCondLst>
                                  <p:childTnLst>
                                    <p:animEffect transition="out" filter="blinds(horizontal)">
                                      <p:cBhvr>
                                        <p:cTn id="47" dur="500"/>
                                        <p:tgtEl>
                                          <p:spTgt spid="65"/>
                                        </p:tgtEl>
                                      </p:cBhvr>
                                    </p:animEffect>
                                    <p:set>
                                      <p:cBhvr>
                                        <p:cTn id="48" dur="1" fill="hold">
                                          <p:stCondLst>
                                            <p:cond delay="499"/>
                                          </p:stCondLst>
                                        </p:cTn>
                                        <p:tgtEl>
                                          <p:spTgt spid="65"/>
                                        </p:tgtEl>
                                        <p:attrNameLst>
                                          <p:attrName>style.visibility</p:attrName>
                                        </p:attrNameLst>
                                      </p:cBhvr>
                                      <p:to>
                                        <p:strVal val="hidden"/>
                                      </p:to>
                                    </p:set>
                                  </p:childTnLst>
                                </p:cTn>
                              </p:par>
                              <p:par>
                                <p:cTn id="49" presetID="3" presetClass="exit" presetSubtype="10" fill="hold" grpId="4" nodeType="withEffect">
                                  <p:stCondLst>
                                    <p:cond delay="0"/>
                                  </p:stCondLst>
                                  <p:childTnLst>
                                    <p:animEffect transition="out" filter="blinds(horizontal)">
                                      <p:cBhvr>
                                        <p:cTn id="50" dur="500"/>
                                        <p:tgtEl>
                                          <p:spTgt spid="64"/>
                                        </p:tgtEl>
                                      </p:cBhvr>
                                    </p:animEffect>
                                    <p:set>
                                      <p:cBhvr>
                                        <p:cTn id="51" dur="1" fill="hold">
                                          <p:stCondLst>
                                            <p:cond delay="4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1" grpId="0" animBg="1"/>
      <p:bldP spid="31" grpId="1" animBg="1"/>
      <p:bldP spid="33" grpId="0" animBg="1"/>
      <p:bldP spid="63" grpId="0" animBg="1"/>
      <p:bldP spid="64" grpId="0" animBg="1"/>
      <p:bldP spid="64" grpId="1" animBg="1"/>
      <p:bldP spid="64" grpId="2" animBg="1"/>
      <p:bldP spid="64" grpId="3" animBg="1"/>
      <p:bldP spid="64" grpId="4" animBg="1"/>
      <p:bldP spid="65" grpId="0" animBg="1"/>
      <p:bldP spid="65" grpId="1" animBg="1"/>
      <p:bldP spid="65" grpId="2" animBg="1"/>
      <p:bldP spid="65" grpId="3" animBg="1"/>
      <p:bldP spid="65" grpId="4"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116</a:t>
            </a:fld>
            <a:endParaRPr lang="en-US" altLang="en-US"/>
          </a:p>
        </p:txBody>
      </p:sp>
      <p:sp>
        <p:nvSpPr>
          <p:cNvPr id="45" name="Oval 2"/>
          <p:cNvSpPr>
            <a:spLocks noChangeArrowheads="1"/>
          </p:cNvSpPr>
          <p:nvPr/>
        </p:nvSpPr>
        <p:spPr bwMode="auto">
          <a:xfrm>
            <a:off x="1495425"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46" name="Oval 3"/>
          <p:cNvSpPr>
            <a:spLocks noChangeArrowheads="1"/>
          </p:cNvSpPr>
          <p:nvPr/>
        </p:nvSpPr>
        <p:spPr bwMode="auto">
          <a:xfrm>
            <a:off x="2605087" y="2871788"/>
            <a:ext cx="790575" cy="61753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7" name="Oval 4"/>
          <p:cNvSpPr>
            <a:spLocks noChangeArrowheads="1"/>
          </p:cNvSpPr>
          <p:nvPr/>
        </p:nvSpPr>
        <p:spPr bwMode="auto">
          <a:xfrm>
            <a:off x="3713162"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8" name="Oval 5"/>
          <p:cNvSpPr>
            <a:spLocks noChangeArrowheads="1"/>
          </p:cNvSpPr>
          <p:nvPr/>
        </p:nvSpPr>
        <p:spPr bwMode="auto">
          <a:xfrm>
            <a:off x="4822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9" name="Oval 6"/>
          <p:cNvSpPr>
            <a:spLocks noChangeArrowheads="1"/>
          </p:cNvSpPr>
          <p:nvPr/>
        </p:nvSpPr>
        <p:spPr bwMode="auto">
          <a:xfrm>
            <a:off x="5929312" y="2871788"/>
            <a:ext cx="792163" cy="617537"/>
          </a:xfrm>
          <a:prstGeom prst="ellipse">
            <a:avLst/>
          </a:prstGeom>
          <a:gradFill rotWithShape="1">
            <a:gsLst>
              <a:gs pos="0">
                <a:schemeClr val="bg1">
                  <a:alpha val="60001"/>
                </a:schemeClr>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0" name="Oval 7"/>
          <p:cNvSpPr>
            <a:spLocks noChangeArrowheads="1"/>
          </p:cNvSpPr>
          <p:nvPr/>
        </p:nvSpPr>
        <p:spPr bwMode="auto">
          <a:xfrm>
            <a:off x="70389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1" name="Oval 8"/>
          <p:cNvSpPr>
            <a:spLocks noChangeArrowheads="1"/>
          </p:cNvSpPr>
          <p:nvPr/>
        </p:nvSpPr>
        <p:spPr bwMode="auto">
          <a:xfrm>
            <a:off x="814863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52" name="Oval 9"/>
          <p:cNvSpPr>
            <a:spLocks noChangeArrowheads="1"/>
          </p:cNvSpPr>
          <p:nvPr/>
        </p:nvSpPr>
        <p:spPr bwMode="auto">
          <a:xfrm>
            <a:off x="388937"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3" name="Text Box 20"/>
          <p:cNvSpPr txBox="1">
            <a:spLocks noChangeArrowheads="1"/>
          </p:cNvSpPr>
          <p:nvPr/>
        </p:nvSpPr>
        <p:spPr bwMode="auto">
          <a:xfrm>
            <a:off x="5076825"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h = (5, 3, 1); k = 3</a:t>
            </a:r>
          </a:p>
        </p:txBody>
      </p:sp>
      <p:sp>
        <p:nvSpPr>
          <p:cNvPr id="54" name="Text Box 21"/>
          <p:cNvSpPr txBox="1">
            <a:spLocks noChangeArrowheads="1"/>
          </p:cNvSpPr>
          <p:nvPr/>
        </p:nvSpPr>
        <p:spPr bwMode="auto">
          <a:xfrm>
            <a:off x="381000" y="1493838"/>
            <a:ext cx="14843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len = 3</a:t>
            </a:r>
          </a:p>
        </p:txBody>
      </p:sp>
      <p:grpSp>
        <p:nvGrpSpPr>
          <p:cNvPr id="55" name="Group 22"/>
          <p:cNvGrpSpPr>
            <a:grpSpLocks/>
          </p:cNvGrpSpPr>
          <p:nvPr/>
        </p:nvGrpSpPr>
        <p:grpSpPr bwMode="auto">
          <a:xfrm>
            <a:off x="406400" y="3414713"/>
            <a:ext cx="8550275" cy="608012"/>
            <a:chOff x="644" y="1153"/>
            <a:chExt cx="4972" cy="383"/>
          </a:xfrm>
        </p:grpSpPr>
        <p:sp>
          <p:nvSpPr>
            <p:cNvPr id="56" name="Oval 2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7" name="Oval 2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8" name="Oval 2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9" name="Oval 2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60" name="Oval 2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1" name="Oval 2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2" name="Oval 2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6" name="Oval 3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Tree>
    <p:extLst>
      <p:ext uri="{BB962C8B-B14F-4D97-AF65-F5344CB8AC3E}">
        <p14:creationId xmlns:p14="http://schemas.microsoft.com/office/powerpoint/2010/main" val="5287150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8" fill="hold" grpId="0" nodeType="clickEffect">
                                  <p:stCondLst>
                                    <p:cond delay="0"/>
                                  </p:stCondLst>
                                  <p:childTnLst>
                                    <p:anim calcmode="lin" valueType="num">
                                      <p:cBhvr additive="base">
                                        <p:cTn id="6" dur="500"/>
                                        <p:tgtEl>
                                          <p:spTgt spid="54"/>
                                        </p:tgtEl>
                                        <p:attrNameLst>
                                          <p:attrName>ppt_x</p:attrName>
                                        </p:attrNameLst>
                                      </p:cBhvr>
                                      <p:tavLst>
                                        <p:tav tm="0">
                                          <p:val>
                                            <p:strVal val="ppt_x"/>
                                          </p:val>
                                        </p:tav>
                                        <p:tav tm="100000">
                                          <p:val>
                                            <p:strVal val="0-ppt_w/2"/>
                                          </p:val>
                                        </p:tav>
                                      </p:tavLst>
                                    </p:anim>
                                    <p:anim calcmode="lin" valueType="num">
                                      <p:cBhvr additive="base">
                                        <p:cTn id="7" dur="500"/>
                                        <p:tgtEl>
                                          <p:spTgt spid="54"/>
                                        </p:tgtEl>
                                        <p:attrNameLst>
                                          <p:attrName>ppt_y</p:attrName>
                                        </p:attrNameLst>
                                      </p:cBhvr>
                                      <p:tavLst>
                                        <p:tav tm="0">
                                          <p:val>
                                            <p:strVal val="ppt_y"/>
                                          </p:val>
                                        </p:tav>
                                        <p:tav tm="100000">
                                          <p:val>
                                            <p:strVal val="ppt_y"/>
                                          </p:val>
                                        </p:tav>
                                      </p:tavLst>
                                    </p:anim>
                                    <p:set>
                                      <p:cBhvr>
                                        <p:cTn id="8" dur="1" fill="hold">
                                          <p:stCondLst>
                                            <p:cond delay="499"/>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117</a:t>
            </a:fld>
            <a:endParaRPr lang="en-US" altLang="en-US"/>
          </a:p>
        </p:txBody>
      </p:sp>
      <p:sp>
        <p:nvSpPr>
          <p:cNvPr id="23" name="AutoShape 2"/>
          <p:cNvSpPr>
            <a:spLocks noChangeArrowheads="1"/>
          </p:cNvSpPr>
          <p:nvPr/>
        </p:nvSpPr>
        <p:spPr bwMode="auto">
          <a:xfrm>
            <a:off x="1373188"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24" name="AutoShape 3"/>
          <p:cNvSpPr>
            <a:spLocks noChangeArrowheads="1"/>
          </p:cNvSpPr>
          <p:nvPr/>
        </p:nvSpPr>
        <p:spPr bwMode="auto">
          <a:xfrm>
            <a:off x="1370013" y="2047875"/>
            <a:ext cx="990600" cy="736600"/>
          </a:xfrm>
          <a:prstGeom prst="downArrowCallout">
            <a:avLst>
              <a:gd name="adj1" fmla="val 33621"/>
              <a:gd name="adj2" fmla="val 33621"/>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VNI-Helve" pitchFamily="2" charset="0"/>
              </a:rPr>
              <a:t>curr</a:t>
            </a:r>
          </a:p>
        </p:txBody>
      </p:sp>
      <p:sp>
        <p:nvSpPr>
          <p:cNvPr id="25" name="Oval 4"/>
          <p:cNvSpPr>
            <a:spLocks noChangeArrowheads="1"/>
          </p:cNvSpPr>
          <p:nvPr/>
        </p:nvSpPr>
        <p:spPr bwMode="auto">
          <a:xfrm>
            <a:off x="14716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26" name="Oval 5"/>
          <p:cNvSpPr>
            <a:spLocks noChangeArrowheads="1"/>
          </p:cNvSpPr>
          <p:nvPr/>
        </p:nvSpPr>
        <p:spPr bwMode="auto">
          <a:xfrm>
            <a:off x="25812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7" name="Oval 6"/>
          <p:cNvSpPr>
            <a:spLocks noChangeArrowheads="1"/>
          </p:cNvSpPr>
          <p:nvPr/>
        </p:nvSpPr>
        <p:spPr bwMode="auto">
          <a:xfrm>
            <a:off x="36893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8" name="Oval 7"/>
          <p:cNvSpPr>
            <a:spLocks noChangeArrowheads="1"/>
          </p:cNvSpPr>
          <p:nvPr/>
        </p:nvSpPr>
        <p:spPr bwMode="auto">
          <a:xfrm>
            <a:off x="47990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9" name="Oval 8"/>
          <p:cNvSpPr>
            <a:spLocks noChangeArrowheads="1"/>
          </p:cNvSpPr>
          <p:nvPr/>
        </p:nvSpPr>
        <p:spPr bwMode="auto">
          <a:xfrm>
            <a:off x="590550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0" name="Oval 9"/>
          <p:cNvSpPr>
            <a:spLocks noChangeArrowheads="1"/>
          </p:cNvSpPr>
          <p:nvPr/>
        </p:nvSpPr>
        <p:spPr bwMode="auto">
          <a:xfrm>
            <a:off x="70151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1" name="Oval 10"/>
          <p:cNvSpPr>
            <a:spLocks noChangeArrowheads="1"/>
          </p:cNvSpPr>
          <p:nvPr/>
        </p:nvSpPr>
        <p:spPr bwMode="auto">
          <a:xfrm>
            <a:off x="8124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2" name="Oval 11"/>
          <p:cNvSpPr>
            <a:spLocks noChangeArrowheads="1"/>
          </p:cNvSpPr>
          <p:nvPr/>
        </p:nvSpPr>
        <p:spPr bwMode="auto">
          <a:xfrm>
            <a:off x="3651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grpSp>
        <p:nvGrpSpPr>
          <p:cNvPr id="33" name="Group 12"/>
          <p:cNvGrpSpPr>
            <a:grpSpLocks/>
          </p:cNvGrpSpPr>
          <p:nvPr/>
        </p:nvGrpSpPr>
        <p:grpSpPr bwMode="auto">
          <a:xfrm>
            <a:off x="365125" y="3397250"/>
            <a:ext cx="8550275" cy="608013"/>
            <a:chOff x="644" y="1153"/>
            <a:chExt cx="4972" cy="383"/>
          </a:xfrm>
        </p:grpSpPr>
        <p:sp>
          <p:nvSpPr>
            <p:cNvPr id="34"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5"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6"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7"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8"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9"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0"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1"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2" name="Text Box 22"/>
          <p:cNvSpPr txBox="1">
            <a:spLocks noChangeArrowheads="1"/>
          </p:cNvSpPr>
          <p:nvPr/>
        </p:nvSpPr>
        <p:spPr bwMode="auto">
          <a:xfrm>
            <a:off x="5053013"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h = (5, 3, 1); k = 3</a:t>
            </a:r>
          </a:p>
        </p:txBody>
      </p:sp>
      <p:sp>
        <p:nvSpPr>
          <p:cNvPr id="43" name="Text Box 23"/>
          <p:cNvSpPr txBox="1">
            <a:spLocks noChangeArrowheads="1"/>
          </p:cNvSpPr>
          <p:nvPr/>
        </p:nvSpPr>
        <p:spPr bwMode="auto">
          <a:xfrm>
            <a:off x="357188" y="1493838"/>
            <a:ext cx="14843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len = 1</a:t>
            </a:r>
          </a:p>
        </p:txBody>
      </p:sp>
      <p:sp>
        <p:nvSpPr>
          <p:cNvPr id="44" name="AutoShape 24"/>
          <p:cNvSpPr>
            <a:spLocks noChangeArrowheads="1"/>
          </p:cNvSpPr>
          <p:nvPr/>
        </p:nvSpPr>
        <p:spPr bwMode="auto">
          <a:xfrm>
            <a:off x="231775"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63" name="AutoShape 26"/>
          <p:cNvSpPr>
            <a:spLocks noChangeArrowheads="1"/>
          </p:cNvSpPr>
          <p:nvPr/>
        </p:nvSpPr>
        <p:spPr bwMode="auto">
          <a:xfrm>
            <a:off x="2478088"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Tree>
    <p:extLst>
      <p:ext uri="{BB962C8B-B14F-4D97-AF65-F5344CB8AC3E}">
        <p14:creationId xmlns:p14="http://schemas.microsoft.com/office/powerpoint/2010/main" val="19863726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0-#ppt_w/2"/>
                                          </p:val>
                                        </p:tav>
                                        <p:tav tm="100000">
                                          <p:val>
                                            <p:strVal val="#ppt_x"/>
                                          </p:val>
                                        </p:tav>
                                      </p:tavLst>
                                    </p:anim>
                                    <p:anim calcmode="lin" valueType="num">
                                      <p:cBhvr additive="base">
                                        <p:cTn id="8" dur="500" fill="hold"/>
                                        <p:tgtEl>
                                          <p:spTgt spid="4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par>
                          <p:cTn id="13" fill="hold">
                            <p:stCondLst>
                              <p:cond delay="1000"/>
                            </p:stCondLst>
                            <p:childTnLst>
                              <p:par>
                                <p:cTn id="14" presetID="3" presetClass="entr" presetSubtype="10" fill="hold" grpId="0" nodeType="after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blinds(horizontal)">
                                      <p:cBhvr>
                                        <p:cTn id="16" dur="500"/>
                                        <p:tgtEl>
                                          <p:spTgt spid="44"/>
                                        </p:tgtEl>
                                      </p:cBhvr>
                                    </p:animEffect>
                                  </p:childTnLst>
                                </p:cTn>
                              </p:par>
                            </p:childTnLst>
                          </p:cTn>
                        </p:par>
                        <p:par>
                          <p:cTn id="17" fill="hold">
                            <p:stCondLst>
                              <p:cond delay="1500"/>
                            </p:stCondLst>
                            <p:childTnLst>
                              <p:par>
                                <p:cTn id="18" presetID="42" presetClass="path" presetSubtype="0" accel="50000" decel="50000" fill="hold" grpId="0" nodeType="afterEffect">
                                  <p:stCondLst>
                                    <p:cond delay="0"/>
                                  </p:stCondLst>
                                  <p:childTnLst>
                                    <p:animMotion origin="layout" path="M 0 0  L 0 0.33333  E" pathEditMode="relative" ptsTypes="">
                                      <p:cBhvr>
                                        <p:cTn id="19" dur="2000" fill="hold"/>
                                        <p:tgtEl>
                                          <p:spTgt spid="25"/>
                                        </p:tgtEl>
                                        <p:attrNameLst>
                                          <p:attrName>ppt_x</p:attrName>
                                          <p:attrName>ppt_y</p:attrName>
                                        </p:attrNameLst>
                                      </p:cBhvr>
                                    </p:animMotion>
                                  </p:childTnLst>
                                </p:cTn>
                              </p:par>
                            </p:childTnLst>
                          </p:cTn>
                        </p:par>
                        <p:par>
                          <p:cTn id="20" fill="hold">
                            <p:stCondLst>
                              <p:cond delay="3500"/>
                            </p:stCondLst>
                            <p:childTnLst>
                              <p:par>
                                <p:cTn id="21" presetID="63" presetClass="path" presetSubtype="0" accel="50000" decel="50000" fill="hold" grpId="0" nodeType="afterEffect">
                                  <p:stCondLst>
                                    <p:cond delay="0"/>
                                  </p:stCondLst>
                                  <p:childTnLst>
                                    <p:animMotion origin="layout" path="M 2.77778E-7 2.59259E-6 L 0.12101 3.33333E-6 " pathEditMode="relative" rAng="0" ptsTypes="AA">
                                      <p:cBhvr>
                                        <p:cTn id="22" dur="2000" fill="hold"/>
                                        <p:tgtEl>
                                          <p:spTgt spid="32"/>
                                        </p:tgtEl>
                                        <p:attrNameLst>
                                          <p:attrName>ppt_x</p:attrName>
                                          <p:attrName>ppt_y</p:attrName>
                                        </p:attrNameLst>
                                      </p:cBhvr>
                                      <p:rCtr x="5903" y="139"/>
                                    </p:animMotion>
                                  </p:childTnLst>
                                </p:cTn>
                              </p:par>
                            </p:childTnLst>
                          </p:cTn>
                        </p:par>
                        <p:par>
                          <p:cTn id="23" fill="hold">
                            <p:stCondLst>
                              <p:cond delay="5500"/>
                            </p:stCondLst>
                            <p:childTnLst>
                              <p:par>
                                <p:cTn id="24" presetID="64" presetClass="path" presetSubtype="0" accel="50000" decel="50000" fill="hold" grpId="1" nodeType="afterEffect">
                                  <p:stCondLst>
                                    <p:cond delay="0"/>
                                  </p:stCondLst>
                                  <p:childTnLst>
                                    <p:animMotion origin="layout" path="M 3.33333E-6 0.33333 L -0.12101 3.33333E-6 " pathEditMode="relative" rAng="0" ptsTypes="AA">
                                      <p:cBhvr>
                                        <p:cTn id="25" dur="2000" fill="hold"/>
                                        <p:tgtEl>
                                          <p:spTgt spid="25"/>
                                        </p:tgtEl>
                                        <p:attrNameLst>
                                          <p:attrName>ppt_x</p:attrName>
                                          <p:attrName>ppt_y</p:attrName>
                                        </p:attrNameLst>
                                      </p:cBhvr>
                                      <p:rCtr x="-6042" y="-16528"/>
                                    </p:animMotion>
                                  </p:childTnLst>
                                </p:cTn>
                              </p:par>
                            </p:childTnLst>
                          </p:cTn>
                        </p:par>
                        <p:par>
                          <p:cTn id="26" fill="hold">
                            <p:stCondLst>
                              <p:cond delay="7500"/>
                            </p:stCondLst>
                            <p:childTnLst>
                              <p:par>
                                <p:cTn id="27" presetID="3" presetClass="exit" presetSubtype="10" fill="hold" grpId="1" nodeType="afterEffect">
                                  <p:stCondLst>
                                    <p:cond delay="0"/>
                                  </p:stCondLst>
                                  <p:childTnLst>
                                    <p:animEffect transition="out" filter="blinds(horizontal)">
                                      <p:cBhvr>
                                        <p:cTn id="28" dur="500"/>
                                        <p:tgtEl>
                                          <p:spTgt spid="44"/>
                                        </p:tgtEl>
                                      </p:cBhvr>
                                    </p:animEffect>
                                    <p:set>
                                      <p:cBhvr>
                                        <p:cTn id="29" dur="1" fill="hold">
                                          <p:stCondLst>
                                            <p:cond delay="499"/>
                                          </p:stCondLst>
                                        </p:cTn>
                                        <p:tgtEl>
                                          <p:spTgt spid="44"/>
                                        </p:tgtEl>
                                        <p:attrNameLst>
                                          <p:attrName>style.visibility</p:attrName>
                                        </p:attrNameLst>
                                      </p:cBhvr>
                                      <p:to>
                                        <p:strVal val="hidden"/>
                                      </p:to>
                                    </p:set>
                                  </p:childTnLst>
                                </p:cTn>
                              </p:par>
                            </p:childTnLst>
                          </p:cTn>
                        </p:par>
                        <p:par>
                          <p:cTn id="30" fill="hold">
                            <p:stCondLst>
                              <p:cond delay="8000"/>
                            </p:stCondLst>
                            <p:childTnLst>
                              <p:par>
                                <p:cTn id="31" presetID="63" presetClass="path" presetSubtype="0" accel="50000" decel="50000" fill="hold" grpId="1" nodeType="afterEffect">
                                  <p:stCondLst>
                                    <p:cond delay="0"/>
                                  </p:stCondLst>
                                  <p:childTnLst>
                                    <p:animMotion origin="layout" path="M 1.11111E-6 2.96296E-6 L 0.12934 -4.81481E-6 " pathEditMode="relative" rAng="0" ptsTypes="AA">
                                      <p:cBhvr>
                                        <p:cTn id="32" dur="2000" fill="hold"/>
                                        <p:tgtEl>
                                          <p:spTgt spid="24"/>
                                        </p:tgtEl>
                                        <p:attrNameLst>
                                          <p:attrName>ppt_x</p:attrName>
                                          <p:attrName>ppt_y</p:attrName>
                                        </p:attrNameLst>
                                      </p:cBhvr>
                                      <p:rCtr x="6597" y="-185"/>
                                    </p:animMotion>
                                  </p:childTnLst>
                                </p:cTn>
                              </p:par>
                            </p:childTnLst>
                          </p:cTn>
                        </p:par>
                        <p:par>
                          <p:cTn id="33" fill="hold">
                            <p:stCondLst>
                              <p:cond delay="10000"/>
                            </p:stCondLst>
                            <p:childTnLst>
                              <p:par>
                                <p:cTn id="34" presetID="3" presetClass="entr" presetSubtype="10"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linds(horizontal)">
                                      <p:cBhvr>
                                        <p:cTn id="36" dur="500"/>
                                        <p:tgtEl>
                                          <p:spTgt spid="23"/>
                                        </p:tgtEl>
                                      </p:cBhvr>
                                    </p:animEffect>
                                  </p:childTnLst>
                                </p:cTn>
                              </p:par>
                              <p:par>
                                <p:cTn id="37" presetID="3" presetClass="entr" presetSubtype="10" fill="hold" grpId="2"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blinds(horizontal)">
                                      <p:cBhvr>
                                        <p:cTn id="39" dur="500"/>
                                        <p:tgtEl>
                                          <p:spTgt spid="44"/>
                                        </p:tgtEl>
                                      </p:cBhvr>
                                    </p:animEffect>
                                  </p:childTnLst>
                                </p:cTn>
                              </p:par>
                            </p:childTnLst>
                          </p:cTn>
                        </p:par>
                        <p:par>
                          <p:cTn id="40" fill="hold">
                            <p:stCondLst>
                              <p:cond delay="10500"/>
                            </p:stCondLst>
                            <p:childTnLst>
                              <p:par>
                                <p:cTn id="41" presetID="3" presetClass="exit" presetSubtype="10" fill="hold" grpId="1" nodeType="afterEffect">
                                  <p:stCondLst>
                                    <p:cond delay="0"/>
                                  </p:stCondLst>
                                  <p:childTnLst>
                                    <p:animEffect transition="out" filter="blinds(horizontal)">
                                      <p:cBhvr>
                                        <p:cTn id="42" dur="500"/>
                                        <p:tgtEl>
                                          <p:spTgt spid="23"/>
                                        </p:tgtEl>
                                      </p:cBhvr>
                                    </p:animEffect>
                                    <p:set>
                                      <p:cBhvr>
                                        <p:cTn id="43" dur="1" fill="hold">
                                          <p:stCondLst>
                                            <p:cond delay="499"/>
                                          </p:stCondLst>
                                        </p:cTn>
                                        <p:tgtEl>
                                          <p:spTgt spid="23"/>
                                        </p:tgtEl>
                                        <p:attrNameLst>
                                          <p:attrName>style.visibility</p:attrName>
                                        </p:attrNameLst>
                                      </p:cBhvr>
                                      <p:to>
                                        <p:strVal val="hidden"/>
                                      </p:to>
                                    </p:set>
                                  </p:childTnLst>
                                </p:cTn>
                              </p:par>
                              <p:par>
                                <p:cTn id="44" presetID="3" presetClass="exit" presetSubtype="10" fill="hold" grpId="3" nodeType="withEffect">
                                  <p:stCondLst>
                                    <p:cond delay="0"/>
                                  </p:stCondLst>
                                  <p:childTnLst>
                                    <p:animEffect transition="out" filter="blinds(horizontal)">
                                      <p:cBhvr>
                                        <p:cTn id="45" dur="500"/>
                                        <p:tgtEl>
                                          <p:spTgt spid="44"/>
                                        </p:tgtEl>
                                      </p:cBhvr>
                                    </p:animEffect>
                                    <p:set>
                                      <p:cBhvr>
                                        <p:cTn id="46" dur="1" fill="hold">
                                          <p:stCondLst>
                                            <p:cond delay="499"/>
                                          </p:stCondLst>
                                        </p:cTn>
                                        <p:tgtEl>
                                          <p:spTgt spid="44"/>
                                        </p:tgtEl>
                                        <p:attrNameLst>
                                          <p:attrName>style.visibility</p:attrName>
                                        </p:attrNameLst>
                                      </p:cBhvr>
                                      <p:to>
                                        <p:strVal val="hidden"/>
                                      </p:to>
                                    </p:set>
                                  </p:childTnLst>
                                </p:cTn>
                              </p:par>
                            </p:childTnLst>
                          </p:cTn>
                        </p:par>
                        <p:par>
                          <p:cTn id="47" fill="hold">
                            <p:stCondLst>
                              <p:cond delay="11000"/>
                            </p:stCondLst>
                            <p:childTnLst>
                              <p:par>
                                <p:cTn id="48" presetID="63" presetClass="path" presetSubtype="0" accel="50000" decel="50000" fill="hold" grpId="2" nodeType="afterEffect">
                                  <p:stCondLst>
                                    <p:cond delay="0"/>
                                  </p:stCondLst>
                                  <p:childTnLst>
                                    <p:animMotion origin="layout" path="M 0.12934 3.33333E-6 L 0.24601 -4.81481E-6 " pathEditMode="relative" rAng="0" ptsTypes="AA">
                                      <p:cBhvr>
                                        <p:cTn id="49" dur="2000" fill="hold"/>
                                        <p:tgtEl>
                                          <p:spTgt spid="24"/>
                                        </p:tgtEl>
                                        <p:attrNameLst>
                                          <p:attrName>ppt_x</p:attrName>
                                          <p:attrName>ppt_y</p:attrName>
                                        </p:attrNameLst>
                                      </p:cBhvr>
                                      <p:rCtr x="6667" y="-718"/>
                                    </p:animMotion>
                                  </p:childTnLst>
                                </p:cTn>
                              </p:par>
                            </p:childTnLst>
                          </p:cTn>
                        </p:par>
                        <p:par>
                          <p:cTn id="50" fill="hold">
                            <p:stCondLst>
                              <p:cond delay="13000"/>
                            </p:stCondLst>
                            <p:childTnLst>
                              <p:par>
                                <p:cTn id="51" presetID="3" presetClass="entr" presetSubtype="10" fill="hold" grpId="2"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blinds(horizontal)">
                                      <p:cBhvr>
                                        <p:cTn id="53" dur="500"/>
                                        <p:tgtEl>
                                          <p:spTgt spid="23"/>
                                        </p:tgtEl>
                                      </p:cBhvr>
                                    </p:animEffect>
                                  </p:childTnLst>
                                </p:cTn>
                              </p:par>
                              <p:par>
                                <p:cTn id="54" presetID="3" presetClass="entr" presetSubtype="10" fill="hold" grpId="4" nodeType="with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blinds(horizontal)">
                                      <p:cBhvr>
                                        <p:cTn id="56" dur="500"/>
                                        <p:tgtEl>
                                          <p:spTgt spid="44"/>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blinds(horizontal)">
                                      <p:cBhvr>
                                        <p:cTn id="59" dur="500"/>
                                        <p:tgtEl>
                                          <p:spTgt spid="63"/>
                                        </p:tgtEl>
                                      </p:cBhvr>
                                    </p:animEffect>
                                  </p:childTnLst>
                                </p:cTn>
                              </p:par>
                            </p:childTnLst>
                          </p:cTn>
                        </p:par>
                        <p:par>
                          <p:cTn id="60" fill="hold">
                            <p:stCondLst>
                              <p:cond delay="13500"/>
                            </p:stCondLst>
                            <p:childTnLst>
                              <p:par>
                                <p:cTn id="61" presetID="42" presetClass="path" presetSubtype="0" accel="50000" decel="50000" fill="hold" grpId="0" nodeType="afterEffect">
                                  <p:stCondLst>
                                    <p:cond delay="0"/>
                                  </p:stCondLst>
                                  <p:childTnLst>
                                    <p:animMotion origin="layout" path="M 0 0  L 0 0.33333  E" pathEditMode="relative" ptsTypes="">
                                      <p:cBhvr>
                                        <p:cTn id="62" dur="2000" fill="hold"/>
                                        <p:tgtEl>
                                          <p:spTgt spid="27"/>
                                        </p:tgtEl>
                                        <p:attrNameLst>
                                          <p:attrName>ppt_x</p:attrName>
                                          <p:attrName>ppt_y</p:attrName>
                                        </p:attrNameLst>
                                      </p:cBhvr>
                                    </p:animMotion>
                                  </p:childTnLst>
                                </p:cTn>
                              </p:par>
                            </p:childTnLst>
                          </p:cTn>
                        </p:par>
                        <p:par>
                          <p:cTn id="63" fill="hold">
                            <p:stCondLst>
                              <p:cond delay="15500"/>
                            </p:stCondLst>
                            <p:childTnLst>
                              <p:par>
                                <p:cTn id="64" presetID="63" presetClass="path" presetSubtype="0" accel="50000" decel="50000" fill="hold" grpId="0" nodeType="afterEffect">
                                  <p:stCondLst>
                                    <p:cond delay="0"/>
                                  </p:stCondLst>
                                  <p:childTnLst>
                                    <p:animMotion origin="layout" path="M 1.66667E-6 2.59259E-6 L 0.11337 2.59259E-6 " pathEditMode="relative" rAng="0" ptsTypes="AA">
                                      <p:cBhvr>
                                        <p:cTn id="65" dur="2000" fill="hold"/>
                                        <p:tgtEl>
                                          <p:spTgt spid="26"/>
                                        </p:tgtEl>
                                        <p:attrNameLst>
                                          <p:attrName>ppt_x</p:attrName>
                                          <p:attrName>ppt_y</p:attrName>
                                        </p:attrNameLst>
                                      </p:cBhvr>
                                      <p:rCtr x="5660" y="0"/>
                                    </p:animMotion>
                                  </p:childTnLst>
                                </p:cTn>
                              </p:par>
                            </p:childTnLst>
                          </p:cTn>
                        </p:par>
                        <p:par>
                          <p:cTn id="66" fill="hold">
                            <p:stCondLst>
                              <p:cond delay="17500"/>
                            </p:stCondLst>
                            <p:childTnLst>
                              <p:par>
                                <p:cTn id="67" presetID="64" presetClass="path" presetSubtype="0" accel="50000" decel="50000" fill="hold" grpId="1" nodeType="afterEffect">
                                  <p:stCondLst>
                                    <p:cond delay="0"/>
                                  </p:stCondLst>
                                  <p:childTnLst>
                                    <p:animMotion origin="layout" path="M -1.38889E-6 0.33333 L -0.12118 3.33333E-6 " pathEditMode="relative" rAng="0" ptsTypes="AA">
                                      <p:cBhvr>
                                        <p:cTn id="68" dur="2000" fill="hold"/>
                                        <p:tgtEl>
                                          <p:spTgt spid="27"/>
                                        </p:tgtEl>
                                        <p:attrNameLst>
                                          <p:attrName>ppt_x</p:attrName>
                                          <p:attrName>ppt_y</p:attrName>
                                        </p:attrNameLst>
                                      </p:cBhvr>
                                      <p:rCtr x="-5260" y="-16528"/>
                                    </p:animMotion>
                                  </p:childTnLst>
                                </p:cTn>
                              </p:par>
                            </p:childTnLst>
                          </p:cTn>
                        </p:par>
                        <p:par>
                          <p:cTn id="69" fill="hold">
                            <p:stCondLst>
                              <p:cond delay="19500"/>
                            </p:stCondLst>
                            <p:childTnLst>
                              <p:par>
                                <p:cTn id="70" presetID="3" presetClass="exit" presetSubtype="10" fill="hold" grpId="3" nodeType="afterEffect">
                                  <p:stCondLst>
                                    <p:cond delay="0"/>
                                  </p:stCondLst>
                                  <p:childTnLst>
                                    <p:animEffect transition="out" filter="blinds(horizontal)">
                                      <p:cBhvr>
                                        <p:cTn id="71" dur="500"/>
                                        <p:tgtEl>
                                          <p:spTgt spid="23"/>
                                        </p:tgtEl>
                                      </p:cBhvr>
                                    </p:animEffect>
                                    <p:set>
                                      <p:cBhvr>
                                        <p:cTn id="72" dur="1" fill="hold">
                                          <p:stCondLst>
                                            <p:cond delay="499"/>
                                          </p:stCondLst>
                                        </p:cTn>
                                        <p:tgtEl>
                                          <p:spTgt spid="23"/>
                                        </p:tgtEl>
                                        <p:attrNameLst>
                                          <p:attrName>style.visibility</p:attrName>
                                        </p:attrNameLst>
                                      </p:cBhvr>
                                      <p:to>
                                        <p:strVal val="hidden"/>
                                      </p:to>
                                    </p:set>
                                  </p:childTnLst>
                                </p:cTn>
                              </p:par>
                              <p:par>
                                <p:cTn id="73" presetID="3" presetClass="exit" presetSubtype="10" fill="hold" grpId="1" nodeType="withEffect">
                                  <p:stCondLst>
                                    <p:cond delay="0"/>
                                  </p:stCondLst>
                                  <p:childTnLst>
                                    <p:animEffect transition="out" filter="blinds(horizontal)">
                                      <p:cBhvr>
                                        <p:cTn id="74" dur="500"/>
                                        <p:tgtEl>
                                          <p:spTgt spid="63"/>
                                        </p:tgtEl>
                                      </p:cBhvr>
                                    </p:animEffect>
                                    <p:set>
                                      <p:cBhvr>
                                        <p:cTn id="75" dur="1" fill="hold">
                                          <p:stCondLst>
                                            <p:cond delay="499"/>
                                          </p:stCondLst>
                                        </p:cTn>
                                        <p:tgtEl>
                                          <p:spTgt spid="63"/>
                                        </p:tgtEl>
                                        <p:attrNameLst>
                                          <p:attrName>style.visibility</p:attrName>
                                        </p:attrNameLst>
                                      </p:cBhvr>
                                      <p:to>
                                        <p:strVal val="hidden"/>
                                      </p:to>
                                    </p:set>
                                  </p:childTnLst>
                                </p:cTn>
                              </p:par>
                              <p:par>
                                <p:cTn id="76" presetID="3" presetClass="exit" presetSubtype="10" fill="hold" grpId="5" nodeType="withEffect">
                                  <p:stCondLst>
                                    <p:cond delay="0"/>
                                  </p:stCondLst>
                                  <p:childTnLst>
                                    <p:animEffect transition="out" filter="blinds(horizontal)">
                                      <p:cBhvr>
                                        <p:cTn id="77" dur="500"/>
                                        <p:tgtEl>
                                          <p:spTgt spid="44"/>
                                        </p:tgtEl>
                                      </p:cBhvr>
                                    </p:animEffect>
                                    <p:set>
                                      <p:cBhvr>
                                        <p:cTn id="78" dur="1" fill="hold">
                                          <p:stCondLst>
                                            <p:cond delay="499"/>
                                          </p:stCondLst>
                                        </p:cTn>
                                        <p:tgtEl>
                                          <p:spTgt spid="44"/>
                                        </p:tgtEl>
                                        <p:attrNameLst>
                                          <p:attrName>style.visibility</p:attrName>
                                        </p:attrNameLst>
                                      </p:cBhvr>
                                      <p:to>
                                        <p:strVal val="hidden"/>
                                      </p:to>
                                    </p:set>
                                  </p:childTnLst>
                                </p:cTn>
                              </p:par>
                            </p:childTnLst>
                          </p:cTn>
                        </p:par>
                        <p:par>
                          <p:cTn id="79" fill="hold">
                            <p:stCondLst>
                              <p:cond delay="20000"/>
                            </p:stCondLst>
                            <p:childTnLst>
                              <p:par>
                                <p:cTn id="80" presetID="63" presetClass="path" presetSubtype="0" accel="50000" decel="50000" fill="hold" grpId="3" nodeType="afterEffect">
                                  <p:stCondLst>
                                    <p:cond delay="0"/>
                                  </p:stCondLst>
                                  <p:childTnLst>
                                    <p:animMotion origin="layout" path="M 0.24601 4.44444E-6 L 0.36268 -4.81481E-6 " pathEditMode="relative" rAng="0" ptsTypes="AA">
                                      <p:cBhvr>
                                        <p:cTn id="81" dur="2000" fill="hold"/>
                                        <p:tgtEl>
                                          <p:spTgt spid="24"/>
                                        </p:tgtEl>
                                        <p:attrNameLst>
                                          <p:attrName>ppt_x</p:attrName>
                                          <p:attrName>ppt_y</p:attrName>
                                        </p:attrNameLst>
                                      </p:cBhvr>
                                      <p:rCtr x="5833" y="-16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3" grpId="2" animBg="1"/>
      <p:bldP spid="23" grpId="3" animBg="1"/>
      <p:bldP spid="24" grpId="0" animBg="1"/>
      <p:bldP spid="24" grpId="1" animBg="1"/>
      <p:bldP spid="24" grpId="2" animBg="1"/>
      <p:bldP spid="24" grpId="3" animBg="1"/>
      <p:bldP spid="25" grpId="0" animBg="1"/>
      <p:bldP spid="25" grpId="1" animBg="1"/>
      <p:bldP spid="26" grpId="0" animBg="1"/>
      <p:bldP spid="27" grpId="0" animBg="1"/>
      <p:bldP spid="27" grpId="1" animBg="1"/>
      <p:bldP spid="32" grpId="0" animBg="1"/>
      <p:bldP spid="43" grpId="0" animBg="1"/>
      <p:bldP spid="44" grpId="0" animBg="1"/>
      <p:bldP spid="44" grpId="1" animBg="1"/>
      <p:bldP spid="44" grpId="2" animBg="1"/>
      <p:bldP spid="44" grpId="3" animBg="1"/>
      <p:bldP spid="44" grpId="4" animBg="1"/>
      <p:bldP spid="44" grpId="5" animBg="1"/>
      <p:bldP spid="63" grpId="0" animBg="1"/>
      <p:bldP spid="63" grpId="1"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118</a:t>
            </a:fld>
            <a:endParaRPr lang="en-US" altLang="en-US"/>
          </a:p>
        </p:txBody>
      </p:sp>
      <p:sp>
        <p:nvSpPr>
          <p:cNvPr id="45" name="AutoShape 2"/>
          <p:cNvSpPr>
            <a:spLocks noChangeArrowheads="1"/>
          </p:cNvSpPr>
          <p:nvPr/>
        </p:nvSpPr>
        <p:spPr bwMode="auto">
          <a:xfrm>
            <a:off x="4675188"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46" name="AutoShape 3"/>
          <p:cNvSpPr>
            <a:spLocks noChangeArrowheads="1"/>
          </p:cNvSpPr>
          <p:nvPr/>
        </p:nvSpPr>
        <p:spPr bwMode="auto">
          <a:xfrm>
            <a:off x="4668838" y="2047875"/>
            <a:ext cx="990600" cy="736600"/>
          </a:xfrm>
          <a:prstGeom prst="downArrowCallout">
            <a:avLst>
              <a:gd name="adj1" fmla="val 33621"/>
              <a:gd name="adj2" fmla="val 33621"/>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VNI-Helve" pitchFamily="2" charset="0"/>
              </a:rPr>
              <a:t>curr</a:t>
            </a:r>
          </a:p>
        </p:txBody>
      </p:sp>
      <p:sp>
        <p:nvSpPr>
          <p:cNvPr id="47" name="AutoShape 4"/>
          <p:cNvSpPr>
            <a:spLocks noChangeArrowheads="1"/>
          </p:cNvSpPr>
          <p:nvPr/>
        </p:nvSpPr>
        <p:spPr bwMode="auto">
          <a:xfrm>
            <a:off x="1370013" y="2058988"/>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48" name="Oval 5"/>
          <p:cNvSpPr>
            <a:spLocks noChangeArrowheads="1"/>
          </p:cNvSpPr>
          <p:nvPr/>
        </p:nvSpPr>
        <p:spPr bwMode="auto">
          <a:xfrm>
            <a:off x="146843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9" name="Oval 6"/>
          <p:cNvSpPr>
            <a:spLocks noChangeArrowheads="1"/>
          </p:cNvSpPr>
          <p:nvPr/>
        </p:nvSpPr>
        <p:spPr bwMode="auto">
          <a:xfrm>
            <a:off x="25781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0" name="Oval 7"/>
          <p:cNvSpPr>
            <a:spLocks noChangeArrowheads="1"/>
          </p:cNvSpPr>
          <p:nvPr/>
        </p:nvSpPr>
        <p:spPr bwMode="auto">
          <a:xfrm>
            <a:off x="3686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51" name="Oval 8"/>
          <p:cNvSpPr>
            <a:spLocks noChangeArrowheads="1"/>
          </p:cNvSpPr>
          <p:nvPr/>
        </p:nvSpPr>
        <p:spPr bwMode="auto">
          <a:xfrm>
            <a:off x="47958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2" name="Oval 9"/>
          <p:cNvSpPr>
            <a:spLocks noChangeArrowheads="1"/>
          </p:cNvSpPr>
          <p:nvPr/>
        </p:nvSpPr>
        <p:spPr bwMode="auto">
          <a:xfrm>
            <a:off x="5902325"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3" name="Oval 10"/>
          <p:cNvSpPr>
            <a:spLocks noChangeArrowheads="1"/>
          </p:cNvSpPr>
          <p:nvPr/>
        </p:nvSpPr>
        <p:spPr bwMode="auto">
          <a:xfrm>
            <a:off x="70119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4" name="Oval 11"/>
          <p:cNvSpPr>
            <a:spLocks noChangeArrowheads="1"/>
          </p:cNvSpPr>
          <p:nvPr/>
        </p:nvSpPr>
        <p:spPr bwMode="auto">
          <a:xfrm>
            <a:off x="8121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55" name="Oval 12"/>
          <p:cNvSpPr>
            <a:spLocks noChangeArrowheads="1"/>
          </p:cNvSpPr>
          <p:nvPr/>
        </p:nvSpPr>
        <p:spPr bwMode="auto">
          <a:xfrm>
            <a:off x="3619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6" name="Group 13"/>
          <p:cNvGrpSpPr>
            <a:grpSpLocks/>
          </p:cNvGrpSpPr>
          <p:nvPr/>
        </p:nvGrpSpPr>
        <p:grpSpPr bwMode="auto">
          <a:xfrm>
            <a:off x="361950" y="3468688"/>
            <a:ext cx="8523288" cy="608012"/>
            <a:chOff x="644" y="1154"/>
            <a:chExt cx="4971" cy="376"/>
          </a:xfrm>
        </p:grpSpPr>
        <p:sp>
          <p:nvSpPr>
            <p:cNvPr id="57" name="Oval 14"/>
            <p:cNvSpPr>
              <a:spLocks noChangeArrowheads="1"/>
            </p:cNvSpPr>
            <p:nvPr/>
          </p:nvSpPr>
          <p:spPr bwMode="auto">
            <a:xfrm>
              <a:off x="1288" y="1154"/>
              <a:ext cx="460"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8" name="Oval 15"/>
            <p:cNvSpPr>
              <a:spLocks noChangeArrowheads="1"/>
            </p:cNvSpPr>
            <p:nvPr/>
          </p:nvSpPr>
          <p:spPr bwMode="auto">
            <a:xfrm>
              <a:off x="1933"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9" name="Oval 16"/>
            <p:cNvSpPr>
              <a:spLocks noChangeArrowheads="1"/>
            </p:cNvSpPr>
            <p:nvPr/>
          </p:nvSpPr>
          <p:spPr bwMode="auto">
            <a:xfrm>
              <a:off x="2577"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60" name="Oval 17"/>
            <p:cNvSpPr>
              <a:spLocks noChangeArrowheads="1"/>
            </p:cNvSpPr>
            <p:nvPr/>
          </p:nvSpPr>
          <p:spPr bwMode="auto">
            <a:xfrm>
              <a:off x="3222"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61" name="Oval 18"/>
            <p:cNvSpPr>
              <a:spLocks noChangeArrowheads="1"/>
            </p:cNvSpPr>
            <p:nvPr/>
          </p:nvSpPr>
          <p:spPr bwMode="auto">
            <a:xfrm>
              <a:off x="3866"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2" name="Oval 19"/>
            <p:cNvSpPr>
              <a:spLocks noChangeArrowheads="1"/>
            </p:cNvSpPr>
            <p:nvPr/>
          </p:nvSpPr>
          <p:spPr bwMode="auto">
            <a:xfrm>
              <a:off x="4511" y="1154"/>
              <a:ext cx="460"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4" name="Oval 20"/>
            <p:cNvSpPr>
              <a:spLocks noChangeArrowheads="1"/>
            </p:cNvSpPr>
            <p:nvPr/>
          </p:nvSpPr>
          <p:spPr bwMode="auto">
            <a:xfrm>
              <a:off x="5156"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5" name="Oval 21"/>
            <p:cNvSpPr>
              <a:spLocks noChangeArrowheads="1"/>
            </p:cNvSpPr>
            <p:nvPr/>
          </p:nvSpPr>
          <p:spPr bwMode="auto">
            <a:xfrm>
              <a:off x="644" y="1154"/>
              <a:ext cx="459" cy="376"/>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6" name="Text Box 23"/>
          <p:cNvSpPr txBox="1">
            <a:spLocks noChangeArrowheads="1"/>
          </p:cNvSpPr>
          <p:nvPr/>
        </p:nvSpPr>
        <p:spPr bwMode="auto">
          <a:xfrm>
            <a:off x="5049838" y="1309688"/>
            <a:ext cx="3549650"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h = (5, 3, 1); k = 3</a:t>
            </a:r>
          </a:p>
        </p:txBody>
      </p:sp>
      <p:sp>
        <p:nvSpPr>
          <p:cNvPr id="67" name="Text Box 24"/>
          <p:cNvSpPr txBox="1">
            <a:spLocks noChangeArrowheads="1"/>
          </p:cNvSpPr>
          <p:nvPr/>
        </p:nvSpPr>
        <p:spPr bwMode="auto">
          <a:xfrm>
            <a:off x="354013" y="1493838"/>
            <a:ext cx="1484312" cy="519112"/>
          </a:xfrm>
          <a:prstGeom prst="rect">
            <a:avLst/>
          </a:prstGeom>
          <a:solidFill>
            <a:srgbClr val="66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800" b="1">
                <a:solidFill>
                  <a:srgbClr val="FFFF00"/>
                </a:solidFill>
                <a:latin typeface="VNI-Helve" pitchFamily="2" charset="0"/>
              </a:rPr>
              <a:t>len = 1</a:t>
            </a:r>
          </a:p>
        </p:txBody>
      </p:sp>
      <p:sp>
        <p:nvSpPr>
          <p:cNvPr id="68" name="AutoShape 25"/>
          <p:cNvSpPr>
            <a:spLocks noChangeArrowheads="1"/>
          </p:cNvSpPr>
          <p:nvPr/>
        </p:nvSpPr>
        <p:spPr bwMode="auto">
          <a:xfrm>
            <a:off x="228600" y="2060575"/>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69" name="AutoShape 27"/>
          <p:cNvSpPr>
            <a:spLocks noChangeArrowheads="1"/>
          </p:cNvSpPr>
          <p:nvPr/>
        </p:nvSpPr>
        <p:spPr bwMode="auto">
          <a:xfrm>
            <a:off x="2474913"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70" name="AutoShape 28"/>
          <p:cNvSpPr>
            <a:spLocks noChangeArrowheads="1"/>
          </p:cNvSpPr>
          <p:nvPr/>
        </p:nvSpPr>
        <p:spPr bwMode="auto">
          <a:xfrm>
            <a:off x="3581400"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71" name="AutoShape 29"/>
          <p:cNvSpPr>
            <a:spLocks noChangeArrowheads="1"/>
          </p:cNvSpPr>
          <p:nvPr/>
        </p:nvSpPr>
        <p:spPr bwMode="auto">
          <a:xfrm>
            <a:off x="3581400"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72" name="AutoShape 30"/>
          <p:cNvSpPr>
            <a:spLocks noChangeArrowheads="1"/>
          </p:cNvSpPr>
          <p:nvPr/>
        </p:nvSpPr>
        <p:spPr bwMode="auto">
          <a:xfrm>
            <a:off x="5780088"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
        <p:nvSpPr>
          <p:cNvPr id="73" name="AutoShape 31"/>
          <p:cNvSpPr>
            <a:spLocks noChangeArrowheads="1"/>
          </p:cNvSpPr>
          <p:nvPr/>
        </p:nvSpPr>
        <p:spPr bwMode="auto">
          <a:xfrm>
            <a:off x="6886575" y="2057400"/>
            <a:ext cx="990600" cy="736600"/>
          </a:xfrm>
          <a:prstGeom prst="downArrowCallout">
            <a:avLst>
              <a:gd name="adj1" fmla="val 33621"/>
              <a:gd name="adj2" fmla="val 33621"/>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FF3300"/>
                </a:solidFill>
                <a:latin typeface="VNI-Helve" pitchFamily="2" charset="0"/>
              </a:rPr>
              <a:t>joint</a:t>
            </a:r>
          </a:p>
        </p:txBody>
      </p:sp>
    </p:spTree>
    <p:extLst>
      <p:ext uri="{BB962C8B-B14F-4D97-AF65-F5344CB8AC3E}">
        <p14:creationId xmlns:p14="http://schemas.microsoft.com/office/powerpoint/2010/main" val="3105938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blinds(horizontal)">
                                      <p:cBhvr>
                                        <p:cTn id="7" dur="500"/>
                                        <p:tgtEl>
                                          <p:spTgt spid="7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blinds(horizontal)">
                                      <p:cBhvr>
                                        <p:cTn id="10" dur="500"/>
                                        <p:tgtEl>
                                          <p:spTgt spid="6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animEffect transition="in" filter="blinds(horizontal)">
                                      <p:cBhvr>
                                        <p:cTn id="13" dur="500"/>
                                        <p:tgtEl>
                                          <p:spTgt spid="6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blinds(horizontal)">
                                      <p:cBhvr>
                                        <p:cTn id="16" dur="500"/>
                                        <p:tgtEl>
                                          <p:spTgt spid="47"/>
                                        </p:tgtEl>
                                      </p:cBhvr>
                                    </p:animEffect>
                                  </p:childTnLst>
                                </p:cTn>
                              </p:par>
                            </p:childTnLst>
                          </p:cTn>
                        </p:par>
                        <p:par>
                          <p:cTn id="17" fill="hold">
                            <p:stCondLst>
                              <p:cond delay="500"/>
                            </p:stCondLst>
                            <p:childTnLst>
                              <p:par>
                                <p:cTn id="18" presetID="42" presetClass="path" presetSubtype="0" accel="50000" decel="50000" fill="hold" grpId="0" nodeType="afterEffect">
                                  <p:stCondLst>
                                    <p:cond delay="0"/>
                                  </p:stCondLst>
                                  <p:childTnLst>
                                    <p:animMotion origin="layout" path="M 4.44444E-6 2.59259E-6 L -0.24167 0.32893 " pathEditMode="relative" rAng="0" ptsTypes="AA">
                                      <p:cBhvr>
                                        <p:cTn id="19" dur="2000" fill="hold"/>
                                        <p:tgtEl>
                                          <p:spTgt spid="51"/>
                                        </p:tgtEl>
                                        <p:attrNameLst>
                                          <p:attrName>ppt_x</p:attrName>
                                          <p:attrName>ppt_y</p:attrName>
                                        </p:attrNameLst>
                                      </p:cBhvr>
                                      <p:rCtr x="-12083" y="16435"/>
                                    </p:animMotion>
                                  </p:childTnLst>
                                </p:cTn>
                              </p:par>
                            </p:childTnLst>
                          </p:cTn>
                        </p:par>
                        <p:par>
                          <p:cTn id="20" fill="hold">
                            <p:stCondLst>
                              <p:cond delay="2500"/>
                            </p:stCondLst>
                            <p:childTnLst>
                              <p:par>
                                <p:cTn id="21" presetID="63" presetClass="path" presetSubtype="0" accel="50000" decel="50000" fill="hold" grpId="0" nodeType="afterEffect">
                                  <p:stCondLst>
                                    <p:cond delay="0"/>
                                  </p:stCondLst>
                                  <p:childTnLst>
                                    <p:animMotion origin="layout" path="M 0.00209 2.59259E-6 L 0.12136 4.44444E-6 " pathEditMode="relative" rAng="0" ptsTypes="AA">
                                      <p:cBhvr>
                                        <p:cTn id="22" dur="2000" fill="hold"/>
                                        <p:tgtEl>
                                          <p:spTgt spid="50"/>
                                        </p:tgtEl>
                                        <p:attrNameLst>
                                          <p:attrName>ppt_x</p:attrName>
                                          <p:attrName>ppt_y</p:attrName>
                                        </p:attrNameLst>
                                      </p:cBhvr>
                                      <p:rCtr x="5903" y="-417"/>
                                    </p:animMotion>
                                  </p:childTnLst>
                                </p:cTn>
                              </p:par>
                            </p:childTnLst>
                          </p:cTn>
                        </p:par>
                        <p:par>
                          <p:cTn id="23" fill="hold">
                            <p:stCondLst>
                              <p:cond delay="4500"/>
                            </p:stCondLst>
                            <p:childTnLst>
                              <p:par>
                                <p:cTn id="24" presetID="63" presetClass="path" presetSubtype="0" accel="50000" decel="50000" fill="hold" grpId="0" nodeType="afterEffect">
                                  <p:stCondLst>
                                    <p:cond delay="0"/>
                                  </p:stCondLst>
                                  <p:childTnLst>
                                    <p:animMotion origin="layout" path="M 0.00226 2.59259E-6 L 0.12326 3.33333E-6 " pathEditMode="relative" rAng="0" ptsTypes="AA">
                                      <p:cBhvr>
                                        <p:cTn id="25" dur="2000" fill="hold"/>
                                        <p:tgtEl>
                                          <p:spTgt spid="49"/>
                                        </p:tgtEl>
                                        <p:attrNameLst>
                                          <p:attrName>ppt_x</p:attrName>
                                          <p:attrName>ppt_y</p:attrName>
                                        </p:attrNameLst>
                                      </p:cBhvr>
                                      <p:rCtr x="6128" y="139"/>
                                    </p:animMotion>
                                  </p:childTnLst>
                                </p:cTn>
                              </p:par>
                            </p:childTnLst>
                          </p:cTn>
                        </p:par>
                        <p:par>
                          <p:cTn id="26" fill="hold">
                            <p:stCondLst>
                              <p:cond delay="6500"/>
                            </p:stCondLst>
                            <p:childTnLst>
                              <p:par>
                                <p:cTn id="27" presetID="63" presetClass="path" presetSubtype="0" accel="50000" decel="50000" fill="hold" grpId="0" nodeType="afterEffect">
                                  <p:stCondLst>
                                    <p:cond delay="0"/>
                                  </p:stCondLst>
                                  <p:childTnLst>
                                    <p:animMotion origin="layout" path="M 0.0026 2.59259E-6 L 0.12361 3.33333E-6 " pathEditMode="relative" rAng="0" ptsTypes="AA">
                                      <p:cBhvr>
                                        <p:cTn id="28" dur="2000" fill="hold"/>
                                        <p:tgtEl>
                                          <p:spTgt spid="48"/>
                                        </p:tgtEl>
                                        <p:attrNameLst>
                                          <p:attrName>ppt_x</p:attrName>
                                          <p:attrName>ppt_y</p:attrName>
                                        </p:attrNameLst>
                                      </p:cBhvr>
                                      <p:rCtr x="5920" y="139"/>
                                    </p:animMotion>
                                  </p:childTnLst>
                                </p:cTn>
                              </p:par>
                            </p:childTnLst>
                          </p:cTn>
                        </p:par>
                        <p:par>
                          <p:cTn id="29" fill="hold">
                            <p:stCondLst>
                              <p:cond delay="8500"/>
                            </p:stCondLst>
                            <p:childTnLst>
                              <p:par>
                                <p:cTn id="30" presetID="64" presetClass="path" presetSubtype="0" accel="50000" decel="50000" fill="hold" grpId="1" nodeType="afterEffect">
                                  <p:stCondLst>
                                    <p:cond delay="0"/>
                                  </p:stCondLst>
                                  <p:childTnLst>
                                    <p:animMotion origin="layout" path="M -0.24167 0.32893 L -0.36129 3.33333E-6 " pathEditMode="relative" rAng="0" ptsTypes="AA">
                                      <p:cBhvr>
                                        <p:cTn id="31" dur="2000" fill="hold"/>
                                        <p:tgtEl>
                                          <p:spTgt spid="51"/>
                                        </p:tgtEl>
                                        <p:attrNameLst>
                                          <p:attrName>ppt_x</p:attrName>
                                          <p:attrName>ppt_y</p:attrName>
                                        </p:attrNameLst>
                                      </p:cBhvr>
                                      <p:rCtr x="-6250" y="-16296"/>
                                    </p:animMotion>
                                  </p:childTnLst>
                                </p:cTn>
                              </p:par>
                            </p:childTnLst>
                          </p:cTn>
                        </p:par>
                        <p:par>
                          <p:cTn id="32" fill="hold">
                            <p:stCondLst>
                              <p:cond delay="10500"/>
                            </p:stCondLst>
                            <p:childTnLst>
                              <p:par>
                                <p:cTn id="33" presetID="3" presetClass="exit" presetSubtype="10" fill="hold" grpId="1" nodeType="afterEffect">
                                  <p:stCondLst>
                                    <p:cond delay="0"/>
                                  </p:stCondLst>
                                  <p:childTnLst>
                                    <p:animEffect transition="out" filter="blinds(horizontal)">
                                      <p:cBhvr>
                                        <p:cTn id="34" dur="500"/>
                                        <p:tgtEl>
                                          <p:spTgt spid="70"/>
                                        </p:tgtEl>
                                      </p:cBhvr>
                                    </p:animEffect>
                                    <p:set>
                                      <p:cBhvr>
                                        <p:cTn id="35" dur="1" fill="hold">
                                          <p:stCondLst>
                                            <p:cond delay="499"/>
                                          </p:stCondLst>
                                        </p:cTn>
                                        <p:tgtEl>
                                          <p:spTgt spid="70"/>
                                        </p:tgtEl>
                                        <p:attrNameLst>
                                          <p:attrName>style.visibility</p:attrName>
                                        </p:attrNameLst>
                                      </p:cBhvr>
                                      <p:to>
                                        <p:strVal val="hidden"/>
                                      </p:to>
                                    </p:set>
                                  </p:childTnLst>
                                </p:cTn>
                              </p:par>
                              <p:par>
                                <p:cTn id="36" presetID="3" presetClass="exit" presetSubtype="10" fill="hold" grpId="1" nodeType="withEffect">
                                  <p:stCondLst>
                                    <p:cond delay="0"/>
                                  </p:stCondLst>
                                  <p:childTnLst>
                                    <p:animEffect transition="out" filter="blinds(horizontal)">
                                      <p:cBhvr>
                                        <p:cTn id="37" dur="500"/>
                                        <p:tgtEl>
                                          <p:spTgt spid="69"/>
                                        </p:tgtEl>
                                      </p:cBhvr>
                                    </p:animEffect>
                                    <p:set>
                                      <p:cBhvr>
                                        <p:cTn id="38" dur="1" fill="hold">
                                          <p:stCondLst>
                                            <p:cond delay="499"/>
                                          </p:stCondLst>
                                        </p:cTn>
                                        <p:tgtEl>
                                          <p:spTgt spid="69"/>
                                        </p:tgtEl>
                                        <p:attrNameLst>
                                          <p:attrName>style.visibility</p:attrName>
                                        </p:attrNameLst>
                                      </p:cBhvr>
                                      <p:to>
                                        <p:strVal val="hidden"/>
                                      </p:to>
                                    </p:set>
                                  </p:childTnLst>
                                </p:cTn>
                              </p:par>
                              <p:par>
                                <p:cTn id="39" presetID="3" presetClass="exit" presetSubtype="10" fill="hold" grpId="1" nodeType="withEffect">
                                  <p:stCondLst>
                                    <p:cond delay="0"/>
                                  </p:stCondLst>
                                  <p:childTnLst>
                                    <p:animEffect transition="out" filter="blinds(horizontal)">
                                      <p:cBhvr>
                                        <p:cTn id="40" dur="500"/>
                                        <p:tgtEl>
                                          <p:spTgt spid="47"/>
                                        </p:tgtEl>
                                      </p:cBhvr>
                                    </p:animEffect>
                                    <p:set>
                                      <p:cBhvr>
                                        <p:cTn id="41" dur="1" fill="hold">
                                          <p:stCondLst>
                                            <p:cond delay="499"/>
                                          </p:stCondLst>
                                        </p:cTn>
                                        <p:tgtEl>
                                          <p:spTgt spid="47"/>
                                        </p:tgtEl>
                                        <p:attrNameLst>
                                          <p:attrName>style.visibility</p:attrName>
                                        </p:attrNameLst>
                                      </p:cBhvr>
                                      <p:to>
                                        <p:strVal val="hidden"/>
                                      </p:to>
                                    </p:set>
                                  </p:childTnLst>
                                </p:cTn>
                              </p:par>
                              <p:par>
                                <p:cTn id="42" presetID="3" presetClass="exit" presetSubtype="10" fill="hold" grpId="1" nodeType="withEffect">
                                  <p:stCondLst>
                                    <p:cond delay="0"/>
                                  </p:stCondLst>
                                  <p:childTnLst>
                                    <p:animEffect transition="out" filter="blinds(horizontal)">
                                      <p:cBhvr>
                                        <p:cTn id="43" dur="500"/>
                                        <p:tgtEl>
                                          <p:spTgt spid="68"/>
                                        </p:tgtEl>
                                      </p:cBhvr>
                                    </p:animEffect>
                                    <p:set>
                                      <p:cBhvr>
                                        <p:cTn id="44" dur="1" fill="hold">
                                          <p:stCondLst>
                                            <p:cond delay="499"/>
                                          </p:stCondLst>
                                        </p:cTn>
                                        <p:tgtEl>
                                          <p:spTgt spid="68"/>
                                        </p:tgtEl>
                                        <p:attrNameLst>
                                          <p:attrName>style.visibility</p:attrName>
                                        </p:attrNameLst>
                                      </p:cBhvr>
                                      <p:to>
                                        <p:strVal val="hidden"/>
                                      </p:to>
                                    </p:set>
                                  </p:childTnLst>
                                </p:cTn>
                              </p:par>
                            </p:childTnLst>
                          </p:cTn>
                        </p:par>
                        <p:par>
                          <p:cTn id="45" fill="hold">
                            <p:stCondLst>
                              <p:cond delay="11000"/>
                            </p:stCondLst>
                            <p:childTnLst>
                              <p:par>
                                <p:cTn id="46" presetID="63" presetClass="path" presetSubtype="0" accel="50000" decel="50000" fill="hold" grpId="0" nodeType="afterEffect">
                                  <p:stCondLst>
                                    <p:cond delay="0"/>
                                  </p:stCondLst>
                                  <p:childTnLst>
                                    <p:animMotion origin="layout" path="M 3.33333E-6 -3.7037E-6 L 0.12691 -4.81481E-6 " pathEditMode="relative" rAng="0" ptsTypes="AA">
                                      <p:cBhvr>
                                        <p:cTn id="47" dur="2000" fill="hold"/>
                                        <p:tgtEl>
                                          <p:spTgt spid="46"/>
                                        </p:tgtEl>
                                        <p:attrNameLst>
                                          <p:attrName>ppt_x</p:attrName>
                                          <p:attrName>ppt_y</p:attrName>
                                        </p:attrNameLst>
                                      </p:cBhvr>
                                      <p:rCtr x="6250" y="-69"/>
                                    </p:animMotion>
                                  </p:childTnLst>
                                </p:cTn>
                              </p:par>
                            </p:childTnLst>
                          </p:cTn>
                        </p:par>
                        <p:par>
                          <p:cTn id="48" fill="hold">
                            <p:stCondLst>
                              <p:cond delay="13000"/>
                            </p:stCondLst>
                            <p:childTnLst>
                              <p:par>
                                <p:cTn id="49" presetID="3" presetClass="entr" presetSubtype="10" fill="hold" grpId="0" nodeType="afterEffect">
                                  <p:stCondLst>
                                    <p:cond delay="0"/>
                                  </p:stCondLst>
                                  <p:childTnLst>
                                    <p:set>
                                      <p:cBhvr>
                                        <p:cTn id="50" dur="1" fill="hold">
                                          <p:stCondLst>
                                            <p:cond delay="0"/>
                                          </p:stCondLst>
                                        </p:cTn>
                                        <p:tgtEl>
                                          <p:spTgt spid="71"/>
                                        </p:tgtEl>
                                        <p:attrNameLst>
                                          <p:attrName>style.visibility</p:attrName>
                                        </p:attrNameLst>
                                      </p:cBhvr>
                                      <p:to>
                                        <p:strVal val="visible"/>
                                      </p:to>
                                    </p:set>
                                    <p:animEffect transition="in" filter="blinds(horizontal)">
                                      <p:cBhvr>
                                        <p:cTn id="51" dur="500"/>
                                        <p:tgtEl>
                                          <p:spTgt spid="71"/>
                                        </p:tgtEl>
                                      </p:cBhvr>
                                    </p:animEffect>
                                  </p:childTnLst>
                                </p:cTn>
                              </p:par>
                              <p:par>
                                <p:cTn id="52" presetID="3" presetClass="entr" presetSubtype="10" fill="hold" grpId="2" nodeType="withEffect">
                                  <p:stCondLst>
                                    <p:cond delay="0"/>
                                  </p:stCondLst>
                                  <p:childTnLst>
                                    <p:set>
                                      <p:cBhvr>
                                        <p:cTn id="53" dur="1" fill="hold">
                                          <p:stCondLst>
                                            <p:cond delay="0"/>
                                          </p:stCondLst>
                                        </p:cTn>
                                        <p:tgtEl>
                                          <p:spTgt spid="69"/>
                                        </p:tgtEl>
                                        <p:attrNameLst>
                                          <p:attrName>style.visibility</p:attrName>
                                        </p:attrNameLst>
                                      </p:cBhvr>
                                      <p:to>
                                        <p:strVal val="visible"/>
                                      </p:to>
                                    </p:set>
                                    <p:animEffect transition="in" filter="blinds(horizontal)">
                                      <p:cBhvr>
                                        <p:cTn id="54" dur="500"/>
                                        <p:tgtEl>
                                          <p:spTgt spid="69"/>
                                        </p:tgtEl>
                                      </p:cBhvr>
                                    </p:animEffect>
                                  </p:childTnLst>
                                </p:cTn>
                              </p:par>
                              <p:par>
                                <p:cTn id="55" presetID="3" presetClass="entr" presetSubtype="10" fill="hold" grpId="2" nodeType="withEffect">
                                  <p:stCondLst>
                                    <p:cond delay="0"/>
                                  </p:stCondLst>
                                  <p:childTnLst>
                                    <p:set>
                                      <p:cBhvr>
                                        <p:cTn id="56" dur="1" fill="hold">
                                          <p:stCondLst>
                                            <p:cond delay="0"/>
                                          </p:stCondLst>
                                        </p:cTn>
                                        <p:tgtEl>
                                          <p:spTgt spid="47"/>
                                        </p:tgtEl>
                                        <p:attrNameLst>
                                          <p:attrName>style.visibility</p:attrName>
                                        </p:attrNameLst>
                                      </p:cBhvr>
                                      <p:to>
                                        <p:strVal val="visible"/>
                                      </p:to>
                                    </p:set>
                                    <p:animEffect transition="in" filter="blinds(horizontal)">
                                      <p:cBhvr>
                                        <p:cTn id="57" dur="500"/>
                                        <p:tgtEl>
                                          <p:spTgt spid="47"/>
                                        </p:tgtEl>
                                      </p:cBhvr>
                                    </p:animEffect>
                                  </p:childTnLst>
                                </p:cTn>
                              </p:par>
                              <p:par>
                                <p:cTn id="58" presetID="3" presetClass="entr" presetSubtype="10" fill="hold" grpId="2" nodeType="withEffect">
                                  <p:stCondLst>
                                    <p:cond delay="0"/>
                                  </p:stCondLst>
                                  <p:childTnLst>
                                    <p:set>
                                      <p:cBhvr>
                                        <p:cTn id="59" dur="1" fill="hold">
                                          <p:stCondLst>
                                            <p:cond delay="0"/>
                                          </p:stCondLst>
                                        </p:cTn>
                                        <p:tgtEl>
                                          <p:spTgt spid="68"/>
                                        </p:tgtEl>
                                        <p:attrNameLst>
                                          <p:attrName>style.visibility</p:attrName>
                                        </p:attrNameLst>
                                      </p:cBhvr>
                                      <p:to>
                                        <p:strVal val="visible"/>
                                      </p:to>
                                    </p:set>
                                    <p:animEffect transition="in" filter="blinds(horizontal)">
                                      <p:cBhvr>
                                        <p:cTn id="60" dur="500"/>
                                        <p:tgtEl>
                                          <p:spTgt spid="68"/>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blinds(horizontal)">
                                      <p:cBhvr>
                                        <p:cTn id="63" dur="500"/>
                                        <p:tgtEl>
                                          <p:spTgt spid="45"/>
                                        </p:tgtEl>
                                      </p:cBhvr>
                                    </p:animEffect>
                                  </p:childTnLst>
                                </p:cTn>
                              </p:par>
                            </p:childTnLst>
                          </p:cTn>
                        </p:par>
                        <p:par>
                          <p:cTn id="64" fill="hold">
                            <p:stCondLst>
                              <p:cond delay="13500"/>
                            </p:stCondLst>
                            <p:childTnLst>
                              <p:par>
                                <p:cTn id="65" presetID="3" presetClass="exit" presetSubtype="10" fill="hold" grpId="1" nodeType="afterEffect">
                                  <p:stCondLst>
                                    <p:cond delay="0"/>
                                  </p:stCondLst>
                                  <p:childTnLst>
                                    <p:animEffect transition="out" filter="blinds(horizontal)">
                                      <p:cBhvr>
                                        <p:cTn id="66" dur="500"/>
                                        <p:tgtEl>
                                          <p:spTgt spid="45"/>
                                        </p:tgtEl>
                                      </p:cBhvr>
                                    </p:animEffect>
                                    <p:set>
                                      <p:cBhvr>
                                        <p:cTn id="67" dur="1" fill="hold">
                                          <p:stCondLst>
                                            <p:cond delay="499"/>
                                          </p:stCondLst>
                                        </p:cTn>
                                        <p:tgtEl>
                                          <p:spTgt spid="45"/>
                                        </p:tgtEl>
                                        <p:attrNameLst>
                                          <p:attrName>style.visibility</p:attrName>
                                        </p:attrNameLst>
                                      </p:cBhvr>
                                      <p:to>
                                        <p:strVal val="hidden"/>
                                      </p:to>
                                    </p:set>
                                  </p:childTnLst>
                                </p:cTn>
                              </p:par>
                              <p:par>
                                <p:cTn id="68" presetID="3" presetClass="exit" presetSubtype="10" fill="hold" grpId="1" nodeType="withEffect">
                                  <p:stCondLst>
                                    <p:cond delay="0"/>
                                  </p:stCondLst>
                                  <p:childTnLst>
                                    <p:animEffect transition="out" filter="blinds(horizontal)">
                                      <p:cBhvr>
                                        <p:cTn id="69" dur="500"/>
                                        <p:tgtEl>
                                          <p:spTgt spid="71"/>
                                        </p:tgtEl>
                                      </p:cBhvr>
                                    </p:animEffect>
                                    <p:set>
                                      <p:cBhvr>
                                        <p:cTn id="70" dur="1" fill="hold">
                                          <p:stCondLst>
                                            <p:cond delay="499"/>
                                          </p:stCondLst>
                                        </p:cTn>
                                        <p:tgtEl>
                                          <p:spTgt spid="71"/>
                                        </p:tgtEl>
                                        <p:attrNameLst>
                                          <p:attrName>style.visibility</p:attrName>
                                        </p:attrNameLst>
                                      </p:cBhvr>
                                      <p:to>
                                        <p:strVal val="hidden"/>
                                      </p:to>
                                    </p:set>
                                  </p:childTnLst>
                                </p:cTn>
                              </p:par>
                              <p:par>
                                <p:cTn id="71" presetID="3" presetClass="exit" presetSubtype="10" fill="hold" grpId="3" nodeType="withEffect">
                                  <p:stCondLst>
                                    <p:cond delay="0"/>
                                  </p:stCondLst>
                                  <p:childTnLst>
                                    <p:animEffect transition="out" filter="blinds(horizontal)">
                                      <p:cBhvr>
                                        <p:cTn id="72" dur="500"/>
                                        <p:tgtEl>
                                          <p:spTgt spid="69"/>
                                        </p:tgtEl>
                                      </p:cBhvr>
                                    </p:animEffect>
                                    <p:set>
                                      <p:cBhvr>
                                        <p:cTn id="73" dur="1" fill="hold">
                                          <p:stCondLst>
                                            <p:cond delay="499"/>
                                          </p:stCondLst>
                                        </p:cTn>
                                        <p:tgtEl>
                                          <p:spTgt spid="69"/>
                                        </p:tgtEl>
                                        <p:attrNameLst>
                                          <p:attrName>style.visibility</p:attrName>
                                        </p:attrNameLst>
                                      </p:cBhvr>
                                      <p:to>
                                        <p:strVal val="hidden"/>
                                      </p:to>
                                    </p:set>
                                  </p:childTnLst>
                                </p:cTn>
                              </p:par>
                              <p:par>
                                <p:cTn id="74" presetID="3" presetClass="exit" presetSubtype="10" fill="hold" grpId="3" nodeType="withEffect">
                                  <p:stCondLst>
                                    <p:cond delay="0"/>
                                  </p:stCondLst>
                                  <p:childTnLst>
                                    <p:animEffect transition="out" filter="blinds(horizontal)">
                                      <p:cBhvr>
                                        <p:cTn id="75" dur="500"/>
                                        <p:tgtEl>
                                          <p:spTgt spid="47"/>
                                        </p:tgtEl>
                                      </p:cBhvr>
                                    </p:animEffect>
                                    <p:set>
                                      <p:cBhvr>
                                        <p:cTn id="76" dur="1" fill="hold">
                                          <p:stCondLst>
                                            <p:cond delay="499"/>
                                          </p:stCondLst>
                                        </p:cTn>
                                        <p:tgtEl>
                                          <p:spTgt spid="47"/>
                                        </p:tgtEl>
                                        <p:attrNameLst>
                                          <p:attrName>style.visibility</p:attrName>
                                        </p:attrNameLst>
                                      </p:cBhvr>
                                      <p:to>
                                        <p:strVal val="hidden"/>
                                      </p:to>
                                    </p:set>
                                  </p:childTnLst>
                                </p:cTn>
                              </p:par>
                              <p:par>
                                <p:cTn id="77" presetID="3" presetClass="exit" presetSubtype="10" fill="hold" grpId="3" nodeType="withEffect">
                                  <p:stCondLst>
                                    <p:cond delay="0"/>
                                  </p:stCondLst>
                                  <p:childTnLst>
                                    <p:animEffect transition="out" filter="blinds(horizontal)">
                                      <p:cBhvr>
                                        <p:cTn id="78" dur="500"/>
                                        <p:tgtEl>
                                          <p:spTgt spid="68"/>
                                        </p:tgtEl>
                                      </p:cBhvr>
                                    </p:animEffect>
                                    <p:set>
                                      <p:cBhvr>
                                        <p:cTn id="79" dur="1" fill="hold">
                                          <p:stCondLst>
                                            <p:cond delay="499"/>
                                          </p:stCondLst>
                                        </p:cTn>
                                        <p:tgtEl>
                                          <p:spTgt spid="68"/>
                                        </p:tgtEl>
                                        <p:attrNameLst>
                                          <p:attrName>style.visibility</p:attrName>
                                        </p:attrNameLst>
                                      </p:cBhvr>
                                      <p:to>
                                        <p:strVal val="hidden"/>
                                      </p:to>
                                    </p:set>
                                  </p:childTnLst>
                                </p:cTn>
                              </p:par>
                            </p:childTnLst>
                          </p:cTn>
                        </p:par>
                        <p:par>
                          <p:cTn id="80" fill="hold">
                            <p:stCondLst>
                              <p:cond delay="14000"/>
                            </p:stCondLst>
                            <p:childTnLst>
                              <p:par>
                                <p:cTn id="81" presetID="63" presetClass="path" presetSubtype="0" accel="50000" decel="50000" fill="hold" grpId="1" nodeType="afterEffect">
                                  <p:stCondLst>
                                    <p:cond delay="0"/>
                                  </p:stCondLst>
                                  <p:childTnLst>
                                    <p:animMotion origin="layout" path="M 0.12691 -3.7037E-6 L 0.24531 -4.81481E-6 " pathEditMode="relative" rAng="0" ptsTypes="AA">
                                      <p:cBhvr>
                                        <p:cTn id="82" dur="2000" fill="hold"/>
                                        <p:tgtEl>
                                          <p:spTgt spid="46"/>
                                        </p:tgtEl>
                                        <p:attrNameLst>
                                          <p:attrName>ppt_x</p:attrName>
                                          <p:attrName>ppt_y</p:attrName>
                                        </p:attrNameLst>
                                      </p:cBhvr>
                                      <p:rCtr x="5920" y="-69"/>
                                    </p:animMotion>
                                  </p:childTnLst>
                                </p:cTn>
                              </p:par>
                            </p:childTnLst>
                          </p:cTn>
                        </p:par>
                        <p:par>
                          <p:cTn id="83" fill="hold">
                            <p:stCondLst>
                              <p:cond delay="16000"/>
                            </p:stCondLst>
                            <p:childTnLst>
                              <p:par>
                                <p:cTn id="84" presetID="3" presetClass="entr" presetSubtype="10" fill="hold" grpId="2" nodeType="after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blinds(horizontal)">
                                      <p:cBhvr>
                                        <p:cTn id="86" dur="500"/>
                                        <p:tgtEl>
                                          <p:spTgt spid="45"/>
                                        </p:tgtEl>
                                      </p:cBhvr>
                                    </p:animEffect>
                                  </p:childTnLst>
                                </p:cTn>
                              </p:par>
                              <p:par>
                                <p:cTn id="87" presetID="3" presetClass="entr" presetSubtype="10" fill="hold" grpId="2" nodeType="withEffect">
                                  <p:stCondLst>
                                    <p:cond delay="0"/>
                                  </p:stCondLst>
                                  <p:childTnLst>
                                    <p:set>
                                      <p:cBhvr>
                                        <p:cTn id="88" dur="1" fill="hold">
                                          <p:stCondLst>
                                            <p:cond delay="0"/>
                                          </p:stCondLst>
                                        </p:cTn>
                                        <p:tgtEl>
                                          <p:spTgt spid="71"/>
                                        </p:tgtEl>
                                        <p:attrNameLst>
                                          <p:attrName>style.visibility</p:attrName>
                                        </p:attrNameLst>
                                      </p:cBhvr>
                                      <p:to>
                                        <p:strVal val="visible"/>
                                      </p:to>
                                    </p:set>
                                    <p:animEffect transition="in" filter="blinds(horizontal)">
                                      <p:cBhvr>
                                        <p:cTn id="89" dur="500"/>
                                        <p:tgtEl>
                                          <p:spTgt spid="71"/>
                                        </p:tgtEl>
                                      </p:cBhvr>
                                    </p:animEffect>
                                  </p:childTnLst>
                                </p:cTn>
                              </p:par>
                              <p:par>
                                <p:cTn id="90" presetID="3" presetClass="entr" presetSubtype="10" fill="hold" grpId="4" nodeType="withEffect">
                                  <p:stCondLst>
                                    <p:cond delay="0"/>
                                  </p:stCondLst>
                                  <p:childTnLst>
                                    <p:set>
                                      <p:cBhvr>
                                        <p:cTn id="91" dur="1" fill="hold">
                                          <p:stCondLst>
                                            <p:cond delay="0"/>
                                          </p:stCondLst>
                                        </p:cTn>
                                        <p:tgtEl>
                                          <p:spTgt spid="69"/>
                                        </p:tgtEl>
                                        <p:attrNameLst>
                                          <p:attrName>style.visibility</p:attrName>
                                        </p:attrNameLst>
                                      </p:cBhvr>
                                      <p:to>
                                        <p:strVal val="visible"/>
                                      </p:to>
                                    </p:set>
                                    <p:animEffect transition="in" filter="blinds(horizontal)">
                                      <p:cBhvr>
                                        <p:cTn id="92" dur="500"/>
                                        <p:tgtEl>
                                          <p:spTgt spid="69"/>
                                        </p:tgtEl>
                                      </p:cBhvr>
                                    </p:animEffect>
                                  </p:childTnLst>
                                </p:cTn>
                              </p:par>
                              <p:par>
                                <p:cTn id="93" presetID="3" presetClass="entr" presetSubtype="10" fill="hold" grpId="4" nodeType="with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blinds(horizontal)">
                                      <p:cBhvr>
                                        <p:cTn id="95" dur="500"/>
                                        <p:tgtEl>
                                          <p:spTgt spid="47"/>
                                        </p:tgtEl>
                                      </p:cBhvr>
                                    </p:animEffect>
                                  </p:childTnLst>
                                </p:cTn>
                              </p:par>
                              <p:par>
                                <p:cTn id="96" presetID="3" presetClass="entr" presetSubtype="10" fill="hold" grpId="4" nodeType="withEffect">
                                  <p:stCondLst>
                                    <p:cond delay="0"/>
                                  </p:stCondLst>
                                  <p:childTnLst>
                                    <p:set>
                                      <p:cBhvr>
                                        <p:cTn id="97" dur="1" fill="hold">
                                          <p:stCondLst>
                                            <p:cond delay="0"/>
                                          </p:stCondLst>
                                        </p:cTn>
                                        <p:tgtEl>
                                          <p:spTgt spid="68"/>
                                        </p:tgtEl>
                                        <p:attrNameLst>
                                          <p:attrName>style.visibility</p:attrName>
                                        </p:attrNameLst>
                                      </p:cBhvr>
                                      <p:to>
                                        <p:strVal val="visible"/>
                                      </p:to>
                                    </p:set>
                                    <p:animEffect transition="in" filter="blinds(horizontal)">
                                      <p:cBhvr>
                                        <p:cTn id="98" dur="500"/>
                                        <p:tgtEl>
                                          <p:spTgt spid="68"/>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blinds(horizontal)">
                                      <p:cBhvr>
                                        <p:cTn id="101" dur="500"/>
                                        <p:tgtEl>
                                          <p:spTgt spid="72"/>
                                        </p:tgtEl>
                                      </p:cBhvr>
                                    </p:animEffect>
                                  </p:childTnLst>
                                </p:cTn>
                              </p:par>
                            </p:childTnLst>
                          </p:cTn>
                        </p:par>
                        <p:par>
                          <p:cTn id="102" fill="hold">
                            <p:stCondLst>
                              <p:cond delay="16500"/>
                            </p:stCondLst>
                            <p:childTnLst>
                              <p:par>
                                <p:cTn id="103" presetID="42" presetClass="path" presetSubtype="0" accel="50000" decel="50000" fill="hold" grpId="0" nodeType="afterEffect">
                                  <p:stCondLst>
                                    <p:cond delay="0"/>
                                  </p:stCondLst>
                                  <p:childTnLst>
                                    <p:animMotion origin="layout" path="M -2.77778E-7 2.59259E-6 L -0.1184 0.34004 " pathEditMode="relative" rAng="0" ptsTypes="AA">
                                      <p:cBhvr>
                                        <p:cTn id="104" dur="2000" fill="hold"/>
                                        <p:tgtEl>
                                          <p:spTgt spid="53"/>
                                        </p:tgtEl>
                                        <p:attrNameLst>
                                          <p:attrName>ppt_x</p:attrName>
                                          <p:attrName>ppt_y</p:attrName>
                                        </p:attrNameLst>
                                      </p:cBhvr>
                                      <p:rCtr x="-5920" y="16991"/>
                                    </p:animMotion>
                                  </p:childTnLst>
                                </p:cTn>
                              </p:par>
                            </p:childTnLst>
                          </p:cTn>
                        </p:par>
                        <p:par>
                          <p:cTn id="105" fill="hold">
                            <p:stCondLst>
                              <p:cond delay="18500"/>
                            </p:stCondLst>
                            <p:childTnLst>
                              <p:par>
                                <p:cTn id="106" presetID="63" presetClass="path" presetSubtype="0" accel="50000" decel="50000" fill="hold" grpId="0" nodeType="afterEffect">
                                  <p:stCondLst>
                                    <p:cond delay="0"/>
                                  </p:stCondLst>
                                  <p:childTnLst>
                                    <p:animMotion origin="layout" path="M 0.00035 2.59259E-6 L 0.11198 2.59259E-6 " pathEditMode="relative" rAng="0" ptsTypes="AA">
                                      <p:cBhvr>
                                        <p:cTn id="107" dur="2000" fill="hold"/>
                                        <p:tgtEl>
                                          <p:spTgt spid="52"/>
                                        </p:tgtEl>
                                        <p:attrNameLst>
                                          <p:attrName>ppt_x</p:attrName>
                                          <p:attrName>ppt_y</p:attrName>
                                        </p:attrNameLst>
                                      </p:cBhvr>
                                      <p:rCtr x="5573" y="0"/>
                                    </p:animMotion>
                                  </p:childTnLst>
                                </p:cTn>
                              </p:par>
                            </p:childTnLst>
                          </p:cTn>
                        </p:par>
                        <p:par>
                          <p:cTn id="108" fill="hold">
                            <p:stCondLst>
                              <p:cond delay="20500"/>
                            </p:stCondLst>
                            <p:childTnLst>
                              <p:par>
                                <p:cTn id="109" presetID="63" presetClass="path" presetSubtype="0" accel="50000" decel="50000" fill="hold" grpId="1" nodeType="afterEffect">
                                  <p:stCondLst>
                                    <p:cond delay="0"/>
                                  </p:stCondLst>
                                  <p:childTnLst>
                                    <p:animMotion origin="layout" path="M 0.11198 2.59259E-6 L 0.24271 4.44444E-6 " pathEditMode="relative" rAng="0" ptsTypes="AA">
                                      <p:cBhvr>
                                        <p:cTn id="110" dur="2000" fill="hold"/>
                                        <p:tgtEl>
                                          <p:spTgt spid="50"/>
                                        </p:tgtEl>
                                        <p:attrNameLst>
                                          <p:attrName>ppt_x</p:attrName>
                                          <p:attrName>ppt_y</p:attrName>
                                        </p:attrNameLst>
                                      </p:cBhvr>
                                      <p:rCtr x="6667" y="-417"/>
                                    </p:animMotion>
                                  </p:childTnLst>
                                </p:cTn>
                              </p:par>
                            </p:childTnLst>
                          </p:cTn>
                        </p:par>
                        <p:par>
                          <p:cTn id="111" fill="hold">
                            <p:stCondLst>
                              <p:cond delay="22500"/>
                            </p:stCondLst>
                            <p:childTnLst>
                              <p:par>
                                <p:cTn id="112" presetID="64" presetClass="path" presetSubtype="0" accel="50000" decel="50000" fill="hold" grpId="1" nodeType="afterEffect">
                                  <p:stCondLst>
                                    <p:cond delay="0"/>
                                  </p:stCondLst>
                                  <p:childTnLst>
                                    <p:animMotion origin="layout" path="M -0.1184 0.34004 L -0.24236 3.33333E-6 " pathEditMode="relative" rAng="0" ptsTypes="AA">
                                      <p:cBhvr>
                                        <p:cTn id="113" dur="2000" fill="hold"/>
                                        <p:tgtEl>
                                          <p:spTgt spid="53"/>
                                        </p:tgtEl>
                                        <p:attrNameLst>
                                          <p:attrName>ppt_x</p:attrName>
                                          <p:attrName>ppt_y</p:attrName>
                                        </p:attrNameLst>
                                      </p:cBhvr>
                                      <p:rCtr x="-5833" y="-16852"/>
                                    </p:animMotion>
                                  </p:childTnLst>
                                </p:cTn>
                              </p:par>
                            </p:childTnLst>
                          </p:cTn>
                        </p:par>
                        <p:par>
                          <p:cTn id="114" fill="hold">
                            <p:stCondLst>
                              <p:cond delay="24500"/>
                            </p:stCondLst>
                            <p:childTnLst>
                              <p:par>
                                <p:cTn id="115" presetID="3" presetClass="exit" presetSubtype="10" fill="hold" grpId="1" nodeType="afterEffect">
                                  <p:stCondLst>
                                    <p:cond delay="0"/>
                                  </p:stCondLst>
                                  <p:childTnLst>
                                    <p:animEffect transition="out" filter="blinds(horizontal)">
                                      <p:cBhvr>
                                        <p:cTn id="116" dur="500"/>
                                        <p:tgtEl>
                                          <p:spTgt spid="72"/>
                                        </p:tgtEl>
                                      </p:cBhvr>
                                    </p:animEffect>
                                    <p:set>
                                      <p:cBhvr>
                                        <p:cTn id="117" dur="1" fill="hold">
                                          <p:stCondLst>
                                            <p:cond delay="499"/>
                                          </p:stCondLst>
                                        </p:cTn>
                                        <p:tgtEl>
                                          <p:spTgt spid="72"/>
                                        </p:tgtEl>
                                        <p:attrNameLst>
                                          <p:attrName>style.visibility</p:attrName>
                                        </p:attrNameLst>
                                      </p:cBhvr>
                                      <p:to>
                                        <p:strVal val="hidden"/>
                                      </p:to>
                                    </p:set>
                                  </p:childTnLst>
                                </p:cTn>
                              </p:par>
                              <p:par>
                                <p:cTn id="118" presetID="3" presetClass="exit" presetSubtype="10" fill="hold" grpId="3" nodeType="withEffect">
                                  <p:stCondLst>
                                    <p:cond delay="0"/>
                                  </p:stCondLst>
                                  <p:childTnLst>
                                    <p:animEffect transition="out" filter="blinds(horizontal)">
                                      <p:cBhvr>
                                        <p:cTn id="119" dur="500"/>
                                        <p:tgtEl>
                                          <p:spTgt spid="45"/>
                                        </p:tgtEl>
                                      </p:cBhvr>
                                    </p:animEffect>
                                    <p:set>
                                      <p:cBhvr>
                                        <p:cTn id="120" dur="1" fill="hold">
                                          <p:stCondLst>
                                            <p:cond delay="499"/>
                                          </p:stCondLst>
                                        </p:cTn>
                                        <p:tgtEl>
                                          <p:spTgt spid="45"/>
                                        </p:tgtEl>
                                        <p:attrNameLst>
                                          <p:attrName>style.visibility</p:attrName>
                                        </p:attrNameLst>
                                      </p:cBhvr>
                                      <p:to>
                                        <p:strVal val="hidden"/>
                                      </p:to>
                                    </p:set>
                                  </p:childTnLst>
                                </p:cTn>
                              </p:par>
                              <p:par>
                                <p:cTn id="121" presetID="3" presetClass="exit" presetSubtype="10" fill="hold" grpId="3" nodeType="withEffect">
                                  <p:stCondLst>
                                    <p:cond delay="0"/>
                                  </p:stCondLst>
                                  <p:childTnLst>
                                    <p:animEffect transition="out" filter="blinds(horizontal)">
                                      <p:cBhvr>
                                        <p:cTn id="122" dur="500"/>
                                        <p:tgtEl>
                                          <p:spTgt spid="71"/>
                                        </p:tgtEl>
                                      </p:cBhvr>
                                    </p:animEffect>
                                    <p:set>
                                      <p:cBhvr>
                                        <p:cTn id="123" dur="1" fill="hold">
                                          <p:stCondLst>
                                            <p:cond delay="499"/>
                                          </p:stCondLst>
                                        </p:cTn>
                                        <p:tgtEl>
                                          <p:spTgt spid="71"/>
                                        </p:tgtEl>
                                        <p:attrNameLst>
                                          <p:attrName>style.visibility</p:attrName>
                                        </p:attrNameLst>
                                      </p:cBhvr>
                                      <p:to>
                                        <p:strVal val="hidden"/>
                                      </p:to>
                                    </p:set>
                                  </p:childTnLst>
                                </p:cTn>
                              </p:par>
                              <p:par>
                                <p:cTn id="124" presetID="3" presetClass="exit" presetSubtype="10" fill="hold" grpId="5" nodeType="withEffect">
                                  <p:stCondLst>
                                    <p:cond delay="0"/>
                                  </p:stCondLst>
                                  <p:childTnLst>
                                    <p:animEffect transition="out" filter="blinds(horizontal)">
                                      <p:cBhvr>
                                        <p:cTn id="125" dur="500"/>
                                        <p:tgtEl>
                                          <p:spTgt spid="69"/>
                                        </p:tgtEl>
                                      </p:cBhvr>
                                    </p:animEffect>
                                    <p:set>
                                      <p:cBhvr>
                                        <p:cTn id="126" dur="1" fill="hold">
                                          <p:stCondLst>
                                            <p:cond delay="499"/>
                                          </p:stCondLst>
                                        </p:cTn>
                                        <p:tgtEl>
                                          <p:spTgt spid="69"/>
                                        </p:tgtEl>
                                        <p:attrNameLst>
                                          <p:attrName>style.visibility</p:attrName>
                                        </p:attrNameLst>
                                      </p:cBhvr>
                                      <p:to>
                                        <p:strVal val="hidden"/>
                                      </p:to>
                                    </p:set>
                                  </p:childTnLst>
                                </p:cTn>
                              </p:par>
                              <p:par>
                                <p:cTn id="127" presetID="3" presetClass="exit" presetSubtype="10" fill="hold" grpId="5" nodeType="withEffect">
                                  <p:stCondLst>
                                    <p:cond delay="0"/>
                                  </p:stCondLst>
                                  <p:childTnLst>
                                    <p:animEffect transition="out" filter="blinds(horizontal)">
                                      <p:cBhvr>
                                        <p:cTn id="128" dur="500"/>
                                        <p:tgtEl>
                                          <p:spTgt spid="47"/>
                                        </p:tgtEl>
                                      </p:cBhvr>
                                    </p:animEffect>
                                    <p:set>
                                      <p:cBhvr>
                                        <p:cTn id="129" dur="1" fill="hold">
                                          <p:stCondLst>
                                            <p:cond delay="499"/>
                                          </p:stCondLst>
                                        </p:cTn>
                                        <p:tgtEl>
                                          <p:spTgt spid="47"/>
                                        </p:tgtEl>
                                        <p:attrNameLst>
                                          <p:attrName>style.visibility</p:attrName>
                                        </p:attrNameLst>
                                      </p:cBhvr>
                                      <p:to>
                                        <p:strVal val="hidden"/>
                                      </p:to>
                                    </p:set>
                                  </p:childTnLst>
                                </p:cTn>
                              </p:par>
                              <p:par>
                                <p:cTn id="130" presetID="3" presetClass="exit" presetSubtype="10" fill="hold" grpId="5" nodeType="withEffect">
                                  <p:stCondLst>
                                    <p:cond delay="0"/>
                                  </p:stCondLst>
                                  <p:childTnLst>
                                    <p:animEffect transition="out" filter="blinds(horizontal)">
                                      <p:cBhvr>
                                        <p:cTn id="131" dur="500"/>
                                        <p:tgtEl>
                                          <p:spTgt spid="68"/>
                                        </p:tgtEl>
                                      </p:cBhvr>
                                    </p:animEffect>
                                    <p:set>
                                      <p:cBhvr>
                                        <p:cTn id="132" dur="1" fill="hold">
                                          <p:stCondLst>
                                            <p:cond delay="499"/>
                                          </p:stCondLst>
                                        </p:cTn>
                                        <p:tgtEl>
                                          <p:spTgt spid="68"/>
                                        </p:tgtEl>
                                        <p:attrNameLst>
                                          <p:attrName>style.visibility</p:attrName>
                                        </p:attrNameLst>
                                      </p:cBhvr>
                                      <p:to>
                                        <p:strVal val="hidden"/>
                                      </p:to>
                                    </p:set>
                                  </p:childTnLst>
                                </p:cTn>
                              </p:par>
                            </p:childTnLst>
                          </p:cTn>
                        </p:par>
                        <p:par>
                          <p:cTn id="133" fill="hold">
                            <p:stCondLst>
                              <p:cond delay="25000"/>
                            </p:stCondLst>
                            <p:childTnLst>
                              <p:par>
                                <p:cTn id="134" presetID="63" presetClass="path" presetSubtype="0" accel="50000" decel="50000" fill="hold" grpId="2" nodeType="afterEffect">
                                  <p:stCondLst>
                                    <p:cond delay="0"/>
                                  </p:stCondLst>
                                  <p:childTnLst>
                                    <p:animMotion origin="layout" path="M 0.24531 -3.7037E-6 L 0.36857 -0.00046 " pathEditMode="relative" rAng="0" ptsTypes="AA">
                                      <p:cBhvr>
                                        <p:cTn id="135" dur="2000" fill="hold"/>
                                        <p:tgtEl>
                                          <p:spTgt spid="46"/>
                                        </p:tgtEl>
                                        <p:attrNameLst>
                                          <p:attrName>ppt_x</p:attrName>
                                          <p:attrName>ppt_y</p:attrName>
                                        </p:attrNameLst>
                                      </p:cBhvr>
                                      <p:rCtr x="6250" y="-93"/>
                                    </p:animMotion>
                                  </p:childTnLst>
                                </p:cTn>
                              </p:par>
                            </p:childTnLst>
                          </p:cTn>
                        </p:par>
                        <p:par>
                          <p:cTn id="136" fill="hold">
                            <p:stCondLst>
                              <p:cond delay="27000"/>
                            </p:stCondLst>
                            <p:childTnLst>
                              <p:par>
                                <p:cTn id="137" presetID="3" presetClass="entr" presetSubtype="10" fill="hold" grpId="0" nodeType="afterEffect">
                                  <p:stCondLst>
                                    <p:cond delay="0"/>
                                  </p:stCondLst>
                                  <p:childTnLst>
                                    <p:set>
                                      <p:cBhvr>
                                        <p:cTn id="138" dur="1" fill="hold">
                                          <p:stCondLst>
                                            <p:cond delay="0"/>
                                          </p:stCondLst>
                                        </p:cTn>
                                        <p:tgtEl>
                                          <p:spTgt spid="73"/>
                                        </p:tgtEl>
                                        <p:attrNameLst>
                                          <p:attrName>style.visibility</p:attrName>
                                        </p:attrNameLst>
                                      </p:cBhvr>
                                      <p:to>
                                        <p:strVal val="visible"/>
                                      </p:to>
                                    </p:set>
                                    <p:animEffect transition="in" filter="blinds(horizontal)">
                                      <p:cBhvr>
                                        <p:cTn id="139" dur="500"/>
                                        <p:tgtEl>
                                          <p:spTgt spid="73"/>
                                        </p:tgtEl>
                                      </p:cBhvr>
                                    </p:animEffect>
                                  </p:childTnLst>
                                </p:cTn>
                              </p:par>
                              <p:par>
                                <p:cTn id="140" presetID="3" presetClass="entr" presetSubtype="10" fill="hold" grpId="2" nodeType="withEffect">
                                  <p:stCondLst>
                                    <p:cond delay="0"/>
                                  </p:stCondLst>
                                  <p:childTnLst>
                                    <p:set>
                                      <p:cBhvr>
                                        <p:cTn id="141" dur="1" fill="hold">
                                          <p:stCondLst>
                                            <p:cond delay="0"/>
                                          </p:stCondLst>
                                        </p:cTn>
                                        <p:tgtEl>
                                          <p:spTgt spid="72"/>
                                        </p:tgtEl>
                                        <p:attrNameLst>
                                          <p:attrName>style.visibility</p:attrName>
                                        </p:attrNameLst>
                                      </p:cBhvr>
                                      <p:to>
                                        <p:strVal val="visible"/>
                                      </p:to>
                                    </p:set>
                                    <p:animEffect transition="in" filter="blinds(horizontal)">
                                      <p:cBhvr>
                                        <p:cTn id="142" dur="500"/>
                                        <p:tgtEl>
                                          <p:spTgt spid="72"/>
                                        </p:tgtEl>
                                      </p:cBhvr>
                                    </p:animEffect>
                                  </p:childTnLst>
                                </p:cTn>
                              </p:par>
                              <p:par>
                                <p:cTn id="143" presetID="3" presetClass="entr" presetSubtype="10" fill="hold" grpId="4" nodeType="withEffect">
                                  <p:stCondLst>
                                    <p:cond delay="0"/>
                                  </p:stCondLst>
                                  <p:childTnLst>
                                    <p:set>
                                      <p:cBhvr>
                                        <p:cTn id="144" dur="1" fill="hold">
                                          <p:stCondLst>
                                            <p:cond delay="0"/>
                                          </p:stCondLst>
                                        </p:cTn>
                                        <p:tgtEl>
                                          <p:spTgt spid="45"/>
                                        </p:tgtEl>
                                        <p:attrNameLst>
                                          <p:attrName>style.visibility</p:attrName>
                                        </p:attrNameLst>
                                      </p:cBhvr>
                                      <p:to>
                                        <p:strVal val="visible"/>
                                      </p:to>
                                    </p:set>
                                    <p:animEffect transition="in" filter="blinds(horizontal)">
                                      <p:cBhvr>
                                        <p:cTn id="145" dur="500"/>
                                        <p:tgtEl>
                                          <p:spTgt spid="45"/>
                                        </p:tgtEl>
                                      </p:cBhvr>
                                    </p:animEffect>
                                  </p:childTnLst>
                                </p:cTn>
                              </p:par>
                              <p:par>
                                <p:cTn id="146" presetID="3" presetClass="entr" presetSubtype="10" fill="hold" grpId="4" nodeType="withEffect">
                                  <p:stCondLst>
                                    <p:cond delay="0"/>
                                  </p:stCondLst>
                                  <p:childTnLst>
                                    <p:set>
                                      <p:cBhvr>
                                        <p:cTn id="147" dur="1" fill="hold">
                                          <p:stCondLst>
                                            <p:cond delay="0"/>
                                          </p:stCondLst>
                                        </p:cTn>
                                        <p:tgtEl>
                                          <p:spTgt spid="71"/>
                                        </p:tgtEl>
                                        <p:attrNameLst>
                                          <p:attrName>style.visibility</p:attrName>
                                        </p:attrNameLst>
                                      </p:cBhvr>
                                      <p:to>
                                        <p:strVal val="visible"/>
                                      </p:to>
                                    </p:set>
                                    <p:animEffect transition="in" filter="blinds(horizontal)">
                                      <p:cBhvr>
                                        <p:cTn id="148" dur="500"/>
                                        <p:tgtEl>
                                          <p:spTgt spid="71"/>
                                        </p:tgtEl>
                                      </p:cBhvr>
                                    </p:animEffect>
                                  </p:childTnLst>
                                </p:cTn>
                              </p:par>
                              <p:par>
                                <p:cTn id="149" presetID="3" presetClass="entr" presetSubtype="10" fill="hold" grpId="6" nodeType="withEffect">
                                  <p:stCondLst>
                                    <p:cond delay="0"/>
                                  </p:stCondLst>
                                  <p:childTnLst>
                                    <p:set>
                                      <p:cBhvr>
                                        <p:cTn id="150" dur="1" fill="hold">
                                          <p:stCondLst>
                                            <p:cond delay="0"/>
                                          </p:stCondLst>
                                        </p:cTn>
                                        <p:tgtEl>
                                          <p:spTgt spid="69"/>
                                        </p:tgtEl>
                                        <p:attrNameLst>
                                          <p:attrName>style.visibility</p:attrName>
                                        </p:attrNameLst>
                                      </p:cBhvr>
                                      <p:to>
                                        <p:strVal val="visible"/>
                                      </p:to>
                                    </p:set>
                                    <p:animEffect transition="in" filter="blinds(horizontal)">
                                      <p:cBhvr>
                                        <p:cTn id="151" dur="500"/>
                                        <p:tgtEl>
                                          <p:spTgt spid="69"/>
                                        </p:tgtEl>
                                      </p:cBhvr>
                                    </p:animEffect>
                                  </p:childTnLst>
                                </p:cTn>
                              </p:par>
                              <p:par>
                                <p:cTn id="152" presetID="3" presetClass="entr" presetSubtype="10" fill="hold" grpId="6" nodeType="withEffect">
                                  <p:stCondLst>
                                    <p:cond delay="0"/>
                                  </p:stCondLst>
                                  <p:childTnLst>
                                    <p:set>
                                      <p:cBhvr>
                                        <p:cTn id="153" dur="1" fill="hold">
                                          <p:stCondLst>
                                            <p:cond delay="0"/>
                                          </p:stCondLst>
                                        </p:cTn>
                                        <p:tgtEl>
                                          <p:spTgt spid="47"/>
                                        </p:tgtEl>
                                        <p:attrNameLst>
                                          <p:attrName>style.visibility</p:attrName>
                                        </p:attrNameLst>
                                      </p:cBhvr>
                                      <p:to>
                                        <p:strVal val="visible"/>
                                      </p:to>
                                    </p:set>
                                    <p:animEffect transition="in" filter="blinds(horizontal)">
                                      <p:cBhvr>
                                        <p:cTn id="154" dur="500"/>
                                        <p:tgtEl>
                                          <p:spTgt spid="47"/>
                                        </p:tgtEl>
                                      </p:cBhvr>
                                    </p:animEffect>
                                  </p:childTnLst>
                                </p:cTn>
                              </p:par>
                              <p:par>
                                <p:cTn id="155" presetID="3" presetClass="entr" presetSubtype="10" fill="hold" grpId="6" nodeType="withEffect">
                                  <p:stCondLst>
                                    <p:cond delay="0"/>
                                  </p:stCondLst>
                                  <p:childTnLst>
                                    <p:set>
                                      <p:cBhvr>
                                        <p:cTn id="156" dur="1" fill="hold">
                                          <p:stCondLst>
                                            <p:cond delay="0"/>
                                          </p:stCondLst>
                                        </p:cTn>
                                        <p:tgtEl>
                                          <p:spTgt spid="68"/>
                                        </p:tgtEl>
                                        <p:attrNameLst>
                                          <p:attrName>style.visibility</p:attrName>
                                        </p:attrNameLst>
                                      </p:cBhvr>
                                      <p:to>
                                        <p:strVal val="visible"/>
                                      </p:to>
                                    </p:set>
                                    <p:animEffect transition="in" filter="blinds(horizontal)">
                                      <p:cBhvr>
                                        <p:cTn id="157" dur="500"/>
                                        <p:tgtEl>
                                          <p:spTgt spid="68"/>
                                        </p:tgtEl>
                                      </p:cBhvr>
                                    </p:animEffect>
                                  </p:childTnLst>
                                </p:cTn>
                              </p:par>
                            </p:childTnLst>
                          </p:cTn>
                        </p:par>
                        <p:par>
                          <p:cTn id="158" fill="hold">
                            <p:stCondLst>
                              <p:cond delay="27500"/>
                            </p:stCondLst>
                            <p:childTnLst>
                              <p:par>
                                <p:cTn id="159" presetID="42" presetClass="path" presetSubtype="0" accel="50000" decel="50000" fill="hold" grpId="0" nodeType="afterEffect">
                                  <p:stCondLst>
                                    <p:cond delay="0"/>
                                  </p:stCondLst>
                                  <p:childTnLst>
                                    <p:animMotion origin="layout" path="M 5.55556E-7 2.59259E-6 L -0.1 0.33125 " pathEditMode="relative" rAng="0" ptsTypes="AA">
                                      <p:cBhvr>
                                        <p:cTn id="160" dur="2000" fill="hold"/>
                                        <p:tgtEl>
                                          <p:spTgt spid="54"/>
                                        </p:tgtEl>
                                        <p:attrNameLst>
                                          <p:attrName>ppt_x</p:attrName>
                                          <p:attrName>ppt_y</p:attrName>
                                        </p:attrNameLst>
                                      </p:cBhvr>
                                      <p:rCtr x="-5000" y="16551"/>
                                    </p:animMotion>
                                  </p:childTnLst>
                                </p:cTn>
                              </p:par>
                            </p:childTnLst>
                          </p:cTn>
                        </p:par>
                        <p:par>
                          <p:cTn id="161" fill="hold">
                            <p:stCondLst>
                              <p:cond delay="29500"/>
                            </p:stCondLst>
                            <p:childTnLst>
                              <p:par>
                                <p:cTn id="162" presetID="63" presetClass="path" presetSubtype="0" accel="50000" decel="50000" fill="hold" grpId="1" nodeType="afterEffect">
                                  <p:stCondLst>
                                    <p:cond delay="0"/>
                                  </p:stCondLst>
                                  <p:childTnLst>
                                    <p:animMotion origin="layout" path="M 0.11197 2.59259E-6 L 0.24271 3.33333E-6 " pathEditMode="relative" rAng="0" ptsTypes="AA">
                                      <p:cBhvr>
                                        <p:cTn id="163" dur="2000" fill="hold"/>
                                        <p:tgtEl>
                                          <p:spTgt spid="52"/>
                                        </p:tgtEl>
                                        <p:attrNameLst>
                                          <p:attrName>ppt_x</p:attrName>
                                          <p:attrName>ppt_y</p:attrName>
                                        </p:attrNameLst>
                                      </p:cBhvr>
                                      <p:rCtr x="6632" y="139"/>
                                    </p:animMotion>
                                  </p:childTnLst>
                                </p:cTn>
                              </p:par>
                            </p:childTnLst>
                          </p:cTn>
                        </p:par>
                        <p:par>
                          <p:cTn id="164" fill="hold">
                            <p:stCondLst>
                              <p:cond delay="31500"/>
                            </p:stCondLst>
                            <p:childTnLst>
                              <p:par>
                                <p:cTn id="165" presetID="63" presetClass="path" presetSubtype="0" accel="50000" decel="50000" fill="hold" grpId="2" nodeType="afterEffect">
                                  <p:stCondLst>
                                    <p:cond delay="0"/>
                                  </p:stCondLst>
                                  <p:childTnLst>
                                    <p:animMotion origin="layout" path="M 0.22362 2.59259E-6 L 0.36371 4.44444E-6 " pathEditMode="relative" rAng="0" ptsTypes="AA">
                                      <p:cBhvr>
                                        <p:cTn id="166" dur="2000" fill="hold"/>
                                        <p:tgtEl>
                                          <p:spTgt spid="50"/>
                                        </p:tgtEl>
                                        <p:attrNameLst>
                                          <p:attrName>ppt_x</p:attrName>
                                          <p:attrName>ppt_y</p:attrName>
                                        </p:attrNameLst>
                                      </p:cBhvr>
                                      <p:rCtr x="6910" y="-417"/>
                                    </p:animMotion>
                                  </p:childTnLst>
                                </p:cTn>
                              </p:par>
                            </p:childTnLst>
                          </p:cTn>
                        </p:par>
                        <p:par>
                          <p:cTn id="167" fill="hold">
                            <p:stCondLst>
                              <p:cond delay="33500"/>
                            </p:stCondLst>
                            <p:childTnLst>
                              <p:par>
                                <p:cTn id="168" presetID="64" presetClass="path" presetSubtype="0" accel="50000" decel="50000" fill="hold" grpId="1" nodeType="afterEffect">
                                  <p:stCondLst>
                                    <p:cond delay="0"/>
                                  </p:stCondLst>
                                  <p:childTnLst>
                                    <p:animMotion origin="layout" path="M -0.1 0.33125 L -0.24236 3.33333E-6 " pathEditMode="relative" rAng="0" ptsTypes="AA">
                                      <p:cBhvr>
                                        <p:cTn id="169" dur="2000" fill="hold"/>
                                        <p:tgtEl>
                                          <p:spTgt spid="54"/>
                                        </p:tgtEl>
                                        <p:attrNameLst>
                                          <p:attrName>ppt_x</p:attrName>
                                          <p:attrName>ppt_y</p:attrName>
                                        </p:attrNameLst>
                                      </p:cBhvr>
                                      <p:rCtr x="-6580" y="-16412"/>
                                    </p:animMotion>
                                  </p:childTnLst>
                                </p:cTn>
                              </p:par>
                            </p:childTnLst>
                          </p:cTn>
                        </p:par>
                        <p:par>
                          <p:cTn id="170" fill="hold">
                            <p:stCondLst>
                              <p:cond delay="35500"/>
                            </p:stCondLst>
                            <p:childTnLst>
                              <p:par>
                                <p:cTn id="171" presetID="3" presetClass="exit" presetSubtype="10" fill="hold" grpId="1" nodeType="afterEffect">
                                  <p:stCondLst>
                                    <p:cond delay="0"/>
                                  </p:stCondLst>
                                  <p:childTnLst>
                                    <p:animEffect transition="out" filter="blinds(horizontal)">
                                      <p:cBhvr>
                                        <p:cTn id="172" dur="500"/>
                                        <p:tgtEl>
                                          <p:spTgt spid="73"/>
                                        </p:tgtEl>
                                      </p:cBhvr>
                                    </p:animEffect>
                                    <p:set>
                                      <p:cBhvr>
                                        <p:cTn id="173" dur="1" fill="hold">
                                          <p:stCondLst>
                                            <p:cond delay="499"/>
                                          </p:stCondLst>
                                        </p:cTn>
                                        <p:tgtEl>
                                          <p:spTgt spid="73"/>
                                        </p:tgtEl>
                                        <p:attrNameLst>
                                          <p:attrName>style.visibility</p:attrName>
                                        </p:attrNameLst>
                                      </p:cBhvr>
                                      <p:to>
                                        <p:strVal val="hidden"/>
                                      </p:to>
                                    </p:set>
                                  </p:childTnLst>
                                </p:cTn>
                              </p:par>
                              <p:par>
                                <p:cTn id="174" presetID="3" presetClass="exit" presetSubtype="10" fill="hold" grpId="3" nodeType="withEffect">
                                  <p:stCondLst>
                                    <p:cond delay="0"/>
                                  </p:stCondLst>
                                  <p:childTnLst>
                                    <p:animEffect transition="out" filter="blinds(horizontal)">
                                      <p:cBhvr>
                                        <p:cTn id="175" dur="500"/>
                                        <p:tgtEl>
                                          <p:spTgt spid="72"/>
                                        </p:tgtEl>
                                      </p:cBhvr>
                                    </p:animEffect>
                                    <p:set>
                                      <p:cBhvr>
                                        <p:cTn id="176" dur="1" fill="hold">
                                          <p:stCondLst>
                                            <p:cond delay="499"/>
                                          </p:stCondLst>
                                        </p:cTn>
                                        <p:tgtEl>
                                          <p:spTgt spid="72"/>
                                        </p:tgtEl>
                                        <p:attrNameLst>
                                          <p:attrName>style.visibility</p:attrName>
                                        </p:attrNameLst>
                                      </p:cBhvr>
                                      <p:to>
                                        <p:strVal val="hidden"/>
                                      </p:to>
                                    </p:set>
                                  </p:childTnLst>
                                </p:cTn>
                              </p:par>
                              <p:par>
                                <p:cTn id="177" presetID="3" presetClass="exit" presetSubtype="10" fill="hold" grpId="5" nodeType="withEffect">
                                  <p:stCondLst>
                                    <p:cond delay="0"/>
                                  </p:stCondLst>
                                  <p:childTnLst>
                                    <p:animEffect transition="out" filter="blinds(horizontal)">
                                      <p:cBhvr>
                                        <p:cTn id="178" dur="500"/>
                                        <p:tgtEl>
                                          <p:spTgt spid="45"/>
                                        </p:tgtEl>
                                      </p:cBhvr>
                                    </p:animEffect>
                                    <p:set>
                                      <p:cBhvr>
                                        <p:cTn id="179" dur="1" fill="hold">
                                          <p:stCondLst>
                                            <p:cond delay="499"/>
                                          </p:stCondLst>
                                        </p:cTn>
                                        <p:tgtEl>
                                          <p:spTgt spid="45"/>
                                        </p:tgtEl>
                                        <p:attrNameLst>
                                          <p:attrName>style.visibility</p:attrName>
                                        </p:attrNameLst>
                                      </p:cBhvr>
                                      <p:to>
                                        <p:strVal val="hidden"/>
                                      </p:to>
                                    </p:set>
                                  </p:childTnLst>
                                </p:cTn>
                              </p:par>
                              <p:par>
                                <p:cTn id="180" presetID="3" presetClass="exit" presetSubtype="10" fill="hold" grpId="5" nodeType="withEffect">
                                  <p:stCondLst>
                                    <p:cond delay="0"/>
                                  </p:stCondLst>
                                  <p:childTnLst>
                                    <p:animEffect transition="out" filter="blinds(horizontal)">
                                      <p:cBhvr>
                                        <p:cTn id="181" dur="500"/>
                                        <p:tgtEl>
                                          <p:spTgt spid="71"/>
                                        </p:tgtEl>
                                      </p:cBhvr>
                                    </p:animEffect>
                                    <p:set>
                                      <p:cBhvr>
                                        <p:cTn id="182" dur="1" fill="hold">
                                          <p:stCondLst>
                                            <p:cond delay="499"/>
                                          </p:stCondLst>
                                        </p:cTn>
                                        <p:tgtEl>
                                          <p:spTgt spid="71"/>
                                        </p:tgtEl>
                                        <p:attrNameLst>
                                          <p:attrName>style.visibility</p:attrName>
                                        </p:attrNameLst>
                                      </p:cBhvr>
                                      <p:to>
                                        <p:strVal val="hidden"/>
                                      </p:to>
                                    </p:set>
                                  </p:childTnLst>
                                </p:cTn>
                              </p:par>
                              <p:par>
                                <p:cTn id="183" presetID="3" presetClass="exit" presetSubtype="10" fill="hold" grpId="7" nodeType="withEffect">
                                  <p:stCondLst>
                                    <p:cond delay="0"/>
                                  </p:stCondLst>
                                  <p:childTnLst>
                                    <p:animEffect transition="out" filter="blinds(horizontal)">
                                      <p:cBhvr>
                                        <p:cTn id="184" dur="500"/>
                                        <p:tgtEl>
                                          <p:spTgt spid="69"/>
                                        </p:tgtEl>
                                      </p:cBhvr>
                                    </p:animEffect>
                                    <p:set>
                                      <p:cBhvr>
                                        <p:cTn id="185" dur="1" fill="hold">
                                          <p:stCondLst>
                                            <p:cond delay="499"/>
                                          </p:stCondLst>
                                        </p:cTn>
                                        <p:tgtEl>
                                          <p:spTgt spid="69"/>
                                        </p:tgtEl>
                                        <p:attrNameLst>
                                          <p:attrName>style.visibility</p:attrName>
                                        </p:attrNameLst>
                                      </p:cBhvr>
                                      <p:to>
                                        <p:strVal val="hidden"/>
                                      </p:to>
                                    </p:set>
                                  </p:childTnLst>
                                </p:cTn>
                              </p:par>
                              <p:par>
                                <p:cTn id="186" presetID="3" presetClass="exit" presetSubtype="10" fill="hold" grpId="7" nodeType="withEffect">
                                  <p:stCondLst>
                                    <p:cond delay="0"/>
                                  </p:stCondLst>
                                  <p:childTnLst>
                                    <p:animEffect transition="out" filter="blinds(horizontal)">
                                      <p:cBhvr>
                                        <p:cTn id="187" dur="500"/>
                                        <p:tgtEl>
                                          <p:spTgt spid="47"/>
                                        </p:tgtEl>
                                      </p:cBhvr>
                                    </p:animEffect>
                                    <p:set>
                                      <p:cBhvr>
                                        <p:cTn id="188" dur="1" fill="hold">
                                          <p:stCondLst>
                                            <p:cond delay="499"/>
                                          </p:stCondLst>
                                        </p:cTn>
                                        <p:tgtEl>
                                          <p:spTgt spid="47"/>
                                        </p:tgtEl>
                                        <p:attrNameLst>
                                          <p:attrName>style.visibility</p:attrName>
                                        </p:attrNameLst>
                                      </p:cBhvr>
                                      <p:to>
                                        <p:strVal val="hidden"/>
                                      </p:to>
                                    </p:set>
                                  </p:childTnLst>
                                </p:cTn>
                              </p:par>
                              <p:par>
                                <p:cTn id="189" presetID="3" presetClass="exit" presetSubtype="10" fill="hold" grpId="7" nodeType="withEffect">
                                  <p:stCondLst>
                                    <p:cond delay="0"/>
                                  </p:stCondLst>
                                  <p:childTnLst>
                                    <p:animEffect transition="out" filter="blinds(horizontal)">
                                      <p:cBhvr>
                                        <p:cTn id="190" dur="500"/>
                                        <p:tgtEl>
                                          <p:spTgt spid="68"/>
                                        </p:tgtEl>
                                      </p:cBhvr>
                                    </p:animEffect>
                                    <p:set>
                                      <p:cBhvr>
                                        <p:cTn id="191" dur="1" fill="hold">
                                          <p:stCondLst>
                                            <p:cond delay="499"/>
                                          </p:stCondLst>
                                        </p:cTn>
                                        <p:tgtEl>
                                          <p:spTgt spid="68"/>
                                        </p:tgtEl>
                                        <p:attrNameLst>
                                          <p:attrName>style.visibility</p:attrName>
                                        </p:attrNameLst>
                                      </p:cBhvr>
                                      <p:to>
                                        <p:strVal val="hidden"/>
                                      </p:to>
                                    </p:set>
                                  </p:childTnLst>
                                </p:cTn>
                              </p:par>
                            </p:childTnLst>
                          </p:cTn>
                        </p:par>
                        <p:par>
                          <p:cTn id="192" fill="hold">
                            <p:stCondLst>
                              <p:cond delay="36000"/>
                            </p:stCondLst>
                            <p:childTnLst>
                              <p:par>
                                <p:cTn id="193" presetID="2" presetClass="exit" presetSubtype="8" fill="hold" grpId="0" nodeType="afterEffect">
                                  <p:stCondLst>
                                    <p:cond delay="0"/>
                                  </p:stCondLst>
                                  <p:childTnLst>
                                    <p:anim calcmode="lin" valueType="num">
                                      <p:cBhvr additive="base">
                                        <p:cTn id="194" dur="500"/>
                                        <p:tgtEl>
                                          <p:spTgt spid="67"/>
                                        </p:tgtEl>
                                        <p:attrNameLst>
                                          <p:attrName>ppt_x</p:attrName>
                                        </p:attrNameLst>
                                      </p:cBhvr>
                                      <p:tavLst>
                                        <p:tav tm="0">
                                          <p:val>
                                            <p:strVal val="ppt_x"/>
                                          </p:val>
                                        </p:tav>
                                        <p:tav tm="100000">
                                          <p:val>
                                            <p:strVal val="0-ppt_w/2"/>
                                          </p:val>
                                        </p:tav>
                                      </p:tavLst>
                                    </p:anim>
                                    <p:anim calcmode="lin" valueType="num">
                                      <p:cBhvr additive="base">
                                        <p:cTn id="195" dur="500"/>
                                        <p:tgtEl>
                                          <p:spTgt spid="67"/>
                                        </p:tgtEl>
                                        <p:attrNameLst>
                                          <p:attrName>ppt_y</p:attrName>
                                        </p:attrNameLst>
                                      </p:cBhvr>
                                      <p:tavLst>
                                        <p:tav tm="0">
                                          <p:val>
                                            <p:strVal val="ppt_y"/>
                                          </p:val>
                                        </p:tav>
                                        <p:tav tm="100000">
                                          <p:val>
                                            <p:strVal val="ppt_y"/>
                                          </p:val>
                                        </p:tav>
                                      </p:tavLst>
                                    </p:anim>
                                    <p:set>
                                      <p:cBhvr>
                                        <p:cTn id="196" dur="1" fill="hold">
                                          <p:stCondLst>
                                            <p:cond delay="499"/>
                                          </p:stCondLst>
                                        </p:cTn>
                                        <p:tgtEl>
                                          <p:spTgt spid="67"/>
                                        </p:tgtEl>
                                        <p:attrNameLst>
                                          <p:attrName>style.visibility</p:attrName>
                                        </p:attrNameLst>
                                      </p:cBhvr>
                                      <p:to>
                                        <p:strVal val="hidden"/>
                                      </p:to>
                                    </p:set>
                                  </p:childTnLst>
                                </p:cTn>
                              </p:par>
                              <p:par>
                                <p:cTn id="197" presetID="2" presetClass="exit" presetSubtype="2" fill="hold" grpId="0" nodeType="withEffect">
                                  <p:stCondLst>
                                    <p:cond delay="0"/>
                                  </p:stCondLst>
                                  <p:childTnLst>
                                    <p:anim calcmode="lin" valueType="num">
                                      <p:cBhvr additive="base">
                                        <p:cTn id="198" dur="500"/>
                                        <p:tgtEl>
                                          <p:spTgt spid="66"/>
                                        </p:tgtEl>
                                        <p:attrNameLst>
                                          <p:attrName>ppt_x</p:attrName>
                                        </p:attrNameLst>
                                      </p:cBhvr>
                                      <p:tavLst>
                                        <p:tav tm="0">
                                          <p:val>
                                            <p:strVal val="ppt_x"/>
                                          </p:val>
                                        </p:tav>
                                        <p:tav tm="100000">
                                          <p:val>
                                            <p:strVal val="1+ppt_w/2"/>
                                          </p:val>
                                        </p:tav>
                                      </p:tavLst>
                                    </p:anim>
                                    <p:anim calcmode="lin" valueType="num">
                                      <p:cBhvr additive="base">
                                        <p:cTn id="199" dur="500"/>
                                        <p:tgtEl>
                                          <p:spTgt spid="66"/>
                                        </p:tgtEl>
                                        <p:attrNameLst>
                                          <p:attrName>ppt_y</p:attrName>
                                        </p:attrNameLst>
                                      </p:cBhvr>
                                      <p:tavLst>
                                        <p:tav tm="0">
                                          <p:val>
                                            <p:strVal val="ppt_y"/>
                                          </p:val>
                                        </p:tav>
                                        <p:tav tm="100000">
                                          <p:val>
                                            <p:strVal val="ppt_y"/>
                                          </p:val>
                                        </p:tav>
                                      </p:tavLst>
                                    </p:anim>
                                    <p:set>
                                      <p:cBhvr>
                                        <p:cTn id="200"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5" grpId="2" animBg="1"/>
      <p:bldP spid="45" grpId="3" animBg="1"/>
      <p:bldP spid="45" grpId="4" animBg="1"/>
      <p:bldP spid="45" grpId="5" animBg="1"/>
      <p:bldP spid="46" grpId="0" animBg="1"/>
      <p:bldP spid="46" grpId="1" animBg="1"/>
      <p:bldP spid="46" grpId="2" animBg="1"/>
      <p:bldP spid="47" grpId="0" animBg="1"/>
      <p:bldP spid="47" grpId="1" animBg="1"/>
      <p:bldP spid="47" grpId="2" animBg="1"/>
      <p:bldP spid="47" grpId="3" animBg="1"/>
      <p:bldP spid="47" grpId="4" animBg="1"/>
      <p:bldP spid="47" grpId="5" animBg="1"/>
      <p:bldP spid="47" grpId="6" animBg="1"/>
      <p:bldP spid="47" grpId="7" animBg="1"/>
      <p:bldP spid="48" grpId="0" animBg="1"/>
      <p:bldP spid="49" grpId="0" animBg="1"/>
      <p:bldP spid="50" grpId="0" animBg="1"/>
      <p:bldP spid="50" grpId="1" animBg="1"/>
      <p:bldP spid="50" grpId="2" animBg="1"/>
      <p:bldP spid="51" grpId="0" animBg="1"/>
      <p:bldP spid="51" grpId="1" animBg="1"/>
      <p:bldP spid="52" grpId="0" animBg="1"/>
      <p:bldP spid="52" grpId="1" animBg="1"/>
      <p:bldP spid="53" grpId="0" animBg="1"/>
      <p:bldP spid="53" grpId="1" animBg="1"/>
      <p:bldP spid="54" grpId="0" animBg="1"/>
      <p:bldP spid="54" grpId="1" animBg="1"/>
      <p:bldP spid="66" grpId="0" animBg="1"/>
      <p:bldP spid="67" grpId="0" animBg="1"/>
      <p:bldP spid="68" grpId="0" animBg="1"/>
      <p:bldP spid="68" grpId="1" animBg="1"/>
      <p:bldP spid="68" grpId="2" animBg="1"/>
      <p:bldP spid="68" grpId="3" animBg="1"/>
      <p:bldP spid="68" grpId="4" animBg="1"/>
      <p:bldP spid="68" grpId="5" animBg="1"/>
      <p:bldP spid="68" grpId="6" animBg="1"/>
      <p:bldP spid="68" grpId="7" animBg="1"/>
      <p:bldP spid="69" grpId="0" animBg="1"/>
      <p:bldP spid="69" grpId="1" animBg="1"/>
      <p:bldP spid="69" grpId="2" animBg="1"/>
      <p:bldP spid="69" grpId="3" animBg="1"/>
      <p:bldP spid="69" grpId="4" animBg="1"/>
      <p:bldP spid="69" grpId="5" animBg="1"/>
      <p:bldP spid="69" grpId="6" animBg="1"/>
      <p:bldP spid="69" grpId="7" animBg="1"/>
      <p:bldP spid="70" grpId="0" animBg="1"/>
      <p:bldP spid="70" grpId="1" animBg="1"/>
      <p:bldP spid="71" grpId="0" animBg="1"/>
      <p:bldP spid="71" grpId="1" animBg="1"/>
      <p:bldP spid="71" grpId="2" animBg="1"/>
      <p:bldP spid="71" grpId="3" animBg="1"/>
      <p:bldP spid="71" grpId="4" animBg="1"/>
      <p:bldP spid="71" grpId="5" animBg="1"/>
      <p:bldP spid="72" grpId="0" animBg="1"/>
      <p:bldP spid="72" grpId="1" animBg="1"/>
      <p:bldP spid="72" grpId="2" animBg="1"/>
      <p:bldP spid="72" grpId="3" animBg="1"/>
      <p:bldP spid="73" grpId="0" animBg="1"/>
      <p:bldP spid="73" grpId="1"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119</a:t>
            </a:fld>
            <a:endParaRPr lang="en-US" altLang="en-US"/>
          </a:p>
        </p:txBody>
      </p:sp>
      <p:grpSp>
        <p:nvGrpSpPr>
          <p:cNvPr id="32" name="Group 2"/>
          <p:cNvGrpSpPr>
            <a:grpSpLocks/>
          </p:cNvGrpSpPr>
          <p:nvPr/>
        </p:nvGrpSpPr>
        <p:grpSpPr bwMode="auto">
          <a:xfrm>
            <a:off x="381000" y="2871788"/>
            <a:ext cx="8550275" cy="617537"/>
            <a:chOff x="644" y="1809"/>
            <a:chExt cx="4972" cy="389"/>
          </a:xfrm>
        </p:grpSpPr>
        <p:sp>
          <p:nvSpPr>
            <p:cNvPr id="33" name="Oval 3"/>
            <p:cNvSpPr>
              <a:spLocks noChangeArrowheads="1"/>
            </p:cNvSpPr>
            <p:nvPr/>
          </p:nvSpPr>
          <p:spPr bwMode="auto">
            <a:xfrm>
              <a:off x="1288"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4" name="Oval 4"/>
            <p:cNvSpPr>
              <a:spLocks noChangeArrowheads="1"/>
            </p:cNvSpPr>
            <p:nvPr/>
          </p:nvSpPr>
          <p:spPr bwMode="auto">
            <a:xfrm>
              <a:off x="1933"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5" name="Oval 5"/>
            <p:cNvSpPr>
              <a:spLocks noChangeArrowheads="1"/>
            </p:cNvSpPr>
            <p:nvPr/>
          </p:nvSpPr>
          <p:spPr bwMode="auto">
            <a:xfrm>
              <a:off x="2577"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6" name="Oval 6"/>
            <p:cNvSpPr>
              <a:spLocks noChangeArrowheads="1"/>
            </p:cNvSpPr>
            <p:nvPr/>
          </p:nvSpPr>
          <p:spPr bwMode="auto">
            <a:xfrm>
              <a:off x="3222"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7" name="Oval 7"/>
            <p:cNvSpPr>
              <a:spLocks noChangeArrowheads="1"/>
            </p:cNvSpPr>
            <p:nvPr/>
          </p:nvSpPr>
          <p:spPr bwMode="auto">
            <a:xfrm>
              <a:off x="3866"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8" name="Oval 8"/>
            <p:cNvSpPr>
              <a:spLocks noChangeArrowheads="1"/>
            </p:cNvSpPr>
            <p:nvPr/>
          </p:nvSpPr>
          <p:spPr bwMode="auto">
            <a:xfrm>
              <a:off x="4511"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9" name="Oval 9"/>
            <p:cNvSpPr>
              <a:spLocks noChangeArrowheads="1"/>
            </p:cNvSpPr>
            <p:nvPr/>
          </p:nvSpPr>
          <p:spPr bwMode="auto">
            <a:xfrm>
              <a:off x="5156"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40" name="Oval 10"/>
            <p:cNvSpPr>
              <a:spLocks noChangeArrowheads="1"/>
            </p:cNvSpPr>
            <p:nvPr/>
          </p:nvSpPr>
          <p:spPr bwMode="auto">
            <a:xfrm>
              <a:off x="644"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grpSp>
        <p:nvGrpSpPr>
          <p:cNvPr id="41" name="Group 22"/>
          <p:cNvGrpSpPr>
            <a:grpSpLocks/>
          </p:cNvGrpSpPr>
          <p:nvPr/>
        </p:nvGrpSpPr>
        <p:grpSpPr bwMode="auto">
          <a:xfrm>
            <a:off x="381000" y="3397250"/>
            <a:ext cx="8550275" cy="608013"/>
            <a:chOff x="644" y="1153"/>
            <a:chExt cx="4972" cy="383"/>
          </a:xfrm>
        </p:grpSpPr>
        <p:sp>
          <p:nvSpPr>
            <p:cNvPr id="42" name="Oval 2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43" name="Oval 2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4" name="Oval 2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63" name="Oval 2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74" name="Oval 2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75" name="Oval 2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76" name="Oval 2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77" name="Oval 3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Tree>
    <p:extLst>
      <p:ext uri="{BB962C8B-B14F-4D97-AF65-F5344CB8AC3E}">
        <p14:creationId xmlns:p14="http://schemas.microsoft.com/office/powerpoint/2010/main" val="3731204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strips(downRight)">
                                      <p:cBhvr>
                                        <p:cTn id="7" dur="3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625" y="152400"/>
            <a:ext cx="6302375" cy="1143000"/>
          </a:xfrm>
        </p:spPr>
        <p:txBody>
          <a:bodyPr/>
          <a:lstStyle/>
          <a:p>
            <a:r>
              <a:rPr lang="en-US" sz="3200">
                <a:latin typeface="Times New Roman" panose="02020603050405020304" pitchFamily="18" charset="0"/>
                <a:cs typeface="Times New Roman" panose="02020603050405020304" pitchFamily="18" charset="0"/>
              </a:rPr>
              <a:t>Khái niệm thuật toán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4525963"/>
          </a:xfrm>
        </p:spPr>
        <p:txBody>
          <a:bodyPr/>
          <a:lstStyle/>
          <a:p>
            <a:pPr marL="0" indent="0">
              <a:spcBef>
                <a:spcPts val="400"/>
              </a:spcBef>
              <a:buNone/>
            </a:pPr>
            <a:r>
              <a:rPr lang="en-US" sz="2800">
                <a:latin typeface="Times New Roman" panose="02020603050405020304" pitchFamily="18" charset="0"/>
                <a:cs typeface="Times New Roman" panose="02020603050405020304" pitchFamily="18" charset="0"/>
              </a:rPr>
              <a:t>Giải thuật hay thuật toán là một chuỗi hữu hạn các thao tác để giải một bài toán nào đó.</a:t>
            </a: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12</a:t>
            </a:fld>
            <a:endParaRPr lang="en-US" altLang="en-US"/>
          </a:p>
        </p:txBody>
      </p:sp>
    </p:spTree>
    <p:extLst>
      <p:ext uri="{BB962C8B-B14F-4D97-AF65-F5344CB8AC3E}">
        <p14:creationId xmlns:p14="http://schemas.microsoft.com/office/powerpoint/2010/main" val="40555222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6302375" cy="1143000"/>
          </a:xfrm>
        </p:spPr>
        <p:txBody>
          <a:bodyPr/>
          <a:lstStyle/>
          <a:p>
            <a:r>
              <a:rPr lang="en-US" sz="3200">
                <a:latin typeface="Times New Roman" panose="02020603050405020304" pitchFamily="18" charset="0"/>
                <a:cs typeface="Times New Roman" panose="02020603050405020304" pitchFamily="18" charset="0"/>
              </a:rPr>
              <a:t>3.9 </a:t>
            </a:r>
            <a:r>
              <a:rPr lang="en-US" sz="3200" dirty="0">
                <a:latin typeface="Times New Roman" panose="02020603050405020304" pitchFamily="18" charset="0"/>
                <a:cs typeface="Times New Roman" panose="02020603050405020304" pitchFamily="18" charset="0"/>
              </a:rPr>
              <a:t>Trộn trực tiếp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120</a:t>
            </a:fld>
            <a:endParaRPr lang="en-US" altLang="en-US"/>
          </a:p>
        </p:txBody>
      </p:sp>
      <p:sp>
        <p:nvSpPr>
          <p:cNvPr id="5" name="Content Placeholder 4"/>
          <p:cNvSpPr>
            <a:spLocks noGrp="1"/>
          </p:cNvSpPr>
          <p:nvPr>
            <p:ph idx="1"/>
          </p:nvPr>
        </p:nvSpPr>
        <p:spPr>
          <a:xfrm>
            <a:off x="457200" y="1219200"/>
            <a:ext cx="8229600" cy="4906963"/>
          </a:xfrm>
        </p:spPr>
        <p:txBody>
          <a:bodyPr/>
          <a:lstStyle/>
          <a:p>
            <a:pPr marL="0" indent="0">
              <a:buNone/>
            </a:pPr>
            <a:r>
              <a:rPr lang="en-US" sz="2800" b="1">
                <a:latin typeface="Times New Roman" panose="02020603050405020304" pitchFamily="18" charset="0"/>
                <a:cs typeface="Times New Roman" panose="02020603050405020304" pitchFamily="18" charset="0"/>
              </a:rPr>
              <a:t>Ý tưởng</a:t>
            </a:r>
            <a:r>
              <a:rPr lang="en-US" sz="2800">
                <a:latin typeface="Times New Roman" panose="02020603050405020304" pitchFamily="18" charset="0"/>
                <a:cs typeface="Times New Roman" panose="02020603050405020304" pitchFamily="18" charset="0"/>
              </a:rPr>
              <a:t>:</a:t>
            </a:r>
          </a:p>
          <a:p>
            <a:pPr marL="0" indent="0">
              <a:buNone/>
            </a:pPr>
            <a:r>
              <a:rPr lang="vi-VN" sz="2800">
                <a:latin typeface="Times New Roman" panose="02020603050405020304" pitchFamily="18" charset="0"/>
                <a:cs typeface="Times New Roman" panose="02020603050405020304" pitchFamily="18" charset="0"/>
              </a:rPr>
              <a:t>Ý tưởng của giải thuật là trộn 2 dãy đã được sắp xếp thành 1 dãy mới cũng được sắp xếp.</a:t>
            </a:r>
          </a:p>
          <a:p>
            <a:pPr marL="0" indent="0">
              <a:buNone/>
            </a:pPr>
            <a:r>
              <a:rPr lang="vi-VN" sz="2800">
                <a:latin typeface="Times New Roman" panose="02020603050405020304" pitchFamily="18" charset="0"/>
                <a:cs typeface="Times New Roman" panose="02020603050405020304" pitchFamily="18" charset="0"/>
              </a:rPr>
              <a:t>Đầu tiên ta coi mỗi phần tử của dãy là 1 danh sách con gồm 1 phần tử đã được sắp. Tiếp theo tiến hành trộn từng cặp 2 dãy con 1 phần tử kề nhau để tạo thành các dãy con 2 phần tử được sắp. Các dãy con 2 phần tử được sắp này lại được trộn với nhau tạo thành dãy con 4 phần tử được sắp. Quá trình tiếp tục đến khi chỉ còn 1 dãy con duy nhất được sắp, đó chính là dãy ban đầu.</a:t>
            </a:r>
          </a:p>
          <a:p>
            <a:pPr marL="0" indent="0">
              <a:buNone/>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3822993"/>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68313"/>
            <a:ext cx="6302375" cy="563562"/>
          </a:xfrm>
        </p:spPr>
        <p:txBody>
          <a:bodyPr/>
          <a:lstStyle/>
          <a:p>
            <a:r>
              <a:rPr lang="en-US" sz="3200">
                <a:latin typeface="Times New Roman" panose="02020603050405020304" pitchFamily="18" charset="0"/>
                <a:cs typeface="Times New Roman" panose="02020603050405020304" pitchFamily="18" charset="0"/>
              </a:rPr>
              <a:t>Các bước thực hiện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5029200"/>
          </a:xfrm>
        </p:spPr>
        <p:txBody>
          <a:bodyPr/>
          <a:lstStyle/>
          <a:p>
            <a:pPr marL="0" indent="0" algn="just">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b="1">
                <a:latin typeface="Times New Roman" panose="02020603050405020304" pitchFamily="18" charset="0"/>
                <a:cs typeface="Times New Roman" panose="02020603050405020304" pitchFamily="18" charset="0"/>
              </a:rPr>
              <a:t>Bước 1</a:t>
            </a:r>
            <a:r>
              <a:rPr lang="vi-VN" sz="2800">
                <a:latin typeface="Times New Roman" panose="02020603050405020304" pitchFamily="18" charset="0"/>
                <a:cs typeface="Times New Roman" panose="02020603050405020304" pitchFamily="18" charset="0"/>
              </a:rPr>
              <a:t>: Chuẩn bị</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k = 1; // k là chiều dài của dãy con trong bước hiện hành</a:t>
            </a:r>
          </a:p>
          <a:p>
            <a:pPr marL="0" indent="0" algn="just">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b="1">
                <a:latin typeface="Times New Roman" panose="02020603050405020304" pitchFamily="18" charset="0"/>
                <a:cs typeface="Times New Roman" panose="02020603050405020304" pitchFamily="18" charset="0"/>
              </a:rPr>
              <a:t>Bước 2</a:t>
            </a: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Tách dãy a</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0</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a</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1</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 a</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n-1</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thành 2 dãy b, c theo nguyên tắc luân phiên từng nhóm k phần tử:</a:t>
            </a:r>
          </a:p>
          <a:p>
            <a:pPr marL="0" indent="0" algn="just">
              <a:buNone/>
            </a:pPr>
            <a:r>
              <a:rPr lang="vi-VN" sz="2800">
                <a:latin typeface="Times New Roman" panose="02020603050405020304" pitchFamily="18" charset="0"/>
                <a:cs typeface="Times New Roman" panose="02020603050405020304" pitchFamily="18" charset="0"/>
              </a:rPr>
              <a:t>	b = a</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0</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a</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k</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a</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2k</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a</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3k</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a:t>
            </a:r>
          </a:p>
          <a:p>
            <a:pPr marL="0" indent="0" algn="just">
              <a:buNone/>
            </a:pPr>
            <a:r>
              <a:rPr lang="vi-VN" sz="2800">
                <a:latin typeface="Times New Roman" panose="02020603050405020304" pitchFamily="18" charset="0"/>
                <a:cs typeface="Times New Roman" panose="02020603050405020304" pitchFamily="18" charset="0"/>
              </a:rPr>
              <a:t>	c = a</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k+1</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a</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2k+1</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a</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3k+1</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 </a:t>
            </a:r>
          </a:p>
          <a:p>
            <a:pPr marL="0" indent="0" algn="just">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b="1">
                <a:latin typeface="Times New Roman" panose="02020603050405020304" pitchFamily="18" charset="0"/>
                <a:cs typeface="Times New Roman" panose="02020603050405020304" pitchFamily="18" charset="0"/>
              </a:rPr>
              <a:t>Bước 3</a:t>
            </a: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Trộn từng cặp dãy con gồm k phần tử của 2 dãy b, c vào a. </a:t>
            </a:r>
          </a:p>
          <a:p>
            <a:pPr marL="0" indent="0" algn="just">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b="1">
                <a:latin typeface="Times New Roman" panose="02020603050405020304" pitchFamily="18" charset="0"/>
                <a:cs typeface="Times New Roman" panose="02020603050405020304" pitchFamily="18" charset="0"/>
              </a:rPr>
              <a:t>Bước 4</a:t>
            </a:r>
            <a:r>
              <a:rPr lang="vi-VN" sz="2800">
                <a:latin typeface="Times New Roman" panose="02020603050405020304" pitchFamily="18" charset="0"/>
                <a:cs typeface="Times New Roman" panose="02020603050405020304" pitchFamily="18" charset="0"/>
              </a:rPr>
              <a:t>:</a:t>
            </a:r>
          </a:p>
          <a:p>
            <a:pPr marL="0" indent="0" algn="just">
              <a:buNone/>
            </a:pPr>
            <a:r>
              <a:rPr lang="vi-VN" sz="2800">
                <a:latin typeface="Times New Roman" panose="02020603050405020304" pitchFamily="18" charset="0"/>
                <a:cs typeface="Times New Roman" panose="02020603050405020304" pitchFamily="18" charset="0"/>
              </a:rPr>
              <a:t>	k = k*2;</a:t>
            </a:r>
          </a:p>
          <a:p>
            <a:pPr marL="0" indent="0" algn="just">
              <a:buNone/>
            </a:pPr>
            <a:r>
              <a:rPr lang="vi-VN" sz="2800">
                <a:latin typeface="Times New Roman" panose="02020603050405020304" pitchFamily="18" charset="0"/>
                <a:cs typeface="Times New Roman" panose="02020603050405020304" pitchFamily="18" charset="0"/>
              </a:rPr>
              <a:t>	Nếu k &lt; n thì trở lại bước 2. Ngược lại: Dừng.</a:t>
            </a:r>
          </a:p>
          <a:p>
            <a:pPr marL="0" indent="0" algn="just">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121</a:t>
            </a:fld>
            <a:endParaRPr lang="en-US" altLang="en-US"/>
          </a:p>
        </p:txBody>
      </p:sp>
    </p:spTree>
    <p:extLst>
      <p:ext uri="{BB962C8B-B14F-4D97-AF65-F5344CB8AC3E}">
        <p14:creationId xmlns:p14="http://schemas.microsoft.com/office/powerpoint/2010/main" val="3478612996"/>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122</a:t>
            </a:fld>
            <a:endParaRPr lang="en-US" altLang="en-US"/>
          </a:p>
        </p:txBody>
      </p:sp>
      <p:sp>
        <p:nvSpPr>
          <p:cNvPr id="5" name="Oval 2"/>
          <p:cNvSpPr>
            <a:spLocks noChangeArrowheads="1"/>
          </p:cNvSpPr>
          <p:nvPr/>
        </p:nvSpPr>
        <p:spPr bwMode="auto">
          <a:xfrm>
            <a:off x="1395413" y="2887662"/>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3"/>
          <p:cNvSpPr>
            <a:spLocks noChangeArrowheads="1"/>
          </p:cNvSpPr>
          <p:nvPr/>
        </p:nvSpPr>
        <p:spPr bwMode="auto">
          <a:xfrm>
            <a:off x="2505075" y="28876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7" name="Oval 4"/>
          <p:cNvSpPr>
            <a:spLocks noChangeArrowheads="1"/>
          </p:cNvSpPr>
          <p:nvPr/>
        </p:nvSpPr>
        <p:spPr bwMode="auto">
          <a:xfrm>
            <a:off x="3613150" y="28876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5"/>
          <p:cNvSpPr>
            <a:spLocks noChangeArrowheads="1"/>
          </p:cNvSpPr>
          <p:nvPr/>
        </p:nvSpPr>
        <p:spPr bwMode="auto">
          <a:xfrm>
            <a:off x="4722813" y="28876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9" name="Oval 6"/>
          <p:cNvSpPr>
            <a:spLocks noChangeArrowheads="1"/>
          </p:cNvSpPr>
          <p:nvPr/>
        </p:nvSpPr>
        <p:spPr bwMode="auto">
          <a:xfrm>
            <a:off x="5829300" y="2887662"/>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7"/>
          <p:cNvSpPr>
            <a:spLocks noChangeArrowheads="1"/>
          </p:cNvSpPr>
          <p:nvPr/>
        </p:nvSpPr>
        <p:spPr bwMode="auto">
          <a:xfrm>
            <a:off x="6938963" y="28876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1" name="Oval 8"/>
          <p:cNvSpPr>
            <a:spLocks noChangeArrowheads="1"/>
          </p:cNvSpPr>
          <p:nvPr/>
        </p:nvSpPr>
        <p:spPr bwMode="auto">
          <a:xfrm>
            <a:off x="8048625" y="28876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288925" y="28876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grpSp>
        <p:nvGrpSpPr>
          <p:cNvPr id="13" name="Group 10"/>
          <p:cNvGrpSpPr>
            <a:grpSpLocks/>
          </p:cNvGrpSpPr>
          <p:nvPr/>
        </p:nvGrpSpPr>
        <p:grpSpPr bwMode="auto">
          <a:xfrm>
            <a:off x="288925" y="2303462"/>
            <a:ext cx="8550275" cy="608013"/>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Tree>
    <p:extLst>
      <p:ext uri="{BB962C8B-B14F-4D97-AF65-F5344CB8AC3E}">
        <p14:creationId xmlns:p14="http://schemas.microsoft.com/office/powerpoint/2010/main" val="2354215154"/>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123</a:t>
            </a:fld>
            <a:endParaRPr lang="en-US" altLang="en-US"/>
          </a:p>
        </p:txBody>
      </p:sp>
      <p:sp>
        <p:nvSpPr>
          <p:cNvPr id="5" name="Oval 2"/>
          <p:cNvSpPr>
            <a:spLocks noChangeArrowheads="1"/>
          </p:cNvSpPr>
          <p:nvPr/>
        </p:nvSpPr>
        <p:spPr bwMode="auto">
          <a:xfrm>
            <a:off x="13954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3"/>
          <p:cNvSpPr>
            <a:spLocks noChangeArrowheads="1"/>
          </p:cNvSpPr>
          <p:nvPr/>
        </p:nvSpPr>
        <p:spPr bwMode="auto">
          <a:xfrm>
            <a:off x="2505075"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8</a:t>
            </a:r>
          </a:p>
        </p:txBody>
      </p:sp>
      <p:sp>
        <p:nvSpPr>
          <p:cNvPr id="7" name="Oval 4"/>
          <p:cNvSpPr>
            <a:spLocks noChangeArrowheads="1"/>
          </p:cNvSpPr>
          <p:nvPr/>
        </p:nvSpPr>
        <p:spPr bwMode="auto">
          <a:xfrm>
            <a:off x="36131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5"/>
          <p:cNvSpPr>
            <a:spLocks noChangeArrowheads="1"/>
          </p:cNvSpPr>
          <p:nvPr/>
        </p:nvSpPr>
        <p:spPr bwMode="auto">
          <a:xfrm>
            <a:off x="4722813"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a:t>
            </a:r>
          </a:p>
        </p:txBody>
      </p:sp>
      <p:sp>
        <p:nvSpPr>
          <p:cNvPr id="9" name="Oval 6"/>
          <p:cNvSpPr>
            <a:spLocks noChangeArrowheads="1"/>
          </p:cNvSpPr>
          <p:nvPr/>
        </p:nvSpPr>
        <p:spPr bwMode="auto">
          <a:xfrm>
            <a:off x="582930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7"/>
          <p:cNvSpPr>
            <a:spLocks noChangeArrowheads="1"/>
          </p:cNvSpPr>
          <p:nvPr/>
        </p:nvSpPr>
        <p:spPr bwMode="auto">
          <a:xfrm>
            <a:off x="6938963"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4</a:t>
            </a:r>
          </a:p>
        </p:txBody>
      </p:sp>
      <p:sp>
        <p:nvSpPr>
          <p:cNvPr id="11" name="Oval 8"/>
          <p:cNvSpPr>
            <a:spLocks noChangeArrowheads="1"/>
          </p:cNvSpPr>
          <p:nvPr/>
        </p:nvSpPr>
        <p:spPr bwMode="auto">
          <a:xfrm>
            <a:off x="80486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288925"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grpSp>
        <p:nvGrpSpPr>
          <p:cNvPr id="13" name="Group 10"/>
          <p:cNvGrpSpPr>
            <a:grpSpLocks/>
          </p:cNvGrpSpPr>
          <p:nvPr/>
        </p:nvGrpSpPr>
        <p:grpSpPr bwMode="auto">
          <a:xfrm>
            <a:off x="288925" y="2287588"/>
            <a:ext cx="8550275" cy="608012"/>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0"/>
          <p:cNvSpPr txBox="1">
            <a:spLocks noChangeArrowheads="1"/>
          </p:cNvSpPr>
          <p:nvPr/>
        </p:nvSpPr>
        <p:spPr bwMode="auto">
          <a:xfrm>
            <a:off x="246063" y="1341438"/>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 k = 1</a:t>
            </a:r>
          </a:p>
        </p:txBody>
      </p:sp>
      <p:sp>
        <p:nvSpPr>
          <p:cNvPr id="23" name="Text Box 22"/>
          <p:cNvSpPr txBox="1">
            <a:spLocks noChangeArrowheads="1"/>
          </p:cNvSpPr>
          <p:nvPr/>
        </p:nvSpPr>
        <p:spPr bwMode="auto">
          <a:xfrm>
            <a:off x="3702050" y="1412875"/>
            <a:ext cx="4970463"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 Phân phối luân phiên</a:t>
            </a:r>
          </a:p>
        </p:txBody>
      </p:sp>
    </p:spTree>
    <p:extLst>
      <p:ext uri="{BB962C8B-B14F-4D97-AF65-F5344CB8AC3E}">
        <p14:creationId xmlns:p14="http://schemas.microsoft.com/office/powerpoint/2010/main" val="7588088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grpId="0" nodeType="afterEffect">
                                  <p:stCondLst>
                                    <p:cond delay="0"/>
                                  </p:stCondLst>
                                  <p:childTnLst>
                                    <p:animRot by="21600000">
                                      <p:cBhvr>
                                        <p:cTn id="6" dur="1000" fill="hold"/>
                                        <p:tgtEl>
                                          <p:spTgt spid="12"/>
                                        </p:tgtEl>
                                        <p:attrNameLst>
                                          <p:attrName>r</p:attrName>
                                        </p:attrNameLst>
                                      </p:cBhvr>
                                    </p:animRot>
                                  </p:childTnLst>
                                </p:cTn>
                              </p:par>
                            </p:childTnLst>
                          </p:cTn>
                        </p:par>
                        <p:par>
                          <p:cTn id="7" fill="hold">
                            <p:stCondLst>
                              <p:cond delay="1000"/>
                            </p:stCondLst>
                            <p:childTnLst>
                              <p:par>
                                <p:cTn id="8" presetID="42" presetClass="path" presetSubtype="0" accel="50000" decel="50000" fill="hold" grpId="1" nodeType="afterEffect">
                                  <p:stCondLst>
                                    <p:cond delay="0"/>
                                  </p:stCondLst>
                                  <p:childTnLst>
                                    <p:animMotion origin="layout" path="M 3.88889E-6 2.59259E-6 L 3.88889E-6 0.21111 " pathEditMode="relative" rAng="0" ptsTypes="AA">
                                      <p:cBhvr>
                                        <p:cTn id="9" dur="1000" fill="hold"/>
                                        <p:tgtEl>
                                          <p:spTgt spid="12"/>
                                        </p:tgtEl>
                                        <p:attrNameLst>
                                          <p:attrName>ppt_x</p:attrName>
                                          <p:attrName>ppt_y</p:attrName>
                                        </p:attrNameLst>
                                      </p:cBhvr>
                                      <p:rCtr x="0" y="10556"/>
                                    </p:animMotion>
                                  </p:childTnLst>
                                </p:cTn>
                              </p:par>
                            </p:childTnLst>
                          </p:cTn>
                        </p:par>
                        <p:par>
                          <p:cTn id="10" fill="hold">
                            <p:stCondLst>
                              <p:cond delay="2000"/>
                            </p:stCondLst>
                            <p:childTnLst>
                              <p:par>
                                <p:cTn id="11" presetID="8" presetClass="emph" presetSubtype="0" fill="hold" grpId="0" nodeType="afterEffect">
                                  <p:stCondLst>
                                    <p:cond delay="0"/>
                                  </p:stCondLst>
                                  <p:childTnLst>
                                    <p:animRot by="21600000">
                                      <p:cBhvr>
                                        <p:cTn id="12" dur="1000" fill="hold"/>
                                        <p:tgtEl>
                                          <p:spTgt spid="5"/>
                                        </p:tgtEl>
                                        <p:attrNameLst>
                                          <p:attrName>r</p:attrName>
                                        </p:attrNameLst>
                                      </p:cBhvr>
                                    </p:animRot>
                                  </p:childTnLst>
                                </p:cTn>
                              </p:par>
                            </p:childTnLst>
                          </p:cTn>
                        </p:par>
                        <p:par>
                          <p:cTn id="13" fill="hold">
                            <p:stCondLst>
                              <p:cond delay="3000"/>
                            </p:stCondLst>
                            <p:childTnLst>
                              <p:par>
                                <p:cTn id="14" presetID="42" presetClass="path" presetSubtype="0" accel="50000" decel="50000" fill="hold" grpId="1" nodeType="afterEffect">
                                  <p:stCondLst>
                                    <p:cond delay="0"/>
                                  </p:stCondLst>
                                  <p:childTnLst>
                                    <p:animMotion origin="layout" path="M -3.33333E-6 2.59259E-6 L -0.12083 0.33634 " pathEditMode="relative" rAng="0" ptsTypes="AA">
                                      <p:cBhvr>
                                        <p:cTn id="15" dur="1000" fill="hold"/>
                                        <p:tgtEl>
                                          <p:spTgt spid="5"/>
                                        </p:tgtEl>
                                        <p:attrNameLst>
                                          <p:attrName>ppt_x</p:attrName>
                                          <p:attrName>ppt_y</p:attrName>
                                        </p:attrNameLst>
                                      </p:cBhvr>
                                      <p:rCtr x="-6042" y="16806"/>
                                    </p:animMotion>
                                  </p:childTnLst>
                                </p:cTn>
                              </p:par>
                            </p:childTnLst>
                          </p:cTn>
                        </p:par>
                        <p:par>
                          <p:cTn id="16" fill="hold">
                            <p:stCondLst>
                              <p:cond delay="4000"/>
                            </p:stCondLst>
                            <p:childTnLst>
                              <p:par>
                                <p:cTn id="17" presetID="8" presetClass="emph" presetSubtype="0" fill="hold" grpId="0" nodeType="afterEffect">
                                  <p:stCondLst>
                                    <p:cond delay="0"/>
                                  </p:stCondLst>
                                  <p:childTnLst>
                                    <p:animRot by="21600000">
                                      <p:cBhvr>
                                        <p:cTn id="18" dur="1000" fill="hold"/>
                                        <p:tgtEl>
                                          <p:spTgt spid="6"/>
                                        </p:tgtEl>
                                        <p:attrNameLst>
                                          <p:attrName>r</p:attrName>
                                        </p:attrNameLst>
                                      </p:cBhvr>
                                    </p:animRot>
                                  </p:childTnLst>
                                </p:cTn>
                              </p:par>
                            </p:childTnLst>
                          </p:cTn>
                        </p:par>
                        <p:par>
                          <p:cTn id="19" fill="hold">
                            <p:stCondLst>
                              <p:cond delay="5000"/>
                            </p:stCondLst>
                            <p:childTnLst>
                              <p:par>
                                <p:cTn id="20" presetID="42" presetClass="path" presetSubtype="0" accel="50000" decel="50000" fill="hold" grpId="1" nodeType="afterEffect">
                                  <p:stCondLst>
                                    <p:cond delay="0"/>
                                  </p:stCondLst>
                                  <p:childTnLst>
                                    <p:animMotion origin="layout" path="M -8.33333E-7 2.59259E-6 L -0.11493 0.21088 " pathEditMode="relative" rAng="0" ptsTypes="AA">
                                      <p:cBhvr>
                                        <p:cTn id="21" dur="1000" fill="hold"/>
                                        <p:tgtEl>
                                          <p:spTgt spid="6"/>
                                        </p:tgtEl>
                                        <p:attrNameLst>
                                          <p:attrName>ppt_x</p:attrName>
                                          <p:attrName>ppt_y</p:attrName>
                                        </p:attrNameLst>
                                      </p:cBhvr>
                                      <p:rCtr x="-5747" y="10532"/>
                                    </p:animMotion>
                                  </p:childTnLst>
                                </p:cTn>
                              </p:par>
                            </p:childTnLst>
                          </p:cTn>
                        </p:par>
                        <p:par>
                          <p:cTn id="22" fill="hold">
                            <p:stCondLst>
                              <p:cond delay="6000"/>
                            </p:stCondLst>
                            <p:childTnLst>
                              <p:par>
                                <p:cTn id="23" presetID="8" presetClass="emph" presetSubtype="0" fill="hold" grpId="0" nodeType="afterEffect">
                                  <p:stCondLst>
                                    <p:cond delay="0"/>
                                  </p:stCondLst>
                                  <p:childTnLst>
                                    <p:animRot by="21600000">
                                      <p:cBhvr>
                                        <p:cTn id="24" dur="1000" fill="hold"/>
                                        <p:tgtEl>
                                          <p:spTgt spid="7"/>
                                        </p:tgtEl>
                                        <p:attrNameLst>
                                          <p:attrName>r</p:attrName>
                                        </p:attrNameLst>
                                      </p:cBhvr>
                                    </p:animRot>
                                  </p:childTnLst>
                                </p:cTn>
                              </p:par>
                            </p:childTnLst>
                          </p:cTn>
                        </p:par>
                        <p:par>
                          <p:cTn id="25" fill="hold">
                            <p:stCondLst>
                              <p:cond delay="7000"/>
                            </p:stCondLst>
                            <p:childTnLst>
                              <p:par>
                                <p:cTn id="26" presetID="42" presetClass="path" presetSubtype="0" accel="50000" decel="50000" fill="hold" grpId="1" nodeType="afterEffect">
                                  <p:stCondLst>
                                    <p:cond delay="0"/>
                                  </p:stCondLst>
                                  <p:childTnLst>
                                    <p:animMotion origin="layout" path="M 1.94444E-6 2.59259E-6 L -0.23837 0.32523 " pathEditMode="relative" rAng="0" ptsTypes="AA">
                                      <p:cBhvr>
                                        <p:cTn id="27" dur="1000" fill="hold"/>
                                        <p:tgtEl>
                                          <p:spTgt spid="7"/>
                                        </p:tgtEl>
                                        <p:attrNameLst>
                                          <p:attrName>ppt_x</p:attrName>
                                          <p:attrName>ppt_y</p:attrName>
                                        </p:attrNameLst>
                                      </p:cBhvr>
                                      <p:rCtr x="-11927" y="16250"/>
                                    </p:animMotion>
                                  </p:childTnLst>
                                </p:cTn>
                              </p:par>
                            </p:childTnLst>
                          </p:cTn>
                        </p:par>
                        <p:par>
                          <p:cTn id="28" fill="hold">
                            <p:stCondLst>
                              <p:cond delay="8000"/>
                            </p:stCondLst>
                            <p:childTnLst>
                              <p:par>
                                <p:cTn id="29" presetID="8" presetClass="emph" presetSubtype="0" fill="hold" grpId="0" nodeType="afterEffect">
                                  <p:stCondLst>
                                    <p:cond delay="0"/>
                                  </p:stCondLst>
                                  <p:childTnLst>
                                    <p:animRot by="21600000">
                                      <p:cBhvr>
                                        <p:cTn id="30" dur="1000" fill="hold"/>
                                        <p:tgtEl>
                                          <p:spTgt spid="8"/>
                                        </p:tgtEl>
                                        <p:attrNameLst>
                                          <p:attrName>r</p:attrName>
                                        </p:attrNameLst>
                                      </p:cBhvr>
                                    </p:animRot>
                                  </p:childTnLst>
                                </p:cTn>
                              </p:par>
                            </p:childTnLst>
                          </p:cTn>
                        </p:par>
                        <p:par>
                          <p:cTn id="31" fill="hold">
                            <p:stCondLst>
                              <p:cond delay="9000"/>
                            </p:stCondLst>
                            <p:childTnLst>
                              <p:par>
                                <p:cTn id="32" presetID="42" presetClass="path" presetSubtype="0" accel="50000" decel="50000" fill="hold" grpId="1" nodeType="afterEffect">
                                  <p:stCondLst>
                                    <p:cond delay="0"/>
                                  </p:stCondLst>
                                  <p:childTnLst>
                                    <p:animMotion origin="layout" path="M 4.44444E-6 2.59259E-6 L -0.225 0.21088 " pathEditMode="relative" rAng="0" ptsTypes="AA">
                                      <p:cBhvr>
                                        <p:cTn id="33" dur="1000" fill="hold"/>
                                        <p:tgtEl>
                                          <p:spTgt spid="8"/>
                                        </p:tgtEl>
                                        <p:attrNameLst>
                                          <p:attrName>ppt_x</p:attrName>
                                          <p:attrName>ppt_y</p:attrName>
                                        </p:attrNameLst>
                                      </p:cBhvr>
                                      <p:rCtr x="-11250" y="10532"/>
                                    </p:animMotion>
                                  </p:childTnLst>
                                </p:cTn>
                              </p:par>
                            </p:childTnLst>
                          </p:cTn>
                        </p:par>
                        <p:par>
                          <p:cTn id="34" fill="hold">
                            <p:stCondLst>
                              <p:cond delay="10000"/>
                            </p:stCondLst>
                            <p:childTnLst>
                              <p:par>
                                <p:cTn id="35" presetID="8" presetClass="emph" presetSubtype="0" fill="hold" grpId="0" nodeType="afterEffect">
                                  <p:stCondLst>
                                    <p:cond delay="0"/>
                                  </p:stCondLst>
                                  <p:childTnLst>
                                    <p:animRot by="21600000">
                                      <p:cBhvr>
                                        <p:cTn id="36" dur="1000" fill="hold"/>
                                        <p:tgtEl>
                                          <p:spTgt spid="9"/>
                                        </p:tgtEl>
                                        <p:attrNameLst>
                                          <p:attrName>r</p:attrName>
                                        </p:attrNameLst>
                                      </p:cBhvr>
                                    </p:animRot>
                                  </p:childTnLst>
                                </p:cTn>
                              </p:par>
                            </p:childTnLst>
                          </p:cTn>
                        </p:par>
                        <p:par>
                          <p:cTn id="37" fill="hold">
                            <p:stCondLst>
                              <p:cond delay="11000"/>
                            </p:stCondLst>
                            <p:childTnLst>
                              <p:par>
                                <p:cTn id="38" presetID="42" presetClass="path" presetSubtype="0" accel="50000" decel="50000" fill="hold" grpId="1" nodeType="afterEffect">
                                  <p:stCondLst>
                                    <p:cond delay="0"/>
                                  </p:stCondLst>
                                  <p:childTnLst>
                                    <p:animMotion origin="layout" path="M -1.11111E-6 2.59259E-6 L -0.33837 0.32453 " pathEditMode="relative" rAng="0" ptsTypes="AA">
                                      <p:cBhvr>
                                        <p:cTn id="39" dur="1000" fill="hold"/>
                                        <p:tgtEl>
                                          <p:spTgt spid="9"/>
                                        </p:tgtEl>
                                        <p:attrNameLst>
                                          <p:attrName>ppt_x</p:attrName>
                                          <p:attrName>ppt_y</p:attrName>
                                        </p:attrNameLst>
                                      </p:cBhvr>
                                      <p:rCtr x="-16927" y="16227"/>
                                    </p:animMotion>
                                  </p:childTnLst>
                                </p:cTn>
                              </p:par>
                            </p:childTnLst>
                          </p:cTn>
                        </p:par>
                        <p:par>
                          <p:cTn id="40" fill="hold">
                            <p:stCondLst>
                              <p:cond delay="12000"/>
                            </p:stCondLst>
                            <p:childTnLst>
                              <p:par>
                                <p:cTn id="41" presetID="8" presetClass="emph" presetSubtype="0" fill="hold" grpId="0" nodeType="afterEffect">
                                  <p:stCondLst>
                                    <p:cond delay="0"/>
                                  </p:stCondLst>
                                  <p:childTnLst>
                                    <p:animRot by="21600000">
                                      <p:cBhvr>
                                        <p:cTn id="42" dur="1000" fill="hold"/>
                                        <p:tgtEl>
                                          <p:spTgt spid="10"/>
                                        </p:tgtEl>
                                        <p:attrNameLst>
                                          <p:attrName>r</p:attrName>
                                        </p:attrNameLst>
                                      </p:cBhvr>
                                    </p:animRot>
                                  </p:childTnLst>
                                </p:cTn>
                              </p:par>
                            </p:childTnLst>
                          </p:cTn>
                        </p:par>
                        <p:par>
                          <p:cTn id="43" fill="hold">
                            <p:stCondLst>
                              <p:cond delay="13000"/>
                            </p:stCondLst>
                            <p:childTnLst>
                              <p:par>
                                <p:cTn id="44" presetID="42" presetClass="path" presetSubtype="0" accel="50000" decel="50000" fill="hold" grpId="1" nodeType="afterEffect">
                                  <p:stCondLst>
                                    <p:cond delay="0"/>
                                  </p:stCondLst>
                                  <p:childTnLst>
                                    <p:animMotion origin="layout" path="M -2.77778E-7 2.59259E-6 L -0.33628 0.20879 " pathEditMode="relative" rAng="0" ptsTypes="AA">
                                      <p:cBhvr>
                                        <p:cTn id="45" dur="1000" fill="hold"/>
                                        <p:tgtEl>
                                          <p:spTgt spid="10"/>
                                        </p:tgtEl>
                                        <p:attrNameLst>
                                          <p:attrName>ppt_x</p:attrName>
                                          <p:attrName>ppt_y</p:attrName>
                                        </p:attrNameLst>
                                      </p:cBhvr>
                                      <p:rCtr x="-16823" y="10440"/>
                                    </p:animMotion>
                                  </p:childTnLst>
                                </p:cTn>
                              </p:par>
                            </p:childTnLst>
                          </p:cTn>
                        </p:par>
                        <p:par>
                          <p:cTn id="46" fill="hold">
                            <p:stCondLst>
                              <p:cond delay="14000"/>
                            </p:stCondLst>
                            <p:childTnLst>
                              <p:par>
                                <p:cTn id="47" presetID="8" presetClass="emph" presetSubtype="0" fill="hold" grpId="0" nodeType="afterEffect">
                                  <p:stCondLst>
                                    <p:cond delay="0"/>
                                  </p:stCondLst>
                                  <p:childTnLst>
                                    <p:animRot by="21600000">
                                      <p:cBhvr>
                                        <p:cTn id="48" dur="1000" fill="hold"/>
                                        <p:tgtEl>
                                          <p:spTgt spid="11"/>
                                        </p:tgtEl>
                                        <p:attrNameLst>
                                          <p:attrName>r</p:attrName>
                                        </p:attrNameLst>
                                      </p:cBhvr>
                                    </p:animRot>
                                  </p:childTnLst>
                                </p:cTn>
                              </p:par>
                            </p:childTnLst>
                          </p:cTn>
                        </p:par>
                        <p:par>
                          <p:cTn id="49" fill="hold">
                            <p:stCondLst>
                              <p:cond delay="15000"/>
                            </p:stCondLst>
                            <p:childTnLst>
                              <p:par>
                                <p:cTn id="50" presetID="42" presetClass="path" presetSubtype="0" accel="50000" decel="50000" fill="hold" grpId="1" nodeType="afterEffect">
                                  <p:stCondLst>
                                    <p:cond delay="0"/>
                                  </p:stCondLst>
                                  <p:childTnLst>
                                    <p:animMotion origin="layout" path="M 2.5E-6 2.59259E-6 L -0.45677 0.32523 " pathEditMode="relative" rAng="0" ptsTypes="AA">
                                      <p:cBhvr>
                                        <p:cTn id="51" dur="1000" fill="hold"/>
                                        <p:tgtEl>
                                          <p:spTgt spid="11"/>
                                        </p:tgtEl>
                                        <p:attrNameLst>
                                          <p:attrName>ppt_x</p:attrName>
                                          <p:attrName>ppt_y</p:attrName>
                                        </p:attrNameLst>
                                      </p:cBhvr>
                                      <p:rCtr x="-22847" y="16250"/>
                                    </p:animMotion>
                                  </p:childTnLst>
                                </p:cTn>
                              </p:par>
                            </p:childTnLst>
                          </p:cTn>
                        </p:par>
                      </p:childTnLst>
                    </p:cTn>
                  </p:par>
                  <p:par>
                    <p:cTn id="52" fill="hold">
                      <p:stCondLst>
                        <p:cond delay="indefinite"/>
                      </p:stCondLst>
                      <p:childTnLst>
                        <p:par>
                          <p:cTn id="53" fill="hold">
                            <p:stCondLst>
                              <p:cond delay="0"/>
                            </p:stCondLst>
                            <p:childTnLst>
                              <p:par>
                                <p:cTn id="54" presetID="2" presetClass="entr" presetSubtype="1"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additive="base">
                                        <p:cTn id="56" dur="1500" fill="hold"/>
                                        <p:tgtEl>
                                          <p:spTgt spid="23"/>
                                        </p:tgtEl>
                                        <p:attrNameLst>
                                          <p:attrName>ppt_x</p:attrName>
                                        </p:attrNameLst>
                                      </p:cBhvr>
                                      <p:tavLst>
                                        <p:tav tm="0">
                                          <p:val>
                                            <p:strVal val="#ppt_x"/>
                                          </p:val>
                                        </p:tav>
                                        <p:tav tm="100000">
                                          <p:val>
                                            <p:strVal val="#ppt_x"/>
                                          </p:val>
                                        </p:tav>
                                      </p:tavLst>
                                    </p:anim>
                                    <p:anim calcmode="lin" valueType="num">
                                      <p:cBhvr additive="base">
                                        <p:cTn id="57" dur="1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23"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124</a:t>
            </a:fld>
            <a:endParaRPr lang="en-US" altLang="en-US"/>
          </a:p>
        </p:txBody>
      </p:sp>
      <p:sp>
        <p:nvSpPr>
          <p:cNvPr id="5" name="Oval 2"/>
          <p:cNvSpPr>
            <a:spLocks noChangeArrowheads="1"/>
          </p:cNvSpPr>
          <p:nvPr/>
        </p:nvSpPr>
        <p:spPr bwMode="auto">
          <a:xfrm>
            <a:off x="381000" y="509746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3"/>
          <p:cNvSpPr>
            <a:spLocks noChangeArrowheads="1"/>
          </p:cNvSpPr>
          <p:nvPr/>
        </p:nvSpPr>
        <p:spPr bwMode="auto">
          <a:xfrm>
            <a:off x="1474788" y="43195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8</a:t>
            </a:r>
          </a:p>
        </p:txBody>
      </p:sp>
      <p:sp>
        <p:nvSpPr>
          <p:cNvPr id="7" name="Oval 4"/>
          <p:cNvSpPr>
            <a:spLocks noChangeArrowheads="1"/>
          </p:cNvSpPr>
          <p:nvPr/>
        </p:nvSpPr>
        <p:spPr bwMode="auto">
          <a:xfrm>
            <a:off x="1476375" y="50958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5"/>
          <p:cNvSpPr>
            <a:spLocks noChangeArrowheads="1"/>
          </p:cNvSpPr>
          <p:nvPr/>
        </p:nvSpPr>
        <p:spPr bwMode="auto">
          <a:xfrm>
            <a:off x="2586038"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a:t>
            </a:r>
          </a:p>
        </p:txBody>
      </p:sp>
      <p:sp>
        <p:nvSpPr>
          <p:cNvPr id="9" name="Oval 6"/>
          <p:cNvSpPr>
            <a:spLocks noChangeArrowheads="1"/>
          </p:cNvSpPr>
          <p:nvPr/>
        </p:nvSpPr>
        <p:spPr bwMode="auto">
          <a:xfrm>
            <a:off x="2586038" y="50990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7"/>
          <p:cNvSpPr>
            <a:spLocks noChangeArrowheads="1"/>
          </p:cNvSpPr>
          <p:nvPr/>
        </p:nvSpPr>
        <p:spPr bwMode="auto">
          <a:xfrm>
            <a:off x="3695700" y="4318000"/>
            <a:ext cx="792163"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4</a:t>
            </a:r>
          </a:p>
        </p:txBody>
      </p:sp>
      <p:sp>
        <p:nvSpPr>
          <p:cNvPr id="11" name="Oval 8"/>
          <p:cNvSpPr>
            <a:spLocks noChangeArrowheads="1"/>
          </p:cNvSpPr>
          <p:nvPr/>
        </p:nvSpPr>
        <p:spPr bwMode="auto">
          <a:xfrm>
            <a:off x="3697288" y="509905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81000"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grpSp>
        <p:nvGrpSpPr>
          <p:cNvPr id="13" name="Group 10"/>
          <p:cNvGrpSpPr>
            <a:grpSpLocks/>
          </p:cNvGrpSpPr>
          <p:nvPr/>
        </p:nvGrpSpPr>
        <p:grpSpPr bwMode="auto">
          <a:xfrm>
            <a:off x="381000" y="2287588"/>
            <a:ext cx="8550275" cy="608012"/>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2"/>
          <p:cNvSpPr txBox="1">
            <a:spLocks noChangeArrowheads="1"/>
          </p:cNvSpPr>
          <p:nvPr/>
        </p:nvSpPr>
        <p:spPr bwMode="auto">
          <a:xfrm>
            <a:off x="481013" y="1268413"/>
            <a:ext cx="6051550"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a:solidFill>
                  <a:srgbClr val="008200"/>
                </a:solidFill>
                <a:latin typeface="Times New Roman" panose="02020603050405020304" pitchFamily="18" charset="0"/>
                <a:cs typeface="Times New Roman" panose="02020603050405020304" pitchFamily="18" charset="0"/>
              </a:rPr>
              <a:t>Trộn từng cặp đường chạy</a:t>
            </a:r>
          </a:p>
        </p:txBody>
      </p:sp>
    </p:spTree>
    <p:extLst>
      <p:ext uri="{BB962C8B-B14F-4D97-AF65-F5344CB8AC3E}">
        <p14:creationId xmlns:p14="http://schemas.microsoft.com/office/powerpoint/2010/main" val="58466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125</a:t>
            </a:fld>
            <a:endParaRPr lang="en-US" altLang="en-US"/>
          </a:p>
        </p:txBody>
      </p:sp>
      <p:sp>
        <p:nvSpPr>
          <p:cNvPr id="5" name="Oval 2"/>
          <p:cNvSpPr>
            <a:spLocks noChangeArrowheads="1"/>
          </p:cNvSpPr>
          <p:nvPr/>
        </p:nvSpPr>
        <p:spPr bwMode="auto">
          <a:xfrm>
            <a:off x="395287" y="50974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sp>
        <p:nvSpPr>
          <p:cNvPr id="6" name="Oval 3"/>
          <p:cNvSpPr>
            <a:spLocks noChangeArrowheads="1"/>
          </p:cNvSpPr>
          <p:nvPr/>
        </p:nvSpPr>
        <p:spPr bwMode="auto">
          <a:xfrm>
            <a:off x="1489075" y="43195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7" name="Oval 4"/>
          <p:cNvSpPr>
            <a:spLocks noChangeArrowheads="1"/>
          </p:cNvSpPr>
          <p:nvPr/>
        </p:nvSpPr>
        <p:spPr bwMode="auto">
          <a:xfrm>
            <a:off x="1490662" y="50958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5"/>
          <p:cNvSpPr>
            <a:spLocks noChangeArrowheads="1"/>
          </p:cNvSpPr>
          <p:nvPr/>
        </p:nvSpPr>
        <p:spPr bwMode="auto">
          <a:xfrm>
            <a:off x="2600325"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a:t>
            </a:r>
          </a:p>
        </p:txBody>
      </p:sp>
      <p:sp>
        <p:nvSpPr>
          <p:cNvPr id="9" name="Oval 6"/>
          <p:cNvSpPr>
            <a:spLocks noChangeArrowheads="1"/>
          </p:cNvSpPr>
          <p:nvPr/>
        </p:nvSpPr>
        <p:spPr bwMode="auto">
          <a:xfrm>
            <a:off x="2600325" y="5099050"/>
            <a:ext cx="790575"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6</a:t>
            </a:r>
          </a:p>
        </p:txBody>
      </p:sp>
      <p:sp>
        <p:nvSpPr>
          <p:cNvPr id="10" name="Oval 7"/>
          <p:cNvSpPr>
            <a:spLocks noChangeArrowheads="1"/>
          </p:cNvSpPr>
          <p:nvPr/>
        </p:nvSpPr>
        <p:spPr bwMode="auto">
          <a:xfrm>
            <a:off x="3709987" y="4318000"/>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1" name="Oval 8"/>
          <p:cNvSpPr>
            <a:spLocks noChangeArrowheads="1"/>
          </p:cNvSpPr>
          <p:nvPr/>
        </p:nvSpPr>
        <p:spPr bwMode="auto">
          <a:xfrm>
            <a:off x="3711575" y="509905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95287"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grpSp>
        <p:nvGrpSpPr>
          <p:cNvPr id="13" name="Group 10"/>
          <p:cNvGrpSpPr>
            <a:grpSpLocks/>
          </p:cNvGrpSpPr>
          <p:nvPr/>
        </p:nvGrpSpPr>
        <p:grpSpPr bwMode="auto">
          <a:xfrm>
            <a:off x="395287" y="2287588"/>
            <a:ext cx="8550275" cy="608012"/>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0"/>
          <p:cNvSpPr txBox="1">
            <a:spLocks noChangeArrowheads="1"/>
          </p:cNvSpPr>
          <p:nvPr/>
        </p:nvSpPr>
        <p:spPr bwMode="auto">
          <a:xfrm>
            <a:off x="387350" y="1412875"/>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 k = 1</a:t>
            </a:r>
          </a:p>
        </p:txBody>
      </p:sp>
      <p:sp>
        <p:nvSpPr>
          <p:cNvPr id="23" name="Text Box 22"/>
          <p:cNvSpPr txBox="1">
            <a:spLocks noChangeArrowheads="1"/>
          </p:cNvSpPr>
          <p:nvPr/>
        </p:nvSpPr>
        <p:spPr bwMode="auto">
          <a:xfrm>
            <a:off x="3016250" y="1412875"/>
            <a:ext cx="5594350"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anose="05000000000000000000" pitchFamily="2" charset="2"/>
              <a:buChar char="Ø"/>
            </a:pPr>
            <a:r>
              <a:rPr lang="en-US" altLang="en-US" sz="3200">
                <a:solidFill>
                  <a:srgbClr val="008200"/>
                </a:solidFill>
                <a:latin typeface="Times New Roman" panose="02020603050405020304" pitchFamily="18" charset="0"/>
                <a:cs typeface="Times New Roman" panose="02020603050405020304" pitchFamily="18" charset="0"/>
              </a:rPr>
              <a:t>Trộn từng cặp đường chạy</a:t>
            </a:r>
          </a:p>
        </p:txBody>
      </p:sp>
    </p:spTree>
    <p:extLst>
      <p:ext uri="{BB962C8B-B14F-4D97-AF65-F5344CB8AC3E}">
        <p14:creationId xmlns:p14="http://schemas.microsoft.com/office/powerpoint/2010/main" val="6338870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1000" tmFilter="0, 0; .2, .5; .8, .5; 1, 0"/>
                                        <p:tgtEl>
                                          <p:spTgt spid="12"/>
                                        </p:tgtEl>
                                      </p:cBhvr>
                                    </p:animEffect>
                                    <p:animScale>
                                      <p:cBhvr>
                                        <p:cTn id="7" dur="50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1000" tmFilter="0, 0; .2, .5; .8, .5; 1, 0"/>
                                        <p:tgtEl>
                                          <p:spTgt spid="5"/>
                                        </p:tgtEl>
                                      </p:cBhvr>
                                    </p:animEffect>
                                    <p:animScale>
                                      <p:cBhvr>
                                        <p:cTn id="10" dur="500" autoRev="1" fill="hold"/>
                                        <p:tgtEl>
                                          <p:spTgt spid="5"/>
                                        </p:tgtEl>
                                      </p:cBhvr>
                                      <p:by x="105000" y="105000"/>
                                    </p:animScale>
                                  </p:childTnLst>
                                </p:cTn>
                              </p:par>
                            </p:childTnLst>
                          </p:cTn>
                        </p:par>
                        <p:par>
                          <p:cTn id="11" fill="hold">
                            <p:stCondLst>
                              <p:cond delay="1000"/>
                            </p:stCondLst>
                            <p:childTnLst>
                              <p:par>
                                <p:cTn id="12" presetID="64" presetClass="path" presetSubtype="0" accel="50000" decel="50000" fill="hold" grpId="1" nodeType="afterEffect">
                                  <p:stCondLst>
                                    <p:cond delay="0"/>
                                  </p:stCondLst>
                                  <p:childTnLst>
                                    <p:animMotion origin="layout" path="M 3.88889E-6 -4.44444E-6 L 3.88889E-6 -0.32453 " pathEditMode="relative" rAng="0" ptsTypes="AA">
                                      <p:cBhvr>
                                        <p:cTn id="13" dur="1000" fill="hold"/>
                                        <p:tgtEl>
                                          <p:spTgt spid="5"/>
                                        </p:tgtEl>
                                        <p:attrNameLst>
                                          <p:attrName>ppt_x</p:attrName>
                                          <p:attrName>ppt_y</p:attrName>
                                        </p:attrNameLst>
                                      </p:cBhvr>
                                      <p:rCtr x="0" y="-16227"/>
                                    </p:animMotion>
                                  </p:childTnLst>
                                </p:cTn>
                              </p:par>
                            </p:childTnLst>
                          </p:cTn>
                        </p:par>
                        <p:par>
                          <p:cTn id="14" fill="hold">
                            <p:stCondLst>
                              <p:cond delay="2000"/>
                            </p:stCondLst>
                            <p:childTnLst>
                              <p:par>
                                <p:cTn id="15" presetID="64" presetClass="path" presetSubtype="0" accel="50000" decel="50000" fill="hold" grpId="1" nodeType="afterEffect">
                                  <p:stCondLst>
                                    <p:cond delay="0"/>
                                  </p:stCondLst>
                                  <p:childTnLst>
                                    <p:animMotion origin="layout" path="M 1.66667E-6 -1.48148E-6 L 0.11354 -0.21065 " pathEditMode="relative" rAng="0" ptsTypes="AA">
                                      <p:cBhvr>
                                        <p:cTn id="16" dur="1000" fill="hold"/>
                                        <p:tgtEl>
                                          <p:spTgt spid="12"/>
                                        </p:tgtEl>
                                        <p:attrNameLst>
                                          <p:attrName>ppt_x</p:attrName>
                                          <p:attrName>ppt_y</p:attrName>
                                        </p:attrNameLst>
                                      </p:cBhvr>
                                      <p:rCtr x="5677" y="-10532"/>
                                    </p:animMotion>
                                  </p:childTnLst>
                                </p:cTn>
                              </p:par>
                            </p:childTnLst>
                          </p:cTn>
                        </p:par>
                        <p:par>
                          <p:cTn id="17" fill="hold">
                            <p:stCondLst>
                              <p:cond delay="3000"/>
                            </p:stCondLst>
                            <p:childTnLst>
                              <p:par>
                                <p:cTn id="18" presetID="26" presetClass="emph" presetSubtype="0" fill="hold" grpId="0" nodeType="afterEffect">
                                  <p:stCondLst>
                                    <p:cond delay="0"/>
                                  </p:stCondLst>
                                  <p:childTnLst>
                                    <p:animEffect transition="out" filter="fade">
                                      <p:cBhvr>
                                        <p:cTn id="19" dur="1000" tmFilter="0, 0; .2, .5; .8, .5; 1, 0"/>
                                        <p:tgtEl>
                                          <p:spTgt spid="6"/>
                                        </p:tgtEl>
                                      </p:cBhvr>
                                    </p:animEffect>
                                    <p:animScale>
                                      <p:cBhvr>
                                        <p:cTn id="20" dur="500" autoRev="1" fill="hold"/>
                                        <p:tgtEl>
                                          <p:spTgt spid="6"/>
                                        </p:tgtEl>
                                      </p:cBhvr>
                                      <p:by x="105000" y="105000"/>
                                    </p:animScale>
                                  </p:childTnLst>
                                </p:cTn>
                              </p:par>
                              <p:par>
                                <p:cTn id="21" presetID="26" presetClass="emph" presetSubtype="0" fill="hold" grpId="0" nodeType="withEffect">
                                  <p:stCondLst>
                                    <p:cond delay="0"/>
                                  </p:stCondLst>
                                  <p:childTnLst>
                                    <p:animEffect transition="out" filter="fade">
                                      <p:cBhvr>
                                        <p:cTn id="22" dur="1000" tmFilter="0, 0; .2, .5; .8, .5; 1, 0"/>
                                        <p:tgtEl>
                                          <p:spTgt spid="7"/>
                                        </p:tgtEl>
                                      </p:cBhvr>
                                    </p:animEffect>
                                    <p:animScale>
                                      <p:cBhvr>
                                        <p:cTn id="23" dur="500" autoRev="1" fill="hold"/>
                                        <p:tgtEl>
                                          <p:spTgt spid="7"/>
                                        </p:tgtEl>
                                      </p:cBhvr>
                                      <p:by x="105000" y="105000"/>
                                    </p:animScale>
                                  </p:childTnLst>
                                </p:cTn>
                              </p:par>
                            </p:childTnLst>
                          </p:cTn>
                        </p:par>
                        <p:par>
                          <p:cTn id="24" fill="hold">
                            <p:stCondLst>
                              <p:cond delay="4000"/>
                            </p:stCondLst>
                            <p:childTnLst>
                              <p:par>
                                <p:cTn id="25" presetID="64" presetClass="path" presetSubtype="0" accel="50000" decel="50000" fill="hold" grpId="1" nodeType="afterEffect">
                                  <p:stCondLst>
                                    <p:cond delay="0"/>
                                  </p:stCondLst>
                                  <p:childTnLst>
                                    <p:animMotion origin="layout" path="M 0 -2.96296E-6 L 0.12361 -0.32338 " pathEditMode="relative" rAng="0" ptsTypes="AA">
                                      <p:cBhvr>
                                        <p:cTn id="26" dur="1000" fill="hold"/>
                                        <p:tgtEl>
                                          <p:spTgt spid="7"/>
                                        </p:tgtEl>
                                        <p:attrNameLst>
                                          <p:attrName>ppt_x</p:attrName>
                                          <p:attrName>ppt_y</p:attrName>
                                        </p:attrNameLst>
                                      </p:cBhvr>
                                      <p:rCtr x="6181" y="-16181"/>
                                    </p:animMotion>
                                  </p:childTnLst>
                                </p:cTn>
                              </p:par>
                            </p:childTnLst>
                          </p:cTn>
                        </p:par>
                        <p:par>
                          <p:cTn id="27" fill="hold">
                            <p:stCondLst>
                              <p:cond delay="5000"/>
                            </p:stCondLst>
                            <p:childTnLst>
                              <p:par>
                                <p:cTn id="28" presetID="64" presetClass="path" presetSubtype="0" accel="50000" decel="50000" fill="hold" grpId="1" nodeType="afterEffect">
                                  <p:stCondLst>
                                    <p:cond delay="0"/>
                                  </p:stCondLst>
                                  <p:childTnLst>
                                    <p:animMotion origin="layout" path="M 3.61111E-6 1.48148E-6 L 0.24392 -0.21019 " pathEditMode="relative" rAng="0" ptsTypes="AA">
                                      <p:cBhvr>
                                        <p:cTn id="29" dur="1000" fill="hold"/>
                                        <p:tgtEl>
                                          <p:spTgt spid="6"/>
                                        </p:tgtEl>
                                        <p:attrNameLst>
                                          <p:attrName>ppt_x</p:attrName>
                                          <p:attrName>ppt_y</p:attrName>
                                        </p:attrNameLst>
                                      </p:cBhvr>
                                      <p:rCtr x="12188" y="-10509"/>
                                    </p:animMotion>
                                  </p:childTnLst>
                                </p:cTn>
                              </p:par>
                            </p:childTnLst>
                          </p:cTn>
                        </p:par>
                        <p:par>
                          <p:cTn id="30" fill="hold">
                            <p:stCondLst>
                              <p:cond delay="6000"/>
                            </p:stCondLst>
                            <p:childTnLst>
                              <p:par>
                                <p:cTn id="31" presetID="26" presetClass="emph" presetSubtype="0" fill="hold" grpId="0" nodeType="afterEffect">
                                  <p:stCondLst>
                                    <p:cond delay="0"/>
                                  </p:stCondLst>
                                  <p:childTnLst>
                                    <p:animEffect transition="out" filter="fade">
                                      <p:cBhvr>
                                        <p:cTn id="32" dur="1000" tmFilter="0, 0; .2, .5; .8, .5; 1, 0"/>
                                        <p:tgtEl>
                                          <p:spTgt spid="8"/>
                                        </p:tgtEl>
                                      </p:cBhvr>
                                    </p:animEffect>
                                    <p:animScale>
                                      <p:cBhvr>
                                        <p:cTn id="33" dur="500" autoRev="1" fill="hold"/>
                                        <p:tgtEl>
                                          <p:spTgt spid="8"/>
                                        </p:tgtEl>
                                      </p:cBhvr>
                                      <p:by x="105000" y="105000"/>
                                    </p:animScale>
                                  </p:childTnLst>
                                </p:cTn>
                              </p:par>
                              <p:par>
                                <p:cTn id="34" presetID="26" presetClass="emph" presetSubtype="0" fill="hold" grpId="0" nodeType="withEffect">
                                  <p:stCondLst>
                                    <p:cond delay="0"/>
                                  </p:stCondLst>
                                  <p:childTnLst>
                                    <p:animEffect transition="out" filter="fade">
                                      <p:cBhvr>
                                        <p:cTn id="35" dur="1000" tmFilter="0, 0; .2, .5; .8, .5; 1, 0"/>
                                        <p:tgtEl>
                                          <p:spTgt spid="9"/>
                                        </p:tgtEl>
                                      </p:cBhvr>
                                    </p:animEffect>
                                    <p:animScale>
                                      <p:cBhvr>
                                        <p:cTn id="36" dur="500" autoRev="1" fill="hold"/>
                                        <p:tgtEl>
                                          <p:spTgt spid="9"/>
                                        </p:tgtEl>
                                      </p:cBhvr>
                                      <p:by x="105000" y="105000"/>
                                    </p:animScale>
                                  </p:childTnLst>
                                </p:cTn>
                              </p:par>
                            </p:childTnLst>
                          </p:cTn>
                        </p:par>
                        <p:par>
                          <p:cTn id="37" fill="hold">
                            <p:stCondLst>
                              <p:cond delay="7000"/>
                            </p:stCondLst>
                            <p:childTnLst>
                              <p:par>
                                <p:cTn id="38" presetID="64" presetClass="path" presetSubtype="0" accel="50000" decel="50000" fill="hold" grpId="1" nodeType="afterEffect">
                                  <p:stCondLst>
                                    <p:cond delay="0"/>
                                  </p:stCondLst>
                                  <p:childTnLst>
                                    <p:animMotion origin="layout" path="M -4.16667E-6 -1.48148E-6 L 0.2474 -0.21065 " pathEditMode="relative" rAng="0" ptsTypes="AA">
                                      <p:cBhvr>
                                        <p:cTn id="39" dur="1000" fill="hold"/>
                                        <p:tgtEl>
                                          <p:spTgt spid="8"/>
                                        </p:tgtEl>
                                        <p:attrNameLst>
                                          <p:attrName>ppt_x</p:attrName>
                                          <p:attrName>ppt_y</p:attrName>
                                        </p:attrNameLst>
                                      </p:cBhvr>
                                      <p:rCtr x="12361" y="-10532"/>
                                    </p:animMotion>
                                  </p:childTnLst>
                                </p:cTn>
                              </p:par>
                            </p:childTnLst>
                          </p:cTn>
                        </p:par>
                        <p:par>
                          <p:cTn id="40" fill="hold">
                            <p:stCondLst>
                              <p:cond delay="8000"/>
                            </p:stCondLst>
                            <p:childTnLst>
                              <p:par>
                                <p:cTn id="41" presetID="64" presetClass="path" presetSubtype="0" accel="50000" decel="50000" fill="hold" grpId="1" nodeType="afterEffect">
                                  <p:stCondLst>
                                    <p:cond delay="0"/>
                                  </p:stCondLst>
                                  <p:childTnLst>
                                    <p:animMotion origin="layout" path="M -4.16667E-6 4.07407E-6 L 0.36407 -0.32385 " pathEditMode="relative" rAng="0" ptsTypes="AA">
                                      <p:cBhvr>
                                        <p:cTn id="42" dur="1000" fill="hold"/>
                                        <p:tgtEl>
                                          <p:spTgt spid="9"/>
                                        </p:tgtEl>
                                        <p:attrNameLst>
                                          <p:attrName>ppt_x</p:attrName>
                                          <p:attrName>ppt_y</p:attrName>
                                        </p:attrNameLst>
                                      </p:cBhvr>
                                      <p:rCtr x="18194" y="-16204"/>
                                    </p:animMotion>
                                  </p:childTnLst>
                                </p:cTn>
                              </p:par>
                            </p:childTnLst>
                          </p:cTn>
                        </p:par>
                        <p:par>
                          <p:cTn id="43" fill="hold">
                            <p:stCondLst>
                              <p:cond delay="9000"/>
                            </p:stCondLst>
                            <p:childTnLst>
                              <p:par>
                                <p:cTn id="44" presetID="26" presetClass="emph" presetSubtype="0" fill="hold" grpId="0" nodeType="afterEffect">
                                  <p:stCondLst>
                                    <p:cond delay="0"/>
                                  </p:stCondLst>
                                  <p:childTnLst>
                                    <p:animEffect transition="out" filter="fade">
                                      <p:cBhvr>
                                        <p:cTn id="45" dur="1000" tmFilter="0, 0; .2, .5; .8, .5; 1, 0"/>
                                        <p:tgtEl>
                                          <p:spTgt spid="10"/>
                                        </p:tgtEl>
                                      </p:cBhvr>
                                    </p:animEffect>
                                    <p:animScale>
                                      <p:cBhvr>
                                        <p:cTn id="46" dur="500" autoRev="1" fill="hold"/>
                                        <p:tgtEl>
                                          <p:spTgt spid="10"/>
                                        </p:tgtEl>
                                      </p:cBhvr>
                                      <p:by x="105000" y="105000"/>
                                    </p:animScale>
                                  </p:childTnLst>
                                </p:cTn>
                              </p:par>
                              <p:par>
                                <p:cTn id="47" presetID="26" presetClass="emph" presetSubtype="0" fill="hold" grpId="0" nodeType="withEffect">
                                  <p:stCondLst>
                                    <p:cond delay="0"/>
                                  </p:stCondLst>
                                  <p:childTnLst>
                                    <p:animEffect transition="out" filter="fade">
                                      <p:cBhvr>
                                        <p:cTn id="48" dur="1000" tmFilter="0, 0; .2, .5; .8, .5; 1, 0"/>
                                        <p:tgtEl>
                                          <p:spTgt spid="11"/>
                                        </p:tgtEl>
                                      </p:cBhvr>
                                    </p:animEffect>
                                    <p:animScale>
                                      <p:cBhvr>
                                        <p:cTn id="49" dur="500" autoRev="1" fill="hold"/>
                                        <p:tgtEl>
                                          <p:spTgt spid="11"/>
                                        </p:tgtEl>
                                      </p:cBhvr>
                                      <p:by x="105000" y="105000"/>
                                    </p:animScale>
                                  </p:childTnLst>
                                </p:cTn>
                              </p:par>
                            </p:childTnLst>
                          </p:cTn>
                        </p:par>
                        <p:par>
                          <p:cTn id="50" fill="hold">
                            <p:stCondLst>
                              <p:cond delay="10000"/>
                            </p:stCondLst>
                            <p:childTnLst>
                              <p:par>
                                <p:cTn id="51" presetID="64" presetClass="path" presetSubtype="0" accel="50000" decel="50000" fill="hold" grpId="1" nodeType="afterEffect">
                                  <p:stCondLst>
                                    <p:cond delay="0"/>
                                  </p:stCondLst>
                                  <p:childTnLst>
                                    <p:animMotion origin="layout" path="M 1.66667E-6 2.96296E-6 L 0.36771 -0.20996 " pathEditMode="relative" rAng="0" ptsTypes="AA">
                                      <p:cBhvr>
                                        <p:cTn id="52" dur="1000" fill="hold"/>
                                        <p:tgtEl>
                                          <p:spTgt spid="10"/>
                                        </p:tgtEl>
                                        <p:attrNameLst>
                                          <p:attrName>ppt_x</p:attrName>
                                          <p:attrName>ppt_y</p:attrName>
                                        </p:attrNameLst>
                                      </p:cBhvr>
                                      <p:rCtr x="18385" y="-10509"/>
                                    </p:animMotion>
                                  </p:childTnLst>
                                </p:cTn>
                              </p:par>
                            </p:childTnLst>
                          </p:cTn>
                        </p:par>
                        <p:par>
                          <p:cTn id="53" fill="hold">
                            <p:stCondLst>
                              <p:cond delay="11000"/>
                            </p:stCondLst>
                            <p:childTnLst>
                              <p:par>
                                <p:cTn id="54" presetID="64" presetClass="path" presetSubtype="0" accel="50000" decel="50000" fill="hold" grpId="1" nodeType="afterEffect">
                                  <p:stCondLst>
                                    <p:cond delay="0"/>
                                  </p:stCondLst>
                                  <p:childTnLst>
                                    <p:animMotion origin="layout" path="M -1.94444E-6 4.07407E-6 L 0.47587 -0.32385 " pathEditMode="relative" rAng="0" ptsTypes="AA">
                                      <p:cBhvr>
                                        <p:cTn id="55" dur="1000" fill="hold"/>
                                        <p:tgtEl>
                                          <p:spTgt spid="11"/>
                                        </p:tgtEl>
                                        <p:attrNameLst>
                                          <p:attrName>ppt_x</p:attrName>
                                          <p:attrName>ppt_y</p:attrName>
                                        </p:attrNameLst>
                                      </p:cBhvr>
                                      <p:rCtr x="23785" y="-16204"/>
                                    </p:animMotion>
                                  </p:childTnLst>
                                </p:cTn>
                              </p:par>
                            </p:childTnLst>
                          </p:cTn>
                        </p:par>
                        <p:par>
                          <p:cTn id="56" fill="hold">
                            <p:stCondLst>
                              <p:cond delay="12000"/>
                            </p:stCondLst>
                            <p:childTnLst>
                              <p:par>
                                <p:cTn id="57" presetID="2" presetClass="exit" presetSubtype="8" fill="hold" grpId="0" nodeType="afterEffect">
                                  <p:stCondLst>
                                    <p:cond delay="0"/>
                                  </p:stCondLst>
                                  <p:childTnLst>
                                    <p:anim calcmode="lin" valueType="num">
                                      <p:cBhvr additive="base">
                                        <p:cTn id="58" dur="1000"/>
                                        <p:tgtEl>
                                          <p:spTgt spid="22"/>
                                        </p:tgtEl>
                                        <p:attrNameLst>
                                          <p:attrName>ppt_x</p:attrName>
                                        </p:attrNameLst>
                                      </p:cBhvr>
                                      <p:tavLst>
                                        <p:tav tm="0">
                                          <p:val>
                                            <p:strVal val="ppt_x"/>
                                          </p:val>
                                        </p:tav>
                                        <p:tav tm="100000">
                                          <p:val>
                                            <p:strVal val="0-ppt_w/2"/>
                                          </p:val>
                                        </p:tav>
                                      </p:tavLst>
                                    </p:anim>
                                    <p:anim calcmode="lin" valueType="num">
                                      <p:cBhvr additive="base">
                                        <p:cTn id="59" dur="1000"/>
                                        <p:tgtEl>
                                          <p:spTgt spid="22"/>
                                        </p:tgtEl>
                                        <p:attrNameLst>
                                          <p:attrName>ppt_y</p:attrName>
                                        </p:attrNameLst>
                                      </p:cBhvr>
                                      <p:tavLst>
                                        <p:tav tm="0">
                                          <p:val>
                                            <p:strVal val="ppt_y"/>
                                          </p:val>
                                        </p:tav>
                                        <p:tav tm="100000">
                                          <p:val>
                                            <p:strVal val="ppt_y"/>
                                          </p:val>
                                        </p:tav>
                                      </p:tavLst>
                                    </p:anim>
                                    <p:set>
                                      <p:cBhvr>
                                        <p:cTn id="60" dur="1" fill="hold">
                                          <p:stCondLst>
                                            <p:cond delay="999"/>
                                          </p:stCondLst>
                                        </p:cTn>
                                        <p:tgtEl>
                                          <p:spTgt spid="2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 presetClass="entr" presetSubtype="1" fill="hold" grpId="0" nodeType="clickEffect">
                                  <p:stCondLst>
                                    <p:cond delay="0"/>
                                  </p:stCondLst>
                                  <p:childTnLst>
                                    <p:set>
                                      <p:cBhvr>
                                        <p:cTn id="64" dur="1" fill="hold">
                                          <p:stCondLst>
                                            <p:cond delay="0"/>
                                          </p:stCondLst>
                                        </p:cTn>
                                        <p:tgtEl>
                                          <p:spTgt spid="23"/>
                                        </p:tgtEl>
                                        <p:attrNameLst>
                                          <p:attrName>style.visibility</p:attrName>
                                        </p:attrNameLst>
                                      </p:cBhvr>
                                      <p:to>
                                        <p:strVal val="visible"/>
                                      </p:to>
                                    </p:set>
                                    <p:anim calcmode="lin" valueType="num">
                                      <p:cBhvr additive="base">
                                        <p:cTn id="65" dur="500" fill="hold"/>
                                        <p:tgtEl>
                                          <p:spTgt spid="23"/>
                                        </p:tgtEl>
                                        <p:attrNameLst>
                                          <p:attrName>ppt_x</p:attrName>
                                        </p:attrNameLst>
                                      </p:cBhvr>
                                      <p:tavLst>
                                        <p:tav tm="0">
                                          <p:val>
                                            <p:strVal val="#ppt_x"/>
                                          </p:val>
                                        </p:tav>
                                        <p:tav tm="100000">
                                          <p:val>
                                            <p:strVal val="#ppt_x"/>
                                          </p:val>
                                        </p:tav>
                                      </p:tavLst>
                                    </p:anim>
                                    <p:anim calcmode="lin" valueType="num">
                                      <p:cBhvr additive="base">
                                        <p:cTn id="66"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22" grpId="0" animBg="1"/>
      <p:bldP spid="23"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126</a:t>
            </a:fld>
            <a:endParaRPr lang="en-US" altLang="en-US"/>
          </a:p>
        </p:txBody>
      </p:sp>
      <p:sp>
        <p:nvSpPr>
          <p:cNvPr id="5" name="Oval 2"/>
          <p:cNvSpPr>
            <a:spLocks noChangeArrowheads="1"/>
          </p:cNvSpPr>
          <p:nvPr/>
        </p:nvSpPr>
        <p:spPr bwMode="auto">
          <a:xfrm>
            <a:off x="1419225" y="2871788"/>
            <a:ext cx="792162"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sp>
        <p:nvSpPr>
          <p:cNvPr id="6" name="Oval 3"/>
          <p:cNvSpPr>
            <a:spLocks noChangeArrowheads="1"/>
          </p:cNvSpPr>
          <p:nvPr/>
        </p:nvSpPr>
        <p:spPr bwMode="auto">
          <a:xfrm>
            <a:off x="252888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7" name="Oval 4"/>
          <p:cNvSpPr>
            <a:spLocks noChangeArrowheads="1"/>
          </p:cNvSpPr>
          <p:nvPr/>
        </p:nvSpPr>
        <p:spPr bwMode="auto">
          <a:xfrm>
            <a:off x="3636962"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8" name="Oval 5"/>
          <p:cNvSpPr>
            <a:spLocks noChangeArrowheads="1"/>
          </p:cNvSpPr>
          <p:nvPr/>
        </p:nvSpPr>
        <p:spPr bwMode="auto">
          <a:xfrm>
            <a:off x="4746625"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a:t>
            </a:r>
          </a:p>
        </p:txBody>
      </p:sp>
      <p:sp>
        <p:nvSpPr>
          <p:cNvPr id="9" name="Oval 6"/>
          <p:cNvSpPr>
            <a:spLocks noChangeArrowheads="1"/>
          </p:cNvSpPr>
          <p:nvPr/>
        </p:nvSpPr>
        <p:spPr bwMode="auto">
          <a:xfrm>
            <a:off x="5853112" y="2871788"/>
            <a:ext cx="792163"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6</a:t>
            </a:r>
          </a:p>
        </p:txBody>
      </p:sp>
      <p:sp>
        <p:nvSpPr>
          <p:cNvPr id="10" name="Oval 7"/>
          <p:cNvSpPr>
            <a:spLocks noChangeArrowheads="1"/>
          </p:cNvSpPr>
          <p:nvPr/>
        </p:nvSpPr>
        <p:spPr bwMode="auto">
          <a:xfrm>
            <a:off x="6962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1" name="Oval 8"/>
          <p:cNvSpPr>
            <a:spLocks noChangeArrowheads="1"/>
          </p:cNvSpPr>
          <p:nvPr/>
        </p:nvSpPr>
        <p:spPr bwMode="auto">
          <a:xfrm>
            <a:off x="807243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12737"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grpSp>
        <p:nvGrpSpPr>
          <p:cNvPr id="13" name="Group 10"/>
          <p:cNvGrpSpPr>
            <a:grpSpLocks/>
          </p:cNvGrpSpPr>
          <p:nvPr/>
        </p:nvGrpSpPr>
        <p:grpSpPr bwMode="auto">
          <a:xfrm>
            <a:off x="312737" y="3397250"/>
            <a:ext cx="8550275" cy="608013"/>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0"/>
          <p:cNvSpPr txBox="1">
            <a:spLocks noChangeArrowheads="1"/>
          </p:cNvSpPr>
          <p:nvPr/>
        </p:nvSpPr>
        <p:spPr bwMode="auto">
          <a:xfrm>
            <a:off x="304800" y="1493838"/>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 k = 2</a:t>
            </a:r>
          </a:p>
        </p:txBody>
      </p:sp>
      <p:sp>
        <p:nvSpPr>
          <p:cNvPr id="23" name="Text Box 23"/>
          <p:cNvSpPr txBox="1">
            <a:spLocks noChangeArrowheads="1"/>
          </p:cNvSpPr>
          <p:nvPr/>
        </p:nvSpPr>
        <p:spPr bwMode="auto">
          <a:xfrm>
            <a:off x="3581400" y="1557338"/>
            <a:ext cx="497046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 Phân phối luân phiên</a:t>
            </a:r>
          </a:p>
        </p:txBody>
      </p:sp>
    </p:spTree>
    <p:extLst>
      <p:ext uri="{BB962C8B-B14F-4D97-AF65-F5344CB8AC3E}">
        <p14:creationId xmlns:p14="http://schemas.microsoft.com/office/powerpoint/2010/main" val="36845651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0-#ppt_w/2"/>
                                          </p:val>
                                        </p:tav>
                                        <p:tav tm="100000">
                                          <p:val>
                                            <p:strVal val="#ppt_x"/>
                                          </p:val>
                                        </p:tav>
                                      </p:tavLst>
                                    </p:anim>
                                    <p:anim calcmode="lin" valueType="num">
                                      <p:cBhvr additive="base">
                                        <p:cTn id="8" dur="1000" fill="hold"/>
                                        <p:tgtEl>
                                          <p:spTgt spid="2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8" presetClass="emph" presetSubtype="0" fill="hold" grpId="1" nodeType="afterEffect">
                                  <p:stCondLst>
                                    <p:cond delay="0"/>
                                  </p:stCondLst>
                                  <p:childTnLst>
                                    <p:animRot by="21600000">
                                      <p:cBhvr>
                                        <p:cTn id="11" dur="1000" fill="hold"/>
                                        <p:tgtEl>
                                          <p:spTgt spid="12"/>
                                        </p:tgtEl>
                                        <p:attrNameLst>
                                          <p:attrName>r</p:attrName>
                                        </p:attrNameLst>
                                      </p:cBhvr>
                                    </p:animRot>
                                  </p:childTnLst>
                                </p:cTn>
                              </p:par>
                              <p:par>
                                <p:cTn id="12" presetID="8" presetClass="emph" presetSubtype="0" fill="hold" grpId="1" nodeType="withEffect">
                                  <p:stCondLst>
                                    <p:cond delay="0"/>
                                  </p:stCondLst>
                                  <p:childTnLst>
                                    <p:animRot by="21600000">
                                      <p:cBhvr>
                                        <p:cTn id="13" dur="1000" fill="hold"/>
                                        <p:tgtEl>
                                          <p:spTgt spid="5"/>
                                        </p:tgtEl>
                                        <p:attrNameLst>
                                          <p:attrName>r</p:attrName>
                                        </p:attrNameLst>
                                      </p:cBhvr>
                                    </p:animRot>
                                  </p:childTnLst>
                                </p:cTn>
                              </p:par>
                            </p:childTnLst>
                          </p:cTn>
                        </p:par>
                        <p:par>
                          <p:cTn id="14" fill="hold">
                            <p:stCondLst>
                              <p:cond delay="2000"/>
                            </p:stCondLst>
                            <p:childTnLst>
                              <p:par>
                                <p:cTn id="15" presetID="42" presetClass="path" presetSubtype="0" accel="50000" decel="50000" fill="hold" grpId="0" nodeType="afterEffect">
                                  <p:stCondLst>
                                    <p:cond delay="0"/>
                                  </p:stCondLst>
                                  <p:childTnLst>
                                    <p:animMotion origin="layout" path="M 3.88889E-6 2.59259E-6 L 3.88889E-6 0.21319 " pathEditMode="relative" rAng="0" ptsTypes="AA">
                                      <p:cBhvr>
                                        <p:cTn id="16" dur="1000" fill="hold"/>
                                        <p:tgtEl>
                                          <p:spTgt spid="12"/>
                                        </p:tgtEl>
                                        <p:attrNameLst>
                                          <p:attrName>ppt_x</p:attrName>
                                          <p:attrName>ppt_y</p:attrName>
                                        </p:attrNameLst>
                                      </p:cBhvr>
                                      <p:rCtr x="0" y="10648"/>
                                    </p:animMotion>
                                  </p:childTnLst>
                                </p:cTn>
                              </p:par>
                              <p:par>
                                <p:cTn id="17" presetID="42" presetClass="path" presetSubtype="0" accel="50000" decel="50000" fill="hold" grpId="0" nodeType="withEffect">
                                  <p:stCondLst>
                                    <p:cond delay="0"/>
                                  </p:stCondLst>
                                  <p:childTnLst>
                                    <p:animMotion origin="layout" path="M -1.66667E-6 2.59259E-6 L -1.66667E-6 0.21111 " pathEditMode="relative" rAng="0" ptsTypes="AA">
                                      <p:cBhvr>
                                        <p:cTn id="18" dur="1000" fill="hold"/>
                                        <p:tgtEl>
                                          <p:spTgt spid="5"/>
                                        </p:tgtEl>
                                        <p:attrNameLst>
                                          <p:attrName>ppt_x</p:attrName>
                                          <p:attrName>ppt_y</p:attrName>
                                        </p:attrNameLst>
                                      </p:cBhvr>
                                      <p:rCtr x="0" y="10556"/>
                                    </p:animMotion>
                                  </p:childTnLst>
                                </p:cTn>
                              </p:par>
                            </p:childTnLst>
                          </p:cTn>
                        </p:par>
                        <p:par>
                          <p:cTn id="19" fill="hold">
                            <p:stCondLst>
                              <p:cond delay="3000"/>
                            </p:stCondLst>
                            <p:childTnLst>
                              <p:par>
                                <p:cTn id="20" presetID="8" presetClass="emph" presetSubtype="0" fill="hold" grpId="1" nodeType="afterEffect">
                                  <p:stCondLst>
                                    <p:cond delay="0"/>
                                  </p:stCondLst>
                                  <p:childTnLst>
                                    <p:animRot by="21600000">
                                      <p:cBhvr>
                                        <p:cTn id="21" dur="1000" fill="hold"/>
                                        <p:tgtEl>
                                          <p:spTgt spid="6"/>
                                        </p:tgtEl>
                                        <p:attrNameLst>
                                          <p:attrName>r</p:attrName>
                                        </p:attrNameLst>
                                      </p:cBhvr>
                                    </p:animRot>
                                  </p:childTnLst>
                                </p:cTn>
                              </p:par>
                              <p:par>
                                <p:cTn id="22" presetID="8" presetClass="emph" presetSubtype="0" fill="hold" grpId="1" nodeType="withEffect">
                                  <p:stCondLst>
                                    <p:cond delay="0"/>
                                  </p:stCondLst>
                                  <p:childTnLst>
                                    <p:animRot by="21600000">
                                      <p:cBhvr>
                                        <p:cTn id="23" dur="1000" fill="hold"/>
                                        <p:tgtEl>
                                          <p:spTgt spid="7"/>
                                        </p:tgtEl>
                                        <p:attrNameLst>
                                          <p:attrName>r</p:attrName>
                                        </p:attrNameLst>
                                      </p:cBhvr>
                                    </p:animRot>
                                  </p:childTnLst>
                                </p:cTn>
                              </p:par>
                            </p:childTnLst>
                          </p:cTn>
                        </p:par>
                        <p:par>
                          <p:cTn id="24" fill="hold">
                            <p:stCondLst>
                              <p:cond delay="4000"/>
                            </p:stCondLst>
                            <p:childTnLst>
                              <p:par>
                                <p:cTn id="25" presetID="42" presetClass="path" presetSubtype="0" accel="50000" decel="50000" fill="hold" grpId="0" nodeType="afterEffect">
                                  <p:stCondLst>
                                    <p:cond delay="0"/>
                                  </p:stCondLst>
                                  <p:childTnLst>
                                    <p:animMotion origin="layout" path="M -1.66667E-6 2.59259E-6 L -0.25312 0.33634 " pathEditMode="relative" rAng="0" ptsTypes="AA">
                                      <p:cBhvr>
                                        <p:cTn id="26" dur="1000" fill="hold"/>
                                        <p:tgtEl>
                                          <p:spTgt spid="6"/>
                                        </p:tgtEl>
                                        <p:attrNameLst>
                                          <p:attrName>ppt_x</p:attrName>
                                          <p:attrName>ppt_y</p:attrName>
                                        </p:attrNameLst>
                                      </p:cBhvr>
                                      <p:rCtr x="-12656" y="16806"/>
                                    </p:animMotion>
                                  </p:childTnLst>
                                </p:cTn>
                              </p:par>
                              <p:par>
                                <p:cTn id="27" presetID="42" presetClass="path" presetSubtype="0" accel="50000" decel="50000" fill="hold" grpId="0" nodeType="withEffect">
                                  <p:stCondLst>
                                    <p:cond delay="0"/>
                                  </p:stCondLst>
                                  <p:childTnLst>
                                    <p:animMotion origin="layout" path="M -2.22222E-6 2.59259E-6 L -0.2493 0.32523 " pathEditMode="relative" rAng="0" ptsTypes="AA">
                                      <p:cBhvr>
                                        <p:cTn id="28" dur="1000" fill="hold"/>
                                        <p:tgtEl>
                                          <p:spTgt spid="7"/>
                                        </p:tgtEl>
                                        <p:attrNameLst>
                                          <p:attrName>ppt_x</p:attrName>
                                          <p:attrName>ppt_y</p:attrName>
                                        </p:attrNameLst>
                                      </p:cBhvr>
                                      <p:rCtr x="-12465" y="16250"/>
                                    </p:animMotion>
                                  </p:childTnLst>
                                </p:cTn>
                              </p:par>
                            </p:childTnLst>
                          </p:cTn>
                        </p:par>
                        <p:par>
                          <p:cTn id="29" fill="hold">
                            <p:stCondLst>
                              <p:cond delay="5000"/>
                            </p:stCondLst>
                            <p:childTnLst>
                              <p:par>
                                <p:cTn id="30" presetID="8" presetClass="emph" presetSubtype="0" fill="hold" grpId="1" nodeType="afterEffect">
                                  <p:stCondLst>
                                    <p:cond delay="0"/>
                                  </p:stCondLst>
                                  <p:childTnLst>
                                    <p:animRot by="21600000">
                                      <p:cBhvr>
                                        <p:cTn id="31" dur="1000" fill="hold"/>
                                        <p:tgtEl>
                                          <p:spTgt spid="8"/>
                                        </p:tgtEl>
                                        <p:attrNameLst>
                                          <p:attrName>r</p:attrName>
                                        </p:attrNameLst>
                                      </p:cBhvr>
                                    </p:animRot>
                                  </p:childTnLst>
                                </p:cTn>
                              </p:par>
                              <p:par>
                                <p:cTn id="32" presetID="8" presetClass="emph" presetSubtype="0" fill="hold" grpId="1" nodeType="withEffect">
                                  <p:stCondLst>
                                    <p:cond delay="0"/>
                                  </p:stCondLst>
                                  <p:childTnLst>
                                    <p:animRot by="21600000">
                                      <p:cBhvr>
                                        <p:cTn id="33" dur="1000" fill="hold"/>
                                        <p:tgtEl>
                                          <p:spTgt spid="9"/>
                                        </p:tgtEl>
                                        <p:attrNameLst>
                                          <p:attrName>r</p:attrName>
                                        </p:attrNameLst>
                                      </p:cBhvr>
                                    </p:animRot>
                                  </p:childTnLst>
                                </p:cTn>
                              </p:par>
                            </p:childTnLst>
                          </p:cTn>
                        </p:par>
                        <p:par>
                          <p:cTn id="34" fill="hold">
                            <p:stCondLst>
                              <p:cond delay="6000"/>
                            </p:stCondLst>
                            <p:childTnLst>
                              <p:par>
                                <p:cTn id="35" presetID="42" presetClass="path" presetSubtype="0" accel="50000" decel="50000" fill="hold" grpId="0" nodeType="afterEffect">
                                  <p:stCondLst>
                                    <p:cond delay="0"/>
                                  </p:stCondLst>
                                  <p:childTnLst>
                                    <p:animMotion origin="layout" path="M 3.61111E-6 2.59259E-6 L -0.229 0.21412 " pathEditMode="relative" rAng="0" ptsTypes="AA">
                                      <p:cBhvr>
                                        <p:cTn id="36" dur="1000" fill="hold"/>
                                        <p:tgtEl>
                                          <p:spTgt spid="8"/>
                                        </p:tgtEl>
                                        <p:attrNameLst>
                                          <p:attrName>ppt_x</p:attrName>
                                          <p:attrName>ppt_y</p:attrName>
                                        </p:attrNameLst>
                                      </p:cBhvr>
                                      <p:rCtr x="-11458" y="10694"/>
                                    </p:animMotion>
                                  </p:childTnLst>
                                </p:cTn>
                              </p:par>
                              <p:par>
                                <p:cTn id="37" presetID="42" presetClass="path" presetSubtype="0" accel="50000" decel="50000" fill="hold" grpId="0" nodeType="withEffect">
                                  <p:stCondLst>
                                    <p:cond delay="0"/>
                                  </p:stCondLst>
                                  <p:childTnLst>
                                    <p:animMotion origin="layout" path="M -3.33333E-6 2.59259E-6 L -0.21666 0.20301 " pathEditMode="relative" rAng="0" ptsTypes="AA">
                                      <p:cBhvr>
                                        <p:cTn id="38" dur="1000" fill="hold"/>
                                        <p:tgtEl>
                                          <p:spTgt spid="9"/>
                                        </p:tgtEl>
                                        <p:attrNameLst>
                                          <p:attrName>ppt_x</p:attrName>
                                          <p:attrName>ppt_y</p:attrName>
                                        </p:attrNameLst>
                                      </p:cBhvr>
                                      <p:rCtr x="-10833" y="10139"/>
                                    </p:animMotion>
                                  </p:childTnLst>
                                </p:cTn>
                              </p:par>
                            </p:childTnLst>
                          </p:cTn>
                        </p:par>
                        <p:par>
                          <p:cTn id="39" fill="hold">
                            <p:stCondLst>
                              <p:cond delay="7000"/>
                            </p:stCondLst>
                            <p:childTnLst>
                              <p:par>
                                <p:cTn id="40" presetID="8" presetClass="emph" presetSubtype="0" fill="hold" grpId="1" nodeType="afterEffect">
                                  <p:stCondLst>
                                    <p:cond delay="0"/>
                                  </p:stCondLst>
                                  <p:childTnLst>
                                    <p:animRot by="21600000">
                                      <p:cBhvr>
                                        <p:cTn id="41" dur="1000" fill="hold"/>
                                        <p:tgtEl>
                                          <p:spTgt spid="10"/>
                                        </p:tgtEl>
                                        <p:attrNameLst>
                                          <p:attrName>r</p:attrName>
                                        </p:attrNameLst>
                                      </p:cBhvr>
                                    </p:animRot>
                                  </p:childTnLst>
                                </p:cTn>
                              </p:par>
                              <p:par>
                                <p:cTn id="42" presetID="8" presetClass="emph" presetSubtype="0" fill="hold" grpId="1" nodeType="withEffect">
                                  <p:stCondLst>
                                    <p:cond delay="0"/>
                                  </p:stCondLst>
                                  <p:childTnLst>
                                    <p:animRot by="21600000">
                                      <p:cBhvr>
                                        <p:cTn id="43" dur="1000" fill="hold"/>
                                        <p:tgtEl>
                                          <p:spTgt spid="11"/>
                                        </p:tgtEl>
                                        <p:attrNameLst>
                                          <p:attrName>r</p:attrName>
                                        </p:attrNameLst>
                                      </p:cBhvr>
                                    </p:animRot>
                                  </p:childTnLst>
                                </p:cTn>
                              </p:par>
                            </p:childTnLst>
                          </p:cTn>
                        </p:par>
                        <p:par>
                          <p:cTn id="44" fill="hold">
                            <p:stCondLst>
                              <p:cond delay="8000"/>
                            </p:stCondLst>
                            <p:childTnLst>
                              <p:par>
                                <p:cTn id="45" presetID="42" presetClass="path" presetSubtype="0" accel="50000" decel="50000" fill="hold" grpId="0" nodeType="afterEffect">
                                  <p:stCondLst>
                                    <p:cond delay="0"/>
                                  </p:stCondLst>
                                  <p:childTnLst>
                                    <p:animMotion origin="layout" path="M 2.5E-6 2.59259E-6 L -0.47136 0.32523 " pathEditMode="relative" rAng="0" ptsTypes="AA">
                                      <p:cBhvr>
                                        <p:cTn id="46" dur="1000" fill="hold"/>
                                        <p:tgtEl>
                                          <p:spTgt spid="10"/>
                                        </p:tgtEl>
                                        <p:attrNameLst>
                                          <p:attrName>ppt_x</p:attrName>
                                          <p:attrName>ppt_y</p:attrName>
                                        </p:attrNameLst>
                                      </p:cBhvr>
                                      <p:rCtr x="-23576" y="16250"/>
                                    </p:animMotion>
                                  </p:childTnLst>
                                </p:cTn>
                              </p:par>
                              <p:par>
                                <p:cTn id="47" presetID="42" presetClass="path" presetSubtype="0" accel="50000" decel="50000" fill="hold" grpId="0" nodeType="withEffect">
                                  <p:stCondLst>
                                    <p:cond delay="0"/>
                                  </p:stCondLst>
                                  <p:childTnLst>
                                    <p:animMotion origin="layout" path="M -1.66667E-6 2.59259E-6 L -0.45937 0.32523 " pathEditMode="relative" rAng="0" ptsTypes="AA">
                                      <p:cBhvr>
                                        <p:cTn id="48" dur="1000" fill="hold"/>
                                        <p:tgtEl>
                                          <p:spTgt spid="11"/>
                                        </p:tgtEl>
                                        <p:attrNameLst>
                                          <p:attrName>ppt_x</p:attrName>
                                          <p:attrName>ppt_y</p:attrName>
                                        </p:attrNameLst>
                                      </p:cBhvr>
                                      <p:rCtr x="-22969" y="16250"/>
                                    </p:animMotion>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ppt_x"/>
                                          </p:val>
                                        </p:tav>
                                        <p:tav tm="100000">
                                          <p:val>
                                            <p:strVal val="#ppt_x"/>
                                          </p:val>
                                        </p:tav>
                                      </p:tavLst>
                                    </p:anim>
                                    <p:anim calcmode="lin" valueType="num">
                                      <p:cBhvr additive="base">
                                        <p:cTn id="54"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22" grpId="0" animBg="1"/>
      <p:bldP spid="23"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127</a:t>
            </a:fld>
            <a:endParaRPr lang="en-US" altLang="en-US"/>
          </a:p>
        </p:txBody>
      </p:sp>
      <p:sp>
        <p:nvSpPr>
          <p:cNvPr id="5" name="Oval 2"/>
          <p:cNvSpPr>
            <a:spLocks noChangeArrowheads="1"/>
          </p:cNvSpPr>
          <p:nvPr/>
        </p:nvSpPr>
        <p:spPr bwMode="auto">
          <a:xfrm>
            <a:off x="388937" y="509746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 name="Oval 3"/>
          <p:cNvSpPr>
            <a:spLocks noChangeArrowheads="1"/>
          </p:cNvSpPr>
          <p:nvPr/>
        </p:nvSpPr>
        <p:spPr bwMode="auto">
          <a:xfrm>
            <a:off x="1482725" y="43195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sp>
        <p:nvSpPr>
          <p:cNvPr id="7" name="Oval 4"/>
          <p:cNvSpPr>
            <a:spLocks noChangeArrowheads="1"/>
          </p:cNvSpPr>
          <p:nvPr/>
        </p:nvSpPr>
        <p:spPr bwMode="auto">
          <a:xfrm>
            <a:off x="1484312" y="50958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8" name="Oval 5"/>
          <p:cNvSpPr>
            <a:spLocks noChangeArrowheads="1"/>
          </p:cNvSpPr>
          <p:nvPr/>
        </p:nvSpPr>
        <p:spPr bwMode="auto">
          <a:xfrm>
            <a:off x="2593975"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a:t>
            </a:r>
          </a:p>
        </p:txBody>
      </p:sp>
      <p:sp>
        <p:nvSpPr>
          <p:cNvPr id="9" name="Oval 6"/>
          <p:cNvSpPr>
            <a:spLocks noChangeArrowheads="1"/>
          </p:cNvSpPr>
          <p:nvPr/>
        </p:nvSpPr>
        <p:spPr bwMode="auto">
          <a:xfrm>
            <a:off x="2593975" y="50990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0" name="Oval 7"/>
          <p:cNvSpPr>
            <a:spLocks noChangeArrowheads="1"/>
          </p:cNvSpPr>
          <p:nvPr/>
        </p:nvSpPr>
        <p:spPr bwMode="auto">
          <a:xfrm>
            <a:off x="3703637" y="4318000"/>
            <a:ext cx="792163"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6</a:t>
            </a:r>
          </a:p>
        </p:txBody>
      </p:sp>
      <p:sp>
        <p:nvSpPr>
          <p:cNvPr id="11" name="Oval 8"/>
          <p:cNvSpPr>
            <a:spLocks noChangeArrowheads="1"/>
          </p:cNvSpPr>
          <p:nvPr/>
        </p:nvSpPr>
        <p:spPr bwMode="auto">
          <a:xfrm>
            <a:off x="3705225" y="509905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88937"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grpSp>
        <p:nvGrpSpPr>
          <p:cNvPr id="13" name="Group 10"/>
          <p:cNvGrpSpPr>
            <a:grpSpLocks/>
          </p:cNvGrpSpPr>
          <p:nvPr/>
        </p:nvGrpSpPr>
        <p:grpSpPr bwMode="auto">
          <a:xfrm>
            <a:off x="388937" y="2287588"/>
            <a:ext cx="8550275" cy="608012"/>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2"/>
          <p:cNvSpPr txBox="1">
            <a:spLocks noChangeArrowheads="1"/>
          </p:cNvSpPr>
          <p:nvPr/>
        </p:nvSpPr>
        <p:spPr bwMode="auto">
          <a:xfrm>
            <a:off x="381000" y="1396425"/>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k = 2</a:t>
            </a:r>
          </a:p>
        </p:txBody>
      </p:sp>
      <p:sp>
        <p:nvSpPr>
          <p:cNvPr id="23" name="Text Box 23"/>
          <p:cNvSpPr txBox="1">
            <a:spLocks noChangeArrowheads="1"/>
          </p:cNvSpPr>
          <p:nvPr/>
        </p:nvSpPr>
        <p:spPr bwMode="auto">
          <a:xfrm>
            <a:off x="3009900" y="1371600"/>
            <a:ext cx="5372100"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Trộn từng cặp đường chạy</a:t>
            </a:r>
          </a:p>
        </p:txBody>
      </p:sp>
    </p:spTree>
    <p:extLst>
      <p:ext uri="{BB962C8B-B14F-4D97-AF65-F5344CB8AC3E}">
        <p14:creationId xmlns:p14="http://schemas.microsoft.com/office/powerpoint/2010/main" val="15971806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0-#ppt_w/2"/>
                                          </p:val>
                                        </p:tav>
                                        <p:tav tm="100000">
                                          <p:val>
                                            <p:strVal val="#ppt_x"/>
                                          </p:val>
                                        </p:tav>
                                      </p:tavLst>
                                    </p:anim>
                                    <p:anim calcmode="lin" valueType="num">
                                      <p:cBhvr additive="base">
                                        <p:cTn id="8"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128</a:t>
            </a:fld>
            <a:endParaRPr lang="en-US" altLang="en-US"/>
          </a:p>
        </p:txBody>
      </p:sp>
      <p:sp>
        <p:nvSpPr>
          <p:cNvPr id="5" name="Oval 2"/>
          <p:cNvSpPr>
            <a:spLocks noChangeArrowheads="1"/>
          </p:cNvSpPr>
          <p:nvPr/>
        </p:nvSpPr>
        <p:spPr bwMode="auto">
          <a:xfrm>
            <a:off x="390525" y="50974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5</a:t>
            </a:r>
          </a:p>
        </p:txBody>
      </p:sp>
      <p:sp>
        <p:nvSpPr>
          <p:cNvPr id="6" name="Oval 3"/>
          <p:cNvSpPr>
            <a:spLocks noChangeArrowheads="1"/>
          </p:cNvSpPr>
          <p:nvPr/>
        </p:nvSpPr>
        <p:spPr bwMode="auto">
          <a:xfrm>
            <a:off x="1484313" y="43195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sp>
        <p:nvSpPr>
          <p:cNvPr id="7" name="Oval 4"/>
          <p:cNvSpPr>
            <a:spLocks noChangeArrowheads="1"/>
          </p:cNvSpPr>
          <p:nvPr/>
        </p:nvSpPr>
        <p:spPr bwMode="auto">
          <a:xfrm>
            <a:off x="1485900" y="5095875"/>
            <a:ext cx="790575"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8</a:t>
            </a:r>
          </a:p>
        </p:txBody>
      </p:sp>
      <p:sp>
        <p:nvSpPr>
          <p:cNvPr id="8" name="Oval 5"/>
          <p:cNvSpPr>
            <a:spLocks noChangeArrowheads="1"/>
          </p:cNvSpPr>
          <p:nvPr/>
        </p:nvSpPr>
        <p:spPr bwMode="auto">
          <a:xfrm>
            <a:off x="2595563" y="432276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9" name="Oval 6"/>
          <p:cNvSpPr>
            <a:spLocks noChangeArrowheads="1"/>
          </p:cNvSpPr>
          <p:nvPr/>
        </p:nvSpPr>
        <p:spPr bwMode="auto">
          <a:xfrm>
            <a:off x="2595563" y="50990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0" name="Oval 7"/>
          <p:cNvSpPr>
            <a:spLocks noChangeArrowheads="1"/>
          </p:cNvSpPr>
          <p:nvPr/>
        </p:nvSpPr>
        <p:spPr bwMode="auto">
          <a:xfrm>
            <a:off x="3705225" y="4318000"/>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1" name="Oval 8"/>
          <p:cNvSpPr>
            <a:spLocks noChangeArrowheads="1"/>
          </p:cNvSpPr>
          <p:nvPr/>
        </p:nvSpPr>
        <p:spPr bwMode="auto">
          <a:xfrm>
            <a:off x="3706813" y="509905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90525"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grpSp>
        <p:nvGrpSpPr>
          <p:cNvPr id="13" name="Group 10"/>
          <p:cNvGrpSpPr>
            <a:grpSpLocks/>
          </p:cNvGrpSpPr>
          <p:nvPr/>
        </p:nvGrpSpPr>
        <p:grpSpPr bwMode="auto">
          <a:xfrm>
            <a:off x="390525" y="2287588"/>
            <a:ext cx="8550275" cy="608012"/>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2"/>
          <p:cNvSpPr txBox="1">
            <a:spLocks noChangeArrowheads="1"/>
          </p:cNvSpPr>
          <p:nvPr/>
        </p:nvSpPr>
        <p:spPr bwMode="auto">
          <a:xfrm>
            <a:off x="347663" y="1341438"/>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 k = 2</a:t>
            </a:r>
          </a:p>
        </p:txBody>
      </p:sp>
      <p:sp>
        <p:nvSpPr>
          <p:cNvPr id="23" name="Text Box 23"/>
          <p:cNvSpPr txBox="1">
            <a:spLocks noChangeArrowheads="1"/>
          </p:cNvSpPr>
          <p:nvPr/>
        </p:nvSpPr>
        <p:spPr bwMode="auto">
          <a:xfrm>
            <a:off x="2940050" y="1341438"/>
            <a:ext cx="5594350"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anose="05000000000000000000" pitchFamily="2" charset="2"/>
              <a:buChar char="Ø"/>
            </a:pPr>
            <a:r>
              <a:rPr lang="en-US" altLang="en-US" sz="3200">
                <a:solidFill>
                  <a:srgbClr val="008200"/>
                </a:solidFill>
                <a:latin typeface="Times New Roman" panose="02020603050405020304" pitchFamily="18" charset="0"/>
                <a:cs typeface="Times New Roman" panose="02020603050405020304" pitchFamily="18" charset="0"/>
              </a:rPr>
              <a:t>Trộn từng cặp đường chạy</a:t>
            </a:r>
          </a:p>
        </p:txBody>
      </p:sp>
    </p:spTree>
    <p:extLst>
      <p:ext uri="{BB962C8B-B14F-4D97-AF65-F5344CB8AC3E}">
        <p14:creationId xmlns:p14="http://schemas.microsoft.com/office/powerpoint/2010/main" val="41243070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5"/>
                                        </p:tgtEl>
                                      </p:cBhvr>
                                    </p:animEffect>
                                    <p:animScale>
                                      <p:cBhvr>
                                        <p:cTn id="10" dur="250" autoRev="1" fill="hold"/>
                                        <p:tgtEl>
                                          <p:spTgt spid="5"/>
                                        </p:tgtEl>
                                      </p:cBhvr>
                                      <p:by x="105000" y="105000"/>
                                    </p:animScale>
                                  </p:childTnLst>
                                </p:cTn>
                              </p:par>
                            </p:childTnLst>
                          </p:cTn>
                        </p:par>
                        <p:par>
                          <p:cTn id="11" fill="hold">
                            <p:stCondLst>
                              <p:cond delay="500"/>
                            </p:stCondLst>
                            <p:childTnLst>
                              <p:par>
                                <p:cTn id="12" presetID="64" presetClass="path" presetSubtype="0" accel="50000" decel="50000" fill="hold" grpId="1" nodeType="afterEffect">
                                  <p:stCondLst>
                                    <p:cond delay="0"/>
                                  </p:stCondLst>
                                  <p:childTnLst>
                                    <p:animMotion origin="layout" path="M 2.5E-6 -1.48148E-6 L -0.00261 -0.20023 " pathEditMode="relative" rAng="0" ptsTypes="AA">
                                      <p:cBhvr>
                                        <p:cTn id="13" dur="2000" fill="hold"/>
                                        <p:tgtEl>
                                          <p:spTgt spid="12"/>
                                        </p:tgtEl>
                                        <p:attrNameLst>
                                          <p:attrName>ppt_x</p:attrName>
                                          <p:attrName>ppt_y</p:attrName>
                                        </p:attrNameLst>
                                      </p:cBhvr>
                                      <p:rCtr x="-139" y="-10023"/>
                                    </p:animMotion>
                                  </p:childTnLst>
                                </p:cTn>
                              </p:par>
                            </p:childTnLst>
                          </p:cTn>
                        </p:par>
                        <p:par>
                          <p:cTn id="14" fill="hold">
                            <p:stCondLst>
                              <p:cond delay="2500"/>
                            </p:stCondLst>
                            <p:childTnLst>
                              <p:par>
                                <p:cTn id="15" presetID="26" presetClass="emph" presetSubtype="0" fill="hold" grpId="1" nodeType="afterEffect">
                                  <p:stCondLst>
                                    <p:cond delay="0"/>
                                  </p:stCondLst>
                                  <p:childTnLst>
                                    <p:animEffect transition="out" filter="fade">
                                      <p:cBhvr>
                                        <p:cTn id="16" dur="500" tmFilter="0, 0; .2, .5; .8, .5; 1, 0"/>
                                        <p:tgtEl>
                                          <p:spTgt spid="5"/>
                                        </p:tgtEl>
                                      </p:cBhvr>
                                    </p:animEffect>
                                    <p:animScale>
                                      <p:cBhvr>
                                        <p:cTn id="17" dur="250" autoRev="1" fill="hold"/>
                                        <p:tgtEl>
                                          <p:spTgt spid="5"/>
                                        </p:tgtEl>
                                      </p:cBhvr>
                                      <p:by x="105000" y="105000"/>
                                    </p:animScale>
                                  </p:childTnLst>
                                </p:cTn>
                              </p:par>
                              <p:par>
                                <p:cTn id="18" presetID="26" presetClass="emph" presetSubtype="0" fill="hold" grpId="0" nodeType="withEffect">
                                  <p:stCondLst>
                                    <p:cond delay="0"/>
                                  </p:stCondLst>
                                  <p:childTnLst>
                                    <p:animEffect transition="out" filter="fade">
                                      <p:cBhvr>
                                        <p:cTn id="19" dur="500" tmFilter="0, 0; .2, .5; .8, .5; 1, 0"/>
                                        <p:tgtEl>
                                          <p:spTgt spid="6"/>
                                        </p:tgtEl>
                                      </p:cBhvr>
                                    </p:animEffect>
                                    <p:animScale>
                                      <p:cBhvr>
                                        <p:cTn id="20" dur="250" autoRev="1" fill="hold"/>
                                        <p:tgtEl>
                                          <p:spTgt spid="6"/>
                                        </p:tgtEl>
                                      </p:cBhvr>
                                      <p:by x="105000" y="105000"/>
                                    </p:animScale>
                                  </p:childTnLst>
                                </p:cTn>
                              </p:par>
                            </p:childTnLst>
                          </p:cTn>
                        </p:par>
                        <p:par>
                          <p:cTn id="21" fill="hold">
                            <p:stCondLst>
                              <p:cond delay="3000"/>
                            </p:stCondLst>
                            <p:childTnLst>
                              <p:par>
                                <p:cTn id="22" presetID="64" presetClass="path" presetSubtype="0" accel="50000" decel="50000" fill="hold" grpId="2" nodeType="afterEffect">
                                  <p:stCondLst>
                                    <p:cond delay="0"/>
                                  </p:stCondLst>
                                  <p:childTnLst>
                                    <p:animMotion origin="layout" path="M 2.5E-6 -4.44444E-6 L 0.11406 -0.31319 " pathEditMode="relative" rAng="0" ptsTypes="AA">
                                      <p:cBhvr>
                                        <p:cTn id="23" dur="2000" fill="hold"/>
                                        <p:tgtEl>
                                          <p:spTgt spid="5"/>
                                        </p:tgtEl>
                                        <p:attrNameLst>
                                          <p:attrName>ppt_x</p:attrName>
                                          <p:attrName>ppt_y</p:attrName>
                                        </p:attrNameLst>
                                      </p:cBhvr>
                                      <p:rCtr x="5694" y="-15671"/>
                                    </p:animMotion>
                                  </p:childTnLst>
                                </p:cTn>
                              </p:par>
                            </p:childTnLst>
                          </p:cTn>
                        </p:par>
                        <p:par>
                          <p:cTn id="24" fill="hold">
                            <p:stCondLst>
                              <p:cond delay="5000"/>
                            </p:stCondLst>
                            <p:childTnLst>
                              <p:par>
                                <p:cTn id="25" presetID="26" presetClass="emph" presetSubtype="0" fill="hold" grpId="1" nodeType="afterEffect">
                                  <p:stCondLst>
                                    <p:cond delay="0"/>
                                  </p:stCondLst>
                                  <p:childTnLst>
                                    <p:animEffect transition="out" filter="fade">
                                      <p:cBhvr>
                                        <p:cTn id="26" dur="500" tmFilter="0, 0; .2, .5; .8, .5; 1, 0"/>
                                        <p:tgtEl>
                                          <p:spTgt spid="6"/>
                                        </p:tgtEl>
                                      </p:cBhvr>
                                    </p:animEffect>
                                    <p:animScale>
                                      <p:cBhvr>
                                        <p:cTn id="27" dur="250" autoRev="1" fill="hold"/>
                                        <p:tgtEl>
                                          <p:spTgt spid="6"/>
                                        </p:tgtEl>
                                      </p:cBhvr>
                                      <p:by x="105000" y="105000"/>
                                    </p:animScale>
                                  </p:childTnLst>
                                </p:cTn>
                              </p:par>
                              <p:par>
                                <p:cTn id="28" presetID="26" presetClass="emph" presetSubtype="0" fill="hold" grpId="0" nodeType="withEffect">
                                  <p:stCondLst>
                                    <p:cond delay="0"/>
                                  </p:stCondLst>
                                  <p:childTnLst>
                                    <p:animEffect transition="out" filter="fade">
                                      <p:cBhvr>
                                        <p:cTn id="29" dur="500" tmFilter="0, 0; .2, .5; .8, .5; 1, 0"/>
                                        <p:tgtEl>
                                          <p:spTgt spid="7"/>
                                        </p:tgtEl>
                                      </p:cBhvr>
                                    </p:animEffect>
                                    <p:animScale>
                                      <p:cBhvr>
                                        <p:cTn id="30" dur="250" autoRev="1" fill="hold"/>
                                        <p:tgtEl>
                                          <p:spTgt spid="7"/>
                                        </p:tgtEl>
                                      </p:cBhvr>
                                      <p:by x="105000" y="105000"/>
                                    </p:animScale>
                                  </p:childTnLst>
                                </p:cTn>
                              </p:par>
                            </p:childTnLst>
                          </p:cTn>
                        </p:par>
                        <p:par>
                          <p:cTn id="31" fill="hold">
                            <p:stCondLst>
                              <p:cond delay="5500"/>
                            </p:stCondLst>
                            <p:childTnLst>
                              <p:par>
                                <p:cTn id="32" presetID="64" presetClass="path" presetSubtype="0" accel="50000" decel="50000" fill="hold" grpId="1" nodeType="afterEffect">
                                  <p:stCondLst>
                                    <p:cond delay="0"/>
                                  </p:stCondLst>
                                  <p:childTnLst>
                                    <p:animMotion origin="layout" path="M 8.33333E-7 -2.96296E-6 L 0.1158 -0.31296 " pathEditMode="relative" rAng="0" ptsTypes="AA">
                                      <p:cBhvr>
                                        <p:cTn id="33" dur="2000" fill="hold"/>
                                        <p:tgtEl>
                                          <p:spTgt spid="7"/>
                                        </p:tgtEl>
                                        <p:attrNameLst>
                                          <p:attrName>ppt_x</p:attrName>
                                          <p:attrName>ppt_y</p:attrName>
                                        </p:attrNameLst>
                                      </p:cBhvr>
                                      <p:rCtr x="5781" y="-15648"/>
                                    </p:animMotion>
                                  </p:childTnLst>
                                </p:cTn>
                              </p:par>
                            </p:childTnLst>
                          </p:cTn>
                        </p:par>
                        <p:par>
                          <p:cTn id="34" fill="hold">
                            <p:stCondLst>
                              <p:cond delay="7500"/>
                            </p:stCondLst>
                            <p:childTnLst>
                              <p:par>
                                <p:cTn id="35" presetID="64" presetClass="path" presetSubtype="0" accel="50000" decel="50000" fill="hold" grpId="2" nodeType="afterEffect">
                                  <p:stCondLst>
                                    <p:cond delay="0"/>
                                  </p:stCondLst>
                                  <p:childTnLst>
                                    <p:animMotion origin="layout" path="M 4.44444E-6 1.48148E-6 L 0.23611 -0.2081 " pathEditMode="relative" rAng="0" ptsTypes="AA">
                                      <p:cBhvr>
                                        <p:cTn id="36" dur="2000" fill="hold"/>
                                        <p:tgtEl>
                                          <p:spTgt spid="6"/>
                                        </p:tgtEl>
                                        <p:attrNameLst>
                                          <p:attrName>ppt_x</p:attrName>
                                          <p:attrName>ppt_y</p:attrName>
                                        </p:attrNameLst>
                                      </p:cBhvr>
                                      <p:rCtr x="11806" y="-10417"/>
                                    </p:animMotion>
                                  </p:childTnLst>
                                </p:cTn>
                              </p:par>
                            </p:childTnLst>
                          </p:cTn>
                        </p:par>
                      </p:childTnLst>
                    </p:cTn>
                  </p:par>
                  <p:par>
                    <p:cTn id="37" fill="hold">
                      <p:stCondLst>
                        <p:cond delay="indefinite"/>
                      </p:stCondLst>
                      <p:childTnLst>
                        <p:par>
                          <p:cTn id="38" fill="hold">
                            <p:stCondLst>
                              <p:cond delay="0"/>
                            </p:stCondLst>
                            <p:childTnLst>
                              <p:par>
                                <p:cTn id="39" presetID="26" presetClass="emph" presetSubtype="0" fill="hold" grpId="0" nodeType="clickEffect">
                                  <p:stCondLst>
                                    <p:cond delay="0"/>
                                  </p:stCondLst>
                                  <p:childTnLst>
                                    <p:animEffect transition="out" filter="fade">
                                      <p:cBhvr>
                                        <p:cTn id="40" dur="500" tmFilter="0, 0; .2, .5; .8, .5; 1, 0"/>
                                        <p:tgtEl>
                                          <p:spTgt spid="8"/>
                                        </p:tgtEl>
                                      </p:cBhvr>
                                    </p:animEffect>
                                    <p:animScale>
                                      <p:cBhvr>
                                        <p:cTn id="41" dur="250" autoRev="1" fill="hold"/>
                                        <p:tgtEl>
                                          <p:spTgt spid="8"/>
                                        </p:tgtEl>
                                      </p:cBhvr>
                                      <p:by x="105000" y="105000"/>
                                    </p:animScale>
                                  </p:childTnLst>
                                </p:cTn>
                              </p:par>
                              <p:par>
                                <p:cTn id="42" presetID="26" presetClass="emph" presetSubtype="0" fill="hold" grpId="0" nodeType="withEffect">
                                  <p:stCondLst>
                                    <p:cond delay="0"/>
                                  </p:stCondLst>
                                  <p:childTnLst>
                                    <p:animEffect transition="out" filter="fade">
                                      <p:cBhvr>
                                        <p:cTn id="43" dur="500" tmFilter="0, 0; .2, .5; .8, .5; 1, 0"/>
                                        <p:tgtEl>
                                          <p:spTgt spid="9"/>
                                        </p:tgtEl>
                                      </p:cBhvr>
                                    </p:animEffect>
                                    <p:animScale>
                                      <p:cBhvr>
                                        <p:cTn id="44" dur="250" autoRev="1" fill="hold"/>
                                        <p:tgtEl>
                                          <p:spTgt spid="9"/>
                                        </p:tgtEl>
                                      </p:cBhvr>
                                      <p:by x="105000" y="105000"/>
                                    </p:animScale>
                                  </p:childTnLst>
                                </p:cTn>
                              </p:par>
                            </p:childTnLst>
                          </p:cTn>
                        </p:par>
                        <p:par>
                          <p:cTn id="45" fill="hold">
                            <p:stCondLst>
                              <p:cond delay="500"/>
                            </p:stCondLst>
                            <p:childTnLst>
                              <p:par>
                                <p:cTn id="46" presetID="64" presetClass="path" presetSubtype="0" accel="50000" decel="50000" fill="hold" grpId="1" nodeType="afterEffect">
                                  <p:stCondLst>
                                    <p:cond delay="0"/>
                                  </p:stCondLst>
                                  <p:childTnLst>
                                    <p:animMotion origin="layout" path="M -3.33333E-6 -1.48148E-6 L 0.23959 -0.20856 " pathEditMode="relative" rAng="0" ptsTypes="AA">
                                      <p:cBhvr>
                                        <p:cTn id="47" dur="2000" fill="hold"/>
                                        <p:tgtEl>
                                          <p:spTgt spid="8"/>
                                        </p:tgtEl>
                                        <p:attrNameLst>
                                          <p:attrName>ppt_x</p:attrName>
                                          <p:attrName>ppt_y</p:attrName>
                                        </p:attrNameLst>
                                      </p:cBhvr>
                                      <p:rCtr x="11979" y="-10440"/>
                                    </p:animMotion>
                                  </p:childTnLst>
                                </p:cTn>
                              </p:par>
                            </p:childTnLst>
                          </p:cTn>
                        </p:par>
                        <p:par>
                          <p:cTn id="48" fill="hold">
                            <p:stCondLst>
                              <p:cond delay="2500"/>
                            </p:stCondLst>
                            <p:childTnLst>
                              <p:par>
                                <p:cTn id="49" presetID="26" presetClass="emph" presetSubtype="0" fill="hold" grpId="0" nodeType="afterEffect">
                                  <p:stCondLst>
                                    <p:cond delay="0"/>
                                  </p:stCondLst>
                                  <p:childTnLst>
                                    <p:animEffect transition="out" filter="fade">
                                      <p:cBhvr>
                                        <p:cTn id="50" dur="500" tmFilter="0, 0; .2, .5; .8, .5; 1, 0"/>
                                        <p:tgtEl>
                                          <p:spTgt spid="10"/>
                                        </p:tgtEl>
                                      </p:cBhvr>
                                    </p:animEffect>
                                    <p:animScale>
                                      <p:cBhvr>
                                        <p:cTn id="51" dur="250" autoRev="1" fill="hold"/>
                                        <p:tgtEl>
                                          <p:spTgt spid="10"/>
                                        </p:tgtEl>
                                      </p:cBhvr>
                                      <p:by x="105000" y="105000"/>
                                    </p:animScale>
                                  </p:childTnLst>
                                </p:cTn>
                              </p:par>
                              <p:par>
                                <p:cTn id="52" presetID="26" presetClass="emph" presetSubtype="0" fill="hold" grpId="1" nodeType="withEffect">
                                  <p:stCondLst>
                                    <p:cond delay="0"/>
                                  </p:stCondLst>
                                  <p:childTnLst>
                                    <p:animEffect transition="out" filter="fade">
                                      <p:cBhvr>
                                        <p:cTn id="53" dur="500" tmFilter="0, 0; .2, .5; .8, .5; 1, 0"/>
                                        <p:tgtEl>
                                          <p:spTgt spid="9"/>
                                        </p:tgtEl>
                                      </p:cBhvr>
                                    </p:animEffect>
                                    <p:animScale>
                                      <p:cBhvr>
                                        <p:cTn id="54" dur="250" autoRev="1" fill="hold"/>
                                        <p:tgtEl>
                                          <p:spTgt spid="9"/>
                                        </p:tgtEl>
                                      </p:cBhvr>
                                      <p:by x="105000" y="105000"/>
                                    </p:animScale>
                                  </p:childTnLst>
                                </p:cTn>
                              </p:par>
                            </p:childTnLst>
                          </p:cTn>
                        </p:par>
                        <p:par>
                          <p:cTn id="55" fill="hold">
                            <p:stCondLst>
                              <p:cond delay="3000"/>
                            </p:stCondLst>
                            <p:childTnLst>
                              <p:par>
                                <p:cTn id="56" presetID="64" presetClass="path" presetSubtype="0" accel="50000" decel="50000" fill="hold" grpId="2" nodeType="afterEffect">
                                  <p:stCondLst>
                                    <p:cond delay="0"/>
                                  </p:stCondLst>
                                  <p:childTnLst>
                                    <p:animMotion origin="layout" path="M -3.33333E-6 4.07407E-6 L 0.36459 -0.32176 " pathEditMode="relative" rAng="0" ptsTypes="AA">
                                      <p:cBhvr>
                                        <p:cTn id="57" dur="2000" fill="hold"/>
                                        <p:tgtEl>
                                          <p:spTgt spid="9"/>
                                        </p:tgtEl>
                                        <p:attrNameLst>
                                          <p:attrName>ppt_x</p:attrName>
                                          <p:attrName>ppt_y</p:attrName>
                                        </p:attrNameLst>
                                      </p:cBhvr>
                                      <p:rCtr x="18229" y="-16088"/>
                                    </p:animMotion>
                                  </p:childTnLst>
                                </p:cTn>
                              </p:par>
                            </p:childTnLst>
                          </p:cTn>
                        </p:par>
                        <p:par>
                          <p:cTn id="58" fill="hold">
                            <p:stCondLst>
                              <p:cond delay="5000"/>
                            </p:stCondLst>
                            <p:childTnLst>
                              <p:par>
                                <p:cTn id="59" presetID="26" presetClass="emph" presetSubtype="0" fill="hold" grpId="1" nodeType="afterEffect">
                                  <p:stCondLst>
                                    <p:cond delay="0"/>
                                  </p:stCondLst>
                                  <p:childTnLst>
                                    <p:animEffect transition="out" filter="fade">
                                      <p:cBhvr>
                                        <p:cTn id="60" dur="500" tmFilter="0, 0; .2, .5; .8, .5; 1, 0"/>
                                        <p:tgtEl>
                                          <p:spTgt spid="10"/>
                                        </p:tgtEl>
                                      </p:cBhvr>
                                    </p:animEffect>
                                    <p:animScale>
                                      <p:cBhvr>
                                        <p:cTn id="61" dur="250" autoRev="1" fill="hold"/>
                                        <p:tgtEl>
                                          <p:spTgt spid="10"/>
                                        </p:tgtEl>
                                      </p:cBhvr>
                                      <p:by x="105000" y="105000"/>
                                    </p:animScale>
                                  </p:childTnLst>
                                </p:cTn>
                              </p:par>
                              <p:par>
                                <p:cTn id="62" presetID="26" presetClass="emph" presetSubtype="0" fill="hold" grpId="0" nodeType="withEffect">
                                  <p:stCondLst>
                                    <p:cond delay="0"/>
                                  </p:stCondLst>
                                  <p:childTnLst>
                                    <p:animEffect transition="out" filter="fade">
                                      <p:cBhvr>
                                        <p:cTn id="63" dur="500" tmFilter="0, 0; .2, .5; .8, .5; 1, 0"/>
                                        <p:tgtEl>
                                          <p:spTgt spid="11"/>
                                        </p:tgtEl>
                                      </p:cBhvr>
                                    </p:animEffect>
                                    <p:animScale>
                                      <p:cBhvr>
                                        <p:cTn id="64" dur="250" autoRev="1" fill="hold"/>
                                        <p:tgtEl>
                                          <p:spTgt spid="11"/>
                                        </p:tgtEl>
                                      </p:cBhvr>
                                      <p:by x="105000" y="105000"/>
                                    </p:animScale>
                                  </p:childTnLst>
                                </p:cTn>
                              </p:par>
                            </p:childTnLst>
                          </p:cTn>
                        </p:par>
                        <p:par>
                          <p:cTn id="65" fill="hold">
                            <p:stCondLst>
                              <p:cond delay="5500"/>
                            </p:stCondLst>
                            <p:childTnLst>
                              <p:par>
                                <p:cTn id="66" presetID="64" presetClass="path" presetSubtype="0" accel="50000" decel="50000" fill="hold" grpId="2" nodeType="afterEffect">
                                  <p:stCondLst>
                                    <p:cond delay="0"/>
                                  </p:stCondLst>
                                  <p:childTnLst>
                                    <p:animMotion origin="layout" path="M 2.5E-6 2.96296E-6 L 0.35989 -0.20787 " pathEditMode="relative" rAng="0" ptsTypes="AA">
                                      <p:cBhvr>
                                        <p:cTn id="67" dur="2000" fill="hold"/>
                                        <p:tgtEl>
                                          <p:spTgt spid="10"/>
                                        </p:tgtEl>
                                        <p:attrNameLst>
                                          <p:attrName>ppt_x</p:attrName>
                                          <p:attrName>ppt_y</p:attrName>
                                        </p:attrNameLst>
                                      </p:cBhvr>
                                      <p:rCtr x="17986" y="-10394"/>
                                    </p:animMotion>
                                  </p:childTnLst>
                                </p:cTn>
                              </p:par>
                            </p:childTnLst>
                          </p:cTn>
                        </p:par>
                        <p:par>
                          <p:cTn id="68" fill="hold">
                            <p:stCondLst>
                              <p:cond delay="7500"/>
                            </p:stCondLst>
                            <p:childTnLst>
                              <p:par>
                                <p:cTn id="69" presetID="64" presetClass="path" presetSubtype="0" accel="50000" decel="50000" fill="hold" grpId="1" nodeType="afterEffect">
                                  <p:stCondLst>
                                    <p:cond delay="0"/>
                                  </p:stCondLst>
                                  <p:childTnLst>
                                    <p:animMotion origin="layout" path="M -1.11111E-6 4.07407E-6 L 0.48472 -0.32176 " pathEditMode="relative" rAng="0" ptsTypes="AA">
                                      <p:cBhvr>
                                        <p:cTn id="70" dur="2000" fill="hold"/>
                                        <p:tgtEl>
                                          <p:spTgt spid="11"/>
                                        </p:tgtEl>
                                        <p:attrNameLst>
                                          <p:attrName>ppt_x</p:attrName>
                                          <p:attrName>ppt_y</p:attrName>
                                        </p:attrNameLst>
                                      </p:cBhvr>
                                      <p:rCtr x="24236" y="-16088"/>
                                    </p:animMotion>
                                  </p:childTnLst>
                                </p:cTn>
                              </p:par>
                            </p:childTnLst>
                          </p:cTn>
                        </p:par>
                        <p:par>
                          <p:cTn id="71" fill="hold">
                            <p:stCondLst>
                              <p:cond delay="9500"/>
                            </p:stCondLst>
                            <p:childTnLst>
                              <p:par>
                                <p:cTn id="72" presetID="2" presetClass="entr" presetSubtype="8" fill="hold" grpId="0" nodeType="afterEffect">
                                  <p:stCondLst>
                                    <p:cond delay="0"/>
                                  </p:stCondLst>
                                  <p:childTnLst>
                                    <p:set>
                                      <p:cBhvr>
                                        <p:cTn id="73" dur="1" fill="hold">
                                          <p:stCondLst>
                                            <p:cond delay="0"/>
                                          </p:stCondLst>
                                        </p:cTn>
                                        <p:tgtEl>
                                          <p:spTgt spid="22"/>
                                        </p:tgtEl>
                                        <p:attrNameLst>
                                          <p:attrName>style.visibility</p:attrName>
                                        </p:attrNameLst>
                                      </p:cBhvr>
                                      <p:to>
                                        <p:strVal val="visible"/>
                                      </p:to>
                                    </p:set>
                                    <p:anim calcmode="lin" valueType="num">
                                      <p:cBhvr additive="base">
                                        <p:cTn id="74" dur="1000" fill="hold"/>
                                        <p:tgtEl>
                                          <p:spTgt spid="22"/>
                                        </p:tgtEl>
                                        <p:attrNameLst>
                                          <p:attrName>ppt_x</p:attrName>
                                        </p:attrNameLst>
                                      </p:cBhvr>
                                      <p:tavLst>
                                        <p:tav tm="0">
                                          <p:val>
                                            <p:strVal val="0-#ppt_w/2"/>
                                          </p:val>
                                        </p:tav>
                                        <p:tav tm="100000">
                                          <p:val>
                                            <p:strVal val="#ppt_x"/>
                                          </p:val>
                                        </p:tav>
                                      </p:tavLst>
                                    </p:anim>
                                    <p:anim calcmode="lin" valueType="num">
                                      <p:cBhvr additive="base">
                                        <p:cTn id="75"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1" fill="hold" grpId="0" nodeType="clickEffect">
                                  <p:stCondLst>
                                    <p:cond delay="0"/>
                                  </p:stCondLst>
                                  <p:childTnLst>
                                    <p:set>
                                      <p:cBhvr>
                                        <p:cTn id="79" dur="1" fill="hold">
                                          <p:stCondLst>
                                            <p:cond delay="0"/>
                                          </p:stCondLst>
                                        </p:cTn>
                                        <p:tgtEl>
                                          <p:spTgt spid="23"/>
                                        </p:tgtEl>
                                        <p:attrNameLst>
                                          <p:attrName>style.visibility</p:attrName>
                                        </p:attrNameLst>
                                      </p:cBhvr>
                                      <p:to>
                                        <p:strVal val="visible"/>
                                      </p:to>
                                    </p:set>
                                    <p:anim calcmode="lin" valueType="num">
                                      <p:cBhvr additive="base">
                                        <p:cTn id="80" dur="500" fill="hold"/>
                                        <p:tgtEl>
                                          <p:spTgt spid="23"/>
                                        </p:tgtEl>
                                        <p:attrNameLst>
                                          <p:attrName>ppt_x</p:attrName>
                                        </p:attrNameLst>
                                      </p:cBhvr>
                                      <p:tavLst>
                                        <p:tav tm="0">
                                          <p:val>
                                            <p:strVal val="#ppt_x"/>
                                          </p:val>
                                        </p:tav>
                                        <p:tav tm="100000">
                                          <p:val>
                                            <p:strVal val="#ppt_x"/>
                                          </p:val>
                                        </p:tav>
                                      </p:tavLst>
                                    </p:anim>
                                    <p:anim calcmode="lin" valueType="num">
                                      <p:cBhvr additive="base">
                                        <p:cTn id="81"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6" grpId="1" animBg="1"/>
      <p:bldP spid="6" grpId="2" animBg="1"/>
      <p:bldP spid="7" grpId="0" animBg="1"/>
      <p:bldP spid="7" grpId="1" animBg="1"/>
      <p:bldP spid="8" grpId="0" animBg="1"/>
      <p:bldP spid="8" grpId="1" animBg="1"/>
      <p:bldP spid="9" grpId="0" animBg="1"/>
      <p:bldP spid="9" grpId="1" animBg="1"/>
      <p:bldP spid="9" grpId="2" animBg="1"/>
      <p:bldP spid="10" grpId="0" animBg="1"/>
      <p:bldP spid="10" grpId="1" animBg="1"/>
      <p:bldP spid="10" grpId="2" animBg="1"/>
      <p:bldP spid="11" grpId="0" animBg="1"/>
      <p:bldP spid="11" grpId="1" animBg="1"/>
      <p:bldP spid="12" grpId="0" animBg="1"/>
      <p:bldP spid="12" grpId="1" animBg="1"/>
      <p:bldP spid="22" grpId="0" animBg="1"/>
      <p:bldP spid="23"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129</a:t>
            </a:fld>
            <a:endParaRPr lang="en-US" altLang="en-US"/>
          </a:p>
        </p:txBody>
      </p:sp>
      <p:sp>
        <p:nvSpPr>
          <p:cNvPr id="5" name="Oval 2"/>
          <p:cNvSpPr>
            <a:spLocks noChangeArrowheads="1"/>
          </p:cNvSpPr>
          <p:nvPr/>
        </p:nvSpPr>
        <p:spPr bwMode="auto">
          <a:xfrm>
            <a:off x="1419225" y="2871788"/>
            <a:ext cx="792162"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5</a:t>
            </a:r>
          </a:p>
        </p:txBody>
      </p:sp>
      <p:sp>
        <p:nvSpPr>
          <p:cNvPr id="6" name="Oval 3"/>
          <p:cNvSpPr>
            <a:spLocks noChangeArrowheads="1"/>
          </p:cNvSpPr>
          <p:nvPr/>
        </p:nvSpPr>
        <p:spPr bwMode="auto">
          <a:xfrm>
            <a:off x="2528887"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8</a:t>
            </a:r>
          </a:p>
        </p:txBody>
      </p:sp>
      <p:sp>
        <p:nvSpPr>
          <p:cNvPr id="7" name="Oval 4"/>
          <p:cNvSpPr>
            <a:spLocks noChangeArrowheads="1"/>
          </p:cNvSpPr>
          <p:nvPr/>
        </p:nvSpPr>
        <p:spPr bwMode="auto">
          <a:xfrm>
            <a:off x="3636962"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sp>
        <p:nvSpPr>
          <p:cNvPr id="8" name="Oval 5"/>
          <p:cNvSpPr>
            <a:spLocks noChangeArrowheads="1"/>
          </p:cNvSpPr>
          <p:nvPr/>
        </p:nvSpPr>
        <p:spPr bwMode="auto">
          <a:xfrm>
            <a:off x="47466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9" name="Oval 6"/>
          <p:cNvSpPr>
            <a:spLocks noChangeArrowheads="1"/>
          </p:cNvSpPr>
          <p:nvPr/>
        </p:nvSpPr>
        <p:spPr bwMode="auto">
          <a:xfrm>
            <a:off x="5853112"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0" name="Oval 7"/>
          <p:cNvSpPr>
            <a:spLocks noChangeArrowheads="1"/>
          </p:cNvSpPr>
          <p:nvPr/>
        </p:nvSpPr>
        <p:spPr bwMode="auto">
          <a:xfrm>
            <a:off x="69627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1" name="Oval 8"/>
          <p:cNvSpPr>
            <a:spLocks noChangeArrowheads="1"/>
          </p:cNvSpPr>
          <p:nvPr/>
        </p:nvSpPr>
        <p:spPr bwMode="auto">
          <a:xfrm>
            <a:off x="807243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12737" y="28717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grpSp>
        <p:nvGrpSpPr>
          <p:cNvPr id="13" name="Group 10"/>
          <p:cNvGrpSpPr>
            <a:grpSpLocks/>
          </p:cNvGrpSpPr>
          <p:nvPr/>
        </p:nvGrpSpPr>
        <p:grpSpPr bwMode="auto">
          <a:xfrm>
            <a:off x="312737" y="3397250"/>
            <a:ext cx="8550275" cy="608013"/>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2"/>
          <p:cNvSpPr txBox="1">
            <a:spLocks noChangeArrowheads="1"/>
          </p:cNvSpPr>
          <p:nvPr/>
        </p:nvSpPr>
        <p:spPr bwMode="auto">
          <a:xfrm>
            <a:off x="304800" y="1548825"/>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 k = 4</a:t>
            </a:r>
          </a:p>
        </p:txBody>
      </p:sp>
      <p:sp>
        <p:nvSpPr>
          <p:cNvPr id="23" name="Text Box 23"/>
          <p:cNvSpPr txBox="1">
            <a:spLocks noChangeArrowheads="1"/>
          </p:cNvSpPr>
          <p:nvPr/>
        </p:nvSpPr>
        <p:spPr bwMode="auto">
          <a:xfrm>
            <a:off x="3581400" y="1557338"/>
            <a:ext cx="497046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 Phân phối luân phiên</a:t>
            </a:r>
          </a:p>
        </p:txBody>
      </p:sp>
    </p:spTree>
    <p:extLst>
      <p:ext uri="{BB962C8B-B14F-4D97-AF65-F5344CB8AC3E}">
        <p14:creationId xmlns:p14="http://schemas.microsoft.com/office/powerpoint/2010/main" val="14579658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2"/>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5"/>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6"/>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7"/>
                                        </p:tgtEl>
                                        <p:attrNameLst>
                                          <p:attrName>r</p:attrName>
                                        </p:attrNameLst>
                                      </p:cBhvr>
                                    </p:animRot>
                                  </p:childTnLst>
                                </p:cTn>
                              </p:par>
                            </p:childTnLst>
                          </p:cTn>
                        </p:par>
                        <p:par>
                          <p:cTn id="13" fill="hold">
                            <p:stCondLst>
                              <p:cond delay="2000"/>
                            </p:stCondLst>
                            <p:childTnLst>
                              <p:par>
                                <p:cTn id="14" presetID="42" presetClass="path" presetSubtype="0" accel="50000" decel="50000" fill="hold" grpId="1" nodeType="afterEffect">
                                  <p:stCondLst>
                                    <p:cond delay="0"/>
                                  </p:stCondLst>
                                  <p:childTnLst>
                                    <p:animMotion origin="layout" path="M 3.88889E-6 2.59259E-6 L 3.88889E-6 0.21088 " pathEditMode="relative" rAng="0" ptsTypes="AA">
                                      <p:cBhvr>
                                        <p:cTn id="15" dur="2000" fill="hold"/>
                                        <p:tgtEl>
                                          <p:spTgt spid="12"/>
                                        </p:tgtEl>
                                        <p:attrNameLst>
                                          <p:attrName>ppt_x</p:attrName>
                                          <p:attrName>ppt_y</p:attrName>
                                        </p:attrNameLst>
                                      </p:cBhvr>
                                      <p:rCtr x="0" y="10532"/>
                                    </p:animMotion>
                                  </p:childTnLst>
                                </p:cTn>
                              </p:par>
                              <p:par>
                                <p:cTn id="16" presetID="42" presetClass="path" presetSubtype="0" accel="50000" decel="50000" fill="hold" grpId="1" nodeType="withEffect">
                                  <p:stCondLst>
                                    <p:cond delay="0"/>
                                  </p:stCondLst>
                                  <p:childTnLst>
                                    <p:animMotion origin="layout" path="M -1.66667E-6 2.59259E-6 L -1.66667E-6 0.21319 " pathEditMode="relative" rAng="0" ptsTypes="AA">
                                      <p:cBhvr>
                                        <p:cTn id="17" dur="2000" fill="hold"/>
                                        <p:tgtEl>
                                          <p:spTgt spid="5"/>
                                        </p:tgtEl>
                                        <p:attrNameLst>
                                          <p:attrName>ppt_x</p:attrName>
                                          <p:attrName>ppt_y</p:attrName>
                                        </p:attrNameLst>
                                      </p:cBhvr>
                                      <p:rCtr x="0" y="10648"/>
                                    </p:animMotion>
                                  </p:childTnLst>
                                </p:cTn>
                              </p:par>
                              <p:par>
                                <p:cTn id="18" presetID="42" presetClass="path" presetSubtype="0" accel="50000" decel="50000" fill="hold" grpId="1" nodeType="withEffect">
                                  <p:stCondLst>
                                    <p:cond delay="0"/>
                                  </p:stCondLst>
                                  <p:childTnLst>
                                    <p:animMotion origin="layout" path="M -8.33333E-7 2.59259E-6 L -8.33333E-7 0.21088 " pathEditMode="relative" rAng="0" ptsTypes="AA">
                                      <p:cBhvr>
                                        <p:cTn id="19" dur="2000" fill="hold"/>
                                        <p:tgtEl>
                                          <p:spTgt spid="6"/>
                                        </p:tgtEl>
                                        <p:attrNameLst>
                                          <p:attrName>ppt_x</p:attrName>
                                          <p:attrName>ppt_y</p:attrName>
                                        </p:attrNameLst>
                                      </p:cBhvr>
                                      <p:rCtr x="0" y="10532"/>
                                    </p:animMotion>
                                  </p:childTnLst>
                                </p:cTn>
                              </p:par>
                              <p:par>
                                <p:cTn id="20" presetID="42" presetClass="path" presetSubtype="0" accel="50000" decel="50000" fill="hold" grpId="1" nodeType="withEffect">
                                  <p:stCondLst>
                                    <p:cond delay="0"/>
                                  </p:stCondLst>
                                  <p:childTnLst>
                                    <p:animMotion origin="layout" path="M 3.61111E-6 2.59259E-6 L 3.61111E-6 0.21111 " pathEditMode="relative" rAng="0" ptsTypes="AA">
                                      <p:cBhvr>
                                        <p:cTn id="21" dur="2000" fill="hold"/>
                                        <p:tgtEl>
                                          <p:spTgt spid="7"/>
                                        </p:tgtEl>
                                        <p:attrNameLst>
                                          <p:attrName>ppt_x</p:attrName>
                                          <p:attrName>ppt_y</p:attrName>
                                        </p:attrNameLst>
                                      </p:cBhvr>
                                      <p:rCtr x="0" y="10556"/>
                                    </p:animMotion>
                                  </p:childTnLst>
                                </p:cTn>
                              </p:par>
                            </p:childTnLst>
                          </p:cTn>
                        </p:par>
                        <p:par>
                          <p:cTn id="22" fill="hold">
                            <p:stCondLst>
                              <p:cond delay="4000"/>
                            </p:stCondLst>
                            <p:childTnLst>
                              <p:par>
                                <p:cTn id="23" presetID="8" presetClass="emph" presetSubtype="0" fill="hold" grpId="0" nodeType="afterEffect">
                                  <p:stCondLst>
                                    <p:cond delay="0"/>
                                  </p:stCondLst>
                                  <p:childTnLst>
                                    <p:animRot by="21600000">
                                      <p:cBhvr>
                                        <p:cTn id="24" dur="2000" fill="hold"/>
                                        <p:tgtEl>
                                          <p:spTgt spid="8"/>
                                        </p:tgtEl>
                                        <p:attrNameLst>
                                          <p:attrName>r</p:attrName>
                                        </p:attrNameLst>
                                      </p:cBhvr>
                                    </p:animRot>
                                  </p:childTnLst>
                                </p:cTn>
                              </p:par>
                              <p:par>
                                <p:cTn id="25" presetID="8" presetClass="emph" presetSubtype="0" fill="hold" grpId="0" nodeType="withEffect">
                                  <p:stCondLst>
                                    <p:cond delay="0"/>
                                  </p:stCondLst>
                                  <p:childTnLst>
                                    <p:animRot by="21600000">
                                      <p:cBhvr>
                                        <p:cTn id="26" dur="2000" fill="hold"/>
                                        <p:tgtEl>
                                          <p:spTgt spid="9"/>
                                        </p:tgtEl>
                                        <p:attrNameLst>
                                          <p:attrName>r</p:attrName>
                                        </p:attrNameLst>
                                      </p:cBhvr>
                                    </p:animRot>
                                  </p:childTnLst>
                                </p:cTn>
                              </p:par>
                              <p:par>
                                <p:cTn id="27" presetID="8" presetClass="emph" presetSubtype="0" fill="hold" grpId="0" nodeType="withEffect">
                                  <p:stCondLst>
                                    <p:cond delay="0"/>
                                  </p:stCondLst>
                                  <p:childTnLst>
                                    <p:animRot by="21600000">
                                      <p:cBhvr>
                                        <p:cTn id="28" dur="2000" fill="hold"/>
                                        <p:tgtEl>
                                          <p:spTgt spid="10"/>
                                        </p:tgtEl>
                                        <p:attrNameLst>
                                          <p:attrName>r</p:attrName>
                                        </p:attrNameLst>
                                      </p:cBhvr>
                                    </p:animRot>
                                  </p:childTnLst>
                                </p:cTn>
                              </p:par>
                              <p:par>
                                <p:cTn id="29" presetID="8" presetClass="emph" presetSubtype="0" fill="hold" grpId="0" nodeType="withEffect">
                                  <p:stCondLst>
                                    <p:cond delay="0"/>
                                  </p:stCondLst>
                                  <p:childTnLst>
                                    <p:animRot by="21600000">
                                      <p:cBhvr>
                                        <p:cTn id="30" dur="2000" fill="hold"/>
                                        <p:tgtEl>
                                          <p:spTgt spid="11"/>
                                        </p:tgtEl>
                                        <p:attrNameLst>
                                          <p:attrName>r</p:attrName>
                                        </p:attrNameLst>
                                      </p:cBhvr>
                                    </p:animRot>
                                  </p:childTnLst>
                                </p:cTn>
                              </p:par>
                            </p:childTnLst>
                          </p:cTn>
                        </p:par>
                        <p:par>
                          <p:cTn id="31" fill="hold">
                            <p:stCondLst>
                              <p:cond delay="6000"/>
                            </p:stCondLst>
                            <p:childTnLst>
                              <p:par>
                                <p:cTn id="32" presetID="42" presetClass="path" presetSubtype="0" accel="50000" decel="50000" fill="hold" grpId="1" nodeType="afterEffect">
                                  <p:stCondLst>
                                    <p:cond delay="0"/>
                                  </p:stCondLst>
                                  <p:childTnLst>
                                    <p:animMotion origin="layout" path="M 3.61111E-6 2.59259E-6 L -0.48733 0.33634 " pathEditMode="relative" rAng="0" ptsTypes="AA">
                                      <p:cBhvr>
                                        <p:cTn id="33" dur="2000" fill="hold"/>
                                        <p:tgtEl>
                                          <p:spTgt spid="8"/>
                                        </p:tgtEl>
                                        <p:attrNameLst>
                                          <p:attrName>ppt_x</p:attrName>
                                          <p:attrName>ppt_y</p:attrName>
                                        </p:attrNameLst>
                                      </p:cBhvr>
                                      <p:rCtr x="-24375" y="16806"/>
                                    </p:animMotion>
                                  </p:childTnLst>
                                </p:cTn>
                              </p:par>
                              <p:par>
                                <p:cTn id="34" presetID="42" presetClass="path" presetSubtype="0" accel="50000" decel="50000" fill="hold" grpId="1" nodeType="withEffect">
                                  <p:stCondLst>
                                    <p:cond delay="0"/>
                                  </p:stCondLst>
                                  <p:childTnLst>
                                    <p:animMotion origin="layout" path="M -3.33333E-6 2.59259E-6 L -0.49166 0.33634 " pathEditMode="relative" rAng="0" ptsTypes="AA">
                                      <p:cBhvr>
                                        <p:cTn id="35" dur="2000" fill="hold"/>
                                        <p:tgtEl>
                                          <p:spTgt spid="9"/>
                                        </p:tgtEl>
                                        <p:attrNameLst>
                                          <p:attrName>ppt_x</p:attrName>
                                          <p:attrName>ppt_y</p:attrName>
                                        </p:attrNameLst>
                                      </p:cBhvr>
                                      <p:rCtr x="-24583" y="16806"/>
                                    </p:animMotion>
                                  </p:childTnLst>
                                </p:cTn>
                              </p:par>
                              <p:par>
                                <p:cTn id="36" presetID="42" presetClass="path" presetSubtype="0" accel="50000" decel="50000" fill="hold" grpId="1" nodeType="withEffect">
                                  <p:stCondLst>
                                    <p:cond delay="0"/>
                                  </p:stCondLst>
                                  <p:childTnLst>
                                    <p:animMotion origin="layout" path="M 2.5E-6 2.59259E-6 L -0.48802 0.32523 " pathEditMode="relative" rAng="0" ptsTypes="AA">
                                      <p:cBhvr>
                                        <p:cTn id="37" dur="2000" fill="hold"/>
                                        <p:tgtEl>
                                          <p:spTgt spid="10"/>
                                        </p:tgtEl>
                                        <p:attrNameLst>
                                          <p:attrName>ppt_x</p:attrName>
                                          <p:attrName>ppt_y</p:attrName>
                                        </p:attrNameLst>
                                      </p:cBhvr>
                                      <p:rCtr x="-24410" y="16250"/>
                                    </p:animMotion>
                                  </p:childTnLst>
                                </p:cTn>
                              </p:par>
                              <p:par>
                                <p:cTn id="38" presetID="42" presetClass="path" presetSubtype="0" accel="50000" decel="50000" fill="hold" grpId="1" nodeType="withEffect">
                                  <p:stCondLst>
                                    <p:cond delay="0"/>
                                  </p:stCondLst>
                                  <p:childTnLst>
                                    <p:animMotion origin="layout" path="M -1.66667E-6 2.59259E-6 L -0.48437 0.32523 " pathEditMode="relative" rAng="0" ptsTypes="AA">
                                      <p:cBhvr>
                                        <p:cTn id="39" dur="2000" fill="hold"/>
                                        <p:tgtEl>
                                          <p:spTgt spid="11"/>
                                        </p:tgtEl>
                                        <p:attrNameLst>
                                          <p:attrName>ppt_x</p:attrName>
                                          <p:attrName>ppt_y</p:attrName>
                                        </p:attrNameLst>
                                      </p:cBhvr>
                                      <p:rCtr x="-24219" y="16250"/>
                                    </p:animMotion>
                                  </p:childTnLst>
                                </p:cTn>
                              </p:par>
                            </p:childTnLst>
                          </p:cTn>
                        </p:par>
                        <p:par>
                          <p:cTn id="40" fill="hold">
                            <p:stCondLst>
                              <p:cond delay="8000"/>
                            </p:stCondLst>
                            <p:childTnLst>
                              <p:par>
                                <p:cTn id="41" presetID="2" presetClass="entr" presetSubtype="8"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1000" fill="hold"/>
                                        <p:tgtEl>
                                          <p:spTgt spid="22"/>
                                        </p:tgtEl>
                                        <p:attrNameLst>
                                          <p:attrName>ppt_x</p:attrName>
                                        </p:attrNameLst>
                                      </p:cBhvr>
                                      <p:tavLst>
                                        <p:tav tm="0">
                                          <p:val>
                                            <p:strVal val="0-#ppt_w/2"/>
                                          </p:val>
                                        </p:tav>
                                        <p:tav tm="100000">
                                          <p:val>
                                            <p:strVal val="#ppt_x"/>
                                          </p:val>
                                        </p:tav>
                                      </p:tavLst>
                                    </p:anim>
                                    <p:anim calcmode="lin" valueType="num">
                                      <p:cBhvr additive="base">
                                        <p:cTn id="44"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additive="base">
                                        <p:cTn id="49" dur="500" fill="hold"/>
                                        <p:tgtEl>
                                          <p:spTgt spid="23"/>
                                        </p:tgtEl>
                                        <p:attrNameLst>
                                          <p:attrName>ppt_x</p:attrName>
                                        </p:attrNameLst>
                                      </p:cBhvr>
                                      <p:tavLst>
                                        <p:tav tm="0">
                                          <p:val>
                                            <p:strVal val="#ppt_x"/>
                                          </p:val>
                                        </p:tav>
                                        <p:tav tm="100000">
                                          <p:val>
                                            <p:strVal val="#ppt_x"/>
                                          </p:val>
                                        </p:tav>
                                      </p:tavLst>
                                    </p:anim>
                                    <p:anim calcmode="lin" valueType="num">
                                      <p:cBhvr additive="base">
                                        <p:cTn id="50"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22" grpId="0"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625" y="152400"/>
            <a:ext cx="6302375" cy="1143000"/>
          </a:xfrm>
        </p:spPr>
        <p:txBody>
          <a:bodyPr/>
          <a:lstStyle/>
          <a:p>
            <a:r>
              <a:rPr lang="en-US" sz="3200">
                <a:latin typeface="Times New Roman" panose="02020603050405020304" pitchFamily="18" charset="0"/>
                <a:cs typeface="Times New Roman" panose="02020603050405020304" pitchFamily="18" charset="0"/>
              </a:rPr>
              <a:t>Tính chất của thuật toán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458200" cy="4525963"/>
          </a:xfrm>
        </p:spPr>
        <p:txBody>
          <a:bodyPr/>
          <a:lstStyle/>
          <a:p>
            <a:pPr lvl="0"/>
            <a:r>
              <a:rPr lang="en-US" sz="2800" b="1">
                <a:latin typeface="Times New Roman" panose="02020603050405020304" pitchFamily="18" charset="0"/>
                <a:cs typeface="Times New Roman" panose="02020603050405020304" pitchFamily="18" charset="0"/>
              </a:rPr>
              <a:t>Hữu hạn</a:t>
            </a:r>
            <a:r>
              <a:rPr lang="en-US" sz="2800">
                <a:latin typeface="Times New Roman" panose="02020603050405020304" pitchFamily="18" charset="0"/>
                <a:cs typeface="Times New Roman" panose="02020603050405020304" pitchFamily="18" charset="0"/>
              </a:rPr>
              <a:t>: Giải thuật phải luôn luôn kết thúc sau một số hữu hạn bước.</a:t>
            </a:r>
          </a:p>
          <a:p>
            <a:pPr lvl="0"/>
            <a:r>
              <a:rPr lang="en-US" sz="2800" b="1">
                <a:latin typeface="Times New Roman" panose="02020603050405020304" pitchFamily="18" charset="0"/>
                <a:cs typeface="Times New Roman" panose="02020603050405020304" pitchFamily="18" charset="0"/>
              </a:rPr>
              <a:t>Xác định</a:t>
            </a:r>
            <a:r>
              <a:rPr lang="en-US" sz="2800">
                <a:latin typeface="Times New Roman" panose="02020603050405020304" pitchFamily="18" charset="0"/>
                <a:cs typeface="Times New Roman" panose="02020603050405020304" pitchFamily="18" charset="0"/>
              </a:rPr>
              <a:t>: Mỗi bước của giải thuật phải được xác định rõ ràng và phải được thực hiện chính xác, nhất quán.</a:t>
            </a:r>
          </a:p>
          <a:p>
            <a:pPr lvl="0"/>
            <a:r>
              <a:rPr lang="en-US" sz="2800" b="1">
                <a:latin typeface="Times New Roman" panose="02020603050405020304" pitchFamily="18" charset="0"/>
                <a:cs typeface="Times New Roman" panose="02020603050405020304" pitchFamily="18" charset="0"/>
              </a:rPr>
              <a:t>Đúng</a:t>
            </a:r>
            <a:r>
              <a:rPr lang="en-US" sz="2800">
                <a:latin typeface="Times New Roman" panose="02020603050405020304" pitchFamily="18" charset="0"/>
                <a:cs typeface="Times New Roman" panose="02020603050405020304" pitchFamily="18" charset="0"/>
              </a:rPr>
              <a:t>: Giải thuật phải đảm bảo tính đúng và chính xác;</a:t>
            </a:r>
          </a:p>
          <a:p>
            <a:pPr lvl="0"/>
            <a:r>
              <a:rPr lang="en-US" sz="2800" b="1">
                <a:latin typeface="Times New Roman" panose="02020603050405020304" pitchFamily="18" charset="0"/>
                <a:cs typeface="Times New Roman" panose="02020603050405020304" pitchFamily="18" charset="0"/>
              </a:rPr>
              <a:t>Hiệu quả</a:t>
            </a:r>
            <a:r>
              <a:rPr lang="en-US" sz="2800">
                <a:latin typeface="Times New Roman" panose="02020603050405020304" pitchFamily="18" charset="0"/>
                <a:cs typeface="Times New Roman" panose="02020603050405020304" pitchFamily="18" charset="0"/>
              </a:rPr>
              <a:t> : Các thao tác trong giải thuật phải được thực hiện trong một lượng thời gian hữu hạn.</a:t>
            </a:r>
          </a:p>
          <a:p>
            <a:pPr lvl="0"/>
            <a:r>
              <a:rPr lang="en-US" sz="2800">
                <a:latin typeface="Times New Roman" panose="02020603050405020304" pitchFamily="18" charset="0"/>
                <a:cs typeface="Times New Roman" panose="02020603050405020304" pitchFamily="18" charset="0"/>
              </a:rPr>
              <a:t>…</a:t>
            </a:r>
          </a:p>
          <a:p>
            <a:pPr marL="0" lvl="0" indent="0">
              <a:buNone/>
            </a:pPr>
            <a:r>
              <a:rPr lang="en-US" sz="2800" i="1">
                <a:latin typeface="Times New Roman" panose="02020603050405020304" pitchFamily="18" charset="0"/>
                <a:cs typeface="Times New Roman" panose="02020603050405020304" pitchFamily="18" charset="0"/>
              </a:rPr>
              <a:t>Ngoài ra thuật toán còn phải có dữ liệu đầu vào và đầu ra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13</a:t>
            </a:fld>
            <a:endParaRPr lang="en-US" altLang="en-US"/>
          </a:p>
        </p:txBody>
      </p:sp>
    </p:spTree>
    <p:extLst>
      <p:ext uri="{BB962C8B-B14F-4D97-AF65-F5344CB8AC3E}">
        <p14:creationId xmlns:p14="http://schemas.microsoft.com/office/powerpoint/2010/main" val="2519500045"/>
      </p:ext>
    </p:extLst>
  </p:cSld>
  <p:clrMapOvr>
    <a:masterClrMapping/>
  </p:clrMapOvr>
  <p:transition spd="slow">
    <p:comb/>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130</a:t>
            </a:fld>
            <a:endParaRPr lang="en-US" altLang="en-US"/>
          </a:p>
        </p:txBody>
      </p:sp>
      <p:sp>
        <p:nvSpPr>
          <p:cNvPr id="5" name="Oval 2"/>
          <p:cNvSpPr>
            <a:spLocks noChangeArrowheads="1"/>
          </p:cNvSpPr>
          <p:nvPr/>
        </p:nvSpPr>
        <p:spPr bwMode="auto">
          <a:xfrm>
            <a:off x="347662" y="5097463"/>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6" name="Oval 3"/>
          <p:cNvSpPr>
            <a:spLocks noChangeArrowheads="1"/>
          </p:cNvSpPr>
          <p:nvPr/>
        </p:nvSpPr>
        <p:spPr bwMode="auto">
          <a:xfrm>
            <a:off x="1441450" y="43195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5</a:t>
            </a:r>
          </a:p>
        </p:txBody>
      </p:sp>
      <p:sp>
        <p:nvSpPr>
          <p:cNvPr id="7" name="Oval 4"/>
          <p:cNvSpPr>
            <a:spLocks noChangeArrowheads="1"/>
          </p:cNvSpPr>
          <p:nvPr/>
        </p:nvSpPr>
        <p:spPr bwMode="auto">
          <a:xfrm>
            <a:off x="1443037" y="50958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8" name="Oval 5"/>
          <p:cNvSpPr>
            <a:spLocks noChangeArrowheads="1"/>
          </p:cNvSpPr>
          <p:nvPr/>
        </p:nvSpPr>
        <p:spPr bwMode="auto">
          <a:xfrm>
            <a:off x="2552700"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8</a:t>
            </a:r>
          </a:p>
        </p:txBody>
      </p:sp>
      <p:sp>
        <p:nvSpPr>
          <p:cNvPr id="9" name="Oval 6"/>
          <p:cNvSpPr>
            <a:spLocks noChangeArrowheads="1"/>
          </p:cNvSpPr>
          <p:nvPr/>
        </p:nvSpPr>
        <p:spPr bwMode="auto">
          <a:xfrm>
            <a:off x="2552700" y="50990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7"/>
          <p:cNvSpPr>
            <a:spLocks noChangeArrowheads="1"/>
          </p:cNvSpPr>
          <p:nvPr/>
        </p:nvSpPr>
        <p:spPr bwMode="auto">
          <a:xfrm>
            <a:off x="3662362" y="4318000"/>
            <a:ext cx="792163"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sp>
        <p:nvSpPr>
          <p:cNvPr id="11" name="Oval 8"/>
          <p:cNvSpPr>
            <a:spLocks noChangeArrowheads="1"/>
          </p:cNvSpPr>
          <p:nvPr/>
        </p:nvSpPr>
        <p:spPr bwMode="auto">
          <a:xfrm>
            <a:off x="3663950" y="509905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9"/>
          <p:cNvSpPr>
            <a:spLocks noChangeArrowheads="1"/>
          </p:cNvSpPr>
          <p:nvPr/>
        </p:nvSpPr>
        <p:spPr bwMode="auto">
          <a:xfrm>
            <a:off x="347662"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grpSp>
        <p:nvGrpSpPr>
          <p:cNvPr id="13" name="Group 10"/>
          <p:cNvGrpSpPr>
            <a:grpSpLocks/>
          </p:cNvGrpSpPr>
          <p:nvPr/>
        </p:nvGrpSpPr>
        <p:grpSpPr bwMode="auto">
          <a:xfrm>
            <a:off x="347662" y="2287588"/>
            <a:ext cx="8550275" cy="608012"/>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2"/>
          <p:cNvSpPr txBox="1">
            <a:spLocks noChangeArrowheads="1"/>
          </p:cNvSpPr>
          <p:nvPr/>
        </p:nvSpPr>
        <p:spPr bwMode="auto">
          <a:xfrm>
            <a:off x="304800" y="1341438"/>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k = 4</a:t>
            </a:r>
          </a:p>
        </p:txBody>
      </p:sp>
      <p:sp>
        <p:nvSpPr>
          <p:cNvPr id="23" name="Text Box 23"/>
          <p:cNvSpPr txBox="1">
            <a:spLocks noChangeArrowheads="1"/>
          </p:cNvSpPr>
          <p:nvPr/>
        </p:nvSpPr>
        <p:spPr bwMode="auto">
          <a:xfrm>
            <a:off x="2897187" y="1341438"/>
            <a:ext cx="5789613"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anose="05000000000000000000" pitchFamily="2" charset="2"/>
              <a:buChar char="Ø"/>
            </a:pPr>
            <a:r>
              <a:rPr lang="en-US" altLang="en-US" sz="3200">
                <a:solidFill>
                  <a:srgbClr val="008200"/>
                </a:solidFill>
                <a:latin typeface="Times New Roman" panose="02020603050405020304" pitchFamily="18" charset="0"/>
                <a:cs typeface="Times New Roman" panose="02020603050405020304" pitchFamily="18" charset="0"/>
              </a:rPr>
              <a:t>Trộn từng cặp đường chạy</a:t>
            </a:r>
          </a:p>
        </p:txBody>
      </p:sp>
    </p:spTree>
    <p:extLst>
      <p:ext uri="{BB962C8B-B14F-4D97-AF65-F5344CB8AC3E}">
        <p14:creationId xmlns:p14="http://schemas.microsoft.com/office/powerpoint/2010/main" val="8356521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0-#ppt_w/2"/>
                                          </p:val>
                                        </p:tav>
                                        <p:tav tm="100000">
                                          <p:val>
                                            <p:strVal val="#ppt_x"/>
                                          </p:val>
                                        </p:tav>
                                      </p:tavLst>
                                    </p:anim>
                                    <p:anim calcmode="lin" valueType="num">
                                      <p:cBhvr additive="base">
                                        <p:cTn id="8" dur="10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131</a:t>
            </a:fld>
            <a:endParaRPr lang="en-US" altLang="en-US"/>
          </a:p>
        </p:txBody>
      </p:sp>
      <p:sp>
        <p:nvSpPr>
          <p:cNvPr id="5" name="Oval 2"/>
          <p:cNvSpPr>
            <a:spLocks noChangeArrowheads="1"/>
          </p:cNvSpPr>
          <p:nvPr/>
        </p:nvSpPr>
        <p:spPr bwMode="auto">
          <a:xfrm>
            <a:off x="314325" y="50974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a:t>
            </a:r>
          </a:p>
        </p:txBody>
      </p:sp>
      <p:sp>
        <p:nvSpPr>
          <p:cNvPr id="6" name="Oval 3"/>
          <p:cNvSpPr>
            <a:spLocks noChangeArrowheads="1"/>
          </p:cNvSpPr>
          <p:nvPr/>
        </p:nvSpPr>
        <p:spPr bwMode="auto">
          <a:xfrm>
            <a:off x="1408113" y="4319588"/>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5</a:t>
            </a:r>
          </a:p>
        </p:txBody>
      </p:sp>
      <p:sp>
        <p:nvSpPr>
          <p:cNvPr id="7" name="Oval 4"/>
          <p:cNvSpPr>
            <a:spLocks noChangeArrowheads="1"/>
          </p:cNvSpPr>
          <p:nvPr/>
        </p:nvSpPr>
        <p:spPr bwMode="auto">
          <a:xfrm>
            <a:off x="1409700" y="5095875"/>
            <a:ext cx="790575"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4</a:t>
            </a:r>
          </a:p>
        </p:txBody>
      </p:sp>
      <p:sp>
        <p:nvSpPr>
          <p:cNvPr id="8" name="Oval 5"/>
          <p:cNvSpPr>
            <a:spLocks noChangeArrowheads="1"/>
          </p:cNvSpPr>
          <p:nvPr/>
        </p:nvSpPr>
        <p:spPr bwMode="auto">
          <a:xfrm>
            <a:off x="2519363"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8</a:t>
            </a:r>
          </a:p>
        </p:txBody>
      </p:sp>
      <p:sp>
        <p:nvSpPr>
          <p:cNvPr id="9" name="Oval 6"/>
          <p:cNvSpPr>
            <a:spLocks noChangeArrowheads="1"/>
          </p:cNvSpPr>
          <p:nvPr/>
        </p:nvSpPr>
        <p:spPr bwMode="auto">
          <a:xfrm>
            <a:off x="2519363" y="5099050"/>
            <a:ext cx="790575"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6</a:t>
            </a:r>
          </a:p>
        </p:txBody>
      </p:sp>
      <p:sp>
        <p:nvSpPr>
          <p:cNvPr id="10" name="Oval 7"/>
          <p:cNvSpPr>
            <a:spLocks noChangeArrowheads="1"/>
          </p:cNvSpPr>
          <p:nvPr/>
        </p:nvSpPr>
        <p:spPr bwMode="auto">
          <a:xfrm>
            <a:off x="3629025" y="4318000"/>
            <a:ext cx="792163"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sp>
        <p:nvSpPr>
          <p:cNvPr id="11" name="Oval 8"/>
          <p:cNvSpPr>
            <a:spLocks noChangeArrowheads="1"/>
          </p:cNvSpPr>
          <p:nvPr/>
        </p:nvSpPr>
        <p:spPr bwMode="auto">
          <a:xfrm>
            <a:off x="3630613" y="5099050"/>
            <a:ext cx="792162" cy="617538"/>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15</a:t>
            </a:r>
          </a:p>
        </p:txBody>
      </p:sp>
      <p:sp>
        <p:nvSpPr>
          <p:cNvPr id="12" name="Oval 9"/>
          <p:cNvSpPr>
            <a:spLocks noChangeArrowheads="1"/>
          </p:cNvSpPr>
          <p:nvPr/>
        </p:nvSpPr>
        <p:spPr bwMode="auto">
          <a:xfrm>
            <a:off x="314325" y="4322763"/>
            <a:ext cx="790575" cy="617537"/>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grpSp>
        <p:nvGrpSpPr>
          <p:cNvPr id="13" name="Group 10"/>
          <p:cNvGrpSpPr>
            <a:grpSpLocks/>
          </p:cNvGrpSpPr>
          <p:nvPr/>
        </p:nvGrpSpPr>
        <p:grpSpPr bwMode="auto">
          <a:xfrm>
            <a:off x="314325" y="2287588"/>
            <a:ext cx="8550275" cy="608012"/>
            <a:chOff x="644" y="1153"/>
            <a:chExt cx="4972" cy="383"/>
          </a:xfrm>
        </p:grpSpPr>
        <p:sp>
          <p:nvSpPr>
            <p:cNvPr id="14" name="Oval 11"/>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Text Box 22"/>
          <p:cNvSpPr txBox="1">
            <a:spLocks noChangeArrowheads="1"/>
          </p:cNvSpPr>
          <p:nvPr/>
        </p:nvSpPr>
        <p:spPr bwMode="auto">
          <a:xfrm>
            <a:off x="271463" y="1341438"/>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dirty="0">
                <a:solidFill>
                  <a:srgbClr val="008200"/>
                </a:solidFill>
                <a:latin typeface="Times New Roman" panose="02020603050405020304" pitchFamily="18" charset="0"/>
                <a:cs typeface="Times New Roman" panose="02020603050405020304" pitchFamily="18" charset="0"/>
              </a:rPr>
              <a:t>k = 4</a:t>
            </a:r>
          </a:p>
        </p:txBody>
      </p:sp>
      <p:sp>
        <p:nvSpPr>
          <p:cNvPr id="23" name="Text Box 23"/>
          <p:cNvSpPr txBox="1">
            <a:spLocks noChangeArrowheads="1"/>
          </p:cNvSpPr>
          <p:nvPr/>
        </p:nvSpPr>
        <p:spPr bwMode="auto">
          <a:xfrm>
            <a:off x="2863850" y="1341438"/>
            <a:ext cx="6051550"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a:solidFill>
                  <a:srgbClr val="008200"/>
                </a:solidFill>
                <a:latin typeface="Times New Roman" panose="02020603050405020304" pitchFamily="18" charset="0"/>
                <a:cs typeface="Times New Roman" panose="02020603050405020304" pitchFamily="18" charset="0"/>
              </a:rPr>
              <a:t>Trộn từng cặp đường chạy</a:t>
            </a:r>
          </a:p>
        </p:txBody>
      </p:sp>
    </p:spTree>
    <p:extLst>
      <p:ext uri="{BB962C8B-B14F-4D97-AF65-F5344CB8AC3E}">
        <p14:creationId xmlns:p14="http://schemas.microsoft.com/office/powerpoint/2010/main" val="32096303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1000" tmFilter="0, 0; .2, .5; .8, .5; 1, 0"/>
                                        <p:tgtEl>
                                          <p:spTgt spid="12"/>
                                        </p:tgtEl>
                                      </p:cBhvr>
                                    </p:animEffect>
                                    <p:animScale>
                                      <p:cBhvr>
                                        <p:cTn id="7" dur="50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1000" tmFilter="0, 0; .2, .5; .8, .5; 1, 0"/>
                                        <p:tgtEl>
                                          <p:spTgt spid="5"/>
                                        </p:tgtEl>
                                      </p:cBhvr>
                                    </p:animEffect>
                                    <p:animScale>
                                      <p:cBhvr>
                                        <p:cTn id="10" dur="500" autoRev="1" fill="hold"/>
                                        <p:tgtEl>
                                          <p:spTgt spid="5"/>
                                        </p:tgtEl>
                                      </p:cBhvr>
                                      <p:by x="105000" y="105000"/>
                                    </p:animScale>
                                  </p:childTnLst>
                                </p:cTn>
                              </p:par>
                            </p:childTnLst>
                          </p:cTn>
                        </p:par>
                        <p:par>
                          <p:cTn id="11" fill="hold">
                            <p:stCondLst>
                              <p:cond delay="1000"/>
                            </p:stCondLst>
                            <p:childTnLst>
                              <p:par>
                                <p:cTn id="12" presetID="64" presetClass="path" presetSubtype="0" accel="50000" decel="50000" fill="hold" grpId="1" nodeType="afterEffect">
                                  <p:stCondLst>
                                    <p:cond delay="0"/>
                                  </p:stCondLst>
                                  <p:childTnLst>
                                    <p:animMotion origin="layout" path="M 3.88889E-6 -4.44444E-6 L 3.88889E-6 -0.32453 " pathEditMode="relative" rAng="0" ptsTypes="AA">
                                      <p:cBhvr>
                                        <p:cTn id="13" dur="1000" fill="hold"/>
                                        <p:tgtEl>
                                          <p:spTgt spid="5"/>
                                        </p:tgtEl>
                                        <p:attrNameLst>
                                          <p:attrName>ppt_x</p:attrName>
                                          <p:attrName>ppt_y</p:attrName>
                                        </p:attrNameLst>
                                      </p:cBhvr>
                                      <p:rCtr x="0" y="-16227"/>
                                    </p:animMotion>
                                  </p:childTnLst>
                                </p:cTn>
                              </p:par>
                            </p:childTnLst>
                          </p:cTn>
                        </p:par>
                        <p:par>
                          <p:cTn id="14" fill="hold">
                            <p:stCondLst>
                              <p:cond delay="2000"/>
                            </p:stCondLst>
                            <p:childTnLst>
                              <p:par>
                                <p:cTn id="15" presetID="26" presetClass="emph" presetSubtype="0" fill="hold" grpId="1" nodeType="afterEffect">
                                  <p:stCondLst>
                                    <p:cond delay="0"/>
                                  </p:stCondLst>
                                  <p:childTnLst>
                                    <p:animEffect transition="out" filter="fade">
                                      <p:cBhvr>
                                        <p:cTn id="16" dur="1000" tmFilter="0, 0; .2, .5; .8, .5; 1, 0"/>
                                        <p:tgtEl>
                                          <p:spTgt spid="12"/>
                                        </p:tgtEl>
                                      </p:cBhvr>
                                    </p:animEffect>
                                    <p:animScale>
                                      <p:cBhvr>
                                        <p:cTn id="17" dur="500" autoRev="1" fill="hold"/>
                                        <p:tgtEl>
                                          <p:spTgt spid="12"/>
                                        </p:tgtEl>
                                      </p:cBhvr>
                                      <p:by x="105000" y="105000"/>
                                    </p:animScale>
                                  </p:childTnLst>
                                </p:cTn>
                              </p:par>
                              <p:par>
                                <p:cTn id="18" presetID="26" presetClass="emph" presetSubtype="0" fill="hold" grpId="0" nodeType="withEffect">
                                  <p:stCondLst>
                                    <p:cond delay="0"/>
                                  </p:stCondLst>
                                  <p:childTnLst>
                                    <p:animEffect transition="out" filter="fade">
                                      <p:cBhvr>
                                        <p:cTn id="19" dur="1000" tmFilter="0, 0; .2, .5; .8, .5; 1, 0"/>
                                        <p:tgtEl>
                                          <p:spTgt spid="7"/>
                                        </p:tgtEl>
                                      </p:cBhvr>
                                    </p:animEffect>
                                    <p:animScale>
                                      <p:cBhvr>
                                        <p:cTn id="20" dur="500" autoRev="1" fill="hold"/>
                                        <p:tgtEl>
                                          <p:spTgt spid="7"/>
                                        </p:tgtEl>
                                      </p:cBhvr>
                                      <p:by x="105000" y="105000"/>
                                    </p:animScale>
                                  </p:childTnLst>
                                </p:cTn>
                              </p:par>
                            </p:childTnLst>
                          </p:cTn>
                        </p:par>
                        <p:par>
                          <p:cTn id="21" fill="hold">
                            <p:stCondLst>
                              <p:cond delay="3000"/>
                            </p:stCondLst>
                            <p:childTnLst>
                              <p:par>
                                <p:cTn id="22" presetID="64" presetClass="path" presetSubtype="0" accel="50000" decel="50000" fill="hold" grpId="2" nodeType="afterEffect">
                                  <p:stCondLst>
                                    <p:cond delay="0"/>
                                  </p:stCondLst>
                                  <p:childTnLst>
                                    <p:animMotion origin="layout" path="M -4.16667E-6 -1.48148E-6 L 0.1224 -0.20856 " pathEditMode="relative" rAng="0" ptsTypes="AA">
                                      <p:cBhvr>
                                        <p:cTn id="23" dur="1000" fill="hold"/>
                                        <p:tgtEl>
                                          <p:spTgt spid="12"/>
                                        </p:tgtEl>
                                        <p:attrNameLst>
                                          <p:attrName>ppt_x</p:attrName>
                                          <p:attrName>ppt_y</p:attrName>
                                        </p:attrNameLst>
                                      </p:cBhvr>
                                      <p:rCtr x="6111" y="-10440"/>
                                    </p:animMotion>
                                  </p:childTnLst>
                                </p:cTn>
                              </p:par>
                            </p:childTnLst>
                          </p:cTn>
                        </p:par>
                        <p:par>
                          <p:cTn id="24" fill="hold">
                            <p:stCondLst>
                              <p:cond delay="4000"/>
                            </p:stCondLst>
                            <p:childTnLst>
                              <p:par>
                                <p:cTn id="25" presetID="26" presetClass="emph" presetSubtype="0" fill="hold" grpId="0" nodeType="afterEffect">
                                  <p:stCondLst>
                                    <p:cond delay="0"/>
                                  </p:stCondLst>
                                  <p:childTnLst>
                                    <p:animEffect transition="out" filter="fade">
                                      <p:cBhvr>
                                        <p:cTn id="26" dur="1000" tmFilter="0, 0; .2, .5; .8, .5; 1, 0"/>
                                        <p:tgtEl>
                                          <p:spTgt spid="6"/>
                                        </p:tgtEl>
                                      </p:cBhvr>
                                    </p:animEffect>
                                    <p:animScale>
                                      <p:cBhvr>
                                        <p:cTn id="27" dur="500" autoRev="1" fill="hold"/>
                                        <p:tgtEl>
                                          <p:spTgt spid="6"/>
                                        </p:tgtEl>
                                      </p:cBhvr>
                                      <p:by x="105000" y="105000"/>
                                    </p:animScale>
                                  </p:childTnLst>
                                </p:cTn>
                              </p:par>
                              <p:par>
                                <p:cTn id="28" presetID="26" presetClass="emph" presetSubtype="0" fill="hold" grpId="1" nodeType="withEffect">
                                  <p:stCondLst>
                                    <p:cond delay="0"/>
                                  </p:stCondLst>
                                  <p:childTnLst>
                                    <p:animEffect transition="out" filter="fade">
                                      <p:cBhvr>
                                        <p:cTn id="29" dur="1000" tmFilter="0, 0; .2, .5; .8, .5; 1, 0"/>
                                        <p:tgtEl>
                                          <p:spTgt spid="7"/>
                                        </p:tgtEl>
                                      </p:cBhvr>
                                    </p:animEffect>
                                    <p:animScale>
                                      <p:cBhvr>
                                        <p:cTn id="30" dur="500" autoRev="1" fill="hold"/>
                                        <p:tgtEl>
                                          <p:spTgt spid="7"/>
                                        </p:tgtEl>
                                      </p:cBhvr>
                                      <p:by x="105000" y="105000"/>
                                    </p:animScale>
                                  </p:childTnLst>
                                </p:cTn>
                              </p:par>
                            </p:childTnLst>
                          </p:cTn>
                        </p:par>
                        <p:par>
                          <p:cTn id="31" fill="hold">
                            <p:stCondLst>
                              <p:cond delay="5000"/>
                            </p:stCondLst>
                            <p:childTnLst>
                              <p:par>
                                <p:cTn id="32" presetID="64" presetClass="path" presetSubtype="0" accel="50000" decel="50000" fill="hold" grpId="2" nodeType="afterEffect">
                                  <p:stCondLst>
                                    <p:cond delay="0"/>
                                  </p:stCondLst>
                                  <p:childTnLst>
                                    <p:animMotion origin="layout" path="M 4.16667E-6 -2.96296E-6 L 0.1276 -0.31296 " pathEditMode="relative" rAng="0" ptsTypes="AA">
                                      <p:cBhvr>
                                        <p:cTn id="33" dur="1000" fill="hold"/>
                                        <p:tgtEl>
                                          <p:spTgt spid="7"/>
                                        </p:tgtEl>
                                        <p:attrNameLst>
                                          <p:attrName>ppt_x</p:attrName>
                                          <p:attrName>ppt_y</p:attrName>
                                        </p:attrNameLst>
                                      </p:cBhvr>
                                      <p:rCtr x="6372" y="-15648"/>
                                    </p:animMotion>
                                  </p:childTnLst>
                                </p:cTn>
                              </p:par>
                            </p:childTnLst>
                          </p:cTn>
                        </p:par>
                        <p:par>
                          <p:cTn id="34" fill="hold">
                            <p:stCondLst>
                              <p:cond delay="6000"/>
                            </p:stCondLst>
                            <p:childTnLst>
                              <p:par>
                                <p:cTn id="35" presetID="26" presetClass="emph" presetSubtype="0" fill="hold" grpId="1" nodeType="afterEffect">
                                  <p:stCondLst>
                                    <p:cond delay="0"/>
                                  </p:stCondLst>
                                  <p:childTnLst>
                                    <p:animEffect transition="out" filter="fade">
                                      <p:cBhvr>
                                        <p:cTn id="36" dur="1000" tmFilter="0, 0; .2, .5; .8, .5; 1, 0"/>
                                        <p:tgtEl>
                                          <p:spTgt spid="6"/>
                                        </p:tgtEl>
                                      </p:cBhvr>
                                    </p:animEffect>
                                    <p:animScale>
                                      <p:cBhvr>
                                        <p:cTn id="37" dur="500" autoRev="1" fill="hold"/>
                                        <p:tgtEl>
                                          <p:spTgt spid="6"/>
                                        </p:tgtEl>
                                      </p:cBhvr>
                                      <p:by x="105000" y="105000"/>
                                    </p:animScale>
                                  </p:childTnLst>
                                </p:cTn>
                              </p:par>
                              <p:par>
                                <p:cTn id="38" presetID="26" presetClass="emph" presetSubtype="0" fill="hold" grpId="0" nodeType="withEffect">
                                  <p:stCondLst>
                                    <p:cond delay="0"/>
                                  </p:stCondLst>
                                  <p:childTnLst>
                                    <p:animEffect transition="out" filter="fade">
                                      <p:cBhvr>
                                        <p:cTn id="39" dur="1000" tmFilter="0, 0; .2, .5; .8, .5; 1, 0"/>
                                        <p:tgtEl>
                                          <p:spTgt spid="9"/>
                                        </p:tgtEl>
                                      </p:cBhvr>
                                    </p:animEffect>
                                    <p:animScale>
                                      <p:cBhvr>
                                        <p:cTn id="40" dur="500" autoRev="1" fill="hold"/>
                                        <p:tgtEl>
                                          <p:spTgt spid="9"/>
                                        </p:tgtEl>
                                      </p:cBhvr>
                                      <p:by x="105000" y="105000"/>
                                    </p:animScale>
                                  </p:childTnLst>
                                </p:cTn>
                              </p:par>
                            </p:childTnLst>
                          </p:cTn>
                        </p:par>
                        <p:par>
                          <p:cTn id="41" fill="hold">
                            <p:stCondLst>
                              <p:cond delay="7000"/>
                            </p:stCondLst>
                            <p:childTnLst>
                              <p:par>
                                <p:cTn id="42" presetID="64" presetClass="path" presetSubtype="0" accel="50000" decel="50000" fill="hold" grpId="2" nodeType="afterEffect">
                                  <p:stCondLst>
                                    <p:cond delay="0"/>
                                  </p:stCondLst>
                                  <p:childTnLst>
                                    <p:animMotion origin="layout" path="M -2.22222E-6 1.48148E-6 L 0.23611 -0.19977 " pathEditMode="relative" rAng="0" ptsTypes="AA">
                                      <p:cBhvr>
                                        <p:cTn id="43" dur="1000" fill="hold"/>
                                        <p:tgtEl>
                                          <p:spTgt spid="6"/>
                                        </p:tgtEl>
                                        <p:attrNameLst>
                                          <p:attrName>ppt_x</p:attrName>
                                          <p:attrName>ppt_y</p:attrName>
                                        </p:attrNameLst>
                                      </p:cBhvr>
                                      <p:rCtr x="11806" y="-10000"/>
                                    </p:animMotion>
                                  </p:childTnLst>
                                </p:cTn>
                              </p:par>
                            </p:childTnLst>
                          </p:cTn>
                        </p:par>
                        <p:par>
                          <p:cTn id="44" fill="hold">
                            <p:stCondLst>
                              <p:cond delay="8000"/>
                            </p:stCondLst>
                            <p:childTnLst>
                              <p:par>
                                <p:cTn id="45" presetID="26" presetClass="emph" presetSubtype="0" fill="hold" grpId="0" nodeType="afterEffect">
                                  <p:stCondLst>
                                    <p:cond delay="0"/>
                                  </p:stCondLst>
                                  <p:childTnLst>
                                    <p:animEffect transition="out" filter="fade">
                                      <p:cBhvr>
                                        <p:cTn id="46" dur="1000" tmFilter="0, 0; .2, .5; .8, .5; 1, 0"/>
                                        <p:tgtEl>
                                          <p:spTgt spid="8"/>
                                        </p:tgtEl>
                                      </p:cBhvr>
                                    </p:animEffect>
                                    <p:animScale>
                                      <p:cBhvr>
                                        <p:cTn id="47" dur="500" autoRev="1" fill="hold"/>
                                        <p:tgtEl>
                                          <p:spTgt spid="8"/>
                                        </p:tgtEl>
                                      </p:cBhvr>
                                      <p:by x="105000" y="105000"/>
                                    </p:animScale>
                                  </p:childTnLst>
                                </p:cTn>
                              </p:par>
                              <p:par>
                                <p:cTn id="48" presetID="26" presetClass="emph" presetSubtype="0" fill="hold" grpId="1" nodeType="withEffect">
                                  <p:stCondLst>
                                    <p:cond delay="0"/>
                                  </p:stCondLst>
                                  <p:childTnLst>
                                    <p:animEffect transition="out" filter="fade">
                                      <p:cBhvr>
                                        <p:cTn id="49" dur="1000" tmFilter="0, 0; .2, .5; .8, .5; 1, 0"/>
                                        <p:tgtEl>
                                          <p:spTgt spid="9"/>
                                        </p:tgtEl>
                                      </p:cBhvr>
                                    </p:animEffect>
                                    <p:animScale>
                                      <p:cBhvr>
                                        <p:cTn id="50" dur="500" autoRev="1" fill="hold"/>
                                        <p:tgtEl>
                                          <p:spTgt spid="9"/>
                                        </p:tgtEl>
                                      </p:cBhvr>
                                      <p:by x="105000" y="105000"/>
                                    </p:animScale>
                                  </p:childTnLst>
                                </p:cTn>
                              </p:par>
                            </p:childTnLst>
                          </p:cTn>
                        </p:par>
                        <p:par>
                          <p:cTn id="51" fill="hold">
                            <p:stCondLst>
                              <p:cond delay="9000"/>
                            </p:stCondLst>
                            <p:childTnLst>
                              <p:par>
                                <p:cTn id="52" presetID="64" presetClass="path" presetSubtype="0" accel="50000" decel="50000" fill="hold" grpId="2" nodeType="afterEffect">
                                  <p:stCondLst>
                                    <p:cond delay="0"/>
                                  </p:stCondLst>
                                  <p:childTnLst>
                                    <p:animMotion origin="layout" path="M 0 4.07407E-6 L 0.23958 -0.31343 " pathEditMode="relative" rAng="0" ptsTypes="AA">
                                      <p:cBhvr>
                                        <p:cTn id="53" dur="1000" fill="hold"/>
                                        <p:tgtEl>
                                          <p:spTgt spid="9"/>
                                        </p:tgtEl>
                                        <p:attrNameLst>
                                          <p:attrName>ppt_x</p:attrName>
                                          <p:attrName>ppt_y</p:attrName>
                                        </p:attrNameLst>
                                      </p:cBhvr>
                                      <p:rCtr x="11979" y="-15671"/>
                                    </p:animMotion>
                                  </p:childTnLst>
                                </p:cTn>
                              </p:par>
                            </p:childTnLst>
                          </p:cTn>
                        </p:par>
                        <p:par>
                          <p:cTn id="54" fill="hold">
                            <p:stCondLst>
                              <p:cond delay="10000"/>
                            </p:stCondLst>
                            <p:childTnLst>
                              <p:par>
                                <p:cTn id="55" presetID="26" presetClass="emph" presetSubtype="0" fill="hold" grpId="1" nodeType="afterEffect">
                                  <p:stCondLst>
                                    <p:cond delay="0"/>
                                  </p:stCondLst>
                                  <p:childTnLst>
                                    <p:animEffect transition="out" filter="fade">
                                      <p:cBhvr>
                                        <p:cTn id="56" dur="1000" tmFilter="0, 0; .2, .5; .8, .5; 1, 0"/>
                                        <p:tgtEl>
                                          <p:spTgt spid="8"/>
                                        </p:tgtEl>
                                      </p:cBhvr>
                                    </p:animEffect>
                                    <p:animScale>
                                      <p:cBhvr>
                                        <p:cTn id="57" dur="500" autoRev="1" fill="hold"/>
                                        <p:tgtEl>
                                          <p:spTgt spid="8"/>
                                        </p:tgtEl>
                                      </p:cBhvr>
                                      <p:by x="105000" y="105000"/>
                                    </p:animScale>
                                  </p:childTnLst>
                                </p:cTn>
                              </p:par>
                              <p:par>
                                <p:cTn id="58" presetID="26" presetClass="emph" presetSubtype="0" fill="hold" grpId="0" nodeType="withEffect">
                                  <p:stCondLst>
                                    <p:cond delay="0"/>
                                  </p:stCondLst>
                                  <p:childTnLst>
                                    <p:animEffect transition="out" filter="fade">
                                      <p:cBhvr>
                                        <p:cTn id="59" dur="1000" tmFilter="0, 0; .2, .5; .8, .5; 1, 0"/>
                                        <p:tgtEl>
                                          <p:spTgt spid="11"/>
                                        </p:tgtEl>
                                      </p:cBhvr>
                                    </p:animEffect>
                                    <p:animScale>
                                      <p:cBhvr>
                                        <p:cTn id="60" dur="500" autoRev="1" fill="hold"/>
                                        <p:tgtEl>
                                          <p:spTgt spid="11"/>
                                        </p:tgtEl>
                                      </p:cBhvr>
                                      <p:by x="105000" y="105000"/>
                                    </p:animScale>
                                  </p:childTnLst>
                                </p:cTn>
                              </p:par>
                            </p:childTnLst>
                          </p:cTn>
                        </p:par>
                        <p:par>
                          <p:cTn id="61" fill="hold">
                            <p:stCondLst>
                              <p:cond delay="11000"/>
                            </p:stCondLst>
                            <p:childTnLst>
                              <p:par>
                                <p:cTn id="62" presetID="64" presetClass="path" presetSubtype="0" accel="50000" decel="50000" fill="hold" grpId="2" nodeType="afterEffect">
                                  <p:stCondLst>
                                    <p:cond delay="0"/>
                                  </p:stCondLst>
                                  <p:childTnLst>
                                    <p:animMotion origin="layout" path="M 0 -1.48148E-6 L 0.35625 -0.20023 " pathEditMode="relative" rAng="0" ptsTypes="AA">
                                      <p:cBhvr>
                                        <p:cTn id="63" dur="1000" fill="hold"/>
                                        <p:tgtEl>
                                          <p:spTgt spid="8"/>
                                        </p:tgtEl>
                                        <p:attrNameLst>
                                          <p:attrName>ppt_x</p:attrName>
                                          <p:attrName>ppt_y</p:attrName>
                                        </p:attrNameLst>
                                      </p:cBhvr>
                                      <p:rCtr x="17812" y="-10023"/>
                                    </p:animMotion>
                                  </p:childTnLst>
                                </p:cTn>
                              </p:par>
                            </p:childTnLst>
                          </p:cTn>
                        </p:par>
                        <p:par>
                          <p:cTn id="64" fill="hold">
                            <p:stCondLst>
                              <p:cond delay="12000"/>
                            </p:stCondLst>
                            <p:childTnLst>
                              <p:par>
                                <p:cTn id="65" presetID="26" presetClass="emph" presetSubtype="0" fill="hold" grpId="0" nodeType="afterEffect">
                                  <p:stCondLst>
                                    <p:cond delay="0"/>
                                  </p:stCondLst>
                                  <p:childTnLst>
                                    <p:animEffect transition="out" filter="fade">
                                      <p:cBhvr>
                                        <p:cTn id="66" dur="1000" tmFilter="0, 0; .2, .5; .8, .5; 1, 0"/>
                                        <p:tgtEl>
                                          <p:spTgt spid="10"/>
                                        </p:tgtEl>
                                      </p:cBhvr>
                                    </p:animEffect>
                                    <p:animScale>
                                      <p:cBhvr>
                                        <p:cTn id="67" dur="500" autoRev="1" fill="hold"/>
                                        <p:tgtEl>
                                          <p:spTgt spid="10"/>
                                        </p:tgtEl>
                                      </p:cBhvr>
                                      <p:by x="105000" y="105000"/>
                                    </p:animScale>
                                  </p:childTnLst>
                                </p:cTn>
                              </p:par>
                              <p:par>
                                <p:cTn id="68" presetID="26" presetClass="emph" presetSubtype="0" fill="hold" grpId="1" nodeType="withEffect">
                                  <p:stCondLst>
                                    <p:cond delay="0"/>
                                  </p:stCondLst>
                                  <p:childTnLst>
                                    <p:animEffect transition="out" filter="fade">
                                      <p:cBhvr>
                                        <p:cTn id="69" dur="1000" tmFilter="0, 0; .2, .5; .8, .5; 1, 0"/>
                                        <p:tgtEl>
                                          <p:spTgt spid="11"/>
                                        </p:tgtEl>
                                      </p:cBhvr>
                                    </p:animEffect>
                                    <p:animScale>
                                      <p:cBhvr>
                                        <p:cTn id="70" dur="500" autoRev="1" fill="hold"/>
                                        <p:tgtEl>
                                          <p:spTgt spid="11"/>
                                        </p:tgtEl>
                                      </p:cBhvr>
                                      <p:by x="105000" y="105000"/>
                                    </p:animScale>
                                  </p:childTnLst>
                                </p:cTn>
                              </p:par>
                            </p:childTnLst>
                          </p:cTn>
                        </p:par>
                        <p:par>
                          <p:cTn id="71" fill="hold">
                            <p:stCondLst>
                              <p:cond delay="13000"/>
                            </p:stCondLst>
                            <p:childTnLst>
                              <p:par>
                                <p:cTn id="72" presetID="64" presetClass="path" presetSubtype="0" accel="50000" decel="50000" fill="hold" grpId="1" nodeType="afterEffect">
                                  <p:stCondLst>
                                    <p:cond delay="0"/>
                                  </p:stCondLst>
                                  <p:childTnLst>
                                    <p:animMotion origin="layout" path="M -4.16667E-6 2.96296E-6 L 0.36823 -0.19954 " pathEditMode="relative" rAng="0" ptsTypes="AA">
                                      <p:cBhvr>
                                        <p:cTn id="73" dur="1000" fill="hold"/>
                                        <p:tgtEl>
                                          <p:spTgt spid="10"/>
                                        </p:tgtEl>
                                        <p:attrNameLst>
                                          <p:attrName>ppt_x</p:attrName>
                                          <p:attrName>ppt_y</p:attrName>
                                        </p:attrNameLst>
                                      </p:cBhvr>
                                      <p:rCtr x="18403" y="-9977"/>
                                    </p:animMotion>
                                  </p:childTnLst>
                                </p:cTn>
                              </p:par>
                            </p:childTnLst>
                          </p:cTn>
                        </p:par>
                        <p:par>
                          <p:cTn id="74" fill="hold">
                            <p:stCondLst>
                              <p:cond delay="14000"/>
                            </p:stCondLst>
                            <p:childTnLst>
                              <p:par>
                                <p:cTn id="75" presetID="64" presetClass="path" presetSubtype="0" accel="50000" decel="50000" fill="hold" grpId="2" nodeType="afterEffect">
                                  <p:stCondLst>
                                    <p:cond delay="0"/>
                                  </p:stCondLst>
                                  <p:childTnLst>
                                    <p:animMotion origin="layout" path="M 2.22222E-6 4.07407E-6 L 0.48472 -0.31343 " pathEditMode="relative" rAng="0" ptsTypes="AA">
                                      <p:cBhvr>
                                        <p:cTn id="76" dur="1000" fill="hold"/>
                                        <p:tgtEl>
                                          <p:spTgt spid="11"/>
                                        </p:tgtEl>
                                        <p:attrNameLst>
                                          <p:attrName>ppt_x</p:attrName>
                                          <p:attrName>ppt_y</p:attrName>
                                        </p:attrNameLst>
                                      </p:cBhvr>
                                      <p:rCtr x="24236" y="-15671"/>
                                    </p:animMotion>
                                  </p:childTnLst>
                                </p:cTn>
                              </p:par>
                            </p:childTnLst>
                          </p:cTn>
                        </p:par>
                        <p:par>
                          <p:cTn id="77" fill="hold">
                            <p:stCondLst>
                              <p:cond delay="15000"/>
                            </p:stCondLst>
                            <p:childTnLst>
                              <p:par>
                                <p:cTn id="78" presetID="2" presetClass="entr" presetSubtype="8"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 calcmode="lin" valueType="num">
                                      <p:cBhvr additive="base">
                                        <p:cTn id="80" dur="1000" fill="hold"/>
                                        <p:tgtEl>
                                          <p:spTgt spid="22"/>
                                        </p:tgtEl>
                                        <p:attrNameLst>
                                          <p:attrName>ppt_x</p:attrName>
                                        </p:attrNameLst>
                                      </p:cBhvr>
                                      <p:tavLst>
                                        <p:tav tm="0">
                                          <p:val>
                                            <p:strVal val="0-#ppt_w/2"/>
                                          </p:val>
                                        </p:tav>
                                        <p:tav tm="100000">
                                          <p:val>
                                            <p:strVal val="#ppt_x"/>
                                          </p:val>
                                        </p:tav>
                                      </p:tavLst>
                                    </p:anim>
                                    <p:anim calcmode="lin" valueType="num">
                                      <p:cBhvr additive="base">
                                        <p:cTn id="81" dur="1000" fill="hold"/>
                                        <p:tgtEl>
                                          <p:spTgt spid="22"/>
                                        </p:tgtEl>
                                        <p:attrNameLst>
                                          <p:attrName>ppt_y</p:attrName>
                                        </p:attrNameLst>
                                      </p:cBhvr>
                                      <p:tavLst>
                                        <p:tav tm="0">
                                          <p:val>
                                            <p:strVal val="#ppt_y"/>
                                          </p:val>
                                        </p:tav>
                                        <p:tav tm="100000">
                                          <p:val>
                                            <p:strVal val="#ppt_y"/>
                                          </p:val>
                                        </p:tav>
                                      </p:tavLst>
                                    </p:anim>
                                  </p:childTnLst>
                                </p:cTn>
                              </p:par>
                              <p:par>
                                <p:cTn id="82" presetID="2" presetClass="entr" presetSubtype="1" fill="hold" grpId="0" nodeType="withEffect">
                                  <p:stCondLst>
                                    <p:cond delay="0"/>
                                  </p:stCondLst>
                                  <p:childTnLst>
                                    <p:set>
                                      <p:cBhvr>
                                        <p:cTn id="83" dur="1" fill="hold">
                                          <p:stCondLst>
                                            <p:cond delay="0"/>
                                          </p:stCondLst>
                                        </p:cTn>
                                        <p:tgtEl>
                                          <p:spTgt spid="23"/>
                                        </p:tgtEl>
                                        <p:attrNameLst>
                                          <p:attrName>style.visibility</p:attrName>
                                        </p:attrNameLst>
                                      </p:cBhvr>
                                      <p:to>
                                        <p:strVal val="visible"/>
                                      </p:to>
                                    </p:set>
                                    <p:anim calcmode="lin" valueType="num">
                                      <p:cBhvr additive="base">
                                        <p:cTn id="84" dur="500" fill="hold"/>
                                        <p:tgtEl>
                                          <p:spTgt spid="23"/>
                                        </p:tgtEl>
                                        <p:attrNameLst>
                                          <p:attrName>ppt_x</p:attrName>
                                        </p:attrNameLst>
                                      </p:cBhvr>
                                      <p:tavLst>
                                        <p:tav tm="0">
                                          <p:val>
                                            <p:strVal val="#ppt_x"/>
                                          </p:val>
                                        </p:tav>
                                        <p:tav tm="100000">
                                          <p:val>
                                            <p:strVal val="#ppt_x"/>
                                          </p:val>
                                        </p:tav>
                                      </p:tavLst>
                                    </p:anim>
                                    <p:anim calcmode="lin" valueType="num">
                                      <p:cBhvr additive="base">
                                        <p:cTn id="85" dur="500" fill="hold"/>
                                        <p:tgtEl>
                                          <p:spTgt spid="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P spid="10" grpId="0" animBg="1"/>
      <p:bldP spid="10" grpId="1" animBg="1"/>
      <p:bldP spid="11" grpId="0" animBg="1"/>
      <p:bldP spid="11" grpId="1" animBg="1"/>
      <p:bldP spid="11" grpId="2" animBg="1"/>
      <p:bldP spid="12" grpId="0" animBg="1"/>
      <p:bldP spid="12" grpId="1" animBg="1"/>
      <p:bldP spid="12" grpId="2" animBg="1"/>
      <p:bldP spid="22" grpId="0" animBg="1"/>
      <p:bldP spid="23"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132</a:t>
            </a:fld>
            <a:endParaRPr lang="en-US" altLang="en-US"/>
          </a:p>
        </p:txBody>
      </p:sp>
      <p:grpSp>
        <p:nvGrpSpPr>
          <p:cNvPr id="5" name="Group 2"/>
          <p:cNvGrpSpPr>
            <a:grpSpLocks/>
          </p:cNvGrpSpPr>
          <p:nvPr/>
        </p:nvGrpSpPr>
        <p:grpSpPr bwMode="auto">
          <a:xfrm>
            <a:off x="346075" y="2871788"/>
            <a:ext cx="8550275" cy="617537"/>
            <a:chOff x="644" y="1809"/>
            <a:chExt cx="4972" cy="389"/>
          </a:xfrm>
        </p:grpSpPr>
        <p:sp>
          <p:nvSpPr>
            <p:cNvPr id="6" name="Oval 3"/>
            <p:cNvSpPr>
              <a:spLocks noChangeArrowheads="1"/>
            </p:cNvSpPr>
            <p:nvPr/>
          </p:nvSpPr>
          <p:spPr bwMode="auto">
            <a:xfrm>
              <a:off x="1288"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2</a:t>
              </a:r>
            </a:p>
          </p:txBody>
        </p:sp>
        <p:sp>
          <p:nvSpPr>
            <p:cNvPr id="7" name="Oval 4"/>
            <p:cNvSpPr>
              <a:spLocks noChangeArrowheads="1"/>
            </p:cNvSpPr>
            <p:nvPr/>
          </p:nvSpPr>
          <p:spPr bwMode="auto">
            <a:xfrm>
              <a:off x="1933"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4</a:t>
              </a:r>
            </a:p>
          </p:txBody>
        </p:sp>
        <p:sp>
          <p:nvSpPr>
            <p:cNvPr id="8" name="Oval 5"/>
            <p:cNvSpPr>
              <a:spLocks noChangeArrowheads="1"/>
            </p:cNvSpPr>
            <p:nvPr/>
          </p:nvSpPr>
          <p:spPr bwMode="auto">
            <a:xfrm>
              <a:off x="2577"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5</a:t>
              </a:r>
            </a:p>
          </p:txBody>
        </p:sp>
        <p:sp>
          <p:nvSpPr>
            <p:cNvPr id="9" name="Oval 6"/>
            <p:cNvSpPr>
              <a:spLocks noChangeArrowheads="1"/>
            </p:cNvSpPr>
            <p:nvPr/>
          </p:nvSpPr>
          <p:spPr bwMode="auto">
            <a:xfrm>
              <a:off x="3222"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6</a:t>
              </a:r>
            </a:p>
          </p:txBody>
        </p:sp>
        <p:sp>
          <p:nvSpPr>
            <p:cNvPr id="10" name="Oval 7"/>
            <p:cNvSpPr>
              <a:spLocks noChangeArrowheads="1"/>
            </p:cNvSpPr>
            <p:nvPr/>
          </p:nvSpPr>
          <p:spPr bwMode="auto">
            <a:xfrm>
              <a:off x="3866"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8</a:t>
              </a:r>
            </a:p>
          </p:txBody>
        </p:sp>
        <p:sp>
          <p:nvSpPr>
            <p:cNvPr id="11" name="Oval 8"/>
            <p:cNvSpPr>
              <a:spLocks noChangeArrowheads="1"/>
            </p:cNvSpPr>
            <p:nvPr/>
          </p:nvSpPr>
          <p:spPr bwMode="auto">
            <a:xfrm>
              <a:off x="4511"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12</a:t>
              </a:r>
            </a:p>
          </p:txBody>
        </p:sp>
        <p:sp>
          <p:nvSpPr>
            <p:cNvPr id="12" name="Oval 9"/>
            <p:cNvSpPr>
              <a:spLocks noChangeArrowheads="1"/>
            </p:cNvSpPr>
            <p:nvPr/>
          </p:nvSpPr>
          <p:spPr bwMode="auto">
            <a:xfrm>
              <a:off x="5156"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15</a:t>
              </a:r>
            </a:p>
          </p:txBody>
        </p:sp>
        <p:sp>
          <p:nvSpPr>
            <p:cNvPr id="13" name="Oval 10"/>
            <p:cNvSpPr>
              <a:spLocks noChangeArrowheads="1"/>
            </p:cNvSpPr>
            <p:nvPr/>
          </p:nvSpPr>
          <p:spPr bwMode="auto">
            <a:xfrm>
              <a:off x="644" y="1809"/>
              <a:ext cx="460" cy="389"/>
            </a:xfrm>
            <a:prstGeom prst="ellipse">
              <a:avLst/>
            </a:prstGeom>
            <a:gradFill rotWithShape="1">
              <a:gsLst>
                <a:gs pos="0">
                  <a:srgbClr val="FFFFFF"/>
                </a:gs>
                <a:gs pos="100000">
                  <a:srgbClr val="CC00CC"/>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1</a:t>
              </a:r>
            </a:p>
          </p:txBody>
        </p:sp>
      </p:grpSp>
      <p:grpSp>
        <p:nvGrpSpPr>
          <p:cNvPr id="14" name="Group 11"/>
          <p:cNvGrpSpPr>
            <a:grpSpLocks/>
          </p:cNvGrpSpPr>
          <p:nvPr/>
        </p:nvGrpSpPr>
        <p:grpSpPr bwMode="auto">
          <a:xfrm>
            <a:off x="346075" y="2287588"/>
            <a:ext cx="8550275" cy="608012"/>
            <a:chOff x="644" y="1153"/>
            <a:chExt cx="4972" cy="383"/>
          </a:xfrm>
        </p:grpSpPr>
        <p:sp>
          <p:nvSpPr>
            <p:cNvPr id="15"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6"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7"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8"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9"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0"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1"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2"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4" name="Text Box 21"/>
          <p:cNvSpPr txBox="1">
            <a:spLocks noChangeArrowheads="1"/>
          </p:cNvSpPr>
          <p:nvPr/>
        </p:nvSpPr>
        <p:spPr bwMode="auto">
          <a:xfrm>
            <a:off x="338138" y="1493838"/>
            <a:ext cx="1700212" cy="584775"/>
          </a:xfrm>
          <a:prstGeom prst="rect">
            <a:avLst/>
          </a:prstGeom>
          <a:noFill/>
          <a:ln w="9525" algn="ctr">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3200">
                <a:solidFill>
                  <a:srgbClr val="008200"/>
                </a:solidFill>
                <a:latin typeface="Times New Roman" panose="02020603050405020304" pitchFamily="18" charset="0"/>
                <a:cs typeface="Times New Roman" panose="02020603050405020304" pitchFamily="18" charset="0"/>
              </a:rPr>
              <a:t>k = 8</a:t>
            </a:r>
          </a:p>
        </p:txBody>
      </p:sp>
    </p:spTree>
    <p:extLst>
      <p:ext uri="{BB962C8B-B14F-4D97-AF65-F5344CB8AC3E}">
        <p14:creationId xmlns:p14="http://schemas.microsoft.com/office/powerpoint/2010/main" val="28824602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62000"/>
          </a:xfrm>
        </p:spPr>
        <p:txBody>
          <a:bodyPr/>
          <a:lstStyle/>
          <a:p>
            <a:r>
              <a:rPr lang="en-US" sz="3200" dirty="0">
                <a:latin typeface="Times New Roman" panose="02020603050405020304" pitchFamily="18" charset="0"/>
                <a:cs typeface="Times New Roman" panose="02020603050405020304" pitchFamily="18" charset="0"/>
              </a:rPr>
              <a:t>Ví dụ - Merge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133</a:t>
            </a:fld>
            <a:endParaRPr lang="en-US" altLang="en-US"/>
          </a:p>
        </p:txBody>
      </p:sp>
      <p:grpSp>
        <p:nvGrpSpPr>
          <p:cNvPr id="5" name="Group 2"/>
          <p:cNvGrpSpPr>
            <a:grpSpLocks/>
          </p:cNvGrpSpPr>
          <p:nvPr/>
        </p:nvGrpSpPr>
        <p:grpSpPr bwMode="auto">
          <a:xfrm>
            <a:off x="304800" y="2871788"/>
            <a:ext cx="8550275" cy="617537"/>
            <a:chOff x="644" y="1809"/>
            <a:chExt cx="4972" cy="389"/>
          </a:xfrm>
        </p:grpSpPr>
        <p:sp>
          <p:nvSpPr>
            <p:cNvPr id="6" name="Oval 3"/>
            <p:cNvSpPr>
              <a:spLocks noChangeArrowheads="1"/>
            </p:cNvSpPr>
            <p:nvPr/>
          </p:nvSpPr>
          <p:spPr bwMode="auto">
            <a:xfrm>
              <a:off x="1288"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7" name="Oval 4"/>
            <p:cNvSpPr>
              <a:spLocks noChangeArrowheads="1"/>
            </p:cNvSpPr>
            <p:nvPr/>
          </p:nvSpPr>
          <p:spPr bwMode="auto">
            <a:xfrm>
              <a:off x="1933"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8" name="Oval 5"/>
            <p:cNvSpPr>
              <a:spLocks noChangeArrowheads="1"/>
            </p:cNvSpPr>
            <p:nvPr/>
          </p:nvSpPr>
          <p:spPr bwMode="auto">
            <a:xfrm>
              <a:off x="2577"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9" name="Oval 6"/>
            <p:cNvSpPr>
              <a:spLocks noChangeArrowheads="1"/>
            </p:cNvSpPr>
            <p:nvPr/>
          </p:nvSpPr>
          <p:spPr bwMode="auto">
            <a:xfrm>
              <a:off x="3222"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7"/>
            <p:cNvSpPr>
              <a:spLocks noChangeArrowheads="1"/>
            </p:cNvSpPr>
            <p:nvPr/>
          </p:nvSpPr>
          <p:spPr bwMode="auto">
            <a:xfrm>
              <a:off x="3866"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11" name="Oval 8"/>
            <p:cNvSpPr>
              <a:spLocks noChangeArrowheads="1"/>
            </p:cNvSpPr>
            <p:nvPr/>
          </p:nvSpPr>
          <p:spPr bwMode="auto">
            <a:xfrm>
              <a:off x="4511"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12" name="Oval 9"/>
            <p:cNvSpPr>
              <a:spLocks noChangeArrowheads="1"/>
            </p:cNvSpPr>
            <p:nvPr/>
          </p:nvSpPr>
          <p:spPr bwMode="auto">
            <a:xfrm>
              <a:off x="5156"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3" name="Oval 10"/>
            <p:cNvSpPr>
              <a:spLocks noChangeArrowheads="1"/>
            </p:cNvSpPr>
            <p:nvPr/>
          </p:nvSpPr>
          <p:spPr bwMode="auto">
            <a:xfrm>
              <a:off x="644" y="1809"/>
              <a:ext cx="460" cy="389"/>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grpSp>
        <p:nvGrpSpPr>
          <p:cNvPr id="14" name="Group 11"/>
          <p:cNvGrpSpPr>
            <a:grpSpLocks/>
          </p:cNvGrpSpPr>
          <p:nvPr/>
        </p:nvGrpSpPr>
        <p:grpSpPr bwMode="auto">
          <a:xfrm>
            <a:off x="304800" y="2287588"/>
            <a:ext cx="8550275" cy="608012"/>
            <a:chOff x="644" y="1153"/>
            <a:chExt cx="4972" cy="383"/>
          </a:xfrm>
        </p:grpSpPr>
        <p:sp>
          <p:nvSpPr>
            <p:cNvPr id="15"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2"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spTree>
    <p:extLst>
      <p:ext uri="{BB962C8B-B14F-4D97-AF65-F5344CB8AC3E}">
        <p14:creationId xmlns:p14="http://schemas.microsoft.com/office/powerpoint/2010/main" val="16848284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dirty="0">
                <a:latin typeface="Times New Roman" panose="02020603050405020304" pitchFamily="18" charset="0"/>
                <a:cs typeface="Times New Roman" panose="02020603050405020304" pitchFamily="18" charset="0"/>
              </a:rPr>
              <a:t>Cài đặt – Merge Sort</a:t>
            </a:r>
          </a:p>
        </p:txBody>
      </p:sp>
      <p:sp>
        <p:nvSpPr>
          <p:cNvPr id="3" name="Content Placeholder 2"/>
          <p:cNvSpPr>
            <a:spLocks noGrp="1"/>
          </p:cNvSpPr>
          <p:nvPr>
            <p:ph idx="1"/>
          </p:nvPr>
        </p:nvSpPr>
        <p:spPr>
          <a:xfrm>
            <a:off x="381000" y="1112837"/>
            <a:ext cx="8382000" cy="5059363"/>
          </a:xfrm>
        </p:spPr>
        <p:txBody>
          <a:bodyPr/>
          <a:lstStyle/>
          <a:p>
            <a:pPr algn="just">
              <a:lnSpc>
                <a:spcPct val="90000"/>
              </a:lnSpc>
            </a:pPr>
            <a:r>
              <a:rPr lang="en-US" altLang="en-US" sz="2400" b="1">
                <a:latin typeface="Times New Roman" panose="02020603050405020304" pitchFamily="18" charset="0"/>
                <a:cs typeface="Times New Roman" panose="02020603050405020304" pitchFamily="18" charset="0"/>
              </a:rPr>
              <a:t>Hàm phân phối luôn phiên từ a vào b và c:</a:t>
            </a:r>
          </a:p>
          <a:p>
            <a:pPr marL="0" indent="0" algn="just">
              <a:lnSpc>
                <a:spcPct val="90000"/>
              </a:lnSpc>
              <a:buNone/>
            </a:pPr>
            <a:endParaRPr lang="en-US" altLang="en-US" sz="24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134</a:t>
            </a:fld>
            <a:endParaRPr lang="en-US" altLang="en-US"/>
          </a:p>
        </p:txBody>
      </p:sp>
      <p:sp>
        <p:nvSpPr>
          <p:cNvPr id="5" name="Text Box 2"/>
          <p:cNvSpPr txBox="1">
            <a:spLocks noChangeArrowheads="1"/>
          </p:cNvSpPr>
          <p:nvPr/>
        </p:nvSpPr>
        <p:spPr bwMode="auto">
          <a:xfrm>
            <a:off x="533400" y="1524000"/>
            <a:ext cx="8153400" cy="4987925"/>
          </a:xfrm>
          <a:prstGeom prst="rect">
            <a:avLst/>
          </a:prstGeom>
          <a:noFill/>
          <a:ln w="9525">
            <a:noFill/>
            <a:miter lim="800000"/>
            <a:headEnd/>
            <a:tailEnd/>
          </a:ln>
        </p:spPr>
        <p:txBody>
          <a:bodyPr rot="0" vert="horz" wrap="square" lIns="91440" tIns="45720" rIns="91440" bIns="45720" anchor="t" anchorCtr="0">
            <a:noAutofit/>
          </a:bodyPr>
          <a:lstStyle/>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Distribute</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&amp;</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&amp;</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1"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 </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&amp;&amp;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&amp;&amp;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9999069"/>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pPr algn="just">
              <a:lnSpc>
                <a:spcPct val="90000"/>
              </a:lnSpc>
            </a:pPr>
            <a:r>
              <a:rPr lang="en-US" altLang="en-US" sz="3200">
                <a:latin typeface="Times New Roman" panose="02020603050405020304" pitchFamily="18" charset="0"/>
                <a:cs typeface="Times New Roman" panose="02020603050405020304" pitchFamily="18" charset="0"/>
              </a:rPr>
              <a:t>Hàm trộn b và c vào a:</a:t>
            </a:r>
          </a:p>
        </p:txBody>
      </p:sp>
      <p:sp>
        <p:nvSpPr>
          <p:cNvPr id="3" name="Content Placeholder 2"/>
          <p:cNvSpPr>
            <a:spLocks noGrp="1"/>
          </p:cNvSpPr>
          <p:nvPr>
            <p:ph idx="1"/>
          </p:nvPr>
        </p:nvSpPr>
        <p:spPr>
          <a:xfrm>
            <a:off x="381000" y="1112837"/>
            <a:ext cx="8382000" cy="5059363"/>
          </a:xfrm>
        </p:spPr>
        <p:txBody>
          <a:bodyPr/>
          <a:lstStyle/>
          <a:p>
            <a:pPr marL="0" indent="0" algn="just">
              <a:lnSpc>
                <a:spcPct val="90000"/>
              </a:lnSpc>
              <a:buNone/>
            </a:pPr>
            <a:endParaRPr lang="en-US" altLang="en-US" sz="24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135</a:t>
            </a:fld>
            <a:endParaRPr lang="en-US" altLang="en-US"/>
          </a:p>
        </p:txBody>
      </p:sp>
      <p:sp>
        <p:nvSpPr>
          <p:cNvPr id="6" name="Text Box 2"/>
          <p:cNvSpPr txBox="1">
            <a:spLocks noChangeArrowheads="1"/>
          </p:cNvSpPr>
          <p:nvPr/>
        </p:nvSpPr>
        <p:spPr bwMode="auto">
          <a:xfrm>
            <a:off x="349624" y="990601"/>
            <a:ext cx="8565776" cy="5292724"/>
          </a:xfrm>
          <a:prstGeom prst="rect">
            <a:avLst/>
          </a:prstGeom>
          <a:noFill/>
          <a:ln w="9525">
            <a:noFill/>
            <a:miter lim="800000"/>
            <a:headEnd/>
            <a:tailEnd/>
          </a:ln>
        </p:spPr>
        <p:txBody>
          <a:bodyPr rot="0" vert="horz" wrap="square" lIns="91440" tIns="45720" rIns="91440" bIns="45720" anchor="t" anchorCtr="0">
            <a:noAutofit/>
          </a:bodyPr>
          <a:lstStyle/>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Merge</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k</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just" defTabSz="914400" eaLnBrk="1" fontAlgn="auto" latinLnBrk="0" hangingPunct="1">
              <a:lnSpc>
                <a:spcPct val="107000"/>
              </a:lnSpc>
              <a:spcBef>
                <a:spcPts val="0"/>
              </a:spcBef>
              <a:spcAft>
                <a:spcPts val="0"/>
              </a:spcAft>
              <a:buClrTx/>
              <a:buSzTx/>
              <a:buFontTx/>
              <a:buNone/>
              <a:tabLst/>
              <a:defRPr/>
            </a:pP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&gt;</a:t>
            </a:r>
            <a:r>
              <a:rPr kumimoji="0" lang="en-US" sz="20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&amp;&amp;</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&gt;</a:t>
            </a:r>
            <a:r>
              <a:rPr kumimoji="0" lang="en-US" sz="20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91440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rgbClr val="00B0F0"/>
                </a:solidFill>
                <a:effectLst/>
                <a:uLnTx/>
                <a:uFillTx/>
                <a:latin typeface="Times New Roman" panose="02020603050405020304" pitchFamily="18" charset="0"/>
                <a:ea typeface="Calibri" panose="020F0502020204030204" pitchFamily="34" charset="0"/>
                <a:cs typeface="Times New Roman" panose="02020603050405020304" pitchFamily="18" charset="0"/>
              </a:rPr>
              <a:t>//min(k,nc)</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137160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7620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182880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7620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lang="en-US" sz="2000" i="1" kern="0" noProof="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11430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1116013" eaLnBrk="1" fontAlgn="auto" latinLnBrk="0" hangingPunct="1">
              <a:lnSpc>
                <a:spcPct val="107000"/>
              </a:lnSpc>
              <a:spcBef>
                <a:spcPts val="0"/>
              </a:spcBef>
              <a:spcAft>
                <a:spcPts val="60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else </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182880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lang="en-US" sz="20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8001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10668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kb</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0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kc</a:t>
            </a: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lang="en-US" sz="20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1066800" eaLnBrk="1" fontAlgn="auto" latinLnBrk="0" hangingPunct="1">
              <a:lnSpc>
                <a:spcPct val="107000"/>
              </a:lnSpc>
              <a:spcBef>
                <a:spcPts val="0"/>
              </a:spcBef>
              <a:spcAft>
                <a:spcPts val="0"/>
              </a:spcAft>
              <a:buClrTx/>
              <a:buSzTx/>
              <a:buFontTx/>
              <a:buNone/>
              <a:tabLst/>
              <a:defRPr/>
            </a:pPr>
            <a:r>
              <a:rPr kumimoji="0" lang="en-US" sz="20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0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6553193"/>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639762"/>
          </a:xfrm>
        </p:spPr>
        <p:txBody>
          <a:bodyPr/>
          <a:lstStyle/>
          <a:p>
            <a:r>
              <a:rPr lang="en-US" sz="3200">
                <a:latin typeface="Times New Roman" panose="02020603050405020304" pitchFamily="18" charset="0"/>
                <a:cs typeface="Times New Roman" panose="02020603050405020304" pitchFamily="18" charset="0"/>
              </a:rPr>
              <a:t>Cài đặt – Merge Sort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136</a:t>
            </a:fld>
            <a:endParaRPr lang="en-US" altLang="en-US"/>
          </a:p>
        </p:txBody>
      </p:sp>
      <p:sp>
        <p:nvSpPr>
          <p:cNvPr id="6" name="Text Box 2"/>
          <p:cNvSpPr txBox="1">
            <a:spLocks noChangeArrowheads="1"/>
          </p:cNvSpPr>
          <p:nvPr/>
        </p:nvSpPr>
        <p:spPr bwMode="auto">
          <a:xfrm>
            <a:off x="390562" y="1066800"/>
            <a:ext cx="8296238" cy="4876800"/>
          </a:xfrm>
          <a:prstGeom prst="rect">
            <a:avLst/>
          </a:prstGeom>
          <a:noFill/>
          <a:ln w="9525">
            <a:noFill/>
            <a:miter lim="800000"/>
            <a:headEnd/>
            <a:tailEnd/>
          </a:ln>
        </p:spPr>
        <p:txBody>
          <a:bodyPr rot="0" vert="horz" wrap="square" lIns="91440" tIns="45720" rIns="91440" bIns="45720" anchor="t" anchorCtr="0">
            <a:noAutofit/>
          </a:bodyPr>
          <a:lstStyle/>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MergeSort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k</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1;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2)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Distribute</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Merge</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nb</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nc</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k</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4135106"/>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43800" cy="1143000"/>
          </a:xfrm>
        </p:spPr>
        <p:txBody>
          <a:bodyPr/>
          <a:lstStyle/>
          <a:p>
            <a:r>
              <a:rPr lang="en-US" sz="3200">
                <a:latin typeface="Times New Roman" panose="02020603050405020304" pitchFamily="18" charset="0"/>
                <a:cs typeface="Times New Roman" panose="02020603050405020304" pitchFamily="18" charset="0"/>
              </a:rPr>
              <a:t>3.10 </a:t>
            </a:r>
            <a:r>
              <a:rPr lang="en-US" sz="3200" dirty="0">
                <a:latin typeface="Times New Roman" panose="02020603050405020304" pitchFamily="18" charset="0"/>
                <a:cs typeface="Times New Roman" panose="02020603050405020304" pitchFamily="18" charset="0"/>
              </a:rPr>
              <a:t>Sắp xếp theo cơ số - Radix Sort</a:t>
            </a:r>
          </a:p>
        </p:txBody>
      </p:sp>
      <p:sp>
        <p:nvSpPr>
          <p:cNvPr id="3" name="Content Placeholder 2"/>
          <p:cNvSpPr>
            <a:spLocks noGrp="1"/>
          </p:cNvSpPr>
          <p:nvPr>
            <p:ph idx="1"/>
          </p:nvPr>
        </p:nvSpPr>
        <p:spPr>
          <a:xfrm>
            <a:off x="457200" y="1066800"/>
            <a:ext cx="8229600" cy="4906963"/>
          </a:xfrm>
        </p:spPr>
        <p:txBody>
          <a:bodyPr/>
          <a:lstStyle/>
          <a:p>
            <a:pPr algn="just"/>
            <a:r>
              <a:rPr lang="en-US" altLang="en-US" sz="2400" dirty="0">
                <a:latin typeface="Times New Roman" panose="02020603050405020304" pitchFamily="18" charset="0"/>
                <a:cs typeface="Times New Roman" panose="02020603050405020304" pitchFamily="18" charset="0"/>
              </a:rPr>
              <a:t>Radix Sort là một thuật toán tiếp cận theo một hướng hoàn toàn khác. </a:t>
            </a:r>
          </a:p>
          <a:p>
            <a:pPr algn="just"/>
            <a:r>
              <a:rPr lang="en-US" altLang="en-US" sz="2400" dirty="0">
                <a:latin typeface="Times New Roman" panose="02020603050405020304" pitchFamily="18" charset="0"/>
                <a:cs typeface="Times New Roman" panose="02020603050405020304" pitchFamily="18" charset="0"/>
              </a:rPr>
              <a:t>Nếu như trong các thuật toán khác, cơ sở để sắp xếp luôn là việc so sánh giá trị của 2 phần tử thì Radix Sort lại dựa trên nguyên tắc phân loại thư của bưu điện. Vì lý do đó Radix Sort còn có tên là Postman’s Sort. </a:t>
            </a:r>
          </a:p>
          <a:p>
            <a:pPr algn="just"/>
            <a:r>
              <a:rPr lang="en-US" altLang="en-US" sz="2400" dirty="0">
                <a:latin typeface="Times New Roman" panose="02020603050405020304" pitchFamily="18" charset="0"/>
                <a:cs typeface="Times New Roman" panose="02020603050405020304" pitchFamily="18" charset="0"/>
              </a:rPr>
              <a:t>Radix Sort không hề quan tâm đến việc so sánh giá trị của phần tử mà bản thân việc phân loại và trình tự phân loại sẽ tạo ra thứ tự cho các phần tử. </a:t>
            </a: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137</a:t>
            </a:fld>
            <a:endParaRPr lang="en-US" altLang="en-US"/>
          </a:p>
        </p:txBody>
      </p:sp>
    </p:spTree>
    <p:extLst>
      <p:ext uri="{BB962C8B-B14F-4D97-AF65-F5344CB8AC3E}">
        <p14:creationId xmlns:p14="http://schemas.microsoft.com/office/powerpoint/2010/main" val="2395129933"/>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2400"/>
            <a:ext cx="7543800" cy="1143000"/>
          </a:xfrm>
        </p:spPr>
        <p:txBody>
          <a:bodyPr/>
          <a:lstStyle/>
          <a:p>
            <a:r>
              <a:rPr lang="en-US" sz="3200">
                <a:latin typeface="Times New Roman" panose="02020603050405020304" pitchFamily="18" charset="0"/>
                <a:cs typeface="Times New Roman" panose="02020603050405020304" pitchFamily="18" charset="0"/>
              </a:rPr>
              <a:t>3.10 </a:t>
            </a:r>
            <a:r>
              <a:rPr lang="en-US" sz="3200" dirty="0">
                <a:latin typeface="Times New Roman" panose="02020603050405020304" pitchFamily="18" charset="0"/>
                <a:cs typeface="Times New Roman" panose="02020603050405020304" pitchFamily="18" charset="0"/>
              </a:rPr>
              <a:t>Sắp xếp theo cơ số - Radix Sort</a:t>
            </a:r>
          </a:p>
        </p:txBody>
      </p:sp>
      <p:sp>
        <p:nvSpPr>
          <p:cNvPr id="3" name="Content Placeholder 2"/>
          <p:cNvSpPr>
            <a:spLocks noGrp="1"/>
          </p:cNvSpPr>
          <p:nvPr>
            <p:ph idx="1"/>
          </p:nvPr>
        </p:nvSpPr>
        <p:spPr>
          <a:xfrm>
            <a:off x="457200" y="1066800"/>
            <a:ext cx="8229600" cy="4906963"/>
          </a:xfrm>
        </p:spPr>
        <p:txBody>
          <a:bodyPr/>
          <a:lstStyle/>
          <a:p>
            <a:pPr algn="just"/>
            <a:r>
              <a:rPr lang="en-US" altLang="en-US" sz="2400" dirty="0">
                <a:latin typeface="Times New Roman" panose="02020603050405020304" pitchFamily="18" charset="0"/>
                <a:cs typeface="Times New Roman" panose="02020603050405020304" pitchFamily="18" charset="0"/>
              </a:rPr>
              <a:t>Mô phỏng lại qui trình trên, để sắp xếp dãy a</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a</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a</a:t>
            </a:r>
            <a:r>
              <a:rPr lang="en-US" altLang="en-US" sz="2400" baseline="-25000"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giải thuật Radix Sort thực hiện như sau:</a:t>
            </a:r>
          </a:p>
          <a:p>
            <a:pPr lvl="1" algn="just"/>
            <a:r>
              <a:rPr lang="en-US" altLang="en-US" sz="2400" dirty="0">
                <a:latin typeface="Times New Roman" panose="02020603050405020304" pitchFamily="18" charset="0"/>
                <a:cs typeface="Times New Roman" panose="02020603050405020304" pitchFamily="18" charset="0"/>
              </a:rPr>
              <a:t>Trước tiên, ta có thể giả sử mỗi phần tử a</a:t>
            </a:r>
            <a:r>
              <a:rPr lang="en-US" altLang="en-US" sz="2400" baseline="-25000" dirty="0">
                <a:latin typeface="Times New Roman" panose="02020603050405020304" pitchFamily="18" charset="0"/>
                <a:cs typeface="Times New Roman" panose="02020603050405020304" pitchFamily="18" charset="0"/>
              </a:rPr>
              <a:t>i</a:t>
            </a:r>
            <a:r>
              <a:rPr lang="en-US" altLang="en-US" sz="2400" dirty="0">
                <a:latin typeface="Times New Roman" panose="02020603050405020304" pitchFamily="18" charset="0"/>
                <a:cs typeface="Times New Roman" panose="02020603050405020304" pitchFamily="18" charset="0"/>
              </a:rPr>
              <a:t> trong dãy a</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a</a:t>
            </a:r>
            <a:r>
              <a:rPr lang="en-US" altLang="en-US" sz="2400" baseline="-25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 ..., a</a:t>
            </a:r>
            <a:r>
              <a:rPr lang="en-US" altLang="en-US" sz="2400" baseline="-25000"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là một số nguyên có tối đa m chữ số.</a:t>
            </a:r>
          </a:p>
          <a:p>
            <a:pPr lvl="1" algn="just"/>
            <a:r>
              <a:rPr lang="en-US" altLang="en-US" sz="2400" dirty="0">
                <a:latin typeface="Times New Roman" panose="02020603050405020304" pitchFamily="18" charset="0"/>
                <a:cs typeface="Times New Roman" panose="02020603050405020304" pitchFamily="18" charset="0"/>
              </a:rPr>
              <a:t>Ta phân loại các phần tử lần lượt theo các chữ số hàng đơn vị, hàng chục, hàng trăm, … tương tự việc phân loại thư theo tỉnh thành, quận huyện, phường xã, ….</a:t>
            </a:r>
          </a:p>
          <a:p>
            <a:pPr algn="just"/>
            <a:endParaRPr lang="en-US" alt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138</a:t>
            </a:fld>
            <a:endParaRPr lang="en-US" altLang="en-US"/>
          </a:p>
        </p:txBody>
      </p:sp>
    </p:spTree>
    <p:extLst>
      <p:ext uri="{BB962C8B-B14F-4D97-AF65-F5344CB8AC3E}">
        <p14:creationId xmlns:p14="http://schemas.microsoft.com/office/powerpoint/2010/main" val="665142944"/>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543800" cy="838200"/>
          </a:xfrm>
        </p:spPr>
        <p:txBody>
          <a:bodyPr/>
          <a:lstStyle/>
          <a:p>
            <a:r>
              <a:rPr lang="en-US" sz="3200" dirty="0">
                <a:latin typeface="Times New Roman" panose="02020603050405020304" pitchFamily="18" charset="0"/>
                <a:cs typeface="Times New Roman" panose="02020603050405020304" pitchFamily="18" charset="0"/>
              </a:rPr>
              <a:t>Thuật toán Radix Sort</a:t>
            </a:r>
          </a:p>
        </p:txBody>
      </p:sp>
      <p:sp>
        <p:nvSpPr>
          <p:cNvPr id="3" name="Content Placeholder 2"/>
          <p:cNvSpPr>
            <a:spLocks noGrp="1"/>
          </p:cNvSpPr>
          <p:nvPr>
            <p:ph idx="1"/>
          </p:nvPr>
        </p:nvSpPr>
        <p:spPr>
          <a:xfrm>
            <a:off x="457200" y="1066800"/>
            <a:ext cx="8229600" cy="4906963"/>
          </a:xfrm>
        </p:spPr>
        <p:txBody>
          <a:bodyPr/>
          <a:lstStyle/>
          <a:p>
            <a:pPr>
              <a:lnSpc>
                <a:spcPct val="90000"/>
              </a:lnSpc>
            </a:pPr>
            <a:r>
              <a:rPr lang="en-US" altLang="en-US" sz="2400" dirty="0">
                <a:latin typeface="Times New Roman" panose="02020603050405020304" pitchFamily="18" charset="0"/>
                <a:cs typeface="Times New Roman" panose="02020603050405020304" pitchFamily="18" charset="0"/>
              </a:rPr>
              <a:t>Bước 1 :// k cho biết chữ số dùng để phân loại hiện hành</a:t>
            </a:r>
          </a:p>
          <a:p>
            <a:pPr lvl="1">
              <a:lnSpc>
                <a:spcPct val="90000"/>
              </a:lnSpc>
            </a:pPr>
            <a:r>
              <a:rPr lang="en-US" altLang="en-US" sz="2400" dirty="0">
                <a:latin typeface="Times New Roman" panose="02020603050405020304" pitchFamily="18" charset="0"/>
                <a:cs typeface="Times New Roman" panose="02020603050405020304" pitchFamily="18" charset="0"/>
              </a:rPr>
              <a:t>k = 0;	// k = 0: hàng đơn vị; k = 1: hàng chục; …</a:t>
            </a:r>
          </a:p>
          <a:p>
            <a:pPr>
              <a:lnSpc>
                <a:spcPct val="90000"/>
              </a:lnSpc>
            </a:pPr>
            <a:r>
              <a:rPr lang="en-US" altLang="en-US" sz="2400" dirty="0">
                <a:latin typeface="Times New Roman" panose="02020603050405020304" pitchFamily="18" charset="0"/>
                <a:cs typeface="Times New Roman" panose="02020603050405020304" pitchFamily="18" charset="0"/>
              </a:rPr>
              <a:t>Bước 2 : //Tạo các lô chứa các loại phần tử khác nhau</a:t>
            </a:r>
          </a:p>
          <a:p>
            <a:pPr lvl="1">
              <a:lnSpc>
                <a:spcPct val="90000"/>
              </a:lnSpc>
            </a:pPr>
            <a:r>
              <a:rPr lang="en-US" altLang="en-US" sz="2400" dirty="0">
                <a:latin typeface="Times New Roman" panose="02020603050405020304" pitchFamily="18" charset="0"/>
                <a:cs typeface="Times New Roman" panose="02020603050405020304" pitchFamily="18" charset="0"/>
              </a:rPr>
              <a:t>Khởi tạo 10 lô B</a:t>
            </a:r>
            <a:r>
              <a:rPr lang="en-US" altLang="en-US" sz="2400" baseline="-25000" dirty="0">
                <a:latin typeface="Times New Roman" panose="02020603050405020304" pitchFamily="18" charset="0"/>
                <a:cs typeface="Times New Roman" panose="02020603050405020304" pitchFamily="18" charset="0"/>
              </a:rPr>
              <a:t>0</a:t>
            </a:r>
            <a:r>
              <a:rPr lang="en-US" altLang="en-US" sz="2400" dirty="0">
                <a:latin typeface="Times New Roman" panose="02020603050405020304" pitchFamily="18" charset="0"/>
                <a:cs typeface="Times New Roman" panose="02020603050405020304" pitchFamily="18" charset="0"/>
              </a:rPr>
              <a:t>, B</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 B</a:t>
            </a:r>
            <a:r>
              <a:rPr lang="en-US" altLang="en-US" sz="2400" baseline="-25000" dirty="0">
                <a:latin typeface="Times New Roman" panose="02020603050405020304" pitchFamily="18" charset="0"/>
                <a:cs typeface="Times New Roman" panose="02020603050405020304" pitchFamily="18" charset="0"/>
              </a:rPr>
              <a:t>9</a:t>
            </a:r>
            <a:r>
              <a:rPr lang="en-US" altLang="en-US" sz="2400" dirty="0">
                <a:latin typeface="Times New Roman" panose="02020603050405020304" pitchFamily="18" charset="0"/>
                <a:cs typeface="Times New Roman" panose="02020603050405020304" pitchFamily="18" charset="0"/>
              </a:rPr>
              <a:t> rỗng; </a:t>
            </a:r>
          </a:p>
          <a:p>
            <a:r>
              <a:rPr lang="en-US" altLang="en-US" sz="2400" dirty="0">
                <a:latin typeface="Times New Roman" panose="02020603050405020304" pitchFamily="18" charset="0"/>
                <a:cs typeface="Times New Roman" panose="02020603050405020304" pitchFamily="18" charset="0"/>
              </a:rPr>
              <a:t>Bước 3 : </a:t>
            </a:r>
          </a:p>
          <a:p>
            <a:pPr lvl="1"/>
            <a:r>
              <a:rPr lang="en-US" altLang="en-US" sz="2400" dirty="0">
                <a:latin typeface="Times New Roman" panose="02020603050405020304" pitchFamily="18" charset="0"/>
                <a:cs typeface="Times New Roman" panose="02020603050405020304" pitchFamily="18" charset="0"/>
              </a:rPr>
              <a:t>For i = 1 .. n do</a:t>
            </a:r>
          </a:p>
          <a:p>
            <a:pPr lvl="2"/>
            <a:r>
              <a:rPr lang="en-US" altLang="en-US" dirty="0">
                <a:latin typeface="Times New Roman" panose="02020603050405020304" pitchFamily="18" charset="0"/>
                <a:cs typeface="Times New Roman" panose="02020603050405020304" pitchFamily="18" charset="0"/>
              </a:rPr>
              <a:t>Đặt a</a:t>
            </a:r>
            <a:r>
              <a:rPr lang="en-US" altLang="en-US" baseline="-25000" dirty="0">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 vào lô B</a:t>
            </a:r>
            <a:r>
              <a:rPr lang="en-US" altLang="en-US" baseline="-25000" dirty="0">
                <a:latin typeface="Times New Roman" panose="02020603050405020304" pitchFamily="18" charset="0"/>
                <a:cs typeface="Times New Roman" panose="02020603050405020304" pitchFamily="18" charset="0"/>
              </a:rPr>
              <a:t>t</a:t>
            </a:r>
            <a:r>
              <a:rPr lang="en-US" altLang="en-US" dirty="0">
                <a:latin typeface="Times New Roman" panose="02020603050405020304" pitchFamily="18" charset="0"/>
                <a:cs typeface="Times New Roman" panose="02020603050405020304" pitchFamily="18" charset="0"/>
              </a:rPr>
              <a:t> với t: chữ số thứ k của a</a:t>
            </a:r>
            <a:r>
              <a:rPr lang="en-US" altLang="en-US" baseline="-25000" dirty="0">
                <a:latin typeface="Times New Roman" panose="02020603050405020304" pitchFamily="18" charset="0"/>
                <a:cs typeface="Times New Roman" panose="02020603050405020304" pitchFamily="18" charset="0"/>
              </a:rPr>
              <a:t>i</a:t>
            </a:r>
            <a:r>
              <a:rPr lang="en-US" altLang="en-US" dirty="0">
                <a:latin typeface="Times New Roman" panose="02020603050405020304" pitchFamily="18" charset="0"/>
                <a:cs typeface="Times New Roman" panose="02020603050405020304" pitchFamily="18" charset="0"/>
              </a:rPr>
              <a:t>;</a:t>
            </a:r>
          </a:p>
          <a:p>
            <a:r>
              <a:rPr lang="en-US" altLang="en-US" sz="2400" dirty="0">
                <a:latin typeface="Times New Roman" panose="02020603050405020304" pitchFamily="18" charset="0"/>
                <a:cs typeface="Times New Roman" panose="02020603050405020304" pitchFamily="18" charset="0"/>
              </a:rPr>
              <a:t>Bước 4 : </a:t>
            </a:r>
          </a:p>
          <a:p>
            <a:pPr lvl="1"/>
            <a:r>
              <a:rPr lang="en-US" altLang="en-US" sz="2400" dirty="0">
                <a:latin typeface="Times New Roman" panose="02020603050405020304" pitchFamily="18" charset="0"/>
                <a:cs typeface="Times New Roman" panose="02020603050405020304" pitchFamily="18" charset="0"/>
              </a:rPr>
              <a:t>Nối B</a:t>
            </a:r>
            <a:r>
              <a:rPr lang="en-US" altLang="en-US" sz="2400" baseline="-25000" dirty="0">
                <a:latin typeface="Times New Roman" panose="02020603050405020304" pitchFamily="18" charset="0"/>
                <a:cs typeface="Times New Roman" panose="02020603050405020304" pitchFamily="18" charset="0"/>
              </a:rPr>
              <a:t>0</a:t>
            </a:r>
            <a:r>
              <a:rPr lang="en-US" altLang="en-US" sz="2400" dirty="0">
                <a:latin typeface="Times New Roman" panose="02020603050405020304" pitchFamily="18" charset="0"/>
                <a:cs typeface="Times New Roman" panose="02020603050405020304" pitchFamily="18" charset="0"/>
              </a:rPr>
              <a:t>, B</a:t>
            </a:r>
            <a:r>
              <a:rPr lang="en-US" altLang="en-US" sz="2400" baseline="-25000" dirty="0">
                <a:latin typeface="Times New Roman" panose="02020603050405020304" pitchFamily="18" charset="0"/>
                <a:cs typeface="Times New Roman" panose="02020603050405020304" pitchFamily="18" charset="0"/>
              </a:rPr>
              <a:t>1</a:t>
            </a:r>
            <a:r>
              <a:rPr lang="en-US" altLang="en-US" sz="2400" dirty="0">
                <a:latin typeface="Times New Roman" panose="02020603050405020304" pitchFamily="18" charset="0"/>
                <a:cs typeface="Times New Roman" panose="02020603050405020304" pitchFamily="18" charset="0"/>
              </a:rPr>
              <a:t>, …, B</a:t>
            </a:r>
            <a:r>
              <a:rPr lang="en-US" altLang="en-US" sz="2400" baseline="-25000" dirty="0">
                <a:latin typeface="Times New Roman" panose="02020603050405020304" pitchFamily="18" charset="0"/>
                <a:cs typeface="Times New Roman" panose="02020603050405020304" pitchFamily="18" charset="0"/>
              </a:rPr>
              <a:t>9</a:t>
            </a:r>
            <a:r>
              <a:rPr lang="en-US" altLang="en-US" sz="2400" dirty="0">
                <a:latin typeface="Times New Roman" panose="02020603050405020304" pitchFamily="18" charset="0"/>
                <a:cs typeface="Times New Roman" panose="02020603050405020304" pitchFamily="18" charset="0"/>
              </a:rPr>
              <a:t> lại (theo đúng trình tự) thành a.</a:t>
            </a:r>
          </a:p>
          <a:p>
            <a:r>
              <a:rPr lang="en-US" altLang="en-US" sz="2400" dirty="0">
                <a:latin typeface="Times New Roman" panose="02020603050405020304" pitchFamily="18" charset="0"/>
                <a:cs typeface="Times New Roman" panose="02020603050405020304" pitchFamily="18" charset="0"/>
              </a:rPr>
              <a:t>Bước 5 : </a:t>
            </a:r>
          </a:p>
          <a:p>
            <a:pPr lvl="1"/>
            <a:r>
              <a:rPr lang="en-US" altLang="en-US" sz="2400" dirty="0">
                <a:latin typeface="Times New Roman" panose="02020603050405020304" pitchFamily="18" charset="0"/>
                <a:cs typeface="Times New Roman" panose="02020603050405020304" pitchFamily="18" charset="0"/>
              </a:rPr>
              <a:t>k = k+1;Nếu k &lt; m thì trở lại bước 2. Ngược lại: Dừng</a:t>
            </a:r>
          </a:p>
          <a:p>
            <a:endParaRPr lang="en-US" altLang="en-US" sz="2400" dirty="0">
              <a:latin typeface="Times New Roman" panose="02020603050405020304" pitchFamily="18" charset="0"/>
              <a:cs typeface="Times New Roman" panose="02020603050405020304" pitchFamily="18" charset="0"/>
            </a:endParaRPr>
          </a:p>
          <a:p>
            <a:pPr marL="342900" lvl="1" indent="-342900">
              <a:lnSpc>
                <a:spcPct val="90000"/>
              </a:lnSpc>
              <a:buFont typeface="Arial" panose="020B0604020202020204" pitchFamily="34" charset="0"/>
              <a:buChar char="•"/>
            </a:pPr>
            <a:endParaRPr lang="en-US" alt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139</a:t>
            </a:fld>
            <a:endParaRPr lang="en-US" altLang="en-US"/>
          </a:p>
        </p:txBody>
      </p:sp>
    </p:spTree>
    <p:extLst>
      <p:ext uri="{BB962C8B-B14F-4D97-AF65-F5344CB8AC3E}">
        <p14:creationId xmlns:p14="http://schemas.microsoft.com/office/powerpoint/2010/main" val="169344951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625" y="152400"/>
            <a:ext cx="6302375" cy="1143000"/>
          </a:xfrm>
        </p:spPr>
        <p:txBody>
          <a:bodyPr/>
          <a:lstStyle/>
          <a:p>
            <a:r>
              <a:rPr lang="en-US" sz="3200">
                <a:latin typeface="Times New Roman" panose="02020603050405020304" pitchFamily="18" charset="0"/>
                <a:cs typeface="Times New Roman" panose="02020603050405020304" pitchFamily="18" charset="0"/>
              </a:rPr>
              <a:t>Biểu diễn giải thuật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4525963"/>
          </a:xfrm>
        </p:spPr>
        <p:txBody>
          <a:bodyPr/>
          <a:lstStyle/>
          <a:p>
            <a:pPr marL="0" indent="0">
              <a:spcBef>
                <a:spcPct val="50000"/>
              </a:spcBef>
              <a:buNone/>
            </a:pPr>
            <a:r>
              <a:rPr lang="vi-VN" altLang="en-US" sz="2800">
                <a:latin typeface="Times New Roman" panose="02020603050405020304" pitchFamily="18" charset="0"/>
                <a:cs typeface="Times New Roman" panose="02020603050405020304" pitchFamily="18" charset="0"/>
              </a:rPr>
              <a:t>•</a:t>
            </a:r>
            <a:r>
              <a:rPr lang="en-US" altLang="en-US" sz="2800">
                <a:latin typeface="Times New Roman" panose="02020603050405020304" pitchFamily="18" charset="0"/>
                <a:cs typeface="Times New Roman" panose="02020603050405020304" pitchFamily="18" charset="0"/>
              </a:rPr>
              <a:t> </a:t>
            </a:r>
            <a:r>
              <a:rPr lang="vi-VN" altLang="en-US" sz="2800" b="1">
                <a:latin typeface="Times New Roman" panose="02020603050405020304" pitchFamily="18" charset="0"/>
                <a:cs typeface="Times New Roman" panose="02020603050405020304" pitchFamily="18" charset="0"/>
              </a:rPr>
              <a:t>Sử dụng ngôn ngữ tự nhiên</a:t>
            </a:r>
            <a:r>
              <a:rPr lang="vi-VN" altLang="en-US" sz="2800">
                <a:latin typeface="Times New Roman" panose="02020603050405020304" pitchFamily="18" charset="0"/>
                <a:cs typeface="Times New Roman" panose="02020603050405020304" pitchFamily="18" charset="0"/>
              </a:rPr>
              <a:t>: Liệt kê tuần tự các bước để giải quyết bài toán</a:t>
            </a:r>
            <a:r>
              <a:rPr lang="en-US" altLang="en-US" sz="2800">
                <a:latin typeface="Times New Roman" panose="02020603050405020304" pitchFamily="18" charset="0"/>
                <a:cs typeface="Times New Roman" panose="02020603050405020304" pitchFamily="18" charset="0"/>
              </a:rPr>
              <a:t> =&gt; </a:t>
            </a:r>
            <a:r>
              <a:rPr lang="vi-VN" altLang="en-US" sz="2800">
                <a:latin typeface="Times New Roman" panose="02020603050405020304" pitchFamily="18" charset="0"/>
                <a:cs typeface="Times New Roman" panose="02020603050405020304" pitchFamily="18" charset="0"/>
              </a:rPr>
              <a:t>dài dòng và đôi khi khó hiểu.</a:t>
            </a:r>
          </a:p>
          <a:p>
            <a:pPr marL="0" indent="0">
              <a:spcBef>
                <a:spcPct val="50000"/>
              </a:spcBef>
              <a:buNone/>
            </a:pPr>
            <a:r>
              <a:rPr lang="vi-VN" altLang="en-US" sz="2800">
                <a:latin typeface="Times New Roman" panose="02020603050405020304" pitchFamily="18" charset="0"/>
                <a:cs typeface="Times New Roman" panose="02020603050405020304" pitchFamily="18" charset="0"/>
              </a:rPr>
              <a:t>•</a:t>
            </a:r>
            <a:r>
              <a:rPr lang="en-US" altLang="en-US" sz="2800">
                <a:latin typeface="Times New Roman" panose="02020603050405020304" pitchFamily="18" charset="0"/>
                <a:cs typeface="Times New Roman" panose="02020603050405020304" pitchFamily="18" charset="0"/>
              </a:rPr>
              <a:t> </a:t>
            </a:r>
            <a:r>
              <a:rPr lang="vi-VN" altLang="en-US" sz="2800" b="1">
                <a:latin typeface="Times New Roman" panose="02020603050405020304" pitchFamily="18" charset="0"/>
                <a:cs typeface="Times New Roman" panose="02020603050405020304" pitchFamily="18" charset="0"/>
              </a:rPr>
              <a:t>Sử dụng lưu đồ </a:t>
            </a:r>
            <a:r>
              <a:rPr lang="vi-VN" altLang="en-US" sz="2800">
                <a:latin typeface="Times New Roman" panose="02020603050405020304" pitchFamily="18" charset="0"/>
                <a:cs typeface="Times New Roman" panose="02020603050405020304" pitchFamily="18" charset="0"/>
              </a:rPr>
              <a:t>(sơ đồ khối): </a:t>
            </a:r>
            <a:r>
              <a:rPr lang="en-US" altLang="en-US" sz="2800">
                <a:latin typeface="Times New Roman" panose="02020603050405020304" pitchFamily="18" charset="0"/>
                <a:cs typeface="Times New Roman" panose="02020603050405020304" pitchFamily="18" charset="0"/>
              </a:rPr>
              <a:t>=&gt;</a:t>
            </a:r>
            <a:r>
              <a:rPr lang="vi-VN" altLang="en-US" sz="2800">
                <a:latin typeface="Times New Roman" panose="02020603050405020304" pitchFamily="18" charset="0"/>
                <a:cs typeface="Times New Roman" panose="02020603050405020304" pitchFamily="18" charset="0"/>
              </a:rPr>
              <a:t> trực quan và dễ hiểu , tuy nhiên hơi cồng kềnh.</a:t>
            </a:r>
          </a:p>
          <a:p>
            <a:pPr marL="0" indent="0">
              <a:spcBef>
                <a:spcPct val="50000"/>
              </a:spcBef>
              <a:buNone/>
            </a:pPr>
            <a:r>
              <a:rPr lang="vi-VN" altLang="en-US" sz="2800">
                <a:latin typeface="Times New Roman" panose="02020603050405020304" pitchFamily="18" charset="0"/>
                <a:cs typeface="Times New Roman" panose="02020603050405020304" pitchFamily="18" charset="0"/>
              </a:rPr>
              <a:t>•</a:t>
            </a:r>
            <a:r>
              <a:rPr lang="en-US" altLang="en-US" sz="2800">
                <a:latin typeface="Times New Roman" panose="02020603050405020304" pitchFamily="18" charset="0"/>
                <a:cs typeface="Times New Roman" panose="02020603050405020304" pitchFamily="18" charset="0"/>
              </a:rPr>
              <a:t> </a:t>
            </a:r>
            <a:r>
              <a:rPr lang="vi-VN" altLang="en-US" sz="2800" b="1">
                <a:latin typeface="Times New Roman" panose="02020603050405020304" pitchFamily="18" charset="0"/>
                <a:cs typeface="Times New Roman" panose="02020603050405020304" pitchFamily="18" charset="0"/>
              </a:rPr>
              <a:t>Sử dụng mã giả</a:t>
            </a:r>
            <a:r>
              <a:rPr lang="vi-VN" altLang="en-US" sz="2800">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=&gt;</a:t>
            </a:r>
            <a:r>
              <a:rPr lang="vi-VN" altLang="en-US" sz="2800">
                <a:latin typeface="Times New Roman" panose="02020603050405020304" pitchFamily="18" charset="0"/>
                <a:cs typeface="Times New Roman" panose="02020603050405020304" pitchFamily="18" charset="0"/>
              </a:rPr>
              <a:t> đỡ cồng kềnh</a:t>
            </a:r>
            <a:r>
              <a:rPr lang="en-US" altLang="en-US" sz="2800">
                <a:latin typeface="Times New Roman" panose="02020603050405020304" pitchFamily="18" charset="0"/>
                <a:cs typeface="Times New Roman" panose="02020603050405020304" pitchFamily="18" charset="0"/>
              </a:rPr>
              <a:t>,</a:t>
            </a:r>
            <a:r>
              <a:rPr lang="vi-VN" altLang="en-US" sz="2800">
                <a:latin typeface="Times New Roman" panose="02020603050405020304" pitchFamily="18" charset="0"/>
                <a:cs typeface="Times New Roman" panose="02020603050405020304" pitchFamily="18" charset="0"/>
              </a:rPr>
              <a:t> tuy nhiên không trực quan.</a:t>
            </a:r>
          </a:p>
          <a:p>
            <a:pPr marL="0" indent="0">
              <a:spcBef>
                <a:spcPct val="50000"/>
              </a:spcBef>
              <a:buNone/>
            </a:pPr>
            <a:r>
              <a:rPr lang="vi-VN" altLang="en-US" sz="2800">
                <a:latin typeface="Times New Roman" panose="02020603050405020304" pitchFamily="18" charset="0"/>
                <a:cs typeface="Times New Roman" panose="02020603050405020304" pitchFamily="18" charset="0"/>
              </a:rPr>
              <a:t>•</a:t>
            </a:r>
            <a:r>
              <a:rPr lang="en-US" altLang="en-US" sz="2800">
                <a:latin typeface="Times New Roman" panose="02020603050405020304" pitchFamily="18" charset="0"/>
                <a:cs typeface="Times New Roman" panose="02020603050405020304" pitchFamily="18" charset="0"/>
              </a:rPr>
              <a:t> </a:t>
            </a:r>
            <a:r>
              <a:rPr lang="vi-VN" altLang="en-US" sz="2800" b="1">
                <a:latin typeface="Times New Roman" panose="02020603050405020304" pitchFamily="18" charset="0"/>
                <a:cs typeface="Times New Roman" panose="02020603050405020304" pitchFamily="18" charset="0"/>
              </a:rPr>
              <a:t>Sử dụng ngôn ngữ lập trình</a:t>
            </a:r>
            <a:r>
              <a:rPr lang="vi-VN" altLang="en-US" sz="2800">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=&gt; </a:t>
            </a:r>
            <a:r>
              <a:rPr lang="vi-VN" altLang="en-US" sz="2800">
                <a:latin typeface="Times New Roman" panose="02020603050405020304" pitchFamily="18" charset="0"/>
                <a:cs typeface="Times New Roman" panose="02020603050405020304" pitchFamily="18" charset="0"/>
              </a:rPr>
              <a:t>đòi hỏi phải có kiến thức và kỹ năng về ngôn ngữ lập trình được sử dụng.</a:t>
            </a:r>
          </a:p>
          <a:p>
            <a:pPr marL="0" indent="0">
              <a:spcBef>
                <a:spcPct val="50000"/>
              </a:spcBef>
              <a:buNone/>
            </a:pPr>
            <a:endParaRPr lang="en-US" alt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14</a:t>
            </a:fld>
            <a:endParaRPr lang="en-US" altLang="en-US"/>
          </a:p>
        </p:txBody>
      </p:sp>
    </p:spTree>
    <p:extLst>
      <p:ext uri="{BB962C8B-B14F-4D97-AF65-F5344CB8AC3E}">
        <p14:creationId xmlns:p14="http://schemas.microsoft.com/office/powerpoint/2010/main" val="36203046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a:latin typeface="Times New Roman" panose="02020603050405020304" pitchFamily="18" charset="0"/>
                <a:cs typeface="Times New Roman" panose="02020603050405020304" pitchFamily="18" charset="0"/>
              </a:rPr>
              <a:t>Ví dụ - Radix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140</a:t>
            </a:fld>
            <a:endParaRPr lang="en-US" altLang="en-US"/>
          </a:p>
        </p:txBody>
      </p:sp>
      <p:graphicFrame>
        <p:nvGraphicFramePr>
          <p:cNvPr id="3" name="Table 2"/>
          <p:cNvGraphicFramePr>
            <a:graphicFrameLocks noGrp="1"/>
          </p:cNvGraphicFramePr>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a:t>12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a:t>11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a:t>10</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a:t>9</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a:t>8</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a:t>7</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a:t>6</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a:t>5</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a:t>4</a:t>
                      </a:r>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a:t>3</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a:t>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a:t>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a:t>CS</a:t>
                      </a:r>
                    </a:p>
                  </a:txBody>
                  <a:tcPr>
                    <a:solidFill>
                      <a:srgbClr val="00B050"/>
                    </a:solidFill>
                  </a:tcPr>
                </a:tc>
                <a:tc>
                  <a:txBody>
                    <a:bodyPr/>
                    <a:lstStyle/>
                    <a:p>
                      <a:r>
                        <a:rPr lang="en-US" dirty="0"/>
                        <a:t>A</a:t>
                      </a:r>
                    </a:p>
                  </a:txBody>
                  <a:tcPr>
                    <a:solidFill>
                      <a:srgbClr val="00B050"/>
                    </a:solidFill>
                  </a:tcPr>
                </a:tc>
                <a:tc>
                  <a:txBody>
                    <a:bodyPr/>
                    <a:lstStyle/>
                    <a:p>
                      <a:r>
                        <a:rPr lang="en-US" dirty="0"/>
                        <a:t>0</a:t>
                      </a:r>
                    </a:p>
                  </a:txBody>
                  <a:tcPr>
                    <a:solidFill>
                      <a:srgbClr val="00B050"/>
                    </a:solidFill>
                  </a:tcPr>
                </a:tc>
                <a:tc>
                  <a:txBody>
                    <a:bodyPr/>
                    <a:lstStyle/>
                    <a:p>
                      <a:r>
                        <a:rPr lang="en-US" dirty="0"/>
                        <a:t>1</a:t>
                      </a:r>
                    </a:p>
                  </a:txBody>
                  <a:tcPr>
                    <a:solidFill>
                      <a:srgbClr val="00B050"/>
                    </a:solidFill>
                  </a:tcPr>
                </a:tc>
                <a:tc>
                  <a:txBody>
                    <a:bodyPr/>
                    <a:lstStyle/>
                    <a:p>
                      <a:r>
                        <a:rPr lang="en-US" dirty="0"/>
                        <a:t>2</a:t>
                      </a:r>
                    </a:p>
                  </a:txBody>
                  <a:tcPr>
                    <a:solidFill>
                      <a:srgbClr val="00B050"/>
                    </a:solidFill>
                  </a:tcPr>
                </a:tc>
                <a:tc>
                  <a:txBody>
                    <a:bodyPr/>
                    <a:lstStyle/>
                    <a:p>
                      <a:r>
                        <a:rPr lang="en-US" dirty="0"/>
                        <a:t>3</a:t>
                      </a:r>
                    </a:p>
                  </a:txBody>
                  <a:tcPr>
                    <a:solidFill>
                      <a:srgbClr val="00B050"/>
                    </a:solidFill>
                  </a:tcPr>
                </a:tc>
                <a:tc>
                  <a:txBody>
                    <a:bodyPr/>
                    <a:lstStyle/>
                    <a:p>
                      <a:r>
                        <a:rPr lang="en-US" dirty="0"/>
                        <a:t>4</a:t>
                      </a:r>
                    </a:p>
                  </a:txBody>
                  <a:tcPr>
                    <a:solidFill>
                      <a:srgbClr val="00B050"/>
                    </a:solidFill>
                  </a:tcPr>
                </a:tc>
                <a:tc>
                  <a:txBody>
                    <a:bodyPr/>
                    <a:lstStyle/>
                    <a:p>
                      <a:r>
                        <a:rPr lang="en-US" dirty="0"/>
                        <a:t>5</a:t>
                      </a:r>
                    </a:p>
                  </a:txBody>
                  <a:tcPr>
                    <a:solidFill>
                      <a:srgbClr val="00B050"/>
                    </a:solidFill>
                  </a:tcPr>
                </a:tc>
                <a:tc>
                  <a:txBody>
                    <a:bodyPr/>
                    <a:lstStyle/>
                    <a:p>
                      <a:r>
                        <a:rPr lang="en-US" dirty="0"/>
                        <a:t>6</a:t>
                      </a:r>
                    </a:p>
                  </a:txBody>
                  <a:tcPr>
                    <a:solidFill>
                      <a:srgbClr val="00B050"/>
                    </a:solidFill>
                  </a:tcPr>
                </a:tc>
                <a:tc>
                  <a:txBody>
                    <a:bodyPr/>
                    <a:lstStyle/>
                    <a:p>
                      <a:r>
                        <a:rPr lang="en-US" dirty="0"/>
                        <a:t>7</a:t>
                      </a:r>
                    </a:p>
                  </a:txBody>
                  <a:tcPr>
                    <a:solidFill>
                      <a:srgbClr val="00B050"/>
                    </a:solidFill>
                  </a:tcPr>
                </a:tc>
                <a:tc>
                  <a:txBody>
                    <a:bodyPr/>
                    <a:lstStyle/>
                    <a:p>
                      <a:r>
                        <a:rPr lang="en-US" dirty="0"/>
                        <a:t>8</a:t>
                      </a:r>
                    </a:p>
                  </a:txBody>
                  <a:tcPr>
                    <a:solidFill>
                      <a:srgbClr val="00B050"/>
                    </a:solidFill>
                  </a:tcPr>
                </a:tc>
                <a:tc>
                  <a:txBody>
                    <a:bodyPr/>
                    <a:lstStyle/>
                    <a:p>
                      <a:r>
                        <a:rPr lang="en-US" dirty="0"/>
                        <a:t>9</a:t>
                      </a:r>
                    </a:p>
                  </a:txBody>
                  <a:tcPr>
                    <a:solidFill>
                      <a:srgbClr val="00B050"/>
                    </a:solidFill>
                  </a:tcPr>
                </a:tc>
                <a:extLst>
                  <a:ext uri="{0D108BD9-81ED-4DB2-BD59-A6C34878D82A}">
                    <a16:rowId xmlns:a16="http://schemas.microsoft.com/office/drawing/2014/main" val="10012"/>
                  </a:ext>
                </a:extLst>
              </a:tr>
            </a:tbl>
          </a:graphicData>
        </a:graphic>
      </p:graphicFrame>
      <p:sp>
        <p:nvSpPr>
          <p:cNvPr id="8" name="TextBox 7"/>
          <p:cNvSpPr txBox="1"/>
          <p:nvPr/>
        </p:nvSpPr>
        <p:spPr>
          <a:xfrm>
            <a:off x="990600" y="5410200"/>
            <a:ext cx="697627" cy="369332"/>
          </a:xfrm>
          <a:prstGeom prst="rect">
            <a:avLst/>
          </a:prstGeom>
          <a:noFill/>
        </p:spPr>
        <p:txBody>
          <a:bodyPr wrap="none" rtlCol="0">
            <a:spAutoFit/>
          </a:bodyPr>
          <a:lstStyle/>
          <a:p>
            <a:r>
              <a:rPr lang="en-US" dirty="0"/>
              <a:t>701</a:t>
            </a:r>
            <a:r>
              <a:rPr lang="en-US" b="1" u="sng" dirty="0">
                <a:solidFill>
                  <a:srgbClr val="3333FF"/>
                </a:solidFill>
              </a:rPr>
              <a:t>3</a:t>
            </a:r>
          </a:p>
        </p:txBody>
      </p:sp>
      <p:sp>
        <p:nvSpPr>
          <p:cNvPr id="9" name="TextBox 8"/>
          <p:cNvSpPr txBox="1"/>
          <p:nvPr/>
        </p:nvSpPr>
        <p:spPr>
          <a:xfrm>
            <a:off x="990600" y="5061188"/>
            <a:ext cx="697627" cy="369332"/>
          </a:xfrm>
          <a:prstGeom prst="rect">
            <a:avLst/>
          </a:prstGeom>
          <a:noFill/>
        </p:spPr>
        <p:txBody>
          <a:bodyPr wrap="none" rtlCol="0">
            <a:spAutoFit/>
          </a:bodyPr>
          <a:lstStyle/>
          <a:p>
            <a:r>
              <a:rPr lang="en-US" dirty="0"/>
              <a:t>842</a:t>
            </a:r>
            <a:r>
              <a:rPr lang="en-US" b="1" u="sng" dirty="0">
                <a:solidFill>
                  <a:srgbClr val="3333FF"/>
                </a:solidFill>
              </a:rPr>
              <a:t>5</a:t>
            </a:r>
          </a:p>
        </p:txBody>
      </p:sp>
      <p:sp>
        <p:nvSpPr>
          <p:cNvPr id="10" name="TextBox 9"/>
          <p:cNvSpPr txBox="1"/>
          <p:nvPr/>
        </p:nvSpPr>
        <p:spPr>
          <a:xfrm>
            <a:off x="990600" y="4681696"/>
            <a:ext cx="697627" cy="369332"/>
          </a:xfrm>
          <a:prstGeom prst="rect">
            <a:avLst/>
          </a:prstGeom>
          <a:noFill/>
        </p:spPr>
        <p:txBody>
          <a:bodyPr wrap="none" rtlCol="0">
            <a:spAutoFit/>
          </a:bodyPr>
          <a:lstStyle/>
          <a:p>
            <a:r>
              <a:rPr lang="en-US" dirty="0"/>
              <a:t>123</a:t>
            </a:r>
            <a:r>
              <a:rPr lang="en-US" b="1" u="sng" dirty="0">
                <a:solidFill>
                  <a:srgbClr val="3333FF"/>
                </a:solidFill>
              </a:rPr>
              <a:t>9</a:t>
            </a:r>
          </a:p>
        </p:txBody>
      </p:sp>
      <p:sp>
        <p:nvSpPr>
          <p:cNvPr id="11" name="TextBox 10"/>
          <p:cNvSpPr txBox="1"/>
          <p:nvPr/>
        </p:nvSpPr>
        <p:spPr>
          <a:xfrm>
            <a:off x="990600" y="4301013"/>
            <a:ext cx="697627" cy="369332"/>
          </a:xfrm>
          <a:prstGeom prst="rect">
            <a:avLst/>
          </a:prstGeom>
          <a:noFill/>
        </p:spPr>
        <p:txBody>
          <a:bodyPr wrap="none" rtlCol="0">
            <a:spAutoFit/>
          </a:bodyPr>
          <a:lstStyle/>
          <a:p>
            <a:r>
              <a:rPr lang="en-US" dirty="0"/>
              <a:t>042</a:t>
            </a:r>
            <a:r>
              <a:rPr lang="en-US" b="1" dirty="0">
                <a:solidFill>
                  <a:srgbClr val="3333FF"/>
                </a:solidFill>
              </a:rPr>
              <a:t>8</a:t>
            </a:r>
          </a:p>
        </p:txBody>
      </p:sp>
      <p:sp>
        <p:nvSpPr>
          <p:cNvPr id="12" name="TextBox 11"/>
          <p:cNvSpPr txBox="1"/>
          <p:nvPr/>
        </p:nvSpPr>
        <p:spPr>
          <a:xfrm>
            <a:off x="990599" y="3920330"/>
            <a:ext cx="697627" cy="369332"/>
          </a:xfrm>
          <a:prstGeom prst="rect">
            <a:avLst/>
          </a:prstGeom>
          <a:noFill/>
        </p:spPr>
        <p:txBody>
          <a:bodyPr wrap="none" rtlCol="0">
            <a:spAutoFit/>
          </a:bodyPr>
          <a:lstStyle/>
          <a:p>
            <a:r>
              <a:rPr lang="en-US" dirty="0"/>
              <a:t>142</a:t>
            </a:r>
            <a:r>
              <a:rPr lang="en-US" b="1" u="sng" dirty="0">
                <a:solidFill>
                  <a:srgbClr val="3333FF"/>
                </a:solidFill>
              </a:rPr>
              <a:t>4</a:t>
            </a:r>
          </a:p>
        </p:txBody>
      </p:sp>
      <p:sp>
        <p:nvSpPr>
          <p:cNvPr id="13" name="TextBox 12"/>
          <p:cNvSpPr txBox="1"/>
          <p:nvPr/>
        </p:nvSpPr>
        <p:spPr>
          <a:xfrm>
            <a:off x="990599" y="3550998"/>
            <a:ext cx="697627" cy="369332"/>
          </a:xfrm>
          <a:prstGeom prst="rect">
            <a:avLst/>
          </a:prstGeom>
          <a:noFill/>
        </p:spPr>
        <p:txBody>
          <a:bodyPr wrap="none" rtlCol="0">
            <a:spAutoFit/>
          </a:bodyPr>
          <a:lstStyle/>
          <a:p>
            <a:r>
              <a:rPr lang="en-US" dirty="0"/>
              <a:t>700</a:t>
            </a:r>
            <a:r>
              <a:rPr lang="en-US" b="1" u="sng" dirty="0">
                <a:solidFill>
                  <a:srgbClr val="3333FF"/>
                </a:solidFill>
              </a:rPr>
              <a:t>9</a:t>
            </a:r>
          </a:p>
        </p:txBody>
      </p:sp>
      <p:sp>
        <p:nvSpPr>
          <p:cNvPr id="14" name="TextBox 13"/>
          <p:cNvSpPr txBox="1"/>
          <p:nvPr/>
        </p:nvSpPr>
        <p:spPr>
          <a:xfrm>
            <a:off x="990599" y="3148804"/>
            <a:ext cx="697627" cy="369332"/>
          </a:xfrm>
          <a:prstGeom prst="rect">
            <a:avLst/>
          </a:prstGeom>
          <a:noFill/>
        </p:spPr>
        <p:txBody>
          <a:bodyPr wrap="none" rtlCol="0">
            <a:spAutoFit/>
          </a:bodyPr>
          <a:lstStyle/>
          <a:p>
            <a:r>
              <a:rPr lang="en-US" dirty="0"/>
              <a:t>451</a:t>
            </a:r>
            <a:r>
              <a:rPr lang="en-US" b="1" u="sng" dirty="0">
                <a:solidFill>
                  <a:srgbClr val="3333FF"/>
                </a:solidFill>
              </a:rPr>
              <a:t>8</a:t>
            </a:r>
          </a:p>
        </p:txBody>
      </p:sp>
      <p:sp>
        <p:nvSpPr>
          <p:cNvPr id="15" name="TextBox 14"/>
          <p:cNvSpPr txBox="1"/>
          <p:nvPr/>
        </p:nvSpPr>
        <p:spPr>
          <a:xfrm>
            <a:off x="990599" y="2756770"/>
            <a:ext cx="697627" cy="369332"/>
          </a:xfrm>
          <a:prstGeom prst="rect">
            <a:avLst/>
          </a:prstGeom>
          <a:noFill/>
        </p:spPr>
        <p:txBody>
          <a:bodyPr wrap="none" rtlCol="0">
            <a:spAutoFit/>
          </a:bodyPr>
          <a:lstStyle/>
          <a:p>
            <a:r>
              <a:rPr lang="en-US" dirty="0"/>
              <a:t>325</a:t>
            </a:r>
            <a:r>
              <a:rPr lang="en-US" b="1" u="sng" dirty="0">
                <a:solidFill>
                  <a:srgbClr val="3333FF"/>
                </a:solidFill>
              </a:rPr>
              <a:t>2</a:t>
            </a:r>
          </a:p>
        </p:txBody>
      </p:sp>
      <p:sp>
        <p:nvSpPr>
          <p:cNvPr id="16" name="TextBox 15"/>
          <p:cNvSpPr txBox="1"/>
          <p:nvPr/>
        </p:nvSpPr>
        <p:spPr>
          <a:xfrm>
            <a:off x="1000124" y="2364101"/>
            <a:ext cx="697627" cy="369332"/>
          </a:xfrm>
          <a:prstGeom prst="rect">
            <a:avLst/>
          </a:prstGeom>
          <a:noFill/>
        </p:spPr>
        <p:txBody>
          <a:bodyPr wrap="none" rtlCol="0">
            <a:spAutoFit/>
          </a:bodyPr>
          <a:lstStyle/>
          <a:p>
            <a:r>
              <a:rPr lang="en-US" dirty="0"/>
              <a:t>917</a:t>
            </a:r>
            <a:r>
              <a:rPr lang="en-US" b="1" u="sng" dirty="0">
                <a:solidFill>
                  <a:srgbClr val="3333FF"/>
                </a:solidFill>
              </a:rPr>
              <a:t>0</a:t>
            </a:r>
          </a:p>
        </p:txBody>
      </p:sp>
      <p:sp>
        <p:nvSpPr>
          <p:cNvPr id="17" name="TextBox 16"/>
          <p:cNvSpPr txBox="1"/>
          <p:nvPr/>
        </p:nvSpPr>
        <p:spPr>
          <a:xfrm>
            <a:off x="1000124" y="1961907"/>
            <a:ext cx="697627" cy="369332"/>
          </a:xfrm>
          <a:prstGeom prst="rect">
            <a:avLst/>
          </a:prstGeom>
          <a:noFill/>
        </p:spPr>
        <p:txBody>
          <a:bodyPr wrap="none" rtlCol="0">
            <a:spAutoFit/>
          </a:bodyPr>
          <a:lstStyle/>
          <a:p>
            <a:r>
              <a:rPr lang="en-US" dirty="0"/>
              <a:t>099</a:t>
            </a:r>
            <a:r>
              <a:rPr lang="en-US" b="1" u="sng" dirty="0">
                <a:solidFill>
                  <a:srgbClr val="3333FF"/>
                </a:solidFill>
              </a:rPr>
              <a:t>9</a:t>
            </a:r>
          </a:p>
        </p:txBody>
      </p:sp>
      <p:sp>
        <p:nvSpPr>
          <p:cNvPr id="18" name="TextBox 17"/>
          <p:cNvSpPr txBox="1"/>
          <p:nvPr/>
        </p:nvSpPr>
        <p:spPr>
          <a:xfrm>
            <a:off x="990598" y="1579398"/>
            <a:ext cx="697627" cy="369332"/>
          </a:xfrm>
          <a:prstGeom prst="rect">
            <a:avLst/>
          </a:prstGeom>
          <a:noFill/>
        </p:spPr>
        <p:txBody>
          <a:bodyPr wrap="none" rtlCol="0">
            <a:spAutoFit/>
          </a:bodyPr>
          <a:lstStyle/>
          <a:p>
            <a:r>
              <a:rPr lang="en-US" dirty="0"/>
              <a:t>172</a:t>
            </a:r>
            <a:r>
              <a:rPr lang="en-US" b="1" u="sng" dirty="0">
                <a:solidFill>
                  <a:srgbClr val="3333FF"/>
                </a:solidFill>
              </a:rPr>
              <a:t>5</a:t>
            </a:r>
          </a:p>
        </p:txBody>
      </p:sp>
      <p:sp>
        <p:nvSpPr>
          <p:cNvPr id="19" name="TextBox 18"/>
          <p:cNvSpPr txBox="1"/>
          <p:nvPr/>
        </p:nvSpPr>
        <p:spPr>
          <a:xfrm>
            <a:off x="1000124" y="1201137"/>
            <a:ext cx="697627" cy="369332"/>
          </a:xfrm>
          <a:prstGeom prst="rect">
            <a:avLst/>
          </a:prstGeom>
          <a:noFill/>
        </p:spPr>
        <p:txBody>
          <a:bodyPr wrap="none" rtlCol="0">
            <a:spAutoFit/>
          </a:bodyPr>
          <a:lstStyle/>
          <a:p>
            <a:r>
              <a:rPr lang="en-US" dirty="0"/>
              <a:t>070</a:t>
            </a:r>
            <a:r>
              <a:rPr lang="en-US" b="1" u="sng" dirty="0">
                <a:solidFill>
                  <a:srgbClr val="3333FF"/>
                </a:solidFill>
              </a:rPr>
              <a:t>1</a:t>
            </a:r>
          </a:p>
        </p:txBody>
      </p:sp>
    </p:spTree>
    <p:extLst>
      <p:ext uri="{BB962C8B-B14F-4D97-AF65-F5344CB8AC3E}">
        <p14:creationId xmlns:p14="http://schemas.microsoft.com/office/powerpoint/2010/main" val="10122498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8"/>
                                        </p:tgtEl>
                                      </p:cBhvr>
                                    </p:animEffect>
                                    <p:animScale>
                                      <p:cBhvr>
                                        <p:cTn id="7" dur="250" autoRev="1" fill="hold"/>
                                        <p:tgtEl>
                                          <p:spTgt spid="8"/>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4.16667E-6 -7.40741E-7 L 0.31198 0.00648 " pathEditMode="relative" rAng="0" ptsTypes="AA">
                                      <p:cBhvr>
                                        <p:cTn id="11" dur="2000" fill="hold"/>
                                        <p:tgtEl>
                                          <p:spTgt spid="8"/>
                                        </p:tgtEl>
                                        <p:attrNameLst>
                                          <p:attrName>ppt_x</p:attrName>
                                          <p:attrName>ppt_y</p:attrName>
                                        </p:attrNameLst>
                                      </p:cBhvr>
                                      <p:rCtr x="15590" y="324"/>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9"/>
                                        </p:tgtEl>
                                      </p:cBhvr>
                                    </p:animEffect>
                                    <p:animScale>
                                      <p:cBhvr>
                                        <p:cTn id="16" dur="250" autoRev="1" fill="hold"/>
                                        <p:tgtEl>
                                          <p:spTgt spid="9"/>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4.16667E-6 -4.81481E-6 L 0.47032 0.05741 " pathEditMode="relative" rAng="0" ptsTypes="AA">
                                      <p:cBhvr>
                                        <p:cTn id="20" dur="2000" fill="hold"/>
                                        <p:tgtEl>
                                          <p:spTgt spid="9"/>
                                        </p:tgtEl>
                                        <p:attrNameLst>
                                          <p:attrName>ppt_x</p:attrName>
                                          <p:attrName>ppt_y</p:attrName>
                                        </p:attrNameLst>
                                      </p:cBhvr>
                                      <p:rCtr x="23507" y="2870"/>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10"/>
                                        </p:tgtEl>
                                      </p:cBhvr>
                                    </p:animEffect>
                                    <p:animScale>
                                      <p:cBhvr>
                                        <p:cTn id="25" dur="250" autoRev="1" fill="hold"/>
                                        <p:tgtEl>
                                          <p:spTgt spid="10"/>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50" presetClass="path" presetSubtype="0" accel="50000" decel="50000" fill="hold" grpId="1" nodeType="clickEffect">
                                  <p:stCondLst>
                                    <p:cond delay="0"/>
                                  </p:stCondLst>
                                  <p:childTnLst>
                                    <p:animMotion origin="layout" path="M -4.16667E-6 -7.40741E-7 L 0.38924 -7.40741E-7 C 0.56389 -7.40741E-7 0.77865 0.03102 0.77865 0.05625 L 0.77865 0.11273 " pathEditMode="relative" rAng="0" ptsTypes="AAAA">
                                      <p:cBhvr>
                                        <p:cTn id="29" dur="2000" fill="hold"/>
                                        <p:tgtEl>
                                          <p:spTgt spid="10"/>
                                        </p:tgtEl>
                                        <p:attrNameLst>
                                          <p:attrName>ppt_x</p:attrName>
                                          <p:attrName>ppt_y</p:attrName>
                                        </p:attrNameLst>
                                      </p:cBhvr>
                                      <p:rCtr x="38924" y="5625"/>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11"/>
                                        </p:tgtEl>
                                      </p:cBhvr>
                                    </p:animEffect>
                                    <p:animScale>
                                      <p:cBhvr>
                                        <p:cTn id="34" dur="250" autoRev="1" fill="hold"/>
                                        <p:tgtEl>
                                          <p:spTgt spid="11"/>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4.16667E-6 4.81481E-6 L 0.35174 4.81481E-6 C 0.50955 4.81481E-6 0.70365 0.04629 0.70365 0.08402 L 0.70365 0.16828 " pathEditMode="relative" rAng="0" ptsTypes="AAAA">
                                      <p:cBhvr>
                                        <p:cTn id="38" dur="2000" fill="hold"/>
                                        <p:tgtEl>
                                          <p:spTgt spid="11"/>
                                        </p:tgtEl>
                                        <p:attrNameLst>
                                          <p:attrName>ppt_x</p:attrName>
                                          <p:attrName>ppt_y</p:attrName>
                                        </p:attrNameLst>
                                      </p:cBhvr>
                                      <p:rCtr x="35174" y="8403"/>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2"/>
                                        </p:tgtEl>
                                      </p:cBhvr>
                                    </p:animEffect>
                                    <p:animScale>
                                      <p:cBhvr>
                                        <p:cTn id="43" dur="250" autoRev="1" fill="hold"/>
                                        <p:tgtEl>
                                          <p:spTgt spid="12"/>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4.16667E-6 3.7037E-7 L 0.19757 3.7037E-7 C 0.28629 3.7037E-7 0.39532 0.06157 0.39532 0.11181 L 0.39532 0.22384 " pathEditMode="relative" rAng="0" ptsTypes="AAAA">
                                      <p:cBhvr>
                                        <p:cTn id="47" dur="2000" fill="hold"/>
                                        <p:tgtEl>
                                          <p:spTgt spid="12"/>
                                        </p:tgtEl>
                                        <p:attrNameLst>
                                          <p:attrName>ppt_x</p:attrName>
                                          <p:attrName>ppt_y</p:attrName>
                                        </p:attrNameLst>
                                      </p:cBhvr>
                                      <p:rCtr x="19757" y="11181"/>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3"/>
                                        </p:tgtEl>
                                      </p:cBhvr>
                                    </p:animEffect>
                                    <p:animScale>
                                      <p:cBhvr>
                                        <p:cTn id="52" dur="250" autoRev="1" fill="hold"/>
                                        <p:tgtEl>
                                          <p:spTgt spid="13"/>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4.16667E-6 4.07407E-6 L 0.38924 4.07407E-6 C 0.56389 4.07407E-6 0.77865 0.06111 0.77865 0.11088 L 0.77865 0.22199 " pathEditMode="relative" rAng="0" ptsTypes="AAAA">
                                      <p:cBhvr>
                                        <p:cTn id="56" dur="2000" fill="hold"/>
                                        <p:tgtEl>
                                          <p:spTgt spid="13"/>
                                        </p:tgtEl>
                                        <p:attrNameLst>
                                          <p:attrName>ppt_x</p:attrName>
                                          <p:attrName>ppt_y</p:attrName>
                                        </p:attrNameLst>
                                      </p:cBhvr>
                                      <p:rCtr x="38924" y="11088"/>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4"/>
                                        </p:tgtEl>
                                      </p:cBhvr>
                                    </p:animEffect>
                                    <p:animScale>
                                      <p:cBhvr>
                                        <p:cTn id="61" dur="250" autoRev="1" fill="hold"/>
                                        <p:tgtEl>
                                          <p:spTgt spid="14"/>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4.16667E-6 3.7037E-7 L 0.35174 3.7037E-7 C 0.50955 3.7037E-7 0.70365 0.07731 0.70365 0.14028 L 0.70365 0.28079 " pathEditMode="relative" rAng="0" ptsTypes="AAAA">
                                      <p:cBhvr>
                                        <p:cTn id="65" dur="2000" fill="hold"/>
                                        <p:tgtEl>
                                          <p:spTgt spid="14"/>
                                        </p:tgtEl>
                                        <p:attrNameLst>
                                          <p:attrName>ppt_x</p:attrName>
                                          <p:attrName>ppt_y</p:attrName>
                                        </p:attrNameLst>
                                      </p:cBhvr>
                                      <p:rCtr x="35174" y="14028"/>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15"/>
                                        </p:tgtEl>
                                      </p:cBhvr>
                                    </p:animEffect>
                                    <p:animScale>
                                      <p:cBhvr>
                                        <p:cTn id="70" dur="250" autoRev="1" fill="hold"/>
                                        <p:tgtEl>
                                          <p:spTgt spid="15"/>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4.16667E-6 4.81481E-6 L 0.11841 4.81481E-6 C 0.17153 4.81481E-6 0.23698 0.10833 0.23698 0.19652 L 0.23698 0.39328 " pathEditMode="relative" rAng="0" ptsTypes="AAAA">
                                      <p:cBhvr>
                                        <p:cTn id="74" dur="2000" fill="hold"/>
                                        <p:tgtEl>
                                          <p:spTgt spid="15"/>
                                        </p:tgtEl>
                                        <p:attrNameLst>
                                          <p:attrName>ppt_x</p:attrName>
                                          <p:attrName>ppt_y</p:attrName>
                                        </p:attrNameLst>
                                      </p:cBhvr>
                                      <p:rCtr x="11840" y="19653"/>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16"/>
                                        </p:tgtEl>
                                      </p:cBhvr>
                                    </p:animEffect>
                                    <p:animScale>
                                      <p:cBhvr>
                                        <p:cTn id="79" dur="250" autoRev="1" fill="hold"/>
                                        <p:tgtEl>
                                          <p:spTgt spid="16"/>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4.16667E-6 2.22222E-6 L 0.03871 2.22222E-6 C 0.05607 2.22222E-6 0.0776 0.1243 0.0776 0.22523 L 0.0776 0.45069 " pathEditMode="relative" rAng="0" ptsTypes="AAAA">
                                      <p:cBhvr>
                                        <p:cTn id="83" dur="2000" fill="hold"/>
                                        <p:tgtEl>
                                          <p:spTgt spid="16"/>
                                        </p:tgtEl>
                                        <p:attrNameLst>
                                          <p:attrName>ppt_x</p:attrName>
                                          <p:attrName>ppt_y</p:attrName>
                                        </p:attrNameLst>
                                      </p:cBhvr>
                                      <p:rCtr x="3872" y="22523"/>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17"/>
                                        </p:tgtEl>
                                      </p:cBhvr>
                                    </p:animEffect>
                                    <p:animScale>
                                      <p:cBhvr>
                                        <p:cTn id="88" dur="250" autoRev="1" fill="hold"/>
                                        <p:tgtEl>
                                          <p:spTgt spid="17"/>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4.16667E-6 -2.96296E-6 L 0.38871 -2.96296E-6 C 0.56319 -2.96296E-6 0.7776 0.10973 0.7776 0.19908 L 0.7776 0.39815 " pathEditMode="relative" rAng="0" ptsTypes="AAAA">
                                      <p:cBhvr>
                                        <p:cTn id="92" dur="2000" fill="hold"/>
                                        <p:tgtEl>
                                          <p:spTgt spid="17"/>
                                        </p:tgtEl>
                                        <p:attrNameLst>
                                          <p:attrName>ppt_x</p:attrName>
                                          <p:attrName>ppt_y</p:attrName>
                                        </p:attrNameLst>
                                      </p:cBhvr>
                                      <p:rCtr x="38872" y="19907"/>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18"/>
                                        </p:tgtEl>
                                      </p:cBhvr>
                                    </p:animEffect>
                                    <p:animScale>
                                      <p:cBhvr>
                                        <p:cTn id="97" dur="250" autoRev="1" fill="hold"/>
                                        <p:tgtEl>
                                          <p:spTgt spid="18"/>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4.16667E-6 4.07407E-6 L 0.23507 4.07407E-6 C 0.34063 4.07407E-6 0.47032 0.1375 0.47032 0.24907 L 0.47032 0.49838 " pathEditMode="relative" rAng="0" ptsTypes="AAAA">
                                      <p:cBhvr>
                                        <p:cTn id="101" dur="2000" fill="hold"/>
                                        <p:tgtEl>
                                          <p:spTgt spid="18"/>
                                        </p:tgtEl>
                                        <p:attrNameLst>
                                          <p:attrName>ppt_x</p:attrName>
                                          <p:attrName>ppt_y</p:attrName>
                                        </p:attrNameLst>
                                      </p:cBhvr>
                                      <p:rCtr x="23507" y="24907"/>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19"/>
                                        </p:tgtEl>
                                      </p:cBhvr>
                                    </p:animEffect>
                                    <p:animScale>
                                      <p:cBhvr>
                                        <p:cTn id="106" dur="250" autoRev="1" fill="hold"/>
                                        <p:tgtEl>
                                          <p:spTgt spid="19"/>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4.16667E-6 -3.33333E-6 L 0.08038 -3.33333E-6 C 0.11649 -3.33333E-6 0.16093 0.17107 0.16093 0.30996 L 0.16093 0.62014 " pathEditMode="relative" rAng="0" ptsTypes="AAAA">
                                      <p:cBhvr>
                                        <p:cTn id="110" dur="2000" fill="hold"/>
                                        <p:tgtEl>
                                          <p:spTgt spid="19"/>
                                        </p:tgtEl>
                                        <p:attrNameLst>
                                          <p:attrName>ppt_x</p:attrName>
                                          <p:attrName>ppt_y</p:attrName>
                                        </p:attrNameLst>
                                      </p:cBhvr>
                                      <p:rCtr x="8038" y="309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a:latin typeface="Times New Roman" panose="02020603050405020304" pitchFamily="18" charset="0"/>
                <a:cs typeface="Times New Roman" panose="02020603050405020304" pitchFamily="18" charset="0"/>
              </a:rPr>
              <a:t>Ví dụ - Radix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141</a:t>
            </a:fld>
            <a:endParaRPr lang="en-US" altLang="en-US"/>
          </a:p>
        </p:txBody>
      </p:sp>
      <p:graphicFrame>
        <p:nvGraphicFramePr>
          <p:cNvPr id="3" name="Table 2"/>
          <p:cNvGraphicFramePr>
            <a:graphicFrameLocks noGrp="1"/>
          </p:cNvGraphicFramePr>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a:t>12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a:t>11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a:t>10</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a:t>9</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a:t>8</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a:t>7</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a:t>6</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a:t>5</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a:t>4</a:t>
                      </a:r>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a:t>3</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solidFill>
                          <a:srgbClr val="3333FF"/>
                        </a:solidFill>
                      </a:endParaRPr>
                    </a:p>
                  </a:txBody>
                  <a:tcPr/>
                </a:tc>
                <a:extLst>
                  <a:ext uri="{0D108BD9-81ED-4DB2-BD59-A6C34878D82A}">
                    <a16:rowId xmlns:a16="http://schemas.microsoft.com/office/drawing/2014/main" val="10009"/>
                  </a:ext>
                </a:extLst>
              </a:tr>
              <a:tr h="384276">
                <a:tc>
                  <a:txBody>
                    <a:bodyPr/>
                    <a:lstStyle/>
                    <a:p>
                      <a:pPr algn="ctr"/>
                      <a:r>
                        <a:rPr lang="en-US" dirty="0"/>
                        <a:t>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b="1" u="sng" dirty="0">
                        <a:solidFill>
                          <a:srgbClr val="3333FF"/>
                        </a:solidFill>
                      </a:endParaRPr>
                    </a:p>
                  </a:txBody>
                  <a:tcPr/>
                </a:tc>
                <a:tc>
                  <a:txBody>
                    <a:bodyPr/>
                    <a:lstStyle/>
                    <a:p>
                      <a:endParaRPr lang="en-US" dirty="0"/>
                    </a:p>
                  </a:txBody>
                  <a:tcPr/>
                </a:tc>
                <a:tc>
                  <a:txBody>
                    <a:bodyPr/>
                    <a:lstStyle/>
                    <a:p>
                      <a:endParaRPr lang="en-US" dirty="0"/>
                    </a:p>
                  </a:txBody>
                  <a:tcPr/>
                </a:tc>
                <a:tc>
                  <a:txBody>
                    <a:bodyPr/>
                    <a:lstStyle/>
                    <a:p>
                      <a:endParaRPr lang="en-US" b="1" u="sng" dirty="0">
                        <a:solidFill>
                          <a:srgbClr val="3333FF"/>
                        </a:solidFill>
                      </a:endParaRPr>
                    </a:p>
                  </a:txBody>
                  <a:tcPr/>
                </a:tc>
                <a:tc>
                  <a:txBody>
                    <a:bodyPr/>
                    <a:lstStyle/>
                    <a:p>
                      <a:endParaRPr lang="en-US" b="1" u="sng" dirty="0">
                        <a:solidFill>
                          <a:srgbClr val="3333FF"/>
                        </a:solidFill>
                      </a:endParaRPr>
                    </a:p>
                  </a:txBody>
                  <a:tcPr/>
                </a:tc>
                <a:extLst>
                  <a:ext uri="{0D108BD9-81ED-4DB2-BD59-A6C34878D82A}">
                    <a16:rowId xmlns:a16="http://schemas.microsoft.com/office/drawing/2014/main" val="10010"/>
                  </a:ext>
                </a:extLst>
              </a:tr>
              <a:tr h="384276">
                <a:tc>
                  <a:txBody>
                    <a:bodyPr/>
                    <a:lstStyle/>
                    <a:p>
                      <a:pPr algn="ctr"/>
                      <a:r>
                        <a:rPr lang="en-US" dirty="0"/>
                        <a:t>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rgbClr val="3333FF"/>
                        </a:solidFill>
                      </a:endParaRPr>
                    </a:p>
                  </a:txBody>
                  <a:tcPr/>
                </a:tc>
                <a:tc>
                  <a:txBody>
                    <a:bodyPr/>
                    <a:lstStyle/>
                    <a:p>
                      <a:endParaRPr lang="en-US" b="1" u="sng" dirty="0">
                        <a:solidFill>
                          <a:srgbClr val="3333FF"/>
                        </a:solidFill>
                      </a:endParaRPr>
                    </a:p>
                  </a:txBody>
                  <a:tcPr/>
                </a:tc>
                <a:tc>
                  <a:txBody>
                    <a:bodyPr/>
                    <a:lstStyle/>
                    <a:p>
                      <a:endParaRPr lang="en-US" b="1" u="sng" dirty="0">
                        <a:solidFill>
                          <a:srgbClr val="3333FF"/>
                        </a:solidFill>
                      </a:endParaRPr>
                    </a:p>
                  </a:txBody>
                  <a:tcPr/>
                </a:tc>
                <a:tc>
                  <a:txBody>
                    <a:bodyPr/>
                    <a:lstStyle/>
                    <a:p>
                      <a:endParaRPr lang="en-US" b="1" u="sng" dirty="0">
                        <a:solidFill>
                          <a:srgbClr val="3333FF"/>
                        </a:solidFill>
                      </a:endParaRPr>
                    </a:p>
                  </a:txBody>
                  <a:tcPr/>
                </a:tc>
                <a:tc>
                  <a:txBody>
                    <a:bodyPr/>
                    <a:lstStyle/>
                    <a:p>
                      <a:endParaRPr lang="en-US" b="1" u="sng" dirty="0">
                        <a:solidFill>
                          <a:srgbClr val="3333FF"/>
                        </a:solidFill>
                      </a:endParaRPr>
                    </a:p>
                  </a:txBody>
                  <a:tcPr/>
                </a:tc>
                <a:tc>
                  <a:txBody>
                    <a:bodyPr/>
                    <a:lstStyle/>
                    <a:p>
                      <a:endParaRPr lang="en-US" b="1" u="sng" dirty="0">
                        <a:solidFill>
                          <a:srgbClr val="3333FF"/>
                        </a:solidFill>
                      </a:endParaRPr>
                    </a:p>
                  </a:txBody>
                  <a:tcPr/>
                </a:tc>
                <a:tc>
                  <a:txBody>
                    <a:bodyPr/>
                    <a:lstStyle/>
                    <a:p>
                      <a:endParaRPr lang="en-US" dirty="0"/>
                    </a:p>
                  </a:txBody>
                  <a:tcPr/>
                </a:tc>
                <a:tc>
                  <a:txBody>
                    <a:bodyPr/>
                    <a:lstStyle/>
                    <a:p>
                      <a:endParaRPr lang="en-US" dirty="0"/>
                    </a:p>
                  </a:txBody>
                  <a:tcPr/>
                </a:tc>
                <a:tc>
                  <a:txBody>
                    <a:bodyPr/>
                    <a:lstStyle/>
                    <a:p>
                      <a:endParaRPr lang="en-US" b="1" u="sng" dirty="0">
                        <a:solidFill>
                          <a:srgbClr val="3333FF"/>
                        </a:solidFill>
                      </a:endParaRPr>
                    </a:p>
                  </a:txBody>
                  <a:tcPr/>
                </a:tc>
                <a:tc>
                  <a:txBody>
                    <a:bodyPr/>
                    <a:lstStyle/>
                    <a:p>
                      <a:endParaRPr lang="en-US" b="1" u="sng" dirty="0">
                        <a:solidFill>
                          <a:srgbClr val="3333FF"/>
                        </a:solidFill>
                      </a:endParaRPr>
                    </a:p>
                  </a:txBody>
                  <a:tcPr/>
                </a:tc>
                <a:extLst>
                  <a:ext uri="{0D108BD9-81ED-4DB2-BD59-A6C34878D82A}">
                    <a16:rowId xmlns:a16="http://schemas.microsoft.com/office/drawing/2014/main" val="10011"/>
                  </a:ext>
                </a:extLst>
              </a:tr>
              <a:tr h="384276">
                <a:tc>
                  <a:txBody>
                    <a:bodyPr/>
                    <a:lstStyle/>
                    <a:p>
                      <a:r>
                        <a:rPr lang="en-US" dirty="0"/>
                        <a:t>CS</a:t>
                      </a:r>
                    </a:p>
                  </a:txBody>
                  <a:tcPr>
                    <a:solidFill>
                      <a:srgbClr val="00B050"/>
                    </a:solidFill>
                  </a:tcPr>
                </a:tc>
                <a:tc>
                  <a:txBody>
                    <a:bodyPr/>
                    <a:lstStyle/>
                    <a:p>
                      <a:r>
                        <a:rPr lang="en-US" dirty="0"/>
                        <a:t>A</a:t>
                      </a:r>
                    </a:p>
                  </a:txBody>
                  <a:tcPr>
                    <a:solidFill>
                      <a:srgbClr val="00B050"/>
                    </a:solidFill>
                  </a:tcPr>
                </a:tc>
                <a:tc>
                  <a:txBody>
                    <a:bodyPr/>
                    <a:lstStyle/>
                    <a:p>
                      <a:r>
                        <a:rPr lang="en-US" dirty="0"/>
                        <a:t>0</a:t>
                      </a:r>
                    </a:p>
                  </a:txBody>
                  <a:tcPr>
                    <a:solidFill>
                      <a:srgbClr val="00B050"/>
                    </a:solidFill>
                  </a:tcPr>
                </a:tc>
                <a:tc>
                  <a:txBody>
                    <a:bodyPr/>
                    <a:lstStyle/>
                    <a:p>
                      <a:r>
                        <a:rPr lang="en-US" dirty="0"/>
                        <a:t>1</a:t>
                      </a:r>
                    </a:p>
                  </a:txBody>
                  <a:tcPr>
                    <a:solidFill>
                      <a:srgbClr val="00B050"/>
                    </a:solidFill>
                  </a:tcPr>
                </a:tc>
                <a:tc>
                  <a:txBody>
                    <a:bodyPr/>
                    <a:lstStyle/>
                    <a:p>
                      <a:r>
                        <a:rPr lang="en-US" dirty="0"/>
                        <a:t>2</a:t>
                      </a:r>
                    </a:p>
                  </a:txBody>
                  <a:tcPr>
                    <a:solidFill>
                      <a:srgbClr val="00B050"/>
                    </a:solidFill>
                  </a:tcPr>
                </a:tc>
                <a:tc>
                  <a:txBody>
                    <a:bodyPr/>
                    <a:lstStyle/>
                    <a:p>
                      <a:r>
                        <a:rPr lang="en-US" dirty="0"/>
                        <a:t>3</a:t>
                      </a:r>
                    </a:p>
                  </a:txBody>
                  <a:tcPr>
                    <a:solidFill>
                      <a:srgbClr val="00B050"/>
                    </a:solidFill>
                  </a:tcPr>
                </a:tc>
                <a:tc>
                  <a:txBody>
                    <a:bodyPr/>
                    <a:lstStyle/>
                    <a:p>
                      <a:r>
                        <a:rPr lang="en-US" dirty="0"/>
                        <a:t>4</a:t>
                      </a:r>
                    </a:p>
                  </a:txBody>
                  <a:tcPr>
                    <a:solidFill>
                      <a:srgbClr val="00B050"/>
                    </a:solidFill>
                  </a:tcPr>
                </a:tc>
                <a:tc>
                  <a:txBody>
                    <a:bodyPr/>
                    <a:lstStyle/>
                    <a:p>
                      <a:r>
                        <a:rPr lang="en-US" dirty="0"/>
                        <a:t>5</a:t>
                      </a:r>
                    </a:p>
                  </a:txBody>
                  <a:tcPr>
                    <a:solidFill>
                      <a:srgbClr val="00B050"/>
                    </a:solidFill>
                  </a:tcPr>
                </a:tc>
                <a:tc>
                  <a:txBody>
                    <a:bodyPr/>
                    <a:lstStyle/>
                    <a:p>
                      <a:r>
                        <a:rPr lang="en-US" dirty="0"/>
                        <a:t>6</a:t>
                      </a:r>
                    </a:p>
                  </a:txBody>
                  <a:tcPr>
                    <a:solidFill>
                      <a:srgbClr val="00B050"/>
                    </a:solidFill>
                  </a:tcPr>
                </a:tc>
                <a:tc>
                  <a:txBody>
                    <a:bodyPr/>
                    <a:lstStyle/>
                    <a:p>
                      <a:r>
                        <a:rPr lang="en-US" dirty="0"/>
                        <a:t>7</a:t>
                      </a:r>
                    </a:p>
                  </a:txBody>
                  <a:tcPr>
                    <a:solidFill>
                      <a:srgbClr val="00B050"/>
                    </a:solidFill>
                  </a:tcPr>
                </a:tc>
                <a:tc>
                  <a:txBody>
                    <a:bodyPr/>
                    <a:lstStyle/>
                    <a:p>
                      <a:r>
                        <a:rPr lang="en-US" dirty="0"/>
                        <a:t>8</a:t>
                      </a:r>
                    </a:p>
                  </a:txBody>
                  <a:tcPr>
                    <a:solidFill>
                      <a:srgbClr val="00B050"/>
                    </a:solidFill>
                  </a:tcPr>
                </a:tc>
                <a:tc>
                  <a:txBody>
                    <a:bodyPr/>
                    <a:lstStyle/>
                    <a:p>
                      <a:r>
                        <a:rPr lang="en-US" dirty="0"/>
                        <a:t>9</a:t>
                      </a:r>
                    </a:p>
                  </a:txBody>
                  <a:tcPr>
                    <a:solidFill>
                      <a:srgbClr val="00B050"/>
                    </a:solidFill>
                  </a:tcPr>
                </a:tc>
                <a:extLst>
                  <a:ext uri="{0D108BD9-81ED-4DB2-BD59-A6C34878D82A}">
                    <a16:rowId xmlns:a16="http://schemas.microsoft.com/office/drawing/2014/main" val="10012"/>
                  </a:ext>
                </a:extLst>
              </a:tr>
            </a:tbl>
          </a:graphicData>
        </a:graphic>
      </p:graphicFrame>
      <p:sp>
        <p:nvSpPr>
          <p:cNvPr id="6" name="TextBox 5"/>
          <p:cNvSpPr txBox="1"/>
          <p:nvPr/>
        </p:nvSpPr>
        <p:spPr>
          <a:xfrm>
            <a:off x="1752600" y="5410200"/>
            <a:ext cx="697627" cy="369332"/>
          </a:xfrm>
          <a:prstGeom prst="rect">
            <a:avLst/>
          </a:prstGeom>
          <a:noFill/>
        </p:spPr>
        <p:txBody>
          <a:bodyPr wrap="none" rtlCol="0">
            <a:spAutoFit/>
          </a:bodyPr>
          <a:lstStyle/>
          <a:p>
            <a:r>
              <a:rPr lang="en-US" dirty="0"/>
              <a:t>917</a:t>
            </a:r>
            <a:r>
              <a:rPr lang="en-US" b="1" u="sng" dirty="0">
                <a:solidFill>
                  <a:srgbClr val="3333FF"/>
                </a:solidFill>
              </a:rPr>
              <a:t>0</a:t>
            </a:r>
          </a:p>
        </p:txBody>
      </p:sp>
      <p:sp>
        <p:nvSpPr>
          <p:cNvPr id="7" name="TextBox 6"/>
          <p:cNvSpPr txBox="1"/>
          <p:nvPr/>
        </p:nvSpPr>
        <p:spPr>
          <a:xfrm>
            <a:off x="2440702" y="5410200"/>
            <a:ext cx="697627" cy="369332"/>
          </a:xfrm>
          <a:prstGeom prst="rect">
            <a:avLst/>
          </a:prstGeom>
          <a:noFill/>
        </p:spPr>
        <p:txBody>
          <a:bodyPr wrap="none" rtlCol="0">
            <a:spAutoFit/>
          </a:bodyPr>
          <a:lstStyle/>
          <a:p>
            <a:r>
              <a:rPr lang="en-US" dirty="0"/>
              <a:t>070</a:t>
            </a:r>
            <a:r>
              <a:rPr lang="en-US" b="1" u="sng" dirty="0">
                <a:solidFill>
                  <a:srgbClr val="3333FF"/>
                </a:solidFill>
              </a:rPr>
              <a:t>1</a:t>
            </a:r>
            <a:endParaRPr lang="en-US" dirty="0"/>
          </a:p>
        </p:txBody>
      </p:sp>
      <p:sp>
        <p:nvSpPr>
          <p:cNvPr id="8" name="TextBox 7"/>
          <p:cNvSpPr txBox="1"/>
          <p:nvPr/>
        </p:nvSpPr>
        <p:spPr>
          <a:xfrm>
            <a:off x="3128804" y="5429250"/>
            <a:ext cx="697627" cy="369332"/>
          </a:xfrm>
          <a:prstGeom prst="rect">
            <a:avLst/>
          </a:prstGeom>
          <a:noFill/>
        </p:spPr>
        <p:txBody>
          <a:bodyPr wrap="none" rtlCol="0">
            <a:spAutoFit/>
          </a:bodyPr>
          <a:lstStyle/>
          <a:p>
            <a:r>
              <a:rPr lang="en-US" dirty="0"/>
              <a:t>325</a:t>
            </a:r>
            <a:r>
              <a:rPr lang="en-US" b="1" u="sng" dirty="0">
                <a:solidFill>
                  <a:srgbClr val="3333FF"/>
                </a:solidFill>
              </a:rPr>
              <a:t>2</a:t>
            </a:r>
          </a:p>
        </p:txBody>
      </p:sp>
      <p:sp>
        <p:nvSpPr>
          <p:cNvPr id="9" name="TextBox 8"/>
          <p:cNvSpPr txBox="1"/>
          <p:nvPr/>
        </p:nvSpPr>
        <p:spPr>
          <a:xfrm>
            <a:off x="3826431" y="5429250"/>
            <a:ext cx="697627" cy="369332"/>
          </a:xfrm>
          <a:prstGeom prst="rect">
            <a:avLst/>
          </a:prstGeom>
          <a:noFill/>
        </p:spPr>
        <p:txBody>
          <a:bodyPr wrap="none" rtlCol="0">
            <a:spAutoFit/>
          </a:bodyPr>
          <a:lstStyle/>
          <a:p>
            <a:r>
              <a:rPr lang="en-US" dirty="0"/>
              <a:t>701</a:t>
            </a:r>
            <a:r>
              <a:rPr lang="en-US" b="1" u="sng" dirty="0">
                <a:solidFill>
                  <a:srgbClr val="3333FF"/>
                </a:solidFill>
              </a:rPr>
              <a:t>3</a:t>
            </a:r>
            <a:endParaRPr lang="en-US" dirty="0"/>
          </a:p>
        </p:txBody>
      </p:sp>
      <p:sp>
        <p:nvSpPr>
          <p:cNvPr id="11" name="TextBox 10"/>
          <p:cNvSpPr txBox="1"/>
          <p:nvPr/>
        </p:nvSpPr>
        <p:spPr>
          <a:xfrm>
            <a:off x="4562158" y="5410200"/>
            <a:ext cx="697627" cy="369332"/>
          </a:xfrm>
          <a:prstGeom prst="rect">
            <a:avLst/>
          </a:prstGeom>
          <a:noFill/>
        </p:spPr>
        <p:txBody>
          <a:bodyPr wrap="none" rtlCol="0">
            <a:spAutoFit/>
          </a:bodyPr>
          <a:lstStyle/>
          <a:p>
            <a:r>
              <a:rPr lang="en-US" dirty="0"/>
              <a:t>142</a:t>
            </a:r>
            <a:r>
              <a:rPr lang="en-US" b="1" u="sng" dirty="0">
                <a:solidFill>
                  <a:srgbClr val="3333FF"/>
                </a:solidFill>
              </a:rPr>
              <a:t>4</a:t>
            </a:r>
          </a:p>
        </p:txBody>
      </p:sp>
      <p:sp>
        <p:nvSpPr>
          <p:cNvPr id="12" name="TextBox 11"/>
          <p:cNvSpPr txBox="1"/>
          <p:nvPr/>
        </p:nvSpPr>
        <p:spPr>
          <a:xfrm>
            <a:off x="5297885" y="5429250"/>
            <a:ext cx="697627" cy="369332"/>
          </a:xfrm>
          <a:prstGeom prst="rect">
            <a:avLst/>
          </a:prstGeom>
          <a:noFill/>
        </p:spPr>
        <p:txBody>
          <a:bodyPr wrap="none" rtlCol="0">
            <a:spAutoFit/>
          </a:bodyPr>
          <a:lstStyle/>
          <a:p>
            <a:r>
              <a:rPr lang="en-US" dirty="0"/>
              <a:t>842</a:t>
            </a:r>
            <a:r>
              <a:rPr lang="en-US" b="1" u="sng" dirty="0">
                <a:solidFill>
                  <a:srgbClr val="3333FF"/>
                </a:solidFill>
              </a:rPr>
              <a:t>5</a:t>
            </a:r>
          </a:p>
        </p:txBody>
      </p:sp>
      <p:sp>
        <p:nvSpPr>
          <p:cNvPr id="13" name="TextBox 12"/>
          <p:cNvSpPr txBox="1"/>
          <p:nvPr/>
        </p:nvSpPr>
        <p:spPr>
          <a:xfrm>
            <a:off x="5300424" y="5049758"/>
            <a:ext cx="697627" cy="369332"/>
          </a:xfrm>
          <a:prstGeom prst="rect">
            <a:avLst/>
          </a:prstGeom>
          <a:noFill/>
        </p:spPr>
        <p:txBody>
          <a:bodyPr wrap="none" rtlCol="0">
            <a:spAutoFit/>
          </a:bodyPr>
          <a:lstStyle/>
          <a:p>
            <a:r>
              <a:rPr lang="en-US" dirty="0"/>
              <a:t>172</a:t>
            </a:r>
            <a:r>
              <a:rPr lang="en-US" b="1" u="sng" dirty="0">
                <a:solidFill>
                  <a:srgbClr val="3333FF"/>
                </a:solidFill>
              </a:rPr>
              <a:t>5</a:t>
            </a:r>
          </a:p>
        </p:txBody>
      </p:sp>
      <p:sp>
        <p:nvSpPr>
          <p:cNvPr id="14" name="TextBox 13"/>
          <p:cNvSpPr txBox="1"/>
          <p:nvPr/>
        </p:nvSpPr>
        <p:spPr>
          <a:xfrm>
            <a:off x="7391400" y="5412740"/>
            <a:ext cx="697627" cy="369332"/>
          </a:xfrm>
          <a:prstGeom prst="rect">
            <a:avLst/>
          </a:prstGeom>
          <a:noFill/>
        </p:spPr>
        <p:txBody>
          <a:bodyPr wrap="none" rtlCol="0">
            <a:spAutoFit/>
          </a:bodyPr>
          <a:lstStyle/>
          <a:p>
            <a:r>
              <a:rPr lang="en-US" dirty="0"/>
              <a:t>042</a:t>
            </a:r>
            <a:r>
              <a:rPr lang="en-US" b="1" u="sng" dirty="0">
                <a:solidFill>
                  <a:srgbClr val="3333FF"/>
                </a:solidFill>
              </a:rPr>
              <a:t>8</a:t>
            </a:r>
          </a:p>
        </p:txBody>
      </p:sp>
      <p:sp>
        <p:nvSpPr>
          <p:cNvPr id="15" name="TextBox 14"/>
          <p:cNvSpPr txBox="1"/>
          <p:nvPr/>
        </p:nvSpPr>
        <p:spPr>
          <a:xfrm>
            <a:off x="7391400" y="5059918"/>
            <a:ext cx="697627" cy="369332"/>
          </a:xfrm>
          <a:prstGeom prst="rect">
            <a:avLst/>
          </a:prstGeom>
          <a:noFill/>
        </p:spPr>
        <p:txBody>
          <a:bodyPr wrap="none" rtlCol="0">
            <a:spAutoFit/>
          </a:bodyPr>
          <a:lstStyle/>
          <a:p>
            <a:r>
              <a:rPr lang="en-US" dirty="0"/>
              <a:t>451</a:t>
            </a:r>
            <a:r>
              <a:rPr lang="en-US" b="1" u="sng" dirty="0">
                <a:solidFill>
                  <a:srgbClr val="3333FF"/>
                </a:solidFill>
              </a:rPr>
              <a:t>8</a:t>
            </a:r>
          </a:p>
        </p:txBody>
      </p:sp>
      <p:sp>
        <p:nvSpPr>
          <p:cNvPr id="16" name="TextBox 15"/>
          <p:cNvSpPr txBox="1"/>
          <p:nvPr/>
        </p:nvSpPr>
        <p:spPr>
          <a:xfrm>
            <a:off x="8127127" y="5410200"/>
            <a:ext cx="697627" cy="369332"/>
          </a:xfrm>
          <a:prstGeom prst="rect">
            <a:avLst/>
          </a:prstGeom>
          <a:noFill/>
        </p:spPr>
        <p:txBody>
          <a:bodyPr wrap="none" rtlCol="0">
            <a:spAutoFit/>
          </a:bodyPr>
          <a:lstStyle/>
          <a:p>
            <a:r>
              <a:rPr lang="en-US" dirty="0"/>
              <a:t>123</a:t>
            </a:r>
            <a:r>
              <a:rPr lang="en-US" b="1" u="sng" dirty="0">
                <a:solidFill>
                  <a:srgbClr val="3333FF"/>
                </a:solidFill>
              </a:rPr>
              <a:t>9</a:t>
            </a:r>
          </a:p>
        </p:txBody>
      </p:sp>
      <p:sp>
        <p:nvSpPr>
          <p:cNvPr id="17" name="TextBox 16"/>
          <p:cNvSpPr txBox="1"/>
          <p:nvPr/>
        </p:nvSpPr>
        <p:spPr>
          <a:xfrm>
            <a:off x="8127127" y="5072102"/>
            <a:ext cx="697627" cy="369332"/>
          </a:xfrm>
          <a:prstGeom prst="rect">
            <a:avLst/>
          </a:prstGeom>
          <a:noFill/>
        </p:spPr>
        <p:txBody>
          <a:bodyPr wrap="none" rtlCol="0">
            <a:spAutoFit/>
          </a:bodyPr>
          <a:lstStyle/>
          <a:p>
            <a:r>
              <a:rPr lang="en-US" dirty="0"/>
              <a:t>700</a:t>
            </a:r>
            <a:r>
              <a:rPr lang="en-US" b="1" u="sng" dirty="0">
                <a:solidFill>
                  <a:srgbClr val="3333FF"/>
                </a:solidFill>
              </a:rPr>
              <a:t>9</a:t>
            </a:r>
          </a:p>
        </p:txBody>
      </p:sp>
      <p:sp>
        <p:nvSpPr>
          <p:cNvPr id="18" name="TextBox 17"/>
          <p:cNvSpPr txBox="1"/>
          <p:nvPr/>
        </p:nvSpPr>
        <p:spPr>
          <a:xfrm>
            <a:off x="8127127" y="4655225"/>
            <a:ext cx="697627" cy="369332"/>
          </a:xfrm>
          <a:prstGeom prst="rect">
            <a:avLst/>
          </a:prstGeom>
          <a:noFill/>
        </p:spPr>
        <p:txBody>
          <a:bodyPr wrap="none" rtlCol="0">
            <a:spAutoFit/>
          </a:bodyPr>
          <a:lstStyle/>
          <a:p>
            <a:r>
              <a:rPr lang="en-US" dirty="0"/>
              <a:t>099</a:t>
            </a:r>
            <a:r>
              <a:rPr lang="en-US" b="1" u="sng" dirty="0">
                <a:solidFill>
                  <a:srgbClr val="3333FF"/>
                </a:solidFill>
              </a:rPr>
              <a:t>9</a:t>
            </a:r>
          </a:p>
        </p:txBody>
      </p:sp>
    </p:spTree>
    <p:extLst>
      <p:ext uri="{BB962C8B-B14F-4D97-AF65-F5344CB8AC3E}">
        <p14:creationId xmlns:p14="http://schemas.microsoft.com/office/powerpoint/2010/main" val="8750726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2.5E-6 -7.40741E-7 L -0.07969 -0.00463 " pathEditMode="relative" rAng="0" ptsTypes="AA">
                                      <p:cBhvr>
                                        <p:cTn id="11" dur="2000" fill="hold"/>
                                        <p:tgtEl>
                                          <p:spTgt spid="6"/>
                                        </p:tgtEl>
                                        <p:attrNameLst>
                                          <p:attrName>ppt_x</p:attrName>
                                          <p:attrName>ppt_y</p:attrName>
                                        </p:attrNameLst>
                                      </p:cBhvr>
                                      <p:rCtr x="-3993" y="-231"/>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7"/>
                                        </p:tgtEl>
                                      </p:cBhvr>
                                    </p:animEffect>
                                    <p:animScale>
                                      <p:cBhvr>
                                        <p:cTn id="16" dur="250" autoRev="1" fill="hold"/>
                                        <p:tgtEl>
                                          <p:spTgt spid="7"/>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50" presetClass="path" presetSubtype="0" accel="50000" decel="50000" fill="hold" grpId="1" nodeType="clickEffect">
                                  <p:stCondLst>
                                    <p:cond delay="0"/>
                                  </p:stCondLst>
                                  <p:childTnLst>
                                    <p:animMotion origin="layout" path="M -4.72222E-6 -7.40741E-7 L -0.0776 -7.40741E-7 C -0.11232 -7.40741E-7 -0.15503 -0.01366 -0.15503 -0.02454 L -0.15503 -0.04907 " pathEditMode="relative" rAng="0" ptsTypes="AAAA">
                                      <p:cBhvr>
                                        <p:cTn id="20" dur="2000" fill="hold"/>
                                        <p:tgtEl>
                                          <p:spTgt spid="7"/>
                                        </p:tgtEl>
                                        <p:attrNameLst>
                                          <p:attrName>ppt_x</p:attrName>
                                          <p:attrName>ppt_y</p:attrName>
                                        </p:attrNameLst>
                                      </p:cBhvr>
                                      <p:rCtr x="-7760" y="-2454"/>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8"/>
                                        </p:tgtEl>
                                      </p:cBhvr>
                                    </p:animEffect>
                                    <p:animScale>
                                      <p:cBhvr>
                                        <p:cTn id="25" dur="250" autoRev="1" fill="hold"/>
                                        <p:tgtEl>
                                          <p:spTgt spid="8"/>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50" presetClass="path" presetSubtype="0" accel="50000" decel="50000" fill="hold" grpId="1" nodeType="clickEffect">
                                  <p:stCondLst>
                                    <p:cond delay="0"/>
                                  </p:stCondLst>
                                  <p:childTnLst>
                                    <p:animMotion origin="layout" path="M 1.66667E-6 1.48148E-6 L -0.11511 1.48148E-6 C -0.16684 1.48148E-6 -0.23021 -0.02986 -0.23021 -0.05371 L -0.23021 -0.10741 " pathEditMode="relative" rAng="0" ptsTypes="AAAA">
                                      <p:cBhvr>
                                        <p:cTn id="29" dur="2000" fill="hold"/>
                                        <p:tgtEl>
                                          <p:spTgt spid="8"/>
                                        </p:tgtEl>
                                        <p:attrNameLst>
                                          <p:attrName>ppt_x</p:attrName>
                                          <p:attrName>ppt_y</p:attrName>
                                        </p:attrNameLst>
                                      </p:cBhvr>
                                      <p:rCtr x="-11510" y="-5370"/>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9"/>
                                        </p:tgtEl>
                                      </p:cBhvr>
                                    </p:animEffect>
                                    <p:animScale>
                                      <p:cBhvr>
                                        <p:cTn id="34" dur="250" autoRev="1" fill="hold"/>
                                        <p:tgtEl>
                                          <p:spTgt spid="9"/>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2.77778E-6 1.48148E-6 L -0.1533 1.48148E-6 C -0.22222 1.48148E-6 -0.3066 -0.04514 -0.3066 -0.08148 L -0.3066 -0.16296 " pathEditMode="relative" rAng="0" ptsTypes="AAAA">
                                      <p:cBhvr>
                                        <p:cTn id="38" dur="2000" fill="hold"/>
                                        <p:tgtEl>
                                          <p:spTgt spid="9"/>
                                        </p:tgtEl>
                                        <p:attrNameLst>
                                          <p:attrName>ppt_x</p:attrName>
                                          <p:attrName>ppt_y</p:attrName>
                                        </p:attrNameLst>
                                      </p:cBhvr>
                                      <p:rCtr x="-15330" y="-8148"/>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1"/>
                                        </p:tgtEl>
                                      </p:cBhvr>
                                    </p:animEffect>
                                    <p:animScale>
                                      <p:cBhvr>
                                        <p:cTn id="43" dur="250" autoRev="1" fill="hold"/>
                                        <p:tgtEl>
                                          <p:spTgt spid="11"/>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8.33333E-7 -7.40741E-7 L -0.19358 -7.40741E-7 C -0.28038 -7.40741E-7 -0.38698 -0.05972 -0.38698 -0.10787 L -0.38698 -0.21574 " pathEditMode="relative" rAng="0" ptsTypes="AAAA">
                                      <p:cBhvr>
                                        <p:cTn id="47" dur="2000" fill="hold"/>
                                        <p:tgtEl>
                                          <p:spTgt spid="11"/>
                                        </p:tgtEl>
                                        <p:attrNameLst>
                                          <p:attrName>ppt_x</p:attrName>
                                          <p:attrName>ppt_y</p:attrName>
                                        </p:attrNameLst>
                                      </p:cBhvr>
                                      <p:rCtr x="-19358" y="-10787"/>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2"/>
                                        </p:tgtEl>
                                      </p:cBhvr>
                                    </p:animEffect>
                                    <p:animScale>
                                      <p:cBhvr>
                                        <p:cTn id="52" dur="250" autoRev="1" fill="hold"/>
                                        <p:tgtEl>
                                          <p:spTgt spid="12"/>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4.72222E-6 1.48148E-6 L -0.23524 1.48148E-6 C -0.34027 1.48148E-6 -0.46961 -0.07685 -0.46961 -0.13866 L -0.46961 -0.27708 " pathEditMode="relative" rAng="0" ptsTypes="AAAA">
                                      <p:cBhvr>
                                        <p:cTn id="56" dur="2000" fill="hold"/>
                                        <p:tgtEl>
                                          <p:spTgt spid="12"/>
                                        </p:tgtEl>
                                        <p:attrNameLst>
                                          <p:attrName>ppt_x</p:attrName>
                                          <p:attrName>ppt_y</p:attrName>
                                        </p:attrNameLst>
                                      </p:cBhvr>
                                      <p:rCtr x="-23490" y="-13866"/>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3"/>
                                        </p:tgtEl>
                                      </p:cBhvr>
                                    </p:animEffect>
                                    <p:animScale>
                                      <p:cBhvr>
                                        <p:cTn id="61" dur="250" autoRev="1" fill="hold"/>
                                        <p:tgtEl>
                                          <p:spTgt spid="13"/>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0.00018 -4.44444E-6 L -0.23386 -4.44444E-6 C -0.33889 -4.44444E-6 -0.46771 -0.07592 -0.46771 -0.13726 L -0.46771 -0.2743 " pathEditMode="relative" rAng="0" ptsTypes="AAAA">
                                      <p:cBhvr>
                                        <p:cTn id="65" dur="2000" fill="hold"/>
                                        <p:tgtEl>
                                          <p:spTgt spid="13"/>
                                        </p:tgtEl>
                                        <p:attrNameLst>
                                          <p:attrName>ppt_x</p:attrName>
                                          <p:attrName>ppt_y</p:attrName>
                                        </p:attrNameLst>
                                      </p:cBhvr>
                                      <p:rCtr x="-23385" y="-13727"/>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14"/>
                                        </p:tgtEl>
                                      </p:cBhvr>
                                    </p:animEffect>
                                    <p:animScale>
                                      <p:cBhvr>
                                        <p:cTn id="70" dur="250" autoRev="1" fill="hold"/>
                                        <p:tgtEl>
                                          <p:spTgt spid="14"/>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4.16667E-6 -3.7037E-6 L -0.34843 -3.7037E-6 C -0.50451 -3.7037E-6 -0.69635 -0.10578 -0.69635 -0.19143 L -0.69635 -0.38287 " pathEditMode="relative" rAng="0" ptsTypes="AAAA">
                                      <p:cBhvr>
                                        <p:cTn id="74" dur="2000" fill="hold"/>
                                        <p:tgtEl>
                                          <p:spTgt spid="14"/>
                                        </p:tgtEl>
                                        <p:attrNameLst>
                                          <p:attrName>ppt_x</p:attrName>
                                          <p:attrName>ppt_y</p:attrName>
                                        </p:attrNameLst>
                                      </p:cBhvr>
                                      <p:rCtr x="-34826" y="-19144"/>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15"/>
                                        </p:tgtEl>
                                      </p:cBhvr>
                                    </p:animEffect>
                                    <p:animScale>
                                      <p:cBhvr>
                                        <p:cTn id="79" dur="250" autoRev="1" fill="hold"/>
                                        <p:tgtEl>
                                          <p:spTgt spid="15"/>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4.16667E-6 -3.33333E-6 L -0.34843 -3.33333E-6 C -0.50451 -3.33333E-6 -0.69635 -0.10694 -0.69635 -0.19375 L -0.69635 -0.3868 " pathEditMode="relative" rAng="0" ptsTypes="AAAA">
                                      <p:cBhvr>
                                        <p:cTn id="83" dur="2000" fill="hold"/>
                                        <p:tgtEl>
                                          <p:spTgt spid="15"/>
                                        </p:tgtEl>
                                        <p:attrNameLst>
                                          <p:attrName>ppt_x</p:attrName>
                                          <p:attrName>ppt_y</p:attrName>
                                        </p:attrNameLst>
                                      </p:cBhvr>
                                      <p:rCtr x="-34826" y="-19352"/>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16"/>
                                        </p:tgtEl>
                                      </p:cBhvr>
                                    </p:animEffect>
                                    <p:animScale>
                                      <p:cBhvr>
                                        <p:cTn id="88" dur="250" autoRev="1" fill="hold"/>
                                        <p:tgtEl>
                                          <p:spTgt spid="16"/>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2.77778E-7 -7.40741E-7 L -0.38872 -7.40741E-7 C -0.56285 -7.40741E-7 -0.77691 -0.13958 -0.77691 -0.25231 L -0.77691 -0.50463 " pathEditMode="relative" rAng="0" ptsTypes="AAAA">
                                      <p:cBhvr>
                                        <p:cTn id="92" dur="2000" fill="hold"/>
                                        <p:tgtEl>
                                          <p:spTgt spid="16"/>
                                        </p:tgtEl>
                                        <p:attrNameLst>
                                          <p:attrName>ppt_x</p:attrName>
                                          <p:attrName>ppt_y</p:attrName>
                                        </p:attrNameLst>
                                      </p:cBhvr>
                                      <p:rCtr x="-38854" y="-25231"/>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17"/>
                                        </p:tgtEl>
                                      </p:cBhvr>
                                    </p:animEffect>
                                    <p:animScale>
                                      <p:cBhvr>
                                        <p:cTn id="97" dur="250" autoRev="1" fill="hold"/>
                                        <p:tgtEl>
                                          <p:spTgt spid="17"/>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2.77778E-7 4.81481E-6 L -0.38872 4.81481E-6 C -0.56285 4.81481E-6 -0.77691 -0.14144 -0.77691 -0.25579 L -0.77691 -0.51088 " pathEditMode="relative" rAng="0" ptsTypes="AAAA">
                                      <p:cBhvr>
                                        <p:cTn id="101" dur="2000" fill="hold"/>
                                        <p:tgtEl>
                                          <p:spTgt spid="17"/>
                                        </p:tgtEl>
                                        <p:attrNameLst>
                                          <p:attrName>ppt_x</p:attrName>
                                          <p:attrName>ppt_y</p:attrName>
                                        </p:attrNameLst>
                                      </p:cBhvr>
                                      <p:rCtr x="-38854" y="-25556"/>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18"/>
                                        </p:tgtEl>
                                      </p:cBhvr>
                                    </p:animEffect>
                                    <p:animScale>
                                      <p:cBhvr>
                                        <p:cTn id="106" dur="250" autoRev="1" fill="hold"/>
                                        <p:tgtEl>
                                          <p:spTgt spid="18"/>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2.77778E-7 4.44444E-6 L -0.38854 4.44444E-6 C -0.56302 4.44444E-6 -0.77691 -0.14098 -0.77691 -0.25487 L -0.77691 -0.50973 " pathEditMode="relative" rAng="0" ptsTypes="AAAA">
                                      <p:cBhvr>
                                        <p:cTn id="110" dur="2000" fill="hold"/>
                                        <p:tgtEl>
                                          <p:spTgt spid="18"/>
                                        </p:tgtEl>
                                        <p:attrNameLst>
                                          <p:attrName>ppt_x</p:attrName>
                                          <p:attrName>ppt_y</p:attrName>
                                        </p:attrNameLst>
                                      </p:cBhvr>
                                      <p:rCtr x="-38854" y="-2548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P spid="9"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a:latin typeface="Times New Roman" panose="02020603050405020304" pitchFamily="18" charset="0"/>
                <a:cs typeface="Times New Roman" panose="02020603050405020304" pitchFamily="18" charset="0"/>
              </a:rPr>
              <a:t>Ví dụ - Radix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142</a:t>
            </a:fld>
            <a:endParaRPr lang="en-US" altLang="en-US"/>
          </a:p>
        </p:txBody>
      </p:sp>
      <p:graphicFrame>
        <p:nvGraphicFramePr>
          <p:cNvPr id="3" name="Table 2"/>
          <p:cNvGraphicFramePr>
            <a:graphicFrameLocks noGrp="1"/>
          </p:cNvGraphicFramePr>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a:t>12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a:t>11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a:t>10</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a:t>9</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a:t>8</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a:t>7</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a:t>6</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a:t>5</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a:t>4</a:t>
                      </a:r>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a:t>3</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a:t>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a:t>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a:t>CS</a:t>
                      </a:r>
                    </a:p>
                  </a:txBody>
                  <a:tcPr>
                    <a:solidFill>
                      <a:srgbClr val="00B050"/>
                    </a:solidFill>
                  </a:tcPr>
                </a:tc>
                <a:tc>
                  <a:txBody>
                    <a:bodyPr/>
                    <a:lstStyle/>
                    <a:p>
                      <a:r>
                        <a:rPr lang="en-US" dirty="0"/>
                        <a:t>A</a:t>
                      </a:r>
                    </a:p>
                  </a:txBody>
                  <a:tcPr>
                    <a:solidFill>
                      <a:srgbClr val="00B050"/>
                    </a:solidFill>
                  </a:tcPr>
                </a:tc>
                <a:tc>
                  <a:txBody>
                    <a:bodyPr/>
                    <a:lstStyle/>
                    <a:p>
                      <a:r>
                        <a:rPr lang="en-US" dirty="0"/>
                        <a:t>0</a:t>
                      </a:r>
                    </a:p>
                  </a:txBody>
                  <a:tcPr>
                    <a:solidFill>
                      <a:srgbClr val="00B050"/>
                    </a:solidFill>
                  </a:tcPr>
                </a:tc>
                <a:tc>
                  <a:txBody>
                    <a:bodyPr/>
                    <a:lstStyle/>
                    <a:p>
                      <a:r>
                        <a:rPr lang="en-US" dirty="0"/>
                        <a:t>1</a:t>
                      </a:r>
                    </a:p>
                  </a:txBody>
                  <a:tcPr>
                    <a:solidFill>
                      <a:srgbClr val="00B050"/>
                    </a:solidFill>
                  </a:tcPr>
                </a:tc>
                <a:tc>
                  <a:txBody>
                    <a:bodyPr/>
                    <a:lstStyle/>
                    <a:p>
                      <a:r>
                        <a:rPr lang="en-US" dirty="0"/>
                        <a:t>2</a:t>
                      </a:r>
                    </a:p>
                  </a:txBody>
                  <a:tcPr>
                    <a:solidFill>
                      <a:srgbClr val="00B050"/>
                    </a:solidFill>
                  </a:tcPr>
                </a:tc>
                <a:tc>
                  <a:txBody>
                    <a:bodyPr/>
                    <a:lstStyle/>
                    <a:p>
                      <a:r>
                        <a:rPr lang="en-US" dirty="0"/>
                        <a:t>3</a:t>
                      </a:r>
                    </a:p>
                  </a:txBody>
                  <a:tcPr>
                    <a:solidFill>
                      <a:srgbClr val="00B050"/>
                    </a:solidFill>
                  </a:tcPr>
                </a:tc>
                <a:tc>
                  <a:txBody>
                    <a:bodyPr/>
                    <a:lstStyle/>
                    <a:p>
                      <a:r>
                        <a:rPr lang="en-US" dirty="0"/>
                        <a:t>4</a:t>
                      </a:r>
                    </a:p>
                  </a:txBody>
                  <a:tcPr>
                    <a:solidFill>
                      <a:srgbClr val="00B050"/>
                    </a:solidFill>
                  </a:tcPr>
                </a:tc>
                <a:tc>
                  <a:txBody>
                    <a:bodyPr/>
                    <a:lstStyle/>
                    <a:p>
                      <a:r>
                        <a:rPr lang="en-US" dirty="0"/>
                        <a:t>5</a:t>
                      </a:r>
                    </a:p>
                  </a:txBody>
                  <a:tcPr>
                    <a:solidFill>
                      <a:srgbClr val="00B050"/>
                    </a:solidFill>
                  </a:tcPr>
                </a:tc>
                <a:tc>
                  <a:txBody>
                    <a:bodyPr/>
                    <a:lstStyle/>
                    <a:p>
                      <a:r>
                        <a:rPr lang="en-US" dirty="0"/>
                        <a:t>6</a:t>
                      </a:r>
                    </a:p>
                  </a:txBody>
                  <a:tcPr>
                    <a:solidFill>
                      <a:srgbClr val="00B050"/>
                    </a:solidFill>
                  </a:tcPr>
                </a:tc>
                <a:tc>
                  <a:txBody>
                    <a:bodyPr/>
                    <a:lstStyle/>
                    <a:p>
                      <a:r>
                        <a:rPr lang="en-US" dirty="0"/>
                        <a:t>7</a:t>
                      </a:r>
                    </a:p>
                  </a:txBody>
                  <a:tcPr>
                    <a:solidFill>
                      <a:srgbClr val="00B050"/>
                    </a:solidFill>
                  </a:tcPr>
                </a:tc>
                <a:tc>
                  <a:txBody>
                    <a:bodyPr/>
                    <a:lstStyle/>
                    <a:p>
                      <a:r>
                        <a:rPr lang="en-US" dirty="0"/>
                        <a:t>8</a:t>
                      </a:r>
                    </a:p>
                  </a:txBody>
                  <a:tcPr>
                    <a:solidFill>
                      <a:srgbClr val="00B050"/>
                    </a:solidFill>
                  </a:tcPr>
                </a:tc>
                <a:tc>
                  <a:txBody>
                    <a:bodyPr/>
                    <a:lstStyle/>
                    <a:p>
                      <a:r>
                        <a:rPr lang="en-US" dirty="0"/>
                        <a:t>9</a:t>
                      </a:r>
                    </a:p>
                  </a:txBody>
                  <a:tcPr>
                    <a:solidFill>
                      <a:srgbClr val="00B050"/>
                    </a:solidFill>
                  </a:tcPr>
                </a:tc>
                <a:extLst>
                  <a:ext uri="{0D108BD9-81ED-4DB2-BD59-A6C34878D82A}">
                    <a16:rowId xmlns:a16="http://schemas.microsoft.com/office/drawing/2014/main" val="10012"/>
                  </a:ext>
                </a:extLst>
              </a:tr>
            </a:tbl>
          </a:graphicData>
        </a:graphic>
      </p:graphicFrame>
      <p:sp>
        <p:nvSpPr>
          <p:cNvPr id="5" name="TextBox 4"/>
          <p:cNvSpPr txBox="1"/>
          <p:nvPr/>
        </p:nvSpPr>
        <p:spPr>
          <a:xfrm>
            <a:off x="990600" y="1154668"/>
            <a:ext cx="697627" cy="369332"/>
          </a:xfrm>
          <a:prstGeom prst="rect">
            <a:avLst/>
          </a:prstGeom>
          <a:noFill/>
        </p:spPr>
        <p:txBody>
          <a:bodyPr wrap="none" rtlCol="0">
            <a:spAutoFit/>
          </a:bodyPr>
          <a:lstStyle/>
          <a:p>
            <a:r>
              <a:rPr lang="en-US" dirty="0"/>
              <a:t>09</a:t>
            </a:r>
            <a:r>
              <a:rPr lang="en-US" b="1" u="sng" dirty="0">
                <a:solidFill>
                  <a:srgbClr val="3333FF"/>
                </a:solidFill>
              </a:rPr>
              <a:t>9</a:t>
            </a:r>
            <a:r>
              <a:rPr lang="en-US" dirty="0"/>
              <a:t>9</a:t>
            </a:r>
            <a:endParaRPr lang="en-US" b="1" u="sng" dirty="0">
              <a:solidFill>
                <a:srgbClr val="3333FF"/>
              </a:solidFill>
            </a:endParaRPr>
          </a:p>
        </p:txBody>
      </p:sp>
      <p:sp>
        <p:nvSpPr>
          <p:cNvPr id="6" name="TextBox 5"/>
          <p:cNvSpPr txBox="1"/>
          <p:nvPr/>
        </p:nvSpPr>
        <p:spPr>
          <a:xfrm>
            <a:off x="1010047" y="1600200"/>
            <a:ext cx="697627" cy="369332"/>
          </a:xfrm>
          <a:prstGeom prst="rect">
            <a:avLst/>
          </a:prstGeom>
          <a:noFill/>
        </p:spPr>
        <p:txBody>
          <a:bodyPr wrap="none" rtlCol="0">
            <a:spAutoFit/>
          </a:bodyPr>
          <a:lstStyle/>
          <a:p>
            <a:r>
              <a:rPr lang="en-US" dirty="0"/>
              <a:t>70</a:t>
            </a:r>
            <a:r>
              <a:rPr lang="en-US" b="1" u="sng" dirty="0">
                <a:solidFill>
                  <a:srgbClr val="3333FF"/>
                </a:solidFill>
              </a:rPr>
              <a:t>0</a:t>
            </a:r>
            <a:r>
              <a:rPr lang="en-US" dirty="0"/>
              <a:t>9</a:t>
            </a:r>
            <a:endParaRPr lang="en-US" b="1" u="sng" dirty="0">
              <a:solidFill>
                <a:srgbClr val="3333FF"/>
              </a:solidFill>
            </a:endParaRPr>
          </a:p>
        </p:txBody>
      </p:sp>
      <p:sp>
        <p:nvSpPr>
          <p:cNvPr id="7" name="TextBox 6"/>
          <p:cNvSpPr txBox="1"/>
          <p:nvPr/>
        </p:nvSpPr>
        <p:spPr>
          <a:xfrm>
            <a:off x="1005840" y="1977152"/>
            <a:ext cx="697627" cy="369332"/>
          </a:xfrm>
          <a:prstGeom prst="rect">
            <a:avLst/>
          </a:prstGeom>
          <a:noFill/>
        </p:spPr>
        <p:txBody>
          <a:bodyPr wrap="none" rtlCol="0">
            <a:spAutoFit/>
          </a:bodyPr>
          <a:lstStyle/>
          <a:p>
            <a:r>
              <a:rPr lang="en-US" dirty="0"/>
              <a:t>12</a:t>
            </a:r>
            <a:r>
              <a:rPr lang="en-US" b="1" u="sng" dirty="0">
                <a:solidFill>
                  <a:srgbClr val="3333FF"/>
                </a:solidFill>
              </a:rPr>
              <a:t>3</a:t>
            </a:r>
            <a:r>
              <a:rPr lang="en-US" dirty="0"/>
              <a:t>9</a:t>
            </a:r>
            <a:endParaRPr lang="en-US" b="1" u="sng" dirty="0">
              <a:solidFill>
                <a:srgbClr val="3333FF"/>
              </a:solidFill>
            </a:endParaRPr>
          </a:p>
        </p:txBody>
      </p:sp>
      <p:sp>
        <p:nvSpPr>
          <p:cNvPr id="8" name="TextBox 7"/>
          <p:cNvSpPr txBox="1"/>
          <p:nvPr/>
        </p:nvSpPr>
        <p:spPr>
          <a:xfrm>
            <a:off x="1005840" y="2354104"/>
            <a:ext cx="697627" cy="369332"/>
          </a:xfrm>
          <a:prstGeom prst="rect">
            <a:avLst/>
          </a:prstGeom>
          <a:noFill/>
        </p:spPr>
        <p:txBody>
          <a:bodyPr wrap="none" rtlCol="0">
            <a:spAutoFit/>
          </a:bodyPr>
          <a:lstStyle/>
          <a:p>
            <a:r>
              <a:rPr lang="en-US" dirty="0"/>
              <a:t>45</a:t>
            </a:r>
            <a:r>
              <a:rPr lang="en-US" b="1" u="sng" dirty="0">
                <a:solidFill>
                  <a:srgbClr val="3333FF"/>
                </a:solidFill>
              </a:rPr>
              <a:t>1</a:t>
            </a:r>
            <a:r>
              <a:rPr lang="en-US" dirty="0"/>
              <a:t>8</a:t>
            </a:r>
            <a:endParaRPr lang="en-US" b="1" u="sng" dirty="0">
              <a:solidFill>
                <a:srgbClr val="3333FF"/>
              </a:solidFill>
            </a:endParaRPr>
          </a:p>
        </p:txBody>
      </p:sp>
      <p:sp>
        <p:nvSpPr>
          <p:cNvPr id="9" name="TextBox 8"/>
          <p:cNvSpPr txBox="1"/>
          <p:nvPr/>
        </p:nvSpPr>
        <p:spPr>
          <a:xfrm>
            <a:off x="990599" y="2738676"/>
            <a:ext cx="697627" cy="369332"/>
          </a:xfrm>
          <a:prstGeom prst="rect">
            <a:avLst/>
          </a:prstGeom>
          <a:noFill/>
        </p:spPr>
        <p:txBody>
          <a:bodyPr wrap="none" rtlCol="0">
            <a:spAutoFit/>
          </a:bodyPr>
          <a:lstStyle/>
          <a:p>
            <a:r>
              <a:rPr lang="en-US" dirty="0"/>
              <a:t>04</a:t>
            </a:r>
            <a:r>
              <a:rPr lang="en-US" b="1" u="sng" dirty="0">
                <a:solidFill>
                  <a:srgbClr val="3333FF"/>
                </a:solidFill>
              </a:rPr>
              <a:t>2</a:t>
            </a:r>
            <a:r>
              <a:rPr lang="en-US" dirty="0"/>
              <a:t>8</a:t>
            </a:r>
            <a:endParaRPr lang="en-US" b="1" u="sng" dirty="0">
              <a:solidFill>
                <a:srgbClr val="3333FF"/>
              </a:solidFill>
            </a:endParaRPr>
          </a:p>
        </p:txBody>
      </p:sp>
      <p:sp>
        <p:nvSpPr>
          <p:cNvPr id="10" name="TextBox 9"/>
          <p:cNvSpPr txBox="1"/>
          <p:nvPr/>
        </p:nvSpPr>
        <p:spPr>
          <a:xfrm>
            <a:off x="990598" y="3115628"/>
            <a:ext cx="697627" cy="369332"/>
          </a:xfrm>
          <a:prstGeom prst="rect">
            <a:avLst/>
          </a:prstGeom>
          <a:noFill/>
        </p:spPr>
        <p:txBody>
          <a:bodyPr wrap="none" rtlCol="0">
            <a:spAutoFit/>
          </a:bodyPr>
          <a:lstStyle/>
          <a:p>
            <a:r>
              <a:rPr lang="en-US" dirty="0"/>
              <a:t>17</a:t>
            </a:r>
            <a:r>
              <a:rPr lang="en-US" b="1" u="sng" dirty="0">
                <a:solidFill>
                  <a:srgbClr val="3333FF"/>
                </a:solidFill>
              </a:rPr>
              <a:t>2</a:t>
            </a:r>
            <a:r>
              <a:rPr lang="en-US" dirty="0"/>
              <a:t>5</a:t>
            </a:r>
            <a:endParaRPr lang="en-US" b="1" u="sng" dirty="0">
              <a:solidFill>
                <a:srgbClr val="3333FF"/>
              </a:solidFill>
            </a:endParaRPr>
          </a:p>
        </p:txBody>
      </p:sp>
      <p:sp>
        <p:nvSpPr>
          <p:cNvPr id="11" name="TextBox 10"/>
          <p:cNvSpPr txBox="1"/>
          <p:nvPr/>
        </p:nvSpPr>
        <p:spPr>
          <a:xfrm>
            <a:off x="1005838" y="3507820"/>
            <a:ext cx="697627" cy="369332"/>
          </a:xfrm>
          <a:prstGeom prst="rect">
            <a:avLst/>
          </a:prstGeom>
          <a:noFill/>
        </p:spPr>
        <p:txBody>
          <a:bodyPr wrap="none" rtlCol="0">
            <a:spAutoFit/>
          </a:bodyPr>
          <a:lstStyle/>
          <a:p>
            <a:r>
              <a:rPr lang="en-US" dirty="0"/>
              <a:t>84</a:t>
            </a:r>
            <a:r>
              <a:rPr lang="en-US" b="1" u="sng" dirty="0">
                <a:solidFill>
                  <a:srgbClr val="3333FF"/>
                </a:solidFill>
              </a:rPr>
              <a:t>2</a:t>
            </a:r>
            <a:r>
              <a:rPr lang="en-US" dirty="0"/>
              <a:t>5</a:t>
            </a:r>
            <a:endParaRPr lang="en-US" b="1" u="sng" dirty="0">
              <a:solidFill>
                <a:srgbClr val="3333FF"/>
              </a:solidFill>
            </a:endParaRPr>
          </a:p>
        </p:txBody>
      </p:sp>
      <p:sp>
        <p:nvSpPr>
          <p:cNvPr id="12" name="TextBox 11"/>
          <p:cNvSpPr txBox="1"/>
          <p:nvPr/>
        </p:nvSpPr>
        <p:spPr>
          <a:xfrm>
            <a:off x="1005837" y="3902632"/>
            <a:ext cx="697627" cy="369332"/>
          </a:xfrm>
          <a:prstGeom prst="rect">
            <a:avLst/>
          </a:prstGeom>
          <a:noFill/>
        </p:spPr>
        <p:txBody>
          <a:bodyPr wrap="none" rtlCol="0">
            <a:spAutoFit/>
          </a:bodyPr>
          <a:lstStyle/>
          <a:p>
            <a:r>
              <a:rPr lang="en-US" dirty="0"/>
              <a:t>14</a:t>
            </a:r>
            <a:r>
              <a:rPr lang="en-US" b="1" u="sng" dirty="0">
                <a:solidFill>
                  <a:srgbClr val="3333FF"/>
                </a:solidFill>
              </a:rPr>
              <a:t>2</a:t>
            </a:r>
            <a:r>
              <a:rPr lang="en-US" dirty="0"/>
              <a:t>4</a:t>
            </a:r>
            <a:endParaRPr lang="en-US" b="1" u="sng" dirty="0">
              <a:solidFill>
                <a:srgbClr val="3333FF"/>
              </a:solidFill>
            </a:endParaRPr>
          </a:p>
        </p:txBody>
      </p:sp>
      <p:sp>
        <p:nvSpPr>
          <p:cNvPr id="13" name="TextBox 12"/>
          <p:cNvSpPr txBox="1"/>
          <p:nvPr/>
        </p:nvSpPr>
        <p:spPr>
          <a:xfrm>
            <a:off x="1005836" y="4283156"/>
            <a:ext cx="697627" cy="369332"/>
          </a:xfrm>
          <a:prstGeom prst="rect">
            <a:avLst/>
          </a:prstGeom>
          <a:noFill/>
        </p:spPr>
        <p:txBody>
          <a:bodyPr wrap="none" rtlCol="0">
            <a:spAutoFit/>
          </a:bodyPr>
          <a:lstStyle/>
          <a:p>
            <a:r>
              <a:rPr lang="en-US" dirty="0"/>
              <a:t>70</a:t>
            </a:r>
            <a:r>
              <a:rPr lang="en-US" b="1" u="sng" dirty="0">
                <a:solidFill>
                  <a:srgbClr val="3333FF"/>
                </a:solidFill>
              </a:rPr>
              <a:t>1</a:t>
            </a:r>
            <a:r>
              <a:rPr lang="en-US" dirty="0"/>
              <a:t>3</a:t>
            </a:r>
            <a:endParaRPr lang="en-US" b="1" dirty="0">
              <a:solidFill>
                <a:srgbClr val="3333FF"/>
              </a:solidFill>
            </a:endParaRPr>
          </a:p>
        </p:txBody>
      </p:sp>
      <p:sp>
        <p:nvSpPr>
          <p:cNvPr id="14" name="TextBox 13"/>
          <p:cNvSpPr txBox="1"/>
          <p:nvPr/>
        </p:nvSpPr>
        <p:spPr>
          <a:xfrm>
            <a:off x="1005836" y="4652488"/>
            <a:ext cx="697627" cy="369332"/>
          </a:xfrm>
          <a:prstGeom prst="rect">
            <a:avLst/>
          </a:prstGeom>
          <a:noFill/>
        </p:spPr>
        <p:txBody>
          <a:bodyPr wrap="none" rtlCol="0">
            <a:spAutoFit/>
          </a:bodyPr>
          <a:lstStyle/>
          <a:p>
            <a:r>
              <a:rPr lang="en-US" dirty="0"/>
              <a:t>32</a:t>
            </a:r>
            <a:r>
              <a:rPr lang="en-US" b="1" u="sng" dirty="0">
                <a:solidFill>
                  <a:srgbClr val="3333FF"/>
                </a:solidFill>
              </a:rPr>
              <a:t>5</a:t>
            </a:r>
            <a:r>
              <a:rPr lang="en-US" dirty="0"/>
              <a:t>2</a:t>
            </a:r>
            <a:endParaRPr lang="en-US" b="1" u="sng" dirty="0">
              <a:solidFill>
                <a:srgbClr val="3333FF"/>
              </a:solidFill>
            </a:endParaRPr>
          </a:p>
        </p:txBody>
      </p:sp>
      <p:sp>
        <p:nvSpPr>
          <p:cNvPr id="15" name="TextBox 14"/>
          <p:cNvSpPr txBox="1"/>
          <p:nvPr/>
        </p:nvSpPr>
        <p:spPr>
          <a:xfrm>
            <a:off x="1005836" y="5043252"/>
            <a:ext cx="697627" cy="369332"/>
          </a:xfrm>
          <a:prstGeom prst="rect">
            <a:avLst/>
          </a:prstGeom>
          <a:noFill/>
        </p:spPr>
        <p:txBody>
          <a:bodyPr wrap="none" rtlCol="0">
            <a:spAutoFit/>
          </a:bodyPr>
          <a:lstStyle/>
          <a:p>
            <a:r>
              <a:rPr lang="en-US" dirty="0"/>
              <a:t>07</a:t>
            </a:r>
            <a:r>
              <a:rPr lang="en-US" b="1" u="sng" dirty="0">
                <a:solidFill>
                  <a:srgbClr val="3333FF"/>
                </a:solidFill>
              </a:rPr>
              <a:t>0</a:t>
            </a:r>
            <a:r>
              <a:rPr lang="en-US" dirty="0"/>
              <a:t>1</a:t>
            </a:r>
            <a:endParaRPr lang="en-US" b="1" u="sng" dirty="0">
              <a:solidFill>
                <a:srgbClr val="3333FF"/>
              </a:solidFill>
            </a:endParaRPr>
          </a:p>
        </p:txBody>
      </p:sp>
      <p:sp>
        <p:nvSpPr>
          <p:cNvPr id="16" name="TextBox 15"/>
          <p:cNvSpPr txBox="1"/>
          <p:nvPr/>
        </p:nvSpPr>
        <p:spPr>
          <a:xfrm>
            <a:off x="1005836" y="5441636"/>
            <a:ext cx="697627" cy="369332"/>
          </a:xfrm>
          <a:prstGeom prst="rect">
            <a:avLst/>
          </a:prstGeom>
          <a:noFill/>
        </p:spPr>
        <p:txBody>
          <a:bodyPr wrap="none" rtlCol="0">
            <a:spAutoFit/>
          </a:bodyPr>
          <a:lstStyle/>
          <a:p>
            <a:r>
              <a:rPr lang="en-US" dirty="0"/>
              <a:t>91</a:t>
            </a:r>
            <a:r>
              <a:rPr lang="en-US" b="1" u="sng" dirty="0">
                <a:solidFill>
                  <a:srgbClr val="3333FF"/>
                </a:solidFill>
              </a:rPr>
              <a:t>7</a:t>
            </a:r>
            <a:r>
              <a:rPr lang="en-US" dirty="0"/>
              <a:t>0</a:t>
            </a:r>
            <a:endParaRPr lang="en-US" b="1" u="sng" dirty="0">
              <a:solidFill>
                <a:srgbClr val="3333FF"/>
              </a:solidFill>
            </a:endParaRPr>
          </a:p>
        </p:txBody>
      </p:sp>
    </p:spTree>
    <p:extLst>
      <p:ext uri="{BB962C8B-B14F-4D97-AF65-F5344CB8AC3E}">
        <p14:creationId xmlns:p14="http://schemas.microsoft.com/office/powerpoint/2010/main" val="34734642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6"/>
                                        </p:tgtEl>
                                      </p:cBhvr>
                                    </p:animEffect>
                                    <p:animScale>
                                      <p:cBhvr>
                                        <p:cTn id="7" dur="250" autoRev="1" fill="hold"/>
                                        <p:tgtEl>
                                          <p:spTgt spid="1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50" presetClass="path" presetSubtype="0" accel="50000" decel="50000" fill="hold" grpId="1" nodeType="clickEffect">
                                  <p:stCondLst>
                                    <p:cond delay="0"/>
                                  </p:stCondLst>
                                  <p:childTnLst>
                                    <p:animMotion origin="layout" path="M -2.77778E-7 -3.7037E-7 L 0.31337 -3.7037E-7 C 0.45399 -3.7037E-7 0.62691 -0.00185 0.62691 -0.00324 L 0.62691 -0.00671 " pathEditMode="relative" rAng="0" ptsTypes="AAAA">
                                      <p:cBhvr>
                                        <p:cTn id="11" dur="2000" fill="hold"/>
                                        <p:tgtEl>
                                          <p:spTgt spid="16"/>
                                        </p:tgtEl>
                                        <p:attrNameLst>
                                          <p:attrName>ppt_x</p:attrName>
                                          <p:attrName>ppt_y</p:attrName>
                                        </p:attrNameLst>
                                      </p:cBhvr>
                                      <p:rCtr x="31337" y="-347"/>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15"/>
                                        </p:tgtEl>
                                      </p:cBhvr>
                                    </p:animEffect>
                                    <p:animScale>
                                      <p:cBhvr>
                                        <p:cTn id="16" dur="250" autoRev="1" fill="hold"/>
                                        <p:tgtEl>
                                          <p:spTgt spid="15"/>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50" presetClass="path" presetSubtype="0" accel="50000" decel="50000" fill="hold" grpId="1" nodeType="clickEffect">
                                  <p:stCondLst>
                                    <p:cond delay="0"/>
                                  </p:stCondLst>
                                  <p:childTnLst>
                                    <p:animMotion origin="layout" path="M -2.77778E-7 1.48148E-6 L 0.03837 1.48148E-6 C 0.05556 1.48148E-6 0.07691 0.01528 0.07691 0.02778 L 0.07691 0.05579 " pathEditMode="relative" rAng="0" ptsTypes="AAAA">
                                      <p:cBhvr>
                                        <p:cTn id="20" dur="2000" fill="hold"/>
                                        <p:tgtEl>
                                          <p:spTgt spid="15"/>
                                        </p:tgtEl>
                                        <p:attrNameLst>
                                          <p:attrName>ppt_x</p:attrName>
                                          <p:attrName>ppt_y</p:attrName>
                                        </p:attrNameLst>
                                      </p:cBhvr>
                                      <p:rCtr x="3837" y="2778"/>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14"/>
                                        </p:tgtEl>
                                      </p:cBhvr>
                                    </p:animEffect>
                                    <p:animScale>
                                      <p:cBhvr>
                                        <p:cTn id="25" dur="250" autoRev="1" fill="hold"/>
                                        <p:tgtEl>
                                          <p:spTgt spid="14"/>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50" presetClass="path" presetSubtype="0" accel="50000" decel="50000" fill="hold" grpId="1" nodeType="clickEffect">
                                  <p:stCondLst>
                                    <p:cond delay="0"/>
                                  </p:stCondLst>
                                  <p:childTnLst>
                                    <p:animMotion origin="layout" path="M -2.77778E-7 -4.07407E-6 L 0.23403 -4.07407E-6 C 0.33924 -4.07407E-6 0.46858 0.03102 0.46858 0.05625 L 0.46858 0.11274 " pathEditMode="relative" rAng="0" ptsTypes="AAAA">
                                      <p:cBhvr>
                                        <p:cTn id="29" dur="2000" fill="hold"/>
                                        <p:tgtEl>
                                          <p:spTgt spid="14"/>
                                        </p:tgtEl>
                                        <p:attrNameLst>
                                          <p:attrName>ppt_x</p:attrName>
                                          <p:attrName>ppt_y</p:attrName>
                                        </p:attrNameLst>
                                      </p:cBhvr>
                                      <p:rCtr x="23420" y="5625"/>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13"/>
                                        </p:tgtEl>
                                      </p:cBhvr>
                                    </p:animEffect>
                                    <p:animScale>
                                      <p:cBhvr>
                                        <p:cTn id="34" dur="250" autoRev="1" fill="hold"/>
                                        <p:tgtEl>
                                          <p:spTgt spid="13"/>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2.77778E-7 1.11111E-6 L 0.08004 1.11111E-6 C 0.11597 1.11111E-6 0.16024 0.0456 0.16024 0.08333 L 0.16024 0.16667 " pathEditMode="relative" rAng="0" ptsTypes="AAAA">
                                      <p:cBhvr>
                                        <p:cTn id="38" dur="2000" fill="hold"/>
                                        <p:tgtEl>
                                          <p:spTgt spid="13"/>
                                        </p:tgtEl>
                                        <p:attrNameLst>
                                          <p:attrName>ppt_x</p:attrName>
                                          <p:attrName>ppt_y</p:attrName>
                                        </p:attrNameLst>
                                      </p:cBhvr>
                                      <p:rCtr x="8003" y="8333"/>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2"/>
                                        </p:tgtEl>
                                      </p:cBhvr>
                                    </p:animEffect>
                                    <p:animScale>
                                      <p:cBhvr>
                                        <p:cTn id="43" dur="250" autoRev="1" fill="hold"/>
                                        <p:tgtEl>
                                          <p:spTgt spid="12"/>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2.77778E-7 -3.33333E-6 L 0.11754 -3.33333E-6 C 0.17031 -3.33333E-6 0.23524 0.06111 0.23524 0.11111 L 0.23524 0.22223 " pathEditMode="relative" rAng="0" ptsTypes="AAAA">
                                      <p:cBhvr>
                                        <p:cTn id="47" dur="2000" fill="hold"/>
                                        <p:tgtEl>
                                          <p:spTgt spid="12"/>
                                        </p:tgtEl>
                                        <p:attrNameLst>
                                          <p:attrName>ppt_x</p:attrName>
                                          <p:attrName>ppt_y</p:attrName>
                                        </p:attrNameLst>
                                      </p:cBhvr>
                                      <p:rCtr x="11753" y="11111"/>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1"/>
                                        </p:tgtEl>
                                      </p:cBhvr>
                                    </p:animEffect>
                                    <p:animScale>
                                      <p:cBhvr>
                                        <p:cTn id="52" dur="250" autoRev="1" fill="hold"/>
                                        <p:tgtEl>
                                          <p:spTgt spid="11"/>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2.77778E-7 4.07407E-6 L 0.11754 4.07407E-6 C 0.17031 4.07407E-6 0.23524 0.06296 0.23524 0.11412 L 0.23524 0.22824 " pathEditMode="relative" rAng="0" ptsTypes="AAAA">
                                      <p:cBhvr>
                                        <p:cTn id="56" dur="2000" fill="hold"/>
                                        <p:tgtEl>
                                          <p:spTgt spid="11"/>
                                        </p:tgtEl>
                                        <p:attrNameLst>
                                          <p:attrName>ppt_x</p:attrName>
                                          <p:attrName>ppt_y</p:attrName>
                                        </p:attrNameLst>
                                      </p:cBhvr>
                                      <p:rCtr x="11753" y="11412"/>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0"/>
                                        </p:tgtEl>
                                      </p:cBhvr>
                                    </p:animEffect>
                                    <p:animScale>
                                      <p:cBhvr>
                                        <p:cTn id="61" dur="250" autoRev="1" fill="hold"/>
                                        <p:tgtEl>
                                          <p:spTgt spid="10"/>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4.16667E-6 0 L 0.11841 0 C 0.17153 0 0.23698 0.0625 0.23698 0.11343 L 0.23698 0.22685 " pathEditMode="relative" rAng="0" ptsTypes="AAAA">
                                      <p:cBhvr>
                                        <p:cTn id="65" dur="2000" fill="hold"/>
                                        <p:tgtEl>
                                          <p:spTgt spid="10"/>
                                        </p:tgtEl>
                                        <p:attrNameLst>
                                          <p:attrName>ppt_x</p:attrName>
                                          <p:attrName>ppt_y</p:attrName>
                                        </p:attrNameLst>
                                      </p:cBhvr>
                                      <p:rCtr x="11840" y="11343"/>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9"/>
                                        </p:tgtEl>
                                      </p:cBhvr>
                                    </p:animEffect>
                                    <p:animScale>
                                      <p:cBhvr>
                                        <p:cTn id="70" dur="250" autoRev="1" fill="hold"/>
                                        <p:tgtEl>
                                          <p:spTgt spid="9"/>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4.16667E-6 2.59259E-6 L 0.11841 2.59259E-6 C 0.17153 2.59259E-6 0.23698 0.06227 0.23698 0.11296 L 0.23698 0.22592 " pathEditMode="relative" rAng="0" ptsTypes="AAAA">
                                      <p:cBhvr>
                                        <p:cTn id="74" dur="2000" fill="hold"/>
                                        <p:tgtEl>
                                          <p:spTgt spid="9"/>
                                        </p:tgtEl>
                                        <p:attrNameLst>
                                          <p:attrName>ppt_x</p:attrName>
                                          <p:attrName>ppt_y</p:attrName>
                                        </p:attrNameLst>
                                      </p:cBhvr>
                                      <p:rCtr x="11840" y="11296"/>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8"/>
                                        </p:tgtEl>
                                      </p:cBhvr>
                                    </p:animEffect>
                                    <p:animScale>
                                      <p:cBhvr>
                                        <p:cTn id="79" dur="250" autoRev="1" fill="hold"/>
                                        <p:tgtEl>
                                          <p:spTgt spid="8"/>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2.77778E-7 1.11111E-6 L 0.07986 1.11111E-6 C 0.11563 1.11111E-6 0.16024 0.10926 0.16024 0.19815 L 0.16024 0.39653 " pathEditMode="relative" rAng="0" ptsTypes="AAAA">
                                      <p:cBhvr>
                                        <p:cTn id="83" dur="2000" fill="hold"/>
                                        <p:tgtEl>
                                          <p:spTgt spid="8"/>
                                        </p:tgtEl>
                                        <p:attrNameLst>
                                          <p:attrName>ppt_x</p:attrName>
                                          <p:attrName>ppt_y</p:attrName>
                                        </p:attrNameLst>
                                      </p:cBhvr>
                                      <p:rCtr x="8003" y="19815"/>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7"/>
                                        </p:tgtEl>
                                      </p:cBhvr>
                                    </p:animEffect>
                                    <p:animScale>
                                      <p:cBhvr>
                                        <p:cTn id="88" dur="250" autoRev="1" fill="hold"/>
                                        <p:tgtEl>
                                          <p:spTgt spid="7"/>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2.77778E-7 3.7037E-6 L 0.15504 3.7037E-6 C 0.22465 3.7037E-6 0.31024 0.13981 0.31024 0.25347 L 0.31024 0.50717 " pathEditMode="relative" rAng="0" ptsTypes="AAAA">
                                      <p:cBhvr>
                                        <p:cTn id="92" dur="2000" fill="hold"/>
                                        <p:tgtEl>
                                          <p:spTgt spid="7"/>
                                        </p:tgtEl>
                                        <p:attrNameLst>
                                          <p:attrName>ppt_x</p:attrName>
                                          <p:attrName>ppt_y</p:attrName>
                                        </p:attrNameLst>
                                      </p:cBhvr>
                                      <p:rCtr x="15503" y="25347"/>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6"/>
                                        </p:tgtEl>
                                      </p:cBhvr>
                                    </p:animEffect>
                                    <p:animScale>
                                      <p:cBhvr>
                                        <p:cTn id="97" dur="250" autoRev="1" fill="hold"/>
                                        <p:tgtEl>
                                          <p:spTgt spid="6"/>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1.11111E-6 4.81481E-6 L 0.0382 4.81481E-6 C 0.05521 4.81481E-6 0.07639 0.13958 0.07639 0.25324 L 0.07639 0.50648 " pathEditMode="relative" rAng="0" ptsTypes="AAAA">
                                      <p:cBhvr>
                                        <p:cTn id="101" dur="2000" fill="hold"/>
                                        <p:tgtEl>
                                          <p:spTgt spid="6"/>
                                        </p:tgtEl>
                                        <p:attrNameLst>
                                          <p:attrName>ppt_x</p:attrName>
                                          <p:attrName>ppt_y</p:attrName>
                                        </p:attrNameLst>
                                      </p:cBhvr>
                                      <p:rCtr x="3819" y="25324"/>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5"/>
                                        </p:tgtEl>
                                      </p:cBhvr>
                                    </p:animEffect>
                                    <p:animScale>
                                      <p:cBhvr>
                                        <p:cTn id="106" dur="250" autoRev="1" fill="hold"/>
                                        <p:tgtEl>
                                          <p:spTgt spid="5"/>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4.16667E-6 1.11111E-6 L 0.38924 1.11111E-6 C 0.56389 1.11111E-6 0.77865 0.17292 0.77865 0.31342 L 0.77865 0.62708 " pathEditMode="relative" rAng="0" ptsTypes="AAAA">
                                      <p:cBhvr>
                                        <p:cTn id="110" dur="2000" fill="hold"/>
                                        <p:tgtEl>
                                          <p:spTgt spid="5"/>
                                        </p:tgtEl>
                                        <p:attrNameLst>
                                          <p:attrName>ppt_x</p:attrName>
                                          <p:attrName>ppt_y</p:attrName>
                                        </p:attrNameLst>
                                      </p:cBhvr>
                                      <p:rCtr x="38924" y="313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a:latin typeface="Times New Roman" panose="02020603050405020304" pitchFamily="18" charset="0"/>
                <a:cs typeface="Times New Roman" panose="02020603050405020304" pitchFamily="18" charset="0"/>
              </a:rPr>
              <a:t>Ví dụ - Radix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143</a:t>
            </a:fld>
            <a:endParaRPr lang="en-US" altLang="en-US"/>
          </a:p>
        </p:txBody>
      </p:sp>
      <p:graphicFrame>
        <p:nvGraphicFramePr>
          <p:cNvPr id="3" name="Table 2"/>
          <p:cNvGraphicFramePr>
            <a:graphicFrameLocks noGrp="1"/>
          </p:cNvGraphicFramePr>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a:t>12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a:t>11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a:t>10</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a:t>9</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a:t>8</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a:t>7</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a:t>6</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a:t>5</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a:t>4</a:t>
                      </a:r>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a:t>3</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a:t>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a:t>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a:t>CS</a:t>
                      </a:r>
                    </a:p>
                  </a:txBody>
                  <a:tcPr>
                    <a:solidFill>
                      <a:srgbClr val="00B050"/>
                    </a:solidFill>
                  </a:tcPr>
                </a:tc>
                <a:tc>
                  <a:txBody>
                    <a:bodyPr/>
                    <a:lstStyle/>
                    <a:p>
                      <a:r>
                        <a:rPr lang="en-US" dirty="0"/>
                        <a:t>A</a:t>
                      </a:r>
                    </a:p>
                  </a:txBody>
                  <a:tcPr>
                    <a:solidFill>
                      <a:srgbClr val="00B050"/>
                    </a:solidFill>
                  </a:tcPr>
                </a:tc>
                <a:tc>
                  <a:txBody>
                    <a:bodyPr/>
                    <a:lstStyle/>
                    <a:p>
                      <a:r>
                        <a:rPr lang="en-US" dirty="0"/>
                        <a:t>0</a:t>
                      </a:r>
                    </a:p>
                  </a:txBody>
                  <a:tcPr>
                    <a:solidFill>
                      <a:srgbClr val="00B050"/>
                    </a:solidFill>
                  </a:tcPr>
                </a:tc>
                <a:tc>
                  <a:txBody>
                    <a:bodyPr/>
                    <a:lstStyle/>
                    <a:p>
                      <a:r>
                        <a:rPr lang="en-US" dirty="0"/>
                        <a:t>1</a:t>
                      </a:r>
                    </a:p>
                  </a:txBody>
                  <a:tcPr>
                    <a:solidFill>
                      <a:srgbClr val="00B050"/>
                    </a:solidFill>
                  </a:tcPr>
                </a:tc>
                <a:tc>
                  <a:txBody>
                    <a:bodyPr/>
                    <a:lstStyle/>
                    <a:p>
                      <a:r>
                        <a:rPr lang="en-US" dirty="0"/>
                        <a:t>2</a:t>
                      </a:r>
                    </a:p>
                  </a:txBody>
                  <a:tcPr>
                    <a:solidFill>
                      <a:srgbClr val="00B050"/>
                    </a:solidFill>
                  </a:tcPr>
                </a:tc>
                <a:tc>
                  <a:txBody>
                    <a:bodyPr/>
                    <a:lstStyle/>
                    <a:p>
                      <a:r>
                        <a:rPr lang="en-US" dirty="0"/>
                        <a:t>3</a:t>
                      </a:r>
                    </a:p>
                  </a:txBody>
                  <a:tcPr>
                    <a:solidFill>
                      <a:srgbClr val="00B050"/>
                    </a:solidFill>
                  </a:tcPr>
                </a:tc>
                <a:tc>
                  <a:txBody>
                    <a:bodyPr/>
                    <a:lstStyle/>
                    <a:p>
                      <a:r>
                        <a:rPr lang="en-US" dirty="0"/>
                        <a:t>4</a:t>
                      </a:r>
                    </a:p>
                  </a:txBody>
                  <a:tcPr>
                    <a:solidFill>
                      <a:srgbClr val="00B050"/>
                    </a:solidFill>
                  </a:tcPr>
                </a:tc>
                <a:tc>
                  <a:txBody>
                    <a:bodyPr/>
                    <a:lstStyle/>
                    <a:p>
                      <a:r>
                        <a:rPr lang="en-US" dirty="0"/>
                        <a:t>5</a:t>
                      </a:r>
                    </a:p>
                  </a:txBody>
                  <a:tcPr>
                    <a:solidFill>
                      <a:srgbClr val="00B050"/>
                    </a:solidFill>
                  </a:tcPr>
                </a:tc>
                <a:tc>
                  <a:txBody>
                    <a:bodyPr/>
                    <a:lstStyle/>
                    <a:p>
                      <a:r>
                        <a:rPr lang="en-US" dirty="0"/>
                        <a:t>6</a:t>
                      </a:r>
                    </a:p>
                  </a:txBody>
                  <a:tcPr>
                    <a:solidFill>
                      <a:srgbClr val="00B050"/>
                    </a:solidFill>
                  </a:tcPr>
                </a:tc>
                <a:tc>
                  <a:txBody>
                    <a:bodyPr/>
                    <a:lstStyle/>
                    <a:p>
                      <a:r>
                        <a:rPr lang="en-US" dirty="0"/>
                        <a:t>7</a:t>
                      </a:r>
                    </a:p>
                  </a:txBody>
                  <a:tcPr>
                    <a:solidFill>
                      <a:srgbClr val="00B050"/>
                    </a:solidFill>
                  </a:tcPr>
                </a:tc>
                <a:tc>
                  <a:txBody>
                    <a:bodyPr/>
                    <a:lstStyle/>
                    <a:p>
                      <a:r>
                        <a:rPr lang="en-US" dirty="0"/>
                        <a:t>8</a:t>
                      </a:r>
                    </a:p>
                  </a:txBody>
                  <a:tcPr>
                    <a:solidFill>
                      <a:srgbClr val="00B050"/>
                    </a:solidFill>
                  </a:tcPr>
                </a:tc>
                <a:tc>
                  <a:txBody>
                    <a:bodyPr/>
                    <a:lstStyle/>
                    <a:p>
                      <a:r>
                        <a:rPr lang="en-US" dirty="0"/>
                        <a:t>9</a:t>
                      </a:r>
                    </a:p>
                  </a:txBody>
                  <a:tcPr>
                    <a:solidFill>
                      <a:srgbClr val="00B050"/>
                    </a:solidFill>
                  </a:tcPr>
                </a:tc>
                <a:extLst>
                  <a:ext uri="{0D108BD9-81ED-4DB2-BD59-A6C34878D82A}">
                    <a16:rowId xmlns:a16="http://schemas.microsoft.com/office/drawing/2014/main" val="10012"/>
                  </a:ext>
                </a:extLst>
              </a:tr>
            </a:tbl>
          </a:graphicData>
        </a:graphic>
      </p:graphicFrame>
      <p:sp>
        <p:nvSpPr>
          <p:cNvPr id="5" name="TextBox 4"/>
          <p:cNvSpPr txBox="1"/>
          <p:nvPr/>
        </p:nvSpPr>
        <p:spPr>
          <a:xfrm>
            <a:off x="8115819" y="5432112"/>
            <a:ext cx="697627" cy="369332"/>
          </a:xfrm>
          <a:prstGeom prst="rect">
            <a:avLst/>
          </a:prstGeom>
          <a:noFill/>
        </p:spPr>
        <p:txBody>
          <a:bodyPr wrap="none" rtlCol="0">
            <a:spAutoFit/>
          </a:bodyPr>
          <a:lstStyle/>
          <a:p>
            <a:r>
              <a:rPr lang="en-US" dirty="0"/>
              <a:t>09</a:t>
            </a:r>
            <a:r>
              <a:rPr lang="en-US" b="1" u="sng" dirty="0">
                <a:solidFill>
                  <a:srgbClr val="3333FF"/>
                </a:solidFill>
              </a:rPr>
              <a:t>9</a:t>
            </a:r>
            <a:r>
              <a:rPr lang="en-US" dirty="0"/>
              <a:t>9</a:t>
            </a:r>
            <a:endParaRPr lang="en-US" b="1" u="sng" dirty="0">
              <a:solidFill>
                <a:srgbClr val="3333FF"/>
              </a:solidFill>
            </a:endParaRPr>
          </a:p>
        </p:txBody>
      </p:sp>
      <p:sp>
        <p:nvSpPr>
          <p:cNvPr id="6" name="TextBox 5"/>
          <p:cNvSpPr txBox="1"/>
          <p:nvPr/>
        </p:nvSpPr>
        <p:spPr>
          <a:xfrm>
            <a:off x="1751803" y="5053136"/>
            <a:ext cx="697627" cy="369332"/>
          </a:xfrm>
          <a:prstGeom prst="rect">
            <a:avLst/>
          </a:prstGeom>
          <a:noFill/>
        </p:spPr>
        <p:txBody>
          <a:bodyPr wrap="none" rtlCol="0">
            <a:spAutoFit/>
          </a:bodyPr>
          <a:lstStyle/>
          <a:p>
            <a:r>
              <a:rPr lang="en-US" dirty="0"/>
              <a:t>70</a:t>
            </a:r>
            <a:r>
              <a:rPr lang="en-US" b="1" u="sng" dirty="0">
                <a:solidFill>
                  <a:srgbClr val="3333FF"/>
                </a:solidFill>
              </a:rPr>
              <a:t>0</a:t>
            </a:r>
            <a:r>
              <a:rPr lang="en-US" dirty="0"/>
              <a:t>9</a:t>
            </a:r>
            <a:endParaRPr lang="en-US" b="1" u="sng" dirty="0">
              <a:solidFill>
                <a:srgbClr val="3333FF"/>
              </a:solidFill>
            </a:endParaRPr>
          </a:p>
        </p:txBody>
      </p:sp>
      <p:sp>
        <p:nvSpPr>
          <p:cNvPr id="7" name="TextBox 6"/>
          <p:cNvSpPr txBox="1"/>
          <p:nvPr/>
        </p:nvSpPr>
        <p:spPr>
          <a:xfrm>
            <a:off x="3823654" y="5432112"/>
            <a:ext cx="697627" cy="369332"/>
          </a:xfrm>
          <a:prstGeom prst="rect">
            <a:avLst/>
          </a:prstGeom>
          <a:noFill/>
        </p:spPr>
        <p:txBody>
          <a:bodyPr wrap="none" rtlCol="0">
            <a:spAutoFit/>
          </a:bodyPr>
          <a:lstStyle/>
          <a:p>
            <a:r>
              <a:rPr lang="en-US" dirty="0"/>
              <a:t>12</a:t>
            </a:r>
            <a:r>
              <a:rPr lang="en-US" b="1" u="sng" dirty="0">
                <a:solidFill>
                  <a:srgbClr val="3333FF"/>
                </a:solidFill>
              </a:rPr>
              <a:t>3</a:t>
            </a:r>
            <a:r>
              <a:rPr lang="en-US" dirty="0"/>
              <a:t>9</a:t>
            </a:r>
            <a:endParaRPr lang="en-US" b="1" u="sng" dirty="0">
              <a:solidFill>
                <a:srgbClr val="3333FF"/>
              </a:solidFill>
            </a:endParaRPr>
          </a:p>
        </p:txBody>
      </p:sp>
      <p:sp>
        <p:nvSpPr>
          <p:cNvPr id="8" name="TextBox 7"/>
          <p:cNvSpPr txBox="1"/>
          <p:nvPr/>
        </p:nvSpPr>
        <p:spPr>
          <a:xfrm>
            <a:off x="2413435" y="5059336"/>
            <a:ext cx="697627" cy="369332"/>
          </a:xfrm>
          <a:prstGeom prst="rect">
            <a:avLst/>
          </a:prstGeom>
          <a:noFill/>
        </p:spPr>
        <p:txBody>
          <a:bodyPr wrap="none" rtlCol="0">
            <a:spAutoFit/>
          </a:bodyPr>
          <a:lstStyle/>
          <a:p>
            <a:r>
              <a:rPr lang="en-US" dirty="0"/>
              <a:t>45</a:t>
            </a:r>
            <a:r>
              <a:rPr lang="en-US" b="1" u="sng" dirty="0">
                <a:solidFill>
                  <a:srgbClr val="3333FF"/>
                </a:solidFill>
              </a:rPr>
              <a:t>1</a:t>
            </a:r>
            <a:r>
              <a:rPr lang="en-US" dirty="0"/>
              <a:t>8</a:t>
            </a:r>
            <a:endParaRPr lang="en-US" b="1" u="sng" dirty="0">
              <a:solidFill>
                <a:srgbClr val="3333FF"/>
              </a:solidFill>
            </a:endParaRPr>
          </a:p>
        </p:txBody>
      </p:sp>
      <p:sp>
        <p:nvSpPr>
          <p:cNvPr id="9" name="TextBox 8"/>
          <p:cNvSpPr txBox="1"/>
          <p:nvPr/>
        </p:nvSpPr>
        <p:spPr>
          <a:xfrm>
            <a:off x="3122888" y="4267200"/>
            <a:ext cx="697627" cy="369332"/>
          </a:xfrm>
          <a:prstGeom prst="rect">
            <a:avLst/>
          </a:prstGeom>
          <a:noFill/>
        </p:spPr>
        <p:txBody>
          <a:bodyPr wrap="none" rtlCol="0">
            <a:spAutoFit/>
          </a:bodyPr>
          <a:lstStyle/>
          <a:p>
            <a:r>
              <a:rPr lang="en-US" dirty="0"/>
              <a:t>04</a:t>
            </a:r>
            <a:r>
              <a:rPr lang="en-US" b="1" u="sng" dirty="0">
                <a:solidFill>
                  <a:srgbClr val="3333FF"/>
                </a:solidFill>
              </a:rPr>
              <a:t>2</a:t>
            </a:r>
            <a:r>
              <a:rPr lang="en-US" dirty="0"/>
              <a:t>8</a:t>
            </a:r>
            <a:endParaRPr lang="en-US" b="1" u="sng" dirty="0">
              <a:solidFill>
                <a:srgbClr val="3333FF"/>
              </a:solidFill>
            </a:endParaRPr>
          </a:p>
        </p:txBody>
      </p:sp>
      <p:sp>
        <p:nvSpPr>
          <p:cNvPr id="10" name="TextBox 9"/>
          <p:cNvSpPr txBox="1"/>
          <p:nvPr/>
        </p:nvSpPr>
        <p:spPr>
          <a:xfrm>
            <a:off x="3112371" y="4674160"/>
            <a:ext cx="697627" cy="369332"/>
          </a:xfrm>
          <a:prstGeom prst="rect">
            <a:avLst/>
          </a:prstGeom>
          <a:noFill/>
        </p:spPr>
        <p:txBody>
          <a:bodyPr wrap="none" rtlCol="0">
            <a:spAutoFit/>
          </a:bodyPr>
          <a:lstStyle/>
          <a:p>
            <a:r>
              <a:rPr lang="en-US" dirty="0"/>
              <a:t>17</a:t>
            </a:r>
            <a:r>
              <a:rPr lang="en-US" b="1" u="sng" dirty="0">
                <a:solidFill>
                  <a:srgbClr val="3333FF"/>
                </a:solidFill>
              </a:rPr>
              <a:t>2</a:t>
            </a:r>
            <a:r>
              <a:rPr lang="en-US" dirty="0"/>
              <a:t>5</a:t>
            </a:r>
            <a:endParaRPr lang="en-US" b="1" u="sng" dirty="0">
              <a:solidFill>
                <a:srgbClr val="3333FF"/>
              </a:solidFill>
            </a:endParaRPr>
          </a:p>
        </p:txBody>
      </p:sp>
      <p:sp>
        <p:nvSpPr>
          <p:cNvPr id="11" name="TextBox 10"/>
          <p:cNvSpPr txBox="1"/>
          <p:nvPr/>
        </p:nvSpPr>
        <p:spPr>
          <a:xfrm>
            <a:off x="3122888" y="5053136"/>
            <a:ext cx="697627" cy="369332"/>
          </a:xfrm>
          <a:prstGeom prst="rect">
            <a:avLst/>
          </a:prstGeom>
          <a:noFill/>
        </p:spPr>
        <p:txBody>
          <a:bodyPr wrap="none" rtlCol="0">
            <a:spAutoFit/>
          </a:bodyPr>
          <a:lstStyle/>
          <a:p>
            <a:r>
              <a:rPr lang="en-US" dirty="0"/>
              <a:t>84</a:t>
            </a:r>
            <a:r>
              <a:rPr lang="en-US" b="1" u="sng" dirty="0">
                <a:solidFill>
                  <a:srgbClr val="3333FF"/>
                </a:solidFill>
              </a:rPr>
              <a:t>2</a:t>
            </a:r>
            <a:r>
              <a:rPr lang="en-US" dirty="0"/>
              <a:t>5</a:t>
            </a:r>
            <a:endParaRPr lang="en-US" b="1" u="sng" dirty="0">
              <a:solidFill>
                <a:srgbClr val="3333FF"/>
              </a:solidFill>
            </a:endParaRPr>
          </a:p>
        </p:txBody>
      </p:sp>
      <p:sp>
        <p:nvSpPr>
          <p:cNvPr id="12" name="TextBox 11"/>
          <p:cNvSpPr txBox="1"/>
          <p:nvPr/>
        </p:nvSpPr>
        <p:spPr>
          <a:xfrm>
            <a:off x="3112372" y="5432112"/>
            <a:ext cx="697627" cy="369332"/>
          </a:xfrm>
          <a:prstGeom prst="rect">
            <a:avLst/>
          </a:prstGeom>
          <a:noFill/>
        </p:spPr>
        <p:txBody>
          <a:bodyPr wrap="none" rtlCol="0">
            <a:spAutoFit/>
          </a:bodyPr>
          <a:lstStyle/>
          <a:p>
            <a:r>
              <a:rPr lang="en-US" dirty="0"/>
              <a:t>14</a:t>
            </a:r>
            <a:r>
              <a:rPr lang="en-US" b="1" u="sng" dirty="0">
                <a:solidFill>
                  <a:srgbClr val="3333FF"/>
                </a:solidFill>
              </a:rPr>
              <a:t>2</a:t>
            </a:r>
            <a:r>
              <a:rPr lang="en-US" dirty="0"/>
              <a:t>4</a:t>
            </a:r>
            <a:endParaRPr lang="en-US" b="1" u="sng" dirty="0">
              <a:solidFill>
                <a:srgbClr val="3333FF"/>
              </a:solidFill>
            </a:endParaRPr>
          </a:p>
        </p:txBody>
      </p:sp>
      <p:sp>
        <p:nvSpPr>
          <p:cNvPr id="13" name="TextBox 12"/>
          <p:cNvSpPr txBox="1"/>
          <p:nvPr/>
        </p:nvSpPr>
        <p:spPr>
          <a:xfrm>
            <a:off x="2425261" y="5432112"/>
            <a:ext cx="697627" cy="369332"/>
          </a:xfrm>
          <a:prstGeom prst="rect">
            <a:avLst/>
          </a:prstGeom>
          <a:noFill/>
        </p:spPr>
        <p:txBody>
          <a:bodyPr wrap="none" rtlCol="0">
            <a:spAutoFit/>
          </a:bodyPr>
          <a:lstStyle/>
          <a:p>
            <a:r>
              <a:rPr lang="en-US" dirty="0"/>
              <a:t>70</a:t>
            </a:r>
            <a:r>
              <a:rPr lang="en-US" b="1" u="sng" dirty="0">
                <a:solidFill>
                  <a:srgbClr val="3333FF"/>
                </a:solidFill>
              </a:rPr>
              <a:t>1</a:t>
            </a:r>
            <a:r>
              <a:rPr lang="en-US" dirty="0"/>
              <a:t>3</a:t>
            </a:r>
            <a:endParaRPr lang="en-US" b="1" dirty="0">
              <a:solidFill>
                <a:srgbClr val="3333FF"/>
              </a:solidFill>
            </a:endParaRPr>
          </a:p>
        </p:txBody>
      </p:sp>
      <p:sp>
        <p:nvSpPr>
          <p:cNvPr id="14" name="TextBox 13"/>
          <p:cNvSpPr txBox="1"/>
          <p:nvPr/>
        </p:nvSpPr>
        <p:spPr>
          <a:xfrm>
            <a:off x="5257800" y="5432112"/>
            <a:ext cx="697627" cy="369332"/>
          </a:xfrm>
          <a:prstGeom prst="rect">
            <a:avLst/>
          </a:prstGeom>
          <a:noFill/>
        </p:spPr>
        <p:txBody>
          <a:bodyPr wrap="none" rtlCol="0">
            <a:spAutoFit/>
          </a:bodyPr>
          <a:lstStyle/>
          <a:p>
            <a:r>
              <a:rPr lang="en-US" dirty="0"/>
              <a:t>32</a:t>
            </a:r>
            <a:r>
              <a:rPr lang="en-US" b="1" u="sng" dirty="0">
                <a:solidFill>
                  <a:srgbClr val="3333FF"/>
                </a:solidFill>
              </a:rPr>
              <a:t>5</a:t>
            </a:r>
            <a:r>
              <a:rPr lang="en-US" dirty="0"/>
              <a:t>2</a:t>
            </a:r>
            <a:endParaRPr lang="en-US" b="1" u="sng" dirty="0">
              <a:solidFill>
                <a:srgbClr val="3333FF"/>
              </a:solidFill>
            </a:endParaRPr>
          </a:p>
        </p:txBody>
      </p:sp>
      <p:sp>
        <p:nvSpPr>
          <p:cNvPr id="15" name="TextBox 14"/>
          <p:cNvSpPr txBox="1"/>
          <p:nvPr/>
        </p:nvSpPr>
        <p:spPr>
          <a:xfrm>
            <a:off x="1738150" y="5412824"/>
            <a:ext cx="697627" cy="369332"/>
          </a:xfrm>
          <a:prstGeom prst="rect">
            <a:avLst/>
          </a:prstGeom>
          <a:noFill/>
        </p:spPr>
        <p:txBody>
          <a:bodyPr wrap="none" rtlCol="0">
            <a:spAutoFit/>
          </a:bodyPr>
          <a:lstStyle/>
          <a:p>
            <a:r>
              <a:rPr lang="en-US" dirty="0"/>
              <a:t>07</a:t>
            </a:r>
            <a:r>
              <a:rPr lang="en-US" b="1" u="sng" dirty="0">
                <a:solidFill>
                  <a:srgbClr val="3333FF"/>
                </a:solidFill>
              </a:rPr>
              <a:t>0</a:t>
            </a:r>
            <a:r>
              <a:rPr lang="en-US" dirty="0"/>
              <a:t>1</a:t>
            </a:r>
            <a:endParaRPr lang="en-US" b="1" u="sng" dirty="0">
              <a:solidFill>
                <a:srgbClr val="3333FF"/>
              </a:solidFill>
            </a:endParaRPr>
          </a:p>
        </p:txBody>
      </p:sp>
      <p:sp>
        <p:nvSpPr>
          <p:cNvPr id="16" name="TextBox 15"/>
          <p:cNvSpPr txBox="1"/>
          <p:nvPr/>
        </p:nvSpPr>
        <p:spPr>
          <a:xfrm>
            <a:off x="6705600" y="5412584"/>
            <a:ext cx="697627" cy="369332"/>
          </a:xfrm>
          <a:prstGeom prst="rect">
            <a:avLst/>
          </a:prstGeom>
          <a:noFill/>
        </p:spPr>
        <p:txBody>
          <a:bodyPr wrap="none" rtlCol="0">
            <a:spAutoFit/>
          </a:bodyPr>
          <a:lstStyle/>
          <a:p>
            <a:r>
              <a:rPr lang="en-US" dirty="0"/>
              <a:t>91</a:t>
            </a:r>
            <a:r>
              <a:rPr lang="en-US" b="1" u="sng" dirty="0">
                <a:solidFill>
                  <a:srgbClr val="3333FF"/>
                </a:solidFill>
              </a:rPr>
              <a:t>7</a:t>
            </a:r>
            <a:r>
              <a:rPr lang="en-US" dirty="0"/>
              <a:t>0</a:t>
            </a:r>
            <a:endParaRPr lang="en-US" b="1" u="sng" dirty="0">
              <a:solidFill>
                <a:srgbClr val="3333FF"/>
              </a:solidFill>
            </a:endParaRPr>
          </a:p>
        </p:txBody>
      </p:sp>
    </p:spTree>
    <p:extLst>
      <p:ext uri="{BB962C8B-B14F-4D97-AF65-F5344CB8AC3E}">
        <p14:creationId xmlns:p14="http://schemas.microsoft.com/office/powerpoint/2010/main" val="719367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5E-6 -3.7037E-6 L -0.07813 0.00602 " pathEditMode="relative" rAng="0" ptsTypes="AA">
                                      <p:cBhvr>
                                        <p:cTn id="11" dur="2000" fill="hold"/>
                                        <p:tgtEl>
                                          <p:spTgt spid="15"/>
                                        </p:tgtEl>
                                        <p:attrNameLst>
                                          <p:attrName>ppt_x</p:attrName>
                                          <p:attrName>ppt_y</p:attrName>
                                        </p:attrNameLst>
                                      </p:cBhvr>
                                      <p:rCtr x="-3906" y="301"/>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6"/>
                                        </p:tgtEl>
                                      </p:cBhvr>
                                    </p:animEffect>
                                    <p:animScale>
                                      <p:cBhvr>
                                        <p:cTn id="16" dur="250" autoRev="1" fill="hold"/>
                                        <p:tgtEl>
                                          <p:spTgt spid="6"/>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2.5E-6 2.59259E-6 L -0.07969 0.00301 " pathEditMode="relative" rAng="0" ptsTypes="AA">
                                      <p:cBhvr>
                                        <p:cTn id="20" dur="2000" fill="hold"/>
                                        <p:tgtEl>
                                          <p:spTgt spid="6"/>
                                        </p:tgtEl>
                                        <p:attrNameLst>
                                          <p:attrName>ppt_x</p:attrName>
                                          <p:attrName>ppt_y</p:attrName>
                                        </p:attrNameLst>
                                      </p:cBhvr>
                                      <p:rCtr x="-3993" y="139"/>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13"/>
                                        </p:tgtEl>
                                      </p:cBhvr>
                                    </p:animEffect>
                                    <p:animScale>
                                      <p:cBhvr>
                                        <p:cTn id="25" dur="250" autoRev="1" fill="hold"/>
                                        <p:tgtEl>
                                          <p:spTgt spid="13"/>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50" presetClass="path" presetSubtype="0" accel="50000" decel="50000" fill="hold" grpId="1" nodeType="clickEffect">
                                  <p:stCondLst>
                                    <p:cond delay="0"/>
                                  </p:stCondLst>
                                  <p:childTnLst>
                                    <p:animMotion origin="layout" path="M 1.38889E-6 -1.48148E-6 L -0.07674 -1.48148E-6 C -0.11111 -1.48148E-6 -0.1533 -0.02986 -0.1533 -0.05393 L -0.1533 -0.10787 " pathEditMode="relative" rAng="0" ptsTypes="AAAA">
                                      <p:cBhvr>
                                        <p:cTn id="29" dur="2000" fill="hold"/>
                                        <p:tgtEl>
                                          <p:spTgt spid="13"/>
                                        </p:tgtEl>
                                        <p:attrNameLst>
                                          <p:attrName>ppt_x</p:attrName>
                                          <p:attrName>ppt_y</p:attrName>
                                        </p:attrNameLst>
                                      </p:cBhvr>
                                      <p:rCtr x="-7674" y="-5394"/>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8"/>
                                        </p:tgtEl>
                                      </p:cBhvr>
                                    </p:animEffect>
                                    <p:animScale>
                                      <p:cBhvr>
                                        <p:cTn id="34" dur="250" autoRev="1" fill="hold"/>
                                        <p:tgtEl>
                                          <p:spTgt spid="8"/>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3.33333E-6 -3.33333E-6 L -0.07604 -3.33333E-6 C -0.11024 -3.33333E-6 -0.15208 -0.03009 -0.15208 -0.05463 L -0.15208 -0.10902 " pathEditMode="relative" rAng="0" ptsTypes="AAAA">
                                      <p:cBhvr>
                                        <p:cTn id="38" dur="2000" fill="hold"/>
                                        <p:tgtEl>
                                          <p:spTgt spid="8"/>
                                        </p:tgtEl>
                                        <p:attrNameLst>
                                          <p:attrName>ppt_x</p:attrName>
                                          <p:attrName>ppt_y</p:attrName>
                                        </p:attrNameLst>
                                      </p:cBhvr>
                                      <p:rCtr x="-7604" y="-5463"/>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2"/>
                                        </p:tgtEl>
                                      </p:cBhvr>
                                    </p:animEffect>
                                    <p:animScale>
                                      <p:cBhvr>
                                        <p:cTn id="43" dur="250" autoRev="1" fill="hold"/>
                                        <p:tgtEl>
                                          <p:spTgt spid="12"/>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2.22222E-6 -1.48148E-6 L -0.11423 -1.48148E-6 C -0.16562 -1.48148E-6 -0.22847 -0.06065 -0.22847 -0.10949 L -0.22847 -0.21898 " pathEditMode="relative" rAng="0" ptsTypes="AAAA">
                                      <p:cBhvr>
                                        <p:cTn id="47" dur="2000" fill="hold"/>
                                        <p:tgtEl>
                                          <p:spTgt spid="12"/>
                                        </p:tgtEl>
                                        <p:attrNameLst>
                                          <p:attrName>ppt_x</p:attrName>
                                          <p:attrName>ppt_y</p:attrName>
                                        </p:attrNameLst>
                                      </p:cBhvr>
                                      <p:rCtr x="-11424" y="-10949"/>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1"/>
                                        </p:tgtEl>
                                      </p:cBhvr>
                                    </p:animEffect>
                                    <p:animScale>
                                      <p:cBhvr>
                                        <p:cTn id="52" dur="250" autoRev="1" fill="hold"/>
                                        <p:tgtEl>
                                          <p:spTgt spid="11"/>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2.5E-6 2.59259E-6 L -0.11493 2.59259E-6 C -0.1665 2.59259E-6 -0.22969 -0.06366 -0.22969 -0.11528 L -0.22969 -0.23033 " pathEditMode="relative" rAng="0" ptsTypes="AAAA">
                                      <p:cBhvr>
                                        <p:cTn id="56" dur="2000" fill="hold"/>
                                        <p:tgtEl>
                                          <p:spTgt spid="11"/>
                                        </p:tgtEl>
                                        <p:attrNameLst>
                                          <p:attrName>ppt_x</p:attrName>
                                          <p:attrName>ppt_y</p:attrName>
                                        </p:attrNameLst>
                                      </p:cBhvr>
                                      <p:rCtr x="-11493" y="-11528"/>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0"/>
                                        </p:tgtEl>
                                      </p:cBhvr>
                                    </p:animEffect>
                                    <p:animScale>
                                      <p:cBhvr>
                                        <p:cTn id="61" dur="250" autoRev="1" fill="hold"/>
                                        <p:tgtEl>
                                          <p:spTgt spid="10"/>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2.22222E-6 -3.33333E-6 L -0.11423 -3.33333E-6 C -0.16562 -3.33333E-6 -0.22847 -0.06064 -0.22847 -0.10972 L -0.22847 -0.21944 " pathEditMode="relative" rAng="0" ptsTypes="AAAA">
                                      <p:cBhvr>
                                        <p:cTn id="65" dur="2000" fill="hold"/>
                                        <p:tgtEl>
                                          <p:spTgt spid="10"/>
                                        </p:tgtEl>
                                        <p:attrNameLst>
                                          <p:attrName>ppt_x</p:attrName>
                                          <p:attrName>ppt_y</p:attrName>
                                        </p:attrNameLst>
                                      </p:cBhvr>
                                      <p:rCtr x="-11424" y="-10972"/>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9"/>
                                        </p:tgtEl>
                                      </p:cBhvr>
                                    </p:animEffect>
                                    <p:animScale>
                                      <p:cBhvr>
                                        <p:cTn id="70" dur="250" autoRev="1" fill="hold"/>
                                        <p:tgtEl>
                                          <p:spTgt spid="9"/>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2.5E-6 -4.07407E-6 L -0.11493 -4.07407E-6 C -0.1665 -4.07407E-6 -0.22969 -0.05972 -0.22969 -0.10787 L -0.22969 -0.21574 " pathEditMode="relative" rAng="0" ptsTypes="AAAA">
                                      <p:cBhvr>
                                        <p:cTn id="74" dur="2000" fill="hold"/>
                                        <p:tgtEl>
                                          <p:spTgt spid="9"/>
                                        </p:tgtEl>
                                        <p:attrNameLst>
                                          <p:attrName>ppt_x</p:attrName>
                                          <p:attrName>ppt_y</p:attrName>
                                        </p:attrNameLst>
                                      </p:cBhvr>
                                      <p:rCtr x="-11493" y="-10787"/>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7"/>
                                        </p:tgtEl>
                                      </p:cBhvr>
                                    </p:animEffect>
                                    <p:animScale>
                                      <p:cBhvr>
                                        <p:cTn id="79" dur="250" autoRev="1" fill="hold"/>
                                        <p:tgtEl>
                                          <p:spTgt spid="7"/>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5.55112E-17 -1.48148E-6 L -0.15312 -1.48148E-6 C -0.22187 -1.48148E-6 -0.30625 -0.12176 -0.30625 -0.2206 L -0.30625 -0.4412 " pathEditMode="relative" rAng="0" ptsTypes="AAAA">
                                      <p:cBhvr>
                                        <p:cTn id="83" dur="2000" fill="hold"/>
                                        <p:tgtEl>
                                          <p:spTgt spid="7"/>
                                        </p:tgtEl>
                                        <p:attrNameLst>
                                          <p:attrName>ppt_x</p:attrName>
                                          <p:attrName>ppt_y</p:attrName>
                                        </p:attrNameLst>
                                      </p:cBhvr>
                                      <p:rCtr x="-15313" y="-22060"/>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14"/>
                                        </p:tgtEl>
                                      </p:cBhvr>
                                    </p:animEffect>
                                    <p:animScale>
                                      <p:cBhvr>
                                        <p:cTn id="88" dur="250" autoRev="1" fill="hold"/>
                                        <p:tgtEl>
                                          <p:spTgt spid="14"/>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8.33333E-7 -1.48148E-6 L -0.2316 -1.48148E-6 C -0.33542 -1.48148E-6 -0.46302 -0.14028 -0.46302 -0.25393 L -0.46302 -0.50787 " pathEditMode="relative" rAng="0" ptsTypes="AAAA">
                                      <p:cBhvr>
                                        <p:cTn id="92" dur="2000" fill="hold"/>
                                        <p:tgtEl>
                                          <p:spTgt spid="14"/>
                                        </p:tgtEl>
                                        <p:attrNameLst>
                                          <p:attrName>ppt_x</p:attrName>
                                          <p:attrName>ppt_y</p:attrName>
                                        </p:attrNameLst>
                                      </p:cBhvr>
                                      <p:rCtr x="-23160" y="-25394"/>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16"/>
                                        </p:tgtEl>
                                      </p:cBhvr>
                                    </p:animEffect>
                                    <p:animScale>
                                      <p:cBhvr>
                                        <p:cTn id="97" dur="250" autoRev="1" fill="hold"/>
                                        <p:tgtEl>
                                          <p:spTgt spid="16"/>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4.16667E-6 -3.7037E-6 L -0.31076 -3.7037E-6 C -0.45034 -3.7037E-6 -0.62135 -0.15347 -0.62135 -0.27801 L -0.62135 -0.55578 " pathEditMode="relative" rAng="0" ptsTypes="AAAA">
                                      <p:cBhvr>
                                        <p:cTn id="101" dur="2000" fill="hold"/>
                                        <p:tgtEl>
                                          <p:spTgt spid="16"/>
                                        </p:tgtEl>
                                        <p:attrNameLst>
                                          <p:attrName>ppt_x</p:attrName>
                                          <p:attrName>ppt_y</p:attrName>
                                        </p:attrNameLst>
                                      </p:cBhvr>
                                      <p:rCtr x="-31076" y="-27801"/>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5"/>
                                        </p:tgtEl>
                                      </p:cBhvr>
                                    </p:animEffect>
                                    <p:animScale>
                                      <p:cBhvr>
                                        <p:cTn id="106" dur="250" autoRev="1" fill="hold"/>
                                        <p:tgtEl>
                                          <p:spTgt spid="5"/>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4.44444E-6 -1.48148E-6 L -0.38784 -1.48148E-6 C -0.56215 -1.48148E-6 -0.77569 -0.17222 -0.77569 -0.31157 L -0.77569 -0.62292 " pathEditMode="relative" rAng="0" ptsTypes="AAAA">
                                      <p:cBhvr>
                                        <p:cTn id="110" dur="2000" fill="hold"/>
                                        <p:tgtEl>
                                          <p:spTgt spid="5"/>
                                        </p:tgtEl>
                                        <p:attrNameLst>
                                          <p:attrName>ppt_x</p:attrName>
                                          <p:attrName>ppt_y</p:attrName>
                                        </p:attrNameLst>
                                      </p:cBhvr>
                                      <p:rCtr x="-38785" y="-311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a:latin typeface="Times New Roman" panose="02020603050405020304" pitchFamily="18" charset="0"/>
                <a:cs typeface="Times New Roman" panose="02020603050405020304" pitchFamily="18" charset="0"/>
              </a:rPr>
              <a:t>Ví dụ - Radix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144</a:t>
            </a:fld>
            <a:endParaRPr lang="en-US" altLang="en-US"/>
          </a:p>
        </p:txBody>
      </p:sp>
      <p:graphicFrame>
        <p:nvGraphicFramePr>
          <p:cNvPr id="3" name="Table 2"/>
          <p:cNvGraphicFramePr>
            <a:graphicFrameLocks noGrp="1"/>
          </p:cNvGraphicFramePr>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a:t>12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a:t>11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a:t>10</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a:t>9</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a:t>8</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a:t>7</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a:t>6</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a:t>5</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a:t>4</a:t>
                      </a:r>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a:t>3</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a:t>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a:t>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a:t>CS</a:t>
                      </a:r>
                    </a:p>
                  </a:txBody>
                  <a:tcPr>
                    <a:solidFill>
                      <a:srgbClr val="00B050"/>
                    </a:solidFill>
                  </a:tcPr>
                </a:tc>
                <a:tc>
                  <a:txBody>
                    <a:bodyPr/>
                    <a:lstStyle/>
                    <a:p>
                      <a:r>
                        <a:rPr lang="en-US" dirty="0"/>
                        <a:t>A</a:t>
                      </a:r>
                    </a:p>
                  </a:txBody>
                  <a:tcPr>
                    <a:solidFill>
                      <a:srgbClr val="00B050"/>
                    </a:solidFill>
                  </a:tcPr>
                </a:tc>
                <a:tc>
                  <a:txBody>
                    <a:bodyPr/>
                    <a:lstStyle/>
                    <a:p>
                      <a:r>
                        <a:rPr lang="en-US" dirty="0"/>
                        <a:t>0</a:t>
                      </a:r>
                    </a:p>
                  </a:txBody>
                  <a:tcPr>
                    <a:solidFill>
                      <a:srgbClr val="00B050"/>
                    </a:solidFill>
                  </a:tcPr>
                </a:tc>
                <a:tc>
                  <a:txBody>
                    <a:bodyPr/>
                    <a:lstStyle/>
                    <a:p>
                      <a:r>
                        <a:rPr lang="en-US" dirty="0"/>
                        <a:t>1</a:t>
                      </a:r>
                    </a:p>
                  </a:txBody>
                  <a:tcPr>
                    <a:solidFill>
                      <a:srgbClr val="00B050"/>
                    </a:solidFill>
                  </a:tcPr>
                </a:tc>
                <a:tc>
                  <a:txBody>
                    <a:bodyPr/>
                    <a:lstStyle/>
                    <a:p>
                      <a:r>
                        <a:rPr lang="en-US" dirty="0"/>
                        <a:t>2</a:t>
                      </a:r>
                    </a:p>
                  </a:txBody>
                  <a:tcPr>
                    <a:solidFill>
                      <a:srgbClr val="00B050"/>
                    </a:solidFill>
                  </a:tcPr>
                </a:tc>
                <a:tc>
                  <a:txBody>
                    <a:bodyPr/>
                    <a:lstStyle/>
                    <a:p>
                      <a:r>
                        <a:rPr lang="en-US" dirty="0"/>
                        <a:t>3</a:t>
                      </a:r>
                    </a:p>
                  </a:txBody>
                  <a:tcPr>
                    <a:solidFill>
                      <a:srgbClr val="00B050"/>
                    </a:solidFill>
                  </a:tcPr>
                </a:tc>
                <a:tc>
                  <a:txBody>
                    <a:bodyPr/>
                    <a:lstStyle/>
                    <a:p>
                      <a:r>
                        <a:rPr lang="en-US" dirty="0"/>
                        <a:t>4</a:t>
                      </a:r>
                    </a:p>
                  </a:txBody>
                  <a:tcPr>
                    <a:solidFill>
                      <a:srgbClr val="00B050"/>
                    </a:solidFill>
                  </a:tcPr>
                </a:tc>
                <a:tc>
                  <a:txBody>
                    <a:bodyPr/>
                    <a:lstStyle/>
                    <a:p>
                      <a:r>
                        <a:rPr lang="en-US" dirty="0"/>
                        <a:t>5</a:t>
                      </a:r>
                    </a:p>
                  </a:txBody>
                  <a:tcPr>
                    <a:solidFill>
                      <a:srgbClr val="00B050"/>
                    </a:solidFill>
                  </a:tcPr>
                </a:tc>
                <a:tc>
                  <a:txBody>
                    <a:bodyPr/>
                    <a:lstStyle/>
                    <a:p>
                      <a:r>
                        <a:rPr lang="en-US" dirty="0"/>
                        <a:t>6</a:t>
                      </a:r>
                    </a:p>
                  </a:txBody>
                  <a:tcPr>
                    <a:solidFill>
                      <a:srgbClr val="00B050"/>
                    </a:solidFill>
                  </a:tcPr>
                </a:tc>
                <a:tc>
                  <a:txBody>
                    <a:bodyPr/>
                    <a:lstStyle/>
                    <a:p>
                      <a:r>
                        <a:rPr lang="en-US" dirty="0"/>
                        <a:t>7</a:t>
                      </a:r>
                    </a:p>
                  </a:txBody>
                  <a:tcPr>
                    <a:solidFill>
                      <a:srgbClr val="00B050"/>
                    </a:solidFill>
                  </a:tcPr>
                </a:tc>
                <a:tc>
                  <a:txBody>
                    <a:bodyPr/>
                    <a:lstStyle/>
                    <a:p>
                      <a:r>
                        <a:rPr lang="en-US" dirty="0"/>
                        <a:t>8</a:t>
                      </a:r>
                    </a:p>
                  </a:txBody>
                  <a:tcPr>
                    <a:solidFill>
                      <a:srgbClr val="00B050"/>
                    </a:solidFill>
                  </a:tcPr>
                </a:tc>
                <a:tc>
                  <a:txBody>
                    <a:bodyPr/>
                    <a:lstStyle/>
                    <a:p>
                      <a:r>
                        <a:rPr lang="en-US" dirty="0"/>
                        <a:t>9</a:t>
                      </a:r>
                    </a:p>
                  </a:txBody>
                  <a:tcPr>
                    <a:solidFill>
                      <a:srgbClr val="00B050"/>
                    </a:solidFill>
                  </a:tcPr>
                </a:tc>
                <a:extLst>
                  <a:ext uri="{0D108BD9-81ED-4DB2-BD59-A6C34878D82A}">
                    <a16:rowId xmlns:a16="http://schemas.microsoft.com/office/drawing/2014/main" val="10012"/>
                  </a:ext>
                </a:extLst>
              </a:tr>
            </a:tbl>
          </a:graphicData>
        </a:graphic>
      </p:graphicFrame>
      <p:sp>
        <p:nvSpPr>
          <p:cNvPr id="5" name="TextBox 4"/>
          <p:cNvSpPr txBox="1"/>
          <p:nvPr/>
        </p:nvSpPr>
        <p:spPr>
          <a:xfrm>
            <a:off x="984798" y="1172338"/>
            <a:ext cx="697627" cy="369332"/>
          </a:xfrm>
          <a:prstGeom prst="rect">
            <a:avLst/>
          </a:prstGeom>
          <a:noFill/>
        </p:spPr>
        <p:txBody>
          <a:bodyPr wrap="none" rtlCol="0">
            <a:spAutoFit/>
          </a:bodyPr>
          <a:lstStyle/>
          <a:p>
            <a:r>
              <a:rPr lang="en-US" dirty="0"/>
              <a:t>0</a:t>
            </a:r>
            <a:r>
              <a:rPr lang="en-US" b="1" u="sng" dirty="0">
                <a:solidFill>
                  <a:srgbClr val="3333FF"/>
                </a:solidFill>
              </a:rPr>
              <a:t>9</a:t>
            </a:r>
            <a:r>
              <a:rPr lang="en-US" dirty="0"/>
              <a:t>99</a:t>
            </a:r>
          </a:p>
        </p:txBody>
      </p:sp>
      <p:sp>
        <p:nvSpPr>
          <p:cNvPr id="6" name="TextBox 5"/>
          <p:cNvSpPr txBox="1"/>
          <p:nvPr/>
        </p:nvSpPr>
        <p:spPr>
          <a:xfrm>
            <a:off x="1003216" y="5046592"/>
            <a:ext cx="697627" cy="369332"/>
          </a:xfrm>
          <a:prstGeom prst="rect">
            <a:avLst/>
          </a:prstGeom>
          <a:noFill/>
        </p:spPr>
        <p:txBody>
          <a:bodyPr wrap="none" rtlCol="0">
            <a:spAutoFit/>
          </a:bodyPr>
          <a:lstStyle/>
          <a:p>
            <a:r>
              <a:rPr lang="en-US" dirty="0"/>
              <a:t>7</a:t>
            </a:r>
            <a:r>
              <a:rPr lang="en-US" b="1" u="sng" dirty="0">
                <a:solidFill>
                  <a:srgbClr val="3333FF"/>
                </a:solidFill>
              </a:rPr>
              <a:t>0</a:t>
            </a:r>
            <a:r>
              <a:rPr lang="en-US" dirty="0"/>
              <a:t>09</a:t>
            </a:r>
          </a:p>
        </p:txBody>
      </p:sp>
      <p:sp>
        <p:nvSpPr>
          <p:cNvPr id="7" name="TextBox 6"/>
          <p:cNvSpPr txBox="1"/>
          <p:nvPr/>
        </p:nvSpPr>
        <p:spPr>
          <a:xfrm>
            <a:off x="1000040" y="2369264"/>
            <a:ext cx="697627" cy="369332"/>
          </a:xfrm>
          <a:prstGeom prst="rect">
            <a:avLst/>
          </a:prstGeom>
          <a:noFill/>
        </p:spPr>
        <p:txBody>
          <a:bodyPr wrap="none" rtlCol="0">
            <a:spAutoFit/>
          </a:bodyPr>
          <a:lstStyle/>
          <a:p>
            <a:r>
              <a:rPr lang="en-US" dirty="0"/>
              <a:t>1</a:t>
            </a:r>
            <a:r>
              <a:rPr lang="en-US" b="1" u="sng" dirty="0">
                <a:solidFill>
                  <a:srgbClr val="3333FF"/>
                </a:solidFill>
              </a:rPr>
              <a:t>2</a:t>
            </a:r>
            <a:r>
              <a:rPr lang="en-US" dirty="0"/>
              <a:t>39</a:t>
            </a:r>
          </a:p>
        </p:txBody>
      </p:sp>
      <p:sp>
        <p:nvSpPr>
          <p:cNvPr id="8" name="TextBox 7"/>
          <p:cNvSpPr txBox="1"/>
          <p:nvPr/>
        </p:nvSpPr>
        <p:spPr>
          <a:xfrm>
            <a:off x="1000836" y="4307584"/>
            <a:ext cx="697627" cy="369332"/>
          </a:xfrm>
          <a:prstGeom prst="rect">
            <a:avLst/>
          </a:prstGeom>
          <a:noFill/>
        </p:spPr>
        <p:txBody>
          <a:bodyPr wrap="none" rtlCol="0">
            <a:spAutoFit/>
          </a:bodyPr>
          <a:lstStyle/>
          <a:p>
            <a:r>
              <a:rPr lang="en-US" dirty="0"/>
              <a:t>4</a:t>
            </a:r>
            <a:r>
              <a:rPr lang="en-US" b="1" u="sng" dirty="0">
                <a:solidFill>
                  <a:srgbClr val="3333FF"/>
                </a:solidFill>
              </a:rPr>
              <a:t>5</a:t>
            </a:r>
            <a:r>
              <a:rPr lang="en-US" dirty="0"/>
              <a:t>18</a:t>
            </a:r>
          </a:p>
        </p:txBody>
      </p:sp>
      <p:sp>
        <p:nvSpPr>
          <p:cNvPr id="9" name="TextBox 8"/>
          <p:cNvSpPr txBox="1"/>
          <p:nvPr/>
        </p:nvSpPr>
        <p:spPr>
          <a:xfrm>
            <a:off x="1000041" y="2764234"/>
            <a:ext cx="697627" cy="369332"/>
          </a:xfrm>
          <a:prstGeom prst="rect">
            <a:avLst/>
          </a:prstGeom>
          <a:noFill/>
        </p:spPr>
        <p:txBody>
          <a:bodyPr wrap="none" rtlCol="0">
            <a:spAutoFit/>
          </a:bodyPr>
          <a:lstStyle/>
          <a:p>
            <a:r>
              <a:rPr lang="en-US" dirty="0"/>
              <a:t>0</a:t>
            </a:r>
            <a:r>
              <a:rPr lang="en-US" b="1" u="sng" dirty="0">
                <a:solidFill>
                  <a:srgbClr val="3333FF"/>
                </a:solidFill>
              </a:rPr>
              <a:t>4</a:t>
            </a:r>
            <a:r>
              <a:rPr lang="en-US" dirty="0"/>
              <a:t>28</a:t>
            </a:r>
          </a:p>
        </p:txBody>
      </p:sp>
      <p:sp>
        <p:nvSpPr>
          <p:cNvPr id="10" name="TextBox 9"/>
          <p:cNvSpPr txBox="1"/>
          <p:nvPr/>
        </p:nvSpPr>
        <p:spPr>
          <a:xfrm>
            <a:off x="1000042" y="3142112"/>
            <a:ext cx="697627" cy="369332"/>
          </a:xfrm>
          <a:prstGeom prst="rect">
            <a:avLst/>
          </a:prstGeom>
          <a:noFill/>
        </p:spPr>
        <p:txBody>
          <a:bodyPr wrap="none" rtlCol="0">
            <a:spAutoFit/>
          </a:bodyPr>
          <a:lstStyle/>
          <a:p>
            <a:r>
              <a:rPr lang="en-US" dirty="0"/>
              <a:t>1</a:t>
            </a:r>
            <a:r>
              <a:rPr lang="en-US" b="1" u="sng" dirty="0">
                <a:solidFill>
                  <a:srgbClr val="3333FF"/>
                </a:solidFill>
              </a:rPr>
              <a:t>7</a:t>
            </a:r>
            <a:r>
              <a:rPr lang="en-US" dirty="0"/>
              <a:t>25</a:t>
            </a:r>
          </a:p>
        </p:txBody>
      </p:sp>
      <p:sp>
        <p:nvSpPr>
          <p:cNvPr id="11" name="TextBox 10"/>
          <p:cNvSpPr txBox="1"/>
          <p:nvPr/>
        </p:nvSpPr>
        <p:spPr>
          <a:xfrm>
            <a:off x="1038141" y="3534736"/>
            <a:ext cx="697627" cy="369332"/>
          </a:xfrm>
          <a:prstGeom prst="rect">
            <a:avLst/>
          </a:prstGeom>
          <a:noFill/>
        </p:spPr>
        <p:txBody>
          <a:bodyPr wrap="none" rtlCol="0">
            <a:spAutoFit/>
          </a:bodyPr>
          <a:lstStyle/>
          <a:p>
            <a:r>
              <a:rPr lang="en-US" dirty="0"/>
              <a:t>8</a:t>
            </a:r>
            <a:r>
              <a:rPr lang="en-US" b="1" u="sng" dirty="0">
                <a:solidFill>
                  <a:srgbClr val="3333FF"/>
                </a:solidFill>
              </a:rPr>
              <a:t>4</a:t>
            </a:r>
            <a:r>
              <a:rPr lang="en-US" dirty="0"/>
              <a:t>25</a:t>
            </a:r>
          </a:p>
        </p:txBody>
      </p:sp>
      <p:sp>
        <p:nvSpPr>
          <p:cNvPr id="12" name="TextBox 11"/>
          <p:cNvSpPr txBox="1"/>
          <p:nvPr/>
        </p:nvSpPr>
        <p:spPr>
          <a:xfrm>
            <a:off x="1000043" y="3897868"/>
            <a:ext cx="697627" cy="369332"/>
          </a:xfrm>
          <a:prstGeom prst="rect">
            <a:avLst/>
          </a:prstGeom>
          <a:noFill/>
        </p:spPr>
        <p:txBody>
          <a:bodyPr wrap="none" rtlCol="0">
            <a:spAutoFit/>
          </a:bodyPr>
          <a:lstStyle/>
          <a:p>
            <a:r>
              <a:rPr lang="en-US" dirty="0"/>
              <a:t>1</a:t>
            </a:r>
            <a:r>
              <a:rPr lang="en-US" b="1" u="sng" dirty="0">
                <a:solidFill>
                  <a:srgbClr val="3333FF"/>
                </a:solidFill>
              </a:rPr>
              <a:t>4</a:t>
            </a:r>
            <a:r>
              <a:rPr lang="en-US" dirty="0"/>
              <a:t>24</a:t>
            </a:r>
          </a:p>
        </p:txBody>
      </p:sp>
      <p:sp>
        <p:nvSpPr>
          <p:cNvPr id="13" name="TextBox 12"/>
          <p:cNvSpPr txBox="1"/>
          <p:nvPr/>
        </p:nvSpPr>
        <p:spPr>
          <a:xfrm>
            <a:off x="1000837" y="4670716"/>
            <a:ext cx="697627" cy="369332"/>
          </a:xfrm>
          <a:prstGeom prst="rect">
            <a:avLst/>
          </a:prstGeom>
          <a:noFill/>
        </p:spPr>
        <p:txBody>
          <a:bodyPr wrap="none" rtlCol="0">
            <a:spAutoFit/>
          </a:bodyPr>
          <a:lstStyle/>
          <a:p>
            <a:r>
              <a:rPr lang="en-US" dirty="0"/>
              <a:t>7</a:t>
            </a:r>
            <a:r>
              <a:rPr lang="en-US" b="1" u="sng" dirty="0">
                <a:solidFill>
                  <a:srgbClr val="3333FF"/>
                </a:solidFill>
              </a:rPr>
              <a:t>0</a:t>
            </a:r>
            <a:r>
              <a:rPr lang="en-US" dirty="0"/>
              <a:t>13</a:t>
            </a:r>
          </a:p>
        </p:txBody>
      </p:sp>
      <p:sp>
        <p:nvSpPr>
          <p:cNvPr id="14" name="TextBox 13"/>
          <p:cNvSpPr txBox="1"/>
          <p:nvPr/>
        </p:nvSpPr>
        <p:spPr>
          <a:xfrm>
            <a:off x="1000039" y="1995659"/>
            <a:ext cx="697627" cy="369332"/>
          </a:xfrm>
          <a:prstGeom prst="rect">
            <a:avLst/>
          </a:prstGeom>
          <a:noFill/>
        </p:spPr>
        <p:txBody>
          <a:bodyPr wrap="none" rtlCol="0">
            <a:spAutoFit/>
          </a:bodyPr>
          <a:lstStyle/>
          <a:p>
            <a:r>
              <a:rPr lang="en-US" dirty="0"/>
              <a:t>3</a:t>
            </a:r>
            <a:r>
              <a:rPr lang="en-US" b="1" u="sng" dirty="0">
                <a:solidFill>
                  <a:srgbClr val="3333FF"/>
                </a:solidFill>
              </a:rPr>
              <a:t>2</a:t>
            </a:r>
            <a:r>
              <a:rPr lang="en-US" dirty="0"/>
              <a:t>52</a:t>
            </a:r>
          </a:p>
        </p:txBody>
      </p:sp>
      <p:sp>
        <p:nvSpPr>
          <p:cNvPr id="15" name="TextBox 14"/>
          <p:cNvSpPr txBox="1"/>
          <p:nvPr/>
        </p:nvSpPr>
        <p:spPr>
          <a:xfrm>
            <a:off x="990600" y="5422468"/>
            <a:ext cx="697627" cy="369332"/>
          </a:xfrm>
          <a:prstGeom prst="rect">
            <a:avLst/>
          </a:prstGeom>
          <a:noFill/>
        </p:spPr>
        <p:txBody>
          <a:bodyPr wrap="none" rtlCol="0">
            <a:spAutoFit/>
          </a:bodyPr>
          <a:lstStyle/>
          <a:p>
            <a:r>
              <a:rPr lang="en-US" dirty="0"/>
              <a:t>0</a:t>
            </a:r>
            <a:r>
              <a:rPr lang="en-US" b="1" u="sng" dirty="0">
                <a:solidFill>
                  <a:srgbClr val="3333FF"/>
                </a:solidFill>
              </a:rPr>
              <a:t>7</a:t>
            </a:r>
            <a:r>
              <a:rPr lang="en-US" dirty="0"/>
              <a:t>01</a:t>
            </a:r>
            <a:endParaRPr lang="en-US" b="1" u="sng" dirty="0">
              <a:solidFill>
                <a:srgbClr val="3333FF"/>
              </a:solidFill>
            </a:endParaRPr>
          </a:p>
        </p:txBody>
      </p:sp>
      <p:sp>
        <p:nvSpPr>
          <p:cNvPr id="16" name="TextBox 15"/>
          <p:cNvSpPr txBox="1"/>
          <p:nvPr/>
        </p:nvSpPr>
        <p:spPr>
          <a:xfrm>
            <a:off x="1000038" y="1596253"/>
            <a:ext cx="697627" cy="369332"/>
          </a:xfrm>
          <a:prstGeom prst="rect">
            <a:avLst/>
          </a:prstGeom>
          <a:noFill/>
        </p:spPr>
        <p:txBody>
          <a:bodyPr wrap="none" rtlCol="0">
            <a:spAutoFit/>
          </a:bodyPr>
          <a:lstStyle/>
          <a:p>
            <a:r>
              <a:rPr lang="en-US" dirty="0"/>
              <a:t>9</a:t>
            </a:r>
            <a:r>
              <a:rPr lang="en-US" b="1" u="sng" dirty="0">
                <a:solidFill>
                  <a:srgbClr val="3333FF"/>
                </a:solidFill>
              </a:rPr>
              <a:t>1</a:t>
            </a:r>
            <a:r>
              <a:rPr lang="en-US" dirty="0"/>
              <a:t>70</a:t>
            </a:r>
          </a:p>
        </p:txBody>
      </p:sp>
    </p:spTree>
    <p:extLst>
      <p:ext uri="{BB962C8B-B14F-4D97-AF65-F5344CB8AC3E}">
        <p14:creationId xmlns:p14="http://schemas.microsoft.com/office/powerpoint/2010/main" val="39444254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5"/>
                                        </p:tgtEl>
                                      </p:cBhvr>
                                    </p:animEffect>
                                    <p:animScale>
                                      <p:cBhvr>
                                        <p:cTn id="7" dur="250" autoRev="1" fill="hold"/>
                                        <p:tgtEl>
                                          <p:spTgt spid="15"/>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4.16667E-6 -2.59259E-6 L 0.62865 0.00463 " pathEditMode="relative" rAng="0" ptsTypes="AA">
                                      <p:cBhvr>
                                        <p:cTn id="11" dur="2000" fill="hold"/>
                                        <p:tgtEl>
                                          <p:spTgt spid="15"/>
                                        </p:tgtEl>
                                        <p:attrNameLst>
                                          <p:attrName>ppt_x</p:attrName>
                                          <p:attrName>ppt_y</p:attrName>
                                        </p:attrNameLst>
                                      </p:cBhvr>
                                      <p:rCtr x="31424" y="231"/>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6"/>
                                        </p:tgtEl>
                                      </p:cBhvr>
                                    </p:animEffect>
                                    <p:animScale>
                                      <p:cBhvr>
                                        <p:cTn id="16" dur="250" autoRev="1" fill="hold"/>
                                        <p:tgtEl>
                                          <p:spTgt spid="6"/>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05556E-6 -1.48148E-6 L 0.07726 0.05949 " pathEditMode="relative" rAng="0" ptsTypes="AA">
                                      <p:cBhvr>
                                        <p:cTn id="20" dur="2000" fill="hold"/>
                                        <p:tgtEl>
                                          <p:spTgt spid="6"/>
                                        </p:tgtEl>
                                        <p:attrNameLst>
                                          <p:attrName>ppt_x</p:attrName>
                                          <p:attrName>ppt_y</p:attrName>
                                        </p:attrNameLst>
                                      </p:cBhvr>
                                      <p:rCtr x="3854" y="2963"/>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13"/>
                                        </p:tgtEl>
                                      </p:cBhvr>
                                    </p:animEffect>
                                    <p:animScale>
                                      <p:cBhvr>
                                        <p:cTn id="25" dur="250" autoRev="1" fill="hold"/>
                                        <p:tgtEl>
                                          <p:spTgt spid="13"/>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50" presetClass="path" presetSubtype="0" accel="50000" decel="50000" fill="hold" grpId="1" nodeType="clickEffect">
                                  <p:stCondLst>
                                    <p:cond delay="0"/>
                                  </p:stCondLst>
                                  <p:childTnLst>
                                    <p:animMotion origin="layout" path="M 5.55556E-7 -3.7037E-7 L 0.03871 -3.7037E-7 C 0.05608 -3.7037E-7 0.07743 0.0162 0.07743 0.0294 L 0.07743 0.0588 " pathEditMode="relative" rAng="0" ptsTypes="AAAA">
                                      <p:cBhvr>
                                        <p:cTn id="29" dur="2000" fill="hold"/>
                                        <p:tgtEl>
                                          <p:spTgt spid="13"/>
                                        </p:tgtEl>
                                        <p:attrNameLst>
                                          <p:attrName>ppt_x</p:attrName>
                                          <p:attrName>ppt_y</p:attrName>
                                        </p:attrNameLst>
                                      </p:cBhvr>
                                      <p:rCtr x="3872" y="2940"/>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8"/>
                                        </p:tgtEl>
                                      </p:cBhvr>
                                    </p:animEffect>
                                    <p:animScale>
                                      <p:cBhvr>
                                        <p:cTn id="34" dur="250" autoRev="1" fill="hold"/>
                                        <p:tgtEl>
                                          <p:spTgt spid="8"/>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5.55556E-7 -1.11111E-6 L 0.23455 -1.11111E-6 C 0.33976 -1.11111E-6 0.4691 0.04607 0.4691 0.08357 L 0.4691 0.16736 " pathEditMode="relative" rAng="0" ptsTypes="AAAA">
                                      <p:cBhvr>
                                        <p:cTn id="38" dur="2000" fill="hold"/>
                                        <p:tgtEl>
                                          <p:spTgt spid="8"/>
                                        </p:tgtEl>
                                        <p:attrNameLst>
                                          <p:attrName>ppt_x</p:attrName>
                                          <p:attrName>ppt_y</p:attrName>
                                        </p:attrNameLst>
                                      </p:cBhvr>
                                      <p:rCtr x="23455" y="8356"/>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2"/>
                                        </p:tgtEl>
                                      </p:cBhvr>
                                    </p:animEffect>
                                    <p:animScale>
                                      <p:cBhvr>
                                        <p:cTn id="43" dur="250" autoRev="1" fill="hold"/>
                                        <p:tgtEl>
                                          <p:spTgt spid="12"/>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4.16667E-6 1.11111E-6 L 0.19704 1.11111E-6 C 0.28541 1.11111E-6 0.39427 0.06342 0.39427 0.11505 L 0.39427 0.23055 " pathEditMode="relative" rAng="0" ptsTypes="AAAA">
                                      <p:cBhvr>
                                        <p:cTn id="47" dur="2000" fill="hold"/>
                                        <p:tgtEl>
                                          <p:spTgt spid="12"/>
                                        </p:tgtEl>
                                        <p:attrNameLst>
                                          <p:attrName>ppt_x</p:attrName>
                                          <p:attrName>ppt_y</p:attrName>
                                        </p:attrNameLst>
                                      </p:cBhvr>
                                      <p:rCtr x="19705" y="11528"/>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1"/>
                                        </p:tgtEl>
                                      </p:cBhvr>
                                    </p:animEffect>
                                    <p:animScale>
                                      <p:cBhvr>
                                        <p:cTn id="52" dur="250" autoRev="1" fill="hold"/>
                                        <p:tgtEl>
                                          <p:spTgt spid="11"/>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2.5E-6 -1.11111E-6 L 0.19497 -1.11111E-6 C 0.28247 -1.11111E-6 0.39011 0.06181 0.39011 0.11204 L 0.39011 0.22431 " pathEditMode="relative" rAng="0" ptsTypes="AAAA">
                                      <p:cBhvr>
                                        <p:cTn id="56" dur="2000" fill="hold"/>
                                        <p:tgtEl>
                                          <p:spTgt spid="11"/>
                                        </p:tgtEl>
                                        <p:attrNameLst>
                                          <p:attrName>ppt_x</p:attrName>
                                          <p:attrName>ppt_y</p:attrName>
                                        </p:attrNameLst>
                                      </p:cBhvr>
                                      <p:rCtr x="19497" y="11204"/>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0"/>
                                        </p:tgtEl>
                                      </p:cBhvr>
                                    </p:animEffect>
                                    <p:animScale>
                                      <p:cBhvr>
                                        <p:cTn id="61" dur="250" autoRev="1" fill="hold"/>
                                        <p:tgtEl>
                                          <p:spTgt spid="10"/>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4.16667E-6 -3.7037E-6 L 0.31371 -3.7037E-6 C 0.45451 -3.7037E-6 0.6276 0.07871 0.6276 0.14283 L 0.6276 0.28565 " pathEditMode="relative" rAng="0" ptsTypes="AAAA">
                                      <p:cBhvr>
                                        <p:cTn id="65" dur="2000" fill="hold"/>
                                        <p:tgtEl>
                                          <p:spTgt spid="10"/>
                                        </p:tgtEl>
                                        <p:attrNameLst>
                                          <p:attrName>ppt_x</p:attrName>
                                          <p:attrName>ppt_y</p:attrName>
                                        </p:attrNameLst>
                                      </p:cBhvr>
                                      <p:rCtr x="31372" y="14282"/>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9"/>
                                        </p:tgtEl>
                                      </p:cBhvr>
                                    </p:animEffect>
                                    <p:animScale>
                                      <p:cBhvr>
                                        <p:cTn id="70" dur="250" autoRev="1" fill="hold"/>
                                        <p:tgtEl>
                                          <p:spTgt spid="9"/>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4.16667E-6 -1.11111E-6 L 0.19704 -1.11111E-6 C 0.28541 -1.11111E-6 0.39427 0.07732 0.39427 0.14028 L 0.39427 0.28056 " pathEditMode="relative" rAng="0" ptsTypes="AAAA">
                                      <p:cBhvr>
                                        <p:cTn id="74" dur="2000" fill="hold"/>
                                        <p:tgtEl>
                                          <p:spTgt spid="9"/>
                                        </p:tgtEl>
                                        <p:attrNameLst>
                                          <p:attrName>ppt_x</p:attrName>
                                          <p:attrName>ppt_y</p:attrName>
                                        </p:attrNameLst>
                                      </p:cBhvr>
                                      <p:rCtr x="19705" y="14028"/>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7"/>
                                        </p:tgtEl>
                                      </p:cBhvr>
                                    </p:animEffect>
                                    <p:animScale>
                                      <p:cBhvr>
                                        <p:cTn id="79" dur="250" autoRev="1" fill="hold"/>
                                        <p:tgtEl>
                                          <p:spTgt spid="7"/>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4.16667E-6 -2.22222E-6 L 0.11788 -2.22222E-6 C 0.17083 -2.22222E-6 0.23593 0.12408 0.23593 0.225 L 0.23593 0.45 " pathEditMode="relative" rAng="0" ptsTypes="AAAA">
                                      <p:cBhvr>
                                        <p:cTn id="83" dur="2000" fill="hold"/>
                                        <p:tgtEl>
                                          <p:spTgt spid="7"/>
                                        </p:tgtEl>
                                        <p:attrNameLst>
                                          <p:attrName>ppt_x</p:attrName>
                                          <p:attrName>ppt_y</p:attrName>
                                        </p:attrNameLst>
                                      </p:cBhvr>
                                      <p:rCtr x="11788" y="22500"/>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14"/>
                                        </p:tgtEl>
                                      </p:cBhvr>
                                    </p:animEffect>
                                    <p:animScale>
                                      <p:cBhvr>
                                        <p:cTn id="88" dur="250" autoRev="1" fill="hold"/>
                                        <p:tgtEl>
                                          <p:spTgt spid="14"/>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4.16667E-6 -4.07407E-6 L 0.11788 -4.07407E-6 C 0.17083 -4.07407E-6 0.23593 0.12385 0.23593 0.22431 L 0.23593 0.44885 " pathEditMode="relative" rAng="0" ptsTypes="AAAA">
                                      <p:cBhvr>
                                        <p:cTn id="92" dur="2000" fill="hold"/>
                                        <p:tgtEl>
                                          <p:spTgt spid="14"/>
                                        </p:tgtEl>
                                        <p:attrNameLst>
                                          <p:attrName>ppt_x</p:attrName>
                                          <p:attrName>ppt_y</p:attrName>
                                        </p:attrNameLst>
                                      </p:cBhvr>
                                      <p:rCtr x="11788" y="22431"/>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16"/>
                                        </p:tgtEl>
                                      </p:cBhvr>
                                    </p:animEffect>
                                    <p:animScale>
                                      <p:cBhvr>
                                        <p:cTn id="97" dur="250" autoRev="1" fill="hold"/>
                                        <p:tgtEl>
                                          <p:spTgt spid="16"/>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4.16667E-6 -2.22222E-6 L 0.08038 -2.22222E-6 C 0.11649 -2.22222E-6 0.16093 0.15509 0.16093 0.28125 L 0.16093 0.5625 " pathEditMode="relative" rAng="0" ptsTypes="AAAA">
                                      <p:cBhvr>
                                        <p:cTn id="101" dur="2000" fill="hold"/>
                                        <p:tgtEl>
                                          <p:spTgt spid="16"/>
                                        </p:tgtEl>
                                        <p:attrNameLst>
                                          <p:attrName>ppt_x</p:attrName>
                                          <p:attrName>ppt_y</p:attrName>
                                        </p:attrNameLst>
                                      </p:cBhvr>
                                      <p:rCtr x="8038" y="28125"/>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5"/>
                                        </p:tgtEl>
                                      </p:cBhvr>
                                    </p:animEffect>
                                    <p:animScale>
                                      <p:cBhvr>
                                        <p:cTn id="106" dur="250" autoRev="1" fill="hold"/>
                                        <p:tgtEl>
                                          <p:spTgt spid="5"/>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3.33333E-6 4.81481E-6 L 0.38959 4.81481E-6 C 0.56424 4.81481E-6 0.77917 0.17222 0.77917 0.31226 L 0.77917 0.62453 " pathEditMode="relative" rAng="0" ptsTypes="AAAA">
                                      <p:cBhvr>
                                        <p:cTn id="110" dur="2000" fill="hold"/>
                                        <p:tgtEl>
                                          <p:spTgt spid="5"/>
                                        </p:tgtEl>
                                        <p:attrNameLst>
                                          <p:attrName>ppt_x</p:attrName>
                                          <p:attrName>ppt_y</p:attrName>
                                        </p:attrNameLst>
                                      </p:cBhvr>
                                      <p:rCtr x="38958" y="312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a:latin typeface="Times New Roman" panose="02020603050405020304" pitchFamily="18" charset="0"/>
                <a:cs typeface="Times New Roman" panose="02020603050405020304" pitchFamily="18" charset="0"/>
              </a:rPr>
              <a:t>Ví dụ - Radix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145</a:t>
            </a:fld>
            <a:endParaRPr lang="en-US" altLang="en-US"/>
          </a:p>
        </p:txBody>
      </p:sp>
      <p:graphicFrame>
        <p:nvGraphicFramePr>
          <p:cNvPr id="3" name="Table 2"/>
          <p:cNvGraphicFramePr>
            <a:graphicFrameLocks noGrp="1"/>
          </p:cNvGraphicFramePr>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a:t>12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a:t>11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a:t>10</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a:t>9</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a:t>8</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a:t>7</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a:t>6</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a:t>5</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a:t>4</a:t>
                      </a:r>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a:t>3</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a:t>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a:t>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a:t>CS</a:t>
                      </a:r>
                    </a:p>
                  </a:txBody>
                  <a:tcPr>
                    <a:solidFill>
                      <a:srgbClr val="00B050"/>
                    </a:solidFill>
                  </a:tcPr>
                </a:tc>
                <a:tc>
                  <a:txBody>
                    <a:bodyPr/>
                    <a:lstStyle/>
                    <a:p>
                      <a:r>
                        <a:rPr lang="en-US" dirty="0"/>
                        <a:t>A</a:t>
                      </a:r>
                    </a:p>
                  </a:txBody>
                  <a:tcPr>
                    <a:solidFill>
                      <a:srgbClr val="00B050"/>
                    </a:solidFill>
                  </a:tcPr>
                </a:tc>
                <a:tc>
                  <a:txBody>
                    <a:bodyPr/>
                    <a:lstStyle/>
                    <a:p>
                      <a:r>
                        <a:rPr lang="en-US" dirty="0"/>
                        <a:t>0</a:t>
                      </a:r>
                    </a:p>
                  </a:txBody>
                  <a:tcPr>
                    <a:solidFill>
                      <a:srgbClr val="00B050"/>
                    </a:solidFill>
                  </a:tcPr>
                </a:tc>
                <a:tc>
                  <a:txBody>
                    <a:bodyPr/>
                    <a:lstStyle/>
                    <a:p>
                      <a:r>
                        <a:rPr lang="en-US" dirty="0"/>
                        <a:t>1</a:t>
                      </a:r>
                    </a:p>
                  </a:txBody>
                  <a:tcPr>
                    <a:solidFill>
                      <a:srgbClr val="00B050"/>
                    </a:solidFill>
                  </a:tcPr>
                </a:tc>
                <a:tc>
                  <a:txBody>
                    <a:bodyPr/>
                    <a:lstStyle/>
                    <a:p>
                      <a:r>
                        <a:rPr lang="en-US" dirty="0"/>
                        <a:t>2</a:t>
                      </a:r>
                    </a:p>
                  </a:txBody>
                  <a:tcPr>
                    <a:solidFill>
                      <a:srgbClr val="00B050"/>
                    </a:solidFill>
                  </a:tcPr>
                </a:tc>
                <a:tc>
                  <a:txBody>
                    <a:bodyPr/>
                    <a:lstStyle/>
                    <a:p>
                      <a:r>
                        <a:rPr lang="en-US" dirty="0"/>
                        <a:t>3</a:t>
                      </a:r>
                    </a:p>
                  </a:txBody>
                  <a:tcPr>
                    <a:solidFill>
                      <a:srgbClr val="00B050"/>
                    </a:solidFill>
                  </a:tcPr>
                </a:tc>
                <a:tc>
                  <a:txBody>
                    <a:bodyPr/>
                    <a:lstStyle/>
                    <a:p>
                      <a:r>
                        <a:rPr lang="en-US" dirty="0"/>
                        <a:t>4</a:t>
                      </a:r>
                    </a:p>
                  </a:txBody>
                  <a:tcPr>
                    <a:solidFill>
                      <a:srgbClr val="00B050"/>
                    </a:solidFill>
                  </a:tcPr>
                </a:tc>
                <a:tc>
                  <a:txBody>
                    <a:bodyPr/>
                    <a:lstStyle/>
                    <a:p>
                      <a:r>
                        <a:rPr lang="en-US" dirty="0"/>
                        <a:t>5</a:t>
                      </a:r>
                    </a:p>
                  </a:txBody>
                  <a:tcPr>
                    <a:solidFill>
                      <a:srgbClr val="00B050"/>
                    </a:solidFill>
                  </a:tcPr>
                </a:tc>
                <a:tc>
                  <a:txBody>
                    <a:bodyPr/>
                    <a:lstStyle/>
                    <a:p>
                      <a:r>
                        <a:rPr lang="en-US" dirty="0"/>
                        <a:t>6</a:t>
                      </a:r>
                    </a:p>
                  </a:txBody>
                  <a:tcPr>
                    <a:solidFill>
                      <a:srgbClr val="00B050"/>
                    </a:solidFill>
                  </a:tcPr>
                </a:tc>
                <a:tc>
                  <a:txBody>
                    <a:bodyPr/>
                    <a:lstStyle/>
                    <a:p>
                      <a:r>
                        <a:rPr lang="en-US" dirty="0"/>
                        <a:t>7</a:t>
                      </a:r>
                    </a:p>
                  </a:txBody>
                  <a:tcPr>
                    <a:solidFill>
                      <a:srgbClr val="00B050"/>
                    </a:solidFill>
                  </a:tcPr>
                </a:tc>
                <a:tc>
                  <a:txBody>
                    <a:bodyPr/>
                    <a:lstStyle/>
                    <a:p>
                      <a:r>
                        <a:rPr lang="en-US" dirty="0"/>
                        <a:t>8</a:t>
                      </a:r>
                    </a:p>
                  </a:txBody>
                  <a:tcPr>
                    <a:solidFill>
                      <a:srgbClr val="00B050"/>
                    </a:solidFill>
                  </a:tcPr>
                </a:tc>
                <a:tc>
                  <a:txBody>
                    <a:bodyPr/>
                    <a:lstStyle/>
                    <a:p>
                      <a:r>
                        <a:rPr lang="en-US" dirty="0"/>
                        <a:t>9</a:t>
                      </a:r>
                    </a:p>
                  </a:txBody>
                  <a:tcPr>
                    <a:solidFill>
                      <a:srgbClr val="00B050"/>
                    </a:solidFill>
                  </a:tcPr>
                </a:tc>
                <a:extLst>
                  <a:ext uri="{0D108BD9-81ED-4DB2-BD59-A6C34878D82A}">
                    <a16:rowId xmlns:a16="http://schemas.microsoft.com/office/drawing/2014/main" val="10012"/>
                  </a:ext>
                </a:extLst>
              </a:tr>
            </a:tbl>
          </a:graphicData>
        </a:graphic>
      </p:graphicFrame>
      <p:sp>
        <p:nvSpPr>
          <p:cNvPr id="5" name="TextBox 4"/>
          <p:cNvSpPr txBox="1"/>
          <p:nvPr/>
        </p:nvSpPr>
        <p:spPr>
          <a:xfrm>
            <a:off x="8122920" y="5443564"/>
            <a:ext cx="697627" cy="369332"/>
          </a:xfrm>
          <a:prstGeom prst="rect">
            <a:avLst/>
          </a:prstGeom>
          <a:noFill/>
        </p:spPr>
        <p:txBody>
          <a:bodyPr wrap="none" rtlCol="0">
            <a:spAutoFit/>
          </a:bodyPr>
          <a:lstStyle/>
          <a:p>
            <a:r>
              <a:rPr lang="en-US" dirty="0"/>
              <a:t>0</a:t>
            </a:r>
            <a:r>
              <a:rPr lang="en-US" b="1" u="sng" dirty="0">
                <a:solidFill>
                  <a:srgbClr val="3333FF"/>
                </a:solidFill>
              </a:rPr>
              <a:t>9</a:t>
            </a:r>
            <a:r>
              <a:rPr lang="en-US" dirty="0"/>
              <a:t>99</a:t>
            </a:r>
          </a:p>
        </p:txBody>
      </p:sp>
      <p:sp>
        <p:nvSpPr>
          <p:cNvPr id="6" name="TextBox 5"/>
          <p:cNvSpPr txBox="1"/>
          <p:nvPr/>
        </p:nvSpPr>
        <p:spPr>
          <a:xfrm>
            <a:off x="1735768" y="5443564"/>
            <a:ext cx="697627" cy="369332"/>
          </a:xfrm>
          <a:prstGeom prst="rect">
            <a:avLst/>
          </a:prstGeom>
          <a:noFill/>
        </p:spPr>
        <p:txBody>
          <a:bodyPr wrap="none" rtlCol="0">
            <a:spAutoFit/>
          </a:bodyPr>
          <a:lstStyle/>
          <a:p>
            <a:r>
              <a:rPr lang="en-US" dirty="0"/>
              <a:t>7</a:t>
            </a:r>
            <a:r>
              <a:rPr lang="en-US" b="1" u="sng" dirty="0">
                <a:solidFill>
                  <a:srgbClr val="3333FF"/>
                </a:solidFill>
              </a:rPr>
              <a:t>0</a:t>
            </a:r>
            <a:r>
              <a:rPr lang="en-US" dirty="0"/>
              <a:t>09</a:t>
            </a:r>
          </a:p>
        </p:txBody>
      </p:sp>
      <p:sp>
        <p:nvSpPr>
          <p:cNvPr id="7" name="TextBox 6"/>
          <p:cNvSpPr txBox="1"/>
          <p:nvPr/>
        </p:nvSpPr>
        <p:spPr>
          <a:xfrm>
            <a:off x="3112373" y="5443564"/>
            <a:ext cx="697627" cy="369332"/>
          </a:xfrm>
          <a:prstGeom prst="rect">
            <a:avLst/>
          </a:prstGeom>
          <a:noFill/>
        </p:spPr>
        <p:txBody>
          <a:bodyPr wrap="none" rtlCol="0">
            <a:spAutoFit/>
          </a:bodyPr>
          <a:lstStyle/>
          <a:p>
            <a:r>
              <a:rPr lang="en-US" dirty="0"/>
              <a:t>1</a:t>
            </a:r>
            <a:r>
              <a:rPr lang="en-US" b="1" u="sng" dirty="0">
                <a:solidFill>
                  <a:srgbClr val="3333FF"/>
                </a:solidFill>
              </a:rPr>
              <a:t>2</a:t>
            </a:r>
            <a:r>
              <a:rPr lang="en-US" dirty="0"/>
              <a:t>39</a:t>
            </a:r>
          </a:p>
        </p:txBody>
      </p:sp>
      <p:sp>
        <p:nvSpPr>
          <p:cNvPr id="8" name="TextBox 7"/>
          <p:cNvSpPr txBox="1"/>
          <p:nvPr/>
        </p:nvSpPr>
        <p:spPr>
          <a:xfrm>
            <a:off x="5257800" y="5443564"/>
            <a:ext cx="697627" cy="369332"/>
          </a:xfrm>
          <a:prstGeom prst="rect">
            <a:avLst/>
          </a:prstGeom>
          <a:noFill/>
        </p:spPr>
        <p:txBody>
          <a:bodyPr wrap="none" rtlCol="0">
            <a:spAutoFit/>
          </a:bodyPr>
          <a:lstStyle/>
          <a:p>
            <a:r>
              <a:rPr lang="en-US" dirty="0"/>
              <a:t>4</a:t>
            </a:r>
            <a:r>
              <a:rPr lang="en-US" b="1" u="sng" dirty="0">
                <a:solidFill>
                  <a:srgbClr val="3333FF"/>
                </a:solidFill>
              </a:rPr>
              <a:t>5</a:t>
            </a:r>
            <a:r>
              <a:rPr lang="en-US" dirty="0"/>
              <a:t>18</a:t>
            </a:r>
          </a:p>
        </p:txBody>
      </p:sp>
      <p:sp>
        <p:nvSpPr>
          <p:cNvPr id="9" name="TextBox 8"/>
          <p:cNvSpPr txBox="1"/>
          <p:nvPr/>
        </p:nvSpPr>
        <p:spPr>
          <a:xfrm>
            <a:off x="4579846" y="4668484"/>
            <a:ext cx="697627" cy="369332"/>
          </a:xfrm>
          <a:prstGeom prst="rect">
            <a:avLst/>
          </a:prstGeom>
          <a:noFill/>
        </p:spPr>
        <p:txBody>
          <a:bodyPr wrap="none" rtlCol="0">
            <a:spAutoFit/>
          </a:bodyPr>
          <a:lstStyle/>
          <a:p>
            <a:r>
              <a:rPr lang="en-US" dirty="0"/>
              <a:t>0</a:t>
            </a:r>
            <a:r>
              <a:rPr lang="en-US" b="1" u="sng" dirty="0">
                <a:solidFill>
                  <a:srgbClr val="3333FF"/>
                </a:solidFill>
              </a:rPr>
              <a:t>4</a:t>
            </a:r>
            <a:r>
              <a:rPr lang="en-US" dirty="0"/>
              <a:t>28</a:t>
            </a:r>
          </a:p>
        </p:txBody>
      </p:sp>
      <p:sp>
        <p:nvSpPr>
          <p:cNvPr id="10" name="TextBox 9"/>
          <p:cNvSpPr txBox="1"/>
          <p:nvPr/>
        </p:nvSpPr>
        <p:spPr>
          <a:xfrm>
            <a:off x="6705600" y="5032772"/>
            <a:ext cx="697627" cy="369332"/>
          </a:xfrm>
          <a:prstGeom prst="rect">
            <a:avLst/>
          </a:prstGeom>
          <a:noFill/>
        </p:spPr>
        <p:txBody>
          <a:bodyPr wrap="none" rtlCol="0">
            <a:spAutoFit/>
          </a:bodyPr>
          <a:lstStyle/>
          <a:p>
            <a:r>
              <a:rPr lang="en-US" dirty="0"/>
              <a:t>1</a:t>
            </a:r>
            <a:r>
              <a:rPr lang="en-US" b="1" u="sng" dirty="0">
                <a:solidFill>
                  <a:srgbClr val="3333FF"/>
                </a:solidFill>
              </a:rPr>
              <a:t>7</a:t>
            </a:r>
            <a:r>
              <a:rPr lang="en-US" dirty="0"/>
              <a:t>25</a:t>
            </a:r>
          </a:p>
        </p:txBody>
      </p:sp>
      <p:sp>
        <p:nvSpPr>
          <p:cNvPr id="11" name="TextBox 10"/>
          <p:cNvSpPr txBox="1"/>
          <p:nvPr/>
        </p:nvSpPr>
        <p:spPr>
          <a:xfrm>
            <a:off x="4573821" y="5032772"/>
            <a:ext cx="697627" cy="369332"/>
          </a:xfrm>
          <a:prstGeom prst="rect">
            <a:avLst/>
          </a:prstGeom>
          <a:noFill/>
        </p:spPr>
        <p:txBody>
          <a:bodyPr wrap="none" rtlCol="0">
            <a:spAutoFit/>
          </a:bodyPr>
          <a:lstStyle/>
          <a:p>
            <a:r>
              <a:rPr lang="en-US" dirty="0"/>
              <a:t>8</a:t>
            </a:r>
            <a:r>
              <a:rPr lang="en-US" b="1" u="sng" dirty="0">
                <a:solidFill>
                  <a:srgbClr val="3333FF"/>
                </a:solidFill>
              </a:rPr>
              <a:t>4</a:t>
            </a:r>
            <a:r>
              <a:rPr lang="en-US" dirty="0"/>
              <a:t>25</a:t>
            </a:r>
          </a:p>
        </p:txBody>
      </p:sp>
      <p:sp>
        <p:nvSpPr>
          <p:cNvPr id="12" name="TextBox 11"/>
          <p:cNvSpPr txBox="1"/>
          <p:nvPr/>
        </p:nvSpPr>
        <p:spPr>
          <a:xfrm>
            <a:off x="4560173" y="5415924"/>
            <a:ext cx="697627" cy="369332"/>
          </a:xfrm>
          <a:prstGeom prst="rect">
            <a:avLst/>
          </a:prstGeom>
          <a:noFill/>
        </p:spPr>
        <p:txBody>
          <a:bodyPr wrap="none" rtlCol="0">
            <a:spAutoFit/>
          </a:bodyPr>
          <a:lstStyle/>
          <a:p>
            <a:r>
              <a:rPr lang="en-US" dirty="0"/>
              <a:t>1</a:t>
            </a:r>
            <a:r>
              <a:rPr lang="en-US" b="1" u="sng" dirty="0">
                <a:solidFill>
                  <a:srgbClr val="3333FF"/>
                </a:solidFill>
              </a:rPr>
              <a:t>4</a:t>
            </a:r>
            <a:r>
              <a:rPr lang="en-US" dirty="0"/>
              <a:t>24</a:t>
            </a:r>
          </a:p>
        </p:txBody>
      </p:sp>
      <p:sp>
        <p:nvSpPr>
          <p:cNvPr id="13" name="TextBox 12"/>
          <p:cNvSpPr txBox="1"/>
          <p:nvPr/>
        </p:nvSpPr>
        <p:spPr>
          <a:xfrm>
            <a:off x="1741793" y="5046592"/>
            <a:ext cx="697627" cy="369332"/>
          </a:xfrm>
          <a:prstGeom prst="rect">
            <a:avLst/>
          </a:prstGeom>
          <a:noFill/>
        </p:spPr>
        <p:txBody>
          <a:bodyPr wrap="none" rtlCol="0">
            <a:spAutoFit/>
          </a:bodyPr>
          <a:lstStyle/>
          <a:p>
            <a:r>
              <a:rPr lang="en-US" dirty="0"/>
              <a:t>7</a:t>
            </a:r>
            <a:r>
              <a:rPr lang="en-US" b="1" u="sng" dirty="0">
                <a:solidFill>
                  <a:srgbClr val="3333FF"/>
                </a:solidFill>
              </a:rPr>
              <a:t>0</a:t>
            </a:r>
            <a:r>
              <a:rPr lang="en-US" dirty="0"/>
              <a:t>13</a:t>
            </a:r>
          </a:p>
        </p:txBody>
      </p:sp>
      <p:sp>
        <p:nvSpPr>
          <p:cNvPr id="14" name="TextBox 13"/>
          <p:cNvSpPr txBox="1"/>
          <p:nvPr/>
        </p:nvSpPr>
        <p:spPr>
          <a:xfrm>
            <a:off x="3126021" y="5054212"/>
            <a:ext cx="697627" cy="369332"/>
          </a:xfrm>
          <a:prstGeom prst="rect">
            <a:avLst/>
          </a:prstGeom>
          <a:noFill/>
        </p:spPr>
        <p:txBody>
          <a:bodyPr wrap="none" rtlCol="0">
            <a:spAutoFit/>
          </a:bodyPr>
          <a:lstStyle/>
          <a:p>
            <a:r>
              <a:rPr lang="en-US" dirty="0"/>
              <a:t>3</a:t>
            </a:r>
            <a:r>
              <a:rPr lang="en-US" b="1" u="sng" dirty="0">
                <a:solidFill>
                  <a:srgbClr val="3333FF"/>
                </a:solidFill>
              </a:rPr>
              <a:t>2</a:t>
            </a:r>
            <a:r>
              <a:rPr lang="en-US" dirty="0"/>
              <a:t>52</a:t>
            </a:r>
          </a:p>
        </p:txBody>
      </p:sp>
      <p:sp>
        <p:nvSpPr>
          <p:cNvPr id="15" name="TextBox 14"/>
          <p:cNvSpPr txBox="1"/>
          <p:nvPr/>
        </p:nvSpPr>
        <p:spPr>
          <a:xfrm>
            <a:off x="6705600" y="5415924"/>
            <a:ext cx="697627" cy="369332"/>
          </a:xfrm>
          <a:prstGeom prst="rect">
            <a:avLst/>
          </a:prstGeom>
          <a:noFill/>
        </p:spPr>
        <p:txBody>
          <a:bodyPr wrap="none" rtlCol="0">
            <a:spAutoFit/>
          </a:bodyPr>
          <a:lstStyle/>
          <a:p>
            <a:r>
              <a:rPr lang="en-US" dirty="0"/>
              <a:t>0</a:t>
            </a:r>
            <a:r>
              <a:rPr lang="en-US" b="1" u="sng" dirty="0">
                <a:solidFill>
                  <a:srgbClr val="3333FF"/>
                </a:solidFill>
              </a:rPr>
              <a:t>7</a:t>
            </a:r>
            <a:r>
              <a:rPr lang="en-US" dirty="0"/>
              <a:t>01</a:t>
            </a:r>
            <a:endParaRPr lang="en-US" b="1" u="sng" dirty="0">
              <a:solidFill>
                <a:srgbClr val="3333FF"/>
              </a:solidFill>
            </a:endParaRPr>
          </a:p>
        </p:txBody>
      </p:sp>
      <p:sp>
        <p:nvSpPr>
          <p:cNvPr id="16" name="TextBox 15"/>
          <p:cNvSpPr txBox="1"/>
          <p:nvPr/>
        </p:nvSpPr>
        <p:spPr>
          <a:xfrm>
            <a:off x="2414970" y="5423544"/>
            <a:ext cx="697627" cy="369332"/>
          </a:xfrm>
          <a:prstGeom prst="rect">
            <a:avLst/>
          </a:prstGeom>
          <a:noFill/>
        </p:spPr>
        <p:txBody>
          <a:bodyPr wrap="none" rtlCol="0">
            <a:spAutoFit/>
          </a:bodyPr>
          <a:lstStyle/>
          <a:p>
            <a:r>
              <a:rPr lang="en-US" dirty="0"/>
              <a:t>9</a:t>
            </a:r>
            <a:r>
              <a:rPr lang="en-US" b="1" u="sng" dirty="0">
                <a:solidFill>
                  <a:srgbClr val="3333FF"/>
                </a:solidFill>
              </a:rPr>
              <a:t>1</a:t>
            </a:r>
            <a:r>
              <a:rPr lang="en-US" dirty="0"/>
              <a:t>70</a:t>
            </a:r>
          </a:p>
        </p:txBody>
      </p:sp>
    </p:spTree>
    <p:extLst>
      <p:ext uri="{BB962C8B-B14F-4D97-AF65-F5344CB8AC3E}">
        <p14:creationId xmlns:p14="http://schemas.microsoft.com/office/powerpoint/2010/main" val="38038608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1.38889E-6 -1.85185E-6 L -0.07795 0.00162 " pathEditMode="relative" rAng="0" ptsTypes="AA">
                                      <p:cBhvr>
                                        <p:cTn id="11" dur="2000" fill="hold"/>
                                        <p:tgtEl>
                                          <p:spTgt spid="6"/>
                                        </p:tgtEl>
                                        <p:attrNameLst>
                                          <p:attrName>ppt_x</p:attrName>
                                          <p:attrName>ppt_y</p:attrName>
                                        </p:attrNameLst>
                                      </p:cBhvr>
                                      <p:rCtr x="-3906" y="69"/>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13"/>
                                        </p:tgtEl>
                                      </p:cBhvr>
                                    </p:animEffect>
                                    <p:animScale>
                                      <p:cBhvr>
                                        <p:cTn id="16" dur="250" autoRev="1" fill="hold"/>
                                        <p:tgtEl>
                                          <p:spTgt spid="13"/>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4.16667E-6 -1.48148E-6 L -0.07865 0.00394 " pathEditMode="relative" rAng="0" ptsTypes="AA">
                                      <p:cBhvr>
                                        <p:cTn id="20" dur="2000" fill="hold"/>
                                        <p:tgtEl>
                                          <p:spTgt spid="13"/>
                                        </p:tgtEl>
                                        <p:attrNameLst>
                                          <p:attrName>ppt_x</p:attrName>
                                          <p:attrName>ppt_y</p:attrName>
                                        </p:attrNameLst>
                                      </p:cBhvr>
                                      <p:rCtr x="-3941" y="185"/>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50" presetClass="path" presetSubtype="0" accel="50000" decel="50000" fill="hold" grpId="1" nodeType="clickEffect">
                                  <p:stCondLst>
                                    <p:cond delay="0"/>
                                  </p:stCondLst>
                                  <p:childTnLst>
                                    <p:animMotion origin="layout" path="M 3.05556E-6 -2.59259E-6 L -0.07622 -2.59259E-6 C -0.11042 -2.59259E-6 -0.15226 -0.0294 -0.15226 -0.05324 L -0.15226 -0.10648 " pathEditMode="relative" rAng="0" ptsTypes="AAAA">
                                      <p:cBhvr>
                                        <p:cTn id="29" dur="2000" fill="hold"/>
                                        <p:tgtEl>
                                          <p:spTgt spid="16"/>
                                        </p:tgtEl>
                                        <p:attrNameLst>
                                          <p:attrName>ppt_x</p:attrName>
                                          <p:attrName>ppt_y</p:attrName>
                                        </p:attrNameLst>
                                      </p:cBhvr>
                                      <p:rCtr x="-7622" y="-5324"/>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7"/>
                                        </p:tgtEl>
                                      </p:cBhvr>
                                    </p:animEffect>
                                    <p:animScale>
                                      <p:cBhvr>
                                        <p:cTn id="34" dur="250" autoRev="1" fill="hold"/>
                                        <p:tgtEl>
                                          <p:spTgt spid="7"/>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2.22222E-6 -1.85185E-6 L -0.11423 -1.85185E-6 C -0.16562 -1.85185E-6 -0.22847 -0.0456 -0.22847 -0.08264 L -0.22847 -0.16504 " pathEditMode="relative" rAng="0" ptsTypes="AAAA">
                                      <p:cBhvr>
                                        <p:cTn id="38" dur="2000" fill="hold"/>
                                        <p:tgtEl>
                                          <p:spTgt spid="7"/>
                                        </p:tgtEl>
                                        <p:attrNameLst>
                                          <p:attrName>ppt_x</p:attrName>
                                          <p:attrName>ppt_y</p:attrName>
                                        </p:attrNameLst>
                                      </p:cBhvr>
                                      <p:rCtr x="-11424" y="-8264"/>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4"/>
                                        </p:tgtEl>
                                      </p:cBhvr>
                                    </p:animEffect>
                                    <p:animScale>
                                      <p:cBhvr>
                                        <p:cTn id="43" dur="250" autoRev="1" fill="hold"/>
                                        <p:tgtEl>
                                          <p:spTgt spid="14"/>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4.72222E-6 1.11111E-6 L -0.1151 1.11111E-6 C -0.16666 1.11111E-6 -0.23003 -0.04537 -0.23003 -0.08195 L -0.23003 -0.16389 " pathEditMode="relative" rAng="0" ptsTypes="AAAA">
                                      <p:cBhvr>
                                        <p:cTn id="47" dur="2000" fill="hold"/>
                                        <p:tgtEl>
                                          <p:spTgt spid="14"/>
                                        </p:tgtEl>
                                        <p:attrNameLst>
                                          <p:attrName>ppt_x</p:attrName>
                                          <p:attrName>ppt_y</p:attrName>
                                        </p:attrNameLst>
                                      </p:cBhvr>
                                      <p:rCtr x="-11510" y="-8194"/>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2"/>
                                        </p:tgtEl>
                                      </p:cBhvr>
                                    </p:animEffect>
                                    <p:animScale>
                                      <p:cBhvr>
                                        <p:cTn id="52" dur="250" autoRev="1" fill="hold"/>
                                        <p:tgtEl>
                                          <p:spTgt spid="12"/>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4.44444E-6 3.33333E-6 L -0.19341 3.33333E-6 C -0.28021 3.33333E-6 -0.38681 -0.07523 -0.38681 -0.13611 L -0.38681 -0.27223 " pathEditMode="relative" rAng="0" ptsTypes="AAAA">
                                      <p:cBhvr>
                                        <p:cTn id="56" dur="2000" fill="hold"/>
                                        <p:tgtEl>
                                          <p:spTgt spid="12"/>
                                        </p:tgtEl>
                                        <p:attrNameLst>
                                          <p:attrName>ppt_x</p:attrName>
                                          <p:attrName>ppt_y</p:attrName>
                                        </p:attrNameLst>
                                      </p:cBhvr>
                                      <p:rCtr x="-19340" y="-13611"/>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1"/>
                                        </p:tgtEl>
                                      </p:cBhvr>
                                    </p:animEffect>
                                    <p:animScale>
                                      <p:cBhvr>
                                        <p:cTn id="61" dur="250" autoRev="1" fill="hold"/>
                                        <p:tgtEl>
                                          <p:spTgt spid="11"/>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1.94444E-6 1.85185E-6 L -0.19427 1.85185E-6 C -0.28143 1.85185E-6 -0.38837 -0.07824 -0.38837 -0.14144 L -0.38837 -0.28287 " pathEditMode="relative" rAng="0" ptsTypes="AAAA">
                                      <p:cBhvr>
                                        <p:cTn id="65" dur="2000" fill="hold"/>
                                        <p:tgtEl>
                                          <p:spTgt spid="11"/>
                                        </p:tgtEl>
                                        <p:attrNameLst>
                                          <p:attrName>ppt_x</p:attrName>
                                          <p:attrName>ppt_y</p:attrName>
                                        </p:attrNameLst>
                                      </p:cBhvr>
                                      <p:rCtr x="-19427" y="-14144"/>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9"/>
                                        </p:tgtEl>
                                      </p:cBhvr>
                                    </p:animEffect>
                                    <p:animScale>
                                      <p:cBhvr>
                                        <p:cTn id="70" dur="250" autoRev="1" fill="hold"/>
                                        <p:tgtEl>
                                          <p:spTgt spid="9"/>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1.11111E-6 1.11111E-6 L -0.19445 1.11111E-6 C -0.28177 1.11111E-6 -0.38889 -0.07894 -0.38889 -0.14283 L -0.38889 -0.28542 " pathEditMode="relative" rAng="0" ptsTypes="AAAA">
                                      <p:cBhvr>
                                        <p:cTn id="74" dur="2000" fill="hold"/>
                                        <p:tgtEl>
                                          <p:spTgt spid="9"/>
                                        </p:tgtEl>
                                        <p:attrNameLst>
                                          <p:attrName>ppt_x</p:attrName>
                                          <p:attrName>ppt_y</p:attrName>
                                        </p:attrNameLst>
                                      </p:cBhvr>
                                      <p:rCtr x="-19444" y="-14282"/>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8"/>
                                        </p:tgtEl>
                                      </p:cBhvr>
                                    </p:animEffect>
                                    <p:animScale>
                                      <p:cBhvr>
                                        <p:cTn id="79" dur="250" autoRev="1" fill="hold"/>
                                        <p:tgtEl>
                                          <p:spTgt spid="8"/>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8.33333E-7 -1.85185E-6 L -0.2316 -1.85185E-6 C -0.33542 -1.85185E-6 -0.46302 -0.12546 -0.46302 -0.22708 L -0.46302 -0.45393 " pathEditMode="relative" rAng="0" ptsTypes="AAAA">
                                      <p:cBhvr>
                                        <p:cTn id="83" dur="2000" fill="hold"/>
                                        <p:tgtEl>
                                          <p:spTgt spid="8"/>
                                        </p:tgtEl>
                                        <p:attrNameLst>
                                          <p:attrName>ppt_x</p:attrName>
                                          <p:attrName>ppt_y</p:attrName>
                                        </p:attrNameLst>
                                      </p:cBhvr>
                                      <p:rCtr x="-23160" y="-22708"/>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15"/>
                                        </p:tgtEl>
                                      </p:cBhvr>
                                    </p:animEffect>
                                    <p:animScale>
                                      <p:cBhvr>
                                        <p:cTn id="88" dur="250" autoRev="1" fill="hold"/>
                                        <p:tgtEl>
                                          <p:spTgt spid="15"/>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4.16667E-6 3.33333E-6 L -0.31076 3.33333E-6 C -0.45017 3.33333E-6 -0.62135 -0.13959 -0.62135 -0.25278 L -0.62135 -0.50556 " pathEditMode="relative" rAng="0" ptsTypes="AAAA">
                                      <p:cBhvr>
                                        <p:cTn id="92" dur="2000" fill="hold"/>
                                        <p:tgtEl>
                                          <p:spTgt spid="15"/>
                                        </p:tgtEl>
                                        <p:attrNameLst>
                                          <p:attrName>ppt_x</p:attrName>
                                          <p:attrName>ppt_y</p:attrName>
                                        </p:attrNameLst>
                                      </p:cBhvr>
                                      <p:rCtr x="-31076" y="-25278"/>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10"/>
                                        </p:tgtEl>
                                      </p:cBhvr>
                                    </p:animEffect>
                                    <p:animScale>
                                      <p:cBhvr>
                                        <p:cTn id="97" dur="250" autoRev="1" fill="hold"/>
                                        <p:tgtEl>
                                          <p:spTgt spid="10"/>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4.16667E-6 1.85185E-6 L -0.31076 1.85185E-6 C -0.45017 1.85185E-6 -0.62135 -0.13959 -0.62135 -0.25255 L -0.62135 -0.50509 " pathEditMode="relative" rAng="0" ptsTypes="AAAA">
                                      <p:cBhvr>
                                        <p:cTn id="101" dur="2000" fill="hold"/>
                                        <p:tgtEl>
                                          <p:spTgt spid="10"/>
                                        </p:tgtEl>
                                        <p:attrNameLst>
                                          <p:attrName>ppt_x</p:attrName>
                                          <p:attrName>ppt_y</p:attrName>
                                        </p:attrNameLst>
                                      </p:cBhvr>
                                      <p:rCtr x="-31076" y="-25255"/>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5"/>
                                        </p:tgtEl>
                                      </p:cBhvr>
                                    </p:animEffect>
                                    <p:animScale>
                                      <p:cBhvr>
                                        <p:cTn id="106" dur="250" autoRev="1" fill="hold"/>
                                        <p:tgtEl>
                                          <p:spTgt spid="5"/>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0.00017 -1.85185E-6 L -0.38837 -1.85185E-6 C -0.5625 -1.85185E-6 -0.77639 -0.17153 -0.77639 -0.31088 L -0.77639 -0.62106 " pathEditMode="relative" rAng="0" ptsTypes="AAAA">
                                      <p:cBhvr>
                                        <p:cTn id="110" dur="2000" fill="hold"/>
                                        <p:tgtEl>
                                          <p:spTgt spid="5"/>
                                        </p:tgtEl>
                                        <p:attrNameLst>
                                          <p:attrName>ppt_x</p:attrName>
                                          <p:attrName>ppt_y</p:attrName>
                                        </p:attrNameLst>
                                      </p:cBhvr>
                                      <p:rCtr x="-38802" y="-310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a:latin typeface="Times New Roman" panose="02020603050405020304" pitchFamily="18" charset="0"/>
                <a:cs typeface="Times New Roman" panose="02020603050405020304" pitchFamily="18" charset="0"/>
              </a:rPr>
              <a:t>Ví dụ - Radix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146</a:t>
            </a:fld>
            <a:endParaRPr lang="en-US" altLang="en-US"/>
          </a:p>
        </p:txBody>
      </p:sp>
      <p:graphicFrame>
        <p:nvGraphicFramePr>
          <p:cNvPr id="3" name="Table 2"/>
          <p:cNvGraphicFramePr>
            <a:graphicFrameLocks noGrp="1"/>
          </p:cNvGraphicFramePr>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a:t>12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a:t>11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a:t>10</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a:t>9</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a:t>8</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a:t>7</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a:t>6</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a:t>5</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a:t>4</a:t>
                      </a:r>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a:t>3</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a:t>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a:t>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a:t>CS</a:t>
                      </a:r>
                    </a:p>
                  </a:txBody>
                  <a:tcPr>
                    <a:solidFill>
                      <a:srgbClr val="00B050"/>
                    </a:solidFill>
                  </a:tcPr>
                </a:tc>
                <a:tc>
                  <a:txBody>
                    <a:bodyPr/>
                    <a:lstStyle/>
                    <a:p>
                      <a:r>
                        <a:rPr lang="en-US" dirty="0"/>
                        <a:t>A</a:t>
                      </a:r>
                    </a:p>
                  </a:txBody>
                  <a:tcPr>
                    <a:solidFill>
                      <a:srgbClr val="00B050"/>
                    </a:solidFill>
                  </a:tcPr>
                </a:tc>
                <a:tc>
                  <a:txBody>
                    <a:bodyPr/>
                    <a:lstStyle/>
                    <a:p>
                      <a:r>
                        <a:rPr lang="en-US" dirty="0"/>
                        <a:t>0</a:t>
                      </a:r>
                    </a:p>
                  </a:txBody>
                  <a:tcPr>
                    <a:solidFill>
                      <a:srgbClr val="00B050"/>
                    </a:solidFill>
                  </a:tcPr>
                </a:tc>
                <a:tc>
                  <a:txBody>
                    <a:bodyPr/>
                    <a:lstStyle/>
                    <a:p>
                      <a:r>
                        <a:rPr lang="en-US" dirty="0"/>
                        <a:t>1</a:t>
                      </a:r>
                    </a:p>
                  </a:txBody>
                  <a:tcPr>
                    <a:solidFill>
                      <a:srgbClr val="00B050"/>
                    </a:solidFill>
                  </a:tcPr>
                </a:tc>
                <a:tc>
                  <a:txBody>
                    <a:bodyPr/>
                    <a:lstStyle/>
                    <a:p>
                      <a:r>
                        <a:rPr lang="en-US" dirty="0"/>
                        <a:t>2</a:t>
                      </a:r>
                    </a:p>
                  </a:txBody>
                  <a:tcPr>
                    <a:solidFill>
                      <a:srgbClr val="00B050"/>
                    </a:solidFill>
                  </a:tcPr>
                </a:tc>
                <a:tc>
                  <a:txBody>
                    <a:bodyPr/>
                    <a:lstStyle/>
                    <a:p>
                      <a:r>
                        <a:rPr lang="en-US" dirty="0"/>
                        <a:t>3</a:t>
                      </a:r>
                    </a:p>
                  </a:txBody>
                  <a:tcPr>
                    <a:solidFill>
                      <a:srgbClr val="00B050"/>
                    </a:solidFill>
                  </a:tcPr>
                </a:tc>
                <a:tc>
                  <a:txBody>
                    <a:bodyPr/>
                    <a:lstStyle/>
                    <a:p>
                      <a:r>
                        <a:rPr lang="en-US" dirty="0"/>
                        <a:t>4</a:t>
                      </a:r>
                    </a:p>
                  </a:txBody>
                  <a:tcPr>
                    <a:solidFill>
                      <a:srgbClr val="00B050"/>
                    </a:solidFill>
                  </a:tcPr>
                </a:tc>
                <a:tc>
                  <a:txBody>
                    <a:bodyPr/>
                    <a:lstStyle/>
                    <a:p>
                      <a:r>
                        <a:rPr lang="en-US" dirty="0"/>
                        <a:t>5</a:t>
                      </a:r>
                    </a:p>
                  </a:txBody>
                  <a:tcPr>
                    <a:solidFill>
                      <a:srgbClr val="00B050"/>
                    </a:solidFill>
                  </a:tcPr>
                </a:tc>
                <a:tc>
                  <a:txBody>
                    <a:bodyPr/>
                    <a:lstStyle/>
                    <a:p>
                      <a:r>
                        <a:rPr lang="en-US" dirty="0"/>
                        <a:t>6</a:t>
                      </a:r>
                    </a:p>
                  </a:txBody>
                  <a:tcPr>
                    <a:solidFill>
                      <a:srgbClr val="00B050"/>
                    </a:solidFill>
                  </a:tcPr>
                </a:tc>
                <a:tc>
                  <a:txBody>
                    <a:bodyPr/>
                    <a:lstStyle/>
                    <a:p>
                      <a:r>
                        <a:rPr lang="en-US" dirty="0"/>
                        <a:t>7</a:t>
                      </a:r>
                    </a:p>
                  </a:txBody>
                  <a:tcPr>
                    <a:solidFill>
                      <a:srgbClr val="00B050"/>
                    </a:solidFill>
                  </a:tcPr>
                </a:tc>
                <a:tc>
                  <a:txBody>
                    <a:bodyPr/>
                    <a:lstStyle/>
                    <a:p>
                      <a:r>
                        <a:rPr lang="en-US" dirty="0"/>
                        <a:t>8</a:t>
                      </a:r>
                    </a:p>
                  </a:txBody>
                  <a:tcPr>
                    <a:solidFill>
                      <a:srgbClr val="00B050"/>
                    </a:solidFill>
                  </a:tcPr>
                </a:tc>
                <a:tc>
                  <a:txBody>
                    <a:bodyPr/>
                    <a:lstStyle/>
                    <a:p>
                      <a:r>
                        <a:rPr lang="en-US" dirty="0"/>
                        <a:t>9</a:t>
                      </a:r>
                    </a:p>
                  </a:txBody>
                  <a:tcPr>
                    <a:solidFill>
                      <a:srgbClr val="00B050"/>
                    </a:solidFill>
                  </a:tcPr>
                </a:tc>
                <a:extLst>
                  <a:ext uri="{0D108BD9-81ED-4DB2-BD59-A6C34878D82A}">
                    <a16:rowId xmlns:a16="http://schemas.microsoft.com/office/drawing/2014/main" val="10012"/>
                  </a:ext>
                </a:extLst>
              </a:tr>
            </a:tbl>
          </a:graphicData>
        </a:graphic>
      </p:graphicFrame>
      <p:sp>
        <p:nvSpPr>
          <p:cNvPr id="5" name="TextBox 4"/>
          <p:cNvSpPr txBox="1"/>
          <p:nvPr/>
        </p:nvSpPr>
        <p:spPr>
          <a:xfrm>
            <a:off x="1023922" y="1200507"/>
            <a:ext cx="697627" cy="369332"/>
          </a:xfrm>
          <a:prstGeom prst="rect">
            <a:avLst/>
          </a:prstGeom>
          <a:noFill/>
        </p:spPr>
        <p:txBody>
          <a:bodyPr wrap="none" rtlCol="0">
            <a:spAutoFit/>
          </a:bodyPr>
          <a:lstStyle/>
          <a:p>
            <a:r>
              <a:rPr lang="en-US" b="1" u="sng" dirty="0">
                <a:solidFill>
                  <a:srgbClr val="3333FF"/>
                </a:solidFill>
              </a:rPr>
              <a:t>0</a:t>
            </a:r>
            <a:r>
              <a:rPr lang="en-US" dirty="0"/>
              <a:t>999</a:t>
            </a:r>
          </a:p>
        </p:txBody>
      </p:sp>
      <p:sp>
        <p:nvSpPr>
          <p:cNvPr id="6" name="TextBox 5"/>
          <p:cNvSpPr txBox="1"/>
          <p:nvPr/>
        </p:nvSpPr>
        <p:spPr>
          <a:xfrm>
            <a:off x="1009477" y="5418808"/>
            <a:ext cx="697627" cy="369332"/>
          </a:xfrm>
          <a:prstGeom prst="rect">
            <a:avLst/>
          </a:prstGeom>
          <a:noFill/>
        </p:spPr>
        <p:txBody>
          <a:bodyPr wrap="none" rtlCol="0">
            <a:spAutoFit/>
          </a:bodyPr>
          <a:lstStyle/>
          <a:p>
            <a:r>
              <a:rPr lang="en-US" b="1" u="sng" dirty="0">
                <a:solidFill>
                  <a:srgbClr val="3333FF"/>
                </a:solidFill>
              </a:rPr>
              <a:t>7</a:t>
            </a:r>
            <a:r>
              <a:rPr lang="en-US" dirty="0"/>
              <a:t>009</a:t>
            </a:r>
          </a:p>
        </p:txBody>
      </p:sp>
      <p:sp>
        <p:nvSpPr>
          <p:cNvPr id="7" name="TextBox 6"/>
          <p:cNvSpPr txBox="1"/>
          <p:nvPr/>
        </p:nvSpPr>
        <p:spPr>
          <a:xfrm>
            <a:off x="1009476" y="4314640"/>
            <a:ext cx="697627" cy="369332"/>
          </a:xfrm>
          <a:prstGeom prst="rect">
            <a:avLst/>
          </a:prstGeom>
          <a:noFill/>
        </p:spPr>
        <p:txBody>
          <a:bodyPr wrap="none" rtlCol="0">
            <a:spAutoFit/>
          </a:bodyPr>
          <a:lstStyle/>
          <a:p>
            <a:r>
              <a:rPr lang="en-US" b="1" u="sng" dirty="0">
                <a:solidFill>
                  <a:srgbClr val="3333FF"/>
                </a:solidFill>
              </a:rPr>
              <a:t>1</a:t>
            </a:r>
            <a:r>
              <a:rPr lang="en-US" dirty="0"/>
              <a:t>239</a:t>
            </a:r>
          </a:p>
        </p:txBody>
      </p:sp>
      <p:sp>
        <p:nvSpPr>
          <p:cNvPr id="8" name="TextBox 7"/>
          <p:cNvSpPr txBox="1"/>
          <p:nvPr/>
        </p:nvSpPr>
        <p:spPr>
          <a:xfrm>
            <a:off x="1023922" y="2387962"/>
            <a:ext cx="697627" cy="369332"/>
          </a:xfrm>
          <a:prstGeom prst="rect">
            <a:avLst/>
          </a:prstGeom>
          <a:noFill/>
        </p:spPr>
        <p:txBody>
          <a:bodyPr wrap="none" rtlCol="0">
            <a:spAutoFit/>
          </a:bodyPr>
          <a:lstStyle/>
          <a:p>
            <a:r>
              <a:rPr lang="en-US" b="1" u="sng" dirty="0">
                <a:solidFill>
                  <a:srgbClr val="3333FF"/>
                </a:solidFill>
              </a:rPr>
              <a:t>4</a:t>
            </a:r>
            <a:r>
              <a:rPr lang="en-US" dirty="0"/>
              <a:t>518</a:t>
            </a:r>
          </a:p>
        </p:txBody>
      </p:sp>
      <p:sp>
        <p:nvSpPr>
          <p:cNvPr id="9" name="TextBox 8"/>
          <p:cNvSpPr txBox="1"/>
          <p:nvPr/>
        </p:nvSpPr>
        <p:spPr>
          <a:xfrm>
            <a:off x="1023922" y="2742944"/>
            <a:ext cx="697627" cy="369332"/>
          </a:xfrm>
          <a:prstGeom prst="rect">
            <a:avLst/>
          </a:prstGeom>
          <a:noFill/>
        </p:spPr>
        <p:txBody>
          <a:bodyPr wrap="none" rtlCol="0">
            <a:spAutoFit/>
          </a:bodyPr>
          <a:lstStyle/>
          <a:p>
            <a:r>
              <a:rPr lang="en-US" b="1" u="sng" dirty="0">
                <a:solidFill>
                  <a:srgbClr val="3333FF"/>
                </a:solidFill>
              </a:rPr>
              <a:t>0</a:t>
            </a:r>
            <a:r>
              <a:rPr lang="en-US" dirty="0"/>
              <a:t>428</a:t>
            </a:r>
          </a:p>
        </p:txBody>
      </p:sp>
      <p:sp>
        <p:nvSpPr>
          <p:cNvPr id="10" name="TextBox 9"/>
          <p:cNvSpPr txBox="1"/>
          <p:nvPr/>
        </p:nvSpPr>
        <p:spPr>
          <a:xfrm>
            <a:off x="1009474" y="1613368"/>
            <a:ext cx="697627" cy="369332"/>
          </a:xfrm>
          <a:prstGeom prst="rect">
            <a:avLst/>
          </a:prstGeom>
          <a:noFill/>
        </p:spPr>
        <p:txBody>
          <a:bodyPr wrap="none" rtlCol="0">
            <a:spAutoFit/>
          </a:bodyPr>
          <a:lstStyle/>
          <a:p>
            <a:r>
              <a:rPr lang="en-US" b="1" u="sng" dirty="0">
                <a:solidFill>
                  <a:srgbClr val="3333FF"/>
                </a:solidFill>
              </a:rPr>
              <a:t>1</a:t>
            </a:r>
            <a:r>
              <a:rPr lang="en-US" dirty="0"/>
              <a:t>725</a:t>
            </a:r>
          </a:p>
        </p:txBody>
      </p:sp>
      <p:sp>
        <p:nvSpPr>
          <p:cNvPr id="11" name="TextBox 10"/>
          <p:cNvSpPr txBox="1"/>
          <p:nvPr/>
        </p:nvSpPr>
        <p:spPr>
          <a:xfrm>
            <a:off x="1023923" y="3141830"/>
            <a:ext cx="697627" cy="369332"/>
          </a:xfrm>
          <a:prstGeom prst="rect">
            <a:avLst/>
          </a:prstGeom>
          <a:noFill/>
        </p:spPr>
        <p:txBody>
          <a:bodyPr wrap="none" rtlCol="0">
            <a:spAutoFit/>
          </a:bodyPr>
          <a:lstStyle/>
          <a:p>
            <a:r>
              <a:rPr lang="en-US" b="1" u="sng" dirty="0">
                <a:solidFill>
                  <a:srgbClr val="3333FF"/>
                </a:solidFill>
              </a:rPr>
              <a:t>8</a:t>
            </a:r>
            <a:r>
              <a:rPr lang="en-US" dirty="0"/>
              <a:t>425</a:t>
            </a:r>
          </a:p>
        </p:txBody>
      </p:sp>
      <p:sp>
        <p:nvSpPr>
          <p:cNvPr id="12" name="TextBox 11"/>
          <p:cNvSpPr txBox="1"/>
          <p:nvPr/>
        </p:nvSpPr>
        <p:spPr>
          <a:xfrm>
            <a:off x="1023923" y="3516868"/>
            <a:ext cx="697627" cy="369332"/>
          </a:xfrm>
          <a:prstGeom prst="rect">
            <a:avLst/>
          </a:prstGeom>
          <a:noFill/>
        </p:spPr>
        <p:txBody>
          <a:bodyPr wrap="none" rtlCol="0">
            <a:spAutoFit/>
          </a:bodyPr>
          <a:lstStyle/>
          <a:p>
            <a:r>
              <a:rPr lang="en-US" b="1" u="sng" dirty="0">
                <a:solidFill>
                  <a:srgbClr val="3333FF"/>
                </a:solidFill>
              </a:rPr>
              <a:t>1</a:t>
            </a:r>
            <a:r>
              <a:rPr lang="en-US" dirty="0"/>
              <a:t>424</a:t>
            </a:r>
          </a:p>
        </p:txBody>
      </p:sp>
      <p:sp>
        <p:nvSpPr>
          <p:cNvPr id="13" name="TextBox 12"/>
          <p:cNvSpPr txBox="1"/>
          <p:nvPr/>
        </p:nvSpPr>
        <p:spPr>
          <a:xfrm>
            <a:off x="1023923" y="5074232"/>
            <a:ext cx="697627" cy="369332"/>
          </a:xfrm>
          <a:prstGeom prst="rect">
            <a:avLst/>
          </a:prstGeom>
          <a:noFill/>
        </p:spPr>
        <p:txBody>
          <a:bodyPr wrap="none" rtlCol="0">
            <a:spAutoFit/>
          </a:bodyPr>
          <a:lstStyle/>
          <a:p>
            <a:r>
              <a:rPr lang="en-US" b="1" u="sng" dirty="0">
                <a:solidFill>
                  <a:srgbClr val="3333FF"/>
                </a:solidFill>
              </a:rPr>
              <a:t>7</a:t>
            </a:r>
            <a:r>
              <a:rPr lang="en-US" dirty="0"/>
              <a:t>013</a:t>
            </a:r>
          </a:p>
        </p:txBody>
      </p:sp>
      <p:sp>
        <p:nvSpPr>
          <p:cNvPr id="14" name="TextBox 13"/>
          <p:cNvSpPr txBox="1"/>
          <p:nvPr/>
        </p:nvSpPr>
        <p:spPr>
          <a:xfrm>
            <a:off x="1023923" y="3886200"/>
            <a:ext cx="697627" cy="369332"/>
          </a:xfrm>
          <a:prstGeom prst="rect">
            <a:avLst/>
          </a:prstGeom>
          <a:noFill/>
        </p:spPr>
        <p:txBody>
          <a:bodyPr wrap="none" rtlCol="0">
            <a:spAutoFit/>
          </a:bodyPr>
          <a:lstStyle/>
          <a:p>
            <a:r>
              <a:rPr lang="en-US" b="1" u="sng" dirty="0">
                <a:solidFill>
                  <a:srgbClr val="3333FF"/>
                </a:solidFill>
              </a:rPr>
              <a:t>3</a:t>
            </a:r>
            <a:r>
              <a:rPr lang="en-US" dirty="0"/>
              <a:t>252</a:t>
            </a:r>
          </a:p>
        </p:txBody>
      </p:sp>
      <p:sp>
        <p:nvSpPr>
          <p:cNvPr id="15" name="TextBox 14"/>
          <p:cNvSpPr txBox="1"/>
          <p:nvPr/>
        </p:nvSpPr>
        <p:spPr>
          <a:xfrm>
            <a:off x="1009475" y="1983352"/>
            <a:ext cx="697627" cy="369332"/>
          </a:xfrm>
          <a:prstGeom prst="rect">
            <a:avLst/>
          </a:prstGeom>
          <a:noFill/>
        </p:spPr>
        <p:txBody>
          <a:bodyPr wrap="none" rtlCol="0">
            <a:spAutoFit/>
          </a:bodyPr>
          <a:lstStyle/>
          <a:p>
            <a:r>
              <a:rPr lang="en-US" b="1" u="sng" dirty="0">
                <a:solidFill>
                  <a:srgbClr val="3333FF"/>
                </a:solidFill>
              </a:rPr>
              <a:t>0</a:t>
            </a:r>
            <a:r>
              <a:rPr lang="en-US" dirty="0"/>
              <a:t>701</a:t>
            </a:r>
          </a:p>
        </p:txBody>
      </p:sp>
      <p:sp>
        <p:nvSpPr>
          <p:cNvPr id="16" name="TextBox 15"/>
          <p:cNvSpPr txBox="1"/>
          <p:nvPr/>
        </p:nvSpPr>
        <p:spPr>
          <a:xfrm>
            <a:off x="1023923" y="4695384"/>
            <a:ext cx="697627" cy="369332"/>
          </a:xfrm>
          <a:prstGeom prst="rect">
            <a:avLst/>
          </a:prstGeom>
          <a:noFill/>
        </p:spPr>
        <p:txBody>
          <a:bodyPr wrap="none" rtlCol="0">
            <a:spAutoFit/>
          </a:bodyPr>
          <a:lstStyle/>
          <a:p>
            <a:r>
              <a:rPr lang="en-US" b="1" u="sng" dirty="0">
                <a:solidFill>
                  <a:srgbClr val="3333FF"/>
                </a:solidFill>
              </a:rPr>
              <a:t>9</a:t>
            </a:r>
            <a:r>
              <a:rPr lang="en-US" dirty="0"/>
              <a:t>170</a:t>
            </a:r>
          </a:p>
        </p:txBody>
      </p:sp>
    </p:spTree>
    <p:extLst>
      <p:ext uri="{BB962C8B-B14F-4D97-AF65-F5344CB8AC3E}">
        <p14:creationId xmlns:p14="http://schemas.microsoft.com/office/powerpoint/2010/main" val="24978694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6"/>
                                        </p:tgtEl>
                                      </p:cBhvr>
                                    </p:animEffect>
                                    <p:animScale>
                                      <p:cBhvr>
                                        <p:cTn id="7" dur="250" autoRev="1" fill="hold"/>
                                        <p:tgtEl>
                                          <p:spTgt spid="6"/>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2.5E-6 1.85185E-6 L 0.62656 0.00879 " pathEditMode="relative" rAng="0" ptsTypes="AA">
                                      <p:cBhvr>
                                        <p:cTn id="11" dur="2000" fill="hold"/>
                                        <p:tgtEl>
                                          <p:spTgt spid="6"/>
                                        </p:tgtEl>
                                        <p:attrNameLst>
                                          <p:attrName>ppt_x</p:attrName>
                                          <p:attrName>ppt_y</p:attrName>
                                        </p:attrNameLst>
                                      </p:cBhvr>
                                      <p:rCtr x="31319" y="440"/>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13"/>
                                        </p:tgtEl>
                                      </p:cBhvr>
                                    </p:animEffect>
                                    <p:animScale>
                                      <p:cBhvr>
                                        <p:cTn id="16" dur="250" autoRev="1" fill="hold"/>
                                        <p:tgtEl>
                                          <p:spTgt spid="13"/>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2.77556E-17 3.33333E-6 L 0.625 0.00092 " pathEditMode="relative" rAng="0" ptsTypes="AA">
                                      <p:cBhvr>
                                        <p:cTn id="20" dur="2000" fill="hold"/>
                                        <p:tgtEl>
                                          <p:spTgt spid="13"/>
                                        </p:tgtEl>
                                        <p:attrNameLst>
                                          <p:attrName>ppt_x</p:attrName>
                                          <p:attrName>ppt_y</p:attrName>
                                        </p:attrNameLst>
                                      </p:cBhvr>
                                      <p:rCtr x="31250" y="46"/>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16"/>
                                        </p:tgtEl>
                                      </p:cBhvr>
                                    </p:animEffect>
                                    <p:animScale>
                                      <p:cBhvr>
                                        <p:cTn id="25" dur="250" autoRev="1" fill="hold"/>
                                        <p:tgtEl>
                                          <p:spTgt spid="16"/>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50" presetClass="path" presetSubtype="0" accel="50000" decel="50000" fill="hold" grpId="1" nodeType="clickEffect">
                                  <p:stCondLst>
                                    <p:cond delay="0"/>
                                  </p:stCondLst>
                                  <p:childTnLst>
                                    <p:animMotion origin="layout" path="M 2.77556E-17 -4.07407E-6 L 0.3875 -4.07407E-6 C 0.56128 -4.07407E-6 0.775 0.03033 0.775 0.05533 L 0.775 0.11065 " pathEditMode="relative" rAng="0" ptsTypes="AAAA">
                                      <p:cBhvr>
                                        <p:cTn id="29" dur="2000" fill="hold"/>
                                        <p:tgtEl>
                                          <p:spTgt spid="16"/>
                                        </p:tgtEl>
                                        <p:attrNameLst>
                                          <p:attrName>ppt_x</p:attrName>
                                          <p:attrName>ppt_y</p:attrName>
                                        </p:attrNameLst>
                                      </p:cBhvr>
                                      <p:rCtr x="38750" y="5532"/>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7"/>
                                        </p:tgtEl>
                                      </p:cBhvr>
                                    </p:animEffect>
                                    <p:animScale>
                                      <p:cBhvr>
                                        <p:cTn id="34" dur="250" autoRev="1" fill="hold"/>
                                        <p:tgtEl>
                                          <p:spTgt spid="7"/>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2.5E-6 1.48148E-6 L 0.07986 1.48148E-6 C 0.1158 1.48148E-6 0.15989 0.04676 0.15989 0.08472 L 0.15989 0.16967 " pathEditMode="relative" rAng="0" ptsTypes="AAAA">
                                      <p:cBhvr>
                                        <p:cTn id="38" dur="2000" fill="hold"/>
                                        <p:tgtEl>
                                          <p:spTgt spid="7"/>
                                        </p:tgtEl>
                                        <p:attrNameLst>
                                          <p:attrName>ppt_x</p:attrName>
                                          <p:attrName>ppt_y</p:attrName>
                                        </p:attrNameLst>
                                      </p:cBhvr>
                                      <p:rCtr x="7986" y="8472"/>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4"/>
                                        </p:tgtEl>
                                      </p:cBhvr>
                                    </p:animEffect>
                                    <p:animScale>
                                      <p:cBhvr>
                                        <p:cTn id="43" dur="250" autoRev="1" fill="hold"/>
                                        <p:tgtEl>
                                          <p:spTgt spid="14"/>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2.77556E-17 1.48148E-6 L 0.15417 1.48148E-6 C 0.22326 1.48148E-6 0.30833 0.06296 0.30833 0.11435 L 0.30833 0.2287 " pathEditMode="relative" rAng="0" ptsTypes="AAAA">
                                      <p:cBhvr>
                                        <p:cTn id="47" dur="2000" fill="hold"/>
                                        <p:tgtEl>
                                          <p:spTgt spid="14"/>
                                        </p:tgtEl>
                                        <p:attrNameLst>
                                          <p:attrName>ppt_x</p:attrName>
                                          <p:attrName>ppt_y</p:attrName>
                                        </p:attrNameLst>
                                      </p:cBhvr>
                                      <p:rCtr x="15417" y="11435"/>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2"/>
                                        </p:tgtEl>
                                      </p:cBhvr>
                                    </p:animEffect>
                                    <p:animScale>
                                      <p:cBhvr>
                                        <p:cTn id="52" dur="250" autoRev="1" fill="hold"/>
                                        <p:tgtEl>
                                          <p:spTgt spid="12"/>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2.77556E-17 -3.33333E-6 L 0.07917 -3.33333E-6 C 0.11458 -3.33333E-6 0.15833 0.06273 0.15833 0.11389 L 0.15833 0.22801 " pathEditMode="relative" rAng="0" ptsTypes="AAAA">
                                      <p:cBhvr>
                                        <p:cTn id="56" dur="2000" fill="hold"/>
                                        <p:tgtEl>
                                          <p:spTgt spid="12"/>
                                        </p:tgtEl>
                                        <p:attrNameLst>
                                          <p:attrName>ppt_x</p:attrName>
                                          <p:attrName>ppt_y</p:attrName>
                                        </p:attrNameLst>
                                      </p:cBhvr>
                                      <p:rCtr x="7917" y="11389"/>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1"/>
                                        </p:tgtEl>
                                      </p:cBhvr>
                                    </p:animEffect>
                                    <p:animScale>
                                      <p:cBhvr>
                                        <p:cTn id="61" dur="250" autoRev="1" fill="hold"/>
                                        <p:tgtEl>
                                          <p:spTgt spid="11"/>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2.77556E-17 -3.7037E-6 L 0.35 -3.7037E-6 C 0.50694 -3.7037E-6 0.7 0.09306 0.7 0.16852 L 0.7 0.33727 " pathEditMode="relative" rAng="0" ptsTypes="AAAA">
                                      <p:cBhvr>
                                        <p:cTn id="65" dur="2000" fill="hold"/>
                                        <p:tgtEl>
                                          <p:spTgt spid="11"/>
                                        </p:tgtEl>
                                        <p:attrNameLst>
                                          <p:attrName>ppt_x</p:attrName>
                                          <p:attrName>ppt_y</p:attrName>
                                        </p:attrNameLst>
                                      </p:cBhvr>
                                      <p:rCtr x="35000" y="16852"/>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9"/>
                                        </p:tgtEl>
                                      </p:cBhvr>
                                    </p:animEffect>
                                    <p:animScale>
                                      <p:cBhvr>
                                        <p:cTn id="70" dur="250" autoRev="1" fill="hold"/>
                                        <p:tgtEl>
                                          <p:spTgt spid="9"/>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2.77556E-17 -1.85185E-6 L 0.0375 -1.85185E-6 C 0.05417 -1.85185E-6 0.075 0.10903 0.075 0.19769 L 0.075 0.39537 " pathEditMode="relative" rAng="0" ptsTypes="AAAA">
                                      <p:cBhvr>
                                        <p:cTn id="74" dur="2000" fill="hold"/>
                                        <p:tgtEl>
                                          <p:spTgt spid="9"/>
                                        </p:tgtEl>
                                        <p:attrNameLst>
                                          <p:attrName>ppt_x</p:attrName>
                                          <p:attrName>ppt_y</p:attrName>
                                        </p:attrNameLst>
                                      </p:cBhvr>
                                      <p:rCtr x="3750" y="19769"/>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8"/>
                                        </p:tgtEl>
                                      </p:cBhvr>
                                    </p:animEffect>
                                    <p:animScale>
                                      <p:cBhvr>
                                        <p:cTn id="79" dur="250" autoRev="1" fill="hold"/>
                                        <p:tgtEl>
                                          <p:spTgt spid="8"/>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2.77556E-17 5.55112E-17 L 0.19583 5.55112E-17 C 0.28368 5.55112E-17 0.39167 0.12338 0.39167 0.22361 L 0.39167 0.44722 " pathEditMode="relative" rAng="0" ptsTypes="AAAA">
                                      <p:cBhvr>
                                        <p:cTn id="83" dur="2000" fill="hold"/>
                                        <p:tgtEl>
                                          <p:spTgt spid="8"/>
                                        </p:tgtEl>
                                        <p:attrNameLst>
                                          <p:attrName>ppt_x</p:attrName>
                                          <p:attrName>ppt_y</p:attrName>
                                        </p:attrNameLst>
                                      </p:cBhvr>
                                      <p:rCtr x="19583" y="22361"/>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15"/>
                                        </p:tgtEl>
                                      </p:cBhvr>
                                    </p:animEffect>
                                    <p:animScale>
                                      <p:cBhvr>
                                        <p:cTn id="88" dur="250" autoRev="1" fill="hold"/>
                                        <p:tgtEl>
                                          <p:spTgt spid="15"/>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2.5E-6 -2.22222E-6 L 0.03819 -2.22222E-6 C 0.05538 -2.22222E-6 0.07656 0.12431 0.07656 0.22523 L 0.07656 0.4507 " pathEditMode="relative" rAng="0" ptsTypes="AAAA">
                                      <p:cBhvr>
                                        <p:cTn id="92" dur="2000" fill="hold"/>
                                        <p:tgtEl>
                                          <p:spTgt spid="15"/>
                                        </p:tgtEl>
                                        <p:attrNameLst>
                                          <p:attrName>ppt_x</p:attrName>
                                          <p:attrName>ppt_y</p:attrName>
                                        </p:attrNameLst>
                                      </p:cBhvr>
                                      <p:rCtr x="3819" y="22523"/>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10"/>
                                        </p:tgtEl>
                                      </p:cBhvr>
                                    </p:animEffect>
                                    <p:animScale>
                                      <p:cBhvr>
                                        <p:cTn id="97" dur="250" autoRev="1" fill="hold"/>
                                        <p:tgtEl>
                                          <p:spTgt spid="10"/>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2.5E-6 2.96296E-6 L 0.07986 2.96296E-6 C 0.1158 2.96296E-6 0.15989 0.12083 0.15989 0.21898 L 0.15989 0.43796 " pathEditMode="relative" rAng="0" ptsTypes="AAAA">
                                      <p:cBhvr>
                                        <p:cTn id="101" dur="2000" fill="hold"/>
                                        <p:tgtEl>
                                          <p:spTgt spid="10"/>
                                        </p:tgtEl>
                                        <p:attrNameLst>
                                          <p:attrName>ppt_x</p:attrName>
                                          <p:attrName>ppt_y</p:attrName>
                                        </p:attrNameLst>
                                      </p:cBhvr>
                                      <p:rCtr x="7986" y="21898"/>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5"/>
                                        </p:tgtEl>
                                      </p:cBhvr>
                                    </p:animEffect>
                                    <p:animScale>
                                      <p:cBhvr>
                                        <p:cTn id="106" dur="250" autoRev="1" fill="hold"/>
                                        <p:tgtEl>
                                          <p:spTgt spid="5"/>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2.77556E-17 -1.85185E-6 L 0.0375 -1.85185E-6 C 0.05417 -1.85185E-6 0.075 0.14051 0.075 0.25463 L 0.075 0.50926 " pathEditMode="relative" rAng="0" ptsTypes="AAAA">
                                      <p:cBhvr>
                                        <p:cTn id="110" dur="2000" fill="hold"/>
                                        <p:tgtEl>
                                          <p:spTgt spid="5"/>
                                        </p:tgtEl>
                                        <p:attrNameLst>
                                          <p:attrName>ppt_x</p:attrName>
                                          <p:attrName>ppt_y</p:attrName>
                                        </p:attrNameLst>
                                      </p:cBhvr>
                                      <p:rCtr x="3750" y="2546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a:latin typeface="Times New Roman" panose="02020603050405020304" pitchFamily="18" charset="0"/>
                <a:cs typeface="Times New Roman" panose="02020603050405020304" pitchFamily="18" charset="0"/>
              </a:rPr>
              <a:t>Ví dụ - Radix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147</a:t>
            </a:fld>
            <a:endParaRPr lang="en-US" altLang="en-US"/>
          </a:p>
        </p:txBody>
      </p:sp>
      <p:graphicFrame>
        <p:nvGraphicFramePr>
          <p:cNvPr id="3" name="Table 2"/>
          <p:cNvGraphicFramePr>
            <a:graphicFrameLocks noGrp="1"/>
          </p:cNvGraphicFramePr>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a:t>12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a:t>11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a:t>10</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a:t>9</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a:t>8</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a:t>7</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a:t>6</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a:t>5</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a:t>4</a:t>
                      </a:r>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a:t>3</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a:t>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a:t>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a:t>CS</a:t>
                      </a:r>
                    </a:p>
                  </a:txBody>
                  <a:tcPr>
                    <a:solidFill>
                      <a:srgbClr val="00B050"/>
                    </a:solidFill>
                  </a:tcPr>
                </a:tc>
                <a:tc>
                  <a:txBody>
                    <a:bodyPr/>
                    <a:lstStyle/>
                    <a:p>
                      <a:r>
                        <a:rPr lang="en-US" dirty="0"/>
                        <a:t>A</a:t>
                      </a:r>
                    </a:p>
                  </a:txBody>
                  <a:tcPr>
                    <a:solidFill>
                      <a:srgbClr val="00B050"/>
                    </a:solidFill>
                  </a:tcPr>
                </a:tc>
                <a:tc>
                  <a:txBody>
                    <a:bodyPr/>
                    <a:lstStyle/>
                    <a:p>
                      <a:r>
                        <a:rPr lang="en-US" dirty="0"/>
                        <a:t>0</a:t>
                      </a:r>
                    </a:p>
                  </a:txBody>
                  <a:tcPr>
                    <a:solidFill>
                      <a:srgbClr val="00B050"/>
                    </a:solidFill>
                  </a:tcPr>
                </a:tc>
                <a:tc>
                  <a:txBody>
                    <a:bodyPr/>
                    <a:lstStyle/>
                    <a:p>
                      <a:r>
                        <a:rPr lang="en-US" dirty="0"/>
                        <a:t>1</a:t>
                      </a:r>
                    </a:p>
                  </a:txBody>
                  <a:tcPr>
                    <a:solidFill>
                      <a:srgbClr val="00B050"/>
                    </a:solidFill>
                  </a:tcPr>
                </a:tc>
                <a:tc>
                  <a:txBody>
                    <a:bodyPr/>
                    <a:lstStyle/>
                    <a:p>
                      <a:r>
                        <a:rPr lang="en-US" dirty="0"/>
                        <a:t>2</a:t>
                      </a:r>
                    </a:p>
                  </a:txBody>
                  <a:tcPr>
                    <a:solidFill>
                      <a:srgbClr val="00B050"/>
                    </a:solidFill>
                  </a:tcPr>
                </a:tc>
                <a:tc>
                  <a:txBody>
                    <a:bodyPr/>
                    <a:lstStyle/>
                    <a:p>
                      <a:r>
                        <a:rPr lang="en-US" dirty="0"/>
                        <a:t>3</a:t>
                      </a:r>
                    </a:p>
                  </a:txBody>
                  <a:tcPr>
                    <a:solidFill>
                      <a:srgbClr val="00B050"/>
                    </a:solidFill>
                  </a:tcPr>
                </a:tc>
                <a:tc>
                  <a:txBody>
                    <a:bodyPr/>
                    <a:lstStyle/>
                    <a:p>
                      <a:r>
                        <a:rPr lang="en-US" dirty="0"/>
                        <a:t>4</a:t>
                      </a:r>
                    </a:p>
                  </a:txBody>
                  <a:tcPr>
                    <a:solidFill>
                      <a:srgbClr val="00B050"/>
                    </a:solidFill>
                  </a:tcPr>
                </a:tc>
                <a:tc>
                  <a:txBody>
                    <a:bodyPr/>
                    <a:lstStyle/>
                    <a:p>
                      <a:r>
                        <a:rPr lang="en-US" dirty="0"/>
                        <a:t>5</a:t>
                      </a:r>
                    </a:p>
                  </a:txBody>
                  <a:tcPr>
                    <a:solidFill>
                      <a:srgbClr val="00B050"/>
                    </a:solidFill>
                  </a:tcPr>
                </a:tc>
                <a:tc>
                  <a:txBody>
                    <a:bodyPr/>
                    <a:lstStyle/>
                    <a:p>
                      <a:r>
                        <a:rPr lang="en-US" dirty="0"/>
                        <a:t>6</a:t>
                      </a:r>
                    </a:p>
                  </a:txBody>
                  <a:tcPr>
                    <a:solidFill>
                      <a:srgbClr val="00B050"/>
                    </a:solidFill>
                  </a:tcPr>
                </a:tc>
                <a:tc>
                  <a:txBody>
                    <a:bodyPr/>
                    <a:lstStyle/>
                    <a:p>
                      <a:r>
                        <a:rPr lang="en-US" dirty="0"/>
                        <a:t>7</a:t>
                      </a:r>
                    </a:p>
                  </a:txBody>
                  <a:tcPr>
                    <a:solidFill>
                      <a:srgbClr val="00B050"/>
                    </a:solidFill>
                  </a:tcPr>
                </a:tc>
                <a:tc>
                  <a:txBody>
                    <a:bodyPr/>
                    <a:lstStyle/>
                    <a:p>
                      <a:r>
                        <a:rPr lang="en-US" dirty="0"/>
                        <a:t>8</a:t>
                      </a:r>
                    </a:p>
                  </a:txBody>
                  <a:tcPr>
                    <a:solidFill>
                      <a:srgbClr val="00B050"/>
                    </a:solidFill>
                  </a:tcPr>
                </a:tc>
                <a:tc>
                  <a:txBody>
                    <a:bodyPr/>
                    <a:lstStyle/>
                    <a:p>
                      <a:r>
                        <a:rPr lang="en-US" dirty="0"/>
                        <a:t>9</a:t>
                      </a:r>
                    </a:p>
                  </a:txBody>
                  <a:tcPr>
                    <a:solidFill>
                      <a:srgbClr val="00B050"/>
                    </a:solidFill>
                  </a:tcPr>
                </a:tc>
                <a:extLst>
                  <a:ext uri="{0D108BD9-81ED-4DB2-BD59-A6C34878D82A}">
                    <a16:rowId xmlns:a16="http://schemas.microsoft.com/office/drawing/2014/main" val="10012"/>
                  </a:ext>
                </a:extLst>
              </a:tr>
            </a:tbl>
          </a:graphicData>
        </a:graphic>
      </p:graphicFrame>
      <p:sp>
        <p:nvSpPr>
          <p:cNvPr id="5" name="TextBox 4"/>
          <p:cNvSpPr txBox="1"/>
          <p:nvPr/>
        </p:nvSpPr>
        <p:spPr>
          <a:xfrm>
            <a:off x="1740773" y="4686040"/>
            <a:ext cx="697627" cy="369332"/>
          </a:xfrm>
          <a:prstGeom prst="rect">
            <a:avLst/>
          </a:prstGeom>
          <a:noFill/>
        </p:spPr>
        <p:txBody>
          <a:bodyPr wrap="none" rtlCol="0">
            <a:spAutoFit/>
          </a:bodyPr>
          <a:lstStyle/>
          <a:p>
            <a:r>
              <a:rPr lang="en-US" b="1" u="sng" dirty="0">
                <a:solidFill>
                  <a:srgbClr val="3333FF"/>
                </a:solidFill>
              </a:rPr>
              <a:t>0</a:t>
            </a:r>
            <a:r>
              <a:rPr lang="en-US" dirty="0"/>
              <a:t>999</a:t>
            </a:r>
          </a:p>
        </p:txBody>
      </p:sp>
      <p:sp>
        <p:nvSpPr>
          <p:cNvPr id="6" name="TextBox 5"/>
          <p:cNvSpPr txBox="1"/>
          <p:nvPr/>
        </p:nvSpPr>
        <p:spPr>
          <a:xfrm>
            <a:off x="6705600" y="5443564"/>
            <a:ext cx="697627" cy="369332"/>
          </a:xfrm>
          <a:prstGeom prst="rect">
            <a:avLst/>
          </a:prstGeom>
          <a:noFill/>
        </p:spPr>
        <p:txBody>
          <a:bodyPr wrap="none" rtlCol="0">
            <a:spAutoFit/>
          </a:bodyPr>
          <a:lstStyle/>
          <a:p>
            <a:r>
              <a:rPr lang="en-US" b="1" u="sng" dirty="0">
                <a:solidFill>
                  <a:srgbClr val="3333FF"/>
                </a:solidFill>
              </a:rPr>
              <a:t>7</a:t>
            </a:r>
            <a:r>
              <a:rPr lang="en-US" dirty="0"/>
              <a:t>009</a:t>
            </a:r>
          </a:p>
        </p:txBody>
      </p:sp>
      <p:sp>
        <p:nvSpPr>
          <p:cNvPr id="7" name="TextBox 6"/>
          <p:cNvSpPr txBox="1"/>
          <p:nvPr/>
        </p:nvSpPr>
        <p:spPr>
          <a:xfrm>
            <a:off x="2438400" y="5441236"/>
            <a:ext cx="697627" cy="369332"/>
          </a:xfrm>
          <a:prstGeom prst="rect">
            <a:avLst/>
          </a:prstGeom>
          <a:noFill/>
        </p:spPr>
        <p:txBody>
          <a:bodyPr wrap="none" rtlCol="0">
            <a:spAutoFit/>
          </a:bodyPr>
          <a:lstStyle/>
          <a:p>
            <a:r>
              <a:rPr lang="en-US" b="1" u="sng" dirty="0">
                <a:solidFill>
                  <a:srgbClr val="3333FF"/>
                </a:solidFill>
              </a:rPr>
              <a:t>1</a:t>
            </a:r>
            <a:r>
              <a:rPr lang="en-US" dirty="0"/>
              <a:t>239</a:t>
            </a:r>
          </a:p>
        </p:txBody>
      </p:sp>
      <p:sp>
        <p:nvSpPr>
          <p:cNvPr id="8" name="TextBox 7"/>
          <p:cNvSpPr txBox="1"/>
          <p:nvPr/>
        </p:nvSpPr>
        <p:spPr>
          <a:xfrm>
            <a:off x="4575413" y="5432324"/>
            <a:ext cx="697627" cy="369332"/>
          </a:xfrm>
          <a:prstGeom prst="rect">
            <a:avLst/>
          </a:prstGeom>
          <a:noFill/>
        </p:spPr>
        <p:txBody>
          <a:bodyPr wrap="none" rtlCol="0">
            <a:spAutoFit/>
          </a:bodyPr>
          <a:lstStyle/>
          <a:p>
            <a:r>
              <a:rPr lang="en-US" b="1" u="sng" dirty="0">
                <a:solidFill>
                  <a:srgbClr val="3333FF"/>
                </a:solidFill>
              </a:rPr>
              <a:t>4</a:t>
            </a:r>
            <a:r>
              <a:rPr lang="en-US" dirty="0"/>
              <a:t>518</a:t>
            </a:r>
          </a:p>
        </p:txBody>
      </p:sp>
      <p:sp>
        <p:nvSpPr>
          <p:cNvPr id="9" name="TextBox 8"/>
          <p:cNvSpPr txBox="1"/>
          <p:nvPr/>
        </p:nvSpPr>
        <p:spPr>
          <a:xfrm>
            <a:off x="1721770" y="5444916"/>
            <a:ext cx="697627" cy="369332"/>
          </a:xfrm>
          <a:prstGeom prst="rect">
            <a:avLst/>
          </a:prstGeom>
          <a:noFill/>
        </p:spPr>
        <p:txBody>
          <a:bodyPr wrap="none" rtlCol="0">
            <a:spAutoFit/>
          </a:bodyPr>
          <a:lstStyle/>
          <a:p>
            <a:r>
              <a:rPr lang="en-US" b="1" u="sng" dirty="0">
                <a:solidFill>
                  <a:srgbClr val="3333FF"/>
                </a:solidFill>
              </a:rPr>
              <a:t>0</a:t>
            </a:r>
            <a:r>
              <a:rPr lang="en-US" dirty="0"/>
              <a:t>428</a:t>
            </a:r>
          </a:p>
        </p:txBody>
      </p:sp>
      <p:sp>
        <p:nvSpPr>
          <p:cNvPr id="10" name="TextBox 9"/>
          <p:cNvSpPr txBox="1"/>
          <p:nvPr/>
        </p:nvSpPr>
        <p:spPr>
          <a:xfrm>
            <a:off x="2467515" y="4655560"/>
            <a:ext cx="697627" cy="369332"/>
          </a:xfrm>
          <a:prstGeom prst="rect">
            <a:avLst/>
          </a:prstGeom>
          <a:noFill/>
        </p:spPr>
        <p:txBody>
          <a:bodyPr wrap="none" rtlCol="0">
            <a:spAutoFit/>
          </a:bodyPr>
          <a:lstStyle/>
          <a:p>
            <a:r>
              <a:rPr lang="en-US" b="1" u="sng" dirty="0">
                <a:solidFill>
                  <a:srgbClr val="3333FF"/>
                </a:solidFill>
              </a:rPr>
              <a:t>1</a:t>
            </a:r>
            <a:r>
              <a:rPr lang="en-US" dirty="0"/>
              <a:t>725</a:t>
            </a:r>
          </a:p>
        </p:txBody>
      </p:sp>
      <p:sp>
        <p:nvSpPr>
          <p:cNvPr id="11" name="TextBox 10"/>
          <p:cNvSpPr txBox="1"/>
          <p:nvPr/>
        </p:nvSpPr>
        <p:spPr>
          <a:xfrm>
            <a:off x="7403227" y="5441236"/>
            <a:ext cx="697627" cy="369332"/>
          </a:xfrm>
          <a:prstGeom prst="rect">
            <a:avLst/>
          </a:prstGeom>
          <a:noFill/>
        </p:spPr>
        <p:txBody>
          <a:bodyPr wrap="none" rtlCol="0">
            <a:spAutoFit/>
          </a:bodyPr>
          <a:lstStyle/>
          <a:p>
            <a:r>
              <a:rPr lang="en-US" b="1" u="sng" dirty="0">
                <a:solidFill>
                  <a:srgbClr val="3333FF"/>
                </a:solidFill>
              </a:rPr>
              <a:t>8</a:t>
            </a:r>
            <a:r>
              <a:rPr lang="en-US" dirty="0"/>
              <a:t>425</a:t>
            </a:r>
          </a:p>
        </p:txBody>
      </p:sp>
      <p:sp>
        <p:nvSpPr>
          <p:cNvPr id="12" name="TextBox 11"/>
          <p:cNvSpPr txBox="1"/>
          <p:nvPr/>
        </p:nvSpPr>
        <p:spPr>
          <a:xfrm>
            <a:off x="2438400" y="5024892"/>
            <a:ext cx="697627" cy="369332"/>
          </a:xfrm>
          <a:prstGeom prst="rect">
            <a:avLst/>
          </a:prstGeom>
          <a:noFill/>
        </p:spPr>
        <p:txBody>
          <a:bodyPr wrap="none" rtlCol="0">
            <a:spAutoFit/>
          </a:bodyPr>
          <a:lstStyle/>
          <a:p>
            <a:r>
              <a:rPr lang="en-US" b="1" u="sng" dirty="0">
                <a:solidFill>
                  <a:srgbClr val="3333FF"/>
                </a:solidFill>
              </a:rPr>
              <a:t>1</a:t>
            </a:r>
            <a:r>
              <a:rPr lang="en-US" dirty="0"/>
              <a:t>424</a:t>
            </a:r>
          </a:p>
        </p:txBody>
      </p:sp>
      <p:sp>
        <p:nvSpPr>
          <p:cNvPr id="13" name="TextBox 12"/>
          <p:cNvSpPr txBox="1"/>
          <p:nvPr/>
        </p:nvSpPr>
        <p:spPr>
          <a:xfrm>
            <a:off x="6705600" y="5024892"/>
            <a:ext cx="697627" cy="369332"/>
          </a:xfrm>
          <a:prstGeom prst="rect">
            <a:avLst/>
          </a:prstGeom>
          <a:noFill/>
        </p:spPr>
        <p:txBody>
          <a:bodyPr wrap="none" rtlCol="0">
            <a:spAutoFit/>
          </a:bodyPr>
          <a:lstStyle/>
          <a:p>
            <a:r>
              <a:rPr lang="en-US" b="1" u="sng" dirty="0">
                <a:solidFill>
                  <a:srgbClr val="3333FF"/>
                </a:solidFill>
              </a:rPr>
              <a:t>7</a:t>
            </a:r>
            <a:r>
              <a:rPr lang="en-US" dirty="0"/>
              <a:t>013</a:t>
            </a:r>
          </a:p>
        </p:txBody>
      </p:sp>
      <p:sp>
        <p:nvSpPr>
          <p:cNvPr id="14" name="TextBox 13"/>
          <p:cNvSpPr txBox="1"/>
          <p:nvPr/>
        </p:nvSpPr>
        <p:spPr>
          <a:xfrm>
            <a:off x="3840480" y="5441236"/>
            <a:ext cx="697627" cy="369332"/>
          </a:xfrm>
          <a:prstGeom prst="rect">
            <a:avLst/>
          </a:prstGeom>
          <a:noFill/>
        </p:spPr>
        <p:txBody>
          <a:bodyPr wrap="none" rtlCol="0">
            <a:spAutoFit/>
          </a:bodyPr>
          <a:lstStyle/>
          <a:p>
            <a:r>
              <a:rPr lang="en-US" b="1" u="sng" dirty="0">
                <a:solidFill>
                  <a:srgbClr val="3333FF"/>
                </a:solidFill>
              </a:rPr>
              <a:t>3</a:t>
            </a:r>
            <a:r>
              <a:rPr lang="en-US" dirty="0"/>
              <a:t>252</a:t>
            </a:r>
          </a:p>
        </p:txBody>
      </p:sp>
      <p:sp>
        <p:nvSpPr>
          <p:cNvPr id="15" name="TextBox 14"/>
          <p:cNvSpPr txBox="1"/>
          <p:nvPr/>
        </p:nvSpPr>
        <p:spPr>
          <a:xfrm>
            <a:off x="1747599" y="5087144"/>
            <a:ext cx="697627" cy="369332"/>
          </a:xfrm>
          <a:prstGeom prst="rect">
            <a:avLst/>
          </a:prstGeom>
          <a:noFill/>
        </p:spPr>
        <p:txBody>
          <a:bodyPr wrap="none" rtlCol="0">
            <a:spAutoFit/>
          </a:bodyPr>
          <a:lstStyle/>
          <a:p>
            <a:r>
              <a:rPr lang="en-US" b="1" u="sng" dirty="0">
                <a:solidFill>
                  <a:srgbClr val="3333FF"/>
                </a:solidFill>
              </a:rPr>
              <a:t>0</a:t>
            </a:r>
            <a:r>
              <a:rPr lang="en-US" dirty="0"/>
              <a:t>701</a:t>
            </a:r>
          </a:p>
        </p:txBody>
      </p:sp>
      <p:sp>
        <p:nvSpPr>
          <p:cNvPr id="16" name="TextBox 15"/>
          <p:cNvSpPr txBox="1"/>
          <p:nvPr/>
        </p:nvSpPr>
        <p:spPr>
          <a:xfrm>
            <a:off x="8077200" y="5441236"/>
            <a:ext cx="697627" cy="369332"/>
          </a:xfrm>
          <a:prstGeom prst="rect">
            <a:avLst/>
          </a:prstGeom>
          <a:noFill/>
        </p:spPr>
        <p:txBody>
          <a:bodyPr wrap="none" rtlCol="0">
            <a:spAutoFit/>
          </a:bodyPr>
          <a:lstStyle/>
          <a:p>
            <a:r>
              <a:rPr lang="en-US" b="1" u="sng" dirty="0">
                <a:solidFill>
                  <a:srgbClr val="3333FF"/>
                </a:solidFill>
              </a:rPr>
              <a:t>9</a:t>
            </a:r>
            <a:r>
              <a:rPr lang="en-US" dirty="0"/>
              <a:t>170</a:t>
            </a:r>
          </a:p>
        </p:txBody>
      </p:sp>
    </p:spTree>
    <p:extLst>
      <p:ext uri="{BB962C8B-B14F-4D97-AF65-F5344CB8AC3E}">
        <p14:creationId xmlns:p14="http://schemas.microsoft.com/office/powerpoint/2010/main" val="4159622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1.11111E-6 -3.33333E-6 L -0.07639 0.00139 " pathEditMode="relative" rAng="0" ptsTypes="AA">
                                      <p:cBhvr>
                                        <p:cTn id="11" dur="2000" fill="hold"/>
                                        <p:tgtEl>
                                          <p:spTgt spid="9"/>
                                        </p:tgtEl>
                                        <p:attrNameLst>
                                          <p:attrName>ppt_x</p:attrName>
                                          <p:attrName>ppt_y</p:attrName>
                                        </p:attrNameLst>
                                      </p:cBhvr>
                                      <p:rCtr x="-3819" y="69"/>
                                    </p:animMotion>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grpId="0" nodeType="clickEffect">
                                  <p:stCondLst>
                                    <p:cond delay="0"/>
                                  </p:stCondLst>
                                  <p:childTnLst>
                                    <p:animEffect transition="out" filter="fade">
                                      <p:cBhvr>
                                        <p:cTn id="15" dur="500" tmFilter="0, 0; .2, .5; .8, .5; 1, 0"/>
                                        <p:tgtEl>
                                          <p:spTgt spid="15"/>
                                        </p:tgtEl>
                                      </p:cBhvr>
                                    </p:animEffect>
                                    <p:animScale>
                                      <p:cBhvr>
                                        <p:cTn id="16" dur="250" autoRev="1" fill="hold"/>
                                        <p:tgtEl>
                                          <p:spTgt spid="15"/>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33333E-6 1.11022E-16 L -0.07917 -0.00208 " pathEditMode="relative" rAng="0" ptsTypes="AA">
                                      <p:cBhvr>
                                        <p:cTn id="20" dur="2000" fill="hold"/>
                                        <p:tgtEl>
                                          <p:spTgt spid="15"/>
                                        </p:tgtEl>
                                        <p:attrNameLst>
                                          <p:attrName>ppt_x</p:attrName>
                                          <p:attrName>ppt_y</p:attrName>
                                        </p:attrNameLst>
                                      </p:cBhvr>
                                      <p:rCtr x="-3958" y="-116"/>
                                    </p:animMotion>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grpId="0" nodeType="clickEffect">
                                  <p:stCondLst>
                                    <p:cond delay="0"/>
                                  </p:stCondLst>
                                  <p:childTnLst>
                                    <p:animEffect transition="out" filter="fade">
                                      <p:cBhvr>
                                        <p:cTn id="24" dur="500" tmFilter="0, 0; .2, .5; .8, .5; 1, 0"/>
                                        <p:tgtEl>
                                          <p:spTgt spid="5"/>
                                        </p:tgtEl>
                                      </p:cBhvr>
                                    </p:animEffect>
                                    <p:animScale>
                                      <p:cBhvr>
                                        <p:cTn id="25" dur="250" autoRev="1" fill="hold"/>
                                        <p:tgtEl>
                                          <p:spTgt spid="5"/>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1" nodeType="clickEffect">
                                  <p:stCondLst>
                                    <p:cond delay="0"/>
                                  </p:stCondLst>
                                  <p:childTnLst>
                                    <p:animMotion origin="layout" path="M -2.22222E-6 4.81481E-6 L -0.07847 0.00092 " pathEditMode="relative" rAng="0" ptsTypes="AA">
                                      <p:cBhvr>
                                        <p:cTn id="29" dur="2000" fill="hold"/>
                                        <p:tgtEl>
                                          <p:spTgt spid="5"/>
                                        </p:tgtEl>
                                        <p:attrNameLst>
                                          <p:attrName>ppt_x</p:attrName>
                                          <p:attrName>ppt_y</p:attrName>
                                        </p:attrNameLst>
                                      </p:cBhvr>
                                      <p:rCtr x="-3924" y="46"/>
                                    </p:animMotion>
                                  </p:childTnLst>
                                </p:cTn>
                              </p:par>
                            </p:childTnLst>
                          </p:cTn>
                        </p:par>
                      </p:childTnLst>
                    </p:cTn>
                  </p:par>
                  <p:par>
                    <p:cTn id="30" fill="hold">
                      <p:stCondLst>
                        <p:cond delay="indefinite"/>
                      </p:stCondLst>
                      <p:childTnLst>
                        <p:par>
                          <p:cTn id="31" fill="hold">
                            <p:stCondLst>
                              <p:cond delay="0"/>
                            </p:stCondLst>
                            <p:childTnLst>
                              <p:par>
                                <p:cTn id="32" presetID="26" presetClass="emph" presetSubtype="0" fill="hold" grpId="0" nodeType="clickEffect">
                                  <p:stCondLst>
                                    <p:cond delay="0"/>
                                  </p:stCondLst>
                                  <p:childTnLst>
                                    <p:animEffect transition="out" filter="fade">
                                      <p:cBhvr>
                                        <p:cTn id="33" dur="500" tmFilter="0, 0; .2, .5; .8, .5; 1, 0"/>
                                        <p:tgtEl>
                                          <p:spTgt spid="7"/>
                                        </p:tgtEl>
                                      </p:cBhvr>
                                    </p:animEffect>
                                    <p:animScale>
                                      <p:cBhvr>
                                        <p:cTn id="34" dur="250" autoRev="1" fill="hold"/>
                                        <p:tgtEl>
                                          <p:spTgt spid="7"/>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2.5E-6 -3.7037E-7 L -0.07743 -3.7037E-7 C -0.11216 -3.7037E-7 -0.15469 -0.0456 -0.15469 -0.08241 L -0.15469 -0.16481 " pathEditMode="relative" rAng="0" ptsTypes="AAAA">
                                      <p:cBhvr>
                                        <p:cTn id="38" dur="2000" fill="hold"/>
                                        <p:tgtEl>
                                          <p:spTgt spid="7"/>
                                        </p:tgtEl>
                                        <p:attrNameLst>
                                          <p:attrName>ppt_x</p:attrName>
                                          <p:attrName>ppt_y</p:attrName>
                                        </p:attrNameLst>
                                      </p:cBhvr>
                                      <p:rCtr x="-7743" y="-8241"/>
                                    </p:animMotion>
                                  </p:childTnLst>
                                </p:cTn>
                              </p:par>
                            </p:childTnLst>
                          </p:cTn>
                        </p:par>
                      </p:childTnLst>
                    </p:cTn>
                  </p:par>
                  <p:par>
                    <p:cTn id="39" fill="hold">
                      <p:stCondLst>
                        <p:cond delay="indefinite"/>
                      </p:stCondLst>
                      <p:childTnLst>
                        <p:par>
                          <p:cTn id="40" fill="hold">
                            <p:stCondLst>
                              <p:cond delay="0"/>
                            </p:stCondLst>
                            <p:childTnLst>
                              <p:par>
                                <p:cTn id="41" presetID="26" presetClass="emph" presetSubtype="0" fill="hold" grpId="0" nodeType="clickEffect">
                                  <p:stCondLst>
                                    <p:cond delay="0"/>
                                  </p:stCondLst>
                                  <p:childTnLst>
                                    <p:animEffect transition="out" filter="fade">
                                      <p:cBhvr>
                                        <p:cTn id="42" dur="500" tmFilter="0, 0; .2, .5; .8, .5; 1, 0"/>
                                        <p:tgtEl>
                                          <p:spTgt spid="12"/>
                                        </p:tgtEl>
                                      </p:cBhvr>
                                    </p:animEffect>
                                    <p:animScale>
                                      <p:cBhvr>
                                        <p:cTn id="43" dur="250" autoRev="1" fill="hold"/>
                                        <p:tgtEl>
                                          <p:spTgt spid="12"/>
                                        </p:tgtEl>
                                      </p:cBhvr>
                                      <p:by x="105000" y="105000"/>
                                    </p:animScale>
                                  </p:childTnLst>
                                </p:cTn>
                              </p:par>
                            </p:childTnLst>
                          </p:cTn>
                        </p:par>
                      </p:childTnLst>
                    </p:cTn>
                  </p:par>
                  <p:par>
                    <p:cTn id="44" fill="hold">
                      <p:stCondLst>
                        <p:cond delay="indefinite"/>
                      </p:stCondLst>
                      <p:childTnLst>
                        <p:par>
                          <p:cTn id="45" fill="hold">
                            <p:stCondLst>
                              <p:cond delay="0"/>
                            </p:stCondLst>
                            <p:childTnLst>
                              <p:par>
                                <p:cTn id="46" presetID="50" presetClass="path" presetSubtype="0" accel="50000" decel="50000" fill="hold" grpId="1" nodeType="clickEffect">
                                  <p:stCondLst>
                                    <p:cond delay="0"/>
                                  </p:stCondLst>
                                  <p:childTnLst>
                                    <p:animMotion origin="layout" path="M 2.5E-6 -7.40741E-7 L -0.07743 -7.40741E-7 C -0.11216 -7.40741E-7 -0.15469 -0.04421 -0.15469 -0.07986 L -0.15469 -0.15949 " pathEditMode="relative" rAng="0" ptsTypes="AAAA">
                                      <p:cBhvr>
                                        <p:cTn id="47" dur="2000" fill="hold"/>
                                        <p:tgtEl>
                                          <p:spTgt spid="12"/>
                                        </p:tgtEl>
                                        <p:attrNameLst>
                                          <p:attrName>ppt_x</p:attrName>
                                          <p:attrName>ppt_y</p:attrName>
                                        </p:attrNameLst>
                                      </p:cBhvr>
                                      <p:rCtr x="-7743" y="-7986"/>
                                    </p:animMotion>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500" tmFilter="0, 0; .2, .5; .8, .5; 1, 0"/>
                                        <p:tgtEl>
                                          <p:spTgt spid="10"/>
                                        </p:tgtEl>
                                      </p:cBhvr>
                                    </p:animEffect>
                                    <p:animScale>
                                      <p:cBhvr>
                                        <p:cTn id="52" dur="250" autoRev="1" fill="hold"/>
                                        <p:tgtEl>
                                          <p:spTgt spid="10"/>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50" presetClass="path" presetSubtype="0" accel="50000" decel="50000" fill="hold" grpId="1" nodeType="clickEffect">
                                  <p:stCondLst>
                                    <p:cond delay="0"/>
                                  </p:stCondLst>
                                  <p:childTnLst>
                                    <p:animMotion origin="layout" path="M 3.88889E-6 2.96296E-6 L -0.079 2.96296E-6 C -0.11459 2.96296E-6 -0.15799 -0.04468 -0.15799 -0.08079 L -0.15799 -0.16135 " pathEditMode="relative" rAng="0" ptsTypes="AAAA">
                                      <p:cBhvr>
                                        <p:cTn id="56" dur="2000" fill="hold"/>
                                        <p:tgtEl>
                                          <p:spTgt spid="10"/>
                                        </p:tgtEl>
                                        <p:attrNameLst>
                                          <p:attrName>ppt_x</p:attrName>
                                          <p:attrName>ppt_y</p:attrName>
                                        </p:attrNameLst>
                                      </p:cBhvr>
                                      <p:rCtr x="-7899" y="-8079"/>
                                    </p:animMotion>
                                  </p:childTnLst>
                                </p:cTn>
                              </p:par>
                            </p:childTnLst>
                          </p:cTn>
                        </p:par>
                      </p:childTnLst>
                    </p:cTn>
                  </p:par>
                  <p:par>
                    <p:cTn id="57" fill="hold">
                      <p:stCondLst>
                        <p:cond delay="indefinite"/>
                      </p:stCondLst>
                      <p:childTnLst>
                        <p:par>
                          <p:cTn id="58" fill="hold">
                            <p:stCondLst>
                              <p:cond delay="0"/>
                            </p:stCondLst>
                            <p:childTnLst>
                              <p:par>
                                <p:cTn id="59" presetID="26" presetClass="emph" presetSubtype="0" fill="hold" grpId="0" nodeType="clickEffect">
                                  <p:stCondLst>
                                    <p:cond delay="0"/>
                                  </p:stCondLst>
                                  <p:childTnLst>
                                    <p:animEffect transition="out" filter="fade">
                                      <p:cBhvr>
                                        <p:cTn id="60" dur="500" tmFilter="0, 0; .2, .5; .8, .5; 1, 0"/>
                                        <p:tgtEl>
                                          <p:spTgt spid="14"/>
                                        </p:tgtEl>
                                      </p:cBhvr>
                                    </p:animEffect>
                                    <p:animScale>
                                      <p:cBhvr>
                                        <p:cTn id="61" dur="250" autoRev="1" fill="hold"/>
                                        <p:tgtEl>
                                          <p:spTgt spid="14"/>
                                        </p:tgtEl>
                                      </p:cBhvr>
                                      <p:by x="105000" y="105000"/>
                                    </p:animScale>
                                  </p:childTnLst>
                                </p:cTn>
                              </p:par>
                            </p:childTnLst>
                          </p:cTn>
                        </p:par>
                      </p:childTnLst>
                    </p:cTn>
                  </p:par>
                  <p:par>
                    <p:cTn id="62" fill="hold">
                      <p:stCondLst>
                        <p:cond delay="indefinite"/>
                      </p:stCondLst>
                      <p:childTnLst>
                        <p:par>
                          <p:cTn id="63" fill="hold">
                            <p:stCondLst>
                              <p:cond delay="0"/>
                            </p:stCondLst>
                            <p:childTnLst>
                              <p:par>
                                <p:cTn id="64" presetID="50" presetClass="path" presetSubtype="0" accel="50000" decel="50000" fill="hold" grpId="1" nodeType="clickEffect">
                                  <p:stCondLst>
                                    <p:cond delay="0"/>
                                  </p:stCondLst>
                                  <p:childTnLst>
                                    <p:animMotion origin="layout" path="M 2.77778E-7 -3.7037E-7 L -0.15417 -3.7037E-7 C -0.22326 -3.7037E-7 -0.30816 -0.09167 -0.30816 -0.16574 L -0.30816 -0.33148 " pathEditMode="relative" rAng="0" ptsTypes="AAAA">
                                      <p:cBhvr>
                                        <p:cTn id="65" dur="2000" fill="hold"/>
                                        <p:tgtEl>
                                          <p:spTgt spid="14"/>
                                        </p:tgtEl>
                                        <p:attrNameLst>
                                          <p:attrName>ppt_x</p:attrName>
                                          <p:attrName>ppt_y</p:attrName>
                                        </p:attrNameLst>
                                      </p:cBhvr>
                                      <p:rCtr x="-15417" y="-16574"/>
                                    </p:animMotion>
                                  </p:childTnLst>
                                </p:cTn>
                              </p:par>
                            </p:childTnLst>
                          </p:cTn>
                        </p:par>
                      </p:childTnLst>
                    </p:cTn>
                  </p:par>
                  <p:par>
                    <p:cTn id="66" fill="hold">
                      <p:stCondLst>
                        <p:cond delay="indefinite"/>
                      </p:stCondLst>
                      <p:childTnLst>
                        <p:par>
                          <p:cTn id="67" fill="hold">
                            <p:stCondLst>
                              <p:cond delay="0"/>
                            </p:stCondLst>
                            <p:childTnLst>
                              <p:par>
                                <p:cTn id="68" presetID="26" presetClass="emph" presetSubtype="0" fill="hold" grpId="0" nodeType="clickEffect">
                                  <p:stCondLst>
                                    <p:cond delay="0"/>
                                  </p:stCondLst>
                                  <p:childTnLst>
                                    <p:animEffect transition="out" filter="fade">
                                      <p:cBhvr>
                                        <p:cTn id="69" dur="500" tmFilter="0, 0; .2, .5; .8, .5; 1, 0"/>
                                        <p:tgtEl>
                                          <p:spTgt spid="8"/>
                                        </p:tgtEl>
                                      </p:cBhvr>
                                    </p:animEffect>
                                    <p:animScale>
                                      <p:cBhvr>
                                        <p:cTn id="70" dur="250" autoRev="1" fill="hold"/>
                                        <p:tgtEl>
                                          <p:spTgt spid="8"/>
                                        </p:tgtEl>
                                      </p:cBhvr>
                                      <p:by x="105000" y="105000"/>
                                    </p:animScale>
                                  </p:childTnLst>
                                </p:cTn>
                              </p:par>
                            </p:childTnLst>
                          </p:cTn>
                        </p:par>
                      </p:childTnLst>
                    </p:cTn>
                  </p:par>
                  <p:par>
                    <p:cTn id="71" fill="hold">
                      <p:stCondLst>
                        <p:cond delay="indefinite"/>
                      </p:stCondLst>
                      <p:childTnLst>
                        <p:par>
                          <p:cTn id="72" fill="hold">
                            <p:stCondLst>
                              <p:cond delay="0"/>
                            </p:stCondLst>
                            <p:childTnLst>
                              <p:par>
                                <p:cTn id="73" presetID="50" presetClass="path" presetSubtype="0" accel="50000" decel="50000" fill="hold" grpId="1" nodeType="clickEffect">
                                  <p:stCondLst>
                                    <p:cond delay="0"/>
                                  </p:stCondLst>
                                  <p:childTnLst>
                                    <p:animMotion origin="layout" path="M -1.66667E-6 -1.48148E-6 L -0.19427 -1.48148E-6 C -0.28142 -1.48148E-6 -0.38854 -0.10648 -0.38854 -0.19282 L -0.38854 -0.38565 " pathEditMode="relative" rAng="0" ptsTypes="AAAA">
                                      <p:cBhvr>
                                        <p:cTn id="74" dur="2000" fill="hold"/>
                                        <p:tgtEl>
                                          <p:spTgt spid="8"/>
                                        </p:tgtEl>
                                        <p:attrNameLst>
                                          <p:attrName>ppt_x</p:attrName>
                                          <p:attrName>ppt_y</p:attrName>
                                        </p:attrNameLst>
                                      </p:cBhvr>
                                      <p:rCtr x="-19427" y="-19282"/>
                                    </p:animMotion>
                                  </p:childTnLst>
                                </p:cTn>
                              </p:par>
                            </p:childTnLst>
                          </p:cTn>
                        </p:par>
                      </p:childTnLst>
                    </p:cTn>
                  </p:par>
                  <p:par>
                    <p:cTn id="75" fill="hold">
                      <p:stCondLst>
                        <p:cond delay="indefinite"/>
                      </p:stCondLst>
                      <p:childTnLst>
                        <p:par>
                          <p:cTn id="76" fill="hold">
                            <p:stCondLst>
                              <p:cond delay="0"/>
                            </p:stCondLst>
                            <p:childTnLst>
                              <p:par>
                                <p:cTn id="77" presetID="26" presetClass="emph" presetSubtype="0" fill="hold" grpId="0" nodeType="clickEffect">
                                  <p:stCondLst>
                                    <p:cond delay="0"/>
                                  </p:stCondLst>
                                  <p:childTnLst>
                                    <p:animEffect transition="out" filter="fade">
                                      <p:cBhvr>
                                        <p:cTn id="78" dur="500" tmFilter="0, 0; .2, .5; .8, .5; 1, 0"/>
                                        <p:tgtEl>
                                          <p:spTgt spid="6"/>
                                        </p:tgtEl>
                                      </p:cBhvr>
                                    </p:animEffect>
                                    <p:animScale>
                                      <p:cBhvr>
                                        <p:cTn id="79" dur="250" autoRev="1" fill="hold"/>
                                        <p:tgtEl>
                                          <p:spTgt spid="6"/>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50" presetClass="path" presetSubtype="0" accel="50000" decel="50000" fill="hold" grpId="1" nodeType="clickEffect">
                                  <p:stCondLst>
                                    <p:cond delay="0"/>
                                  </p:stCondLst>
                                  <p:childTnLst>
                                    <p:animMotion origin="layout" path="M -4.16667E-6 -1.85185E-6 L -0.31076 -1.85185E-6 C -0.45017 -1.85185E-6 -0.62135 -0.12546 -0.62135 -0.22708 L -0.62135 -0.45393 " pathEditMode="relative" rAng="0" ptsTypes="AAAA">
                                      <p:cBhvr>
                                        <p:cTn id="83" dur="2000" fill="hold"/>
                                        <p:tgtEl>
                                          <p:spTgt spid="6"/>
                                        </p:tgtEl>
                                        <p:attrNameLst>
                                          <p:attrName>ppt_x</p:attrName>
                                          <p:attrName>ppt_y</p:attrName>
                                        </p:attrNameLst>
                                      </p:cBhvr>
                                      <p:rCtr x="-31076" y="-22708"/>
                                    </p:animMotion>
                                  </p:childTnLst>
                                </p:cTn>
                              </p:par>
                            </p:childTnLst>
                          </p:cTn>
                        </p:par>
                      </p:childTnLst>
                    </p:cTn>
                  </p:par>
                  <p:par>
                    <p:cTn id="84" fill="hold">
                      <p:stCondLst>
                        <p:cond delay="indefinite"/>
                      </p:stCondLst>
                      <p:childTnLst>
                        <p:par>
                          <p:cTn id="85" fill="hold">
                            <p:stCondLst>
                              <p:cond delay="0"/>
                            </p:stCondLst>
                            <p:childTnLst>
                              <p:par>
                                <p:cTn id="86" presetID="26" presetClass="emph" presetSubtype="0" fill="hold" grpId="0" nodeType="clickEffect">
                                  <p:stCondLst>
                                    <p:cond delay="0"/>
                                  </p:stCondLst>
                                  <p:childTnLst>
                                    <p:animEffect transition="out" filter="fade">
                                      <p:cBhvr>
                                        <p:cTn id="87" dur="500" tmFilter="0, 0; .2, .5; .8, .5; 1, 0"/>
                                        <p:tgtEl>
                                          <p:spTgt spid="13"/>
                                        </p:tgtEl>
                                      </p:cBhvr>
                                    </p:animEffect>
                                    <p:animScale>
                                      <p:cBhvr>
                                        <p:cTn id="88" dur="250" autoRev="1" fill="hold"/>
                                        <p:tgtEl>
                                          <p:spTgt spid="13"/>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50" presetClass="path" presetSubtype="0" accel="50000" decel="50000" fill="hold" grpId="1" nodeType="clickEffect">
                                  <p:stCondLst>
                                    <p:cond delay="0"/>
                                  </p:stCondLst>
                                  <p:childTnLst>
                                    <p:animMotion origin="layout" path="M -4.16667E-6 -7.40741E-7 L -0.31076 -7.40741E-7 C -0.45017 -7.40741E-7 -0.62135 -0.12384 -0.62135 -0.2243 L -0.62135 -0.44838 " pathEditMode="relative" rAng="0" ptsTypes="AAAA">
                                      <p:cBhvr>
                                        <p:cTn id="92" dur="2000" fill="hold"/>
                                        <p:tgtEl>
                                          <p:spTgt spid="13"/>
                                        </p:tgtEl>
                                        <p:attrNameLst>
                                          <p:attrName>ppt_x</p:attrName>
                                          <p:attrName>ppt_y</p:attrName>
                                        </p:attrNameLst>
                                      </p:cBhvr>
                                      <p:rCtr x="-31076" y="-22431"/>
                                    </p:animMotion>
                                  </p:childTnLst>
                                </p:cTn>
                              </p:par>
                            </p:childTnLst>
                          </p:cTn>
                        </p:par>
                      </p:childTnLst>
                    </p:cTn>
                  </p:par>
                  <p:par>
                    <p:cTn id="93" fill="hold">
                      <p:stCondLst>
                        <p:cond delay="indefinite"/>
                      </p:stCondLst>
                      <p:childTnLst>
                        <p:par>
                          <p:cTn id="94" fill="hold">
                            <p:stCondLst>
                              <p:cond delay="0"/>
                            </p:stCondLst>
                            <p:childTnLst>
                              <p:par>
                                <p:cTn id="95" presetID="26" presetClass="emph" presetSubtype="0" fill="hold" grpId="0" nodeType="clickEffect">
                                  <p:stCondLst>
                                    <p:cond delay="0"/>
                                  </p:stCondLst>
                                  <p:childTnLst>
                                    <p:animEffect transition="out" filter="fade">
                                      <p:cBhvr>
                                        <p:cTn id="96" dur="500" tmFilter="0, 0; .2, .5; .8, .5; 1, 0"/>
                                        <p:tgtEl>
                                          <p:spTgt spid="11"/>
                                        </p:tgtEl>
                                      </p:cBhvr>
                                    </p:animEffect>
                                    <p:animScale>
                                      <p:cBhvr>
                                        <p:cTn id="97" dur="250" autoRev="1" fill="hold"/>
                                        <p:tgtEl>
                                          <p:spTgt spid="11"/>
                                        </p:tgtEl>
                                      </p:cBhvr>
                                      <p:by x="105000" y="105000"/>
                                    </p:animScale>
                                  </p:childTnLst>
                                </p:cTn>
                              </p:par>
                            </p:childTnLst>
                          </p:cTn>
                        </p:par>
                      </p:childTnLst>
                    </p:cTn>
                  </p:par>
                  <p:par>
                    <p:cTn id="98" fill="hold">
                      <p:stCondLst>
                        <p:cond delay="indefinite"/>
                      </p:stCondLst>
                      <p:childTnLst>
                        <p:par>
                          <p:cTn id="99" fill="hold">
                            <p:stCondLst>
                              <p:cond delay="0"/>
                            </p:stCondLst>
                            <p:childTnLst>
                              <p:par>
                                <p:cTn id="100" presetID="50" presetClass="path" presetSubtype="0" accel="50000" decel="50000" fill="hold" grpId="1" nodeType="clickEffect">
                                  <p:stCondLst>
                                    <p:cond delay="0"/>
                                  </p:stCondLst>
                                  <p:childTnLst>
                                    <p:animMotion origin="layout" path="M -3.05556E-6 -3.7037E-7 L -0.34896 -3.7037E-7 C -0.50538 -3.7037E-7 -0.69774 -0.15602 -0.69774 -0.28241 L -0.69774 -0.56481 " pathEditMode="relative" rAng="0" ptsTypes="AAAA">
                                      <p:cBhvr>
                                        <p:cTn id="101" dur="2000" fill="hold"/>
                                        <p:tgtEl>
                                          <p:spTgt spid="11"/>
                                        </p:tgtEl>
                                        <p:attrNameLst>
                                          <p:attrName>ppt_x</p:attrName>
                                          <p:attrName>ppt_y</p:attrName>
                                        </p:attrNameLst>
                                      </p:cBhvr>
                                      <p:rCtr x="-34896" y="-28241"/>
                                    </p:animMotion>
                                  </p:childTnLst>
                                </p:cTn>
                              </p:par>
                            </p:childTnLst>
                          </p:cTn>
                        </p:par>
                      </p:childTnLst>
                    </p:cTn>
                  </p:par>
                  <p:par>
                    <p:cTn id="102" fill="hold">
                      <p:stCondLst>
                        <p:cond delay="indefinite"/>
                      </p:stCondLst>
                      <p:childTnLst>
                        <p:par>
                          <p:cTn id="103" fill="hold">
                            <p:stCondLst>
                              <p:cond delay="0"/>
                            </p:stCondLst>
                            <p:childTnLst>
                              <p:par>
                                <p:cTn id="104" presetID="26" presetClass="emph" presetSubtype="0" fill="hold" grpId="0" nodeType="clickEffect">
                                  <p:stCondLst>
                                    <p:cond delay="0"/>
                                  </p:stCondLst>
                                  <p:childTnLst>
                                    <p:animEffect transition="out" filter="fade">
                                      <p:cBhvr>
                                        <p:cTn id="105" dur="500" tmFilter="0, 0; .2, .5; .8, .5; 1, 0"/>
                                        <p:tgtEl>
                                          <p:spTgt spid="16"/>
                                        </p:tgtEl>
                                      </p:cBhvr>
                                    </p:animEffect>
                                    <p:animScale>
                                      <p:cBhvr>
                                        <p:cTn id="106" dur="250" autoRev="1" fill="hold"/>
                                        <p:tgtEl>
                                          <p:spTgt spid="16"/>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50" presetClass="path" presetSubtype="0" accel="50000" decel="50000" fill="hold" grpId="1" nodeType="clickEffect">
                                  <p:stCondLst>
                                    <p:cond delay="0"/>
                                  </p:stCondLst>
                                  <p:childTnLst>
                                    <p:animMotion origin="layout" path="M -4.16667E-6 -3.7037E-7 L -0.38576 -3.7037E-7 C -0.55885 -3.7037E-7 -0.77135 -0.17106 -0.77135 -0.30972 L -0.77135 -0.61921 " pathEditMode="relative" rAng="0" ptsTypes="AAAA">
                                      <p:cBhvr>
                                        <p:cTn id="110" dur="2000" fill="hold"/>
                                        <p:tgtEl>
                                          <p:spTgt spid="16"/>
                                        </p:tgtEl>
                                        <p:attrNameLst>
                                          <p:attrName>ppt_x</p:attrName>
                                          <p:attrName>ppt_y</p:attrName>
                                        </p:attrNameLst>
                                      </p:cBhvr>
                                      <p:rCtr x="-38576" y="-30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87362"/>
            <a:ext cx="6302375" cy="503238"/>
          </a:xfrm>
        </p:spPr>
        <p:txBody>
          <a:bodyPr/>
          <a:lstStyle/>
          <a:p>
            <a:r>
              <a:rPr lang="en-US" sz="3200" dirty="0">
                <a:latin typeface="Times New Roman" panose="02020603050405020304" pitchFamily="18" charset="0"/>
                <a:cs typeface="Times New Roman" panose="02020603050405020304" pitchFamily="18" charset="0"/>
              </a:rPr>
              <a:t>Ví dụ - Radix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148</a:t>
            </a:fld>
            <a:endParaRPr lang="en-US" altLang="en-US"/>
          </a:p>
        </p:txBody>
      </p:sp>
      <p:graphicFrame>
        <p:nvGraphicFramePr>
          <p:cNvPr id="3" name="Table 2"/>
          <p:cNvGraphicFramePr>
            <a:graphicFrameLocks noGrp="1"/>
          </p:cNvGraphicFramePr>
          <p:nvPr/>
        </p:nvGraphicFramePr>
        <p:xfrm>
          <a:off x="304800" y="1161995"/>
          <a:ext cx="8534400" cy="5043621"/>
        </p:xfrm>
        <a:graphic>
          <a:graphicData uri="http://schemas.openxmlformats.org/drawingml/2006/table">
            <a:tbl>
              <a:tblPr firstRow="1" bandRow="1">
                <a:tableStyleId>{5940675A-B579-460E-94D1-54222C63F5DA}</a:tableStyleId>
              </a:tblPr>
              <a:tblGrid>
                <a:gridCol w="71120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711200">
                  <a:extLst>
                    <a:ext uri="{9D8B030D-6E8A-4147-A177-3AD203B41FA5}">
                      <a16:colId xmlns:a16="http://schemas.microsoft.com/office/drawing/2014/main" val="20002"/>
                    </a:ext>
                  </a:extLst>
                </a:gridCol>
                <a:gridCol w="711200">
                  <a:extLst>
                    <a:ext uri="{9D8B030D-6E8A-4147-A177-3AD203B41FA5}">
                      <a16:colId xmlns:a16="http://schemas.microsoft.com/office/drawing/2014/main" val="20003"/>
                    </a:ext>
                  </a:extLst>
                </a:gridCol>
                <a:gridCol w="711200">
                  <a:extLst>
                    <a:ext uri="{9D8B030D-6E8A-4147-A177-3AD203B41FA5}">
                      <a16:colId xmlns:a16="http://schemas.microsoft.com/office/drawing/2014/main" val="20004"/>
                    </a:ext>
                  </a:extLst>
                </a:gridCol>
                <a:gridCol w="711200">
                  <a:extLst>
                    <a:ext uri="{9D8B030D-6E8A-4147-A177-3AD203B41FA5}">
                      <a16:colId xmlns:a16="http://schemas.microsoft.com/office/drawing/2014/main" val="20005"/>
                    </a:ext>
                  </a:extLst>
                </a:gridCol>
                <a:gridCol w="711200">
                  <a:extLst>
                    <a:ext uri="{9D8B030D-6E8A-4147-A177-3AD203B41FA5}">
                      <a16:colId xmlns:a16="http://schemas.microsoft.com/office/drawing/2014/main" val="20006"/>
                    </a:ext>
                  </a:extLst>
                </a:gridCol>
                <a:gridCol w="711200">
                  <a:extLst>
                    <a:ext uri="{9D8B030D-6E8A-4147-A177-3AD203B41FA5}">
                      <a16:colId xmlns:a16="http://schemas.microsoft.com/office/drawing/2014/main" val="20007"/>
                    </a:ext>
                  </a:extLst>
                </a:gridCol>
                <a:gridCol w="711200">
                  <a:extLst>
                    <a:ext uri="{9D8B030D-6E8A-4147-A177-3AD203B41FA5}">
                      <a16:colId xmlns:a16="http://schemas.microsoft.com/office/drawing/2014/main" val="20008"/>
                    </a:ext>
                  </a:extLst>
                </a:gridCol>
                <a:gridCol w="711200">
                  <a:extLst>
                    <a:ext uri="{9D8B030D-6E8A-4147-A177-3AD203B41FA5}">
                      <a16:colId xmlns:a16="http://schemas.microsoft.com/office/drawing/2014/main" val="20009"/>
                    </a:ext>
                  </a:extLst>
                </a:gridCol>
                <a:gridCol w="711200">
                  <a:extLst>
                    <a:ext uri="{9D8B030D-6E8A-4147-A177-3AD203B41FA5}">
                      <a16:colId xmlns:a16="http://schemas.microsoft.com/office/drawing/2014/main" val="20010"/>
                    </a:ext>
                  </a:extLst>
                </a:gridCol>
                <a:gridCol w="711200">
                  <a:extLst>
                    <a:ext uri="{9D8B030D-6E8A-4147-A177-3AD203B41FA5}">
                      <a16:colId xmlns:a16="http://schemas.microsoft.com/office/drawing/2014/main" val="20011"/>
                    </a:ext>
                  </a:extLst>
                </a:gridCol>
              </a:tblGrid>
              <a:tr h="400287">
                <a:tc>
                  <a:txBody>
                    <a:bodyPr/>
                    <a:lstStyle/>
                    <a:p>
                      <a:pPr algn="ctr"/>
                      <a:r>
                        <a:rPr lang="en-US" dirty="0"/>
                        <a:t>12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0"/>
                  </a:ext>
                </a:extLst>
              </a:tr>
              <a:tr h="400287">
                <a:tc>
                  <a:txBody>
                    <a:bodyPr/>
                    <a:lstStyle/>
                    <a:p>
                      <a:pPr algn="ctr"/>
                      <a:r>
                        <a:rPr lang="en-US" dirty="0"/>
                        <a:t>11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400287">
                <a:tc>
                  <a:txBody>
                    <a:bodyPr/>
                    <a:lstStyle/>
                    <a:p>
                      <a:pPr algn="ctr"/>
                      <a:r>
                        <a:rPr lang="en-US" dirty="0"/>
                        <a:t>10</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84276">
                <a:tc>
                  <a:txBody>
                    <a:bodyPr/>
                    <a:lstStyle/>
                    <a:p>
                      <a:pPr algn="ctr"/>
                      <a:r>
                        <a:rPr lang="en-US" dirty="0"/>
                        <a:t>9</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84276">
                <a:tc>
                  <a:txBody>
                    <a:bodyPr/>
                    <a:lstStyle/>
                    <a:p>
                      <a:pPr algn="ctr"/>
                      <a:r>
                        <a:rPr lang="en-US" dirty="0"/>
                        <a:t>8</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84276">
                <a:tc>
                  <a:txBody>
                    <a:bodyPr/>
                    <a:lstStyle/>
                    <a:p>
                      <a:pPr algn="ctr"/>
                      <a:r>
                        <a:rPr lang="en-US" dirty="0"/>
                        <a:t>7</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84276">
                <a:tc>
                  <a:txBody>
                    <a:bodyPr/>
                    <a:lstStyle/>
                    <a:p>
                      <a:pPr algn="ctr"/>
                      <a:r>
                        <a:rPr lang="en-US" dirty="0"/>
                        <a:t>6</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84276">
                <a:tc>
                  <a:txBody>
                    <a:bodyPr/>
                    <a:lstStyle/>
                    <a:p>
                      <a:pPr algn="ctr"/>
                      <a:r>
                        <a:rPr lang="en-US" dirty="0"/>
                        <a:t>5</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7"/>
                  </a:ext>
                </a:extLst>
              </a:tr>
              <a:tr h="384276">
                <a:tc>
                  <a:txBody>
                    <a:bodyPr/>
                    <a:lstStyle/>
                    <a:p>
                      <a:pPr algn="ctr"/>
                      <a:r>
                        <a:rPr lang="en-US" dirty="0"/>
                        <a:t>4</a:t>
                      </a:r>
                    </a:p>
                  </a:txBody>
                  <a:tcPr>
                    <a:solidFill>
                      <a:schemeClr val="accent3"/>
                    </a:solidFill>
                  </a:tcPr>
                </a:tc>
                <a:tc>
                  <a:txBody>
                    <a:bodyPr/>
                    <a:lstStyle/>
                    <a:p>
                      <a:endParaRPr lang="en-US" b="1"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8"/>
                  </a:ext>
                </a:extLst>
              </a:tr>
              <a:tr h="384276">
                <a:tc>
                  <a:txBody>
                    <a:bodyPr/>
                    <a:lstStyle/>
                    <a:p>
                      <a:pPr algn="ctr"/>
                      <a:r>
                        <a:rPr lang="en-US" dirty="0"/>
                        <a:t>3</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extLst>
                  <a:ext uri="{0D108BD9-81ED-4DB2-BD59-A6C34878D82A}">
                    <a16:rowId xmlns:a16="http://schemas.microsoft.com/office/drawing/2014/main" val="10009"/>
                  </a:ext>
                </a:extLst>
              </a:tr>
              <a:tr h="384276">
                <a:tc>
                  <a:txBody>
                    <a:bodyPr/>
                    <a:lstStyle/>
                    <a:p>
                      <a:pPr algn="ctr"/>
                      <a:r>
                        <a:rPr lang="en-US" dirty="0"/>
                        <a:t>2</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0"/>
                  </a:ext>
                </a:extLst>
              </a:tr>
              <a:tr h="384276">
                <a:tc>
                  <a:txBody>
                    <a:bodyPr/>
                    <a:lstStyle/>
                    <a:p>
                      <a:pPr algn="ctr"/>
                      <a:r>
                        <a:rPr lang="en-US" dirty="0"/>
                        <a:t>1</a:t>
                      </a:r>
                    </a:p>
                  </a:txBody>
                  <a:tcPr>
                    <a:solidFill>
                      <a:schemeClr val="accent3"/>
                    </a:solidFill>
                  </a:tcPr>
                </a:tc>
                <a:tc>
                  <a:txBody>
                    <a:bodyPr/>
                    <a:lstStyle/>
                    <a:p>
                      <a:endParaRPr lang="en-US" b="1" u="sng" dirty="0">
                        <a:solidFill>
                          <a:srgbClr val="3333FF"/>
                        </a:solidFill>
                      </a:endParaRPr>
                    </a:p>
                  </a:txBody>
                  <a:tcPr>
                    <a:solidFill>
                      <a:schemeClr val="bg2">
                        <a:lumMod val="20000"/>
                        <a:lumOff val="80000"/>
                      </a:schemeClr>
                    </a:solidFill>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solidFill>
                          <a:schemeClr val="tx1"/>
                        </a:solidFill>
                      </a:endParaRPr>
                    </a:p>
                  </a:txBody>
                  <a:tcPr/>
                </a:tc>
                <a:tc>
                  <a:txBody>
                    <a:bodyPr/>
                    <a:lstStyle/>
                    <a:p>
                      <a:endParaRPr lang="en-US" b="1" u="sng" dirty="0"/>
                    </a:p>
                  </a:txBody>
                  <a:tcPr/>
                </a:tc>
                <a:tc>
                  <a:txBody>
                    <a:bodyPr/>
                    <a:lstStyle/>
                    <a:p>
                      <a:endParaRPr lang="en-US" b="1" u="sng" dirty="0"/>
                    </a:p>
                  </a:txBody>
                  <a:tcPr/>
                </a:tc>
                <a:tc>
                  <a:txBody>
                    <a:bodyPr/>
                    <a:lstStyle/>
                    <a:p>
                      <a:endParaRPr lang="en-US" dirty="0"/>
                    </a:p>
                  </a:txBody>
                  <a:tcPr/>
                </a:tc>
                <a:tc>
                  <a:txBody>
                    <a:bodyPr/>
                    <a:lstStyle/>
                    <a:p>
                      <a:endParaRPr lang="en-US" dirty="0"/>
                    </a:p>
                  </a:txBody>
                  <a:tcPr/>
                </a:tc>
                <a:tc>
                  <a:txBody>
                    <a:bodyPr/>
                    <a:lstStyle/>
                    <a:p>
                      <a:endParaRPr lang="en-US" b="1" u="sng" dirty="0"/>
                    </a:p>
                  </a:txBody>
                  <a:tcPr/>
                </a:tc>
                <a:tc>
                  <a:txBody>
                    <a:bodyPr/>
                    <a:lstStyle/>
                    <a:p>
                      <a:endParaRPr lang="en-US" b="1" u="sng" dirty="0"/>
                    </a:p>
                  </a:txBody>
                  <a:tcPr/>
                </a:tc>
                <a:extLst>
                  <a:ext uri="{0D108BD9-81ED-4DB2-BD59-A6C34878D82A}">
                    <a16:rowId xmlns:a16="http://schemas.microsoft.com/office/drawing/2014/main" val="10011"/>
                  </a:ext>
                </a:extLst>
              </a:tr>
              <a:tr h="384276">
                <a:tc>
                  <a:txBody>
                    <a:bodyPr/>
                    <a:lstStyle/>
                    <a:p>
                      <a:r>
                        <a:rPr lang="en-US" dirty="0"/>
                        <a:t>CS</a:t>
                      </a:r>
                    </a:p>
                  </a:txBody>
                  <a:tcPr>
                    <a:solidFill>
                      <a:srgbClr val="00B050"/>
                    </a:solidFill>
                  </a:tcPr>
                </a:tc>
                <a:tc>
                  <a:txBody>
                    <a:bodyPr/>
                    <a:lstStyle/>
                    <a:p>
                      <a:r>
                        <a:rPr lang="en-US" dirty="0"/>
                        <a:t>A</a:t>
                      </a:r>
                    </a:p>
                  </a:txBody>
                  <a:tcPr>
                    <a:solidFill>
                      <a:srgbClr val="00B050"/>
                    </a:solidFill>
                  </a:tcPr>
                </a:tc>
                <a:tc>
                  <a:txBody>
                    <a:bodyPr/>
                    <a:lstStyle/>
                    <a:p>
                      <a:r>
                        <a:rPr lang="en-US" dirty="0"/>
                        <a:t>0</a:t>
                      </a:r>
                    </a:p>
                  </a:txBody>
                  <a:tcPr>
                    <a:solidFill>
                      <a:srgbClr val="00B050"/>
                    </a:solidFill>
                  </a:tcPr>
                </a:tc>
                <a:tc>
                  <a:txBody>
                    <a:bodyPr/>
                    <a:lstStyle/>
                    <a:p>
                      <a:r>
                        <a:rPr lang="en-US" dirty="0"/>
                        <a:t>1</a:t>
                      </a:r>
                    </a:p>
                  </a:txBody>
                  <a:tcPr>
                    <a:solidFill>
                      <a:srgbClr val="00B050"/>
                    </a:solidFill>
                  </a:tcPr>
                </a:tc>
                <a:tc>
                  <a:txBody>
                    <a:bodyPr/>
                    <a:lstStyle/>
                    <a:p>
                      <a:r>
                        <a:rPr lang="en-US" dirty="0"/>
                        <a:t>2</a:t>
                      </a:r>
                    </a:p>
                  </a:txBody>
                  <a:tcPr>
                    <a:solidFill>
                      <a:srgbClr val="00B050"/>
                    </a:solidFill>
                  </a:tcPr>
                </a:tc>
                <a:tc>
                  <a:txBody>
                    <a:bodyPr/>
                    <a:lstStyle/>
                    <a:p>
                      <a:r>
                        <a:rPr lang="en-US" dirty="0"/>
                        <a:t>3</a:t>
                      </a:r>
                    </a:p>
                  </a:txBody>
                  <a:tcPr>
                    <a:solidFill>
                      <a:srgbClr val="00B050"/>
                    </a:solidFill>
                  </a:tcPr>
                </a:tc>
                <a:tc>
                  <a:txBody>
                    <a:bodyPr/>
                    <a:lstStyle/>
                    <a:p>
                      <a:r>
                        <a:rPr lang="en-US" dirty="0"/>
                        <a:t>4</a:t>
                      </a:r>
                    </a:p>
                  </a:txBody>
                  <a:tcPr>
                    <a:solidFill>
                      <a:srgbClr val="00B050"/>
                    </a:solidFill>
                  </a:tcPr>
                </a:tc>
                <a:tc>
                  <a:txBody>
                    <a:bodyPr/>
                    <a:lstStyle/>
                    <a:p>
                      <a:r>
                        <a:rPr lang="en-US" dirty="0"/>
                        <a:t>5</a:t>
                      </a:r>
                    </a:p>
                  </a:txBody>
                  <a:tcPr>
                    <a:solidFill>
                      <a:srgbClr val="00B050"/>
                    </a:solidFill>
                  </a:tcPr>
                </a:tc>
                <a:tc>
                  <a:txBody>
                    <a:bodyPr/>
                    <a:lstStyle/>
                    <a:p>
                      <a:r>
                        <a:rPr lang="en-US" dirty="0"/>
                        <a:t>6</a:t>
                      </a:r>
                    </a:p>
                  </a:txBody>
                  <a:tcPr>
                    <a:solidFill>
                      <a:srgbClr val="00B050"/>
                    </a:solidFill>
                  </a:tcPr>
                </a:tc>
                <a:tc>
                  <a:txBody>
                    <a:bodyPr/>
                    <a:lstStyle/>
                    <a:p>
                      <a:r>
                        <a:rPr lang="en-US" dirty="0"/>
                        <a:t>7</a:t>
                      </a:r>
                    </a:p>
                  </a:txBody>
                  <a:tcPr>
                    <a:solidFill>
                      <a:srgbClr val="00B050"/>
                    </a:solidFill>
                  </a:tcPr>
                </a:tc>
                <a:tc>
                  <a:txBody>
                    <a:bodyPr/>
                    <a:lstStyle/>
                    <a:p>
                      <a:r>
                        <a:rPr lang="en-US" dirty="0"/>
                        <a:t>8</a:t>
                      </a:r>
                    </a:p>
                  </a:txBody>
                  <a:tcPr>
                    <a:solidFill>
                      <a:srgbClr val="00B050"/>
                    </a:solidFill>
                  </a:tcPr>
                </a:tc>
                <a:tc>
                  <a:txBody>
                    <a:bodyPr/>
                    <a:lstStyle/>
                    <a:p>
                      <a:r>
                        <a:rPr lang="en-US" dirty="0"/>
                        <a:t>9</a:t>
                      </a:r>
                    </a:p>
                  </a:txBody>
                  <a:tcPr>
                    <a:solidFill>
                      <a:srgbClr val="00B050"/>
                    </a:solidFill>
                  </a:tcPr>
                </a:tc>
                <a:extLst>
                  <a:ext uri="{0D108BD9-81ED-4DB2-BD59-A6C34878D82A}">
                    <a16:rowId xmlns:a16="http://schemas.microsoft.com/office/drawing/2014/main" val="10012"/>
                  </a:ext>
                </a:extLst>
              </a:tr>
            </a:tbl>
          </a:graphicData>
        </a:graphic>
      </p:graphicFrame>
      <p:sp>
        <p:nvSpPr>
          <p:cNvPr id="5" name="TextBox 4"/>
          <p:cNvSpPr txBox="1"/>
          <p:nvPr/>
        </p:nvSpPr>
        <p:spPr>
          <a:xfrm>
            <a:off x="1049972" y="4702201"/>
            <a:ext cx="697627" cy="369332"/>
          </a:xfrm>
          <a:prstGeom prst="rect">
            <a:avLst/>
          </a:prstGeom>
          <a:noFill/>
        </p:spPr>
        <p:txBody>
          <a:bodyPr wrap="none" rtlCol="0">
            <a:spAutoFit/>
          </a:bodyPr>
          <a:lstStyle/>
          <a:p>
            <a:r>
              <a:rPr lang="en-US" b="1" dirty="0">
                <a:solidFill>
                  <a:srgbClr val="3333FF"/>
                </a:solidFill>
              </a:rPr>
              <a:t>0999</a:t>
            </a:r>
          </a:p>
        </p:txBody>
      </p:sp>
      <p:sp>
        <p:nvSpPr>
          <p:cNvPr id="6" name="TextBox 5"/>
          <p:cNvSpPr txBox="1"/>
          <p:nvPr/>
        </p:nvSpPr>
        <p:spPr>
          <a:xfrm>
            <a:off x="1061116" y="2403970"/>
            <a:ext cx="697627" cy="369332"/>
          </a:xfrm>
          <a:prstGeom prst="rect">
            <a:avLst/>
          </a:prstGeom>
          <a:noFill/>
        </p:spPr>
        <p:txBody>
          <a:bodyPr wrap="none" rtlCol="0">
            <a:spAutoFit/>
          </a:bodyPr>
          <a:lstStyle/>
          <a:p>
            <a:r>
              <a:rPr lang="en-US" b="1" dirty="0">
                <a:solidFill>
                  <a:srgbClr val="3333FF"/>
                </a:solidFill>
              </a:rPr>
              <a:t>7009</a:t>
            </a:r>
          </a:p>
        </p:txBody>
      </p:sp>
      <p:sp>
        <p:nvSpPr>
          <p:cNvPr id="7" name="TextBox 6"/>
          <p:cNvSpPr txBox="1"/>
          <p:nvPr/>
        </p:nvSpPr>
        <p:spPr>
          <a:xfrm>
            <a:off x="1049971" y="4286228"/>
            <a:ext cx="697627" cy="369332"/>
          </a:xfrm>
          <a:prstGeom prst="rect">
            <a:avLst/>
          </a:prstGeom>
          <a:noFill/>
        </p:spPr>
        <p:txBody>
          <a:bodyPr wrap="none" rtlCol="0">
            <a:spAutoFit/>
          </a:bodyPr>
          <a:lstStyle/>
          <a:p>
            <a:r>
              <a:rPr lang="en-US" b="1" dirty="0">
                <a:solidFill>
                  <a:srgbClr val="3333FF"/>
                </a:solidFill>
              </a:rPr>
              <a:t>1239</a:t>
            </a:r>
          </a:p>
        </p:txBody>
      </p:sp>
      <p:sp>
        <p:nvSpPr>
          <p:cNvPr id="8" name="TextBox 7"/>
          <p:cNvSpPr txBox="1"/>
          <p:nvPr/>
        </p:nvSpPr>
        <p:spPr>
          <a:xfrm>
            <a:off x="1061116" y="2783932"/>
            <a:ext cx="697627" cy="369332"/>
          </a:xfrm>
          <a:prstGeom prst="rect">
            <a:avLst/>
          </a:prstGeom>
          <a:noFill/>
        </p:spPr>
        <p:txBody>
          <a:bodyPr wrap="none" rtlCol="0">
            <a:spAutoFit/>
          </a:bodyPr>
          <a:lstStyle/>
          <a:p>
            <a:r>
              <a:rPr lang="en-US" b="1" dirty="0">
                <a:solidFill>
                  <a:srgbClr val="3333FF"/>
                </a:solidFill>
              </a:rPr>
              <a:t>4518</a:t>
            </a:r>
          </a:p>
        </p:txBody>
      </p:sp>
      <p:sp>
        <p:nvSpPr>
          <p:cNvPr id="9" name="TextBox 8"/>
          <p:cNvSpPr txBox="1"/>
          <p:nvPr/>
        </p:nvSpPr>
        <p:spPr>
          <a:xfrm>
            <a:off x="1043146" y="5445179"/>
            <a:ext cx="697627" cy="369332"/>
          </a:xfrm>
          <a:prstGeom prst="rect">
            <a:avLst/>
          </a:prstGeom>
          <a:noFill/>
        </p:spPr>
        <p:txBody>
          <a:bodyPr wrap="none" rtlCol="0">
            <a:spAutoFit/>
          </a:bodyPr>
          <a:lstStyle/>
          <a:p>
            <a:r>
              <a:rPr lang="en-US" b="1" dirty="0">
                <a:solidFill>
                  <a:srgbClr val="3333FF"/>
                </a:solidFill>
              </a:rPr>
              <a:t>0428</a:t>
            </a:r>
          </a:p>
        </p:txBody>
      </p:sp>
      <p:sp>
        <p:nvSpPr>
          <p:cNvPr id="10" name="TextBox 9"/>
          <p:cNvSpPr txBox="1"/>
          <p:nvPr/>
        </p:nvSpPr>
        <p:spPr>
          <a:xfrm>
            <a:off x="1049971" y="3521274"/>
            <a:ext cx="697627" cy="369332"/>
          </a:xfrm>
          <a:prstGeom prst="rect">
            <a:avLst/>
          </a:prstGeom>
          <a:noFill/>
        </p:spPr>
        <p:txBody>
          <a:bodyPr wrap="none" rtlCol="0">
            <a:spAutoFit/>
          </a:bodyPr>
          <a:lstStyle/>
          <a:p>
            <a:r>
              <a:rPr lang="en-US" b="1" dirty="0">
                <a:solidFill>
                  <a:srgbClr val="3333FF"/>
                </a:solidFill>
              </a:rPr>
              <a:t>1725</a:t>
            </a:r>
          </a:p>
        </p:txBody>
      </p:sp>
      <p:sp>
        <p:nvSpPr>
          <p:cNvPr id="11" name="TextBox 10"/>
          <p:cNvSpPr txBox="1"/>
          <p:nvPr/>
        </p:nvSpPr>
        <p:spPr>
          <a:xfrm>
            <a:off x="1043145" y="1580162"/>
            <a:ext cx="697627" cy="369332"/>
          </a:xfrm>
          <a:prstGeom prst="rect">
            <a:avLst/>
          </a:prstGeom>
          <a:noFill/>
        </p:spPr>
        <p:txBody>
          <a:bodyPr wrap="none" rtlCol="0">
            <a:spAutoFit/>
          </a:bodyPr>
          <a:lstStyle/>
          <a:p>
            <a:r>
              <a:rPr lang="en-US" b="1" dirty="0">
                <a:solidFill>
                  <a:srgbClr val="3333FF"/>
                </a:solidFill>
              </a:rPr>
              <a:t>8425</a:t>
            </a:r>
          </a:p>
        </p:txBody>
      </p:sp>
      <p:sp>
        <p:nvSpPr>
          <p:cNvPr id="12" name="TextBox 11"/>
          <p:cNvSpPr txBox="1"/>
          <p:nvPr/>
        </p:nvSpPr>
        <p:spPr>
          <a:xfrm>
            <a:off x="1061116" y="3914925"/>
            <a:ext cx="697627" cy="369332"/>
          </a:xfrm>
          <a:prstGeom prst="rect">
            <a:avLst/>
          </a:prstGeom>
          <a:noFill/>
        </p:spPr>
        <p:txBody>
          <a:bodyPr wrap="none" rtlCol="0">
            <a:spAutoFit/>
          </a:bodyPr>
          <a:lstStyle/>
          <a:p>
            <a:r>
              <a:rPr lang="en-US" b="1" dirty="0">
                <a:solidFill>
                  <a:srgbClr val="3333FF"/>
                </a:solidFill>
              </a:rPr>
              <a:t>1424</a:t>
            </a:r>
          </a:p>
        </p:txBody>
      </p:sp>
      <p:sp>
        <p:nvSpPr>
          <p:cNvPr id="13" name="TextBox 12"/>
          <p:cNvSpPr txBox="1"/>
          <p:nvPr/>
        </p:nvSpPr>
        <p:spPr>
          <a:xfrm>
            <a:off x="1061116" y="1977875"/>
            <a:ext cx="697627" cy="369332"/>
          </a:xfrm>
          <a:prstGeom prst="rect">
            <a:avLst/>
          </a:prstGeom>
          <a:noFill/>
        </p:spPr>
        <p:txBody>
          <a:bodyPr wrap="none" rtlCol="0">
            <a:spAutoFit/>
          </a:bodyPr>
          <a:lstStyle/>
          <a:p>
            <a:r>
              <a:rPr lang="en-US" b="1" dirty="0">
                <a:solidFill>
                  <a:srgbClr val="3333FF"/>
                </a:solidFill>
              </a:rPr>
              <a:t>7013</a:t>
            </a:r>
          </a:p>
        </p:txBody>
      </p:sp>
      <p:sp>
        <p:nvSpPr>
          <p:cNvPr id="14" name="TextBox 13"/>
          <p:cNvSpPr txBox="1"/>
          <p:nvPr/>
        </p:nvSpPr>
        <p:spPr>
          <a:xfrm>
            <a:off x="1061116" y="3138797"/>
            <a:ext cx="697627" cy="369332"/>
          </a:xfrm>
          <a:prstGeom prst="rect">
            <a:avLst/>
          </a:prstGeom>
          <a:noFill/>
        </p:spPr>
        <p:txBody>
          <a:bodyPr wrap="none" rtlCol="0">
            <a:spAutoFit/>
          </a:bodyPr>
          <a:lstStyle/>
          <a:p>
            <a:r>
              <a:rPr lang="en-US" b="1" dirty="0">
                <a:solidFill>
                  <a:srgbClr val="3333FF"/>
                </a:solidFill>
              </a:rPr>
              <a:t>3252</a:t>
            </a:r>
          </a:p>
        </p:txBody>
      </p:sp>
      <p:sp>
        <p:nvSpPr>
          <p:cNvPr id="15" name="TextBox 14"/>
          <p:cNvSpPr txBox="1"/>
          <p:nvPr/>
        </p:nvSpPr>
        <p:spPr>
          <a:xfrm>
            <a:off x="1046559" y="5071904"/>
            <a:ext cx="697627" cy="369332"/>
          </a:xfrm>
          <a:prstGeom prst="rect">
            <a:avLst/>
          </a:prstGeom>
          <a:noFill/>
        </p:spPr>
        <p:txBody>
          <a:bodyPr wrap="none" rtlCol="0">
            <a:spAutoFit/>
          </a:bodyPr>
          <a:lstStyle/>
          <a:p>
            <a:r>
              <a:rPr lang="en-US" b="1" dirty="0">
                <a:solidFill>
                  <a:srgbClr val="3333FF"/>
                </a:solidFill>
              </a:rPr>
              <a:t>0701</a:t>
            </a:r>
          </a:p>
        </p:txBody>
      </p:sp>
      <p:sp>
        <p:nvSpPr>
          <p:cNvPr id="16" name="TextBox 15"/>
          <p:cNvSpPr txBox="1"/>
          <p:nvPr/>
        </p:nvSpPr>
        <p:spPr>
          <a:xfrm>
            <a:off x="1049970" y="1182449"/>
            <a:ext cx="697627" cy="369332"/>
          </a:xfrm>
          <a:prstGeom prst="rect">
            <a:avLst/>
          </a:prstGeom>
          <a:noFill/>
        </p:spPr>
        <p:txBody>
          <a:bodyPr wrap="none" rtlCol="0">
            <a:spAutoFit/>
          </a:bodyPr>
          <a:lstStyle/>
          <a:p>
            <a:r>
              <a:rPr lang="en-US" b="1" dirty="0">
                <a:solidFill>
                  <a:srgbClr val="3333FF"/>
                </a:solidFill>
              </a:rPr>
              <a:t>9170</a:t>
            </a:r>
          </a:p>
        </p:txBody>
      </p:sp>
    </p:spTree>
    <p:extLst>
      <p:ext uri="{BB962C8B-B14F-4D97-AF65-F5344CB8AC3E}">
        <p14:creationId xmlns:p14="http://schemas.microsoft.com/office/powerpoint/2010/main" val="12997419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16"/>
                                        </p:tgtEl>
                                        <p:attrNameLst>
                                          <p:attrName>r</p:attrName>
                                        </p:attrNameLst>
                                      </p:cBhvr>
                                    </p:animRot>
                                    <p:animRot by="-240000">
                                      <p:cBhvr>
                                        <p:cTn id="7" dur="200" fill="hold">
                                          <p:stCondLst>
                                            <p:cond delay="200"/>
                                          </p:stCondLst>
                                        </p:cTn>
                                        <p:tgtEl>
                                          <p:spTgt spid="16"/>
                                        </p:tgtEl>
                                        <p:attrNameLst>
                                          <p:attrName>r</p:attrName>
                                        </p:attrNameLst>
                                      </p:cBhvr>
                                    </p:animRot>
                                    <p:animRot by="240000">
                                      <p:cBhvr>
                                        <p:cTn id="8" dur="200" fill="hold">
                                          <p:stCondLst>
                                            <p:cond delay="400"/>
                                          </p:stCondLst>
                                        </p:cTn>
                                        <p:tgtEl>
                                          <p:spTgt spid="16"/>
                                        </p:tgtEl>
                                        <p:attrNameLst>
                                          <p:attrName>r</p:attrName>
                                        </p:attrNameLst>
                                      </p:cBhvr>
                                    </p:animRot>
                                    <p:animRot by="-240000">
                                      <p:cBhvr>
                                        <p:cTn id="9" dur="200" fill="hold">
                                          <p:stCondLst>
                                            <p:cond delay="600"/>
                                          </p:stCondLst>
                                        </p:cTn>
                                        <p:tgtEl>
                                          <p:spTgt spid="16"/>
                                        </p:tgtEl>
                                        <p:attrNameLst>
                                          <p:attrName>r</p:attrName>
                                        </p:attrNameLst>
                                      </p:cBhvr>
                                    </p:animRot>
                                    <p:animRot by="120000">
                                      <p:cBhvr>
                                        <p:cTn id="10" dur="200" fill="hold">
                                          <p:stCondLst>
                                            <p:cond delay="800"/>
                                          </p:stCondLst>
                                        </p:cTn>
                                        <p:tgtEl>
                                          <p:spTgt spid="16"/>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11"/>
                                        </p:tgtEl>
                                        <p:attrNameLst>
                                          <p:attrName>r</p:attrName>
                                        </p:attrNameLst>
                                      </p:cBhvr>
                                    </p:animRot>
                                    <p:animRot by="-240000">
                                      <p:cBhvr>
                                        <p:cTn id="13" dur="200" fill="hold">
                                          <p:stCondLst>
                                            <p:cond delay="200"/>
                                          </p:stCondLst>
                                        </p:cTn>
                                        <p:tgtEl>
                                          <p:spTgt spid="11"/>
                                        </p:tgtEl>
                                        <p:attrNameLst>
                                          <p:attrName>r</p:attrName>
                                        </p:attrNameLst>
                                      </p:cBhvr>
                                    </p:animRot>
                                    <p:animRot by="240000">
                                      <p:cBhvr>
                                        <p:cTn id="14" dur="200" fill="hold">
                                          <p:stCondLst>
                                            <p:cond delay="400"/>
                                          </p:stCondLst>
                                        </p:cTn>
                                        <p:tgtEl>
                                          <p:spTgt spid="11"/>
                                        </p:tgtEl>
                                        <p:attrNameLst>
                                          <p:attrName>r</p:attrName>
                                        </p:attrNameLst>
                                      </p:cBhvr>
                                    </p:animRot>
                                    <p:animRot by="-240000">
                                      <p:cBhvr>
                                        <p:cTn id="15" dur="200" fill="hold">
                                          <p:stCondLst>
                                            <p:cond delay="600"/>
                                          </p:stCondLst>
                                        </p:cTn>
                                        <p:tgtEl>
                                          <p:spTgt spid="11"/>
                                        </p:tgtEl>
                                        <p:attrNameLst>
                                          <p:attrName>r</p:attrName>
                                        </p:attrNameLst>
                                      </p:cBhvr>
                                    </p:animRot>
                                    <p:animRot by="120000">
                                      <p:cBhvr>
                                        <p:cTn id="16" dur="200" fill="hold">
                                          <p:stCondLst>
                                            <p:cond delay="800"/>
                                          </p:stCondLst>
                                        </p:cTn>
                                        <p:tgtEl>
                                          <p:spTgt spid="11"/>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13"/>
                                        </p:tgtEl>
                                        <p:attrNameLst>
                                          <p:attrName>r</p:attrName>
                                        </p:attrNameLst>
                                      </p:cBhvr>
                                    </p:animRot>
                                    <p:animRot by="-240000">
                                      <p:cBhvr>
                                        <p:cTn id="19" dur="200" fill="hold">
                                          <p:stCondLst>
                                            <p:cond delay="200"/>
                                          </p:stCondLst>
                                        </p:cTn>
                                        <p:tgtEl>
                                          <p:spTgt spid="13"/>
                                        </p:tgtEl>
                                        <p:attrNameLst>
                                          <p:attrName>r</p:attrName>
                                        </p:attrNameLst>
                                      </p:cBhvr>
                                    </p:animRot>
                                    <p:animRot by="240000">
                                      <p:cBhvr>
                                        <p:cTn id="20" dur="200" fill="hold">
                                          <p:stCondLst>
                                            <p:cond delay="400"/>
                                          </p:stCondLst>
                                        </p:cTn>
                                        <p:tgtEl>
                                          <p:spTgt spid="13"/>
                                        </p:tgtEl>
                                        <p:attrNameLst>
                                          <p:attrName>r</p:attrName>
                                        </p:attrNameLst>
                                      </p:cBhvr>
                                    </p:animRot>
                                    <p:animRot by="-240000">
                                      <p:cBhvr>
                                        <p:cTn id="21" dur="200" fill="hold">
                                          <p:stCondLst>
                                            <p:cond delay="600"/>
                                          </p:stCondLst>
                                        </p:cTn>
                                        <p:tgtEl>
                                          <p:spTgt spid="13"/>
                                        </p:tgtEl>
                                        <p:attrNameLst>
                                          <p:attrName>r</p:attrName>
                                        </p:attrNameLst>
                                      </p:cBhvr>
                                    </p:animRot>
                                    <p:animRot by="120000">
                                      <p:cBhvr>
                                        <p:cTn id="22" dur="200" fill="hold">
                                          <p:stCondLst>
                                            <p:cond delay="800"/>
                                          </p:stCondLst>
                                        </p:cTn>
                                        <p:tgtEl>
                                          <p:spTgt spid="13"/>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6"/>
                                        </p:tgtEl>
                                        <p:attrNameLst>
                                          <p:attrName>r</p:attrName>
                                        </p:attrNameLst>
                                      </p:cBhvr>
                                    </p:animRot>
                                    <p:animRot by="-240000">
                                      <p:cBhvr>
                                        <p:cTn id="25" dur="200" fill="hold">
                                          <p:stCondLst>
                                            <p:cond delay="200"/>
                                          </p:stCondLst>
                                        </p:cTn>
                                        <p:tgtEl>
                                          <p:spTgt spid="6"/>
                                        </p:tgtEl>
                                        <p:attrNameLst>
                                          <p:attrName>r</p:attrName>
                                        </p:attrNameLst>
                                      </p:cBhvr>
                                    </p:animRot>
                                    <p:animRot by="240000">
                                      <p:cBhvr>
                                        <p:cTn id="26" dur="200" fill="hold">
                                          <p:stCondLst>
                                            <p:cond delay="400"/>
                                          </p:stCondLst>
                                        </p:cTn>
                                        <p:tgtEl>
                                          <p:spTgt spid="6"/>
                                        </p:tgtEl>
                                        <p:attrNameLst>
                                          <p:attrName>r</p:attrName>
                                        </p:attrNameLst>
                                      </p:cBhvr>
                                    </p:animRot>
                                    <p:animRot by="-240000">
                                      <p:cBhvr>
                                        <p:cTn id="27" dur="200" fill="hold">
                                          <p:stCondLst>
                                            <p:cond delay="600"/>
                                          </p:stCondLst>
                                        </p:cTn>
                                        <p:tgtEl>
                                          <p:spTgt spid="6"/>
                                        </p:tgtEl>
                                        <p:attrNameLst>
                                          <p:attrName>r</p:attrName>
                                        </p:attrNameLst>
                                      </p:cBhvr>
                                    </p:animRot>
                                    <p:animRot by="120000">
                                      <p:cBhvr>
                                        <p:cTn id="28" dur="200" fill="hold">
                                          <p:stCondLst>
                                            <p:cond delay="800"/>
                                          </p:stCondLst>
                                        </p:cTn>
                                        <p:tgtEl>
                                          <p:spTgt spid="6"/>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8"/>
                                        </p:tgtEl>
                                        <p:attrNameLst>
                                          <p:attrName>r</p:attrName>
                                        </p:attrNameLst>
                                      </p:cBhvr>
                                    </p:animRot>
                                    <p:animRot by="-240000">
                                      <p:cBhvr>
                                        <p:cTn id="31" dur="200" fill="hold">
                                          <p:stCondLst>
                                            <p:cond delay="200"/>
                                          </p:stCondLst>
                                        </p:cTn>
                                        <p:tgtEl>
                                          <p:spTgt spid="8"/>
                                        </p:tgtEl>
                                        <p:attrNameLst>
                                          <p:attrName>r</p:attrName>
                                        </p:attrNameLst>
                                      </p:cBhvr>
                                    </p:animRot>
                                    <p:animRot by="240000">
                                      <p:cBhvr>
                                        <p:cTn id="32" dur="200" fill="hold">
                                          <p:stCondLst>
                                            <p:cond delay="400"/>
                                          </p:stCondLst>
                                        </p:cTn>
                                        <p:tgtEl>
                                          <p:spTgt spid="8"/>
                                        </p:tgtEl>
                                        <p:attrNameLst>
                                          <p:attrName>r</p:attrName>
                                        </p:attrNameLst>
                                      </p:cBhvr>
                                    </p:animRot>
                                    <p:animRot by="-240000">
                                      <p:cBhvr>
                                        <p:cTn id="33" dur="200" fill="hold">
                                          <p:stCondLst>
                                            <p:cond delay="600"/>
                                          </p:stCondLst>
                                        </p:cTn>
                                        <p:tgtEl>
                                          <p:spTgt spid="8"/>
                                        </p:tgtEl>
                                        <p:attrNameLst>
                                          <p:attrName>r</p:attrName>
                                        </p:attrNameLst>
                                      </p:cBhvr>
                                    </p:animRot>
                                    <p:animRot by="120000">
                                      <p:cBhvr>
                                        <p:cTn id="34" dur="200" fill="hold">
                                          <p:stCondLst>
                                            <p:cond delay="800"/>
                                          </p:stCondLst>
                                        </p:cTn>
                                        <p:tgtEl>
                                          <p:spTgt spid="8"/>
                                        </p:tgtEl>
                                        <p:attrNameLst>
                                          <p:attrName>r</p:attrName>
                                        </p:attrNameLst>
                                      </p:cBhvr>
                                    </p:animRot>
                                  </p:childTnLst>
                                </p:cTn>
                              </p:par>
                              <p:par>
                                <p:cTn id="35" presetID="32" presetClass="emph" presetSubtype="0" fill="hold" grpId="0" nodeType="withEffect">
                                  <p:stCondLst>
                                    <p:cond delay="0"/>
                                  </p:stCondLst>
                                  <p:childTnLst>
                                    <p:animRot by="120000">
                                      <p:cBhvr>
                                        <p:cTn id="36" dur="100" fill="hold">
                                          <p:stCondLst>
                                            <p:cond delay="0"/>
                                          </p:stCondLst>
                                        </p:cTn>
                                        <p:tgtEl>
                                          <p:spTgt spid="14"/>
                                        </p:tgtEl>
                                        <p:attrNameLst>
                                          <p:attrName>r</p:attrName>
                                        </p:attrNameLst>
                                      </p:cBhvr>
                                    </p:animRot>
                                    <p:animRot by="-240000">
                                      <p:cBhvr>
                                        <p:cTn id="37" dur="200" fill="hold">
                                          <p:stCondLst>
                                            <p:cond delay="200"/>
                                          </p:stCondLst>
                                        </p:cTn>
                                        <p:tgtEl>
                                          <p:spTgt spid="14"/>
                                        </p:tgtEl>
                                        <p:attrNameLst>
                                          <p:attrName>r</p:attrName>
                                        </p:attrNameLst>
                                      </p:cBhvr>
                                    </p:animRot>
                                    <p:animRot by="240000">
                                      <p:cBhvr>
                                        <p:cTn id="38" dur="200" fill="hold">
                                          <p:stCondLst>
                                            <p:cond delay="400"/>
                                          </p:stCondLst>
                                        </p:cTn>
                                        <p:tgtEl>
                                          <p:spTgt spid="14"/>
                                        </p:tgtEl>
                                        <p:attrNameLst>
                                          <p:attrName>r</p:attrName>
                                        </p:attrNameLst>
                                      </p:cBhvr>
                                    </p:animRot>
                                    <p:animRot by="-240000">
                                      <p:cBhvr>
                                        <p:cTn id="39" dur="200" fill="hold">
                                          <p:stCondLst>
                                            <p:cond delay="600"/>
                                          </p:stCondLst>
                                        </p:cTn>
                                        <p:tgtEl>
                                          <p:spTgt spid="14"/>
                                        </p:tgtEl>
                                        <p:attrNameLst>
                                          <p:attrName>r</p:attrName>
                                        </p:attrNameLst>
                                      </p:cBhvr>
                                    </p:animRot>
                                    <p:animRot by="120000">
                                      <p:cBhvr>
                                        <p:cTn id="40" dur="200" fill="hold">
                                          <p:stCondLst>
                                            <p:cond delay="800"/>
                                          </p:stCondLst>
                                        </p:cTn>
                                        <p:tgtEl>
                                          <p:spTgt spid="14"/>
                                        </p:tgtEl>
                                        <p:attrNameLst>
                                          <p:attrName>r</p:attrName>
                                        </p:attrNameLst>
                                      </p:cBhvr>
                                    </p:animRot>
                                  </p:childTnLst>
                                </p:cTn>
                              </p:par>
                              <p:par>
                                <p:cTn id="41" presetID="32" presetClass="emph" presetSubtype="0" fill="hold" grpId="0" nodeType="withEffect">
                                  <p:stCondLst>
                                    <p:cond delay="0"/>
                                  </p:stCondLst>
                                  <p:childTnLst>
                                    <p:animRot by="120000">
                                      <p:cBhvr>
                                        <p:cTn id="42" dur="100" fill="hold">
                                          <p:stCondLst>
                                            <p:cond delay="0"/>
                                          </p:stCondLst>
                                        </p:cTn>
                                        <p:tgtEl>
                                          <p:spTgt spid="10"/>
                                        </p:tgtEl>
                                        <p:attrNameLst>
                                          <p:attrName>r</p:attrName>
                                        </p:attrNameLst>
                                      </p:cBhvr>
                                    </p:animRot>
                                    <p:animRot by="-240000">
                                      <p:cBhvr>
                                        <p:cTn id="43" dur="200" fill="hold">
                                          <p:stCondLst>
                                            <p:cond delay="200"/>
                                          </p:stCondLst>
                                        </p:cTn>
                                        <p:tgtEl>
                                          <p:spTgt spid="10"/>
                                        </p:tgtEl>
                                        <p:attrNameLst>
                                          <p:attrName>r</p:attrName>
                                        </p:attrNameLst>
                                      </p:cBhvr>
                                    </p:animRot>
                                    <p:animRot by="240000">
                                      <p:cBhvr>
                                        <p:cTn id="44" dur="200" fill="hold">
                                          <p:stCondLst>
                                            <p:cond delay="400"/>
                                          </p:stCondLst>
                                        </p:cTn>
                                        <p:tgtEl>
                                          <p:spTgt spid="10"/>
                                        </p:tgtEl>
                                        <p:attrNameLst>
                                          <p:attrName>r</p:attrName>
                                        </p:attrNameLst>
                                      </p:cBhvr>
                                    </p:animRot>
                                    <p:animRot by="-240000">
                                      <p:cBhvr>
                                        <p:cTn id="45" dur="200" fill="hold">
                                          <p:stCondLst>
                                            <p:cond delay="600"/>
                                          </p:stCondLst>
                                        </p:cTn>
                                        <p:tgtEl>
                                          <p:spTgt spid="10"/>
                                        </p:tgtEl>
                                        <p:attrNameLst>
                                          <p:attrName>r</p:attrName>
                                        </p:attrNameLst>
                                      </p:cBhvr>
                                    </p:animRot>
                                    <p:animRot by="120000">
                                      <p:cBhvr>
                                        <p:cTn id="46" dur="200" fill="hold">
                                          <p:stCondLst>
                                            <p:cond delay="800"/>
                                          </p:stCondLst>
                                        </p:cTn>
                                        <p:tgtEl>
                                          <p:spTgt spid="10"/>
                                        </p:tgtEl>
                                        <p:attrNameLst>
                                          <p:attrName>r</p:attrName>
                                        </p:attrNameLst>
                                      </p:cBhvr>
                                    </p:animRot>
                                  </p:childTnLst>
                                </p:cTn>
                              </p:par>
                              <p:par>
                                <p:cTn id="47" presetID="32" presetClass="emph" presetSubtype="0" fill="hold" grpId="0" nodeType="withEffect">
                                  <p:stCondLst>
                                    <p:cond delay="0"/>
                                  </p:stCondLst>
                                  <p:childTnLst>
                                    <p:animRot by="120000">
                                      <p:cBhvr>
                                        <p:cTn id="48" dur="100" fill="hold">
                                          <p:stCondLst>
                                            <p:cond delay="0"/>
                                          </p:stCondLst>
                                        </p:cTn>
                                        <p:tgtEl>
                                          <p:spTgt spid="12"/>
                                        </p:tgtEl>
                                        <p:attrNameLst>
                                          <p:attrName>r</p:attrName>
                                        </p:attrNameLst>
                                      </p:cBhvr>
                                    </p:animRot>
                                    <p:animRot by="-240000">
                                      <p:cBhvr>
                                        <p:cTn id="49" dur="200" fill="hold">
                                          <p:stCondLst>
                                            <p:cond delay="200"/>
                                          </p:stCondLst>
                                        </p:cTn>
                                        <p:tgtEl>
                                          <p:spTgt spid="12"/>
                                        </p:tgtEl>
                                        <p:attrNameLst>
                                          <p:attrName>r</p:attrName>
                                        </p:attrNameLst>
                                      </p:cBhvr>
                                    </p:animRot>
                                    <p:animRot by="240000">
                                      <p:cBhvr>
                                        <p:cTn id="50" dur="200" fill="hold">
                                          <p:stCondLst>
                                            <p:cond delay="400"/>
                                          </p:stCondLst>
                                        </p:cTn>
                                        <p:tgtEl>
                                          <p:spTgt spid="12"/>
                                        </p:tgtEl>
                                        <p:attrNameLst>
                                          <p:attrName>r</p:attrName>
                                        </p:attrNameLst>
                                      </p:cBhvr>
                                    </p:animRot>
                                    <p:animRot by="-240000">
                                      <p:cBhvr>
                                        <p:cTn id="51" dur="200" fill="hold">
                                          <p:stCondLst>
                                            <p:cond delay="600"/>
                                          </p:stCondLst>
                                        </p:cTn>
                                        <p:tgtEl>
                                          <p:spTgt spid="12"/>
                                        </p:tgtEl>
                                        <p:attrNameLst>
                                          <p:attrName>r</p:attrName>
                                        </p:attrNameLst>
                                      </p:cBhvr>
                                    </p:animRot>
                                    <p:animRot by="120000">
                                      <p:cBhvr>
                                        <p:cTn id="52" dur="200" fill="hold">
                                          <p:stCondLst>
                                            <p:cond delay="800"/>
                                          </p:stCondLst>
                                        </p:cTn>
                                        <p:tgtEl>
                                          <p:spTgt spid="12"/>
                                        </p:tgtEl>
                                        <p:attrNameLst>
                                          <p:attrName>r</p:attrName>
                                        </p:attrNameLst>
                                      </p:cBhvr>
                                    </p:animRot>
                                  </p:childTnLst>
                                </p:cTn>
                              </p:par>
                              <p:par>
                                <p:cTn id="53" presetID="32" presetClass="emph" presetSubtype="0" fill="hold" grpId="0" nodeType="withEffect">
                                  <p:stCondLst>
                                    <p:cond delay="0"/>
                                  </p:stCondLst>
                                  <p:childTnLst>
                                    <p:animRot by="120000">
                                      <p:cBhvr>
                                        <p:cTn id="54" dur="100" fill="hold">
                                          <p:stCondLst>
                                            <p:cond delay="0"/>
                                          </p:stCondLst>
                                        </p:cTn>
                                        <p:tgtEl>
                                          <p:spTgt spid="7"/>
                                        </p:tgtEl>
                                        <p:attrNameLst>
                                          <p:attrName>r</p:attrName>
                                        </p:attrNameLst>
                                      </p:cBhvr>
                                    </p:animRot>
                                    <p:animRot by="-240000">
                                      <p:cBhvr>
                                        <p:cTn id="55" dur="200" fill="hold">
                                          <p:stCondLst>
                                            <p:cond delay="200"/>
                                          </p:stCondLst>
                                        </p:cTn>
                                        <p:tgtEl>
                                          <p:spTgt spid="7"/>
                                        </p:tgtEl>
                                        <p:attrNameLst>
                                          <p:attrName>r</p:attrName>
                                        </p:attrNameLst>
                                      </p:cBhvr>
                                    </p:animRot>
                                    <p:animRot by="240000">
                                      <p:cBhvr>
                                        <p:cTn id="56" dur="200" fill="hold">
                                          <p:stCondLst>
                                            <p:cond delay="400"/>
                                          </p:stCondLst>
                                        </p:cTn>
                                        <p:tgtEl>
                                          <p:spTgt spid="7"/>
                                        </p:tgtEl>
                                        <p:attrNameLst>
                                          <p:attrName>r</p:attrName>
                                        </p:attrNameLst>
                                      </p:cBhvr>
                                    </p:animRot>
                                    <p:animRot by="-240000">
                                      <p:cBhvr>
                                        <p:cTn id="57" dur="200" fill="hold">
                                          <p:stCondLst>
                                            <p:cond delay="600"/>
                                          </p:stCondLst>
                                        </p:cTn>
                                        <p:tgtEl>
                                          <p:spTgt spid="7"/>
                                        </p:tgtEl>
                                        <p:attrNameLst>
                                          <p:attrName>r</p:attrName>
                                        </p:attrNameLst>
                                      </p:cBhvr>
                                    </p:animRot>
                                    <p:animRot by="120000">
                                      <p:cBhvr>
                                        <p:cTn id="58" dur="200" fill="hold">
                                          <p:stCondLst>
                                            <p:cond delay="800"/>
                                          </p:stCondLst>
                                        </p:cTn>
                                        <p:tgtEl>
                                          <p:spTgt spid="7"/>
                                        </p:tgtEl>
                                        <p:attrNameLst>
                                          <p:attrName>r</p:attrName>
                                        </p:attrNameLst>
                                      </p:cBhvr>
                                    </p:animRot>
                                  </p:childTnLst>
                                </p:cTn>
                              </p:par>
                              <p:par>
                                <p:cTn id="59" presetID="32" presetClass="emph" presetSubtype="0" fill="hold" grpId="0" nodeType="withEffect">
                                  <p:stCondLst>
                                    <p:cond delay="0"/>
                                  </p:stCondLst>
                                  <p:childTnLst>
                                    <p:animRot by="120000">
                                      <p:cBhvr>
                                        <p:cTn id="60" dur="100" fill="hold">
                                          <p:stCondLst>
                                            <p:cond delay="0"/>
                                          </p:stCondLst>
                                        </p:cTn>
                                        <p:tgtEl>
                                          <p:spTgt spid="5"/>
                                        </p:tgtEl>
                                        <p:attrNameLst>
                                          <p:attrName>r</p:attrName>
                                        </p:attrNameLst>
                                      </p:cBhvr>
                                    </p:animRot>
                                    <p:animRot by="-240000">
                                      <p:cBhvr>
                                        <p:cTn id="61" dur="200" fill="hold">
                                          <p:stCondLst>
                                            <p:cond delay="200"/>
                                          </p:stCondLst>
                                        </p:cTn>
                                        <p:tgtEl>
                                          <p:spTgt spid="5"/>
                                        </p:tgtEl>
                                        <p:attrNameLst>
                                          <p:attrName>r</p:attrName>
                                        </p:attrNameLst>
                                      </p:cBhvr>
                                    </p:animRot>
                                    <p:animRot by="240000">
                                      <p:cBhvr>
                                        <p:cTn id="62" dur="200" fill="hold">
                                          <p:stCondLst>
                                            <p:cond delay="400"/>
                                          </p:stCondLst>
                                        </p:cTn>
                                        <p:tgtEl>
                                          <p:spTgt spid="5"/>
                                        </p:tgtEl>
                                        <p:attrNameLst>
                                          <p:attrName>r</p:attrName>
                                        </p:attrNameLst>
                                      </p:cBhvr>
                                    </p:animRot>
                                    <p:animRot by="-240000">
                                      <p:cBhvr>
                                        <p:cTn id="63" dur="200" fill="hold">
                                          <p:stCondLst>
                                            <p:cond delay="600"/>
                                          </p:stCondLst>
                                        </p:cTn>
                                        <p:tgtEl>
                                          <p:spTgt spid="5"/>
                                        </p:tgtEl>
                                        <p:attrNameLst>
                                          <p:attrName>r</p:attrName>
                                        </p:attrNameLst>
                                      </p:cBhvr>
                                    </p:animRot>
                                    <p:animRot by="120000">
                                      <p:cBhvr>
                                        <p:cTn id="64" dur="200" fill="hold">
                                          <p:stCondLst>
                                            <p:cond delay="800"/>
                                          </p:stCondLst>
                                        </p:cTn>
                                        <p:tgtEl>
                                          <p:spTgt spid="5"/>
                                        </p:tgtEl>
                                        <p:attrNameLst>
                                          <p:attrName>r</p:attrName>
                                        </p:attrNameLst>
                                      </p:cBhvr>
                                    </p:animRot>
                                  </p:childTnLst>
                                </p:cTn>
                              </p:par>
                              <p:par>
                                <p:cTn id="65" presetID="32" presetClass="emph" presetSubtype="0" fill="hold" grpId="0" nodeType="withEffect">
                                  <p:stCondLst>
                                    <p:cond delay="0"/>
                                  </p:stCondLst>
                                  <p:childTnLst>
                                    <p:animRot by="120000">
                                      <p:cBhvr>
                                        <p:cTn id="66" dur="100" fill="hold">
                                          <p:stCondLst>
                                            <p:cond delay="0"/>
                                          </p:stCondLst>
                                        </p:cTn>
                                        <p:tgtEl>
                                          <p:spTgt spid="15"/>
                                        </p:tgtEl>
                                        <p:attrNameLst>
                                          <p:attrName>r</p:attrName>
                                        </p:attrNameLst>
                                      </p:cBhvr>
                                    </p:animRot>
                                    <p:animRot by="-240000">
                                      <p:cBhvr>
                                        <p:cTn id="67" dur="200" fill="hold">
                                          <p:stCondLst>
                                            <p:cond delay="200"/>
                                          </p:stCondLst>
                                        </p:cTn>
                                        <p:tgtEl>
                                          <p:spTgt spid="15"/>
                                        </p:tgtEl>
                                        <p:attrNameLst>
                                          <p:attrName>r</p:attrName>
                                        </p:attrNameLst>
                                      </p:cBhvr>
                                    </p:animRot>
                                    <p:animRot by="240000">
                                      <p:cBhvr>
                                        <p:cTn id="68" dur="200" fill="hold">
                                          <p:stCondLst>
                                            <p:cond delay="400"/>
                                          </p:stCondLst>
                                        </p:cTn>
                                        <p:tgtEl>
                                          <p:spTgt spid="15"/>
                                        </p:tgtEl>
                                        <p:attrNameLst>
                                          <p:attrName>r</p:attrName>
                                        </p:attrNameLst>
                                      </p:cBhvr>
                                    </p:animRot>
                                    <p:animRot by="-240000">
                                      <p:cBhvr>
                                        <p:cTn id="69" dur="200" fill="hold">
                                          <p:stCondLst>
                                            <p:cond delay="600"/>
                                          </p:stCondLst>
                                        </p:cTn>
                                        <p:tgtEl>
                                          <p:spTgt spid="15"/>
                                        </p:tgtEl>
                                        <p:attrNameLst>
                                          <p:attrName>r</p:attrName>
                                        </p:attrNameLst>
                                      </p:cBhvr>
                                    </p:animRot>
                                    <p:animRot by="120000">
                                      <p:cBhvr>
                                        <p:cTn id="70" dur="200" fill="hold">
                                          <p:stCondLst>
                                            <p:cond delay="800"/>
                                          </p:stCondLst>
                                        </p:cTn>
                                        <p:tgtEl>
                                          <p:spTgt spid="15"/>
                                        </p:tgtEl>
                                        <p:attrNameLst>
                                          <p:attrName>r</p:attrName>
                                        </p:attrNameLst>
                                      </p:cBhvr>
                                    </p:animRot>
                                  </p:childTnLst>
                                </p:cTn>
                              </p:par>
                              <p:par>
                                <p:cTn id="71" presetID="32" presetClass="emph" presetSubtype="0" fill="hold" grpId="0" nodeType="withEffect">
                                  <p:stCondLst>
                                    <p:cond delay="0"/>
                                  </p:stCondLst>
                                  <p:childTnLst>
                                    <p:animRot by="120000">
                                      <p:cBhvr>
                                        <p:cTn id="72" dur="100" fill="hold">
                                          <p:stCondLst>
                                            <p:cond delay="0"/>
                                          </p:stCondLst>
                                        </p:cTn>
                                        <p:tgtEl>
                                          <p:spTgt spid="9"/>
                                        </p:tgtEl>
                                        <p:attrNameLst>
                                          <p:attrName>r</p:attrName>
                                        </p:attrNameLst>
                                      </p:cBhvr>
                                    </p:animRot>
                                    <p:animRot by="-240000">
                                      <p:cBhvr>
                                        <p:cTn id="73" dur="200" fill="hold">
                                          <p:stCondLst>
                                            <p:cond delay="200"/>
                                          </p:stCondLst>
                                        </p:cTn>
                                        <p:tgtEl>
                                          <p:spTgt spid="9"/>
                                        </p:tgtEl>
                                        <p:attrNameLst>
                                          <p:attrName>r</p:attrName>
                                        </p:attrNameLst>
                                      </p:cBhvr>
                                    </p:animRot>
                                    <p:animRot by="240000">
                                      <p:cBhvr>
                                        <p:cTn id="74" dur="200" fill="hold">
                                          <p:stCondLst>
                                            <p:cond delay="400"/>
                                          </p:stCondLst>
                                        </p:cTn>
                                        <p:tgtEl>
                                          <p:spTgt spid="9"/>
                                        </p:tgtEl>
                                        <p:attrNameLst>
                                          <p:attrName>r</p:attrName>
                                        </p:attrNameLst>
                                      </p:cBhvr>
                                    </p:animRot>
                                    <p:animRot by="-240000">
                                      <p:cBhvr>
                                        <p:cTn id="75" dur="200" fill="hold">
                                          <p:stCondLst>
                                            <p:cond delay="600"/>
                                          </p:stCondLst>
                                        </p:cTn>
                                        <p:tgtEl>
                                          <p:spTgt spid="9"/>
                                        </p:tgtEl>
                                        <p:attrNameLst>
                                          <p:attrName>r</p:attrName>
                                        </p:attrNameLst>
                                      </p:cBhvr>
                                    </p:animRot>
                                    <p:animRot by="120000">
                                      <p:cBhvr>
                                        <p:cTn id="76" dur="200" fill="hold">
                                          <p:stCondLst>
                                            <p:cond delay="80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dirty="0">
                <a:latin typeface="Times New Roman" panose="02020603050405020304" pitchFamily="18" charset="0"/>
                <a:cs typeface="Times New Roman" panose="02020603050405020304" pitchFamily="18" charset="0"/>
              </a:rPr>
              <a:t>Bài tập</a:t>
            </a:r>
          </a:p>
        </p:txBody>
      </p:sp>
      <p:sp>
        <p:nvSpPr>
          <p:cNvPr id="3" name="Content Placeholder 2"/>
          <p:cNvSpPr>
            <a:spLocks noGrp="1"/>
          </p:cNvSpPr>
          <p:nvPr>
            <p:ph idx="1"/>
          </p:nvPr>
        </p:nvSpPr>
        <p:spPr>
          <a:xfrm>
            <a:off x="457200" y="1143000"/>
            <a:ext cx="8229600" cy="4525963"/>
          </a:xfrm>
        </p:spPr>
        <p:txBody>
          <a:bodyPr/>
          <a:lstStyle/>
          <a:p>
            <a:pPr>
              <a:spcBef>
                <a:spcPct val="50000"/>
              </a:spcBef>
            </a:pPr>
            <a:r>
              <a:rPr lang="en-US" altLang="en-US" sz="2400" dirty="0">
                <a:latin typeface="Times New Roman" panose="02020603050405020304" pitchFamily="18" charset="0"/>
                <a:cs typeface="Times New Roman" panose="02020603050405020304" pitchFamily="18" charset="0"/>
              </a:rPr>
              <a:t>Nhập một dãy số nguyên n phần tử.</a:t>
            </a:r>
          </a:p>
          <a:p>
            <a:pPr>
              <a:spcBef>
                <a:spcPct val="50000"/>
              </a:spcBef>
            </a:pPr>
            <a:r>
              <a:rPr lang="en-US" altLang="en-US" sz="2400" dirty="0">
                <a:latin typeface="Times New Roman" panose="02020603050405020304" pitchFamily="18" charset="0"/>
                <a:cs typeface="Times New Roman" panose="02020603050405020304" pitchFamily="18" charset="0"/>
              </a:rPr>
              <a:t>Sắp xếp lại dãy sao cho: </a:t>
            </a:r>
          </a:p>
          <a:p>
            <a:pPr lvl="2">
              <a:spcBef>
                <a:spcPct val="50000"/>
              </a:spcBef>
            </a:pPr>
            <a:r>
              <a:rPr lang="en-US" altLang="en-US" dirty="0">
                <a:latin typeface="Times New Roman" panose="02020603050405020304" pitchFamily="18" charset="0"/>
                <a:cs typeface="Times New Roman" panose="02020603050405020304" pitchFamily="18" charset="0"/>
              </a:rPr>
              <a:t>số nguyên dương đầu ở đầu dãy và theo thứ tự giảm.</a:t>
            </a:r>
          </a:p>
          <a:p>
            <a:pPr lvl="2">
              <a:spcBef>
                <a:spcPct val="50000"/>
              </a:spcBef>
            </a:pPr>
            <a:r>
              <a:rPr lang="en-US" altLang="en-US" dirty="0">
                <a:latin typeface="Times New Roman" panose="02020603050405020304" pitchFamily="18" charset="0"/>
                <a:cs typeface="Times New Roman" panose="02020603050405020304" pitchFamily="18" charset="0"/>
              </a:rPr>
              <a:t>số nguyên âm tăng ở cuối dãy và theo thứ tự tăng.</a:t>
            </a:r>
          </a:p>
          <a:p>
            <a:pPr lvl="2">
              <a:spcBef>
                <a:spcPct val="50000"/>
              </a:spcBef>
            </a:pPr>
            <a:r>
              <a:rPr lang="en-US" altLang="en-US" dirty="0">
                <a:latin typeface="Times New Roman" panose="02020603050405020304" pitchFamily="18" charset="0"/>
                <a:cs typeface="Times New Roman" panose="02020603050405020304" pitchFamily="18" charset="0"/>
              </a:rPr>
              <a:t>số 0 ở giữa.</a:t>
            </a:r>
          </a:p>
          <a:p>
            <a:pPr>
              <a:spcBef>
                <a:spcPct val="50000"/>
              </a:spcBef>
            </a:pPr>
            <a:r>
              <a:rPr lang="en-US" altLang="en-US" sz="2400" i="1" dirty="0">
                <a:latin typeface="Times New Roman" panose="02020603050405020304" pitchFamily="18" charset="0"/>
                <a:cs typeface="Times New Roman" panose="02020603050405020304" pitchFamily="18" charset="0"/>
              </a:rPr>
              <a:t>Lưu ý: Không dùng đổi chỗ trực tiếp.</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149</a:t>
            </a:fld>
            <a:endParaRPr lang="en-US" altLang="en-US"/>
          </a:p>
        </p:txBody>
      </p:sp>
    </p:spTree>
    <p:extLst>
      <p:ext uri="{BB962C8B-B14F-4D97-AF65-F5344CB8AC3E}">
        <p14:creationId xmlns:p14="http://schemas.microsoft.com/office/powerpoint/2010/main" val="27691849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38150"/>
            <a:ext cx="6705600" cy="604838"/>
          </a:xfrm>
          <a:solidFill>
            <a:srgbClr val="FFFFFF"/>
          </a:solidFill>
        </p:spPr>
        <p:txBody>
          <a:bodyPr/>
          <a:lstStyle/>
          <a:p>
            <a:r>
              <a:rPr lang="en-US" sz="3200">
                <a:latin typeface="Times New Roman" panose="02020603050405020304" pitchFamily="18" charset="0"/>
                <a:cs typeface="Times New Roman" panose="02020603050405020304" pitchFamily="18" charset="0"/>
              </a:rPr>
              <a:t>Đánh giá </a:t>
            </a:r>
            <a:r>
              <a:rPr lang="en-US" sz="3200" dirty="0">
                <a:latin typeface="Times New Roman" panose="02020603050405020304" pitchFamily="18" charset="0"/>
                <a:cs typeface="Times New Roman" panose="02020603050405020304" pitchFamily="18" charset="0"/>
              </a:rPr>
              <a:t>đ</a:t>
            </a:r>
            <a:r>
              <a:rPr lang="en-US" sz="3200">
                <a:latin typeface="Times New Roman" panose="02020603050405020304" pitchFamily="18" charset="0"/>
                <a:cs typeface="Times New Roman" panose="02020603050405020304" pitchFamily="18" charset="0"/>
              </a:rPr>
              <a:t>ộ </a:t>
            </a:r>
            <a:r>
              <a:rPr lang="en-US" sz="3200" dirty="0">
                <a:latin typeface="Times New Roman" panose="02020603050405020304" pitchFamily="18" charset="0"/>
                <a:cs typeface="Times New Roman" panose="02020603050405020304" pitchFamily="18" charset="0"/>
              </a:rPr>
              <a:t>phức tạp của thuật toán</a:t>
            </a:r>
          </a:p>
        </p:txBody>
      </p:sp>
      <p:sp>
        <p:nvSpPr>
          <p:cNvPr id="3" name="Content Placeholder 2"/>
          <p:cNvSpPr>
            <a:spLocks noGrp="1"/>
          </p:cNvSpPr>
          <p:nvPr>
            <p:ph idx="1"/>
          </p:nvPr>
        </p:nvSpPr>
        <p:spPr>
          <a:xfrm>
            <a:off x="457200" y="1066800"/>
            <a:ext cx="8229600" cy="5029200"/>
          </a:xfrm>
        </p:spPr>
        <p:txBody>
          <a:bodyPr/>
          <a:lstStyle/>
          <a:p>
            <a:pPr marL="0" indent="0">
              <a:buNone/>
            </a:pPr>
            <a:r>
              <a:rPr lang="vi-VN" altLang="en-US" sz="2800">
                <a:latin typeface="Times New Roman" panose="02020603050405020304" pitchFamily="18" charset="0"/>
                <a:cs typeface="Times New Roman" panose="02020603050405020304" pitchFamily="18" charset="0"/>
              </a:rPr>
              <a:t>Thời gian chạy một chương trình phụ thuộc vào các yếu tố sau:</a:t>
            </a:r>
          </a:p>
          <a:p>
            <a:pPr marL="400050" lvl="1" indent="0">
              <a:buNone/>
            </a:pPr>
            <a:r>
              <a:rPr lang="vi-VN" altLang="en-US">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Khối lượng của dữ liệu đầu vào.</a:t>
            </a:r>
          </a:p>
          <a:p>
            <a:pPr marL="400050" lvl="1" indent="0">
              <a:buNone/>
            </a:pPr>
            <a:r>
              <a:rPr lang="vi-VN" altLang="en-US">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Chất lượng của mã máy được tạo ra bởi trình dịch.</a:t>
            </a:r>
          </a:p>
          <a:p>
            <a:pPr marL="400050" lvl="1" indent="0">
              <a:buNone/>
            </a:pPr>
            <a:r>
              <a:rPr lang="vi-VN" altLang="en-US">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Tốc độ thực thi lệnh của máy.</a:t>
            </a:r>
          </a:p>
          <a:p>
            <a:pPr marL="400050" lvl="1" indent="0">
              <a:buNone/>
            </a:pPr>
            <a:r>
              <a:rPr lang="vi-VN" altLang="en-US">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 </a:t>
            </a:r>
            <a:r>
              <a:rPr lang="vi-VN" altLang="en-US">
                <a:latin typeface="Times New Roman" panose="02020603050405020304" pitchFamily="18" charset="0"/>
                <a:cs typeface="Times New Roman" panose="02020603050405020304" pitchFamily="18" charset="0"/>
              </a:rPr>
              <a:t>Độ phức tạp về thời gian của thuật toán</a:t>
            </a:r>
          </a:p>
          <a:p>
            <a:pPr marL="0" indent="0">
              <a:buNone/>
            </a:pPr>
            <a:r>
              <a:rPr lang="vi-VN" altLang="en-US" sz="2800">
                <a:latin typeface="Times New Roman" panose="02020603050405020304" pitchFamily="18" charset="0"/>
                <a:cs typeface="Times New Roman" panose="02020603050405020304" pitchFamily="18" charset="0"/>
              </a:rPr>
              <a:t>Một thuật toán được gọi là hiệu quả nếu </a:t>
            </a:r>
            <a:r>
              <a:rPr lang="vi-VN" altLang="en-US" sz="2800" b="1">
                <a:latin typeface="Times New Roman" panose="02020603050405020304" pitchFamily="18" charset="0"/>
                <a:cs typeface="Times New Roman" panose="02020603050405020304" pitchFamily="18" charset="0"/>
              </a:rPr>
              <a:t>chi phí cần sử dụng tài nguyên của máy là thấp </a:t>
            </a:r>
            <a:r>
              <a:rPr lang="vi-VN" altLang="en-US" sz="2800">
                <a:latin typeface="Times New Roman" panose="02020603050405020304" pitchFamily="18" charset="0"/>
                <a:cs typeface="Times New Roman" panose="02020603050405020304" pitchFamily="18" charset="0"/>
              </a:rPr>
              <a:t>.</a:t>
            </a:r>
          </a:p>
          <a:p>
            <a:pPr marL="0" indent="0">
              <a:buNone/>
            </a:pPr>
            <a:endParaRPr lang="en-US" alt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15</a:t>
            </a:fld>
            <a:endParaRPr lang="en-US" altLang="en-US"/>
          </a:p>
        </p:txBody>
      </p:sp>
    </p:spTree>
    <p:extLst>
      <p:ext uri="{BB962C8B-B14F-4D97-AF65-F5344CB8AC3E}">
        <p14:creationId xmlns:p14="http://schemas.microsoft.com/office/powerpoint/2010/main" val="2995380683"/>
      </p:ext>
    </p:extLst>
  </p:cSld>
  <p:clrMapOvr>
    <a:masterClrMapping/>
  </p:clrMapOvr>
  <p:transition spd="slow">
    <p:strips dir="rd"/>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dirty="0">
                <a:latin typeface="Times New Roman" panose="02020603050405020304" pitchFamily="18" charset="0"/>
                <a:cs typeface="Times New Roman" panose="02020603050405020304" pitchFamily="18" charset="0"/>
              </a:rPr>
              <a:t>Bài tập</a:t>
            </a:r>
          </a:p>
        </p:txBody>
      </p:sp>
      <p:sp>
        <p:nvSpPr>
          <p:cNvPr id="3" name="Content Placeholder 2"/>
          <p:cNvSpPr>
            <a:spLocks noGrp="1"/>
          </p:cNvSpPr>
          <p:nvPr>
            <p:ph idx="1"/>
          </p:nvPr>
        </p:nvSpPr>
        <p:spPr>
          <a:xfrm>
            <a:off x="457200" y="1143000"/>
            <a:ext cx="8229600" cy="5445125"/>
          </a:xfrm>
        </p:spPr>
        <p:txBody>
          <a:bodyPr/>
          <a:lstStyle/>
          <a:p>
            <a:pPr marL="0" indent="0" algn="just">
              <a:buNone/>
            </a:pPr>
            <a:r>
              <a:rPr lang="vi-VN" sz="2200" b="1" dirty="0">
                <a:latin typeface="Times New Roman" panose="02020603050405020304" pitchFamily="18" charset="0"/>
                <a:cs typeface="Times New Roman" panose="02020603050405020304" pitchFamily="18" charset="0"/>
              </a:rPr>
              <a:t>Bài 1</a:t>
            </a:r>
            <a:r>
              <a:rPr lang="vi-VN" sz="2200" dirty="0">
                <a:latin typeface="Times New Roman" panose="02020603050405020304" pitchFamily="18" charset="0"/>
                <a:cs typeface="Times New Roman" panose="02020603050405020304" pitchFamily="18" charset="0"/>
              </a:rPr>
              <a:t>. Cài đặt tất cả các thuật toán sắp xếp đã học để sắp xếp tăng dần 1 mảng a gồm n phần tử nhập</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từ bàn phím.</a:t>
            </a:r>
            <a:endParaRPr lang="en-US" sz="2200" dirty="0">
              <a:latin typeface="Times New Roman" panose="02020603050405020304" pitchFamily="18" charset="0"/>
              <a:cs typeface="Times New Roman" panose="02020603050405020304" pitchFamily="18" charset="0"/>
            </a:endParaRPr>
          </a:p>
          <a:p>
            <a:pPr marL="0" indent="0" algn="just">
              <a:buNone/>
            </a:pPr>
            <a:br>
              <a:rPr lang="vi-VN" sz="2200" dirty="0">
                <a:latin typeface="Times New Roman" panose="02020603050405020304" pitchFamily="18" charset="0"/>
                <a:cs typeface="Times New Roman" panose="02020603050405020304" pitchFamily="18" charset="0"/>
              </a:rPr>
            </a:br>
            <a:r>
              <a:rPr lang="vi-VN" sz="2200" b="1" dirty="0">
                <a:latin typeface="Times New Roman" panose="02020603050405020304" pitchFamily="18" charset="0"/>
                <a:cs typeface="Times New Roman" panose="02020603050405020304" pitchFamily="18" charset="0"/>
              </a:rPr>
              <a:t>Bài 2</a:t>
            </a:r>
            <a:r>
              <a:rPr lang="vi-VN" sz="2200" dirty="0">
                <a:latin typeface="Times New Roman" panose="02020603050405020304" pitchFamily="18" charset="0"/>
                <a:cs typeface="Times New Roman" panose="02020603050405020304" pitchFamily="18" charset="0"/>
              </a:rPr>
              <a:t>. Sắp xếp mảng A gồm n phần tử nhập từ bàn phím như sau: </a:t>
            </a:r>
            <a:endParaRPr lang="en-US" sz="2200" dirty="0">
              <a:latin typeface="Times New Roman" panose="02020603050405020304" pitchFamily="18" charset="0"/>
              <a:cs typeface="Times New Roman" panose="02020603050405020304" pitchFamily="18" charset="0"/>
            </a:endParaRPr>
          </a:p>
          <a:p>
            <a:pPr marL="0" indent="0" algn="just">
              <a:buNone/>
            </a:pPr>
            <a:r>
              <a:rPr lang="vi-VN" sz="2200" dirty="0">
                <a:latin typeface="Times New Roman" panose="02020603050405020304" pitchFamily="18" charset="0"/>
                <a:cs typeface="Times New Roman" panose="02020603050405020304" pitchFamily="18" charset="0"/>
              </a:rPr>
              <a:t>Nửa đầu của A tăng dần, nửa sau giảm</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dần, phần tử ở giữa mảng nếu có sẽ giữ nguyên (trường hợp này xảy ra khi n là số lẻ). Yêu cầu là sử dụng</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2</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thuật toán sắp xếp khác nhau cho 2 nửa mảng A.</a:t>
            </a:r>
            <a:endParaRPr lang="en-US" sz="2200" dirty="0">
              <a:latin typeface="Times New Roman" panose="02020603050405020304" pitchFamily="18" charset="0"/>
              <a:cs typeface="Times New Roman" panose="02020603050405020304" pitchFamily="18" charset="0"/>
            </a:endParaRPr>
          </a:p>
          <a:p>
            <a:pPr marL="0" indent="0" algn="just">
              <a:buNone/>
            </a:pPr>
            <a:br>
              <a:rPr lang="vi-VN" sz="2200" dirty="0">
                <a:latin typeface="Times New Roman" panose="02020603050405020304" pitchFamily="18" charset="0"/>
                <a:cs typeface="Times New Roman" panose="02020603050405020304" pitchFamily="18" charset="0"/>
              </a:rPr>
            </a:br>
            <a:r>
              <a:rPr lang="vi-VN" sz="2200" b="1" dirty="0">
                <a:latin typeface="Times New Roman" panose="02020603050405020304" pitchFamily="18" charset="0"/>
                <a:cs typeface="Times New Roman" panose="02020603050405020304" pitchFamily="18" charset="0"/>
              </a:rPr>
              <a:t>Bài 3</a:t>
            </a:r>
            <a:r>
              <a:rPr lang="vi-VN" sz="2200" dirty="0">
                <a:latin typeface="Times New Roman" panose="02020603050405020304" pitchFamily="18" charset="0"/>
                <a:cs typeface="Times New Roman" panose="02020603050405020304" pitchFamily="18" charset="0"/>
              </a:rPr>
              <a:t>. Nhập dữ liệu cho mảng cấu trúc gồm n sinh viên, mỗi sinh viên gồm các thông tin: Họ tên, mã số sinh</a:t>
            </a:r>
            <a:r>
              <a:rPr lang="en-US" sz="2200" dirty="0">
                <a:latin typeface="Times New Roman" panose="02020603050405020304" pitchFamily="18" charset="0"/>
                <a:cs typeface="Times New Roman" panose="02020603050405020304" pitchFamily="18" charset="0"/>
              </a:rPr>
              <a:t> </a:t>
            </a:r>
            <a:r>
              <a:rPr lang="vi-VN" sz="2200" dirty="0">
                <a:latin typeface="Times New Roman" panose="02020603050405020304" pitchFamily="18" charset="0"/>
                <a:cs typeface="Times New Roman" panose="02020603050405020304" pitchFamily="18" charset="0"/>
              </a:rPr>
              <a:t>viên, điểm tổng kết.</a:t>
            </a:r>
            <a:endParaRPr lang="en-US" sz="2200" dirty="0">
              <a:latin typeface="Times New Roman" panose="02020603050405020304" pitchFamily="18" charset="0"/>
              <a:cs typeface="Times New Roman" panose="02020603050405020304" pitchFamily="18" charset="0"/>
            </a:endParaRPr>
          </a:p>
          <a:p>
            <a:pPr marL="457200" indent="-457200" algn="just">
              <a:buAutoNum type="alphaLcParenR"/>
            </a:pPr>
            <a:r>
              <a:rPr lang="vi-VN" sz="2200" dirty="0">
                <a:latin typeface="Times New Roman" panose="02020603050405020304" pitchFamily="18" charset="0"/>
                <a:cs typeface="Times New Roman" panose="02020603050405020304" pitchFamily="18" charset="0"/>
              </a:rPr>
              <a:t>Sắp xếp mảng theo mã số sinh viên tăng dần.</a:t>
            </a:r>
            <a:endParaRPr lang="en-US" sz="2200" dirty="0">
              <a:latin typeface="Times New Roman" panose="02020603050405020304" pitchFamily="18" charset="0"/>
              <a:cs typeface="Times New Roman" panose="02020603050405020304" pitchFamily="18" charset="0"/>
            </a:endParaRPr>
          </a:p>
          <a:p>
            <a:pPr marL="457200" indent="-457200" algn="just">
              <a:buAutoNum type="alphaLcParenR"/>
            </a:pPr>
            <a:r>
              <a:rPr lang="vi-VN" sz="2200" dirty="0">
                <a:latin typeface="Times New Roman" panose="02020603050405020304" pitchFamily="18" charset="0"/>
                <a:cs typeface="Times New Roman" panose="02020603050405020304" pitchFamily="18" charset="0"/>
              </a:rPr>
              <a:t>Sắp xếp mảng theo điểm tổng kết giảm dần.</a:t>
            </a:r>
            <a:endParaRPr lang="en-US" sz="2200" dirty="0">
              <a:latin typeface="Times New Roman" panose="02020603050405020304" pitchFamily="18" charset="0"/>
              <a:cs typeface="Times New Roman" panose="02020603050405020304" pitchFamily="18" charset="0"/>
            </a:endParaRPr>
          </a:p>
          <a:p>
            <a:pPr marL="0" indent="0" algn="just">
              <a:buNone/>
            </a:pPr>
            <a:r>
              <a:rPr lang="vi-VN" sz="2200" dirty="0">
                <a:latin typeface="Times New Roman" panose="02020603050405020304" pitchFamily="18" charset="0"/>
                <a:cs typeface="Times New Roman" panose="02020603050405020304" pitchFamily="18" charset="0"/>
              </a:rPr>
              <a:t>c) Sắp xếp mảng theo tên sinh viên (thứ tự A, B, C…).</a:t>
            </a:r>
            <a:endParaRPr lang="en-US" sz="2200" dirty="0">
              <a:latin typeface="Times New Roman" panose="02020603050405020304" pitchFamily="18" charset="0"/>
              <a:cs typeface="Times New Roman" panose="02020603050405020304" pitchFamily="18" charset="0"/>
            </a:endParaRPr>
          </a:p>
          <a:p>
            <a:pPr marL="0" indent="0" algn="just">
              <a:buNone/>
            </a:pPr>
            <a:r>
              <a:rPr lang="vi-VN" sz="2200" dirty="0">
                <a:latin typeface="Times New Roman" panose="02020603050405020304" pitchFamily="18" charset="0"/>
                <a:cs typeface="Times New Roman" panose="02020603050405020304" pitchFamily="18" charset="0"/>
              </a:rPr>
              <a:t> </a:t>
            </a:r>
            <a:br>
              <a:rPr lang="vi-VN" sz="2400" dirty="0"/>
            </a:b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150</a:t>
            </a:fld>
            <a:endParaRPr lang="en-US" altLang="en-US"/>
          </a:p>
        </p:txBody>
      </p:sp>
    </p:spTree>
    <p:extLst>
      <p:ext uri="{BB962C8B-B14F-4D97-AF65-F5344CB8AC3E}">
        <p14:creationId xmlns:p14="http://schemas.microsoft.com/office/powerpoint/2010/main" val="1406889280"/>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4" name="Rectangle 4"/>
          <p:cNvSpPr>
            <a:spLocks noGrp="1" noChangeArrowheads="1"/>
          </p:cNvSpPr>
          <p:nvPr>
            <p:ph type="ctrTitle"/>
          </p:nvPr>
        </p:nvSpPr>
        <p:spPr>
          <a:xfrm>
            <a:off x="4648200" y="3787775"/>
            <a:ext cx="4110038" cy="885825"/>
          </a:xfrm>
        </p:spPr>
        <p:txBody>
          <a:bodyPr/>
          <a:lstStyle/>
          <a:p>
            <a:pPr algn="dist"/>
            <a:r>
              <a:rPr lang="en-US" altLang="en-US" sz="5500" dirty="0"/>
              <a:t>Thank You!</a:t>
            </a:r>
          </a:p>
        </p:txBody>
      </p:sp>
      <p:sp>
        <p:nvSpPr>
          <p:cNvPr id="3" name="Slide Number Placeholder 2"/>
          <p:cNvSpPr>
            <a:spLocks noGrp="1"/>
          </p:cNvSpPr>
          <p:nvPr>
            <p:ph type="sldNum" sz="quarter" idx="4"/>
          </p:nvPr>
        </p:nvSpPr>
        <p:spPr/>
        <p:txBody>
          <a:bodyPr/>
          <a:lstStyle/>
          <a:p>
            <a:fld id="{D17F7427-C84F-4D27-922E-55D885048A2A}" type="slidenum">
              <a:rPr lang="en-US" altLang="en-US" smtClean="0"/>
              <a:pPr/>
              <a:t>151</a:t>
            </a:fld>
            <a:endParaRPr lang="en-US" altLang="en-US"/>
          </a:p>
        </p:txBody>
      </p:sp>
      <p:sp>
        <p:nvSpPr>
          <p:cNvPr id="7" name="Rectangle 6"/>
          <p:cNvSpPr/>
          <p:nvPr/>
        </p:nvSpPr>
        <p:spPr>
          <a:xfrm>
            <a:off x="5715000" y="5029200"/>
            <a:ext cx="30432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2426202"/>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3600" y="5029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38600" y="3505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p:cNvSpPr txBox="1">
            <a:spLocks noChangeArrowheads="1"/>
          </p:cNvSpPr>
          <p:nvPr/>
        </p:nvSpPr>
        <p:spPr bwMode="gray">
          <a:xfrm>
            <a:off x="4191000" y="3441854"/>
            <a:ext cx="4724400" cy="1587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a:lstStyle>
          <a:p>
            <a:pPr algn="ctr"/>
            <a:r>
              <a:rPr lang="en-US" altLang="en-US" sz="3200">
                <a:ln/>
                <a:pattFill prst="dkUpDiag">
                  <a:fgClr>
                    <a:schemeClr val="bg1">
                      <a:lumMod val="50000"/>
                    </a:schemeClr>
                  </a:fgClr>
                  <a:bgClr>
                    <a:schemeClr val="tx1">
                      <a:lumMod val="75000"/>
                      <a:lumOff val="25000"/>
                    </a:schemeClr>
                  </a:bgClr>
                </a:pattFill>
                <a:latin typeface="Times New Roman" panose="02020603050405020304" pitchFamily="18" charset="0"/>
                <a:cs typeface="Times New Roman" panose="02020603050405020304" pitchFamily="18" charset="0"/>
              </a:rPr>
              <a:t>CHƯƠNG IV</a:t>
            </a:r>
            <a:endParaRPr lang="en-US" altLang="en-US" sz="3200" dirty="0">
              <a:ln/>
              <a:pattFill prst="dkUpDiag">
                <a:fgClr>
                  <a:schemeClr val="bg1">
                    <a:lumMod val="50000"/>
                  </a:schemeClr>
                </a:fgClr>
                <a:bgClr>
                  <a:schemeClr val="tx1">
                    <a:lumMod val="75000"/>
                    <a:lumOff val="25000"/>
                  </a:schemeClr>
                </a:bgClr>
              </a:pattFill>
              <a:latin typeface="Times New Roman" panose="02020603050405020304" pitchFamily="18" charset="0"/>
              <a:cs typeface="Times New Roman" panose="02020603050405020304" pitchFamily="18" charset="0"/>
            </a:endParaRPr>
          </a:p>
          <a:p>
            <a:pPr algn="ctr"/>
            <a:r>
              <a:rPr lang="en-US" altLang="en-US"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DANH SÁCH </a:t>
            </a:r>
          </a:p>
          <a:p>
            <a:pPr algn="ctr"/>
            <a:r>
              <a:rPr lang="en-US" altLang="en-US"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LIÊN KẾT</a:t>
            </a:r>
          </a:p>
        </p:txBody>
      </p:sp>
      <p:sp>
        <p:nvSpPr>
          <p:cNvPr id="10" name="Slide Number Placeholder 9"/>
          <p:cNvSpPr>
            <a:spLocks noGrp="1"/>
          </p:cNvSpPr>
          <p:nvPr>
            <p:ph type="sldNum" sz="quarter" idx="4"/>
          </p:nvPr>
        </p:nvSpPr>
        <p:spPr/>
        <p:txBody>
          <a:bodyPr/>
          <a:lstStyle/>
          <a:p>
            <a:fld id="{D17F7427-C84F-4D27-922E-55D885048A2A}" type="slidenum">
              <a:rPr lang="en-US" altLang="en-US" smtClean="0"/>
              <a:pPr/>
              <a:t>152</a:t>
            </a:fld>
            <a:endParaRPr lang="en-US" altLang="en-US"/>
          </a:p>
        </p:txBody>
      </p:sp>
    </p:spTree>
    <p:extLst>
      <p:ext uri="{BB962C8B-B14F-4D97-AF65-F5344CB8AC3E}">
        <p14:creationId xmlns:p14="http://schemas.microsoft.com/office/powerpoint/2010/main" val="2487233031"/>
      </p:ext>
    </p:extLst>
  </p:cSld>
  <p:clrMapOvr>
    <a:masterClrMapping/>
  </p:clrMapOvr>
  <mc:AlternateContent xmlns:mc="http://schemas.openxmlformats.org/markup-compatibility/2006" xmlns:p14="http://schemas.microsoft.com/office/powerpoint/2010/main">
    <mc:Choice Requires="p14">
      <p:transition spd="slow">
        <p14:wheelReverse spokes="1"/>
      </p:transition>
    </mc:Choice>
    <mc:Fallback xmlns="">
      <p:transition spd="slow">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a:xfrm>
            <a:off x="903288" y="198438"/>
            <a:ext cx="6302375" cy="1066627"/>
          </a:xfrm>
        </p:spPr>
        <p:txBody>
          <a:bodyPr/>
          <a:lstStyle/>
          <a:p>
            <a:r>
              <a:rPr lang="en-US" altLang="en-US" sz="3200" dirty="0">
                <a:latin typeface="Times New Roman" panose="02020603050405020304" pitchFamily="18" charset="0"/>
                <a:cs typeface="Times New Roman" panose="02020603050405020304" pitchFamily="18" charset="0"/>
              </a:rPr>
              <a:t>Nội dung chính</a:t>
            </a:r>
          </a:p>
        </p:txBody>
      </p:sp>
      <p:sp>
        <p:nvSpPr>
          <p:cNvPr id="2" name="Slide Number Placeholder 1"/>
          <p:cNvSpPr>
            <a:spLocks noGrp="1"/>
          </p:cNvSpPr>
          <p:nvPr>
            <p:ph type="sldNum" sz="quarter" idx="12"/>
          </p:nvPr>
        </p:nvSpPr>
        <p:spPr/>
        <p:txBody>
          <a:bodyPr/>
          <a:lstStyle/>
          <a:p>
            <a:fld id="{F5EFD47E-C029-4974-8E90-7A6D993626E2}" type="slidenum">
              <a:rPr lang="en-US" altLang="en-US" smtClean="0"/>
              <a:pPr/>
              <a:t>153</a:t>
            </a:fld>
            <a:endParaRPr lang="en-US" altLang="en-US"/>
          </a:p>
        </p:txBody>
      </p:sp>
      <p:graphicFrame>
        <p:nvGraphicFramePr>
          <p:cNvPr id="6" name="Diagram 5"/>
          <p:cNvGraphicFramePr/>
          <p:nvPr/>
        </p:nvGraphicFramePr>
        <p:xfrm>
          <a:off x="1371600" y="1265065"/>
          <a:ext cx="6462712"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25713887"/>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a:xfrm>
            <a:off x="952500" y="381001"/>
            <a:ext cx="7886700" cy="609600"/>
          </a:xfrm>
        </p:spPr>
        <p:txBody>
          <a:bodyPr/>
          <a:lstStyle/>
          <a:p>
            <a:r>
              <a:rPr lang="en-US" altLang="en-US" sz="3200">
                <a:latin typeface="Times New Roman" panose="02020603050405020304" pitchFamily="18" charset="0"/>
                <a:cs typeface="Times New Roman" panose="02020603050405020304" pitchFamily="18" charset="0"/>
              </a:rPr>
              <a:t>4.1 Giới thiệu tổng quan</a:t>
            </a:r>
            <a:endParaRPr lang="en-US" altLang="en-US" sz="32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52400" y="1143001"/>
            <a:ext cx="8839200" cy="4946650"/>
          </a:xfrm>
        </p:spPr>
        <p:txBody>
          <a:bodyPr/>
          <a:lstStyle/>
          <a:p>
            <a:r>
              <a:rPr lang="en-US" sz="2800" b="1">
                <a:latin typeface="Times New Roman" panose="02020603050405020304" pitchFamily="18" charset="0"/>
                <a:cs typeface="Times New Roman" panose="02020603050405020304" pitchFamily="18" charset="0"/>
              </a:rPr>
              <a:t>Biến tĩnh</a:t>
            </a:r>
            <a:r>
              <a:rPr lang="en-US" sz="2800">
                <a:latin typeface="Times New Roman" panose="02020603050405020304" pitchFamily="18" charset="0"/>
                <a:cs typeface="Times New Roman" panose="02020603050405020304" pitchFamily="18" charset="0"/>
              </a:rPr>
              <a:t>: </a:t>
            </a:r>
          </a:p>
          <a:p>
            <a:pPr marL="457200" lvl="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Là biến được khai báo tường minh, có tên gọi, tồn tại trong phạm vi khai báo.</a:t>
            </a:r>
          </a:p>
          <a:p>
            <a:pPr marL="457200" lvl="0" indent="-45720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Biến tĩnh có kích thước không đổi =&gt; không tận dụng hiệu quả bộ nhớ.</a:t>
            </a:r>
          </a:p>
          <a:p>
            <a:endParaRPr lang="en-US" sz="32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F5EFD47E-C029-4974-8E90-7A6D993626E2}" type="slidenum">
              <a:rPr lang="en-US" altLang="en-US" smtClean="0"/>
              <a:pPr/>
              <a:t>154</a:t>
            </a:fld>
            <a:endParaRPr lang="en-US" altLang="en-US"/>
          </a:p>
        </p:txBody>
      </p:sp>
    </p:spTree>
    <p:extLst>
      <p:ext uri="{BB962C8B-B14F-4D97-AF65-F5344CB8AC3E}">
        <p14:creationId xmlns:p14="http://schemas.microsoft.com/office/powerpoint/2010/main" val="2447126437"/>
      </p:ext>
    </p:extLst>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a:xfrm>
            <a:off x="952500" y="381001"/>
            <a:ext cx="7886700" cy="609600"/>
          </a:xfrm>
        </p:spPr>
        <p:txBody>
          <a:bodyPr/>
          <a:lstStyle/>
          <a:p>
            <a:r>
              <a:rPr lang="en-US" altLang="en-US" sz="3200">
                <a:latin typeface="Times New Roman" panose="02020603050405020304" pitchFamily="18" charset="0"/>
                <a:cs typeface="Times New Roman" panose="02020603050405020304" pitchFamily="18" charset="0"/>
              </a:rPr>
              <a:t>4.1 Giới thiệu tổng quan</a:t>
            </a:r>
            <a:endParaRPr lang="en-US" altLang="en-US" sz="32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52400" y="1143001"/>
            <a:ext cx="8839200" cy="4946650"/>
          </a:xfrm>
        </p:spPr>
        <p:txBody>
          <a:bodyPr/>
          <a:lstStyle/>
          <a:p>
            <a:r>
              <a:rPr lang="en-US" sz="2800" b="1">
                <a:latin typeface="Times New Roman" panose="02020603050405020304" pitchFamily="18" charset="0"/>
                <a:cs typeface="Times New Roman" panose="02020603050405020304" pitchFamily="18" charset="0"/>
              </a:rPr>
              <a:t>Biến động</a:t>
            </a:r>
            <a:r>
              <a:rPr lang="en-US" sz="2800">
                <a:latin typeface="Times New Roman" panose="02020603050405020304" pitchFamily="18" charset="0"/>
                <a:cs typeface="Times New Roman" panose="02020603050405020304" pitchFamily="18" charset="0"/>
              </a:rPr>
              <a:t>: </a:t>
            </a:r>
          </a:p>
          <a:p>
            <a:pPr marL="457200" lvl="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Là biến không được khai báo tường minh, không có tên gọi, có thể xin khi cần, giải phóng khi sử dụng xong.</a:t>
            </a:r>
          </a:p>
          <a:p>
            <a:pPr marL="457200" lvl="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Biến động linh động về kích thước =&gt; tận dụng hiệu quả bộ nhớ.</a:t>
            </a:r>
          </a:p>
          <a:p>
            <a:pPr marL="457200" lvl="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Để thao tác với biến động, ta lưu địa chỉ của nó bằng biến con trỏ =&gt; truy xuất biến động thông qua biến con trỏ.</a:t>
            </a:r>
          </a:p>
          <a:p>
            <a:endParaRPr lang="en-US" sz="32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F5EFD47E-C029-4974-8E90-7A6D993626E2}" type="slidenum">
              <a:rPr lang="en-US" altLang="en-US" smtClean="0"/>
              <a:pPr/>
              <a:t>155</a:t>
            </a:fld>
            <a:endParaRPr lang="en-US" altLang="en-US"/>
          </a:p>
        </p:txBody>
      </p:sp>
    </p:spTree>
    <p:extLst>
      <p:ext uri="{BB962C8B-B14F-4D97-AF65-F5344CB8AC3E}">
        <p14:creationId xmlns:p14="http://schemas.microsoft.com/office/powerpoint/2010/main" val="715222887"/>
      </p:ext>
    </p:extLst>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a:xfrm>
            <a:off x="952500" y="381001"/>
            <a:ext cx="7886700" cy="609600"/>
          </a:xfrm>
        </p:spPr>
        <p:txBody>
          <a:bodyPr/>
          <a:lstStyle/>
          <a:p>
            <a:r>
              <a:rPr lang="en-US" altLang="en-US" sz="3200">
                <a:latin typeface="Times New Roman" panose="02020603050405020304" pitchFamily="18" charset="0"/>
                <a:cs typeface="Times New Roman" panose="02020603050405020304" pitchFamily="18" charset="0"/>
              </a:rPr>
              <a:t>4.1 Giới thiệu tổng quan</a:t>
            </a:r>
            <a:endParaRPr lang="en-US" altLang="en-US" sz="32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52400" y="1143001"/>
            <a:ext cx="8839200" cy="4946650"/>
          </a:xfrm>
        </p:spPr>
        <p:txBody>
          <a:bodyPr/>
          <a:lstStyle/>
          <a:p>
            <a:r>
              <a:rPr lang="en-US" sz="2800" b="1">
                <a:latin typeface="Times New Roman" panose="02020603050405020304" pitchFamily="18" charset="0"/>
                <a:cs typeface="Times New Roman" panose="02020603050405020304" pitchFamily="18" charset="0"/>
              </a:rPr>
              <a:t>Cấu trúc tự trỏ</a:t>
            </a:r>
            <a:r>
              <a:rPr lang="en-US" sz="2800">
                <a:latin typeface="Times New Roman" panose="02020603050405020304" pitchFamily="18" charset="0"/>
                <a:cs typeface="Times New Roman" panose="02020603050405020304" pitchFamily="18" charset="0"/>
              </a:rPr>
              <a:t>: </a:t>
            </a:r>
          </a:p>
          <a:p>
            <a:pPr lvl="0"/>
            <a:r>
              <a:rPr lang="en-US" sz="2800">
                <a:latin typeface="Times New Roman" panose="02020603050405020304" pitchFamily="18" charset="0"/>
                <a:cs typeface="Times New Roman" panose="02020603050405020304" pitchFamily="18" charset="0"/>
              </a:rPr>
              <a:t>Là kiểu cấu trúc mà bên trong nó có 1 thành phần con trỏ trỏ tới 1 biến dạng cấu trúc đang được định nghĩa.</a:t>
            </a:r>
          </a:p>
          <a:p>
            <a:pPr lvl="0"/>
            <a:r>
              <a:rPr lang="en-US" sz="2800" b="1">
                <a:solidFill>
                  <a:srgbClr val="FF0000"/>
                </a:solidFill>
                <a:latin typeface="Times New Roman" panose="02020603050405020304" pitchFamily="18" charset="0"/>
                <a:cs typeface="Times New Roman" panose="02020603050405020304" pitchFamily="18" charset="0"/>
              </a:rPr>
              <a:t>Ví Dụ</a:t>
            </a:r>
            <a:r>
              <a:rPr lang="en-US" sz="2800">
                <a:latin typeface="Times New Roman" panose="02020603050405020304" pitchFamily="18" charset="0"/>
                <a:cs typeface="Times New Roman" panose="02020603050405020304" pitchFamily="18" charset="0"/>
              </a:rPr>
              <a:t>:</a:t>
            </a:r>
          </a:p>
          <a:p>
            <a:r>
              <a:rPr lang="en-US" b="1" i="1"/>
              <a:t>	</a:t>
            </a:r>
            <a:r>
              <a:rPr lang="en-US" sz="2800" b="1" i="1">
                <a:latin typeface="Times New Roman" panose="02020603050405020304" pitchFamily="18" charset="0"/>
                <a:cs typeface="Times New Roman" panose="02020603050405020304" pitchFamily="18" charset="0"/>
              </a:rPr>
              <a:t>struct</a:t>
            </a:r>
            <a:r>
              <a:rPr lang="en-US" sz="2800" i="1">
                <a:latin typeface="Times New Roman" panose="02020603050405020304" pitchFamily="18" charset="0"/>
                <a:cs typeface="Times New Roman" panose="02020603050405020304" pitchFamily="18" charset="0"/>
              </a:rPr>
              <a:t> sinhvien</a:t>
            </a:r>
            <a:r>
              <a:rPr lang="en-US" sz="2800" b="1" i="1">
                <a:solidFill>
                  <a:srgbClr val="FF0000"/>
                </a:solidFill>
                <a:latin typeface="Times New Roman" panose="02020603050405020304" pitchFamily="18" charset="0"/>
                <a:cs typeface="Times New Roman" panose="02020603050405020304" pitchFamily="18" charset="0"/>
              </a:rPr>
              <a:t>{</a:t>
            </a:r>
            <a:endParaRPr lang="en-US" sz="2800">
              <a:solidFill>
                <a:srgbClr val="FF0000"/>
              </a:solidFill>
              <a:latin typeface="Times New Roman" panose="02020603050405020304" pitchFamily="18" charset="0"/>
              <a:cs typeface="Times New Roman" panose="02020603050405020304" pitchFamily="18" charset="0"/>
            </a:endParaRPr>
          </a:p>
          <a:p>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char</a:t>
            </a:r>
            <a:r>
              <a:rPr lang="en-US" sz="2800" i="1">
                <a:latin typeface="Times New Roman" panose="02020603050405020304" pitchFamily="18" charset="0"/>
                <a:cs typeface="Times New Roman" panose="02020603050405020304" pitchFamily="18" charset="0"/>
              </a:rPr>
              <a:t> Hoten</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33</a:t>
            </a:r>
            <a:r>
              <a:rPr lang="en-US" sz="2800" b="1" i="1">
                <a:solidFill>
                  <a:srgbClr val="FF0000"/>
                </a:solidFill>
                <a:latin typeface="Times New Roman" panose="02020603050405020304" pitchFamily="18" charset="0"/>
                <a:cs typeface="Times New Roman" panose="02020603050405020304" pitchFamily="18" charset="0"/>
              </a:rPr>
              <a:t>];</a:t>
            </a:r>
            <a:endParaRPr lang="en-US" sz="2800">
              <a:solidFill>
                <a:srgbClr val="FF0000"/>
              </a:solidFill>
              <a:latin typeface="Times New Roman" panose="02020603050405020304" pitchFamily="18" charset="0"/>
              <a:cs typeface="Times New Roman" panose="02020603050405020304" pitchFamily="18" charset="0"/>
            </a:endParaRPr>
          </a:p>
          <a:p>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MSSV</a:t>
            </a:r>
            <a:r>
              <a:rPr lang="en-US" sz="2800" b="1" i="1">
                <a:solidFill>
                  <a:srgbClr val="FF0000"/>
                </a:solidFill>
                <a:latin typeface="Times New Roman" panose="02020603050405020304" pitchFamily="18" charset="0"/>
                <a:cs typeface="Times New Roman" panose="02020603050405020304" pitchFamily="18" charset="0"/>
              </a:rPr>
              <a:t>;</a:t>
            </a:r>
            <a:endParaRPr lang="en-US" sz="2800">
              <a:solidFill>
                <a:srgbClr val="FF0000"/>
              </a:solidFill>
              <a:latin typeface="Times New Roman" panose="02020603050405020304" pitchFamily="18" charset="0"/>
              <a:cs typeface="Times New Roman" panose="02020603050405020304" pitchFamily="18" charset="0"/>
            </a:endParaRPr>
          </a:p>
          <a:p>
            <a:r>
              <a:rPr lang="en-US" sz="2800" i="1">
                <a:latin typeface="Times New Roman" panose="02020603050405020304" pitchFamily="18" charset="0"/>
                <a:cs typeface="Times New Roman" panose="02020603050405020304" pitchFamily="18" charset="0"/>
              </a:rPr>
              <a:t>		sinhvien </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tiep</a:t>
            </a:r>
            <a:r>
              <a:rPr lang="en-US" sz="2800" b="1" i="1">
                <a:solidFill>
                  <a:srgbClr val="FF0000"/>
                </a:solidFill>
                <a:latin typeface="Times New Roman" panose="02020603050405020304" pitchFamily="18" charset="0"/>
                <a:cs typeface="Times New Roman" panose="02020603050405020304" pitchFamily="18" charset="0"/>
              </a:rPr>
              <a:t>;</a:t>
            </a:r>
            <a:endParaRPr lang="en-US" sz="2800">
              <a:solidFill>
                <a:srgbClr val="FF0000"/>
              </a:solidFill>
              <a:latin typeface="Times New Roman" panose="02020603050405020304" pitchFamily="18" charset="0"/>
              <a:cs typeface="Times New Roman" panose="02020603050405020304" pitchFamily="18" charset="0"/>
            </a:endParaRPr>
          </a:p>
          <a:p>
            <a:r>
              <a:rPr lang="en-US" sz="2800" i="1">
                <a:latin typeface="Times New Roman" panose="02020603050405020304" pitchFamily="18" charset="0"/>
                <a:cs typeface="Times New Roman" panose="02020603050405020304" pitchFamily="18" charset="0"/>
              </a:rPr>
              <a:t>	</a:t>
            </a:r>
            <a:r>
              <a:rPr lang="en-US" sz="2800" b="1" i="1">
                <a:solidFill>
                  <a:srgbClr val="FF0000"/>
                </a:solidFill>
                <a:latin typeface="Times New Roman" panose="02020603050405020304" pitchFamily="18" charset="0"/>
                <a:cs typeface="Times New Roman" panose="02020603050405020304" pitchFamily="18" charset="0"/>
              </a:rPr>
              <a:t>}</a:t>
            </a:r>
            <a:endParaRPr lang="en-US" sz="2800">
              <a:solidFill>
                <a:srgbClr val="FF0000"/>
              </a:solidFill>
              <a:latin typeface="Times New Roman" panose="02020603050405020304" pitchFamily="18" charset="0"/>
              <a:cs typeface="Times New Roman" panose="02020603050405020304" pitchFamily="18" charset="0"/>
            </a:endParaRPr>
          </a:p>
          <a:p>
            <a:pPr lvl="0"/>
            <a:endParaRPr lang="en-US" sz="28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F5EFD47E-C029-4974-8E90-7A6D993626E2}" type="slidenum">
              <a:rPr lang="en-US" altLang="en-US" smtClean="0"/>
              <a:pPr/>
              <a:t>156</a:t>
            </a:fld>
            <a:endParaRPr lang="en-US" altLang="en-US"/>
          </a:p>
        </p:txBody>
      </p:sp>
    </p:spTree>
    <p:extLst>
      <p:ext uri="{BB962C8B-B14F-4D97-AF65-F5344CB8AC3E}">
        <p14:creationId xmlns:p14="http://schemas.microsoft.com/office/powerpoint/2010/main" val="3183408123"/>
      </p:ext>
    </p:extLst>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a:xfrm>
            <a:off x="952500" y="381001"/>
            <a:ext cx="7886700" cy="609600"/>
          </a:xfrm>
        </p:spPr>
        <p:txBody>
          <a:bodyPr/>
          <a:lstStyle/>
          <a:p>
            <a:r>
              <a:rPr lang="en-US" altLang="en-US" sz="3200">
                <a:latin typeface="Times New Roman" panose="02020603050405020304" pitchFamily="18" charset="0"/>
                <a:cs typeface="Times New Roman" panose="02020603050405020304" pitchFamily="18" charset="0"/>
              </a:rPr>
              <a:t>4.1 Giới thiệu tổng quan</a:t>
            </a:r>
            <a:endParaRPr lang="en-US" altLang="en-US" sz="32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52400" y="1143001"/>
            <a:ext cx="8839200" cy="4946650"/>
          </a:xfrm>
        </p:spPr>
        <p:txBody>
          <a:bodyPr/>
          <a:lstStyle/>
          <a:p>
            <a:r>
              <a:rPr lang="en-US" sz="2800" b="1">
                <a:latin typeface="Times New Roman" panose="02020603050405020304" pitchFamily="18" charset="0"/>
                <a:cs typeface="Times New Roman" panose="02020603050405020304" pitchFamily="18" charset="0"/>
              </a:rPr>
              <a:t>Cấu trúc dữ liệu kiểu danh sách</a:t>
            </a:r>
            <a:r>
              <a:rPr lang="en-US" sz="2800">
                <a:latin typeface="Times New Roman" panose="02020603050405020304" pitchFamily="18" charset="0"/>
                <a:cs typeface="Times New Roman" panose="02020603050405020304" pitchFamily="18" charset="0"/>
              </a:rPr>
              <a:t>: </a:t>
            </a:r>
          </a:p>
          <a:p>
            <a:r>
              <a:rPr lang="en-US" sz="2800">
                <a:latin typeface="Times New Roman" panose="02020603050405020304" pitchFamily="18" charset="0"/>
                <a:cs typeface="Times New Roman" panose="02020603050405020304" pitchFamily="18" charset="0"/>
              </a:rPr>
              <a:t>Là một kiểu dữ liệu có dạng tuyến tính bao gồm các phần tử có cùng kiểu dữ liệu:</a:t>
            </a:r>
          </a:p>
          <a:p>
            <a:pPr marL="971550" indent="-457200">
              <a:buFont typeface="Wingdings" panose="05000000000000000000" pitchFamily="2" charset="2"/>
              <a:buChar char="Ø"/>
            </a:pPr>
            <a:r>
              <a:rPr lang="en-US" sz="2800" i="1">
                <a:solidFill>
                  <a:srgbClr val="1548EB"/>
                </a:solidFill>
                <a:latin typeface="Times New Roman" panose="02020603050405020304" pitchFamily="18" charset="0"/>
                <a:cs typeface="Times New Roman" panose="02020603050405020304" pitchFamily="18" charset="0"/>
              </a:rPr>
              <a:t>Mảng</a:t>
            </a:r>
            <a:r>
              <a:rPr lang="en-US" sz="2800" i="1">
                <a:latin typeface="Times New Roman" panose="02020603050405020304" pitchFamily="18" charset="0"/>
                <a:cs typeface="Times New Roman" panose="02020603050405020304" pitchFamily="18" charset="0"/>
              </a:rPr>
              <a:t>: Liên kết ngầm.</a:t>
            </a:r>
          </a:p>
          <a:p>
            <a:pPr marL="971550" indent="-457200">
              <a:buFont typeface="Wingdings" panose="05000000000000000000" pitchFamily="2" charset="2"/>
              <a:buChar char="Ø"/>
            </a:pPr>
            <a:r>
              <a:rPr lang="en-US" sz="2800" i="1">
                <a:solidFill>
                  <a:srgbClr val="1548EB"/>
                </a:solidFill>
                <a:latin typeface="Times New Roman" panose="02020603050405020304" pitchFamily="18" charset="0"/>
                <a:cs typeface="Times New Roman" panose="02020603050405020304" pitchFamily="18" charset="0"/>
              </a:rPr>
              <a:t>Danh sách liên kết</a:t>
            </a:r>
            <a:r>
              <a:rPr lang="en-US" sz="2800" i="1">
                <a:latin typeface="Times New Roman" panose="02020603050405020304" pitchFamily="18" charset="0"/>
                <a:cs typeface="Times New Roman" panose="02020603050405020304" pitchFamily="18" charset="0"/>
              </a:rPr>
              <a:t>: Liên kết tường minh.</a:t>
            </a:r>
          </a:p>
          <a:p>
            <a:pPr lvl="0"/>
            <a:endParaRPr lang="en-US" sz="2800">
              <a:latin typeface="Times New Roman" panose="02020603050405020304" pitchFamily="18" charset="0"/>
              <a:cs typeface="Times New Roman" panose="02020603050405020304" pitchFamily="18" charset="0"/>
            </a:endParaRPr>
          </a:p>
          <a:p>
            <a:endParaRPr lang="en-US" sz="320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F5EFD47E-C029-4974-8E90-7A6D993626E2}" type="slidenum">
              <a:rPr lang="en-US" altLang="en-US" smtClean="0"/>
              <a:pPr/>
              <a:t>157</a:t>
            </a:fld>
            <a:endParaRPr lang="en-US" altLang="en-US"/>
          </a:p>
        </p:txBody>
      </p:sp>
    </p:spTree>
    <p:extLst>
      <p:ext uri="{BB962C8B-B14F-4D97-AF65-F5344CB8AC3E}">
        <p14:creationId xmlns:p14="http://schemas.microsoft.com/office/powerpoint/2010/main" val="2682123804"/>
      </p:ext>
    </p:extLst>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4.2 </a:t>
            </a:r>
            <a:r>
              <a:rPr lang="en-US" sz="3200" dirty="0">
                <a:latin typeface="Times New Roman" panose="02020603050405020304" pitchFamily="18" charset="0"/>
                <a:cs typeface="Times New Roman" panose="02020603050405020304" pitchFamily="18" charset="0"/>
              </a:rPr>
              <a:t>Danh sách liên kết đơn</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158</a:t>
            </a:fld>
            <a:endParaRPr lang="en-US" altLang="en-US"/>
          </a:p>
        </p:txBody>
      </p:sp>
      <p:graphicFrame>
        <p:nvGraphicFramePr>
          <p:cNvPr id="8" name="Object 7"/>
          <p:cNvGraphicFramePr>
            <a:graphicFrameLocks noChangeAspect="1"/>
          </p:cNvGraphicFramePr>
          <p:nvPr/>
        </p:nvGraphicFramePr>
        <p:xfrm>
          <a:off x="762000" y="2590800"/>
          <a:ext cx="7829219" cy="1565272"/>
        </p:xfrm>
        <a:graphic>
          <a:graphicData uri="http://schemas.openxmlformats.org/presentationml/2006/ole">
            <mc:AlternateContent xmlns:mc="http://schemas.openxmlformats.org/markup-compatibility/2006">
              <mc:Choice xmlns:v="urn:schemas-microsoft-com:vml" Requires="v">
                <p:oleObj spid="_x0000_s6146" name="Visio" r:id="rId3" imgW="10744005" imgH="2148674" progId="Visio.Drawing.15">
                  <p:embed/>
                </p:oleObj>
              </mc:Choice>
              <mc:Fallback>
                <p:oleObj name="Visio" r:id="rId3" imgW="10744005" imgH="2148674" progId="Visio.Drawing.15">
                  <p:embed/>
                  <p:pic>
                    <p:nvPicPr>
                      <p:cNvPr id="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590800"/>
                        <a:ext cx="7829219" cy="1565272"/>
                      </a:xfrm>
                      <a:prstGeom prst="rect">
                        <a:avLst/>
                      </a:prstGeom>
                      <a:noFill/>
                    </p:spPr>
                  </p:pic>
                </p:oleObj>
              </mc:Fallback>
            </mc:AlternateContent>
          </a:graphicData>
        </a:graphic>
      </p:graphicFrame>
    </p:spTree>
    <p:extLst>
      <p:ext uri="{BB962C8B-B14F-4D97-AF65-F5344CB8AC3E}">
        <p14:creationId xmlns:p14="http://schemas.microsoft.com/office/powerpoint/2010/main" val="4002429639"/>
      </p:ext>
    </p:extLst>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477000" cy="563562"/>
          </a:xfrm>
          <a:solidFill>
            <a:srgbClr val="FFFFFF"/>
          </a:solidFill>
        </p:spPr>
        <p:txBody>
          <a:bodyPr/>
          <a:lstStyle/>
          <a:p>
            <a:r>
              <a:rPr lang="en-US" sz="3200">
                <a:latin typeface="Times New Roman" panose="02020603050405020304" pitchFamily="18" charset="0"/>
                <a:cs typeface="Times New Roman" panose="02020603050405020304" pitchFamily="18" charset="0"/>
              </a:rPr>
              <a:t>Thành phần DL của 1 phần tử (Nút)</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4879" y="1096962"/>
            <a:ext cx="8321842" cy="2773363"/>
          </a:xfrm>
        </p:spPr>
        <p:txBody>
          <a:bodyPr/>
          <a:lstStyle/>
          <a:p>
            <a:pPr marL="0" indent="0" algn="just">
              <a:lnSpc>
                <a:spcPct val="90000"/>
              </a:lnSpc>
              <a:spcBef>
                <a:spcPct val="40000"/>
              </a:spcBef>
              <a:buNone/>
            </a:pPr>
            <a:r>
              <a:rPr lang="en-US" sz="2400">
                <a:latin typeface="Times New Roman" panose="02020603050405020304" pitchFamily="18" charset="0"/>
                <a:cs typeface="Times New Roman" panose="02020603050405020304" pitchFamily="18" charset="0"/>
              </a:rPr>
              <a:t>Mỗi </a:t>
            </a:r>
            <a:r>
              <a:rPr lang="en-US" sz="2400" dirty="0">
                <a:latin typeface="Times New Roman" panose="02020603050405020304" pitchFamily="18" charset="0"/>
                <a:cs typeface="Times New Roman" panose="02020603050405020304" pitchFamily="18" charset="0"/>
              </a:rPr>
              <a:t>phần tử trong danh sách liên kết đơn là một cấu trúc có hai thành phần:</a:t>
            </a:r>
          </a:p>
          <a:p>
            <a:pPr lvl="1" algn="just">
              <a:lnSpc>
                <a:spcPct val="90000"/>
              </a:lnSpc>
              <a:spcBef>
                <a:spcPct val="40000"/>
              </a:spcBef>
              <a:buFont typeface="Wingdings" panose="05000000000000000000" pitchFamily="2" charset="2"/>
              <a:buChar char="Ø"/>
            </a:pPr>
            <a:r>
              <a:rPr lang="en-US" sz="2400" b="1" i="1" dirty="0">
                <a:latin typeface="Times New Roman" panose="02020603050405020304" pitchFamily="18" charset="0"/>
                <a:cs typeface="Times New Roman" panose="02020603050405020304" pitchFamily="18" charset="0"/>
              </a:rPr>
              <a:t>Thành phần dữ liệu</a:t>
            </a:r>
            <a:r>
              <a:rPr lang="en-US" sz="2400" dirty="0">
                <a:latin typeface="Times New Roman" panose="02020603050405020304" pitchFamily="18" charset="0"/>
                <a:cs typeface="Times New Roman" panose="02020603050405020304" pitchFamily="18" charset="0"/>
              </a:rPr>
              <a:t>: Lưu trữ thông tin về bản thân phần tử;</a:t>
            </a:r>
          </a:p>
          <a:p>
            <a:pPr lvl="1" algn="just">
              <a:lnSpc>
                <a:spcPct val="90000"/>
              </a:lnSpc>
              <a:spcBef>
                <a:spcPct val="40000"/>
              </a:spcBef>
              <a:buFont typeface="Wingdings" panose="05000000000000000000" pitchFamily="2" charset="2"/>
              <a:buChar char="Ø"/>
            </a:pPr>
            <a:r>
              <a:rPr lang="en-US" sz="2400" b="1" i="1" dirty="0">
                <a:latin typeface="Times New Roman" panose="02020603050405020304" pitchFamily="18" charset="0"/>
                <a:cs typeface="Times New Roman" panose="02020603050405020304" pitchFamily="18" charset="0"/>
              </a:rPr>
              <a:t>Thành phần liên kết</a:t>
            </a:r>
            <a:r>
              <a:rPr lang="en-US" sz="2400" dirty="0">
                <a:latin typeface="Times New Roman" panose="02020603050405020304" pitchFamily="18" charset="0"/>
                <a:cs typeface="Times New Roman" panose="02020603050405020304" pitchFamily="18" charset="0"/>
              </a:rPr>
              <a:t>: Lưu địa chỉ phần tử đứng sau trong danh sách hoặc bằng NULL nếu là phần tử cuối danh sách.</a:t>
            </a:r>
          </a:p>
          <a:p>
            <a:pPr algn="just"/>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159</a:t>
            </a:fld>
            <a:endParaRPr lang="en-US" altLang="en-US"/>
          </a:p>
        </p:txBody>
      </p:sp>
      <p:graphicFrame>
        <p:nvGraphicFramePr>
          <p:cNvPr id="9" name="Object 8"/>
          <p:cNvGraphicFramePr>
            <a:graphicFrameLocks noChangeAspect="1"/>
          </p:cNvGraphicFramePr>
          <p:nvPr/>
        </p:nvGraphicFramePr>
        <p:xfrm>
          <a:off x="1433954" y="3784599"/>
          <a:ext cx="6123692" cy="1603375"/>
        </p:xfrm>
        <a:graphic>
          <a:graphicData uri="http://schemas.openxmlformats.org/presentationml/2006/ole">
            <mc:AlternateContent xmlns:mc="http://schemas.openxmlformats.org/markup-compatibility/2006">
              <mc:Choice xmlns:v="urn:schemas-microsoft-com:vml" Requires="v">
                <p:oleObj spid="_x0000_s7170" name="Visio" r:id="rId3" imgW="5227515" imgH="1356138" progId="Visio.Drawing.15">
                  <p:embed/>
                </p:oleObj>
              </mc:Choice>
              <mc:Fallback>
                <p:oleObj name="Visio" r:id="rId3" imgW="5227515" imgH="1356138" progId="Visio.Drawing.15">
                  <p:embed/>
                  <p:pic>
                    <p:nvPicPr>
                      <p:cNvPr id="9"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3954" y="3784599"/>
                        <a:ext cx="6123692" cy="1603375"/>
                      </a:xfrm>
                      <a:prstGeom prst="rect">
                        <a:avLst/>
                      </a:prstGeom>
                      <a:noFill/>
                    </p:spPr>
                  </p:pic>
                </p:oleObj>
              </mc:Fallback>
            </mc:AlternateContent>
          </a:graphicData>
        </a:graphic>
      </p:graphicFrame>
    </p:spTree>
    <p:extLst>
      <p:ext uri="{BB962C8B-B14F-4D97-AF65-F5344CB8AC3E}">
        <p14:creationId xmlns:p14="http://schemas.microsoft.com/office/powerpoint/2010/main" val="312548693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869112" cy="538162"/>
          </a:xfrm>
          <a:solidFill>
            <a:srgbClr val="FFFFFF"/>
          </a:solidFill>
        </p:spPr>
        <p:txBody>
          <a:bodyPr/>
          <a:lstStyle/>
          <a:p>
            <a:r>
              <a:rPr lang="en-US" sz="3200">
                <a:latin typeface="Times New Roman" panose="02020603050405020304" pitchFamily="18" charset="0"/>
                <a:cs typeface="Times New Roman" panose="02020603050405020304" pitchFamily="18" charset="0"/>
              </a:rPr>
              <a:t>Đánh giá độ phức tạp của thuật toán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4906963"/>
          </a:xfrm>
        </p:spPr>
        <p:txBody>
          <a:bodyPr/>
          <a:lstStyle/>
          <a:p>
            <a:pPr marL="0" indent="0">
              <a:buNone/>
            </a:pPr>
            <a:r>
              <a:rPr lang="en-US" sz="2800">
                <a:latin typeface="Times New Roman" panose="02020603050405020304" pitchFamily="18" charset="0"/>
                <a:cs typeface="Times New Roman" panose="02020603050405020304" pitchFamily="18" charset="0"/>
              </a:rPr>
              <a:t>Để mô tả việc đánh giá độ phức tạp của thuật toán người ta sử dụng một hàm f(N), trong đó N là khối lượng dữ liệu cần được xử lý. </a:t>
            </a:r>
          </a:p>
          <a:p>
            <a:pPr marL="0" indent="0">
              <a:buNone/>
            </a:pPr>
            <a:r>
              <a:rPr lang="vi-VN" sz="2800">
                <a:latin typeface="Times New Roman" panose="02020603050405020304" pitchFamily="18" charset="0"/>
                <a:cs typeface="Times New Roman" panose="02020603050405020304" pitchFamily="18" charset="0"/>
              </a:rPr>
              <a:t>Có hai phương pháp để đánh giá độ phức tạp của thuật toán gồm:</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Phương pháp thực nghiệm:</a:t>
            </a:r>
          </a:p>
          <a:p>
            <a:r>
              <a:rPr lang="en-US" sz="2800">
                <a:latin typeface="Times New Roman" panose="02020603050405020304" pitchFamily="18" charset="0"/>
                <a:cs typeface="Times New Roman" panose="02020603050405020304" pitchFamily="18" charset="0"/>
              </a:rPr>
              <a:t>Phương pháp xấp xỉ toán học:</a:t>
            </a:r>
          </a:p>
          <a:p>
            <a:pPr marL="0" indent="0">
              <a:buNone/>
            </a:pPr>
            <a:endParaRPr lang="en-US" alt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16</a:t>
            </a:fld>
            <a:endParaRPr lang="en-US" altLang="en-US"/>
          </a:p>
        </p:txBody>
      </p:sp>
    </p:spTree>
    <p:extLst>
      <p:ext uri="{BB962C8B-B14F-4D97-AF65-F5344CB8AC3E}">
        <p14:creationId xmlns:p14="http://schemas.microsoft.com/office/powerpoint/2010/main" val="2286834983"/>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CTDL của DSLK đơn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1158" y="1066800"/>
            <a:ext cx="8321842" cy="5105399"/>
          </a:xfrm>
        </p:spPr>
        <p:txBody>
          <a:bodyPr/>
          <a:lstStyle/>
          <a:p>
            <a:pPr>
              <a:buFont typeface="Wingdings" panose="05000000000000000000" pitchFamily="2" charset="2"/>
              <a:buChar char="Ø"/>
            </a:pPr>
            <a:r>
              <a:rPr lang="en-US" altLang="en-US" sz="2400" b="1">
                <a:solidFill>
                  <a:srgbClr val="1548EB"/>
                </a:solidFill>
                <a:latin typeface="Times New Roman" panose="02020603050405020304" pitchFamily="18" charset="0"/>
                <a:cs typeface="Times New Roman" panose="02020603050405020304" pitchFamily="18" charset="0"/>
              </a:rPr>
              <a:t>Cấu trúc dữ liệu của 1 nút trong DSLK đơn</a:t>
            </a:r>
          </a:p>
          <a:p>
            <a:pPr lvl="1">
              <a:buFontTx/>
              <a:buNone/>
            </a:pPr>
            <a:r>
              <a:rPr lang="en-US" altLang="en-US" sz="2400" b="1" i="1">
                <a:solidFill>
                  <a:srgbClr val="000000"/>
                </a:solidFill>
                <a:latin typeface="Times New Roman" panose="02020603050405020304" pitchFamily="18" charset="0"/>
                <a:cs typeface="Times New Roman" panose="02020603050405020304" pitchFamily="18" charset="0"/>
              </a:rPr>
              <a:t>struct </a:t>
            </a:r>
            <a:r>
              <a:rPr lang="en-US" altLang="en-US" sz="2400" i="1">
                <a:solidFill>
                  <a:srgbClr val="000000"/>
                </a:solidFill>
                <a:latin typeface="Times New Roman" panose="02020603050405020304" pitchFamily="18" charset="0"/>
                <a:cs typeface="Times New Roman" panose="02020603050405020304" pitchFamily="18" charset="0"/>
              </a:rPr>
              <a:t>SinhVien</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i="1">
                <a:solidFill>
                  <a:srgbClr val="0000FF"/>
                </a:solidFill>
                <a:latin typeface="Times New Roman" panose="02020603050405020304" pitchFamily="18" charset="0"/>
                <a:cs typeface="Times New Roman" panose="02020603050405020304" pitchFamily="18" charset="0"/>
              </a:rPr>
              <a:t>		</a:t>
            </a:r>
            <a:r>
              <a:rPr lang="en-US" altLang="en-US" sz="2400" b="1" i="1">
                <a:latin typeface="Times New Roman" panose="02020603050405020304" pitchFamily="18" charset="0"/>
                <a:cs typeface="Times New Roman" panose="02020603050405020304" pitchFamily="18" charset="0"/>
              </a:rPr>
              <a:t>char</a:t>
            </a:r>
            <a:r>
              <a:rPr lang="en-US" altLang="en-US" sz="2400" i="1">
                <a:solidFill>
                  <a:srgbClr val="0000FF"/>
                </a:solidFill>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HoTen</a:t>
            </a:r>
            <a:r>
              <a:rPr lang="en-US" altLang="en-US" sz="2400" b="1" i="1">
                <a:solidFill>
                  <a:srgbClr val="FF0000"/>
                </a:solidFill>
                <a:latin typeface="Times New Roman" panose="02020603050405020304" pitchFamily="18" charset="0"/>
                <a:cs typeface="Times New Roman" panose="02020603050405020304" pitchFamily="18" charset="0"/>
              </a:rPr>
              <a:t>[</a:t>
            </a:r>
            <a:r>
              <a:rPr lang="en-US" altLang="en-US" sz="2400" i="1">
                <a:solidFill>
                  <a:srgbClr val="0000FF"/>
                </a:solidFill>
                <a:latin typeface="Times New Roman" panose="02020603050405020304" pitchFamily="18" charset="0"/>
                <a:cs typeface="Times New Roman" panose="02020603050405020304" pitchFamily="18" charset="0"/>
              </a:rPr>
              <a:t>30</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i="1">
                <a:solidFill>
                  <a:srgbClr val="0000FF"/>
                </a:solidFill>
                <a:latin typeface="Times New Roman" panose="02020603050405020304" pitchFamily="18" charset="0"/>
                <a:cs typeface="Times New Roman" panose="02020603050405020304" pitchFamily="18" charset="0"/>
              </a:rPr>
              <a:t>		</a:t>
            </a:r>
            <a:r>
              <a:rPr lang="en-US" altLang="en-US" sz="2400" b="1" i="1">
                <a:latin typeface="Times New Roman" panose="02020603050405020304" pitchFamily="18" charset="0"/>
                <a:cs typeface="Times New Roman" panose="02020603050405020304" pitchFamily="18" charset="0"/>
              </a:rPr>
              <a:t>int</a:t>
            </a:r>
            <a:r>
              <a:rPr lang="en-US" altLang="en-US" sz="2400" b="1" i="1">
                <a:solidFill>
                  <a:srgbClr val="0000FF"/>
                </a:solidFill>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NamSinh</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i="1">
                <a:solidFill>
                  <a:srgbClr val="0000FF"/>
                </a:solidFill>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SinhVien</a:t>
            </a:r>
            <a:r>
              <a:rPr lang="en-US" altLang="en-US" sz="2400" i="1">
                <a:solidFill>
                  <a:srgbClr val="0000FF"/>
                </a:solidFill>
                <a:latin typeface="Times New Roman" panose="02020603050405020304" pitchFamily="18" charset="0"/>
                <a:cs typeface="Times New Roman" panose="02020603050405020304" pitchFamily="18" charset="0"/>
              </a:rPr>
              <a:t> </a:t>
            </a:r>
            <a:r>
              <a:rPr lang="en-US" altLang="en-US" sz="2400" b="1" i="1">
                <a:solidFill>
                  <a:srgbClr val="FF0000"/>
                </a:solidFill>
                <a:latin typeface="Times New Roman" panose="02020603050405020304" pitchFamily="18" charset="0"/>
                <a:cs typeface="Times New Roman" panose="02020603050405020304" pitchFamily="18" charset="0"/>
              </a:rPr>
              <a:t>*</a:t>
            </a:r>
            <a:r>
              <a:rPr lang="en-US" altLang="en-US" sz="2400" i="1">
                <a:latin typeface="Times New Roman" panose="02020603050405020304" pitchFamily="18" charset="0"/>
                <a:cs typeface="Times New Roman" panose="02020603050405020304" pitchFamily="18" charset="0"/>
              </a:rPr>
              <a:t>tiep</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i="1">
                <a:latin typeface="Times New Roman" panose="02020603050405020304" pitchFamily="18" charset="0"/>
                <a:cs typeface="Times New Roman" panose="02020603050405020304" pitchFamily="18" charset="0"/>
              </a:rPr>
              <a:t>SinhVien SV</a:t>
            </a:r>
            <a:r>
              <a:rPr lang="en-US" altLang="en-US" sz="2400" b="1" i="1">
                <a:solidFill>
                  <a:srgbClr val="FF0000"/>
                </a:solidFill>
                <a:latin typeface="Times New Roman" panose="02020603050405020304" pitchFamily="18" charset="0"/>
                <a:cs typeface="Times New Roman" panose="02020603050405020304" pitchFamily="18" charset="0"/>
              </a:rPr>
              <a:t>;</a:t>
            </a:r>
          </a:p>
          <a:p>
            <a:pPr marL="285750" lvl="1">
              <a:buClr>
                <a:srgbClr val="1548EB"/>
              </a:buClr>
              <a:buFont typeface="Wingdings" panose="05000000000000000000" pitchFamily="2" charset="2"/>
              <a:buChar char="Ø"/>
            </a:pPr>
            <a:r>
              <a:rPr lang="en-US" altLang="en-US" sz="2400">
                <a:solidFill>
                  <a:srgbClr val="080808"/>
                </a:solidFill>
                <a:latin typeface="Times New Roman" panose="02020603050405020304" pitchFamily="18" charset="0"/>
                <a:cs typeface="Times New Roman" panose="02020603050405020304" pitchFamily="18" charset="0"/>
              </a:rPr>
              <a:t> </a:t>
            </a:r>
            <a:r>
              <a:rPr lang="en-US" altLang="en-US" sz="2400" b="1">
                <a:solidFill>
                  <a:srgbClr val="1548EB"/>
                </a:solidFill>
                <a:latin typeface="Times New Roman" panose="02020603050405020304" pitchFamily="18" charset="0"/>
                <a:cs typeface="Times New Roman" panose="02020603050405020304" pitchFamily="18" charset="0"/>
              </a:rPr>
              <a:t>Cấu trúc dữ liệu của DSLK đơn</a:t>
            </a:r>
          </a:p>
          <a:p>
            <a:pPr lvl="1">
              <a:buFontTx/>
              <a:buNone/>
            </a:pPr>
            <a:r>
              <a:rPr lang="en-US" altLang="en-US" sz="2400" b="1" i="1">
                <a:latin typeface="Times New Roman" panose="02020603050405020304" pitchFamily="18" charset="0"/>
                <a:cs typeface="Times New Roman" panose="02020603050405020304" pitchFamily="18" charset="0"/>
              </a:rPr>
              <a:t>typedef struct </a:t>
            </a:r>
            <a:r>
              <a:rPr lang="en-US" altLang="en-US" sz="2400" i="1">
                <a:latin typeface="Times New Roman" panose="02020603050405020304" pitchFamily="18" charset="0"/>
                <a:cs typeface="Times New Roman" panose="02020603050405020304" pitchFamily="18" charset="0"/>
              </a:rPr>
              <a:t>DanhSach</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b="1" i="1">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SinhVien</a:t>
            </a:r>
            <a:r>
              <a:rPr lang="en-US" altLang="en-US" sz="2400" b="1" i="1">
                <a:latin typeface="Times New Roman" panose="02020603050405020304" pitchFamily="18" charset="0"/>
                <a:cs typeface="Times New Roman" panose="02020603050405020304" pitchFamily="18" charset="0"/>
              </a:rPr>
              <a:t> </a:t>
            </a:r>
            <a:r>
              <a:rPr lang="en-US" altLang="en-US" sz="2400" b="1" i="1">
                <a:solidFill>
                  <a:srgbClr val="FF0000"/>
                </a:solidFill>
                <a:latin typeface="Times New Roman" panose="02020603050405020304" pitchFamily="18" charset="0"/>
                <a:cs typeface="Times New Roman" panose="02020603050405020304" pitchFamily="18" charset="0"/>
              </a:rPr>
              <a:t>*</a:t>
            </a:r>
            <a:r>
              <a:rPr lang="en-US" altLang="en-US" sz="2400" i="1">
                <a:latin typeface="Times New Roman" panose="02020603050405020304" pitchFamily="18" charset="0"/>
                <a:cs typeface="Times New Roman" panose="02020603050405020304" pitchFamily="18" charset="0"/>
              </a:rPr>
              <a:t>dau</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b="1" i="1">
                <a:latin typeface="Times New Roman" panose="02020603050405020304" pitchFamily="18" charset="0"/>
                <a:cs typeface="Times New Roman" panose="02020603050405020304" pitchFamily="18" charset="0"/>
              </a:rPr>
              <a:t>		</a:t>
            </a:r>
            <a:r>
              <a:rPr lang="en-US" altLang="en-US" sz="2400" i="1">
                <a:latin typeface="Times New Roman" panose="02020603050405020304" pitchFamily="18" charset="0"/>
                <a:cs typeface="Times New Roman" panose="02020603050405020304" pitchFamily="18" charset="0"/>
              </a:rPr>
              <a:t>SinhVien</a:t>
            </a:r>
            <a:r>
              <a:rPr lang="en-US" altLang="en-US" sz="2400" b="1" i="1">
                <a:latin typeface="Times New Roman" panose="02020603050405020304" pitchFamily="18" charset="0"/>
                <a:cs typeface="Times New Roman" panose="02020603050405020304" pitchFamily="18" charset="0"/>
              </a:rPr>
              <a:t> </a:t>
            </a:r>
            <a:r>
              <a:rPr lang="en-US" altLang="en-US" sz="2400" b="1" i="1">
                <a:solidFill>
                  <a:srgbClr val="FF0000"/>
                </a:solidFill>
                <a:latin typeface="Times New Roman" panose="02020603050405020304" pitchFamily="18" charset="0"/>
                <a:cs typeface="Times New Roman" panose="02020603050405020304" pitchFamily="18" charset="0"/>
              </a:rPr>
              <a:t>*</a:t>
            </a:r>
            <a:r>
              <a:rPr lang="en-US" altLang="en-US" sz="2400" i="1">
                <a:latin typeface="Times New Roman" panose="02020603050405020304" pitchFamily="18" charset="0"/>
                <a:cs typeface="Times New Roman" panose="02020603050405020304" pitchFamily="18" charset="0"/>
              </a:rPr>
              <a:t>cuoi</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r>
              <a:rPr lang="en-US" altLang="en-US" sz="2400" b="1" i="1">
                <a:solidFill>
                  <a:srgbClr val="FF0000"/>
                </a:solidFill>
                <a:latin typeface="Times New Roman" panose="02020603050405020304" pitchFamily="18" charset="0"/>
                <a:cs typeface="Times New Roman" panose="02020603050405020304" pitchFamily="18" charset="0"/>
              </a:rPr>
              <a:t>}</a:t>
            </a:r>
            <a:r>
              <a:rPr lang="en-US" altLang="en-US" sz="2400" i="1">
                <a:latin typeface="Times New Roman" panose="02020603050405020304" pitchFamily="18" charset="0"/>
                <a:cs typeface="Times New Roman" panose="02020603050405020304" pitchFamily="18" charset="0"/>
              </a:rPr>
              <a:t>DSSV</a:t>
            </a:r>
            <a:r>
              <a:rPr lang="en-US" altLang="en-US" sz="2400" b="1" i="1">
                <a:solidFill>
                  <a:srgbClr val="FF0000"/>
                </a:solidFill>
                <a:latin typeface="Times New Roman" panose="02020603050405020304" pitchFamily="18" charset="0"/>
                <a:cs typeface="Times New Roman" panose="02020603050405020304" pitchFamily="18" charset="0"/>
              </a:rPr>
              <a:t>;</a:t>
            </a:r>
          </a:p>
          <a:p>
            <a:pPr lvl="1">
              <a:buFontTx/>
              <a:buNone/>
            </a:pPr>
            <a:endParaRPr lang="en-US" altLang="en-US" sz="2400" b="1" i="1">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160</a:t>
            </a:fld>
            <a:endParaRPr lang="en-US" altLang="en-US"/>
          </a:p>
        </p:txBody>
      </p:sp>
    </p:spTree>
    <p:extLst>
      <p:ext uri="{BB962C8B-B14F-4D97-AF65-F5344CB8AC3E}">
        <p14:creationId xmlns:p14="http://schemas.microsoft.com/office/powerpoint/2010/main" val="2556389672"/>
      </p:ext>
    </p:extLst>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VD: DSLK đơn trong bộ nhớ</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161</a:t>
            </a:fld>
            <a:endParaRPr lang="en-US" altLang="en-US"/>
          </a:p>
        </p:txBody>
      </p:sp>
      <p:grpSp>
        <p:nvGrpSpPr>
          <p:cNvPr id="9" name="Group 63"/>
          <p:cNvGrpSpPr>
            <a:grpSpLocks/>
          </p:cNvGrpSpPr>
          <p:nvPr/>
        </p:nvGrpSpPr>
        <p:grpSpPr bwMode="auto">
          <a:xfrm>
            <a:off x="641186" y="1447800"/>
            <a:ext cx="7488238" cy="1831975"/>
            <a:chOff x="716" y="663"/>
            <a:chExt cx="4717" cy="1154"/>
          </a:xfrm>
        </p:grpSpPr>
        <p:grpSp>
          <p:nvGrpSpPr>
            <p:cNvPr id="10" name="Group 4"/>
            <p:cNvGrpSpPr>
              <a:grpSpLocks/>
            </p:cNvGrpSpPr>
            <p:nvPr/>
          </p:nvGrpSpPr>
          <p:grpSpPr bwMode="auto">
            <a:xfrm>
              <a:off x="1017" y="1143"/>
              <a:ext cx="4416" cy="674"/>
              <a:chOff x="864" y="1966"/>
              <a:chExt cx="4416" cy="674"/>
            </a:xfrm>
          </p:grpSpPr>
          <p:sp>
            <p:nvSpPr>
              <p:cNvPr id="19" name="Rectangle 5"/>
              <p:cNvSpPr>
                <a:spLocks noChangeArrowheads="1"/>
              </p:cNvSpPr>
              <p:nvPr/>
            </p:nvSpPr>
            <p:spPr bwMode="auto">
              <a:xfrm>
                <a:off x="1344" y="23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buChar char="•"/>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buFontTx/>
                  <a:buNone/>
                </a:pPr>
                <a:r>
                  <a:rPr lang="en-US" altLang="en-US"/>
                  <a:t>4f</a:t>
                </a:r>
              </a:p>
            </p:txBody>
          </p:sp>
          <p:sp>
            <p:nvSpPr>
              <p:cNvPr id="20" name="Rectangle 6"/>
              <p:cNvSpPr>
                <a:spLocks noChangeArrowheads="1"/>
              </p:cNvSpPr>
              <p:nvPr/>
            </p:nvSpPr>
            <p:spPr bwMode="auto">
              <a:xfrm>
                <a:off x="864" y="2304"/>
                <a:ext cx="480" cy="3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buChar char="•"/>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buFontTx/>
                  <a:buNone/>
                </a:pPr>
                <a:r>
                  <a:rPr lang="en-US" altLang="en-US"/>
                  <a:t>4</a:t>
                </a:r>
              </a:p>
            </p:txBody>
          </p:sp>
          <p:sp>
            <p:nvSpPr>
              <p:cNvPr id="21" name="Line 7"/>
              <p:cNvSpPr>
                <a:spLocks noChangeShapeType="1"/>
              </p:cNvSpPr>
              <p:nvPr/>
            </p:nvSpPr>
            <p:spPr bwMode="auto">
              <a:xfrm>
                <a:off x="864" y="2304"/>
                <a:ext cx="9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2" name="Line 8"/>
              <p:cNvSpPr>
                <a:spLocks noChangeShapeType="1"/>
              </p:cNvSpPr>
              <p:nvPr/>
            </p:nvSpPr>
            <p:spPr bwMode="auto">
              <a:xfrm>
                <a:off x="864" y="2640"/>
                <a:ext cx="9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3" name="Line 9"/>
              <p:cNvSpPr>
                <a:spLocks noChangeShapeType="1"/>
              </p:cNvSpPr>
              <p:nvPr/>
            </p:nvSpPr>
            <p:spPr bwMode="auto">
              <a:xfrm>
                <a:off x="864"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4" name="Line 10"/>
              <p:cNvSpPr>
                <a:spLocks noChangeShapeType="1"/>
              </p:cNvSpPr>
              <p:nvPr/>
            </p:nvSpPr>
            <p:spPr bwMode="auto">
              <a:xfrm>
                <a:off x="1344" y="2304"/>
                <a:ext cx="0" cy="33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5" name="Line 11"/>
              <p:cNvSpPr>
                <a:spLocks noChangeShapeType="1"/>
              </p:cNvSpPr>
              <p:nvPr/>
            </p:nvSpPr>
            <p:spPr bwMode="auto">
              <a:xfrm>
                <a:off x="1824"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26" name="Text Box 12"/>
              <p:cNvSpPr txBox="1">
                <a:spLocks noChangeArrowheads="1"/>
              </p:cNvSpPr>
              <p:nvPr/>
            </p:nvSpPr>
            <p:spPr bwMode="auto">
              <a:xfrm>
                <a:off x="912" y="1976"/>
                <a:ext cx="43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1548EB"/>
                    </a:solidFill>
                    <a:latin typeface="Times New Roman" panose="02020603050405020304" pitchFamily="18" charset="0"/>
                    <a:cs typeface="Times New Roman" panose="02020603050405020304" pitchFamily="18" charset="0"/>
                  </a:rPr>
                  <a:t>3f</a:t>
                </a:r>
              </a:p>
            </p:txBody>
          </p:sp>
          <p:sp>
            <p:nvSpPr>
              <p:cNvPr id="27" name="Rectangle 13"/>
              <p:cNvSpPr>
                <a:spLocks noChangeArrowheads="1"/>
              </p:cNvSpPr>
              <p:nvPr/>
            </p:nvSpPr>
            <p:spPr bwMode="auto">
              <a:xfrm>
                <a:off x="4560" y="2304"/>
                <a:ext cx="72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buChar char="•"/>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buFontTx/>
                  <a:buNone/>
                </a:pPr>
                <a:r>
                  <a:rPr lang="en-US" altLang="en-US"/>
                  <a:t>NULL</a:t>
                </a:r>
              </a:p>
            </p:txBody>
          </p:sp>
          <p:sp>
            <p:nvSpPr>
              <p:cNvPr id="28" name="Rectangle 14"/>
              <p:cNvSpPr>
                <a:spLocks noChangeArrowheads="1"/>
              </p:cNvSpPr>
              <p:nvPr/>
            </p:nvSpPr>
            <p:spPr bwMode="auto">
              <a:xfrm>
                <a:off x="4128" y="2304"/>
                <a:ext cx="432" cy="3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buChar char="•"/>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buFontTx/>
                  <a:buNone/>
                </a:pPr>
                <a:r>
                  <a:rPr lang="en-US" altLang="en-US"/>
                  <a:t>6</a:t>
                </a:r>
              </a:p>
            </p:txBody>
          </p:sp>
          <p:sp>
            <p:nvSpPr>
              <p:cNvPr id="29" name="Line 15"/>
              <p:cNvSpPr>
                <a:spLocks noChangeShapeType="1"/>
              </p:cNvSpPr>
              <p:nvPr/>
            </p:nvSpPr>
            <p:spPr bwMode="auto">
              <a:xfrm>
                <a:off x="4128" y="2304"/>
                <a:ext cx="115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0" name="Line 16"/>
              <p:cNvSpPr>
                <a:spLocks noChangeShapeType="1"/>
              </p:cNvSpPr>
              <p:nvPr/>
            </p:nvSpPr>
            <p:spPr bwMode="auto">
              <a:xfrm>
                <a:off x="4128" y="2640"/>
                <a:ext cx="1152"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1" name="Line 17"/>
              <p:cNvSpPr>
                <a:spLocks noChangeShapeType="1"/>
              </p:cNvSpPr>
              <p:nvPr/>
            </p:nvSpPr>
            <p:spPr bwMode="auto">
              <a:xfrm>
                <a:off x="4128"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2" name="Line 18"/>
              <p:cNvSpPr>
                <a:spLocks noChangeShapeType="1"/>
              </p:cNvSpPr>
              <p:nvPr/>
            </p:nvSpPr>
            <p:spPr bwMode="auto">
              <a:xfrm>
                <a:off x="4560" y="2304"/>
                <a:ext cx="0" cy="33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3" name="Line 19"/>
              <p:cNvSpPr>
                <a:spLocks noChangeShapeType="1"/>
              </p:cNvSpPr>
              <p:nvPr/>
            </p:nvSpPr>
            <p:spPr bwMode="auto">
              <a:xfrm>
                <a:off x="5280"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4" name="Rectangle 20"/>
              <p:cNvSpPr>
                <a:spLocks noChangeArrowheads="1"/>
              </p:cNvSpPr>
              <p:nvPr/>
            </p:nvSpPr>
            <p:spPr bwMode="auto">
              <a:xfrm>
                <a:off x="2976" y="2304"/>
                <a:ext cx="480"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buChar char="•"/>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buFontTx/>
                  <a:buNone/>
                </a:pPr>
                <a:r>
                  <a:rPr lang="en-US" altLang="en-US"/>
                  <a:t>5f</a:t>
                </a:r>
              </a:p>
            </p:txBody>
          </p:sp>
          <p:sp>
            <p:nvSpPr>
              <p:cNvPr id="35" name="Rectangle 21"/>
              <p:cNvSpPr>
                <a:spLocks noChangeArrowheads="1"/>
              </p:cNvSpPr>
              <p:nvPr/>
            </p:nvSpPr>
            <p:spPr bwMode="auto">
              <a:xfrm>
                <a:off x="2496" y="2304"/>
                <a:ext cx="480" cy="3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2800">
                    <a:solidFill>
                      <a:schemeClr val="tx1"/>
                    </a:solidFill>
                    <a:latin typeface="Arial" panose="020B0604020202020204" pitchFamily="34" charset="0"/>
                    <a:cs typeface="Arial" panose="020B0604020202020204" pitchFamily="34" charset="0"/>
                  </a:defRPr>
                </a:lvl1pPr>
                <a:lvl2pPr>
                  <a:spcBef>
                    <a:spcPct val="20000"/>
                  </a:spcBef>
                  <a:buChar char="–"/>
                  <a:defRPr sz="2400">
                    <a:solidFill>
                      <a:schemeClr val="tx1"/>
                    </a:solidFill>
                    <a:latin typeface="Arial" panose="020B0604020202020204" pitchFamily="34" charset="0"/>
                    <a:cs typeface="Arial" panose="020B0604020202020204" pitchFamily="34" charset="0"/>
                  </a:defRPr>
                </a:lvl2pPr>
                <a:lvl3pPr>
                  <a:spcBef>
                    <a:spcPct val="20000"/>
                  </a:spcBef>
                  <a:buChar char="•"/>
                  <a:defRPr sz="2000">
                    <a:solidFill>
                      <a:schemeClr val="tx1"/>
                    </a:solidFill>
                    <a:latin typeface="Arial" panose="020B0604020202020204" pitchFamily="34" charset="0"/>
                    <a:cs typeface="Arial" panose="020B0604020202020204" pitchFamily="34" charset="0"/>
                  </a:defRPr>
                </a:lvl3pPr>
                <a:lvl4pPr>
                  <a:spcBef>
                    <a:spcPct val="20000"/>
                  </a:spcBef>
                  <a:buChar char="–"/>
                  <a:defRPr>
                    <a:solidFill>
                      <a:schemeClr val="tx1"/>
                    </a:solidFill>
                    <a:latin typeface="Arial" panose="020B0604020202020204" pitchFamily="34" charset="0"/>
                    <a:cs typeface="Arial" panose="020B0604020202020204" pitchFamily="34" charset="0"/>
                  </a:defRPr>
                </a:lvl4pPr>
                <a:lvl5pPr>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buFontTx/>
                  <a:buNone/>
                </a:pPr>
                <a:r>
                  <a:rPr lang="en-US" altLang="en-US"/>
                  <a:t>7</a:t>
                </a:r>
              </a:p>
            </p:txBody>
          </p:sp>
          <p:sp>
            <p:nvSpPr>
              <p:cNvPr id="36" name="Line 22"/>
              <p:cNvSpPr>
                <a:spLocks noChangeShapeType="1"/>
              </p:cNvSpPr>
              <p:nvPr/>
            </p:nvSpPr>
            <p:spPr bwMode="auto">
              <a:xfrm>
                <a:off x="2496" y="2304"/>
                <a:ext cx="9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7" name="Line 23"/>
              <p:cNvSpPr>
                <a:spLocks noChangeShapeType="1"/>
              </p:cNvSpPr>
              <p:nvPr/>
            </p:nvSpPr>
            <p:spPr bwMode="auto">
              <a:xfrm>
                <a:off x="2496" y="2640"/>
                <a:ext cx="960"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8" name="Line 24"/>
              <p:cNvSpPr>
                <a:spLocks noChangeShapeType="1"/>
              </p:cNvSpPr>
              <p:nvPr/>
            </p:nvSpPr>
            <p:spPr bwMode="auto">
              <a:xfrm>
                <a:off x="2496"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39" name="Line 25"/>
              <p:cNvSpPr>
                <a:spLocks noChangeShapeType="1"/>
              </p:cNvSpPr>
              <p:nvPr/>
            </p:nvSpPr>
            <p:spPr bwMode="auto">
              <a:xfrm>
                <a:off x="2976" y="2304"/>
                <a:ext cx="0" cy="336"/>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0" name="Line 26"/>
              <p:cNvSpPr>
                <a:spLocks noChangeShapeType="1"/>
              </p:cNvSpPr>
              <p:nvPr/>
            </p:nvSpPr>
            <p:spPr bwMode="auto">
              <a:xfrm>
                <a:off x="3456" y="2304"/>
                <a:ext cx="0" cy="336"/>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1" name="Text Box 27"/>
              <p:cNvSpPr txBox="1">
                <a:spLocks noChangeArrowheads="1"/>
              </p:cNvSpPr>
              <p:nvPr/>
            </p:nvSpPr>
            <p:spPr bwMode="auto">
              <a:xfrm>
                <a:off x="2496" y="1966"/>
                <a:ext cx="43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1548EB"/>
                    </a:solidFill>
                    <a:latin typeface="Times New Roman" panose="02020603050405020304" pitchFamily="18" charset="0"/>
                    <a:cs typeface="Times New Roman" panose="02020603050405020304" pitchFamily="18" charset="0"/>
                  </a:rPr>
                  <a:t>4f</a:t>
                </a:r>
              </a:p>
            </p:txBody>
          </p:sp>
          <p:sp>
            <p:nvSpPr>
              <p:cNvPr id="42" name="Text Box 28"/>
              <p:cNvSpPr txBox="1">
                <a:spLocks noChangeArrowheads="1"/>
              </p:cNvSpPr>
              <p:nvPr/>
            </p:nvSpPr>
            <p:spPr bwMode="auto">
              <a:xfrm>
                <a:off x="4128" y="1976"/>
                <a:ext cx="43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2800" b="1">
                    <a:solidFill>
                      <a:srgbClr val="1548EB"/>
                    </a:solidFill>
                    <a:latin typeface="Times New Roman" panose="02020603050405020304" pitchFamily="18" charset="0"/>
                    <a:cs typeface="Times New Roman" panose="02020603050405020304" pitchFamily="18" charset="0"/>
                  </a:rPr>
                  <a:t>5f</a:t>
                </a:r>
              </a:p>
            </p:txBody>
          </p:sp>
          <p:sp>
            <p:nvSpPr>
              <p:cNvPr id="43" name="Line 29"/>
              <p:cNvSpPr>
                <a:spLocks noChangeShapeType="1"/>
              </p:cNvSpPr>
              <p:nvPr/>
            </p:nvSpPr>
            <p:spPr bwMode="auto">
              <a:xfrm>
                <a:off x="1824" y="2496"/>
                <a:ext cx="67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44" name="Line 30"/>
              <p:cNvSpPr>
                <a:spLocks noChangeShapeType="1"/>
              </p:cNvSpPr>
              <p:nvPr/>
            </p:nvSpPr>
            <p:spPr bwMode="auto">
              <a:xfrm>
                <a:off x="3456" y="2487"/>
                <a:ext cx="672"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11" name="Text Box 58"/>
            <p:cNvSpPr txBox="1">
              <a:spLocks noChangeArrowheads="1"/>
            </p:cNvSpPr>
            <p:nvPr/>
          </p:nvSpPr>
          <p:spPr bwMode="auto">
            <a:xfrm>
              <a:off x="716" y="663"/>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latin typeface="Tahoma" panose="020B0604030504040204" pitchFamily="34" charset="0"/>
                </a:rPr>
                <a:t>dau</a:t>
              </a:r>
            </a:p>
          </p:txBody>
        </p:sp>
        <p:sp>
          <p:nvSpPr>
            <p:cNvPr id="12" name="Text Box 59"/>
            <p:cNvSpPr txBox="1">
              <a:spLocks noChangeArrowheads="1"/>
            </p:cNvSpPr>
            <p:nvPr/>
          </p:nvSpPr>
          <p:spPr bwMode="auto">
            <a:xfrm>
              <a:off x="4056" y="711"/>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a:latin typeface="Tahoma" panose="020B0604030504040204" pitchFamily="34" charset="0"/>
                </a:rPr>
                <a:t>cuoi</a:t>
              </a:r>
            </a:p>
          </p:txBody>
        </p:sp>
        <p:sp>
          <p:nvSpPr>
            <p:cNvPr id="13" name="Line 60"/>
            <p:cNvSpPr>
              <a:spLocks noChangeShapeType="1"/>
            </p:cNvSpPr>
            <p:nvPr/>
          </p:nvSpPr>
          <p:spPr bwMode="auto">
            <a:xfrm>
              <a:off x="1176" y="807"/>
              <a:ext cx="0" cy="432"/>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18" name="Line 61"/>
            <p:cNvSpPr>
              <a:spLocks noChangeShapeType="1"/>
            </p:cNvSpPr>
            <p:nvPr/>
          </p:nvSpPr>
          <p:spPr bwMode="auto">
            <a:xfrm>
              <a:off x="4526" y="855"/>
              <a:ext cx="0" cy="384"/>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
        <p:nvSpPr>
          <p:cNvPr id="45" name="Text Box 62"/>
          <p:cNvSpPr txBox="1">
            <a:spLocks noChangeArrowheads="1"/>
          </p:cNvSpPr>
          <p:nvPr/>
        </p:nvSpPr>
        <p:spPr bwMode="auto">
          <a:xfrm>
            <a:off x="914400" y="3798888"/>
            <a:ext cx="749951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800">
                <a:latin typeface="Times New Roman" panose="02020603050405020304" pitchFamily="18" charset="0"/>
                <a:cs typeface="Times New Roman" panose="02020603050405020304" pitchFamily="18" charset="0"/>
              </a:rPr>
              <a:t>Trong ví dụ trên thành phần dữ liệu là 1 số nguyên </a:t>
            </a:r>
          </a:p>
        </p:txBody>
      </p:sp>
    </p:spTree>
    <p:extLst>
      <p:ext uri="{BB962C8B-B14F-4D97-AF65-F5344CB8AC3E}">
        <p14:creationId xmlns:p14="http://schemas.microsoft.com/office/powerpoint/2010/main" val="1752333804"/>
      </p:ext>
    </p:extLst>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Các giải thuật trên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162</a:t>
            </a:fld>
            <a:endParaRPr lang="en-US" altLang="en-US"/>
          </a:p>
        </p:txBody>
      </p:sp>
      <p:sp>
        <p:nvSpPr>
          <p:cNvPr id="46" name="Rectangle 3"/>
          <p:cNvSpPr txBox="1">
            <a:spLocks noChangeArrowheads="1"/>
          </p:cNvSpPr>
          <p:nvPr/>
        </p:nvSpPr>
        <p:spPr bwMode="auto">
          <a:xfrm>
            <a:off x="468198" y="1096962"/>
            <a:ext cx="822960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20000"/>
              </a:lnSpc>
              <a:spcBef>
                <a:spcPct val="20000"/>
              </a:spcBef>
              <a:spcAft>
                <a:spcPct val="0"/>
              </a:spcAft>
              <a:buClrTx/>
              <a:buSzTx/>
              <a:buFont typeface="Wingdings" panose="05000000000000000000" pitchFamily="2" charset="2"/>
              <a:buChar char="Ø"/>
              <a:tabLst/>
              <a:defRPr/>
            </a:pPr>
            <a:r>
              <a:rPr kumimoji="0" lang="en-US" altLang="en-US" sz="2800" b="0" i="0" u="none" strike="noStrike" kern="1200" cap="none" spc="0" normalizeH="0" baseline="0" noProof="0">
                <a:ln>
                  <a:noFill/>
                </a:ln>
                <a:solidFill>
                  <a:srgbClr val="080808"/>
                </a:solidFill>
                <a:effectLst/>
                <a:uLnTx/>
                <a:uFillTx/>
                <a:latin typeface="Times New Roman" panose="02020603050405020304" pitchFamily="18" charset="0"/>
                <a:cs typeface="Times New Roman" panose="02020603050405020304" pitchFamily="18" charset="0"/>
              </a:rPr>
              <a:t>Tạo một danh sách liên kết đơn rỗng</a:t>
            </a:r>
          </a:p>
          <a:p>
            <a:pPr marL="342900" marR="0" lvl="0" indent="-342900" algn="l" defTabSz="914400" rtl="0" eaLnBrk="1" fontAlgn="base" latinLnBrk="0" hangingPunct="1">
              <a:lnSpc>
                <a:spcPct val="120000"/>
              </a:lnSpc>
              <a:spcBef>
                <a:spcPct val="20000"/>
              </a:spcBef>
              <a:spcAft>
                <a:spcPct val="0"/>
              </a:spcAft>
              <a:buClrTx/>
              <a:buSzTx/>
              <a:buFont typeface="Wingdings" panose="05000000000000000000" pitchFamily="2" charset="2"/>
              <a:buChar char="Ø"/>
              <a:tabLst/>
              <a:defRPr/>
            </a:pPr>
            <a:r>
              <a:rPr kumimoji="0" lang="en-US" altLang="en-US" sz="2800" b="0" i="0" u="none" strike="noStrike" kern="1200" cap="none" spc="0" normalizeH="0" baseline="0" noProof="0">
                <a:ln>
                  <a:noFill/>
                </a:ln>
                <a:solidFill>
                  <a:srgbClr val="080808"/>
                </a:solidFill>
                <a:effectLst/>
                <a:uLnTx/>
                <a:uFillTx/>
                <a:latin typeface="Times New Roman" panose="02020603050405020304" pitchFamily="18" charset="0"/>
                <a:cs typeface="Times New Roman" panose="02020603050405020304" pitchFamily="18" charset="0"/>
              </a:rPr>
              <a:t>Tạo một</a:t>
            </a:r>
            <a:r>
              <a:rPr kumimoji="0" lang="en-US" altLang="en-US" sz="2800" b="0" i="0" u="none" strike="noStrike" kern="1200" cap="none" spc="0" normalizeH="0" noProof="0">
                <a:ln>
                  <a:noFill/>
                </a:ln>
                <a:solidFill>
                  <a:srgbClr val="080808"/>
                </a:solidFill>
                <a:effectLst/>
                <a:uLnTx/>
                <a:uFillTx/>
                <a:latin typeface="Times New Roman" panose="02020603050405020304" pitchFamily="18" charset="0"/>
                <a:cs typeface="Times New Roman" panose="02020603050405020304" pitchFamily="18" charset="0"/>
              </a:rPr>
              <a:t> phần tử mới </a:t>
            </a:r>
          </a:p>
          <a:p>
            <a:pPr marL="342900" marR="0" lvl="0" indent="-342900" algn="l" defTabSz="914400" rtl="0" eaLnBrk="1" fontAlgn="base" latinLnBrk="0" hangingPunct="1">
              <a:lnSpc>
                <a:spcPct val="120000"/>
              </a:lnSpc>
              <a:spcBef>
                <a:spcPct val="20000"/>
              </a:spcBef>
              <a:spcAft>
                <a:spcPct val="0"/>
              </a:spcAft>
              <a:buClrTx/>
              <a:buSzTx/>
              <a:buFont typeface="Wingdings" panose="05000000000000000000" pitchFamily="2" charset="2"/>
              <a:buChar char="Ø"/>
              <a:tabLst/>
              <a:defRPr/>
            </a:pPr>
            <a:r>
              <a:rPr kumimoji="0" lang="en-US" altLang="en-US" sz="2800" b="0" i="0" u="none" strike="noStrike" kern="1200" cap="none" spc="0" normalizeH="0" baseline="0" noProof="0">
                <a:ln>
                  <a:noFill/>
                </a:ln>
                <a:solidFill>
                  <a:srgbClr val="080808"/>
                </a:solidFill>
                <a:effectLst/>
                <a:uLnTx/>
                <a:uFillTx/>
                <a:latin typeface="Times New Roman" panose="02020603050405020304" pitchFamily="18" charset="0"/>
                <a:cs typeface="Times New Roman" panose="02020603050405020304" pitchFamily="18" charset="0"/>
              </a:rPr>
              <a:t>Thêm một phần tử vào danh sách</a:t>
            </a:r>
          </a:p>
          <a:p>
            <a:pPr marL="342900" marR="0" lvl="0" indent="-342900" algn="l" defTabSz="914400" rtl="0" eaLnBrk="1" fontAlgn="base" latinLnBrk="0" hangingPunct="1">
              <a:lnSpc>
                <a:spcPct val="120000"/>
              </a:lnSpc>
              <a:spcBef>
                <a:spcPct val="20000"/>
              </a:spcBef>
              <a:spcAft>
                <a:spcPct val="0"/>
              </a:spcAft>
              <a:buClrTx/>
              <a:buSzTx/>
              <a:buFont typeface="Wingdings" panose="05000000000000000000" pitchFamily="2" charset="2"/>
              <a:buChar char="Ø"/>
              <a:tabLst/>
              <a:defRPr/>
            </a:pPr>
            <a:r>
              <a:rPr kumimoji="0" lang="en-US" altLang="en-US" sz="2800" b="0" i="0" u="none" strike="noStrike" kern="1200" cap="none" spc="0" normalizeH="0" baseline="0" noProof="0">
                <a:ln>
                  <a:noFill/>
                </a:ln>
                <a:solidFill>
                  <a:srgbClr val="080808"/>
                </a:solidFill>
                <a:effectLst/>
                <a:uLnTx/>
                <a:uFillTx/>
                <a:latin typeface="Times New Roman" panose="02020603050405020304" pitchFamily="18" charset="0"/>
                <a:cs typeface="Times New Roman" panose="02020603050405020304" pitchFamily="18" charset="0"/>
              </a:rPr>
              <a:t>Hủy một phần tử trong danh sách</a:t>
            </a:r>
          </a:p>
          <a:p>
            <a:pPr marL="342900" marR="0" lvl="0" indent="-342900" algn="l" defTabSz="914400" rtl="0" eaLnBrk="1" fontAlgn="base" latinLnBrk="0" hangingPunct="1">
              <a:lnSpc>
                <a:spcPct val="120000"/>
              </a:lnSpc>
              <a:spcBef>
                <a:spcPct val="20000"/>
              </a:spcBef>
              <a:spcAft>
                <a:spcPct val="0"/>
              </a:spcAft>
              <a:buClrTx/>
              <a:buSzTx/>
              <a:buFont typeface="Wingdings" panose="05000000000000000000" pitchFamily="2" charset="2"/>
              <a:buChar char="Ø"/>
              <a:tabLst/>
              <a:defRPr/>
            </a:pPr>
            <a:r>
              <a:rPr kumimoji="0" lang="en-US" altLang="en-US" sz="2800" b="0" i="0" u="none" strike="noStrike" kern="1200" cap="none" spc="0" normalizeH="0" baseline="0" noProof="0">
                <a:ln>
                  <a:noFill/>
                </a:ln>
                <a:solidFill>
                  <a:srgbClr val="080808"/>
                </a:solidFill>
                <a:effectLst/>
                <a:uLnTx/>
                <a:uFillTx/>
                <a:latin typeface="Times New Roman" panose="02020603050405020304" pitchFamily="18" charset="0"/>
                <a:cs typeface="Times New Roman" panose="02020603050405020304" pitchFamily="18" charset="0"/>
              </a:rPr>
              <a:t>Duy</a:t>
            </a: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ệt danh sách</a:t>
            </a:r>
          </a:p>
          <a:p>
            <a:pPr marL="342900" marR="0" lvl="0" indent="-342900" algn="l" defTabSz="914400" rtl="0" eaLnBrk="1" fontAlgn="base" latinLnBrk="0" hangingPunct="1">
              <a:lnSpc>
                <a:spcPct val="120000"/>
              </a:lnSpc>
              <a:spcBef>
                <a:spcPct val="20000"/>
              </a:spcBef>
              <a:spcAft>
                <a:spcPct val="0"/>
              </a:spcAft>
              <a:buClrTx/>
              <a:buSzTx/>
              <a:buFont typeface="Wingdings" panose="05000000000000000000" pitchFamily="2" charset="2"/>
              <a:buChar char="Ø"/>
              <a:tabLst/>
              <a:defRPr/>
            </a:pP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Sắp xếp danh sách liên kết đơn</a:t>
            </a:r>
          </a:p>
        </p:txBody>
      </p:sp>
    </p:spTree>
    <p:extLst>
      <p:ext uri="{BB962C8B-B14F-4D97-AF65-F5344CB8AC3E}">
        <p14:creationId xmlns:p14="http://schemas.microsoft.com/office/powerpoint/2010/main" val="172006433"/>
      </p:ext>
    </p:extLst>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Khởi tạo DSLK đơn rỗng</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163</a:t>
            </a:fld>
            <a:endParaRPr lang="en-US" altLang="en-US"/>
          </a:p>
        </p:txBody>
      </p:sp>
      <p:sp>
        <p:nvSpPr>
          <p:cNvPr id="5" name="Rectangle 3"/>
          <p:cNvSpPr txBox="1">
            <a:spLocks noChangeArrowheads="1"/>
          </p:cNvSpPr>
          <p:nvPr/>
        </p:nvSpPr>
        <p:spPr bwMode="gray">
          <a:xfrm>
            <a:off x="533400" y="1135063"/>
            <a:ext cx="8353425" cy="530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Địa chỉ của nút đầu tiên và nút cuối cùng đều không có :</a:t>
            </a:r>
            <a:r>
              <a:rPr lang="en-US" altLang="en-US" sz="2800" b="1">
                <a:latin typeface="Times New Roman" panose="02020603050405020304" pitchFamily="18" charset="0"/>
                <a:cs typeface="Times New Roman" panose="02020603050405020304" pitchFamily="18" charset="0"/>
              </a:rPr>
              <a:t>	</a:t>
            </a:r>
          </a:p>
          <a:p>
            <a:pPr>
              <a:lnSpc>
                <a:spcPct val="120000"/>
              </a:lnSpc>
              <a:buFontTx/>
              <a:buNone/>
            </a:pPr>
            <a:r>
              <a:rPr lang="en-US" altLang="en-US" sz="2800" b="1" i="1">
                <a:latin typeface="Times New Roman" panose="02020603050405020304" pitchFamily="18" charset="0"/>
                <a:cs typeface="Times New Roman" panose="02020603050405020304" pitchFamily="18" charset="0"/>
              </a:rPr>
              <a:t>	void  </a:t>
            </a:r>
            <a:r>
              <a:rPr lang="en-US" altLang="en-US" sz="2800" i="1">
                <a:latin typeface="Times New Roman" panose="02020603050405020304" pitchFamily="18" charset="0"/>
                <a:cs typeface="Times New Roman" panose="02020603050405020304" pitchFamily="18" charset="0"/>
              </a:rPr>
              <a:t>CreateList</a:t>
            </a:r>
            <a:r>
              <a:rPr lang="en-US" altLang="en-US" sz="2800" b="1" i="1">
                <a:solidFill>
                  <a:srgbClr val="FF0000"/>
                </a:solidFill>
                <a:latin typeface="Times New Roman" panose="02020603050405020304" pitchFamily="18" charset="0"/>
                <a:cs typeface="Times New Roman" panose="02020603050405020304" pitchFamily="18" charset="0"/>
              </a:rPr>
              <a:t>(</a:t>
            </a:r>
            <a:r>
              <a:rPr lang="en-US" altLang="en-US" sz="2800" i="1">
                <a:latin typeface="Times New Roman" panose="02020603050405020304" pitchFamily="18" charset="0"/>
                <a:cs typeface="Times New Roman" panose="02020603050405020304" pitchFamily="18" charset="0"/>
              </a:rPr>
              <a:t>DanhSach</a:t>
            </a:r>
            <a:r>
              <a:rPr lang="en-US" altLang="en-US" sz="2800" b="1" i="1">
                <a:latin typeface="Times New Roman" panose="02020603050405020304" pitchFamily="18" charset="0"/>
                <a:cs typeface="Times New Roman" panose="02020603050405020304" pitchFamily="18" charset="0"/>
              </a:rPr>
              <a:t>  </a:t>
            </a:r>
            <a:r>
              <a:rPr lang="en-US" altLang="en-US" sz="2800" b="1" i="1">
                <a:solidFill>
                  <a:srgbClr val="FF0000"/>
                </a:solidFill>
                <a:latin typeface="Times New Roman" panose="02020603050405020304" pitchFamily="18" charset="0"/>
                <a:cs typeface="Times New Roman" panose="02020603050405020304" pitchFamily="18" charset="0"/>
              </a:rPr>
              <a:t>&amp;</a:t>
            </a:r>
            <a:r>
              <a:rPr lang="en-US" altLang="en-US" sz="2800" i="1">
                <a:latin typeface="Times New Roman" panose="02020603050405020304" pitchFamily="18" charset="0"/>
                <a:cs typeface="Times New Roman" panose="02020603050405020304" pitchFamily="18" charset="0"/>
              </a:rPr>
              <a:t>DSSV</a:t>
            </a:r>
            <a:r>
              <a:rPr lang="en-US" altLang="en-US" sz="2800" b="1" i="1">
                <a:solidFill>
                  <a:srgbClr val="FF0000"/>
                </a:solidFill>
                <a:latin typeface="Times New Roman" panose="02020603050405020304" pitchFamily="18" charset="0"/>
                <a:cs typeface="Times New Roman" panose="02020603050405020304" pitchFamily="18" charset="0"/>
              </a:rPr>
              <a:t>)</a:t>
            </a:r>
          </a:p>
          <a:p>
            <a:pPr>
              <a:lnSpc>
                <a:spcPct val="120000"/>
              </a:lnSpc>
              <a:buFontTx/>
              <a:buNone/>
            </a:pPr>
            <a:r>
              <a:rPr lang="en-US" altLang="en-US" sz="2800" b="1" i="1">
                <a:latin typeface="Times New Roman" panose="02020603050405020304" pitchFamily="18" charset="0"/>
                <a:cs typeface="Times New Roman" panose="02020603050405020304" pitchFamily="18" charset="0"/>
              </a:rPr>
              <a:t>	</a:t>
            </a:r>
            <a:r>
              <a:rPr lang="en-US" altLang="en-US" sz="2800" b="1" i="1">
                <a:solidFill>
                  <a:srgbClr val="FF0000"/>
                </a:solidFill>
                <a:latin typeface="Times New Roman" panose="02020603050405020304" pitchFamily="18" charset="0"/>
                <a:cs typeface="Times New Roman" panose="02020603050405020304" pitchFamily="18" charset="0"/>
              </a:rPr>
              <a:t>{</a:t>
            </a:r>
          </a:p>
          <a:p>
            <a:pPr>
              <a:lnSpc>
                <a:spcPct val="120000"/>
              </a:lnSpc>
              <a:buFontTx/>
              <a:buNone/>
            </a:pPr>
            <a:r>
              <a:rPr lang="en-US" altLang="en-US" sz="2800" b="1" i="1">
                <a:latin typeface="Times New Roman" panose="02020603050405020304" pitchFamily="18" charset="0"/>
                <a:cs typeface="Times New Roman" panose="02020603050405020304" pitchFamily="18" charset="0"/>
              </a:rPr>
              <a:t>	 	</a:t>
            </a:r>
            <a:r>
              <a:rPr lang="en-US" altLang="en-US" sz="2800" i="1">
                <a:latin typeface="Times New Roman" panose="02020603050405020304" pitchFamily="18" charset="0"/>
                <a:cs typeface="Times New Roman" panose="02020603050405020304" pitchFamily="18" charset="0"/>
              </a:rPr>
              <a:t>DSSV</a:t>
            </a:r>
            <a:r>
              <a:rPr lang="en-US" altLang="en-US" sz="2800" b="1" i="1">
                <a:solidFill>
                  <a:srgbClr val="FF0000"/>
                </a:solidFill>
                <a:latin typeface="Times New Roman" panose="02020603050405020304" pitchFamily="18" charset="0"/>
                <a:cs typeface="Times New Roman" panose="02020603050405020304" pitchFamily="18" charset="0"/>
              </a:rPr>
              <a:t>.</a:t>
            </a:r>
            <a:r>
              <a:rPr lang="en-US" altLang="en-US" sz="2800" i="1">
                <a:latin typeface="Times New Roman" panose="02020603050405020304" pitchFamily="18" charset="0"/>
                <a:cs typeface="Times New Roman" panose="02020603050405020304" pitchFamily="18" charset="0"/>
              </a:rPr>
              <a:t>dau</a:t>
            </a:r>
            <a:r>
              <a:rPr lang="en-US" altLang="en-US" sz="2800" b="1" i="1">
                <a:latin typeface="Times New Roman" panose="02020603050405020304" pitchFamily="18" charset="0"/>
                <a:cs typeface="Times New Roman" panose="02020603050405020304" pitchFamily="18" charset="0"/>
              </a:rPr>
              <a:t> </a:t>
            </a:r>
            <a:r>
              <a:rPr lang="en-US" altLang="en-US" sz="2800" b="1" i="1">
                <a:solidFill>
                  <a:srgbClr val="FF0000"/>
                </a:solidFill>
                <a:latin typeface="Times New Roman" panose="02020603050405020304" pitchFamily="18" charset="0"/>
                <a:cs typeface="Times New Roman" panose="02020603050405020304" pitchFamily="18" charset="0"/>
              </a:rPr>
              <a:t>=</a:t>
            </a:r>
            <a:r>
              <a:rPr lang="en-US" altLang="en-US" sz="2800" b="1" i="1">
                <a:latin typeface="Times New Roman" panose="02020603050405020304" pitchFamily="18" charset="0"/>
                <a:cs typeface="Times New Roman" panose="02020603050405020304" pitchFamily="18" charset="0"/>
              </a:rPr>
              <a:t> </a:t>
            </a:r>
            <a:r>
              <a:rPr lang="en-US" altLang="en-US" sz="2800" i="1">
                <a:latin typeface="Times New Roman" panose="02020603050405020304" pitchFamily="18" charset="0"/>
                <a:cs typeface="Times New Roman" panose="02020603050405020304" pitchFamily="18" charset="0"/>
              </a:rPr>
              <a:t>DSSV</a:t>
            </a:r>
            <a:r>
              <a:rPr lang="en-US" altLang="en-US" sz="2800" b="1" i="1">
                <a:solidFill>
                  <a:srgbClr val="FF0000"/>
                </a:solidFill>
                <a:latin typeface="Times New Roman" panose="02020603050405020304" pitchFamily="18" charset="0"/>
                <a:cs typeface="Times New Roman" panose="02020603050405020304" pitchFamily="18" charset="0"/>
              </a:rPr>
              <a:t>.</a:t>
            </a:r>
            <a:r>
              <a:rPr lang="en-US" altLang="en-US" sz="2800" i="1">
                <a:latin typeface="Times New Roman" panose="02020603050405020304" pitchFamily="18" charset="0"/>
                <a:cs typeface="Times New Roman" panose="02020603050405020304" pitchFamily="18" charset="0"/>
              </a:rPr>
              <a:t>cuoi</a:t>
            </a:r>
            <a:r>
              <a:rPr lang="en-US" altLang="en-US" sz="2800" b="1" i="1">
                <a:latin typeface="Times New Roman" panose="02020603050405020304" pitchFamily="18" charset="0"/>
                <a:cs typeface="Times New Roman" panose="02020603050405020304" pitchFamily="18" charset="0"/>
              </a:rPr>
              <a:t> </a:t>
            </a:r>
            <a:r>
              <a:rPr lang="en-US" altLang="en-US" sz="2800" b="1" i="1">
                <a:solidFill>
                  <a:srgbClr val="FF0000"/>
                </a:solidFill>
                <a:latin typeface="Times New Roman" panose="02020603050405020304" pitchFamily="18" charset="0"/>
                <a:cs typeface="Times New Roman" panose="02020603050405020304" pitchFamily="18" charset="0"/>
              </a:rPr>
              <a:t>=</a:t>
            </a:r>
            <a:r>
              <a:rPr lang="en-US" altLang="en-US" sz="2800" b="1" i="1">
                <a:latin typeface="Times New Roman" panose="02020603050405020304" pitchFamily="18" charset="0"/>
                <a:cs typeface="Times New Roman" panose="02020603050405020304" pitchFamily="18" charset="0"/>
              </a:rPr>
              <a:t> </a:t>
            </a:r>
            <a:r>
              <a:rPr lang="en-US" altLang="en-US" sz="2800" i="1">
                <a:latin typeface="Times New Roman" panose="02020603050405020304" pitchFamily="18" charset="0"/>
                <a:cs typeface="Times New Roman" panose="02020603050405020304" pitchFamily="18" charset="0"/>
              </a:rPr>
              <a:t>NULL</a:t>
            </a:r>
            <a:r>
              <a:rPr lang="en-US" altLang="en-US" sz="2800" b="1" i="1">
                <a:solidFill>
                  <a:srgbClr val="FF0000"/>
                </a:solidFill>
                <a:latin typeface="Times New Roman" panose="02020603050405020304" pitchFamily="18" charset="0"/>
                <a:cs typeface="Times New Roman" panose="02020603050405020304" pitchFamily="18" charset="0"/>
              </a:rPr>
              <a:t>;</a:t>
            </a:r>
          </a:p>
          <a:p>
            <a:pPr>
              <a:lnSpc>
                <a:spcPct val="120000"/>
              </a:lnSpc>
              <a:buFontTx/>
              <a:buNone/>
            </a:pPr>
            <a:r>
              <a:rPr lang="en-US" altLang="en-US" sz="2800" b="1" i="1">
                <a:latin typeface="Times New Roman" panose="02020603050405020304" pitchFamily="18" charset="0"/>
                <a:cs typeface="Times New Roman" panose="02020603050405020304" pitchFamily="18" charset="0"/>
              </a:rPr>
              <a:t>	</a:t>
            </a:r>
            <a:r>
              <a:rPr lang="en-US" altLang="en-US" sz="2800" b="1"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64762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Tạo một phần tử mới</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164</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a:latin typeface="Times New Roman" panose="02020603050405020304" pitchFamily="18" charset="0"/>
                <a:cs typeface="Times New Roman" panose="02020603050405020304" pitchFamily="18" charset="0"/>
              </a:rPr>
              <a:t>Để tạo phần tử mới ta thực hiện theo các bước sau đây:</a:t>
            </a:r>
          </a:p>
          <a:p>
            <a:pPr lvl="0">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Dùng toán tử </a:t>
            </a:r>
            <a:r>
              <a:rPr lang="en-US" sz="2800" b="1" i="1">
                <a:latin typeface="Times New Roman" panose="02020603050405020304" pitchFamily="18" charset="0"/>
                <a:cs typeface="Times New Roman" panose="02020603050405020304" pitchFamily="18" charset="0"/>
              </a:rPr>
              <a:t>new</a:t>
            </a:r>
            <a:r>
              <a:rPr lang="en-US" sz="2800" i="1">
                <a:latin typeface="Times New Roman" panose="02020603050405020304" pitchFamily="18" charset="0"/>
                <a:cs typeface="Times New Roman" panose="02020603050405020304" pitchFamily="18" charset="0"/>
              </a:rPr>
              <a:t> xin cấp phát một vùng nhớ đủ chứa một phần tử của danh sách.</a:t>
            </a:r>
          </a:p>
          <a:p>
            <a:pPr lvl="0">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Nhập thông tin cần lưu trữ vào phần tử mới. Con trỏ tiếp được đặt bằng NULL.</a:t>
            </a:r>
          </a:p>
          <a:p>
            <a:pPr lvl="0">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Gắn phần tử vừa tạo được vào danh sách. </a:t>
            </a:r>
          </a:p>
        </p:txBody>
      </p:sp>
    </p:spTree>
    <p:extLst>
      <p:ext uri="{BB962C8B-B14F-4D97-AF65-F5344CB8AC3E}">
        <p14:creationId xmlns:p14="http://schemas.microsoft.com/office/powerpoint/2010/main" val="652213203"/>
      </p:ext>
    </p:extLst>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Tạo một phần tử mới</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165</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i="1">
                <a:latin typeface="Times New Roman" panose="02020603050405020304" pitchFamily="18" charset="0"/>
                <a:cs typeface="Times New Roman" panose="02020603050405020304" pitchFamily="18" charset="0"/>
              </a:rPr>
              <a:t>SinhVien</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CreateNode</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SinhVien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new</a:t>
            </a:r>
            <a:r>
              <a:rPr lang="en-US" sz="2800" i="1">
                <a:latin typeface="Times New Roman" panose="02020603050405020304" pitchFamily="18" charset="0"/>
                <a:cs typeface="Times New Roman" panose="02020603050405020304" pitchFamily="18" charset="0"/>
              </a:rPr>
              <a:t> SinhVien</a:t>
            </a:r>
            <a:r>
              <a:rPr lang="en-US" sz="2800" i="1">
                <a:solidFill>
                  <a:srgbClr val="FF0000"/>
                </a:solidFill>
                <a:latin typeface="Times New Roman" panose="02020603050405020304" pitchFamily="18" charset="0"/>
                <a:cs typeface="Times New Roman" panose="02020603050405020304" pitchFamily="18" charset="0"/>
              </a:rPr>
              <a:t>[</a:t>
            </a:r>
            <a:r>
              <a:rPr lang="en-US" sz="2800" i="1">
                <a:solidFill>
                  <a:srgbClr val="7030A0"/>
                </a:solidFill>
                <a:latin typeface="Times New Roman" panose="02020603050405020304" pitchFamily="18" charset="0"/>
                <a:cs typeface="Times New Roman" panose="02020603050405020304" pitchFamily="18" charset="0"/>
              </a:rPr>
              <a:t>1</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cout</a:t>
            </a:r>
            <a:r>
              <a:rPr lang="en-US" sz="2800" i="1">
                <a:solidFill>
                  <a:srgbClr val="EC2C06"/>
                </a:solidFill>
                <a:latin typeface="Times New Roman" panose="02020603050405020304" pitchFamily="18" charset="0"/>
                <a:cs typeface="Times New Roman" panose="02020603050405020304" pitchFamily="18" charset="0"/>
              </a:rPr>
              <a:t>&lt;&lt;</a:t>
            </a:r>
            <a:r>
              <a:rPr lang="en-US" sz="2800" i="1">
                <a:solidFill>
                  <a:srgbClr val="1548EB"/>
                </a:solidFill>
                <a:latin typeface="Times New Roman" panose="02020603050405020304" pitchFamily="18" charset="0"/>
                <a:cs typeface="Times New Roman" panose="02020603050405020304" pitchFamily="18" charset="0"/>
              </a:rPr>
              <a:t>"Nhap Ho Ten: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p>
          <a:p>
            <a:pPr marL="0" indent="0">
              <a:buNone/>
            </a:pPr>
            <a:r>
              <a:rPr lang="en-US" sz="2800" i="1">
                <a:latin typeface="Times New Roman" panose="02020603050405020304" pitchFamily="18" charset="0"/>
                <a:cs typeface="Times New Roman" panose="02020603050405020304" pitchFamily="18" charset="0"/>
              </a:rPr>
              <a:t>	cin</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ignore</a:t>
            </a:r>
            <a:r>
              <a:rPr lang="en-US" sz="2800" i="1">
                <a:solidFill>
                  <a:srgbClr val="FF0000"/>
                </a:solidFill>
                <a:latin typeface="Times New Roman" panose="02020603050405020304" pitchFamily="18" charset="0"/>
                <a:cs typeface="Times New Roman" panose="02020603050405020304" pitchFamily="18" charset="0"/>
              </a:rPr>
              <a:t>(</a:t>
            </a:r>
            <a:r>
              <a:rPr lang="en-US" sz="2800" i="1">
                <a:solidFill>
                  <a:srgbClr val="7030A0"/>
                </a:solidFill>
                <a:latin typeface="Times New Roman" panose="02020603050405020304" pitchFamily="18" charset="0"/>
                <a:cs typeface="Times New Roman" panose="02020603050405020304" pitchFamily="18" charset="0"/>
              </a:rPr>
              <a:t>1</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cin</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getline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HoTen</a:t>
            </a:r>
            <a:r>
              <a:rPr lang="en-US" sz="2800" i="1">
                <a:solidFill>
                  <a:srgbClr val="EC2C06"/>
                </a:solidFill>
                <a:latin typeface="Times New Roman" panose="02020603050405020304" pitchFamily="18" charset="0"/>
                <a:cs typeface="Times New Roman" panose="02020603050405020304" pitchFamily="18" charset="0"/>
              </a:rPr>
              <a:t>,</a:t>
            </a:r>
            <a:r>
              <a:rPr lang="en-US" sz="2800" i="1">
                <a:solidFill>
                  <a:srgbClr val="7030A0"/>
                </a:solidFill>
                <a:latin typeface="Times New Roman" panose="02020603050405020304" pitchFamily="18" charset="0"/>
                <a:cs typeface="Times New Roman" panose="02020603050405020304" pitchFamily="18" charset="0"/>
              </a:rPr>
              <a:t>33</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cout</a:t>
            </a:r>
            <a:r>
              <a:rPr lang="en-US" sz="2800" i="1">
                <a:solidFill>
                  <a:srgbClr val="EC2C06"/>
                </a:solidFill>
                <a:latin typeface="Times New Roman" panose="02020603050405020304" pitchFamily="18" charset="0"/>
                <a:cs typeface="Times New Roman" panose="02020603050405020304" pitchFamily="18" charset="0"/>
              </a:rPr>
              <a:t>&lt;&lt;</a:t>
            </a:r>
            <a:r>
              <a:rPr lang="en-US" sz="2800" i="1">
                <a:solidFill>
                  <a:srgbClr val="1548EB"/>
                </a:solidFill>
                <a:latin typeface="Times New Roman" panose="02020603050405020304" pitchFamily="18" charset="0"/>
                <a:cs typeface="Times New Roman" panose="02020603050405020304" pitchFamily="18" charset="0"/>
              </a:rPr>
              <a:t>"Nhap nam sinh: "</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cin</a:t>
            </a:r>
            <a:r>
              <a:rPr lang="en-US" sz="2800" i="1">
                <a:solidFill>
                  <a:srgbClr val="EC2C06"/>
                </a:solidFill>
                <a:latin typeface="Times New Roman" panose="02020603050405020304" pitchFamily="18" charset="0"/>
                <a:cs typeface="Times New Roman" panose="02020603050405020304" pitchFamily="18" charset="0"/>
              </a:rPr>
              <a:t>&gt;&gt;</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NamSinh</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x</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tiep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NULL</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58089499"/>
      </p:ext>
    </p:extLst>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Thêm phần tử vào danh sách</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166</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a:latin typeface="Times New Roman" panose="02020603050405020304" pitchFamily="18" charset="0"/>
                <a:cs typeface="Times New Roman" panose="02020603050405020304" pitchFamily="18" charset="0"/>
              </a:rPr>
              <a:t>Có 3 trường hợp:</a:t>
            </a:r>
          </a:p>
          <a:p>
            <a:r>
              <a:rPr lang="en-US" sz="2800" i="1">
                <a:latin typeface="Times New Roman" panose="02020603050405020304" pitchFamily="18" charset="0"/>
                <a:cs typeface="Times New Roman" panose="02020603050405020304" pitchFamily="18" charset="0"/>
              </a:rPr>
              <a:t> Thêm phần tử vào đầu DSLK</a:t>
            </a:r>
          </a:p>
          <a:p>
            <a:r>
              <a:rPr lang="en-US" sz="2800" i="1">
                <a:latin typeface="Times New Roman" panose="02020603050405020304" pitchFamily="18" charset="0"/>
                <a:cs typeface="Times New Roman" panose="02020603050405020304" pitchFamily="18" charset="0"/>
              </a:rPr>
              <a:t> Thêm phần tử vào cuối DSLK</a:t>
            </a:r>
          </a:p>
          <a:p>
            <a:r>
              <a:rPr lang="en-US" sz="2800" i="1">
                <a:latin typeface="Times New Roman" panose="02020603050405020304" pitchFamily="18" charset="0"/>
                <a:cs typeface="Times New Roman" panose="02020603050405020304" pitchFamily="18" charset="0"/>
              </a:rPr>
              <a:t> Thêm phần tử vào sau một phần tử của DSLK</a:t>
            </a:r>
          </a:p>
        </p:txBody>
      </p:sp>
    </p:spTree>
    <p:extLst>
      <p:ext uri="{BB962C8B-B14F-4D97-AF65-F5344CB8AC3E}">
        <p14:creationId xmlns:p14="http://schemas.microsoft.com/office/powerpoint/2010/main" val="3352836061"/>
      </p:ext>
    </p:extLst>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Thêm phần tử vào đầu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167</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a:latin typeface="Times New Roman" panose="02020603050405020304" pitchFamily="18" charset="0"/>
                <a:cs typeface="Times New Roman" panose="02020603050405020304" pitchFamily="18" charset="0"/>
              </a:rPr>
              <a:t>Các bước thực hiện như sau:</a:t>
            </a:r>
          </a:p>
          <a:p>
            <a:pP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Tạo và cấp phát bộ nhớ cho 1 nút mới.</a:t>
            </a:r>
          </a:p>
          <a:p>
            <a:pP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Nếu DSLK rỗng thì gán phần tử đầu và cuối của DSLK bằng chính nút mới tạo</a:t>
            </a:r>
          </a:p>
          <a:p>
            <a:pP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Nếu DSLK khác rỗng thì cho con trỏ tiếp của nút mới trỏ đến phần tử đầu tiên của DSLK sau đó cho con trỏ đầu của DSLK trỏ vào nút mới tạo.</a:t>
            </a:r>
          </a:p>
        </p:txBody>
      </p:sp>
    </p:spTree>
    <p:extLst>
      <p:ext uri="{BB962C8B-B14F-4D97-AF65-F5344CB8AC3E}">
        <p14:creationId xmlns:p14="http://schemas.microsoft.com/office/powerpoint/2010/main" val="4110596479"/>
      </p:ext>
    </p:extLst>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Thêm phần tử vào đầu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168</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i="1">
                <a:latin typeface="Times New Roman" panose="02020603050405020304" pitchFamily="18" charset="0"/>
                <a:cs typeface="Times New Roman" panose="02020603050405020304" pitchFamily="18" charset="0"/>
              </a:rPr>
              <a:t>void</a:t>
            </a:r>
            <a:r>
              <a:rPr lang="en-US" sz="2800" i="1">
                <a:latin typeface="Times New Roman" panose="02020603050405020304" pitchFamily="18" charset="0"/>
                <a:cs typeface="Times New Roman" panose="02020603050405020304" pitchFamily="18" charset="0"/>
              </a:rPr>
              <a:t> chendau</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DanhSach </a:t>
            </a:r>
            <a:r>
              <a:rPr lang="en-US" sz="2800" i="1">
                <a:solidFill>
                  <a:srgbClr val="FF0000"/>
                </a:solidFill>
                <a:latin typeface="Times New Roman" panose="02020603050405020304" pitchFamily="18" charset="0"/>
                <a:cs typeface="Times New Roman" panose="02020603050405020304" pitchFamily="18" charset="0"/>
              </a:rPr>
              <a:t>&amp;</a:t>
            </a:r>
            <a:r>
              <a:rPr lang="en-US" sz="2800" i="1">
                <a:latin typeface="Times New Roman" panose="02020603050405020304" pitchFamily="18" charset="0"/>
                <a:cs typeface="Times New Roman" panose="02020603050405020304" pitchFamily="18" charset="0"/>
              </a:rPr>
              <a:t>DSSV</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SinhVien</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dau</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p>
          <a:p>
            <a:pPr marL="0" indent="0">
              <a:buNone/>
            </a:pPr>
            <a:r>
              <a:rPr lang="en-US" sz="2800" b="1" i="1">
                <a:solidFill>
                  <a:srgbClr val="FF0000"/>
                </a:solidFill>
                <a:latin typeface="Times New Roman" panose="02020603050405020304" pitchFamily="18" charset="0"/>
                <a:cs typeface="Times New Roman" panose="02020603050405020304" pitchFamily="18" charset="0"/>
              </a:rPr>
              <a:t>	{</a:t>
            </a:r>
          </a:p>
          <a:p>
            <a:pPr marL="0" indent="0">
              <a:buNone/>
            </a:pPr>
            <a:r>
              <a:rPr lang="en-US" sz="2800" i="1">
                <a:latin typeface="Times New Roman" panose="02020603050405020304" pitchFamily="18" charset="0"/>
                <a:cs typeface="Times New Roman" panose="02020603050405020304" pitchFamily="18" charset="0"/>
              </a:rPr>
              <a:t>		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dau</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cuoi</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else</a:t>
            </a:r>
            <a:r>
              <a:rPr lang="en-US" sz="2800" i="1">
                <a:latin typeface="Times New Roman" panose="02020603050405020304" pitchFamily="18" charset="0"/>
                <a:cs typeface="Times New Roman" panose="02020603050405020304" pitchFamily="18" charset="0"/>
              </a:rPr>
              <a:t>	</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p>
          <a:p>
            <a:pPr marL="0" indent="0">
              <a:buNone/>
            </a:pPr>
            <a:r>
              <a:rPr lang="en-US" sz="2800" i="1">
                <a:latin typeface="Times New Roman" panose="02020603050405020304" pitchFamily="18" charset="0"/>
                <a:cs typeface="Times New Roman" panose="02020603050405020304" pitchFamily="18" charset="0"/>
              </a:rPr>
              <a:t>		x</a:t>
            </a:r>
            <a:r>
              <a:rPr lang="en-US" sz="2800" b="1"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tiep</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dau</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dau</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b="1"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16402015"/>
      </p:ext>
    </p:extLst>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Thêm phần tử vào đầu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169</a:t>
            </a:fld>
            <a:endParaRPr lang="en-US" altLang="en-US"/>
          </a:p>
        </p:txBody>
      </p:sp>
      <p:graphicFrame>
        <p:nvGraphicFramePr>
          <p:cNvPr id="5" name="Object 4"/>
          <p:cNvGraphicFramePr>
            <a:graphicFrameLocks noChangeAspect="1"/>
          </p:cNvGraphicFramePr>
          <p:nvPr/>
        </p:nvGraphicFramePr>
        <p:xfrm>
          <a:off x="685799" y="3352800"/>
          <a:ext cx="7464019" cy="1529367"/>
        </p:xfrm>
        <a:graphic>
          <a:graphicData uri="http://schemas.openxmlformats.org/presentationml/2006/ole">
            <mc:AlternateContent xmlns:mc="http://schemas.openxmlformats.org/markup-compatibility/2006">
              <mc:Choice xmlns:v="urn:schemas-microsoft-com:vml" Requires="v">
                <p:oleObj spid="_x0000_s8194" name="Visio" r:id="rId3" imgW="12885647" imgH="2643946" progId="Visio.Drawing.15">
                  <p:embed/>
                </p:oleObj>
              </mc:Choice>
              <mc:Fallback>
                <p:oleObj name="Visio" r:id="rId3" imgW="12885647" imgH="2643946" progId="Visio.Drawing.15">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799" y="3352800"/>
                        <a:ext cx="7464019" cy="1529367"/>
                      </a:xfrm>
                      <a:prstGeom prst="rect">
                        <a:avLst/>
                      </a:prstGeom>
                      <a:noFill/>
                    </p:spPr>
                  </p:pic>
                </p:oleObj>
              </mc:Fallback>
            </mc:AlternateContent>
          </a:graphicData>
        </a:graphic>
      </p:graphicFrame>
      <p:graphicFrame>
        <p:nvGraphicFramePr>
          <p:cNvPr id="8" name="Object 7"/>
          <p:cNvGraphicFramePr>
            <a:graphicFrameLocks noChangeAspect="1"/>
          </p:cNvGraphicFramePr>
          <p:nvPr/>
        </p:nvGraphicFramePr>
        <p:xfrm>
          <a:off x="685799" y="5099822"/>
          <a:ext cx="7464019" cy="1529577"/>
        </p:xfrm>
        <a:graphic>
          <a:graphicData uri="http://schemas.openxmlformats.org/presentationml/2006/ole">
            <mc:AlternateContent xmlns:mc="http://schemas.openxmlformats.org/markup-compatibility/2006">
              <mc:Choice xmlns:v="urn:schemas-microsoft-com:vml" Requires="v">
                <p:oleObj spid="_x0000_s8195" name="Visio" r:id="rId5" imgW="12885647" imgH="2643946" progId="Visio.Drawing.15">
                  <p:embed/>
                </p:oleObj>
              </mc:Choice>
              <mc:Fallback>
                <p:oleObj name="Visio" r:id="rId5" imgW="12885647" imgH="2643946" progId="Visio.Drawing.15">
                  <p:embed/>
                  <p:pic>
                    <p:nvPicPr>
                      <p:cNvPr id="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799" y="5099822"/>
                        <a:ext cx="7464019" cy="1529577"/>
                      </a:xfrm>
                      <a:prstGeom prst="rect">
                        <a:avLst/>
                      </a:prstGeom>
                      <a:noFill/>
                    </p:spPr>
                  </p:pic>
                </p:oleObj>
              </mc:Fallback>
            </mc:AlternateContent>
          </a:graphicData>
        </a:graphic>
      </p:graphicFrame>
      <p:graphicFrame>
        <p:nvGraphicFramePr>
          <p:cNvPr id="10" name="Object 9"/>
          <p:cNvGraphicFramePr>
            <a:graphicFrameLocks noChangeAspect="1"/>
          </p:cNvGraphicFramePr>
          <p:nvPr/>
        </p:nvGraphicFramePr>
        <p:xfrm>
          <a:off x="1672430" y="1096962"/>
          <a:ext cx="6195327" cy="2103438"/>
        </p:xfrm>
        <a:graphic>
          <a:graphicData uri="http://schemas.openxmlformats.org/presentationml/2006/ole">
            <mc:AlternateContent xmlns:mc="http://schemas.openxmlformats.org/markup-compatibility/2006">
              <mc:Choice xmlns:v="urn:schemas-microsoft-com:vml" Requires="v">
                <p:oleObj spid="_x0000_s8196" name="Visio" r:id="rId7" imgW="11056847" imgH="3726263" progId="Visio.Drawing.15">
                  <p:embed/>
                </p:oleObj>
              </mc:Choice>
              <mc:Fallback>
                <p:oleObj name="Visio" r:id="rId7" imgW="11056847" imgH="3726263" progId="Visio.Drawing.15">
                  <p:embed/>
                  <p:pic>
                    <p:nvPicPr>
                      <p:cNvPr id="1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2430" y="1096962"/>
                        <a:ext cx="6195327" cy="2103438"/>
                      </a:xfrm>
                      <a:prstGeom prst="rect">
                        <a:avLst/>
                      </a:prstGeom>
                      <a:noFill/>
                    </p:spPr>
                  </p:pic>
                </p:oleObj>
              </mc:Fallback>
            </mc:AlternateContent>
          </a:graphicData>
        </a:graphic>
      </p:graphicFrame>
    </p:spTree>
    <p:extLst>
      <p:ext uri="{BB962C8B-B14F-4D97-AF65-F5344CB8AC3E}">
        <p14:creationId xmlns:p14="http://schemas.microsoft.com/office/powerpoint/2010/main" val="265381666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869112" cy="538162"/>
          </a:xfrm>
          <a:solidFill>
            <a:srgbClr val="FFFFFF"/>
          </a:solidFill>
        </p:spPr>
        <p:txBody>
          <a:bodyPr/>
          <a:lstStyle/>
          <a:p>
            <a:r>
              <a:rPr lang="vi-VN" sz="3200">
                <a:latin typeface="Times New Roman" panose="02020603050405020304" pitchFamily="18" charset="0"/>
                <a:cs typeface="Times New Roman" panose="02020603050405020304" pitchFamily="18" charset="0"/>
              </a:rPr>
              <a:t>Phương pháp thực nghiệm</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17</a:t>
            </a:fld>
            <a:endParaRPr lang="en-US" altLang="en-US"/>
          </a:p>
        </p:txBody>
      </p:sp>
      <p:sp>
        <p:nvSpPr>
          <p:cNvPr id="6" name="Content Placeholder 2"/>
          <p:cNvSpPr txBox="1">
            <a:spLocks/>
          </p:cNvSpPr>
          <p:nvPr/>
        </p:nvSpPr>
        <p:spPr bwMode="gray">
          <a:xfrm>
            <a:off x="457200" y="1066800"/>
            <a:ext cx="82296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800">
                <a:latin typeface="Times New Roman" panose="02020603050405020304" pitchFamily="18" charset="0"/>
                <a:cs typeface="Times New Roman" panose="02020603050405020304" pitchFamily="18" charset="0"/>
              </a:rPr>
              <a:t>Cài thuật toán rồi chọn các bộ dữ liệu thử nghiệm, thống kê các thông số nhận được khi chạy các bộ dữ liệu đó.</a:t>
            </a:r>
          </a:p>
          <a:p>
            <a:r>
              <a:rPr lang="en-US" altLang="en-US" sz="2800" i="1" u="sng">
                <a:latin typeface="Times New Roman" panose="02020603050405020304" pitchFamily="18" charset="0"/>
                <a:cs typeface="Times New Roman" panose="02020603050405020304" pitchFamily="18" charset="0"/>
              </a:rPr>
              <a:t>Ưu điểm</a:t>
            </a:r>
            <a:r>
              <a:rPr lang="en-US" altLang="en-US" sz="2800">
                <a:latin typeface="Times New Roman" panose="02020603050405020304" pitchFamily="18" charset="0"/>
                <a:cs typeface="Times New Roman" panose="02020603050405020304" pitchFamily="18" charset="0"/>
              </a:rPr>
              <a:t>: Dễ thực hiện.</a:t>
            </a:r>
          </a:p>
          <a:p>
            <a:r>
              <a:rPr lang="en-US" altLang="en-US" sz="2800" i="1" u="sng">
                <a:latin typeface="Times New Roman" panose="02020603050405020304" pitchFamily="18" charset="0"/>
                <a:cs typeface="Times New Roman" panose="02020603050405020304" pitchFamily="18" charset="0"/>
              </a:rPr>
              <a:t>Nhược điểm</a:t>
            </a:r>
            <a:r>
              <a:rPr lang="en-US" altLang="en-US" sz="2800">
                <a:latin typeface="Times New Roman" panose="02020603050405020304" pitchFamily="18" charset="0"/>
                <a:cs typeface="Times New Roman" panose="02020603050405020304" pitchFamily="18" charset="0"/>
              </a:rPr>
              <a:t>: </a:t>
            </a:r>
          </a:p>
          <a:p>
            <a:pPr lvl="1">
              <a:buFont typeface="Wingdings" panose="05000000000000000000" pitchFamily="2" charset="2"/>
              <a:buChar char="§"/>
            </a:pPr>
            <a:r>
              <a:rPr lang="en-US" altLang="en-US">
                <a:latin typeface="Times New Roman" panose="02020603050405020304" pitchFamily="18" charset="0"/>
                <a:cs typeface="Times New Roman" panose="02020603050405020304" pitchFamily="18" charset="0"/>
              </a:rPr>
              <a:t>Chịu sự hạn chế của ngôn ngữ lập trình.</a:t>
            </a:r>
          </a:p>
          <a:p>
            <a:pPr lvl="1">
              <a:buFont typeface="Wingdings" panose="05000000000000000000" pitchFamily="2" charset="2"/>
              <a:buChar char="§"/>
            </a:pPr>
            <a:r>
              <a:rPr lang="en-US" altLang="en-US">
                <a:latin typeface="Times New Roman" panose="02020603050405020304" pitchFamily="18" charset="0"/>
                <a:cs typeface="Times New Roman" panose="02020603050405020304" pitchFamily="18" charset="0"/>
              </a:rPr>
              <a:t>Ảnh hưởng bởi trình độ của người lập trình.</a:t>
            </a:r>
          </a:p>
          <a:p>
            <a:pPr lvl="1" algn="just">
              <a:buFont typeface="Wingdings" panose="05000000000000000000" pitchFamily="2" charset="2"/>
              <a:buChar char="§"/>
            </a:pPr>
            <a:r>
              <a:rPr lang="en-US" altLang="en-US">
                <a:latin typeface="Times New Roman" panose="02020603050405020304" pitchFamily="18" charset="0"/>
                <a:cs typeface="Times New Roman" panose="02020603050405020304" pitchFamily="18" charset="0"/>
              </a:rPr>
              <a:t>Chọn được các bộ dữ liệu thử đặc trưng cho tất cả tập các dữ liệu vào của thuật toán: khó khăn và tốn nhiều chi phí. </a:t>
            </a:r>
          </a:p>
          <a:p>
            <a:pPr lvl="1">
              <a:buFont typeface="Wingdings" panose="05000000000000000000" pitchFamily="2" charset="2"/>
              <a:buChar char="§"/>
            </a:pPr>
            <a:r>
              <a:rPr lang="en-US" altLang="en-US">
                <a:latin typeface="Times New Roman" panose="02020603050405020304" pitchFamily="18" charset="0"/>
                <a:cs typeface="Times New Roman" panose="02020603050405020304" pitchFamily="18" charset="0"/>
              </a:rPr>
              <a:t>Phụ thuộc vào phần cứng.</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864105"/>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Thêm phần tử vào cuối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170</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a:latin typeface="Times New Roman" panose="02020603050405020304" pitchFamily="18" charset="0"/>
                <a:cs typeface="Times New Roman" panose="02020603050405020304" pitchFamily="18" charset="0"/>
              </a:rPr>
              <a:t>Các bước thực hiện như sau:</a:t>
            </a:r>
          </a:p>
          <a:p>
            <a:pP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Tạo và cấp phát bộ nhớ cho 1 nút mới.</a:t>
            </a:r>
          </a:p>
          <a:p>
            <a:pP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Nếu DSLK rỗng thì gán phần tử đầu và cuối của DSLK bằng nút mới tạo.</a:t>
            </a:r>
          </a:p>
          <a:p>
            <a:pP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Nếu DSLK khác rỗng:</a:t>
            </a:r>
          </a:p>
          <a:p>
            <a:pPr marL="744538">
              <a:buClr>
                <a:schemeClr val="accent5">
                  <a:lumMod val="50000"/>
                </a:schemeClr>
              </a:buCl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Cho con trỏ tiếp của phần tử cuối của DSLK trỏ đến nút mới tạo.</a:t>
            </a:r>
          </a:p>
          <a:p>
            <a:pPr marL="744538">
              <a:buClr>
                <a:schemeClr val="accent5">
                  <a:lumMod val="50000"/>
                </a:schemeClr>
              </a:buCl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Gán phần tử cuối của DSLK bằng nút mới tạo hoặc cho con trỏ tiếp của nút mới bằng NULL.</a:t>
            </a:r>
          </a:p>
        </p:txBody>
      </p:sp>
    </p:spTree>
    <p:extLst>
      <p:ext uri="{BB962C8B-B14F-4D97-AF65-F5344CB8AC3E}">
        <p14:creationId xmlns:p14="http://schemas.microsoft.com/office/powerpoint/2010/main" val="1902745554"/>
      </p:ext>
    </p:extLst>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Thêm phần tử vào cuối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171</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i="1">
                <a:latin typeface="Times New Roman" panose="02020603050405020304" pitchFamily="18" charset="0"/>
                <a:cs typeface="Times New Roman" panose="02020603050405020304" pitchFamily="18" charset="0"/>
              </a:rPr>
              <a:t>void</a:t>
            </a:r>
            <a:r>
              <a:rPr lang="en-US" sz="2800" i="1">
                <a:latin typeface="Times New Roman" panose="02020603050405020304" pitchFamily="18" charset="0"/>
                <a:cs typeface="Times New Roman" panose="02020603050405020304" pitchFamily="18" charset="0"/>
              </a:rPr>
              <a:t> chencuoi</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DanhSach </a:t>
            </a:r>
            <a:r>
              <a:rPr lang="en-US" sz="2800" i="1">
                <a:solidFill>
                  <a:srgbClr val="FF0000"/>
                </a:solidFill>
                <a:latin typeface="Times New Roman" panose="02020603050405020304" pitchFamily="18" charset="0"/>
                <a:cs typeface="Times New Roman" panose="02020603050405020304" pitchFamily="18" charset="0"/>
              </a:rPr>
              <a:t>&amp;</a:t>
            </a:r>
            <a:r>
              <a:rPr lang="en-US" sz="2800" i="1">
                <a:latin typeface="Times New Roman" panose="02020603050405020304" pitchFamily="18" charset="0"/>
                <a:cs typeface="Times New Roman" panose="02020603050405020304" pitchFamily="18" charset="0"/>
              </a:rPr>
              <a:t>DSSV</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SinhVien</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dau</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p>
          <a:p>
            <a:pPr marL="0" indent="0">
              <a:buNone/>
            </a:pPr>
            <a:r>
              <a:rPr lang="en-US" sz="2800" b="1" i="1">
                <a:solidFill>
                  <a:srgbClr val="FF0000"/>
                </a:solidFill>
                <a:latin typeface="Times New Roman" panose="02020603050405020304" pitchFamily="18" charset="0"/>
                <a:cs typeface="Times New Roman" panose="02020603050405020304" pitchFamily="18" charset="0"/>
              </a:rPr>
              <a:t>	{</a:t>
            </a:r>
          </a:p>
          <a:p>
            <a:pPr marL="0" indent="0">
              <a:buNone/>
            </a:pPr>
            <a:r>
              <a:rPr lang="en-US" sz="2800" i="1">
                <a:latin typeface="Times New Roman" panose="02020603050405020304" pitchFamily="18" charset="0"/>
                <a:cs typeface="Times New Roman" panose="02020603050405020304" pitchFamily="18" charset="0"/>
              </a:rPr>
              <a:t>		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dau</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cuoi</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else</a:t>
            </a:r>
            <a:r>
              <a:rPr lang="en-US" sz="2800" i="1">
                <a:latin typeface="Times New Roman" panose="02020603050405020304" pitchFamily="18" charset="0"/>
                <a:cs typeface="Times New Roman" panose="02020603050405020304" pitchFamily="18" charset="0"/>
              </a:rPr>
              <a:t>	</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cuoi</a:t>
            </a:r>
            <a:r>
              <a:rPr lang="en-US" sz="2800" b="1"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tiep</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DSSV</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cuoi</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b="1"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70604050"/>
      </p:ext>
    </p:extLst>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Thêm phần tử vào cuối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172</a:t>
            </a:fld>
            <a:endParaRPr lang="en-US" altLang="en-US"/>
          </a:p>
        </p:txBody>
      </p:sp>
      <p:graphicFrame>
        <p:nvGraphicFramePr>
          <p:cNvPr id="5" name="Object 4"/>
          <p:cNvGraphicFramePr>
            <a:graphicFrameLocks noChangeAspect="1"/>
          </p:cNvGraphicFramePr>
          <p:nvPr/>
        </p:nvGraphicFramePr>
        <p:xfrm>
          <a:off x="904875" y="1176331"/>
          <a:ext cx="4960938" cy="1684338"/>
        </p:xfrm>
        <a:graphic>
          <a:graphicData uri="http://schemas.openxmlformats.org/presentationml/2006/ole">
            <mc:AlternateContent xmlns:mc="http://schemas.openxmlformats.org/markup-compatibility/2006">
              <mc:Choice xmlns:v="urn:schemas-microsoft-com:vml" Requires="v">
                <p:oleObj spid="_x0000_s9218" name="Visio" r:id="rId3" imgW="11056847" imgH="3726263" progId="Visio.Drawing.15">
                  <p:embed/>
                </p:oleObj>
              </mc:Choice>
              <mc:Fallback>
                <p:oleObj name="Visio" r:id="rId3" imgW="11056847" imgH="3726263" progId="Visio.Drawing.15">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4875" y="1176331"/>
                        <a:ext cx="4960938" cy="168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1036637" y="3105145"/>
          <a:ext cx="6180138" cy="1303338"/>
        </p:xfrm>
        <a:graphic>
          <a:graphicData uri="http://schemas.openxmlformats.org/presentationml/2006/ole">
            <mc:AlternateContent xmlns:mc="http://schemas.openxmlformats.org/markup-compatibility/2006">
              <mc:Choice xmlns:v="urn:schemas-microsoft-com:vml" Requires="v">
                <p:oleObj spid="_x0000_s9219" name="Visio" r:id="rId5" imgW="12542715" imgH="2643946" progId="Visio.Drawing.15">
                  <p:embed/>
                </p:oleObj>
              </mc:Choice>
              <mc:Fallback>
                <p:oleObj name="Visio" r:id="rId5" imgW="12542715" imgH="2643946" progId="Visio.Drawing.15">
                  <p:embed/>
                  <p:pic>
                    <p:nvPicPr>
                      <p:cNvPr id="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6637" y="3105145"/>
                        <a:ext cx="6180138" cy="1303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1036637" y="4706936"/>
          <a:ext cx="6180138" cy="1303338"/>
        </p:xfrm>
        <a:graphic>
          <a:graphicData uri="http://schemas.openxmlformats.org/presentationml/2006/ole">
            <mc:AlternateContent xmlns:mc="http://schemas.openxmlformats.org/markup-compatibility/2006">
              <mc:Choice xmlns:v="urn:schemas-microsoft-com:vml" Requires="v">
                <p:oleObj spid="_x0000_s9220" name="Visio" r:id="rId7" imgW="12542715" imgH="2643946" progId="Visio.Drawing.15">
                  <p:embed/>
                </p:oleObj>
              </mc:Choice>
              <mc:Fallback>
                <p:oleObj name="Visio" r:id="rId7" imgW="12542715" imgH="2643946" progId="Visio.Drawing.15">
                  <p:embed/>
                  <p:pic>
                    <p:nvPicPr>
                      <p:cNvPr id="1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36637" y="4706936"/>
                        <a:ext cx="6180138" cy="1303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42014407"/>
      </p:ext>
    </p:extLst>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Thêm phần tử vào sau nút q</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173</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a:latin typeface="Times New Roman" panose="02020603050405020304" pitchFamily="18" charset="0"/>
                <a:cs typeface="Times New Roman" panose="02020603050405020304" pitchFamily="18" charset="0"/>
              </a:rPr>
              <a:t>Các bước thực hiện như sau:</a:t>
            </a:r>
          </a:p>
          <a:p>
            <a:r>
              <a:rPr lang="en-US" sz="2800">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Tạo và cấp phát bộ nhớ cho 1 nút mới cần thêm.</a:t>
            </a:r>
            <a:endParaRPr lang="en-US" sz="2800">
              <a:latin typeface="Times New Roman" panose="02020603050405020304" pitchFamily="18" charset="0"/>
              <a:cs typeface="Times New Roman" panose="02020603050405020304" pitchFamily="18" charset="0"/>
            </a:endParaRPr>
          </a:p>
          <a:p>
            <a:r>
              <a:rPr lang="en-US" sz="2800" i="1">
                <a:latin typeface="Times New Roman" panose="02020603050405020304" pitchFamily="18" charset="0"/>
                <a:cs typeface="Times New Roman" panose="02020603050405020304" pitchFamily="18" charset="0"/>
              </a:rPr>
              <a:t> Nếu tìm thấy nút q:</a:t>
            </a:r>
          </a:p>
          <a:p>
            <a:pPr marL="857250">
              <a:buClr>
                <a:srgbClr val="1548EB"/>
              </a:buCl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Cho con trỏ tiếp của nút mới trỏ đến nút kế của q.</a:t>
            </a:r>
          </a:p>
          <a:p>
            <a:pPr marL="857250">
              <a:buClr>
                <a:srgbClr val="1548EB"/>
              </a:buCl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Cho con trỏ tiếp của q trỏ vào nút mới.</a:t>
            </a:r>
          </a:p>
          <a:p>
            <a:pPr marL="857250">
              <a:buClr>
                <a:srgbClr val="1548EB"/>
              </a:buCl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Trường hợp q là nút cuối thì gán phần tử cuối của DSLK bằng nút mới thêm</a:t>
            </a:r>
          </a:p>
          <a:p>
            <a:pPr>
              <a:buFont typeface="Arial" panose="020B0604020202020204" pitchFamily="34" charset="0"/>
              <a:buChar char="•"/>
            </a:pPr>
            <a:r>
              <a:rPr lang="en-US" sz="2800" i="1">
                <a:latin typeface="Times New Roman" panose="02020603050405020304" pitchFamily="18" charset="0"/>
                <a:cs typeface="Times New Roman" panose="02020603050405020304" pitchFamily="18" charset="0"/>
              </a:rPr>
              <a:t> Nếu không tìm thấy nút q thì chèn nút mới vào đầu DSLK.</a:t>
            </a:r>
          </a:p>
        </p:txBody>
      </p:sp>
    </p:spTree>
    <p:extLst>
      <p:ext uri="{BB962C8B-B14F-4D97-AF65-F5344CB8AC3E}">
        <p14:creationId xmlns:p14="http://schemas.microsoft.com/office/powerpoint/2010/main" val="2739933877"/>
      </p:ext>
    </p:extLst>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Thêm phần tử vào sau nút q</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174</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300" b="1" i="1">
                <a:latin typeface="Times New Roman" panose="02020603050405020304" pitchFamily="18" charset="0"/>
                <a:cs typeface="Times New Roman" panose="02020603050405020304" pitchFamily="18" charset="0"/>
              </a:rPr>
              <a:t>void</a:t>
            </a:r>
            <a:r>
              <a:rPr lang="en-US" sz="2300" i="1">
                <a:latin typeface="Times New Roman" panose="02020603050405020304" pitchFamily="18" charset="0"/>
                <a:cs typeface="Times New Roman" panose="02020603050405020304" pitchFamily="18" charset="0"/>
              </a:rPr>
              <a:t> InsertAfterQ</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DanhSach </a:t>
            </a:r>
            <a:r>
              <a:rPr lang="en-US" sz="2300" b="1" i="1">
                <a:solidFill>
                  <a:srgbClr val="FF0000"/>
                </a:solidFill>
                <a:latin typeface="Times New Roman" panose="02020603050405020304" pitchFamily="18" charset="0"/>
                <a:cs typeface="Times New Roman" panose="02020603050405020304" pitchFamily="18" charset="0"/>
              </a:rPr>
              <a:t>&amp;</a:t>
            </a:r>
            <a:r>
              <a:rPr lang="en-US" sz="2300" i="1">
                <a:latin typeface="Times New Roman" panose="02020603050405020304" pitchFamily="18" charset="0"/>
                <a:cs typeface="Times New Roman" panose="02020603050405020304" pitchFamily="18" charset="0"/>
              </a:rPr>
              <a:t>DSSV</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 SinhVien </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Data, SinhVien </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q)</a:t>
            </a:r>
          </a:p>
          <a:p>
            <a:pPr marL="0" indent="0">
              <a:buNone/>
            </a:pPr>
            <a:r>
              <a:rPr lang="en-US" sz="23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300" i="1">
                <a:latin typeface="Times New Roman" panose="02020603050405020304" pitchFamily="18" charset="0"/>
                <a:cs typeface="Times New Roman" panose="02020603050405020304" pitchFamily="18" charset="0"/>
              </a:rPr>
              <a:t>	  </a:t>
            </a:r>
            <a:r>
              <a:rPr lang="en-US" sz="2300" b="1" i="1">
                <a:latin typeface="Times New Roman" panose="02020603050405020304" pitchFamily="18" charset="0"/>
                <a:cs typeface="Times New Roman" panose="02020603050405020304" pitchFamily="18" charset="0"/>
              </a:rPr>
              <a:t>if</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q</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NULL</a:t>
            </a:r>
            <a:r>
              <a:rPr lang="en-US" sz="23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300" i="1">
                <a:latin typeface="Times New Roman" panose="02020603050405020304" pitchFamily="18" charset="0"/>
                <a:cs typeface="Times New Roman" panose="02020603050405020304" pitchFamily="18" charset="0"/>
              </a:rPr>
              <a:t>	  </a:t>
            </a:r>
            <a:r>
              <a:rPr lang="en-US" sz="23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300" i="1">
                <a:latin typeface="Times New Roman" panose="02020603050405020304" pitchFamily="18" charset="0"/>
                <a:cs typeface="Times New Roman" panose="02020603050405020304" pitchFamily="18" charset="0"/>
              </a:rPr>
              <a:t>		Data</a:t>
            </a:r>
            <a:r>
              <a:rPr lang="en-US" sz="2300" b="1" i="1">
                <a:solidFill>
                  <a:srgbClr val="FF0000"/>
                </a:solidFill>
                <a:latin typeface="Times New Roman" panose="02020603050405020304" pitchFamily="18" charset="0"/>
                <a:cs typeface="Times New Roman" panose="02020603050405020304" pitchFamily="18" charset="0"/>
              </a:rPr>
              <a:t>-&gt;</a:t>
            </a:r>
            <a:r>
              <a:rPr lang="en-US" sz="2300" i="1">
                <a:latin typeface="Times New Roman" panose="02020603050405020304" pitchFamily="18" charset="0"/>
                <a:cs typeface="Times New Roman" panose="02020603050405020304" pitchFamily="18" charset="0"/>
              </a:rPr>
              <a:t>tiep</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q</a:t>
            </a:r>
            <a:r>
              <a:rPr lang="en-US" sz="2300" b="1" i="1">
                <a:solidFill>
                  <a:srgbClr val="FF0000"/>
                </a:solidFill>
                <a:latin typeface="Times New Roman" panose="02020603050405020304" pitchFamily="18" charset="0"/>
                <a:cs typeface="Times New Roman" panose="02020603050405020304" pitchFamily="18" charset="0"/>
              </a:rPr>
              <a:t>-&gt;</a:t>
            </a:r>
            <a:r>
              <a:rPr lang="en-US" sz="2300" i="1">
                <a:latin typeface="Times New Roman" panose="02020603050405020304" pitchFamily="18" charset="0"/>
                <a:cs typeface="Times New Roman" panose="02020603050405020304" pitchFamily="18" charset="0"/>
              </a:rPr>
              <a:t>tiep</a:t>
            </a:r>
            <a:r>
              <a:rPr lang="en-US" sz="23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300" i="1">
                <a:latin typeface="Times New Roman" panose="02020603050405020304" pitchFamily="18" charset="0"/>
                <a:cs typeface="Times New Roman" panose="02020603050405020304" pitchFamily="18" charset="0"/>
              </a:rPr>
              <a:t>		q</a:t>
            </a:r>
            <a:r>
              <a:rPr lang="en-US" sz="2300" b="1" i="1">
                <a:solidFill>
                  <a:srgbClr val="FF0000"/>
                </a:solidFill>
                <a:latin typeface="Times New Roman" panose="02020603050405020304" pitchFamily="18" charset="0"/>
                <a:cs typeface="Times New Roman" panose="02020603050405020304" pitchFamily="18" charset="0"/>
              </a:rPr>
              <a:t>-&gt;</a:t>
            </a:r>
            <a:r>
              <a:rPr lang="en-US" sz="2300" i="1">
                <a:latin typeface="Times New Roman" panose="02020603050405020304" pitchFamily="18" charset="0"/>
                <a:cs typeface="Times New Roman" panose="02020603050405020304" pitchFamily="18" charset="0"/>
              </a:rPr>
              <a:t>tiep</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Data</a:t>
            </a:r>
            <a:r>
              <a:rPr lang="en-US" sz="23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300" i="1">
                <a:latin typeface="Times New Roman" panose="02020603050405020304" pitchFamily="18" charset="0"/>
                <a:cs typeface="Times New Roman" panose="02020603050405020304" pitchFamily="18" charset="0"/>
              </a:rPr>
              <a:t>		if</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DSSV</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cuoi</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q</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 </a:t>
            </a:r>
          </a:p>
          <a:p>
            <a:pPr marL="0" indent="0">
              <a:buNone/>
            </a:pPr>
            <a:r>
              <a:rPr lang="en-US" sz="2300" i="1">
                <a:latin typeface="Times New Roman" panose="02020603050405020304" pitchFamily="18" charset="0"/>
                <a:cs typeface="Times New Roman" panose="02020603050405020304" pitchFamily="18" charset="0"/>
              </a:rPr>
              <a:t>		DSSV</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cuoi</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Data</a:t>
            </a:r>
            <a:r>
              <a:rPr lang="en-US" sz="23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300" i="1">
                <a:latin typeface="Times New Roman" panose="02020603050405020304" pitchFamily="18" charset="0"/>
                <a:cs typeface="Times New Roman" panose="02020603050405020304" pitchFamily="18" charset="0"/>
              </a:rPr>
              <a:t>	 </a:t>
            </a:r>
            <a:r>
              <a:rPr lang="en-US" sz="23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300" i="1">
                <a:latin typeface="Times New Roman" panose="02020603050405020304" pitchFamily="18" charset="0"/>
                <a:cs typeface="Times New Roman" panose="02020603050405020304" pitchFamily="18" charset="0"/>
              </a:rPr>
              <a:t> 	 </a:t>
            </a:r>
            <a:r>
              <a:rPr lang="en-US" sz="2300" b="1" i="1">
                <a:latin typeface="Times New Roman" panose="02020603050405020304" pitchFamily="18" charset="0"/>
                <a:cs typeface="Times New Roman" panose="02020603050405020304" pitchFamily="18" charset="0"/>
              </a:rPr>
              <a:t>else</a:t>
            </a:r>
          </a:p>
          <a:p>
            <a:pPr marL="0" indent="0">
              <a:buNone/>
            </a:pPr>
            <a:r>
              <a:rPr lang="en-US" sz="2300" i="1">
                <a:latin typeface="Times New Roman" panose="02020603050405020304" pitchFamily="18" charset="0"/>
                <a:cs typeface="Times New Roman" panose="02020603050405020304" pitchFamily="18" charset="0"/>
              </a:rPr>
              <a:t>		chendau</a:t>
            </a:r>
            <a:r>
              <a:rPr lang="en-US" sz="2300" b="1" i="1">
                <a:solidFill>
                  <a:srgbClr val="FF0000"/>
                </a:solidFill>
                <a:latin typeface="Times New Roman" panose="02020603050405020304" pitchFamily="18" charset="0"/>
                <a:cs typeface="Times New Roman" panose="02020603050405020304" pitchFamily="18" charset="0"/>
              </a:rPr>
              <a:t>(</a:t>
            </a:r>
            <a:r>
              <a:rPr lang="en-US" sz="2300" i="1">
                <a:latin typeface="Times New Roman" panose="02020603050405020304" pitchFamily="18" charset="0"/>
                <a:cs typeface="Times New Roman" panose="02020603050405020304" pitchFamily="18" charset="0"/>
              </a:rPr>
              <a:t>DSSV</a:t>
            </a:r>
            <a:r>
              <a:rPr lang="en-US" sz="2300" b="1" i="1">
                <a:solidFill>
                  <a:srgbClr val="FF0000"/>
                </a:solidFill>
                <a:latin typeface="Times New Roman" panose="02020603050405020304" pitchFamily="18" charset="0"/>
                <a:cs typeface="Times New Roman" panose="02020603050405020304" pitchFamily="18" charset="0"/>
              </a:rPr>
              <a:t>, </a:t>
            </a:r>
            <a:r>
              <a:rPr lang="en-US" sz="2300" i="1">
                <a:latin typeface="Times New Roman" panose="02020603050405020304" pitchFamily="18" charset="0"/>
                <a:cs typeface="Times New Roman" panose="02020603050405020304" pitchFamily="18" charset="0"/>
              </a:rPr>
              <a:t>Data</a:t>
            </a:r>
            <a:r>
              <a:rPr lang="en-US" sz="2300" b="1" i="1">
                <a:solidFill>
                  <a:srgbClr val="FF0000"/>
                </a:solidFill>
                <a:latin typeface="Times New Roman" panose="02020603050405020304" pitchFamily="18" charset="0"/>
                <a:cs typeface="Times New Roman" panose="02020603050405020304" pitchFamily="18" charset="0"/>
              </a:rPr>
              <a:t>);</a:t>
            </a:r>
            <a:r>
              <a:rPr lang="en-US" sz="2300" i="1">
                <a:solidFill>
                  <a:srgbClr val="1548EB"/>
                </a:solidFill>
                <a:latin typeface="Times New Roman" panose="02020603050405020304" pitchFamily="18" charset="0"/>
                <a:cs typeface="Times New Roman" panose="02020603050405020304" pitchFamily="18" charset="0"/>
              </a:rPr>
              <a:t>//Them Data vao dau danh sach</a:t>
            </a:r>
          </a:p>
          <a:p>
            <a:pPr marL="0" indent="0">
              <a:buNone/>
            </a:pPr>
            <a:r>
              <a:rPr lang="en-US" sz="2300" b="1"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14997680"/>
      </p:ext>
    </p:extLst>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Thêm phần tử vào sau nút q</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175</a:t>
            </a:fld>
            <a:endParaRPr lang="en-US" altLang="en-US"/>
          </a:p>
        </p:txBody>
      </p:sp>
      <p:graphicFrame>
        <p:nvGraphicFramePr>
          <p:cNvPr id="8" name="Object 7"/>
          <p:cNvGraphicFramePr>
            <a:graphicFrameLocks noChangeAspect="1"/>
          </p:cNvGraphicFramePr>
          <p:nvPr/>
        </p:nvGraphicFramePr>
        <p:xfrm>
          <a:off x="762000" y="990600"/>
          <a:ext cx="6096000" cy="2065818"/>
        </p:xfrm>
        <a:graphic>
          <a:graphicData uri="http://schemas.openxmlformats.org/presentationml/2006/ole">
            <mc:AlternateContent xmlns:mc="http://schemas.openxmlformats.org/markup-compatibility/2006">
              <mc:Choice xmlns:v="urn:schemas-microsoft-com:vml" Requires="v">
                <p:oleObj spid="_x0000_s10242" name="Visio" r:id="rId3" imgW="11056847" imgH="3726263" progId="Visio.Drawing.15">
                  <p:embed/>
                </p:oleObj>
              </mc:Choice>
              <mc:Fallback>
                <p:oleObj name="Visio" r:id="rId3" imgW="11056847" imgH="3726263" progId="Visio.Drawing.15">
                  <p:embed/>
                  <p:pic>
                    <p:nvPicPr>
                      <p:cNvPr id="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990600"/>
                        <a:ext cx="6096000" cy="2065818"/>
                      </a:xfrm>
                      <a:prstGeom prst="rect">
                        <a:avLst/>
                      </a:prstGeom>
                      <a:noFill/>
                    </p:spPr>
                  </p:pic>
                </p:oleObj>
              </mc:Fallback>
            </mc:AlternateContent>
          </a:graphicData>
        </a:graphic>
      </p:graphicFrame>
      <p:graphicFrame>
        <p:nvGraphicFramePr>
          <p:cNvPr id="10" name="Object 9"/>
          <p:cNvGraphicFramePr>
            <a:graphicFrameLocks noChangeAspect="1"/>
          </p:cNvGraphicFramePr>
          <p:nvPr/>
        </p:nvGraphicFramePr>
        <p:xfrm>
          <a:off x="945356" y="3084993"/>
          <a:ext cx="6271419" cy="1581505"/>
        </p:xfrm>
        <a:graphic>
          <a:graphicData uri="http://schemas.openxmlformats.org/presentationml/2006/ole">
            <mc:AlternateContent xmlns:mc="http://schemas.openxmlformats.org/markup-compatibility/2006">
              <mc:Choice xmlns:v="urn:schemas-microsoft-com:vml" Requires="v">
                <p:oleObj spid="_x0000_s10243" name="Visio" r:id="rId5" imgW="10774615" imgH="2712775" progId="Visio.Drawing.15">
                  <p:embed/>
                </p:oleObj>
              </mc:Choice>
              <mc:Fallback>
                <p:oleObj name="Visio" r:id="rId5" imgW="10774615" imgH="2712775" progId="Visio.Drawing.15">
                  <p:embed/>
                  <p:pic>
                    <p:nvPicPr>
                      <p:cNvPr id="1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5356" y="3084993"/>
                        <a:ext cx="6271419" cy="1581505"/>
                      </a:xfrm>
                      <a:prstGeom prst="rect">
                        <a:avLst/>
                      </a:prstGeom>
                      <a:noFill/>
                    </p:spPr>
                  </p:pic>
                </p:oleObj>
              </mc:Fallback>
            </mc:AlternateContent>
          </a:graphicData>
        </a:graphic>
      </p:graphicFrame>
      <p:graphicFrame>
        <p:nvGraphicFramePr>
          <p:cNvPr id="12" name="Object 11"/>
          <p:cNvGraphicFramePr>
            <a:graphicFrameLocks noChangeAspect="1"/>
          </p:cNvGraphicFramePr>
          <p:nvPr/>
        </p:nvGraphicFramePr>
        <p:xfrm>
          <a:off x="904874" y="4905375"/>
          <a:ext cx="7198043" cy="1571625"/>
        </p:xfrm>
        <a:graphic>
          <a:graphicData uri="http://schemas.openxmlformats.org/presentationml/2006/ole">
            <mc:AlternateContent xmlns:mc="http://schemas.openxmlformats.org/markup-compatibility/2006">
              <mc:Choice xmlns:v="urn:schemas-microsoft-com:vml" Requires="v">
                <p:oleObj spid="_x0000_s10244" name="Visio" r:id="rId7" imgW="12542715" imgH="2712775" progId="Visio.Drawing.15">
                  <p:embed/>
                </p:oleObj>
              </mc:Choice>
              <mc:Fallback>
                <p:oleObj name="Visio" r:id="rId7" imgW="12542715" imgH="2712775" progId="Visio.Drawing.15">
                  <p:embed/>
                  <p:pic>
                    <p:nvPicPr>
                      <p:cNvPr id="12"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4874" y="4905375"/>
                        <a:ext cx="7198043" cy="1571625"/>
                      </a:xfrm>
                      <a:prstGeom prst="rect">
                        <a:avLst/>
                      </a:prstGeom>
                      <a:noFill/>
                    </p:spPr>
                  </p:pic>
                </p:oleObj>
              </mc:Fallback>
            </mc:AlternateContent>
          </a:graphicData>
        </a:graphic>
      </p:graphicFrame>
    </p:spTree>
    <p:extLst>
      <p:ext uri="{BB962C8B-B14F-4D97-AF65-F5344CB8AC3E}">
        <p14:creationId xmlns:p14="http://schemas.microsoft.com/office/powerpoint/2010/main" val="2196858401"/>
      </p:ext>
    </p:extLst>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Duyệt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176</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Ta sử dụng 1 biến con trỏ tạm dạng nút trỏ vào phần tử đầu của DSLK. Từ vị trí này, theo liên kết giữa các nút ta sẽ thực hiện việc duyệt qua từng phần tử trong DSLK.</a:t>
            </a:r>
          </a:p>
          <a:p>
            <a:pPr>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Trong quá trình duyệt, tại mỗi nút ta có thể thực hiện các thao tác như:  </a:t>
            </a:r>
          </a:p>
          <a:p>
            <a:pPr marL="744538">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Lấy thông tin phần tử</a:t>
            </a:r>
          </a:p>
          <a:p>
            <a:pPr marL="744538">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Sửa thông tin phần tử</a:t>
            </a:r>
          </a:p>
          <a:p>
            <a:pPr marL="744538">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So sánh phần tử</a:t>
            </a:r>
          </a:p>
          <a:p>
            <a:pPr marL="744538">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Xóa phần tử…</a:t>
            </a:r>
          </a:p>
          <a:p>
            <a:pPr marL="0" indent="0">
              <a:buNone/>
            </a:pP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5321821"/>
      </p:ext>
    </p:extLst>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1" y="381000"/>
            <a:ext cx="4648200" cy="715962"/>
          </a:xfrm>
        </p:spPr>
        <p:txBody>
          <a:bodyPr/>
          <a:lstStyle/>
          <a:p>
            <a:r>
              <a:rPr lang="en-US" sz="3200">
                <a:latin typeface="Times New Roman" panose="02020603050405020304" pitchFamily="18" charset="0"/>
                <a:cs typeface="Times New Roman" panose="02020603050405020304" pitchFamily="18" charset="0"/>
              </a:rPr>
              <a:t>Duyệt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177</a:t>
            </a:fld>
            <a:endParaRPr lang="en-US" altLang="en-US"/>
          </a:p>
        </p:txBody>
      </p:sp>
      <p:graphicFrame>
        <p:nvGraphicFramePr>
          <p:cNvPr id="7" name="Object 6"/>
          <p:cNvGraphicFramePr>
            <a:graphicFrameLocks noChangeAspect="1"/>
          </p:cNvGraphicFramePr>
          <p:nvPr/>
        </p:nvGraphicFramePr>
        <p:xfrm>
          <a:off x="457200" y="1905000"/>
          <a:ext cx="7857407" cy="2514600"/>
        </p:xfrm>
        <a:graphic>
          <a:graphicData uri="http://schemas.openxmlformats.org/presentationml/2006/ole">
            <mc:AlternateContent xmlns:mc="http://schemas.openxmlformats.org/markup-compatibility/2006">
              <mc:Choice xmlns:v="urn:schemas-microsoft-com:vml" Requires="v">
                <p:oleObj spid="_x0000_s11266" name="Visio" r:id="rId3" imgW="11628055" imgH="3726263" progId="Visio.Drawing.15">
                  <p:embed/>
                </p:oleObj>
              </mc:Choice>
              <mc:Fallback>
                <p:oleObj name="Visio" r:id="rId3" imgW="11628055" imgH="3726263" progId="Visio.Drawing.15">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05000"/>
                        <a:ext cx="7857407" cy="2514600"/>
                      </a:xfrm>
                      <a:prstGeom prst="rect">
                        <a:avLst/>
                      </a:prstGeom>
                      <a:noFill/>
                    </p:spPr>
                  </p:pic>
                </p:oleObj>
              </mc:Fallback>
            </mc:AlternateContent>
          </a:graphicData>
        </a:graphic>
      </p:graphicFrame>
    </p:spTree>
    <p:extLst>
      <p:ext uri="{BB962C8B-B14F-4D97-AF65-F5344CB8AC3E}">
        <p14:creationId xmlns:p14="http://schemas.microsoft.com/office/powerpoint/2010/main" val="1100194001"/>
      </p:ext>
    </p:extLst>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Hàm in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178</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i="1">
                <a:latin typeface="Times New Roman" panose="02020603050405020304" pitchFamily="18" charset="0"/>
                <a:cs typeface="Times New Roman" panose="02020603050405020304" pitchFamily="18" charset="0"/>
              </a:rPr>
              <a:t>void</a:t>
            </a:r>
            <a:r>
              <a:rPr lang="en-US" sz="2200" i="1">
                <a:latin typeface="Times New Roman" panose="02020603050405020304" pitchFamily="18" charset="0"/>
                <a:cs typeface="Times New Roman" panose="02020603050405020304" pitchFamily="18" charset="0"/>
              </a:rPr>
              <a:t> output</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DanhSach </a:t>
            </a:r>
            <a:r>
              <a:rPr lang="en-US" sz="2200" i="1">
                <a:solidFill>
                  <a:srgbClr val="FF0000"/>
                </a:solidFill>
                <a:latin typeface="Times New Roman" panose="02020603050405020304" pitchFamily="18" charset="0"/>
                <a:cs typeface="Times New Roman" panose="02020603050405020304" pitchFamily="18" charset="0"/>
              </a:rPr>
              <a:t>&amp;</a:t>
            </a:r>
            <a:r>
              <a:rPr lang="en-US" sz="2200" i="1">
                <a:latin typeface="Times New Roman" panose="02020603050405020304" pitchFamily="18" charset="0"/>
                <a:cs typeface="Times New Roman" panose="02020603050405020304" pitchFamily="18" charset="0"/>
              </a:rPr>
              <a:t>DSSV</a:t>
            </a:r>
            <a:r>
              <a:rPr lang="en-US" sz="2200" i="1">
                <a:solidFill>
                  <a:srgbClr val="FF0000"/>
                </a:solidFill>
                <a:latin typeface="Times New Roman" panose="02020603050405020304" pitchFamily="18" charset="0"/>
                <a:cs typeface="Times New Roman" panose="02020603050405020304" pitchFamily="18" charset="0"/>
              </a:rPr>
              <a:t>)</a:t>
            </a:r>
            <a:r>
              <a:rPr lang="en-US" sz="2200" i="1">
                <a:solidFill>
                  <a:srgbClr val="1548EB"/>
                </a:solidFill>
                <a:latin typeface="Times New Roman" panose="02020603050405020304" pitchFamily="18" charset="0"/>
                <a:cs typeface="Times New Roman" panose="02020603050405020304" pitchFamily="18" charset="0"/>
              </a:rPr>
              <a:t>//Hàm in ra DSLK</a:t>
            </a:r>
          </a:p>
          <a:p>
            <a:pPr marL="0" indent="0">
              <a:buNone/>
            </a:pP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SinhVien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data</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data</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DSSV</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dau</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int i</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1</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cout</a:t>
            </a:r>
            <a:r>
              <a:rPr lang="en-US" sz="2200" i="1">
                <a:solidFill>
                  <a:srgbClr val="FF0000"/>
                </a:solidFill>
                <a:latin typeface="Times New Roman" panose="02020603050405020304" pitchFamily="18" charset="0"/>
                <a:cs typeface="Times New Roman" panose="02020603050405020304" pitchFamily="18" charset="0"/>
              </a:rPr>
              <a:t>&lt;&lt;</a:t>
            </a:r>
            <a:r>
              <a:rPr lang="en-US" sz="2200" i="1">
                <a:solidFill>
                  <a:srgbClr val="1548EB"/>
                </a:solidFill>
                <a:latin typeface="Times New Roman" panose="02020603050405020304" pitchFamily="18" charset="0"/>
                <a:cs typeface="Times New Roman" panose="02020603050405020304" pitchFamily="18" charset="0"/>
              </a:rPr>
              <a:t>"===============================\n"</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cout</a:t>
            </a:r>
            <a:r>
              <a:rPr lang="en-US" sz="2200" i="1">
                <a:solidFill>
                  <a:srgbClr val="FF0000"/>
                </a:solidFill>
                <a:latin typeface="Times New Roman" panose="02020603050405020304" pitchFamily="18" charset="0"/>
                <a:cs typeface="Times New Roman" panose="02020603050405020304" pitchFamily="18" charset="0"/>
              </a:rPr>
              <a:t>&lt;&lt;</a:t>
            </a:r>
            <a:r>
              <a:rPr lang="en-US" sz="2200" i="1">
                <a:solidFill>
                  <a:srgbClr val="1548EB"/>
                </a:solidFill>
                <a:latin typeface="Times New Roman" panose="02020603050405020304" pitchFamily="18" charset="0"/>
                <a:cs typeface="Times New Roman" panose="02020603050405020304" pitchFamily="18" charset="0"/>
              </a:rPr>
              <a:t>"Danh Sach cac phan tu cua DSLK:\n"</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cout</a:t>
            </a:r>
            <a:r>
              <a:rPr lang="en-US" sz="2200" i="1">
                <a:solidFill>
                  <a:srgbClr val="FF0000"/>
                </a:solidFill>
                <a:latin typeface="Times New Roman" panose="02020603050405020304" pitchFamily="18" charset="0"/>
                <a:cs typeface="Times New Roman" panose="02020603050405020304" pitchFamily="18" charset="0"/>
              </a:rPr>
              <a:t>&lt;&lt;</a:t>
            </a:r>
            <a:r>
              <a:rPr lang="en-US" sz="2200" i="1">
                <a:solidFill>
                  <a:srgbClr val="1548EB"/>
                </a:solidFill>
                <a:latin typeface="Times New Roman" panose="02020603050405020304" pitchFamily="18" charset="0"/>
                <a:cs typeface="Times New Roman" panose="02020603050405020304" pitchFamily="18" charset="0"/>
              </a:rPr>
              <a:t>"STT\tHo Va Ten\tNam Sinh"</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while</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data</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NULL</a:t>
            </a:r>
            <a:r>
              <a:rPr lang="en-US" sz="2200" i="1">
                <a:solidFill>
                  <a:srgbClr val="FF0000"/>
                </a:solidFill>
                <a:latin typeface="Times New Roman" panose="02020603050405020304" pitchFamily="18" charset="0"/>
                <a:cs typeface="Times New Roman" panose="02020603050405020304" pitchFamily="18" charset="0"/>
              </a:rPr>
              <a:t>) {</a:t>
            </a:r>
          </a:p>
          <a:p>
            <a:pPr marL="0" indent="0">
              <a:buNone/>
            </a:pPr>
            <a:r>
              <a:rPr lang="en-US" sz="2200" i="1">
                <a:latin typeface="Times New Roman" panose="02020603050405020304" pitchFamily="18" charset="0"/>
                <a:cs typeface="Times New Roman" panose="02020603050405020304" pitchFamily="18" charset="0"/>
              </a:rPr>
              <a:t>		cout</a:t>
            </a:r>
            <a:r>
              <a:rPr lang="en-US" sz="2200" i="1">
                <a:solidFill>
                  <a:srgbClr val="FF0000"/>
                </a:solidFill>
                <a:latin typeface="Times New Roman" panose="02020603050405020304" pitchFamily="18" charset="0"/>
                <a:cs typeface="Times New Roman" panose="02020603050405020304" pitchFamily="18" charset="0"/>
              </a:rPr>
              <a:t>&lt;&lt;</a:t>
            </a:r>
            <a:r>
              <a:rPr lang="en-US" sz="2200" i="1">
                <a:latin typeface="Times New Roman" panose="02020603050405020304" pitchFamily="18" charset="0"/>
                <a:cs typeface="Times New Roman" panose="02020603050405020304" pitchFamily="18" charset="0"/>
              </a:rPr>
              <a:t>endl</a:t>
            </a:r>
            <a:r>
              <a:rPr lang="en-US" sz="2200" i="1">
                <a:solidFill>
                  <a:srgbClr val="FF0000"/>
                </a:solidFill>
                <a:latin typeface="Times New Roman" panose="02020603050405020304" pitchFamily="18" charset="0"/>
                <a:cs typeface="Times New Roman" panose="02020603050405020304" pitchFamily="18" charset="0"/>
              </a:rPr>
              <a:t>&lt;&lt;</a:t>
            </a:r>
            <a:r>
              <a:rPr lang="en-US" sz="2200" i="1">
                <a:latin typeface="Times New Roman" panose="02020603050405020304" pitchFamily="18" charset="0"/>
                <a:cs typeface="Times New Roman" panose="02020603050405020304" pitchFamily="18" charset="0"/>
              </a:rPr>
              <a:t>i</a:t>
            </a:r>
            <a:r>
              <a:rPr lang="en-US" sz="2200" i="1">
                <a:solidFill>
                  <a:srgbClr val="FF0000"/>
                </a:solidFill>
                <a:latin typeface="Times New Roman" panose="02020603050405020304" pitchFamily="18" charset="0"/>
                <a:cs typeface="Times New Roman" panose="02020603050405020304" pitchFamily="18" charset="0"/>
              </a:rPr>
              <a:t>&lt;&lt;</a:t>
            </a:r>
            <a:r>
              <a:rPr lang="en-US" sz="2200" i="1">
                <a:solidFill>
                  <a:srgbClr val="1548EB"/>
                </a:solidFill>
                <a:latin typeface="Times New Roman" panose="02020603050405020304" pitchFamily="18" charset="0"/>
                <a:cs typeface="Times New Roman" panose="02020603050405020304" pitchFamily="18" charset="0"/>
              </a:rPr>
              <a:t>“\t”</a:t>
            </a:r>
            <a:r>
              <a:rPr lang="en-US" sz="2200" i="1">
                <a:solidFill>
                  <a:srgbClr val="FF0000"/>
                </a:solidFill>
                <a:latin typeface="Times New Roman" panose="02020603050405020304" pitchFamily="18" charset="0"/>
                <a:cs typeface="Times New Roman" panose="02020603050405020304" pitchFamily="18" charset="0"/>
              </a:rPr>
              <a:t>&lt;&lt;</a:t>
            </a:r>
            <a:r>
              <a:rPr lang="en-US" sz="2200" i="1">
                <a:latin typeface="Times New Roman" panose="02020603050405020304" pitchFamily="18" charset="0"/>
                <a:cs typeface="Times New Roman" panose="02020603050405020304" pitchFamily="18" charset="0"/>
              </a:rPr>
              <a:t>data</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HoTen</a:t>
            </a:r>
            <a:r>
              <a:rPr lang="en-US" sz="2200" i="1">
                <a:solidFill>
                  <a:srgbClr val="FF0000"/>
                </a:solidFill>
                <a:latin typeface="Times New Roman" panose="02020603050405020304" pitchFamily="18" charset="0"/>
                <a:cs typeface="Times New Roman" panose="02020603050405020304" pitchFamily="18" charset="0"/>
              </a:rPr>
              <a:t>&lt;&lt;</a:t>
            </a:r>
            <a:r>
              <a:rPr lang="en-US" sz="2200" i="1">
                <a:solidFill>
                  <a:srgbClr val="1548EB"/>
                </a:solidFill>
                <a:latin typeface="Times New Roman" panose="02020603050405020304" pitchFamily="18" charset="0"/>
                <a:cs typeface="Times New Roman" panose="02020603050405020304" pitchFamily="18" charset="0"/>
              </a:rPr>
              <a:t>“\t”</a:t>
            </a:r>
            <a:r>
              <a:rPr lang="en-US" sz="2200" i="1">
                <a:solidFill>
                  <a:srgbClr val="FF0000"/>
                </a:solidFill>
                <a:latin typeface="Times New Roman" panose="02020603050405020304" pitchFamily="18" charset="0"/>
                <a:cs typeface="Times New Roman" panose="02020603050405020304" pitchFamily="18" charset="0"/>
              </a:rPr>
              <a:t>&lt;&lt;</a:t>
            </a:r>
            <a:r>
              <a:rPr lang="en-US" sz="2200" i="1">
                <a:latin typeface="Times New Roman" panose="02020603050405020304" pitchFamily="18" charset="0"/>
                <a:cs typeface="Times New Roman" panose="02020603050405020304" pitchFamily="18" charset="0"/>
              </a:rPr>
              <a:t>data</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NamSinh</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i</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data</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data</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tiep</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39727347"/>
      </p:ext>
    </p:extLst>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Xóa phần tử khỏi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179</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a:latin typeface="Times New Roman" panose="02020603050405020304" pitchFamily="18" charset="0"/>
                <a:cs typeface="Times New Roman" panose="02020603050405020304" pitchFamily="18" charset="0"/>
              </a:rPr>
              <a:t>Để xóa một nút p ra khỏi DSLK đơn ta làm như sau:</a:t>
            </a:r>
          </a:p>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Tìm nút q  liền trước nút p.</a:t>
            </a:r>
          </a:p>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Nếu tìm thấy q, cho q liên kết với nút liền sau của p rồi giải phóng bộ nhớ đã cấp cho p.</a:t>
            </a:r>
          </a:p>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Nếu không tìm thấy q, tức p là nút đầu tiên, khi đó ta chỉ việc thay đổi nút đầu tiên của DSLK thành nút đứng liền sau p rồi thu hồi bộ nhớ của p.</a:t>
            </a:r>
          </a:p>
          <a:p>
            <a:pPr marL="0" indent="0">
              <a:buNone/>
            </a:pPr>
            <a:endParaRPr lang="en-US"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44991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Phương pháp xấp xỉ toán học</a:t>
            </a:r>
          </a:p>
        </p:txBody>
      </p:sp>
      <p:sp>
        <p:nvSpPr>
          <p:cNvPr id="3" name="Content Placeholder 2"/>
          <p:cNvSpPr>
            <a:spLocks noGrp="1"/>
          </p:cNvSpPr>
          <p:nvPr>
            <p:ph idx="1"/>
          </p:nvPr>
        </p:nvSpPr>
        <p:spPr>
          <a:xfrm>
            <a:off x="457200" y="1066800"/>
            <a:ext cx="8229600" cy="4906963"/>
          </a:xfrm>
        </p:spPr>
        <p:txBody>
          <a:bodyPr/>
          <a:lstStyle/>
          <a:p>
            <a:pPr algn="just">
              <a:spcBef>
                <a:spcPct val="50000"/>
              </a:spcBef>
            </a:pPr>
            <a:r>
              <a:rPr lang="en-US" altLang="en-US" sz="2400" dirty="0">
                <a:latin typeface="Times New Roman" panose="02020603050405020304" pitchFamily="18" charset="0"/>
                <a:cs typeface="Times New Roman" panose="02020603050405020304" pitchFamily="18" charset="0"/>
              </a:rPr>
              <a:t>Đánh giá giá thuật toán theo hướng tiệm xấp xỉ tiệm cận qua các khái niệm O().</a:t>
            </a:r>
          </a:p>
          <a:p>
            <a:pPr algn="just">
              <a:spcBef>
                <a:spcPct val="50000"/>
              </a:spcBef>
            </a:pPr>
            <a:r>
              <a:rPr lang="en-US" altLang="en-US" sz="2400" i="1" u="sng" dirty="0">
                <a:latin typeface="Times New Roman" panose="02020603050405020304" pitchFamily="18" charset="0"/>
                <a:cs typeface="Times New Roman" panose="02020603050405020304" pitchFamily="18" charset="0"/>
              </a:rPr>
              <a:t>Ưu điểm</a:t>
            </a:r>
            <a:r>
              <a:rPr lang="en-US" altLang="en-US" sz="2400" dirty="0">
                <a:latin typeface="Times New Roman" panose="02020603050405020304" pitchFamily="18" charset="0"/>
                <a:cs typeface="Times New Roman" panose="02020603050405020304" pitchFamily="18" charset="0"/>
              </a:rPr>
              <a:t>: Ít phụ thuộc môi trường cũng như phần cứng hơn.</a:t>
            </a:r>
          </a:p>
          <a:p>
            <a:pPr algn="just">
              <a:spcBef>
                <a:spcPct val="50000"/>
              </a:spcBef>
            </a:pPr>
            <a:r>
              <a:rPr lang="en-US" altLang="en-US" sz="2400" i="1" u="sng" dirty="0">
                <a:latin typeface="Times New Roman" panose="02020603050405020304" pitchFamily="18" charset="0"/>
                <a:cs typeface="Times New Roman" panose="02020603050405020304" pitchFamily="18" charset="0"/>
              </a:rPr>
              <a:t>Nhược điểm</a:t>
            </a:r>
            <a:r>
              <a:rPr lang="en-US" altLang="en-US" sz="2400" dirty="0">
                <a:latin typeface="Times New Roman" panose="02020603050405020304" pitchFamily="18" charset="0"/>
                <a:cs typeface="Times New Roman" panose="02020603050405020304" pitchFamily="18" charset="0"/>
              </a:rPr>
              <a:t>: Phức tạp.</a:t>
            </a:r>
          </a:p>
          <a:p>
            <a:pPr algn="just">
              <a:spcBef>
                <a:spcPct val="50000"/>
              </a:spcBef>
            </a:pPr>
            <a:r>
              <a:rPr lang="en-US" altLang="en-US" sz="2400" dirty="0">
                <a:latin typeface="Times New Roman" panose="02020603050405020304" pitchFamily="18" charset="0"/>
                <a:cs typeface="Times New Roman" panose="02020603050405020304" pitchFamily="18" charset="0"/>
              </a:rPr>
              <a:t>Các trường hợp độ phức tạp quan tâm:</a:t>
            </a:r>
          </a:p>
          <a:p>
            <a:pPr lvl="1" algn="just">
              <a:spcBef>
                <a:spcPct val="50000"/>
              </a:spcBef>
            </a:pPr>
            <a:r>
              <a:rPr lang="en-US" altLang="en-US" sz="2400" dirty="0">
                <a:latin typeface="Times New Roman" panose="02020603050405020304" pitchFamily="18" charset="0"/>
                <a:cs typeface="Times New Roman" panose="02020603050405020304" pitchFamily="18" charset="0"/>
              </a:rPr>
              <a:t> Trường hợp tốt nhất (phân tích chính xác)</a:t>
            </a:r>
          </a:p>
          <a:p>
            <a:pPr lvl="1" algn="just">
              <a:spcBef>
                <a:spcPct val="50000"/>
              </a:spcBef>
            </a:pPr>
            <a:r>
              <a:rPr lang="en-US" altLang="en-US" sz="2400" dirty="0">
                <a:latin typeface="Times New Roman" panose="02020603050405020304" pitchFamily="18" charset="0"/>
                <a:cs typeface="Times New Roman" panose="02020603050405020304" pitchFamily="18" charset="0"/>
              </a:rPr>
              <a:t>Trường hợp xấu nhất (phân tích chính xác)</a:t>
            </a:r>
          </a:p>
          <a:p>
            <a:pPr lvl="1" algn="just">
              <a:spcBef>
                <a:spcPct val="50000"/>
              </a:spcBef>
            </a:pPr>
            <a:r>
              <a:rPr lang="en-US" altLang="en-US" sz="2400" dirty="0">
                <a:latin typeface="Times New Roman" panose="02020603050405020304" pitchFamily="18" charset="0"/>
                <a:cs typeface="Times New Roman" panose="02020603050405020304" pitchFamily="18" charset="0"/>
              </a:rPr>
              <a:t>Trường hợp trung bình (</a:t>
            </a:r>
            <a:r>
              <a:rPr lang="en-US" altLang="en-US" sz="2400">
                <a:latin typeface="Times New Roman" panose="02020603050405020304" pitchFamily="18" charset="0"/>
                <a:cs typeface="Times New Roman" panose="02020603050405020304" pitchFamily="18" charset="0"/>
              </a:rPr>
              <a:t>mang tính </a:t>
            </a:r>
            <a:r>
              <a:rPr lang="en-US" altLang="en-US" sz="2400" dirty="0">
                <a:latin typeface="Times New Roman" panose="02020603050405020304" pitchFamily="18" charset="0"/>
                <a:cs typeface="Times New Roman" panose="02020603050405020304" pitchFamily="18" charset="0"/>
              </a:rPr>
              <a:t>dự đoán)</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18</a:t>
            </a:fld>
            <a:endParaRPr lang="en-US" altLang="en-US"/>
          </a:p>
        </p:txBody>
      </p:sp>
    </p:spTree>
    <p:extLst>
      <p:ext uri="{BB962C8B-B14F-4D97-AF65-F5344CB8AC3E}">
        <p14:creationId xmlns:p14="http://schemas.microsoft.com/office/powerpoint/2010/main" val="1207651578"/>
      </p:ext>
    </p:extLst>
  </p:cSld>
  <p:clrMapOvr>
    <a:masterClrMapping/>
  </p:clrMapOvr>
  <mc:AlternateContent xmlns:mc="http://schemas.openxmlformats.org/markup-compatibility/2006" xmlns:p14="http://schemas.microsoft.com/office/powerpoint/2010/main">
    <mc:Choice Requires="p14">
      <p:transition spd="slow" p14:dur="1500">
        <p:split dir="in"/>
      </p:transition>
    </mc:Choice>
    <mc:Fallback xmlns="">
      <p:transition spd="slow">
        <p:split dir="in"/>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Xóa phần tử P đầu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180</a:t>
            </a:fld>
            <a:endParaRPr lang="en-US" altLang="en-US"/>
          </a:p>
        </p:txBody>
      </p:sp>
      <p:graphicFrame>
        <p:nvGraphicFramePr>
          <p:cNvPr id="5" name="Object 4"/>
          <p:cNvGraphicFramePr>
            <a:graphicFrameLocks noChangeAspect="1"/>
          </p:cNvGraphicFramePr>
          <p:nvPr/>
        </p:nvGraphicFramePr>
        <p:xfrm>
          <a:off x="914399" y="1245304"/>
          <a:ext cx="7321243" cy="1345496"/>
        </p:xfrm>
        <a:graphic>
          <a:graphicData uri="http://schemas.openxmlformats.org/presentationml/2006/ole">
            <mc:AlternateContent xmlns:mc="http://schemas.openxmlformats.org/markup-compatibility/2006">
              <mc:Choice xmlns:v="urn:schemas-microsoft-com:vml" Requires="v">
                <p:oleObj spid="_x0000_s12290" name="Visio" r:id="rId3" imgW="11856850" imgH="2217503" progId="Visio.Drawing.15">
                  <p:embed/>
                </p:oleObj>
              </mc:Choice>
              <mc:Fallback>
                <p:oleObj name="Visio" r:id="rId3" imgW="11856850" imgH="2217503" progId="Visio.Drawing.15">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399" y="1245304"/>
                        <a:ext cx="7321243" cy="1345496"/>
                      </a:xfrm>
                      <a:prstGeom prst="rect">
                        <a:avLst/>
                      </a:prstGeom>
                      <a:noFill/>
                    </p:spPr>
                  </p:pic>
                </p:oleObj>
              </mc:Fallback>
            </mc:AlternateContent>
          </a:graphicData>
        </a:graphic>
      </p:graphicFrame>
      <p:graphicFrame>
        <p:nvGraphicFramePr>
          <p:cNvPr id="8" name="Object 7"/>
          <p:cNvGraphicFramePr>
            <a:graphicFrameLocks noChangeAspect="1"/>
          </p:cNvGraphicFramePr>
          <p:nvPr/>
        </p:nvGraphicFramePr>
        <p:xfrm>
          <a:off x="838200" y="3094690"/>
          <a:ext cx="7397443" cy="1377800"/>
        </p:xfrm>
        <a:graphic>
          <a:graphicData uri="http://schemas.openxmlformats.org/presentationml/2006/ole">
            <mc:AlternateContent xmlns:mc="http://schemas.openxmlformats.org/markup-compatibility/2006">
              <mc:Choice xmlns:v="urn:schemas-microsoft-com:vml" Requires="v">
                <p:oleObj spid="_x0000_s12291" name="Visio" r:id="rId5" imgW="11856850" imgH="2217503" progId="Visio.Drawing.15">
                  <p:embed/>
                </p:oleObj>
              </mc:Choice>
              <mc:Fallback>
                <p:oleObj name="Visio" r:id="rId5" imgW="11856850" imgH="2217503" progId="Visio.Drawing.15">
                  <p:embed/>
                  <p:pic>
                    <p:nvPicPr>
                      <p:cNvPr id="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094690"/>
                        <a:ext cx="7397443" cy="1377800"/>
                      </a:xfrm>
                      <a:prstGeom prst="rect">
                        <a:avLst/>
                      </a:prstGeom>
                      <a:noFill/>
                    </p:spPr>
                  </p:pic>
                </p:oleObj>
              </mc:Fallback>
            </mc:AlternateContent>
          </a:graphicData>
        </a:graphic>
      </p:graphicFrame>
      <p:graphicFrame>
        <p:nvGraphicFramePr>
          <p:cNvPr id="10" name="Object 9"/>
          <p:cNvGraphicFramePr>
            <a:graphicFrameLocks noChangeAspect="1"/>
          </p:cNvGraphicFramePr>
          <p:nvPr/>
        </p:nvGraphicFramePr>
        <p:xfrm>
          <a:off x="685800" y="4887913"/>
          <a:ext cx="7549843" cy="1406525"/>
        </p:xfrm>
        <a:graphic>
          <a:graphicData uri="http://schemas.openxmlformats.org/presentationml/2006/ole">
            <mc:AlternateContent xmlns:mc="http://schemas.openxmlformats.org/markup-compatibility/2006">
              <mc:Choice xmlns:v="urn:schemas-microsoft-com:vml" Requires="v">
                <p:oleObj spid="_x0000_s12292" name="Visio" r:id="rId7" imgW="11856850" imgH="2217503" progId="Visio.Drawing.15">
                  <p:embed/>
                </p:oleObj>
              </mc:Choice>
              <mc:Fallback>
                <p:oleObj name="Visio" r:id="rId7" imgW="11856850" imgH="2217503" progId="Visio.Drawing.15">
                  <p:embed/>
                  <p:pic>
                    <p:nvPicPr>
                      <p:cNvPr id="1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4887913"/>
                        <a:ext cx="7549843" cy="1406525"/>
                      </a:xfrm>
                      <a:prstGeom prst="rect">
                        <a:avLst/>
                      </a:prstGeom>
                      <a:noFill/>
                    </p:spPr>
                  </p:pic>
                </p:oleObj>
              </mc:Fallback>
            </mc:AlternateContent>
          </a:graphicData>
        </a:graphic>
      </p:graphicFrame>
    </p:spTree>
    <p:extLst>
      <p:ext uri="{BB962C8B-B14F-4D97-AF65-F5344CB8AC3E}">
        <p14:creationId xmlns:p14="http://schemas.microsoft.com/office/powerpoint/2010/main" val="1322095276"/>
      </p:ext>
    </p:extLst>
  </p:cSld>
  <p:clrMapOvr>
    <a:masterClrMapping/>
  </p:clrMapOv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Xóa phần tử P sau nút Q</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181</a:t>
            </a:fld>
            <a:endParaRPr lang="en-US" altLang="en-US"/>
          </a:p>
        </p:txBody>
      </p:sp>
      <p:graphicFrame>
        <p:nvGraphicFramePr>
          <p:cNvPr id="6" name="Object 5"/>
          <p:cNvGraphicFramePr>
            <a:graphicFrameLocks noChangeAspect="1"/>
          </p:cNvGraphicFramePr>
          <p:nvPr/>
        </p:nvGraphicFramePr>
        <p:xfrm>
          <a:off x="838200" y="1043780"/>
          <a:ext cx="6364855" cy="1623219"/>
        </p:xfrm>
        <a:graphic>
          <a:graphicData uri="http://schemas.openxmlformats.org/presentationml/2006/ole">
            <mc:AlternateContent xmlns:mc="http://schemas.openxmlformats.org/markup-compatibility/2006">
              <mc:Choice xmlns:v="urn:schemas-microsoft-com:vml" Requires="v">
                <p:oleObj spid="_x0000_s13314" name="Visio" r:id="rId3" imgW="10774615" imgH="2743200" progId="Visio.Drawing.15">
                  <p:embed/>
                </p:oleObj>
              </mc:Choice>
              <mc:Fallback>
                <p:oleObj name="Visio" r:id="rId3" imgW="10774615" imgH="2743200" progId="Visio.Drawing.15">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043780"/>
                        <a:ext cx="6364855" cy="1623219"/>
                      </a:xfrm>
                      <a:prstGeom prst="rect">
                        <a:avLst/>
                      </a:prstGeom>
                      <a:noFill/>
                    </p:spPr>
                  </p:pic>
                </p:oleObj>
              </mc:Fallback>
            </mc:AlternateContent>
          </a:graphicData>
        </a:graphic>
      </p:graphicFrame>
      <p:graphicFrame>
        <p:nvGraphicFramePr>
          <p:cNvPr id="9" name="Object 8"/>
          <p:cNvGraphicFramePr>
            <a:graphicFrameLocks noChangeAspect="1"/>
          </p:cNvGraphicFramePr>
          <p:nvPr/>
        </p:nvGraphicFramePr>
        <p:xfrm>
          <a:off x="828675" y="2743197"/>
          <a:ext cx="6374380" cy="1784344"/>
        </p:xfrm>
        <a:graphic>
          <a:graphicData uri="http://schemas.openxmlformats.org/presentationml/2006/ole">
            <mc:AlternateContent xmlns:mc="http://schemas.openxmlformats.org/markup-compatibility/2006">
              <mc:Choice xmlns:v="urn:schemas-microsoft-com:vml" Requires="v">
                <p:oleObj spid="_x0000_s13315" name="Visio" r:id="rId5" imgW="10774615" imgH="3010039" progId="Visio.Drawing.15">
                  <p:embed/>
                </p:oleObj>
              </mc:Choice>
              <mc:Fallback>
                <p:oleObj name="Visio" r:id="rId5" imgW="10774615" imgH="3010039" progId="Visio.Drawing.15">
                  <p:embed/>
                  <p:pic>
                    <p:nvPicPr>
                      <p:cNvPr id="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675" y="2743197"/>
                        <a:ext cx="6374380" cy="1784344"/>
                      </a:xfrm>
                      <a:prstGeom prst="rect">
                        <a:avLst/>
                      </a:prstGeom>
                      <a:noFill/>
                    </p:spPr>
                  </p:pic>
                </p:oleObj>
              </mc:Fallback>
            </mc:AlternateContent>
          </a:graphicData>
        </a:graphic>
      </p:graphicFrame>
      <p:graphicFrame>
        <p:nvGraphicFramePr>
          <p:cNvPr id="12" name="Object 11"/>
          <p:cNvGraphicFramePr>
            <a:graphicFrameLocks noChangeAspect="1"/>
          </p:cNvGraphicFramePr>
          <p:nvPr/>
        </p:nvGraphicFramePr>
        <p:xfrm>
          <a:off x="762000" y="4594214"/>
          <a:ext cx="6612095" cy="1689111"/>
        </p:xfrm>
        <a:graphic>
          <a:graphicData uri="http://schemas.openxmlformats.org/presentationml/2006/ole">
            <mc:AlternateContent xmlns:mc="http://schemas.openxmlformats.org/markup-compatibility/2006">
              <mc:Choice xmlns:v="urn:schemas-microsoft-com:vml" Requires="v">
                <p:oleObj spid="_x0000_s13316" name="Visio" r:id="rId7" imgW="10774615" imgH="2743200" progId="Visio.Drawing.15">
                  <p:embed/>
                </p:oleObj>
              </mc:Choice>
              <mc:Fallback>
                <p:oleObj name="Visio" r:id="rId7" imgW="10774615" imgH="2743200" progId="Visio.Drawing.15">
                  <p:embed/>
                  <p:pic>
                    <p:nvPicPr>
                      <p:cNvPr id="12"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000" y="4594214"/>
                        <a:ext cx="6612095" cy="1689111"/>
                      </a:xfrm>
                      <a:prstGeom prst="rect">
                        <a:avLst/>
                      </a:prstGeom>
                      <a:noFill/>
                    </p:spPr>
                  </p:pic>
                </p:oleObj>
              </mc:Fallback>
            </mc:AlternateContent>
          </a:graphicData>
        </a:graphic>
      </p:graphicFrame>
    </p:spTree>
    <p:extLst>
      <p:ext uri="{BB962C8B-B14F-4D97-AF65-F5344CB8AC3E}">
        <p14:creationId xmlns:p14="http://schemas.microsoft.com/office/powerpoint/2010/main" val="2268119259"/>
      </p:ext>
    </p:extLst>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Hàm xóa phần tử khỏi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182</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b="1" i="1">
                <a:latin typeface="Times New Roman" panose="02020603050405020304" pitchFamily="18" charset="0"/>
                <a:cs typeface="Times New Roman" panose="02020603050405020304" pitchFamily="18" charset="0"/>
              </a:rPr>
              <a:t>int</a:t>
            </a:r>
            <a:r>
              <a:rPr lang="en-US" sz="2200" i="1">
                <a:latin typeface="Times New Roman" panose="02020603050405020304" pitchFamily="18" charset="0"/>
                <a:cs typeface="Times New Roman" panose="02020603050405020304" pitchFamily="18" charset="0"/>
              </a:rPr>
              <a:t> RemoveX</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DanhSach </a:t>
            </a:r>
            <a:r>
              <a:rPr lang="en-US" sz="2200" i="1">
                <a:solidFill>
                  <a:srgbClr val="FF0000"/>
                </a:solidFill>
                <a:latin typeface="Times New Roman" panose="02020603050405020304" pitchFamily="18" charset="0"/>
                <a:cs typeface="Times New Roman" panose="02020603050405020304" pitchFamily="18" charset="0"/>
              </a:rPr>
              <a:t>&amp;</a:t>
            </a:r>
            <a:r>
              <a:rPr lang="en-US" sz="2200" i="1">
                <a:latin typeface="Times New Roman" panose="02020603050405020304" pitchFamily="18" charset="0"/>
                <a:cs typeface="Times New Roman" panose="02020603050405020304" pitchFamily="18" charset="0"/>
              </a:rPr>
              <a:t>DSSV</a:t>
            </a:r>
            <a:r>
              <a:rPr lang="en-US" sz="2200" i="1">
                <a:solidFill>
                  <a:srgbClr val="FF0000"/>
                </a:solidFill>
                <a:latin typeface="Times New Roman" panose="02020603050405020304" pitchFamily="18" charset="0"/>
                <a:cs typeface="Times New Roman" panose="02020603050405020304" pitchFamily="18" charset="0"/>
              </a:rPr>
              <a:t>, </a:t>
            </a:r>
            <a:r>
              <a:rPr lang="en-US" sz="2200" i="1">
                <a:latin typeface="Times New Roman" panose="02020603050405020304" pitchFamily="18" charset="0"/>
                <a:cs typeface="Times New Roman" panose="02020603050405020304" pitchFamily="18" charset="0"/>
              </a:rPr>
              <a:t>SinhVien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x</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SinhVien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p</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p</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DSSV</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dau</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if</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DSSV</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dau</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x</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DSSV</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dau </a:t>
            </a:r>
            <a:r>
              <a:rPr lang="en-US" sz="2200" i="1">
                <a:solidFill>
                  <a:srgbClr val="FF0000"/>
                </a:solidFill>
                <a:latin typeface="Times New Roman" panose="02020603050405020304" pitchFamily="18" charset="0"/>
                <a:cs typeface="Times New Roman" panose="02020603050405020304" pitchFamily="18" charset="0"/>
              </a:rPr>
              <a:t>= </a:t>
            </a:r>
            <a:r>
              <a:rPr lang="en-US" sz="2200" i="1">
                <a:latin typeface="Times New Roman" panose="02020603050405020304" pitchFamily="18" charset="0"/>
                <a:cs typeface="Times New Roman" panose="02020603050405020304" pitchFamily="18" charset="0"/>
              </a:rPr>
              <a:t>x</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tiep</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delete</a:t>
            </a:r>
            <a:r>
              <a:rPr lang="en-US" sz="2200" i="1">
                <a:latin typeface="Times New Roman" panose="02020603050405020304" pitchFamily="18" charset="0"/>
                <a:cs typeface="Times New Roman" panose="02020603050405020304" pitchFamily="18" charset="0"/>
              </a:rPr>
              <a:t> x</a:t>
            </a:r>
            <a:r>
              <a:rPr lang="en-US" sz="2200" i="1">
                <a:solidFill>
                  <a:srgbClr val="FF0000"/>
                </a:solidFill>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return</a:t>
            </a:r>
            <a:r>
              <a:rPr lang="en-US" sz="2200" i="1">
                <a:latin typeface="Times New Roman" panose="02020603050405020304" pitchFamily="18" charset="0"/>
                <a:cs typeface="Times New Roman" panose="02020603050405020304" pitchFamily="18" charset="0"/>
              </a:rPr>
              <a:t> </a:t>
            </a:r>
            <a:r>
              <a:rPr lang="en-US" sz="2200" i="1">
                <a:solidFill>
                  <a:srgbClr val="1548EB"/>
                </a:solidFill>
                <a:latin typeface="Times New Roman" panose="02020603050405020304" pitchFamily="18" charset="0"/>
                <a:cs typeface="Times New Roman" panose="02020603050405020304" pitchFamily="18" charset="0"/>
              </a:rPr>
              <a:t>1</a:t>
            </a:r>
            <a:r>
              <a:rPr lang="en-US" sz="2200" i="1">
                <a:solidFill>
                  <a:srgbClr val="FF0000"/>
                </a:solidFill>
                <a:latin typeface="Times New Roman" panose="02020603050405020304" pitchFamily="18" charset="0"/>
                <a:cs typeface="Times New Roman" panose="02020603050405020304" pitchFamily="18" charset="0"/>
              </a:rPr>
              <a:t>; </a:t>
            </a:r>
            <a:r>
              <a:rPr lang="en-US" sz="2200" i="1">
                <a:solidFill>
                  <a:srgbClr val="1548EB"/>
                </a:solidFill>
                <a:latin typeface="Times New Roman" panose="02020603050405020304" pitchFamily="18" charset="0"/>
                <a:cs typeface="Times New Roman" panose="02020603050405020304" pitchFamily="18" charset="0"/>
              </a:rPr>
              <a:t>//Xoa thanh cong</a:t>
            </a:r>
          </a:p>
          <a:p>
            <a:pPr marL="0" indent="0">
              <a:buNone/>
            </a:pPr>
            <a:r>
              <a:rPr lang="en-US" sz="2200" i="1">
                <a:latin typeface="Times New Roman" panose="02020603050405020304" pitchFamily="18" charset="0"/>
                <a:cs typeface="Times New Roman" panose="02020603050405020304" pitchFamily="18" charset="0"/>
              </a:rPr>
              <a:t>		</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while</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p</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NULL</a:t>
            </a:r>
            <a:r>
              <a:rPr lang="en-US" sz="2200" i="1">
                <a:solidFill>
                  <a:srgbClr val="FF0000"/>
                </a:solidFill>
                <a:latin typeface="Times New Roman" panose="02020603050405020304" pitchFamily="18" charset="0"/>
                <a:cs typeface="Times New Roman" panose="02020603050405020304" pitchFamily="18" charset="0"/>
              </a:rPr>
              <a:t>)&amp;&amp;(</a:t>
            </a:r>
            <a:r>
              <a:rPr lang="en-US" sz="2200" i="1">
                <a:latin typeface="Times New Roman" panose="02020603050405020304" pitchFamily="18" charset="0"/>
                <a:cs typeface="Times New Roman" panose="02020603050405020304" pitchFamily="18" charset="0"/>
              </a:rPr>
              <a:t>p </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tiep</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x</a:t>
            </a:r>
            <a:r>
              <a:rPr lang="en-US" sz="2200" i="1">
                <a:solidFill>
                  <a:srgbClr val="FF0000"/>
                </a:solidFill>
                <a:latin typeface="Times New Roman" panose="02020603050405020304" pitchFamily="18" charset="0"/>
                <a:cs typeface="Times New Roman" panose="02020603050405020304" pitchFamily="18" charset="0"/>
              </a:rPr>
              <a:t>)) </a:t>
            </a:r>
            <a:r>
              <a:rPr lang="en-US" sz="2200" i="1">
                <a:solidFill>
                  <a:srgbClr val="1548EB"/>
                </a:solidFill>
                <a:latin typeface="Times New Roman" panose="02020603050405020304" pitchFamily="18" charset="0"/>
                <a:cs typeface="Times New Roman" panose="02020603050405020304" pitchFamily="18" charset="0"/>
              </a:rPr>
              <a:t>//Tim p lien truoc x</a:t>
            </a:r>
          </a:p>
          <a:p>
            <a:pPr marL="0" indent="0">
              <a:buNone/>
            </a:pPr>
            <a:r>
              <a:rPr lang="en-US" sz="2200" i="1">
                <a:latin typeface="Times New Roman" panose="02020603050405020304" pitchFamily="18" charset="0"/>
                <a:cs typeface="Times New Roman" panose="02020603050405020304" pitchFamily="18" charset="0"/>
              </a:rPr>
              <a:t>	p</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p</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tiep</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if</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p</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NULL</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return</a:t>
            </a:r>
            <a:r>
              <a:rPr lang="en-US" sz="2200" i="1">
                <a:latin typeface="Times New Roman" panose="02020603050405020304" pitchFamily="18" charset="0"/>
                <a:cs typeface="Times New Roman" panose="02020603050405020304" pitchFamily="18" charset="0"/>
              </a:rPr>
              <a:t> </a:t>
            </a:r>
            <a:r>
              <a:rPr lang="en-US" sz="2200" i="1">
                <a:solidFill>
                  <a:srgbClr val="1548EB"/>
                </a:solidFill>
                <a:latin typeface="Times New Roman" panose="02020603050405020304" pitchFamily="18" charset="0"/>
                <a:cs typeface="Times New Roman" panose="02020603050405020304" pitchFamily="18" charset="0"/>
              </a:rPr>
              <a:t>0</a:t>
            </a:r>
            <a:r>
              <a:rPr lang="en-US" sz="2200" i="1">
                <a:solidFill>
                  <a:srgbClr val="FF0000"/>
                </a:solidFill>
                <a:latin typeface="Times New Roman" panose="02020603050405020304" pitchFamily="18" charset="0"/>
                <a:cs typeface="Times New Roman" panose="02020603050405020304" pitchFamily="18" charset="0"/>
              </a:rPr>
              <a:t>; </a:t>
            </a:r>
            <a:r>
              <a:rPr lang="en-US" sz="2200" i="1">
                <a:solidFill>
                  <a:srgbClr val="1548EB"/>
                </a:solidFill>
                <a:latin typeface="Times New Roman" panose="02020603050405020304" pitchFamily="18" charset="0"/>
                <a:cs typeface="Times New Roman" panose="02020603050405020304" pitchFamily="18" charset="0"/>
              </a:rPr>
              <a:t>//khong tim thay phan tu co khoa bang x</a:t>
            </a:r>
          </a:p>
          <a:p>
            <a:pPr marL="0" indent="0">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else</a:t>
            </a:r>
            <a:r>
              <a:rPr lang="en-US" sz="2200" i="1">
                <a:latin typeface="Times New Roman" panose="02020603050405020304" pitchFamily="18" charset="0"/>
                <a:cs typeface="Times New Roman" panose="02020603050405020304" pitchFamily="18" charset="0"/>
              </a:rPr>
              <a:t> </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p</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tiep</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x</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tiep</a:t>
            </a:r>
            <a:r>
              <a:rPr lang="en-US" sz="2200" i="1">
                <a:solidFill>
                  <a:srgbClr val="FF0000"/>
                </a:solidFill>
                <a:latin typeface="Times New Roman" panose="02020603050405020304" pitchFamily="18" charset="0"/>
                <a:cs typeface="Times New Roman" panose="02020603050405020304" pitchFamily="18" charset="0"/>
              </a:rPr>
              <a:t>;</a:t>
            </a:r>
          </a:p>
          <a:p>
            <a:pPr marL="0" indent="0">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delete</a:t>
            </a:r>
            <a:r>
              <a:rPr lang="en-US" sz="2200" i="1">
                <a:latin typeface="Times New Roman" panose="02020603050405020304" pitchFamily="18" charset="0"/>
                <a:cs typeface="Times New Roman" panose="02020603050405020304" pitchFamily="18" charset="0"/>
              </a:rPr>
              <a:t> x</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return</a:t>
            </a:r>
            <a:r>
              <a:rPr lang="en-US" sz="2200" i="1">
                <a:latin typeface="Times New Roman" panose="02020603050405020304" pitchFamily="18" charset="0"/>
                <a:cs typeface="Times New Roman" panose="02020603050405020304" pitchFamily="18" charset="0"/>
              </a:rPr>
              <a:t> </a:t>
            </a:r>
            <a:r>
              <a:rPr lang="en-US" sz="2200" i="1">
                <a:solidFill>
                  <a:srgbClr val="1548EB"/>
                </a:solidFill>
                <a:latin typeface="Times New Roman" panose="02020603050405020304" pitchFamily="18" charset="0"/>
                <a:cs typeface="Times New Roman" panose="02020603050405020304" pitchFamily="18" charset="0"/>
              </a:rPr>
              <a:t>1</a:t>
            </a:r>
            <a:r>
              <a:rPr lang="en-US" sz="2200" i="1">
                <a:solidFill>
                  <a:srgbClr val="FF0000"/>
                </a:solidFill>
                <a:latin typeface="Times New Roman" panose="02020603050405020304" pitchFamily="18" charset="0"/>
                <a:cs typeface="Times New Roman" panose="02020603050405020304" pitchFamily="18" charset="0"/>
              </a:rPr>
              <a:t>; </a:t>
            </a:r>
            <a:r>
              <a:rPr lang="en-US" sz="2200" i="1">
                <a:solidFill>
                  <a:srgbClr val="1548EB"/>
                </a:solidFill>
                <a:latin typeface="Times New Roman" panose="02020603050405020304" pitchFamily="18" charset="0"/>
                <a:cs typeface="Times New Roman" panose="02020603050405020304" pitchFamily="18" charset="0"/>
              </a:rPr>
              <a:t>//Xoa thanh cong</a:t>
            </a:r>
          </a:p>
          <a:p>
            <a:pPr marL="0" indent="0">
              <a:buNone/>
            </a:pPr>
            <a:r>
              <a:rPr lang="en-US" sz="2200" i="1">
                <a:latin typeface="Times New Roman" panose="02020603050405020304" pitchFamily="18" charset="0"/>
                <a:cs typeface="Times New Roman" panose="02020603050405020304" pitchFamily="18" charset="0"/>
              </a:rPr>
              <a:t>	</a:t>
            </a:r>
            <a:r>
              <a:rPr lang="en-US" sz="2200" i="1">
                <a:solidFill>
                  <a:srgbClr val="FF0000"/>
                </a:solidFill>
                <a:latin typeface="Times New Roman" panose="02020603050405020304" pitchFamily="18" charset="0"/>
                <a:cs typeface="Times New Roman" panose="02020603050405020304" pitchFamily="18" charset="0"/>
              </a:rPr>
              <a:t>}	</a:t>
            </a:r>
          </a:p>
          <a:p>
            <a:pPr marL="0" indent="0">
              <a:buNone/>
            </a:pPr>
            <a:r>
              <a:rPr lang="en-US" sz="22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95218428"/>
      </p:ext>
    </p:extLst>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Sắp xếp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183</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latin typeface="Times New Roman" panose="02020603050405020304" pitchFamily="18" charset="0"/>
                <a:cs typeface="Times New Roman" panose="02020603050405020304" pitchFamily="18" charset="0"/>
              </a:rPr>
              <a:t>Có 2 cách tiếp cận:</a:t>
            </a:r>
          </a:p>
          <a:p>
            <a:pPr marL="0" indent="0">
              <a:buNone/>
            </a:pPr>
            <a:r>
              <a:rPr lang="en-US" sz="2400" b="1">
                <a:latin typeface="Times New Roman" panose="02020603050405020304" pitchFamily="18" charset="0"/>
                <a:cs typeface="Times New Roman" panose="02020603050405020304" pitchFamily="18" charset="0"/>
              </a:rPr>
              <a:t>Cách 1: </a:t>
            </a:r>
            <a:r>
              <a:rPr lang="en-US" sz="2400">
                <a:latin typeface="Times New Roman" panose="02020603050405020304" pitchFamily="18" charset="0"/>
                <a:cs typeface="Times New Roman" panose="02020603050405020304" pitchFamily="18" charset="0"/>
              </a:rPr>
              <a:t>Thay đổi thành phần dữ liệu của các nút.</a:t>
            </a:r>
          </a:p>
          <a:p>
            <a:pPr>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Ưu</a:t>
            </a:r>
            <a:r>
              <a:rPr lang="en-US" sz="2400">
                <a:latin typeface="Times New Roman" panose="02020603050405020304" pitchFamily="18" charset="0"/>
                <a:cs typeface="Times New Roman" panose="02020603050405020304" pitchFamily="18" charset="0"/>
              </a:rPr>
              <a:t> điểm</a:t>
            </a:r>
            <a:r>
              <a:rPr lang="vi-VN" sz="2400">
                <a:latin typeface="Times New Roman" panose="02020603050405020304" pitchFamily="18" charset="0"/>
                <a:cs typeface="Times New Roman" panose="02020603050405020304" pitchFamily="18" charset="0"/>
              </a:rPr>
              <a:t>: Cài đặt đơn giản, tương tự như sắp xếp mảng</a:t>
            </a:r>
            <a:r>
              <a:rPr lang="en-US" sz="2400">
                <a:latin typeface="Times New Roman" panose="02020603050405020304" pitchFamily="18" charset="0"/>
                <a:cs typeface="Times New Roman" panose="02020603050405020304" pitchFamily="18" charset="0"/>
              </a:rPr>
              <a:t>.</a:t>
            </a:r>
            <a:endParaRPr lang="vi-VN" sz="240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Nhược</a:t>
            </a:r>
            <a:r>
              <a:rPr lang="en-US" sz="2400">
                <a:latin typeface="Times New Roman" panose="02020603050405020304" pitchFamily="18" charset="0"/>
                <a:cs typeface="Times New Roman" panose="02020603050405020304" pitchFamily="18" charset="0"/>
              </a:rPr>
              <a:t> điểm</a:t>
            </a:r>
            <a:r>
              <a:rPr lang="vi-VN" sz="2400">
                <a:latin typeface="Times New Roman" panose="02020603050405020304" pitchFamily="18" charset="0"/>
                <a:cs typeface="Times New Roman" panose="02020603050405020304" pitchFamily="18" charset="0"/>
              </a:rPr>
              <a:t>: </a:t>
            </a:r>
          </a:p>
          <a:p>
            <a:pPr marL="744538">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Đòi hỏi thêm vùng nhớ khi hoán vị nội dung của 2 phần tử -&gt; chỉ phù hợp với những </a:t>
            </a:r>
            <a:r>
              <a:rPr lang="en-US" sz="2400" i="1">
                <a:latin typeface="Times New Roman" panose="02020603050405020304" pitchFamily="18" charset="0"/>
                <a:cs typeface="Times New Roman" panose="02020603050405020304" pitchFamily="18" charset="0"/>
              </a:rPr>
              <a:t>DSLK</a:t>
            </a:r>
            <a:r>
              <a:rPr lang="vi-VN" sz="2400" i="1">
                <a:latin typeface="Times New Roman" panose="02020603050405020304" pitchFamily="18" charset="0"/>
                <a:cs typeface="Times New Roman" panose="02020603050405020304" pitchFamily="18" charset="0"/>
              </a:rPr>
              <a:t> có kích thước </a:t>
            </a:r>
            <a:r>
              <a:rPr lang="en-US" sz="2400" i="1">
                <a:latin typeface="Times New Roman" panose="02020603050405020304" pitchFamily="18" charset="0"/>
                <a:cs typeface="Times New Roman" panose="02020603050405020304" pitchFamily="18" charset="0"/>
              </a:rPr>
              <a:t>dữ liệu</a:t>
            </a:r>
            <a:r>
              <a:rPr lang="vi-VN" sz="2400" i="1">
                <a:latin typeface="Times New Roman" panose="02020603050405020304" pitchFamily="18" charset="0"/>
                <a:cs typeface="Times New Roman" panose="02020603050405020304" pitchFamily="18" charset="0"/>
              </a:rPr>
              <a:t> nhỏ</a:t>
            </a:r>
            <a:r>
              <a:rPr lang="en-US" sz="2400" i="1">
                <a:latin typeface="Times New Roman" panose="02020603050405020304" pitchFamily="18" charset="0"/>
                <a:cs typeface="Times New Roman" panose="02020603050405020304" pitchFamily="18" charset="0"/>
              </a:rPr>
              <a:t>.</a:t>
            </a:r>
            <a:endParaRPr lang="vi-VN" sz="2400" i="1">
              <a:latin typeface="Times New Roman" panose="02020603050405020304" pitchFamily="18" charset="0"/>
              <a:cs typeface="Times New Roman" panose="02020603050405020304" pitchFamily="18" charset="0"/>
            </a:endParaRPr>
          </a:p>
          <a:p>
            <a:pPr marL="744538">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Khi kích thước dữ liệu lớn </a:t>
            </a:r>
            <a:r>
              <a:rPr lang="en-US" sz="2400" i="1">
                <a:latin typeface="Times New Roman" panose="02020603050405020304" pitchFamily="18" charset="0"/>
                <a:cs typeface="Times New Roman" panose="02020603050405020304" pitchFamily="18" charset="0"/>
              </a:rPr>
              <a:t>thì </a:t>
            </a:r>
            <a:r>
              <a:rPr lang="vi-VN" sz="2400" i="1">
                <a:latin typeface="Times New Roman" panose="02020603050405020304" pitchFamily="18" charset="0"/>
                <a:cs typeface="Times New Roman" panose="02020603050405020304" pitchFamily="18" charset="0"/>
              </a:rPr>
              <a:t>chi phí cho việc hoán vị thành phần</a:t>
            </a:r>
            <a:r>
              <a:rPr lang="en-US" sz="2400" i="1">
                <a:latin typeface="Times New Roman" panose="02020603050405020304" pitchFamily="18" charset="0"/>
                <a:cs typeface="Times New Roman" panose="02020603050405020304" pitchFamily="18" charset="0"/>
              </a:rPr>
              <a:t> dữ liệu cũng</a:t>
            </a:r>
            <a:r>
              <a:rPr lang="vi-VN" sz="2400" i="1">
                <a:latin typeface="Times New Roman" panose="02020603050405020304" pitchFamily="18" charset="0"/>
                <a:cs typeface="Times New Roman" panose="02020603050405020304" pitchFamily="18" charset="0"/>
              </a:rPr>
              <a:t> lớn</a:t>
            </a:r>
            <a:r>
              <a:rPr lang="en-US" sz="2400" i="1">
                <a:latin typeface="Times New Roman" panose="02020603050405020304" pitchFamily="18" charset="0"/>
                <a:cs typeface="Times New Roman" panose="02020603050405020304" pitchFamily="18" charset="0"/>
              </a:rPr>
              <a:t>.</a:t>
            </a:r>
            <a:endParaRPr lang="vi-VN" sz="2400" i="1">
              <a:latin typeface="Times New Roman" panose="02020603050405020304" pitchFamily="18" charset="0"/>
              <a:cs typeface="Times New Roman" panose="02020603050405020304" pitchFamily="18" charset="0"/>
            </a:endParaRPr>
          </a:p>
          <a:p>
            <a:pPr marL="744538">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Làm cho thao tác sắp xếp chậm</a:t>
            </a:r>
            <a:r>
              <a:rPr lang="en-US" sz="2400" i="1">
                <a:latin typeface="Times New Roman" panose="02020603050405020304" pitchFamily="18" charset="0"/>
                <a:cs typeface="Times New Roman" panose="02020603050405020304" pitchFamily="18" charset="0"/>
              </a:rPr>
              <a:t>.</a:t>
            </a:r>
            <a:endParaRPr lang="vi-VN" sz="2400" i="1">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327122"/>
      </p:ext>
    </p:extLst>
  </p:cSld>
  <p:clrMapOvr>
    <a:masterClrMapping/>
  </p:clrMapOv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Sắp xếp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184</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a:latin typeface="Times New Roman" panose="02020603050405020304" pitchFamily="18" charset="0"/>
                <a:cs typeface="Times New Roman" panose="02020603050405020304" pitchFamily="18" charset="0"/>
              </a:rPr>
              <a:t>Cách 2:</a:t>
            </a:r>
            <a:r>
              <a:rPr lang="en-US" sz="2400">
                <a:latin typeface="Times New Roman" panose="02020603050405020304" pitchFamily="18" charset="0"/>
                <a:cs typeface="Times New Roman" panose="02020603050405020304" pitchFamily="18" charset="0"/>
              </a:rPr>
              <a:t> Thay đổi thành phần con trỏ tiếp theo trong nút (</a:t>
            </a:r>
            <a:r>
              <a:rPr lang="en-US" altLang="en-US" sz="2400">
                <a:latin typeface="Times New Roman" panose="02020603050405020304" pitchFamily="18" charset="0"/>
                <a:cs typeface="Times New Roman" panose="02020603050405020304" pitchFamily="18" charset="0"/>
              </a:rPr>
              <a:t>thay đổi trình tự móc nối của các phần tử sao cho tạo lập nên được thứ tự mong muốn).</a:t>
            </a:r>
          </a:p>
          <a:p>
            <a:pPr>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Ưu</a:t>
            </a:r>
            <a:r>
              <a:rPr lang="en-US" sz="2400">
                <a:latin typeface="Times New Roman" panose="02020603050405020304" pitchFamily="18" charset="0"/>
                <a:cs typeface="Times New Roman" panose="02020603050405020304" pitchFamily="18" charset="0"/>
              </a:rPr>
              <a:t> điểm</a:t>
            </a:r>
            <a:r>
              <a:rPr lang="vi-VN" sz="2400">
                <a:latin typeface="Times New Roman" panose="02020603050405020304" pitchFamily="18" charset="0"/>
                <a:cs typeface="Times New Roman" panose="02020603050405020304" pitchFamily="18" charset="0"/>
              </a:rPr>
              <a:t>: </a:t>
            </a:r>
          </a:p>
          <a:p>
            <a:pPr marL="801688">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Kích thước của trường này không thay đổi, do đó không phụ thuộc vào kích thước bản chất dữ liệu lưu tại mỗi nút. </a:t>
            </a:r>
          </a:p>
          <a:p>
            <a:pPr marL="801688">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Thao tác sắp xếp nhanh</a:t>
            </a:r>
            <a:r>
              <a:rPr lang="en-US" sz="2400" i="1">
                <a:latin typeface="Times New Roman" panose="02020603050405020304" pitchFamily="18" charset="0"/>
                <a:cs typeface="Times New Roman" panose="02020603050405020304" pitchFamily="18" charset="0"/>
              </a:rPr>
              <a:t>.</a:t>
            </a:r>
            <a:endParaRPr lang="vi-VN" sz="2400" i="1">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vi-VN" sz="2400">
                <a:latin typeface="Times New Roman" panose="02020603050405020304" pitchFamily="18" charset="0"/>
                <a:cs typeface="Times New Roman" panose="02020603050405020304" pitchFamily="18" charset="0"/>
              </a:rPr>
              <a:t>Nhược</a:t>
            </a:r>
            <a:r>
              <a:rPr lang="en-US" sz="2400">
                <a:latin typeface="Times New Roman" panose="02020603050405020304" pitchFamily="18" charset="0"/>
                <a:cs typeface="Times New Roman" panose="02020603050405020304" pitchFamily="18" charset="0"/>
              </a:rPr>
              <a:t> điểm</a:t>
            </a:r>
            <a:r>
              <a:rPr lang="vi-VN" sz="2400">
                <a:latin typeface="Times New Roman" panose="02020603050405020304" pitchFamily="18" charset="0"/>
                <a:cs typeface="Times New Roman" panose="02020603050405020304" pitchFamily="18" charset="0"/>
              </a:rPr>
              <a:t>: </a:t>
            </a:r>
            <a:r>
              <a:rPr lang="vi-VN" sz="2400" i="1">
                <a:latin typeface="Times New Roman" panose="02020603050405020304" pitchFamily="18" charset="0"/>
                <a:cs typeface="Times New Roman" panose="02020603050405020304" pitchFamily="18" charset="0"/>
              </a:rPr>
              <a:t>Cài đặt phức tạp</a:t>
            </a:r>
            <a:r>
              <a:rPr lang="en-US" sz="2400" i="1">
                <a:latin typeface="Times New Roman" panose="02020603050405020304" pitchFamily="18" charset="0"/>
                <a:cs typeface="Times New Roman" panose="02020603050405020304" pitchFamily="18" charset="0"/>
              </a:rPr>
              <a:t>.</a:t>
            </a:r>
            <a:endParaRPr lang="vi-VN" sz="2400" i="1">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a:p>
            <a:pPr marL="0" indent="0">
              <a:buNone/>
            </a:pPr>
            <a:endParaRPr lang="en-US" sz="2400"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859100"/>
      </p:ext>
    </p:extLst>
  </p:cSld>
  <p:clrMapOvr>
    <a:masterClrMapping/>
  </p:clrMapOv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Sắp xếp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185</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400" b="1">
                <a:latin typeface="Times New Roman" panose="02020603050405020304" pitchFamily="18" charset="0"/>
                <a:cs typeface="Times New Roman" panose="02020603050405020304" pitchFamily="18" charset="0"/>
              </a:rPr>
              <a:t>Các thuật toán sắp xếp hiệu quả trên DSLK:</a:t>
            </a:r>
          </a:p>
          <a:p>
            <a:pPr marL="0" indent="0">
              <a:buNone/>
            </a:pPr>
            <a:r>
              <a:rPr lang="vi-VN" sz="2400" i="1">
                <a:latin typeface="Times New Roman" panose="02020603050405020304" pitchFamily="18" charset="0"/>
                <a:cs typeface="Times New Roman" panose="02020603050405020304" pitchFamily="18" charset="0"/>
              </a:rPr>
              <a:t>Các thuật toán sắp xếp </a:t>
            </a:r>
            <a:r>
              <a:rPr lang="en-US" sz="2400" i="1">
                <a:latin typeface="Times New Roman" panose="02020603050405020304" pitchFamily="18" charset="0"/>
                <a:cs typeface="Times New Roman" panose="02020603050405020304" pitchFamily="18" charset="0"/>
              </a:rPr>
              <a:t>DSLK </a:t>
            </a:r>
            <a:r>
              <a:rPr lang="vi-VN" sz="2400" i="1">
                <a:latin typeface="Times New Roman" panose="02020603050405020304" pitchFamily="18" charset="0"/>
                <a:cs typeface="Times New Roman" panose="02020603050405020304" pitchFamily="18" charset="0"/>
              </a:rPr>
              <a:t>bằng các</a:t>
            </a:r>
            <a:r>
              <a:rPr lang="en-US" sz="2400" i="1">
                <a:latin typeface="Times New Roman" panose="02020603050405020304" pitchFamily="18" charset="0"/>
                <a:cs typeface="Times New Roman" panose="02020603050405020304" pitchFamily="18" charset="0"/>
              </a:rPr>
              <a:t>h</a:t>
            </a:r>
            <a:r>
              <a:rPr lang="vi-VN" sz="2400" i="1">
                <a:latin typeface="Times New Roman" panose="02020603050405020304" pitchFamily="18" charset="0"/>
                <a:cs typeface="Times New Roman" panose="02020603050405020304" pitchFamily="18" charset="0"/>
              </a:rPr>
              <a:t> thay đổi thành phần liên kết có hiệu quả cao như:</a:t>
            </a:r>
          </a:p>
          <a:p>
            <a:pPr>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Thuật toán sắp xếp </a:t>
            </a:r>
            <a:r>
              <a:rPr lang="vi-VN" sz="2400" b="1" i="1">
                <a:latin typeface="Times New Roman" panose="02020603050405020304" pitchFamily="18" charset="0"/>
                <a:cs typeface="Times New Roman" panose="02020603050405020304" pitchFamily="18" charset="0"/>
              </a:rPr>
              <a:t>Quick Sort</a:t>
            </a:r>
          </a:p>
          <a:p>
            <a:pPr>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Thuật toán sắp xếp </a:t>
            </a:r>
            <a:r>
              <a:rPr lang="vi-VN" sz="2400" b="1" i="1">
                <a:latin typeface="Times New Roman" panose="02020603050405020304" pitchFamily="18" charset="0"/>
                <a:cs typeface="Times New Roman" panose="02020603050405020304" pitchFamily="18" charset="0"/>
              </a:rPr>
              <a:t>Merge Sort</a:t>
            </a:r>
          </a:p>
          <a:p>
            <a:pPr>
              <a:buFont typeface="Arial" panose="020B0604020202020204" pitchFamily="34" charset="0"/>
              <a:buChar char="•"/>
            </a:pPr>
            <a:r>
              <a:rPr lang="vi-VN" sz="2400" i="1">
                <a:latin typeface="Times New Roman" panose="02020603050405020304" pitchFamily="18" charset="0"/>
                <a:cs typeface="Times New Roman" panose="02020603050405020304" pitchFamily="18" charset="0"/>
              </a:rPr>
              <a:t>Thuật toán sắp xếp </a:t>
            </a:r>
            <a:r>
              <a:rPr lang="vi-VN" sz="2400" b="1" i="1">
                <a:latin typeface="Times New Roman" panose="02020603050405020304" pitchFamily="18" charset="0"/>
                <a:cs typeface="Times New Roman" panose="02020603050405020304" pitchFamily="18" charset="0"/>
              </a:rPr>
              <a:t>Radix Sort</a:t>
            </a:r>
          </a:p>
          <a:p>
            <a:pPr marL="0" indent="0">
              <a:buNone/>
            </a:pPr>
            <a:endParaRPr lang="en-US" sz="24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8249956"/>
      </p:ext>
    </p:extLst>
  </p:cSld>
  <p:clrMapOvr>
    <a:masterClrMapping/>
  </p:clrMapOv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Các CT đặc biệt của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186</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Char char="§"/>
            </a:pPr>
            <a:r>
              <a:rPr lang="en-US" altLang="en-US" sz="2800" b="1">
                <a:latin typeface="Times New Roman" panose="02020603050405020304" pitchFamily="18" charset="0"/>
                <a:cs typeface="Times New Roman" panose="02020603050405020304" pitchFamily="18" charset="0"/>
              </a:rPr>
              <a:t>Stack</a:t>
            </a:r>
            <a:r>
              <a:rPr lang="en-US" altLang="en-US" sz="2800">
                <a:latin typeface="Times New Roman" panose="02020603050405020304" pitchFamily="18" charset="0"/>
                <a:cs typeface="Times New Roman" panose="02020603050405020304" pitchFamily="18" charset="0"/>
              </a:rPr>
              <a:t> (ngăn xếp): Là một danh sách mà ta giới hạn việc thêm vào hoặc loại bỏ một phần tử chỉ thực hiện tại một đầu của danh sách, đầu này gọi là đỉnh (TOP) của ngăn xếp. Chính vì nguyên tắc này mà ngăn xếp còn được gọi là kiểu dữ liệu có nguyên tắc LIFO (Last In First Out – Vào sau ra trước)</a:t>
            </a:r>
          </a:p>
          <a:p>
            <a:pPr>
              <a:lnSpc>
                <a:spcPct val="120000"/>
              </a:lnSpc>
              <a:buFont typeface="Wingdings" panose="05000000000000000000" pitchFamily="2" charset="2"/>
              <a:buChar char="§"/>
            </a:pPr>
            <a:r>
              <a:rPr lang="en-US" altLang="en-US" sz="2800" b="1">
                <a:latin typeface="Times New Roman" panose="02020603050405020304" pitchFamily="18" charset="0"/>
                <a:cs typeface="Times New Roman" panose="02020603050405020304" pitchFamily="18" charset="0"/>
              </a:rPr>
              <a:t>Queue</a:t>
            </a:r>
            <a:r>
              <a:rPr lang="en-US" altLang="en-US" sz="2800">
                <a:latin typeface="Times New Roman" panose="02020603050405020304" pitchFamily="18" charset="0"/>
                <a:cs typeface="Times New Roman" panose="02020603050405020304" pitchFamily="18" charset="0"/>
              </a:rPr>
              <a:t> (hàng đợi): Là danh sách làm việc theo cơ chế FIFO (First In First Out), tức việc thêm 1 đối tượng vào hàng đợi hay lấy 1 đối tượng ra khỏi hàng đợi thực hiện theo cơ chế “vào trước ra trước”.</a:t>
            </a:r>
          </a:p>
          <a:p>
            <a:pPr>
              <a:buFont typeface="Wingdings" panose="05000000000000000000" pitchFamily="2" charset="2"/>
              <a:buChar char="§"/>
            </a:pPr>
            <a:endParaRPr lang="en-US" sz="28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1422668"/>
      </p:ext>
    </p:extLst>
  </p:cSld>
  <p:clrMapOvr>
    <a:masterClrMapping/>
  </p:clrMapOv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Các thao tác trên ngăn xếp</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187</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 typeface="Wingdings" panose="05000000000000000000" pitchFamily="2" charset="2"/>
              <a:buChar char="§"/>
            </a:pPr>
            <a:r>
              <a:rPr lang="en-US" altLang="en-US" sz="2800">
                <a:latin typeface="Times New Roman" panose="02020603050405020304" pitchFamily="18" charset="0"/>
                <a:cs typeface="Times New Roman" panose="02020603050405020304" pitchFamily="18" charset="0"/>
              </a:rPr>
              <a:t>Thêm đối tượng vào stack.</a:t>
            </a:r>
          </a:p>
          <a:p>
            <a:pPr>
              <a:lnSpc>
                <a:spcPct val="120000"/>
              </a:lnSpc>
              <a:buFont typeface="Wingdings" panose="05000000000000000000" pitchFamily="2" charset="2"/>
              <a:buChar char="§"/>
            </a:pPr>
            <a:r>
              <a:rPr lang="en-US" altLang="en-US" sz="2800">
                <a:latin typeface="Times New Roman" panose="02020603050405020304" pitchFamily="18" charset="0"/>
                <a:cs typeface="Times New Roman" panose="02020603050405020304" pitchFamily="18" charset="0"/>
              </a:rPr>
              <a:t>Lấy đối tượng từ stack.</a:t>
            </a:r>
          </a:p>
          <a:p>
            <a:pPr>
              <a:lnSpc>
                <a:spcPct val="120000"/>
              </a:lnSpc>
              <a:buFont typeface="Wingdings" panose="05000000000000000000" pitchFamily="2" charset="2"/>
              <a:buChar char="§"/>
            </a:pPr>
            <a:r>
              <a:rPr lang="en-US" altLang="en-US" sz="2800">
                <a:latin typeface="Times New Roman" panose="02020603050405020304" pitchFamily="18" charset="0"/>
                <a:cs typeface="Times New Roman" panose="02020603050405020304" pitchFamily="18" charset="0"/>
              </a:rPr>
              <a:t>Kiểm tra stack rỗng hay không?</a:t>
            </a:r>
          </a:p>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Lấy giá trị phần tử đỉnh của stack mà không hủy nó.</a:t>
            </a:r>
          </a:p>
        </p:txBody>
      </p:sp>
    </p:spTree>
    <p:extLst>
      <p:ext uri="{BB962C8B-B14F-4D97-AF65-F5344CB8AC3E}">
        <p14:creationId xmlns:p14="http://schemas.microsoft.com/office/powerpoint/2010/main" val="798411981"/>
      </p:ext>
    </p:extLst>
  </p:cSld>
  <p:clrMapOvr>
    <a:masterClrMapping/>
  </p:clrMapOv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stack bằng mảng một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188</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i="1">
                <a:latin typeface="Times New Roman" panose="02020603050405020304" pitchFamily="18" charset="0"/>
                <a:cs typeface="Times New Roman" panose="02020603050405020304" pitchFamily="18" charset="0"/>
              </a:rPr>
              <a:t>Để cài đặt ngăn xếp bằng mảng, ta sử dụng mảng một chiều S để biểu biễn ngăn xếp. </a:t>
            </a:r>
          </a:p>
          <a:p>
            <a:pPr>
              <a:buFont typeface="Wingdings" panose="05000000000000000000" pitchFamily="2" charset="2"/>
              <a:buChar char="§"/>
            </a:pPr>
            <a:r>
              <a:rPr lang="en-US" sz="2800" i="1">
                <a:latin typeface="Times New Roman" panose="02020603050405020304" pitchFamily="18" charset="0"/>
                <a:cs typeface="Times New Roman" panose="02020603050405020304" pitchFamily="18" charset="0"/>
              </a:rPr>
              <a:t>Thiết lập phần tử đầu tiên của mảng S[0] làm đáy ngăn xếp.Các phần tử tiếp theo được đưa vào ngăn xếp sẽ lần lượt được lưu tại các vị trí S[1], S[2],… </a:t>
            </a:r>
          </a:p>
          <a:p>
            <a:pPr>
              <a:buFont typeface="Wingdings" panose="05000000000000000000" pitchFamily="2" charset="2"/>
              <a:buChar char="§"/>
            </a:pPr>
            <a:r>
              <a:rPr lang="en-US" sz="2800" i="1">
                <a:latin typeface="Times New Roman" panose="02020603050405020304" pitchFamily="18" charset="0"/>
                <a:cs typeface="Times New Roman" panose="02020603050405020304" pitchFamily="18" charset="0"/>
              </a:rPr>
              <a:t>Nếu hiện tại ngăn xếp có n phần tử thì S]n-1] sẽ là phần tử mới nhất được đưa vào ngăn xếp (đỉnh).</a:t>
            </a:r>
          </a:p>
          <a:p>
            <a:pPr>
              <a:buFont typeface="Wingdings" panose="05000000000000000000" pitchFamily="2" charset="2"/>
              <a:buChar char="§"/>
            </a:pPr>
            <a:r>
              <a:rPr lang="en-US" sz="2800" i="1">
                <a:latin typeface="Times New Roman" panose="02020603050405020304" pitchFamily="18" charset="0"/>
                <a:cs typeface="Times New Roman" panose="02020603050405020304" pitchFamily="18" charset="0"/>
              </a:rPr>
              <a:t>Để lưu trữ đỉnh hiên tại của ngăn xếp, ta sử dụng một biến top lưu chỉ số của đỉnh (ở đây top=n-1)</a:t>
            </a:r>
          </a:p>
          <a:p>
            <a:pPr>
              <a:buFont typeface="Wingdings" panose="05000000000000000000" pitchFamily="2" charset="2"/>
              <a:buChar char="§"/>
            </a:pPr>
            <a:r>
              <a:rPr lang="en-US" sz="2800" i="1">
                <a:latin typeface="Times New Roman" panose="02020603050405020304" pitchFamily="18" charset="0"/>
                <a:cs typeface="Times New Roman" panose="02020603050405020304" pitchFamily="18" charset="0"/>
              </a:rPr>
              <a:t>Khi ngăn xếp chưa có phần tử nào ta quy ước top = -1</a:t>
            </a:r>
          </a:p>
        </p:txBody>
      </p:sp>
    </p:spTree>
    <p:extLst>
      <p:ext uri="{BB962C8B-B14F-4D97-AF65-F5344CB8AC3E}">
        <p14:creationId xmlns:p14="http://schemas.microsoft.com/office/powerpoint/2010/main" val="29315650"/>
      </p:ext>
    </p:extLst>
  </p:cSld>
  <p:clrMapOvr>
    <a:masterClrMapping/>
  </p:clrMapOv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stack bằng mảng một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189</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Cấu trúc của Stack:</a:t>
            </a:r>
          </a:p>
          <a:p>
            <a:pPr marL="400050" lvl="1" indent="0">
              <a:buNone/>
            </a:pPr>
            <a:r>
              <a:rPr lang="en-US" sz="2400" b="1" i="1">
                <a:latin typeface="Times New Roman" panose="02020603050405020304" pitchFamily="18" charset="0"/>
                <a:cs typeface="Times New Roman" panose="02020603050405020304" pitchFamily="18" charset="0"/>
              </a:rPr>
              <a:t>const int </a:t>
            </a:r>
            <a:r>
              <a:rPr lang="en-US" sz="2400" i="1">
                <a:latin typeface="Times New Roman" panose="02020603050405020304" pitchFamily="18" charset="0"/>
                <a:cs typeface="Times New Roman" panose="02020603050405020304" pitchFamily="18" charset="0"/>
              </a:rPr>
              <a:t>max</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1000</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b="1" i="1">
                <a:latin typeface="Times New Roman" panose="02020603050405020304" pitchFamily="18" charset="0"/>
                <a:cs typeface="Times New Roman" panose="02020603050405020304" pitchFamily="18" charset="0"/>
              </a:rPr>
              <a:t>typedef</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struct</a:t>
            </a:r>
            <a:r>
              <a:rPr lang="en-US" sz="2400" i="1">
                <a:latin typeface="Times New Roman" panose="02020603050405020304" pitchFamily="18" charset="0"/>
                <a:cs typeface="Times New Roman" panose="02020603050405020304" pitchFamily="18" charset="0"/>
              </a:rPr>
              <a:t> tagStack</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max</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top</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a:t>
            </a:r>
            <a:r>
              <a:rPr lang="en-US" sz="2400" i="1">
                <a:solidFill>
                  <a:srgbClr val="FF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Khởi tạo Stack:</a:t>
            </a:r>
          </a:p>
          <a:p>
            <a:pPr marL="400050" lvl="1" indent="0">
              <a:buNone/>
            </a:pPr>
            <a:r>
              <a:rPr lang="en-US" sz="2400" b="1" i="1">
                <a:latin typeface="Times New Roman" panose="02020603050405020304" pitchFamily="18" charset="0"/>
                <a:cs typeface="Times New Roman" panose="02020603050405020304" pitchFamily="18" charset="0"/>
              </a:rPr>
              <a:t>void</a:t>
            </a:r>
            <a:r>
              <a:rPr lang="en-US" sz="2400" i="1">
                <a:latin typeface="Times New Roman" panose="02020603050405020304" pitchFamily="18" charset="0"/>
                <a:cs typeface="Times New Roman" panose="02020603050405020304" pitchFamily="18" charset="0"/>
              </a:rPr>
              <a:t> CreateStack</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 </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7451208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Phân lớp độ phức tạp của GT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19</a:t>
            </a:fld>
            <a:endParaRPr lang="en-US" altLang="en-US"/>
          </a:p>
        </p:txBody>
      </p:sp>
      <p:sp>
        <p:nvSpPr>
          <p:cNvPr id="5" name="Rectangle 63"/>
          <p:cNvSpPr txBox="1">
            <a:spLocks noChangeArrowheads="1"/>
          </p:cNvSpPr>
          <p:nvPr/>
        </p:nvSpPr>
        <p:spPr bwMode="gray">
          <a:xfrm>
            <a:off x="538425" y="1481893"/>
            <a:ext cx="8148375" cy="461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a:latin typeface="Times New Roman" panose="02020603050405020304" pitchFamily="18" charset="0"/>
                <a:cs typeface="Times New Roman" panose="02020603050405020304" pitchFamily="18" charset="0"/>
              </a:rPr>
              <a:t>Sử dụng ký hiệu BigO </a:t>
            </a:r>
          </a:p>
          <a:p>
            <a:pPr lvl="1"/>
            <a:r>
              <a:rPr lang="en-US" altLang="en-US" sz="2400">
                <a:latin typeface="Times New Roman" panose="02020603050405020304" pitchFamily="18" charset="0"/>
                <a:cs typeface="Times New Roman" panose="02020603050405020304" pitchFamily="18" charset="0"/>
              </a:rPr>
              <a:t>Hằng số	</a:t>
            </a:r>
            <a:r>
              <a:rPr lang="en-US" altLang="en-US" sz="2400" dirty="0">
                <a:latin typeface="Times New Roman" panose="02020603050405020304" pitchFamily="18" charset="0"/>
                <a:cs typeface="Times New Roman" panose="02020603050405020304" pitchFamily="18" charset="0"/>
              </a:rPr>
              <a:t>	: O(c)</a:t>
            </a:r>
          </a:p>
          <a:p>
            <a:pPr lvl="1"/>
            <a:r>
              <a:rPr lang="en-US" altLang="en-US" sz="2400" dirty="0">
                <a:latin typeface="Times New Roman" panose="02020603050405020304" pitchFamily="18" charset="0"/>
                <a:cs typeface="Times New Roman" panose="02020603050405020304" pitchFamily="18" charset="0"/>
              </a:rPr>
              <a:t>logN		: O(logN)</a:t>
            </a:r>
          </a:p>
          <a:p>
            <a:pPr lvl="1"/>
            <a:r>
              <a:rPr lang="en-US" altLang="en-US" sz="2400" dirty="0">
                <a:latin typeface="Times New Roman" panose="02020603050405020304" pitchFamily="18" charset="0"/>
                <a:cs typeface="Times New Roman" panose="02020603050405020304" pitchFamily="18" charset="0"/>
              </a:rPr>
              <a:t>N		: O(N)</a:t>
            </a:r>
          </a:p>
          <a:p>
            <a:pPr lvl="1"/>
            <a:r>
              <a:rPr lang="en-US" altLang="en-US" sz="2400" dirty="0">
                <a:latin typeface="Times New Roman" panose="02020603050405020304" pitchFamily="18" charset="0"/>
                <a:cs typeface="Times New Roman" panose="02020603050405020304" pitchFamily="18" charset="0"/>
              </a:rPr>
              <a:t>NlogN		: O(NlogN)</a:t>
            </a:r>
          </a:p>
          <a:p>
            <a:pPr lvl="1"/>
            <a:r>
              <a:rPr lang="en-US" altLang="en-US" sz="2400" dirty="0">
                <a:latin typeface="Times New Roman" panose="02020603050405020304" pitchFamily="18" charset="0"/>
                <a:cs typeface="Times New Roman" panose="02020603050405020304" pitchFamily="18" charset="0"/>
              </a:rPr>
              <a:t>N</a:t>
            </a:r>
            <a:r>
              <a:rPr lang="en-US" altLang="en-US" sz="2400" baseline="30000" dirty="0">
                <a:latin typeface="Times New Roman" panose="02020603050405020304" pitchFamily="18" charset="0"/>
                <a:cs typeface="Times New Roman" panose="02020603050405020304" pitchFamily="18" charset="0"/>
              </a:rPr>
              <a:t>2		: </a:t>
            </a:r>
            <a:r>
              <a:rPr lang="en-US" altLang="en-US" sz="2400" dirty="0">
                <a:latin typeface="Times New Roman" panose="02020603050405020304" pitchFamily="18" charset="0"/>
                <a:cs typeface="Times New Roman" panose="02020603050405020304" pitchFamily="18" charset="0"/>
              </a:rPr>
              <a:t>O(N</a:t>
            </a:r>
            <a:r>
              <a:rPr lang="en-US" altLang="en-US" sz="2400" baseline="30000" dirty="0">
                <a:latin typeface="Times New Roman" panose="02020603050405020304" pitchFamily="18" charset="0"/>
                <a:cs typeface="Times New Roman" panose="02020603050405020304" pitchFamily="18" charset="0"/>
              </a:rPr>
              <a:t>2</a:t>
            </a:r>
            <a:r>
              <a:rPr lang="en-US" altLang="en-US" sz="2400" dirty="0">
                <a:latin typeface="Times New Roman" panose="02020603050405020304" pitchFamily="18" charset="0"/>
                <a:cs typeface="Times New Roman" panose="02020603050405020304" pitchFamily="18" charset="0"/>
              </a:rPr>
              <a:t>)</a:t>
            </a:r>
            <a:endParaRPr lang="en-US" altLang="en-US" sz="2400" baseline="30000" dirty="0">
              <a:latin typeface="Times New Roman" panose="02020603050405020304" pitchFamily="18" charset="0"/>
              <a:cs typeface="Times New Roman" panose="02020603050405020304" pitchFamily="18" charset="0"/>
            </a:endParaRPr>
          </a:p>
          <a:p>
            <a:pPr lvl="1"/>
            <a:r>
              <a:rPr lang="en-US" altLang="en-US" sz="2400" dirty="0">
                <a:latin typeface="Times New Roman" panose="02020603050405020304" pitchFamily="18" charset="0"/>
                <a:cs typeface="Times New Roman" panose="02020603050405020304" pitchFamily="18" charset="0"/>
              </a:rPr>
              <a:t>N</a:t>
            </a:r>
            <a:r>
              <a:rPr lang="en-US" altLang="en-US" sz="2400" baseline="30000" dirty="0">
                <a:latin typeface="Times New Roman" panose="02020603050405020304" pitchFamily="18" charset="0"/>
                <a:cs typeface="Times New Roman" panose="02020603050405020304" pitchFamily="18" charset="0"/>
              </a:rPr>
              <a:t>3		: </a:t>
            </a:r>
            <a:r>
              <a:rPr lang="en-US" altLang="en-US" sz="2400" dirty="0">
                <a:latin typeface="Times New Roman" panose="02020603050405020304" pitchFamily="18" charset="0"/>
                <a:cs typeface="Times New Roman" panose="02020603050405020304" pitchFamily="18" charset="0"/>
              </a:rPr>
              <a:t>O(N</a:t>
            </a:r>
            <a:r>
              <a:rPr lang="en-US" altLang="en-US" sz="2400" baseline="30000" dirty="0">
                <a:latin typeface="Times New Roman" panose="02020603050405020304" pitchFamily="18" charset="0"/>
                <a:cs typeface="Times New Roman" panose="02020603050405020304" pitchFamily="18" charset="0"/>
              </a:rPr>
              <a:t>3</a:t>
            </a:r>
            <a:r>
              <a:rPr lang="en-US" altLang="en-US" sz="2400" dirty="0">
                <a:latin typeface="Times New Roman" panose="02020603050405020304" pitchFamily="18" charset="0"/>
                <a:cs typeface="Times New Roman" panose="02020603050405020304" pitchFamily="18" charset="0"/>
              </a:rPr>
              <a:t>)</a:t>
            </a:r>
            <a:endParaRPr lang="en-US" altLang="en-US" sz="2400" baseline="30000" dirty="0">
              <a:latin typeface="Times New Roman" panose="02020603050405020304" pitchFamily="18" charset="0"/>
              <a:cs typeface="Times New Roman" panose="02020603050405020304" pitchFamily="18" charset="0"/>
            </a:endParaRPr>
          </a:p>
          <a:p>
            <a:pPr lvl="1"/>
            <a:r>
              <a:rPr lang="en-US" altLang="en-US" sz="2400" dirty="0">
                <a:latin typeface="Times New Roman" panose="02020603050405020304" pitchFamily="18" charset="0"/>
                <a:cs typeface="Times New Roman" panose="02020603050405020304" pitchFamily="18" charset="0"/>
              </a:rPr>
              <a:t>2</a:t>
            </a:r>
            <a:r>
              <a:rPr lang="en-US" altLang="en-US" sz="2400" baseline="30000" dirty="0">
                <a:latin typeface="Times New Roman" panose="02020603050405020304" pitchFamily="18" charset="0"/>
                <a:cs typeface="Times New Roman" panose="02020603050405020304" pitchFamily="18" charset="0"/>
              </a:rPr>
              <a:t>N		: </a:t>
            </a:r>
            <a:r>
              <a:rPr lang="en-US" altLang="en-US" sz="2400" dirty="0">
                <a:latin typeface="Times New Roman" panose="02020603050405020304" pitchFamily="18" charset="0"/>
                <a:cs typeface="Times New Roman" panose="02020603050405020304" pitchFamily="18" charset="0"/>
              </a:rPr>
              <a:t>O(2</a:t>
            </a:r>
            <a:r>
              <a:rPr lang="en-US" altLang="en-US" sz="2400" baseline="30000" dirty="0">
                <a:latin typeface="Times New Roman" panose="02020603050405020304" pitchFamily="18" charset="0"/>
                <a:cs typeface="Times New Roman" panose="02020603050405020304" pitchFamily="18" charset="0"/>
              </a:rPr>
              <a:t>N)</a:t>
            </a:r>
          </a:p>
          <a:p>
            <a:pPr lvl="1"/>
            <a:r>
              <a:rPr lang="en-US" altLang="en-US" sz="2400" dirty="0">
                <a:latin typeface="Times New Roman" panose="02020603050405020304" pitchFamily="18" charset="0"/>
                <a:cs typeface="Times New Roman" panose="02020603050405020304" pitchFamily="18" charset="0"/>
              </a:rPr>
              <a:t>N!		:O(N!)	</a:t>
            </a:r>
          </a:p>
          <a:p>
            <a:endParaRPr lang="en-US" altLang="en-US" sz="2400" dirty="0">
              <a:latin typeface="Times New Roman" panose="02020603050405020304" pitchFamily="18" charset="0"/>
              <a:cs typeface="Times New Roman" panose="02020603050405020304" pitchFamily="18" charset="0"/>
            </a:endParaRPr>
          </a:p>
        </p:txBody>
      </p:sp>
      <p:sp>
        <p:nvSpPr>
          <p:cNvPr id="6" name="Line 64"/>
          <p:cNvSpPr>
            <a:spLocks noChangeShapeType="1"/>
          </p:cNvSpPr>
          <p:nvPr/>
        </p:nvSpPr>
        <p:spPr bwMode="auto">
          <a:xfrm>
            <a:off x="4953000" y="2057400"/>
            <a:ext cx="0" cy="331311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en-US"/>
          </a:p>
        </p:txBody>
      </p:sp>
      <p:sp>
        <p:nvSpPr>
          <p:cNvPr id="7" name="Text Box 65"/>
          <p:cNvSpPr txBox="1">
            <a:spLocks noChangeArrowheads="1"/>
          </p:cNvSpPr>
          <p:nvPr/>
        </p:nvSpPr>
        <p:spPr bwMode="auto">
          <a:xfrm>
            <a:off x="5029200" y="3272135"/>
            <a:ext cx="29514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i="1" dirty="0">
                <a:latin typeface="Times New Roman" panose="02020603050405020304" pitchFamily="18" charset="0"/>
                <a:cs typeface="Times New Roman" panose="02020603050405020304" pitchFamily="18" charset="0"/>
              </a:rPr>
              <a:t>Độ phức tạp tăng dần</a:t>
            </a:r>
          </a:p>
        </p:txBody>
      </p:sp>
    </p:spTree>
    <p:extLst>
      <p:ext uri="{BB962C8B-B14F-4D97-AF65-F5344CB8AC3E}">
        <p14:creationId xmlns:p14="http://schemas.microsoft.com/office/powerpoint/2010/main" val="3288129069"/>
      </p:ext>
    </p:extLst>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stack bằng mảng một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190</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Kiểm tra ngăn xếp rỗng:</a:t>
            </a:r>
          </a:p>
          <a:p>
            <a:pPr marL="400050" lvl="1" indent="0">
              <a:buNone/>
            </a:pP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IsEmpty</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st</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7030A0"/>
                </a:solidFill>
                <a:latin typeface="Times New Roman" panose="02020603050405020304" pitchFamily="18" charset="0"/>
                <a:cs typeface="Times New Roman" panose="02020603050405020304" pitchFamily="18" charset="0"/>
              </a:rPr>
              <a:t>-1</a:t>
            </a:r>
            <a:r>
              <a:rPr lang="en-US" sz="2400" b="1" i="1">
                <a:solidFill>
                  <a:srgbClr val="FF0000"/>
                </a:solidFill>
                <a:latin typeface="Times New Roman" panose="02020603050405020304" pitchFamily="18" charset="0"/>
                <a:cs typeface="Times New Roman" panose="02020603050405020304" pitchFamily="18" charset="0"/>
              </a:rPr>
              <a:t>)</a:t>
            </a:r>
            <a:r>
              <a:rPr lang="en-US" sz="2400" b="1" i="1">
                <a:latin typeface="Times New Roman" panose="02020603050405020304" pitchFamily="18" charset="0"/>
                <a:cs typeface="Times New Roman" panose="02020603050405020304" pitchFamily="18" charset="0"/>
              </a:rPr>
              <a:t> return </a:t>
            </a:r>
            <a:r>
              <a:rPr lang="en-US" sz="2400" i="1">
                <a:solidFill>
                  <a:srgbClr val="7030A0"/>
                </a:solidFill>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else</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i="1">
                <a:solidFill>
                  <a:srgbClr val="7030A0"/>
                </a:solidFill>
                <a:latin typeface="Times New Roman" panose="02020603050405020304" pitchFamily="18" charset="0"/>
                <a:cs typeface="Times New Roman" panose="02020603050405020304" pitchFamily="18" charset="0"/>
              </a:rPr>
              <a:t>0</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b="1" i="1">
                <a:solidFill>
                  <a:srgbClr val="FF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Kiểm tra ngăn xếp đầy:</a:t>
            </a:r>
          </a:p>
          <a:p>
            <a:pPr marL="400050" lvl="1" indent="0">
              <a:buNone/>
            </a:pP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IsFull</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st</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max-1</a:t>
            </a:r>
            <a:r>
              <a:rPr lang="en-US" sz="2400" i="1">
                <a:solidFill>
                  <a:srgbClr val="FF0000"/>
                </a:solidFill>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i="1">
                <a:solidFill>
                  <a:srgbClr val="7030A0"/>
                </a:solidFill>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else</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i="1">
                <a:solidFill>
                  <a:srgbClr val="7030A0"/>
                </a:solidFill>
                <a:latin typeface="Times New Roman" panose="02020603050405020304" pitchFamily="18" charset="0"/>
                <a:cs typeface="Times New Roman" panose="02020603050405020304" pitchFamily="18" charset="0"/>
              </a:rPr>
              <a:t>0</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49962499"/>
      </p:ext>
    </p:extLst>
  </p:cSld>
  <p:clrMapOvr>
    <a:masterClrMapping/>
  </p:clrMapOv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stack bằng mảng một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191</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Thêm một phần tử x vào Stack:</a:t>
            </a:r>
          </a:p>
          <a:p>
            <a:pPr marL="400050" lvl="1" indent="0">
              <a:buNone/>
            </a:pP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Push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IsFull</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7030A0"/>
                </a:solidFill>
                <a:latin typeface="Times New Roman" panose="02020603050405020304" pitchFamily="18" charset="0"/>
                <a:cs typeface="Times New Roman" panose="02020603050405020304" pitchFamily="18" charset="0"/>
              </a:rPr>
              <a:t>0</a:t>
            </a:r>
            <a:r>
              <a:rPr lang="en-US" sz="2400" i="1">
                <a:solidFill>
                  <a:srgbClr val="FF0000"/>
                </a:solidFill>
                <a:latin typeface="Times New Roman" panose="02020603050405020304" pitchFamily="18" charset="0"/>
                <a:cs typeface="Times New Roman" panose="02020603050405020304" pitchFamily="18" charset="0"/>
              </a:rPr>
              <a:t>) </a:t>
            </a:r>
            <a:r>
              <a:rPr lang="en-US" sz="2400" i="1">
                <a:solidFill>
                  <a:srgbClr val="1548EB"/>
                </a:solidFill>
                <a:latin typeface="Times New Roman" panose="02020603050405020304" pitchFamily="18" charset="0"/>
                <a:cs typeface="Times New Roman" panose="02020603050405020304" pitchFamily="18" charset="0"/>
              </a:rPr>
              <a:t>//Nếu Stack chưa Full</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i="1">
                <a:solidFill>
                  <a:srgbClr val="1548EB"/>
                </a:solidFill>
                <a:latin typeface="Times New Roman" panose="02020603050405020304" pitchFamily="18" charset="0"/>
                <a:cs typeface="Times New Roman" panose="02020603050405020304" pitchFamily="18" charset="0"/>
              </a:rPr>
              <a:t>//Tăng đỉnh lên 1</a:t>
            </a:r>
            <a:endParaRPr lang="en-US" sz="2400" i="1">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//Gán giá trị x cho đỉnh</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i="1">
                <a:solidFill>
                  <a:srgbClr val="7030A0"/>
                </a:solidFill>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 //Thêm thành công</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else</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i="1">
                <a:solidFill>
                  <a:srgbClr val="7030A0"/>
                </a:solidFill>
                <a:latin typeface="Times New Roman" panose="02020603050405020304" pitchFamily="18" charset="0"/>
                <a:cs typeface="Times New Roman" panose="02020603050405020304" pitchFamily="18" charset="0"/>
              </a:rPr>
              <a:t>0</a:t>
            </a:r>
            <a:r>
              <a:rPr lang="en-US" sz="2400" i="1">
                <a:solidFill>
                  <a:srgbClr val="FF0000"/>
                </a:solidFill>
                <a:latin typeface="Times New Roman" panose="02020603050405020304" pitchFamily="18" charset="0"/>
                <a:cs typeface="Times New Roman" panose="02020603050405020304" pitchFamily="18" charset="0"/>
              </a:rPr>
              <a:t>; </a:t>
            </a:r>
            <a:r>
              <a:rPr lang="en-US" sz="2400" i="1">
                <a:solidFill>
                  <a:srgbClr val="1548EB"/>
                </a:solidFill>
                <a:latin typeface="Times New Roman" panose="02020603050405020304" pitchFamily="18" charset="0"/>
                <a:cs typeface="Times New Roman" panose="02020603050405020304" pitchFamily="18" charset="0"/>
              </a:rPr>
              <a:t>//Thêm thất bại</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87679511"/>
      </p:ext>
    </p:extLst>
  </p:cSld>
  <p:clrMapOvr>
    <a:masterClrMapping/>
  </p:clrMapOv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stack bằng mảng một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192</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Lấy một phần tử x ra khỏi Stack:</a:t>
            </a:r>
          </a:p>
          <a:p>
            <a:pPr marL="400050" lvl="1" indent="0">
              <a:buNone/>
            </a:pP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Pop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IsEmpty</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b="1" i="1">
                <a:solidFill>
                  <a:srgbClr val="7030A0"/>
                </a:solidFill>
                <a:latin typeface="Times New Roman" panose="02020603050405020304" pitchFamily="18" charset="0"/>
                <a:cs typeface="Times New Roman" panose="02020603050405020304" pitchFamily="18" charset="0"/>
              </a:rPr>
              <a:t>0</a:t>
            </a:r>
            <a:r>
              <a:rPr lang="en-US" sz="2400" i="1">
                <a:solidFill>
                  <a:srgbClr val="FF0000"/>
                </a:solidFill>
                <a:latin typeface="Times New Roman" panose="02020603050405020304" pitchFamily="18" charset="0"/>
                <a:cs typeface="Times New Roman" panose="02020603050405020304" pitchFamily="18" charset="0"/>
              </a:rPr>
              <a:t>) </a:t>
            </a:r>
            <a:r>
              <a:rPr lang="en-US" sz="2400" i="1">
                <a:solidFill>
                  <a:srgbClr val="1548EB"/>
                </a:solidFill>
                <a:latin typeface="Times New Roman" panose="02020603050405020304" pitchFamily="18" charset="0"/>
                <a:cs typeface="Times New Roman" panose="02020603050405020304" pitchFamily="18" charset="0"/>
              </a:rPr>
              <a:t>//Nếu Stack khác rỗng</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 </a:t>
            </a:r>
            <a:r>
              <a:rPr lang="en-US" sz="2400" i="1">
                <a:solidFill>
                  <a:srgbClr val="1548EB"/>
                </a:solidFill>
                <a:latin typeface="Times New Roman" panose="02020603050405020304" pitchFamily="18" charset="0"/>
                <a:cs typeface="Times New Roman" panose="02020603050405020304" pitchFamily="18" charset="0"/>
              </a:rPr>
              <a:t>//Lấy giá trị đỉnh cho vào x</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st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 </a:t>
            </a:r>
            <a:r>
              <a:rPr lang="en-US" sz="2400" i="1">
                <a:solidFill>
                  <a:srgbClr val="1548EB"/>
                </a:solidFill>
                <a:latin typeface="Times New Roman" panose="02020603050405020304" pitchFamily="18" charset="0"/>
                <a:cs typeface="Times New Roman" panose="02020603050405020304" pitchFamily="18" charset="0"/>
              </a:rPr>
              <a:t>// Đỉnh giảm đi 1</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b="1" i="1">
                <a:solidFill>
                  <a:srgbClr val="7030A0"/>
                </a:solidFill>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 </a:t>
            </a:r>
            <a:r>
              <a:rPr lang="en-US" sz="2400" i="1">
                <a:solidFill>
                  <a:srgbClr val="1548EB"/>
                </a:solidFill>
                <a:latin typeface="Times New Roman" panose="02020603050405020304" pitchFamily="18" charset="0"/>
                <a:cs typeface="Times New Roman" panose="02020603050405020304" pitchFamily="18" charset="0"/>
              </a:rPr>
              <a:t>//Lấy ra thành công</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else</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b="1" i="1">
                <a:solidFill>
                  <a:srgbClr val="7030A0"/>
                </a:solidFill>
                <a:latin typeface="Times New Roman" panose="02020603050405020304" pitchFamily="18" charset="0"/>
                <a:cs typeface="Times New Roman" panose="02020603050405020304" pitchFamily="18" charset="0"/>
              </a:rPr>
              <a:t>0</a:t>
            </a:r>
            <a:r>
              <a:rPr lang="en-US" sz="2400" i="1">
                <a:solidFill>
                  <a:srgbClr val="FF0000"/>
                </a:solidFill>
                <a:latin typeface="Times New Roman" panose="02020603050405020304" pitchFamily="18" charset="0"/>
                <a:cs typeface="Times New Roman" panose="02020603050405020304" pitchFamily="18" charset="0"/>
              </a:rPr>
              <a:t>; </a:t>
            </a:r>
            <a:r>
              <a:rPr lang="en-US" sz="2400" i="1">
                <a:solidFill>
                  <a:srgbClr val="1548EB"/>
                </a:solidFill>
                <a:latin typeface="Times New Roman" panose="02020603050405020304" pitchFamily="18" charset="0"/>
                <a:cs typeface="Times New Roman" panose="02020603050405020304" pitchFamily="18" charset="0"/>
              </a:rPr>
              <a:t>//Lấy ra thất bại</a:t>
            </a:r>
            <a:endParaRPr lang="en-US" sz="2400"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289355"/>
      </p:ext>
    </p:extLst>
  </p:cSld>
  <p:clrMapOvr>
    <a:masterClrMapping/>
  </p:clrMapOv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stack bằng mảng một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193</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Cài đặt hàm main():</a:t>
            </a:r>
          </a:p>
          <a:p>
            <a:pPr marL="400050" lvl="1" indent="0">
              <a:buNone/>
            </a:pP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main</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Stack st</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tv</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CreateStack</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for</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2</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&lt;=</a:t>
            </a:r>
            <a:r>
              <a:rPr lang="en-US" sz="2400" i="1">
                <a:latin typeface="Times New Roman" panose="02020603050405020304" pitchFamily="18" charset="0"/>
                <a:cs typeface="Times New Roman" panose="02020603050405020304" pitchFamily="18" charset="0"/>
              </a:rPr>
              <a:t>5</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Push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tv</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Pop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tv</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1</a:t>
            </a:r>
            <a:r>
              <a:rPr lang="en-US" sz="2400" b="1" i="1">
                <a:solidFill>
                  <a:srgbClr val="FF0000"/>
                </a:solidFill>
                <a:latin typeface="Times New Roman" panose="02020603050405020304" pitchFamily="18" charset="0"/>
                <a:cs typeface="Times New Roman" panose="02020603050405020304" pitchFamily="18" charset="0"/>
              </a:rPr>
              <a:t>)</a:t>
            </a:r>
            <a:r>
              <a:rPr lang="en-US" sz="2400" b="1" i="1">
                <a:latin typeface="Times New Roman" panose="02020603050405020304" pitchFamily="18" charset="0"/>
                <a:cs typeface="Times New Roman" panose="02020603050405020304" pitchFamily="18" charset="0"/>
              </a:rPr>
              <a:t> </a:t>
            </a:r>
          </a:p>
          <a:p>
            <a:pPr marL="400050" lvl="1" indent="0">
              <a:buNone/>
            </a:pPr>
            <a:r>
              <a:rPr lang="en-US" sz="2400" b="1" i="1">
                <a:latin typeface="Times New Roman" panose="02020603050405020304" pitchFamily="18" charset="0"/>
                <a:cs typeface="Times New Roman" panose="02020603050405020304" pitchFamily="18" charset="0"/>
              </a:rPr>
              <a:t>	printf</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"gia tri lay duoc tu Stack la: %d"</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 </a:t>
            </a:r>
            <a:r>
              <a:rPr lang="en-US" sz="2400" i="1">
                <a:solidFill>
                  <a:srgbClr val="1548EB"/>
                </a:solidFill>
                <a:latin typeface="Times New Roman" panose="02020603050405020304" pitchFamily="18" charset="0"/>
                <a:cs typeface="Times New Roman" panose="02020603050405020304" pitchFamily="18" charset="0"/>
              </a:rPr>
              <a:t>//x=5</a:t>
            </a:r>
            <a:endParaRPr lang="en-US" sz="2400" i="1">
              <a:latin typeface="Times New Roman" panose="02020603050405020304" pitchFamily="18" charset="0"/>
              <a:cs typeface="Times New Roman" panose="02020603050405020304" pitchFamily="18" charset="0"/>
            </a:endParaRPr>
          </a:p>
          <a:p>
            <a:pPr marL="400050" lvl="1" indent="0">
              <a:buNone/>
            </a:pPr>
            <a:r>
              <a:rPr lang="en-US" sz="24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51588581"/>
      </p:ext>
    </p:extLst>
  </p:cSld>
  <p:clrMapOvr>
    <a:masterClrMapping/>
  </p:clrMapOv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stack bằng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194</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latin typeface="Times New Roman" panose="02020603050405020304" pitchFamily="18" charset="0"/>
                <a:cs typeface="Times New Roman" panose="02020603050405020304" pitchFamily="18" charset="0"/>
              </a:rPr>
              <a:t>Theo tính chất của DSLK đơn, việc bổ sung và loại bỏ 1 phần tử thực hiện đơn giản và nhanh nhất khi phần tử đó nằm đầu danh sách. Do vậy, ta sẽ chọn cách lưu trữ của ngăn xếp theo thứ tự: </a:t>
            </a:r>
          </a:p>
          <a:p>
            <a:pPr>
              <a:buFontTx/>
              <a:buChar char="-"/>
            </a:pPr>
            <a:r>
              <a:rPr lang="en-US" sz="2400" i="1">
                <a:latin typeface="Times New Roman" panose="02020603050405020304" pitchFamily="18" charset="0"/>
                <a:cs typeface="Times New Roman" panose="02020603050405020304" pitchFamily="18" charset="0"/>
              </a:rPr>
              <a:t>Phần tử đầu danh sách là đỉnh của stack.</a:t>
            </a:r>
          </a:p>
          <a:p>
            <a:pPr>
              <a:buFontTx/>
              <a:buChar char="-"/>
            </a:pPr>
            <a:r>
              <a:rPr lang="en-US" sz="2400" i="1">
                <a:latin typeface="Times New Roman" panose="02020603050405020304" pitchFamily="18" charset="0"/>
                <a:cs typeface="Times New Roman" panose="02020603050405020304" pitchFamily="18" charset="0"/>
              </a:rPr>
              <a:t>Phần tử cuối danh sách là đáy của ngăn xếp.</a:t>
            </a:r>
          </a:p>
          <a:p>
            <a:pPr>
              <a:buFontTx/>
              <a:buChar char="-"/>
            </a:pPr>
            <a:r>
              <a:rPr lang="en-US" sz="2400" i="1">
                <a:latin typeface="Times New Roman" panose="02020603050405020304" pitchFamily="18" charset="0"/>
                <a:cs typeface="Times New Roman" panose="02020603050405020304" pitchFamily="18" charset="0"/>
              </a:rPr>
              <a:t>Để bổ sung 1 phần tử mới vào stack ta thêm nó vào đầu danh sách.</a:t>
            </a:r>
          </a:p>
          <a:p>
            <a:pPr>
              <a:buFontTx/>
              <a:buChar char="-"/>
            </a:pPr>
            <a:r>
              <a:rPr lang="en-US" sz="2400" i="1">
                <a:latin typeface="Times New Roman" panose="02020603050405020304" pitchFamily="18" charset="0"/>
                <a:cs typeface="Times New Roman" panose="02020603050405020304" pitchFamily="18" charset="0"/>
              </a:rPr>
              <a:t>Để lấy 1 phần tử ra khỏi ngăn xếp ta lấy giá trị nút đầu tiên và loại nó ra khỏi danh sách.</a:t>
            </a:r>
          </a:p>
        </p:txBody>
      </p:sp>
      <p:pic>
        <p:nvPicPr>
          <p:cNvPr id="3" name="Picture 2"/>
          <p:cNvPicPr>
            <a:picLocks noChangeAspect="1"/>
          </p:cNvPicPr>
          <p:nvPr/>
        </p:nvPicPr>
        <p:blipFill>
          <a:blip r:embed="rId2"/>
          <a:stretch>
            <a:fillRect/>
          </a:stretch>
        </p:blipFill>
        <p:spPr>
          <a:xfrm>
            <a:off x="1200150" y="4953000"/>
            <a:ext cx="6724650" cy="1208794"/>
          </a:xfrm>
          <a:prstGeom prst="rect">
            <a:avLst/>
          </a:prstGeom>
        </p:spPr>
      </p:pic>
    </p:spTree>
    <p:extLst>
      <p:ext uri="{BB962C8B-B14F-4D97-AF65-F5344CB8AC3E}">
        <p14:creationId xmlns:p14="http://schemas.microsoft.com/office/powerpoint/2010/main" val="1116155287"/>
      </p:ext>
    </p:extLst>
  </p:cSld>
  <p:clrMapOvr>
    <a:masterClrMapping/>
  </p:clrMapOv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stack bằng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195</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Khai báo : </a:t>
            </a:r>
          </a:p>
          <a:p>
            <a:pPr marL="0" indent="0">
              <a:buNone/>
            </a:pPr>
            <a:r>
              <a:rPr lang="en-US" sz="2400" b="1" i="1">
                <a:latin typeface="Times New Roman" panose="02020603050405020304" pitchFamily="18" charset="0"/>
                <a:cs typeface="Times New Roman" panose="02020603050405020304" pitchFamily="18" charset="0"/>
              </a:rPr>
              <a:t>    	 typedef struct</a:t>
            </a:r>
            <a:r>
              <a:rPr lang="en-US" sz="2400" i="1">
                <a:latin typeface="Times New Roman" panose="02020603050405020304" pitchFamily="18" charset="0"/>
                <a:cs typeface="Times New Roman" panose="02020603050405020304" pitchFamily="18" charset="0"/>
              </a:rPr>
              <a:t> node</a:t>
            </a: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item</a:t>
            </a: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struct</a:t>
            </a:r>
            <a:r>
              <a:rPr lang="en-US" sz="2400" i="1">
                <a:latin typeface="Times New Roman" panose="02020603050405020304" pitchFamily="18" charset="0"/>
                <a:cs typeface="Times New Roman" panose="02020603050405020304" pitchFamily="18" charset="0"/>
              </a:rPr>
              <a:t> node </a:t>
            </a:r>
            <a:r>
              <a:rPr lang="en-US" sz="2400" b="1"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next</a:t>
            </a: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b="1" i="1">
                <a:solidFill>
                  <a:srgbClr val="FF0000"/>
                </a:solidFill>
                <a:latin typeface="Times New Roman" panose="02020603050405020304" pitchFamily="18" charset="0"/>
                <a:cs typeface="Times New Roman" panose="02020603050405020304" pitchFamily="18" charset="0"/>
              </a:rPr>
              <a:t>	} *</a:t>
            </a:r>
            <a:r>
              <a:rPr lang="en-US" sz="2400" i="1">
                <a:latin typeface="Times New Roman" panose="02020603050405020304" pitchFamily="18" charset="0"/>
                <a:cs typeface="Times New Roman" panose="02020603050405020304" pitchFamily="18" charset="0"/>
              </a:rPr>
              <a:t>stacknode</a:t>
            </a: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b="1" i="1">
                <a:solidFill>
                  <a:srgbClr val="FF0000"/>
                </a:solidFill>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typedef struct </a:t>
            </a:r>
            <a:r>
              <a:rPr lang="en-US" sz="2400" i="1">
                <a:latin typeface="Times New Roman" panose="02020603050405020304" pitchFamily="18" charset="0"/>
                <a:cs typeface="Times New Roman" panose="02020603050405020304" pitchFamily="18" charset="0"/>
              </a:rPr>
              <a:t>Stack</a:t>
            </a: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stacknode top</a:t>
            </a:r>
            <a:r>
              <a:rPr lang="en-US" sz="24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400" b="1"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stack</a:t>
            </a:r>
            <a:r>
              <a:rPr lang="en-US" sz="2400" b="1" i="1">
                <a:solidFill>
                  <a:srgbClr val="FF0000"/>
                </a:solidFill>
                <a:latin typeface="Times New Roman" panose="02020603050405020304" pitchFamily="18" charset="0"/>
                <a:cs typeface="Times New Roman" panose="02020603050405020304" pitchFamily="18" charset="0"/>
              </a:rPr>
              <a:t>;</a:t>
            </a:r>
            <a:endParaRPr lang="en-US"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Khởi tạo:</a:t>
            </a:r>
            <a:endParaRPr lang="en-US" sz="2400" b="1"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b="1" i="1">
                <a:latin typeface="Times New Roman" panose="02020603050405020304" pitchFamily="18" charset="0"/>
                <a:cs typeface="Times New Roman" panose="02020603050405020304" pitchFamily="18" charset="0"/>
              </a:rPr>
              <a:t>void</a:t>
            </a:r>
            <a:r>
              <a:rPr lang="en-US" sz="2400" i="1">
                <a:latin typeface="Times New Roman" panose="02020603050405020304" pitchFamily="18" charset="0"/>
                <a:cs typeface="Times New Roman" panose="02020603050405020304" pitchFamily="18" charset="0"/>
              </a:rPr>
              <a:t> CreateStack</a:t>
            </a:r>
            <a:r>
              <a:rPr lang="en-US" sz="2400" b="1"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a:t>
            </a:r>
            <a:r>
              <a:rPr lang="en-US" sz="2400" b="1"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s</a:t>
            </a: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s</a:t>
            </a:r>
            <a:r>
              <a:rPr lang="en-US" sz="2400" b="1"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b="1"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NULL</a:t>
            </a:r>
            <a:r>
              <a:rPr lang="en-US" sz="2400" b="1"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b="1"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19080429"/>
      </p:ext>
    </p:extLst>
  </p:cSld>
  <p:clrMapOvr>
    <a:masterClrMapping/>
  </p:clrMapOv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stack bằng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196</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Kiểm tra stack rỗng : </a:t>
            </a:r>
          </a:p>
          <a:p>
            <a:pPr marL="0" indent="0">
              <a:buNone/>
            </a:pPr>
            <a:r>
              <a:rPr lang="en-US" sz="2400" b="1" i="1">
                <a:latin typeface="Times New Roman" panose="02020603050405020304" pitchFamily="18" charset="0"/>
                <a:cs typeface="Times New Roman" panose="02020603050405020304" pitchFamily="18" charset="0"/>
              </a:rPr>
              <a:t>    	 int </a:t>
            </a:r>
            <a:r>
              <a:rPr lang="en-US" sz="2400" i="1">
                <a:latin typeface="Times New Roman" panose="02020603050405020304" pitchFamily="18" charset="0"/>
                <a:cs typeface="Times New Roman" panose="02020603050405020304" pitchFamily="18" charset="0"/>
              </a:rPr>
              <a:t>CheckEmpty</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NULL</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Thêm phần tử vào stack:</a:t>
            </a:r>
            <a:endParaRPr lang="en-US" sz="2400" b="1" i="1">
              <a:solidFill>
                <a:srgbClr val="FF0000"/>
              </a:solidFill>
              <a:latin typeface="Times New Roman" panose="02020603050405020304" pitchFamily="18" charset="0"/>
              <a:cs typeface="Times New Roman" panose="02020603050405020304" pitchFamily="18" charset="0"/>
            </a:endParaRPr>
          </a:p>
          <a:p>
            <a:pPr marL="400050" lvl="1" indent="0">
              <a:buNone/>
            </a:pPr>
            <a:r>
              <a:rPr lang="en-US" sz="2400" b="1" i="1">
                <a:latin typeface="Times New Roman" panose="02020603050405020304" pitchFamily="18" charset="0"/>
                <a:cs typeface="Times New Roman" panose="02020603050405020304" pitchFamily="18" charset="0"/>
              </a:rPr>
              <a:t>	void </a:t>
            </a:r>
            <a:r>
              <a:rPr lang="en-US" sz="2400" i="1">
                <a:latin typeface="Times New Roman" panose="02020603050405020304" pitchFamily="18" charset="0"/>
                <a:cs typeface="Times New Roman" panose="02020603050405020304" pitchFamily="18" charset="0"/>
              </a:rPr>
              <a:t>Push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stacknode p</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p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new</a:t>
            </a:r>
            <a:r>
              <a:rPr lang="en-US" sz="2400" i="1">
                <a:latin typeface="Times New Roman" panose="02020603050405020304" pitchFamily="18" charset="0"/>
                <a:cs typeface="Times New Roman" panose="02020603050405020304" pitchFamily="18" charset="0"/>
              </a:rPr>
              <a:t> node</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p</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item</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p</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next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p</a:t>
            </a:r>
            <a:r>
              <a:rPr lang="en-US" sz="2400" i="1">
                <a:solidFill>
                  <a:srgbClr val="FF0000"/>
                </a:solidFill>
                <a:latin typeface="Times New Roman" panose="02020603050405020304" pitchFamily="18" charset="0"/>
                <a:cs typeface="Times New Roman" panose="02020603050405020304" pitchFamily="18" charset="0"/>
              </a:rPr>
              <a:t>;</a:t>
            </a:r>
          </a:p>
          <a:p>
            <a:pPr marL="400050" lvl="1"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endParaRPr lang="en-US" sz="2400" b="1"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582398"/>
      </p:ext>
    </p:extLst>
  </p:cSld>
  <p:clrMapOvr>
    <a:masterClrMapping/>
  </p:clrMapOv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stack bằng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197</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Lấy phần tử ra khỏi stack: </a:t>
            </a:r>
          </a:p>
          <a:p>
            <a:pPr marL="0" indent="0">
              <a:buNone/>
            </a:pPr>
            <a:r>
              <a:rPr lang="en-US" sz="2400" b="1" i="1">
                <a:latin typeface="Times New Roman" panose="02020603050405020304" pitchFamily="18" charset="0"/>
                <a:cs typeface="Times New Roman" panose="02020603050405020304" pitchFamily="18" charset="0"/>
              </a:rPr>
              <a:t>    	int</a:t>
            </a:r>
            <a:r>
              <a:rPr lang="en-US" sz="2400" i="1">
                <a:latin typeface="Times New Roman" panose="02020603050405020304" pitchFamily="18" charset="0"/>
                <a:cs typeface="Times New Roman" panose="02020603050405020304" pitchFamily="18" charset="0"/>
              </a:rPr>
              <a:t> Pop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stack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stacknode 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CheckEmpty</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printf</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"\nDanh sach rong"</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else</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p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x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p</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item</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s</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top</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next</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delete</a:t>
            </a:r>
            <a:r>
              <a:rPr lang="en-US" sz="2400" i="1">
                <a:latin typeface="Times New Roman" panose="02020603050405020304" pitchFamily="18" charset="0"/>
                <a:cs typeface="Times New Roman" panose="02020603050405020304" pitchFamily="18" charset="0"/>
              </a:rPr>
              <a:t> 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96961983"/>
      </p:ext>
    </p:extLst>
  </p:cSld>
  <p:clrMapOvr>
    <a:masterClrMapping/>
  </p:clrMapOv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stack bằng DSLK đơn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198</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Hàm main(): </a:t>
            </a:r>
          </a:p>
          <a:p>
            <a:pPr marL="0" indent="0">
              <a:buNone/>
            </a:pPr>
            <a:r>
              <a:rPr lang="en-US" sz="2400" b="1" i="1">
                <a:latin typeface="Times New Roman" panose="02020603050405020304" pitchFamily="18" charset="0"/>
                <a:cs typeface="Times New Roman" panose="02020603050405020304" pitchFamily="18" charset="0"/>
              </a:rPr>
              <a:t> int</a:t>
            </a:r>
            <a:r>
              <a:rPr lang="en-US" sz="2400" i="1">
                <a:latin typeface="Times New Roman" panose="02020603050405020304" pitchFamily="18" charset="0"/>
                <a:cs typeface="Times New Roman" panose="02020603050405020304" pitchFamily="18" charset="0"/>
              </a:rPr>
              <a:t> main</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stack s</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CreateStack</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CheckEmpty</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for</a:t>
            </a:r>
            <a:r>
              <a:rPr lang="en-US" sz="2400" i="1">
                <a:solidFill>
                  <a:srgbClr val="FF0000"/>
                </a:solidFill>
                <a:latin typeface="Times New Roman" panose="02020603050405020304" pitchFamily="18" charset="0"/>
                <a:cs typeface="Times New Roman" panose="02020603050405020304" pitchFamily="18" charset="0"/>
              </a:rPr>
              <a:t>(</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&lt;</a:t>
            </a:r>
            <a:r>
              <a:rPr lang="en-US" sz="2400" i="1">
                <a:latin typeface="Times New Roman" panose="02020603050405020304" pitchFamily="18" charset="0"/>
                <a:cs typeface="Times New Roman" panose="02020603050405020304" pitchFamily="18" charset="0"/>
              </a:rPr>
              <a:t>22</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2</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Push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Pop</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s</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printf</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"Phan tu lay ra duoc: %d"</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33253612"/>
      </p:ext>
    </p:extLst>
  </p:cSld>
  <p:clrMapOvr>
    <a:masterClrMapping/>
  </p:clrMapOv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Một số ứng dụng của ngăn xếp</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199</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Đảo ngược xâu kí tự.</a:t>
            </a:r>
          </a:p>
          <a:p>
            <a:pPr>
              <a:buClr>
                <a:srgbClr val="000000"/>
              </a:buCl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Tính giá trị biểu thức dạng hậu tố (postfix).</a:t>
            </a:r>
          </a:p>
          <a:p>
            <a:pPr>
              <a:buClr>
                <a:srgbClr val="000000"/>
              </a:buCl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Chuyển một biểu thức dạng trung tố sang hậu tố (infix to postfix).</a:t>
            </a:r>
          </a:p>
          <a:p>
            <a:pPr>
              <a:buClr>
                <a:srgbClr val="000000"/>
              </a:buCl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Khử đệ quy lui</a:t>
            </a:r>
          </a:p>
          <a:p>
            <a:pPr>
              <a:buClr>
                <a:srgbClr val="000000"/>
              </a:buCl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7424184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body" idx="1"/>
          </p:nvPr>
        </p:nvSpPr>
        <p:spPr bwMode="black">
          <a:xfrm>
            <a:off x="381000" y="1142999"/>
            <a:ext cx="8305800" cy="5257801"/>
          </a:xfrm>
          <a:noFill/>
          <a:ln/>
        </p:spPr>
        <p:txBody>
          <a:bodyPr/>
          <a:lstStyle/>
          <a:p>
            <a:pPr marL="0" indent="0">
              <a:buNone/>
            </a:pPr>
            <a:r>
              <a:rPr lang="en-US" altLang="en-US" sz="2400" dirty="0">
                <a:latin typeface="Times New Roman" panose="02020603050405020304" pitchFamily="18" charset="0"/>
                <a:cs typeface="Times New Roman" panose="02020603050405020304" pitchFamily="18" charset="0"/>
              </a:rPr>
              <a:t>Mã học phần: </a:t>
            </a:r>
            <a:r>
              <a:rPr lang="en-US" altLang="en-US" sz="2400" i="1" dirty="0">
                <a:latin typeface="Times New Roman" panose="02020603050405020304" pitchFamily="18" charset="0"/>
                <a:cs typeface="Times New Roman" panose="02020603050405020304" pitchFamily="18" charset="0"/>
              </a:rPr>
              <a:t>124002</a:t>
            </a:r>
          </a:p>
          <a:p>
            <a:pPr marL="0" indent="0">
              <a:buNone/>
            </a:pPr>
            <a:r>
              <a:rPr lang="en-US" altLang="en-US" sz="2400" dirty="0">
                <a:latin typeface="Times New Roman" panose="02020603050405020304" pitchFamily="18" charset="0"/>
                <a:cs typeface="Times New Roman" panose="02020603050405020304" pitchFamily="18" charset="0"/>
              </a:rPr>
              <a:t>Số tín chỉ: </a:t>
            </a:r>
            <a:r>
              <a:rPr lang="en-US" altLang="en-US" sz="2400" i="1" dirty="0">
                <a:latin typeface="Times New Roman" panose="02020603050405020304" pitchFamily="18" charset="0"/>
                <a:cs typeface="Times New Roman" panose="02020603050405020304" pitchFamily="18" charset="0"/>
              </a:rPr>
              <a:t>3</a:t>
            </a:r>
          </a:p>
          <a:p>
            <a:pPr marL="0" indent="0">
              <a:buNone/>
            </a:pPr>
            <a:r>
              <a:rPr lang="en-US" altLang="en-US" sz="2400" dirty="0">
                <a:latin typeface="Times New Roman" panose="02020603050405020304" pitchFamily="18" charset="0"/>
                <a:cs typeface="Times New Roman" panose="02020603050405020304" pitchFamily="18" charset="0"/>
              </a:rPr>
              <a:t>Lý thuyết: </a:t>
            </a:r>
            <a:r>
              <a:rPr lang="en-US" altLang="en-US" sz="2400" i="1" dirty="0">
                <a:latin typeface="Times New Roman" panose="02020603050405020304" pitchFamily="18" charset="0"/>
                <a:cs typeface="Times New Roman" panose="02020603050405020304" pitchFamily="18" charset="0"/>
              </a:rPr>
              <a:t>31</a:t>
            </a:r>
          </a:p>
          <a:p>
            <a:pPr marL="0" indent="0">
              <a:buNone/>
            </a:pPr>
            <a:r>
              <a:rPr lang="en-US" altLang="en-US" sz="2400" dirty="0" err="1">
                <a:latin typeface="Times New Roman" panose="02020603050405020304" pitchFamily="18" charset="0"/>
                <a:cs typeface="Times New Roman" panose="02020603050405020304" pitchFamily="18" charset="0"/>
              </a:rPr>
              <a:t>Thực</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hành</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29</a:t>
            </a:r>
          </a:p>
          <a:p>
            <a:pPr marL="0" indent="0">
              <a:buNone/>
            </a:pPr>
            <a:r>
              <a:rPr lang="en-US" altLang="en-US" sz="2400" dirty="0">
                <a:latin typeface="Times New Roman" panose="02020603050405020304" pitchFamily="18" charset="0"/>
                <a:cs typeface="Times New Roman" panose="02020603050405020304" pitchFamily="18" charset="0"/>
              </a:rPr>
              <a:t>Điểm:	- </a:t>
            </a:r>
            <a:r>
              <a:rPr lang="en-US" altLang="en-US" sz="2400" i="1" dirty="0" err="1">
                <a:latin typeface="Times New Roman" panose="02020603050405020304" pitchFamily="18" charset="0"/>
                <a:cs typeface="Times New Roman" panose="02020603050405020304" pitchFamily="18" charset="0"/>
              </a:rPr>
              <a:t>Quá</a:t>
            </a:r>
            <a:r>
              <a:rPr lang="en-US" altLang="en-US" sz="2400" i="1" dirty="0">
                <a:latin typeface="Times New Roman" panose="02020603050405020304" pitchFamily="18" charset="0"/>
                <a:cs typeface="Times New Roman" panose="02020603050405020304" pitchFamily="18" charset="0"/>
              </a:rPr>
              <a:t> </a:t>
            </a:r>
            <a:r>
              <a:rPr lang="en-US" altLang="en-US" sz="2400" i="1" dirty="0" err="1">
                <a:latin typeface="Times New Roman" panose="02020603050405020304" pitchFamily="18" charset="0"/>
                <a:cs typeface="Times New Roman" panose="02020603050405020304" pitchFamily="18" charset="0"/>
              </a:rPr>
              <a:t>trình</a:t>
            </a:r>
            <a:r>
              <a:rPr lang="en-US" altLang="en-US" sz="2400" i="1" dirty="0">
                <a:latin typeface="Times New Roman" panose="02020603050405020304" pitchFamily="18" charset="0"/>
                <a:cs typeface="Times New Roman" panose="02020603050405020304" pitchFamily="18" charset="0"/>
              </a:rPr>
              <a:t>: 40%</a:t>
            </a:r>
          </a:p>
          <a:p>
            <a:pPr marL="0" indent="0">
              <a:buNone/>
            </a:pPr>
            <a:r>
              <a:rPr lang="en-US" altLang="en-US" sz="2400" i="1" dirty="0">
                <a:latin typeface="Times New Roman" panose="02020603050405020304" pitchFamily="18" charset="0"/>
                <a:cs typeface="Times New Roman" panose="02020603050405020304" pitchFamily="18" charset="0"/>
              </a:rPr>
              <a:t>	- 60% thi kết thúc học phần</a:t>
            </a:r>
          </a:p>
          <a:p>
            <a:pPr marL="0" indent="0">
              <a:buNone/>
            </a:pPr>
            <a:r>
              <a:rPr lang="en-US" altLang="en-US" sz="2400" dirty="0">
                <a:latin typeface="Times New Roman" panose="02020603050405020304" pitchFamily="18" charset="0"/>
                <a:cs typeface="Times New Roman" panose="02020603050405020304" pitchFamily="18" charset="0"/>
              </a:rPr>
              <a:t>Tài liệu tham khảo: </a:t>
            </a:r>
            <a:r>
              <a:rPr lang="en-US" altLang="en-US" sz="2400" i="1" dirty="0">
                <a:latin typeface="Times New Roman" panose="02020603050405020304" pitchFamily="18" charset="0"/>
                <a:cs typeface="Times New Roman" panose="02020603050405020304" pitchFamily="18" charset="0"/>
              </a:rPr>
              <a:t>Lê Minh Hoàng – Giải thuật và lập trình. ĐHSP Hà Nội 1999-2002</a:t>
            </a:r>
          </a:p>
          <a:p>
            <a:pPr marL="0" indent="0">
              <a:buNone/>
            </a:pPr>
            <a:r>
              <a:rPr lang="en-US" altLang="en-US" sz="2400" dirty="0">
                <a:latin typeface="Times New Roman" panose="02020603050405020304" pitchFamily="18" charset="0"/>
                <a:cs typeface="Times New Roman" panose="02020603050405020304" pitchFamily="18" charset="0"/>
              </a:rPr>
              <a:t>Thông tin giảng viên: 	</a:t>
            </a:r>
            <a:r>
              <a:rPr lang="en-US" altLang="en-US" sz="2400" i="1" dirty="0" err="1">
                <a:latin typeface="Times New Roman" panose="02020603050405020304" pitchFamily="18" charset="0"/>
                <a:cs typeface="Times New Roman" panose="02020603050405020304" pitchFamily="18" charset="0"/>
              </a:rPr>
              <a:t>Ths</a:t>
            </a:r>
            <a:r>
              <a:rPr lang="en-US" altLang="en-US" sz="2400" i="1" dirty="0">
                <a:latin typeface="Times New Roman" panose="02020603050405020304" pitchFamily="18" charset="0"/>
                <a:cs typeface="Times New Roman" panose="02020603050405020304" pitchFamily="18" charset="0"/>
              </a:rPr>
              <a:t>. </a:t>
            </a:r>
            <a:r>
              <a:rPr lang="en-US" altLang="en-US" sz="2400" i="1" dirty="0" err="1">
                <a:latin typeface="Times New Roman" panose="02020603050405020304" pitchFamily="18" charset="0"/>
                <a:cs typeface="Times New Roman" panose="02020603050405020304" pitchFamily="18" charset="0"/>
              </a:rPr>
              <a:t>Trần</a:t>
            </a:r>
            <a:r>
              <a:rPr lang="en-US" altLang="en-US" sz="2400" i="1" dirty="0">
                <a:latin typeface="Times New Roman" panose="02020603050405020304" pitchFamily="18" charset="0"/>
                <a:cs typeface="Times New Roman" panose="02020603050405020304" pitchFamily="18" charset="0"/>
              </a:rPr>
              <a:t> </a:t>
            </a:r>
            <a:r>
              <a:rPr lang="en-US" altLang="en-US" sz="2400" i="1" dirty="0" err="1">
                <a:latin typeface="Times New Roman" panose="02020603050405020304" pitchFamily="18" charset="0"/>
                <a:cs typeface="Times New Roman" panose="02020603050405020304" pitchFamily="18" charset="0"/>
              </a:rPr>
              <a:t>Anh</a:t>
            </a:r>
            <a:r>
              <a:rPr lang="en-US" altLang="en-US" sz="2400" i="1" dirty="0">
                <a:latin typeface="Times New Roman" panose="02020603050405020304" pitchFamily="18" charset="0"/>
                <a:cs typeface="Times New Roman" panose="02020603050405020304" pitchFamily="18" charset="0"/>
              </a:rPr>
              <a:t> </a:t>
            </a:r>
            <a:r>
              <a:rPr lang="en-US" altLang="en-US" sz="2400" i="1" dirty="0" err="1">
                <a:latin typeface="Times New Roman" panose="02020603050405020304" pitchFamily="18" charset="0"/>
                <a:cs typeface="Times New Roman" panose="02020603050405020304" pitchFamily="18" charset="0"/>
              </a:rPr>
              <a:t>Tuấn</a:t>
            </a:r>
            <a:endParaRPr lang="en-US" altLang="en-US" sz="2400" i="1" dirty="0">
              <a:latin typeface="Times New Roman" panose="02020603050405020304" pitchFamily="18" charset="0"/>
              <a:cs typeface="Times New Roman" panose="02020603050405020304" pitchFamily="18" charset="0"/>
            </a:endParaRPr>
          </a:p>
          <a:p>
            <a:pPr marL="0" indent="0">
              <a:buNone/>
            </a:pPr>
            <a:r>
              <a:rPr lang="en-US" altLang="en-US" sz="2400" i="1"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t>
            </a:r>
            <a:r>
              <a:rPr lang="en-US" altLang="en-US" sz="2400" i="1" dirty="0">
                <a:latin typeface="Times New Roman" panose="02020603050405020304" pitchFamily="18" charset="0"/>
                <a:cs typeface="Times New Roman" panose="02020603050405020304" pitchFamily="18" charset="0"/>
              </a:rPr>
              <a:t> </a:t>
            </a:r>
            <a:r>
              <a:rPr lang="en-US" altLang="en-US" sz="2400" b="1" i="1" dirty="0">
                <a:solidFill>
                  <a:srgbClr val="002060"/>
                </a:solidFill>
                <a:latin typeface="Times New Roman" panose="02020603050405020304" pitchFamily="18" charset="0"/>
                <a:cs typeface="Times New Roman" panose="02020603050405020304" pitchFamily="18" charset="0"/>
              </a:rPr>
              <a:t>anhtuanutedu@gmail.com</a:t>
            </a:r>
          </a:p>
          <a:p>
            <a:pPr marL="0" indent="0">
              <a:buNone/>
            </a:pPr>
            <a:r>
              <a:rPr lang="en-US" altLang="en-US" sz="2400" b="1" i="1" dirty="0">
                <a:solidFill>
                  <a:srgbClr val="002060"/>
                </a:solidFill>
                <a:latin typeface="Times New Roman" panose="02020603050405020304" pitchFamily="18" charset="0"/>
                <a:cs typeface="Times New Roman" panose="02020603050405020304" pitchFamily="18" charset="0"/>
              </a:rPr>
              <a:t>			</a:t>
            </a:r>
            <a:r>
              <a:rPr lang="en-US" altLang="en-US" sz="2400" dirty="0">
                <a:solidFill>
                  <a:srgbClr val="002060"/>
                </a:solidFill>
                <a:latin typeface="Times New Roman" panose="02020603050405020304" pitchFamily="18" charset="0"/>
                <a:cs typeface="Times New Roman" panose="02020603050405020304" pitchFamily="18" charset="0"/>
              </a:rPr>
              <a:t>: 0973389133</a:t>
            </a:r>
          </a:p>
          <a:p>
            <a:pPr marL="0" indent="0">
              <a:buNone/>
            </a:pPr>
            <a:endParaRPr lang="en-US" altLang="en-US" sz="2400" dirty="0">
              <a:latin typeface="Times New Roman" panose="02020603050405020304" pitchFamily="18" charset="0"/>
              <a:cs typeface="Times New Roman" panose="02020603050405020304" pitchFamily="18" charset="0"/>
            </a:endParaRPr>
          </a:p>
          <a:p>
            <a:pPr marL="0" indent="0">
              <a:buNone/>
            </a:pPr>
            <a:br>
              <a:rPr lang="en-US" altLang="en-US" sz="2400" dirty="0">
                <a:latin typeface="Times New Roman" panose="02020603050405020304" pitchFamily="18" charset="0"/>
                <a:cs typeface="Times New Roman" panose="02020603050405020304" pitchFamily="18" charset="0"/>
              </a:rPr>
            </a:br>
            <a:endParaRPr lang="en-US" altLang="en-US" sz="2400" dirty="0">
              <a:latin typeface="Times New Roman" panose="02020603050405020304" pitchFamily="18" charset="0"/>
              <a:cs typeface="Times New Roman" panose="02020603050405020304" pitchFamily="18" charset="0"/>
            </a:endParaRPr>
          </a:p>
        </p:txBody>
      </p:sp>
      <p:sp>
        <p:nvSpPr>
          <p:cNvPr id="70660" name="Rectangle 4"/>
          <p:cNvSpPr>
            <a:spLocks noGrp="1" noChangeArrowheads="1"/>
          </p:cNvSpPr>
          <p:nvPr>
            <p:ph type="title"/>
          </p:nvPr>
        </p:nvSpPr>
        <p:spPr>
          <a:xfrm>
            <a:off x="903288" y="152400"/>
            <a:ext cx="6302375" cy="1143000"/>
          </a:xfrm>
        </p:spPr>
        <p:txBody>
          <a:bodyPr/>
          <a:lstStyle/>
          <a:p>
            <a:r>
              <a:rPr lang="en-US" altLang="en-US" sz="4000" dirty="0">
                <a:latin typeface="Times New Roman" panose="02020603050405020304" pitchFamily="18" charset="0"/>
                <a:cs typeface="Times New Roman" panose="02020603050405020304" pitchFamily="18" charset="0"/>
              </a:rPr>
              <a:t>Thông tin chung</a:t>
            </a:r>
          </a:p>
        </p:txBody>
      </p:sp>
      <p:sp>
        <p:nvSpPr>
          <p:cNvPr id="3" name="Slide Number Placeholder 2"/>
          <p:cNvSpPr>
            <a:spLocks noGrp="1"/>
          </p:cNvSpPr>
          <p:nvPr>
            <p:ph type="sldNum" sz="quarter" idx="12"/>
          </p:nvPr>
        </p:nvSpPr>
        <p:spPr/>
        <p:txBody>
          <a:bodyPr/>
          <a:lstStyle/>
          <a:p>
            <a:fld id="{F5EFD47E-C029-4974-8E90-7A6D993626E2}" type="slidenum">
              <a:rPr lang="en-US" altLang="en-US" smtClean="0"/>
              <a:pPr/>
              <a:t>2</a:t>
            </a:fld>
            <a:endParaRPr lang="en-US" altLang="en-US"/>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5410200"/>
            <a:ext cx="609600" cy="65917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6869112" cy="1143000"/>
          </a:xfrm>
        </p:spPr>
        <p:txBody>
          <a:bodyPr/>
          <a:lstStyle/>
          <a:p>
            <a:r>
              <a:rPr lang="en-US" sz="3200">
                <a:latin typeface="Times New Roman" panose="02020603050405020304" pitchFamily="18" charset="0"/>
                <a:cs typeface="Times New Roman" panose="02020603050405020304" pitchFamily="18" charset="0"/>
              </a:rPr>
              <a:t>1.4 </a:t>
            </a:r>
            <a:r>
              <a:rPr lang="en-US" sz="3200" dirty="0">
                <a:latin typeface="Times New Roman" panose="02020603050405020304" pitchFamily="18" charset="0"/>
                <a:cs typeface="Times New Roman" panose="02020603050405020304" pitchFamily="18" charset="0"/>
              </a:rPr>
              <a:t>Chương trình</a:t>
            </a:r>
          </a:p>
        </p:txBody>
      </p:sp>
      <p:sp>
        <p:nvSpPr>
          <p:cNvPr id="3" name="Content Placeholder 2"/>
          <p:cNvSpPr>
            <a:spLocks noGrp="1"/>
          </p:cNvSpPr>
          <p:nvPr>
            <p:ph idx="1"/>
          </p:nvPr>
        </p:nvSpPr>
        <p:spPr>
          <a:xfrm>
            <a:off x="487837" y="1143000"/>
            <a:ext cx="8229600" cy="4525963"/>
          </a:xfrm>
        </p:spPr>
        <p:txBody>
          <a:bodyPr/>
          <a:lstStyle/>
          <a:p>
            <a:r>
              <a:rPr lang="en-US" sz="2800">
                <a:latin typeface="Times New Roman" panose="02020603050405020304" pitchFamily="18" charset="0"/>
                <a:cs typeface="Times New Roman" panose="02020603050405020304" pitchFamily="18" charset="0"/>
              </a:rPr>
              <a:t>Theo</a:t>
            </a:r>
            <a:r>
              <a:rPr lang="en-US" sz="2800" b="1">
                <a:latin typeface="Times New Roman" panose="02020603050405020304" pitchFamily="18" charset="0"/>
                <a:cs typeface="Times New Roman" panose="02020603050405020304" pitchFamily="18" charset="0"/>
              </a:rPr>
              <a:t> Niklaus Wirth</a:t>
            </a:r>
            <a:r>
              <a:rPr lang="en-US" sz="2800">
                <a:latin typeface="Times New Roman" panose="02020603050405020304" pitchFamily="18" charset="0"/>
                <a:cs typeface="Times New Roman" panose="02020603050405020304" pitchFamily="18" charset="0"/>
              </a:rPr>
              <a:t>:</a:t>
            </a:r>
          </a:p>
          <a:p>
            <a:pPr marL="0" indent="0" algn="ctr">
              <a:buNone/>
            </a:pPr>
            <a:r>
              <a:rPr lang="en-US" sz="2800">
                <a:solidFill>
                  <a:srgbClr val="7030A0"/>
                </a:solidFill>
                <a:latin typeface="Times New Roman" panose="02020603050405020304" pitchFamily="18" charset="0"/>
                <a:cs typeface="Times New Roman" panose="02020603050405020304" pitchFamily="18" charset="0"/>
              </a:rPr>
              <a:t>Cấu trúc dữ liệu </a:t>
            </a:r>
            <a:r>
              <a:rPr lang="en-US" sz="2800" b="1">
                <a:solidFill>
                  <a:srgbClr val="C00000"/>
                </a:solidFill>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en-US" sz="2800">
                <a:solidFill>
                  <a:srgbClr val="7030A0"/>
                </a:solidFill>
                <a:latin typeface="Times New Roman" panose="02020603050405020304" pitchFamily="18" charset="0"/>
                <a:cs typeface="Times New Roman" panose="02020603050405020304" pitchFamily="18" charset="0"/>
              </a:rPr>
              <a:t>Thuật toán </a:t>
            </a:r>
            <a:r>
              <a:rPr lang="en-US" sz="2800" b="1">
                <a:solidFill>
                  <a:srgbClr val="C00000"/>
                </a:solidFill>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en-US" sz="2800">
                <a:solidFill>
                  <a:srgbClr val="7030A0"/>
                </a:solidFill>
                <a:latin typeface="Times New Roman" panose="02020603050405020304" pitchFamily="18" charset="0"/>
                <a:cs typeface="Times New Roman" panose="02020603050405020304" pitchFamily="18" charset="0"/>
              </a:rPr>
              <a:t>Chương trình</a:t>
            </a:r>
          </a:p>
          <a:p>
            <a:pPr marL="0" indent="0" algn="ctr">
              <a:buNone/>
            </a:pPr>
            <a:endParaRPr lang="en-US" sz="2800">
              <a:solidFill>
                <a:srgbClr val="7030A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20</a:t>
            </a:fld>
            <a:endParaRPr lang="en-US" alt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0137" y="2743200"/>
            <a:ext cx="1905000" cy="2381250"/>
          </a:xfrm>
          <a:prstGeom prst="rect">
            <a:avLst/>
          </a:prstGeom>
        </p:spPr>
      </p:pic>
    </p:spTree>
    <p:extLst>
      <p:ext uri="{BB962C8B-B14F-4D97-AF65-F5344CB8AC3E}">
        <p14:creationId xmlns:p14="http://schemas.microsoft.com/office/powerpoint/2010/main" val="5449732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Các thao tác trên hàng đợi</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200</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Thêm đối tượng vào cuối hàng đợi.</a:t>
            </a:r>
          </a:p>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Lấy đối tượng từ đầu hàng đợi.</a:t>
            </a:r>
          </a:p>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Kiểm tra hàm đợi có rỗng hay Không?</a:t>
            </a:r>
          </a:p>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Lấy giá trị của phần tử đầu của hàng đợi mà không hủy nó.</a:t>
            </a:r>
          </a:p>
        </p:txBody>
      </p:sp>
    </p:spTree>
    <p:extLst>
      <p:ext uri="{BB962C8B-B14F-4D97-AF65-F5344CB8AC3E}">
        <p14:creationId xmlns:p14="http://schemas.microsoft.com/office/powerpoint/2010/main" val="1959916535"/>
      </p:ext>
    </p:extLst>
  </p:cSld>
  <p:clrMapOvr>
    <a:masterClrMapping/>
  </p:clrMapOv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Queue bằng mảng 1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201</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Cấu trúc dữ liệu của hàng đợi:</a:t>
            </a:r>
          </a:p>
          <a:p>
            <a:pPr marL="0" indent="0">
              <a:buNone/>
            </a:pPr>
            <a:r>
              <a:rPr lang="en-US" sz="2800" b="1" i="1">
                <a:latin typeface="Times New Roman" panose="02020603050405020304" pitchFamily="18" charset="0"/>
                <a:cs typeface="Times New Roman" panose="02020603050405020304" pitchFamily="18" charset="0"/>
              </a:rPr>
              <a:t>const int </a:t>
            </a:r>
            <a:r>
              <a:rPr lang="en-US" sz="2800" i="1">
                <a:latin typeface="Times New Roman" panose="02020603050405020304" pitchFamily="18" charset="0"/>
                <a:cs typeface="Times New Roman" panose="02020603050405020304" pitchFamily="18" charset="0"/>
              </a:rPr>
              <a:t>max</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100;</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typedef struct </a:t>
            </a:r>
            <a:r>
              <a:rPr lang="en-US" sz="2800" i="1">
                <a:latin typeface="Times New Roman" panose="02020603050405020304" pitchFamily="18" charset="0"/>
                <a:cs typeface="Times New Roman" panose="02020603050405020304" pitchFamily="18" charset="0"/>
              </a:rPr>
              <a:t>tagQueue</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a</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max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Front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i="1">
                <a:solidFill>
                  <a:srgbClr val="0070C0"/>
                </a:solidFill>
                <a:latin typeface="Times New Roman" panose="02020603050405020304" pitchFamily="18" charset="0"/>
                <a:cs typeface="Times New Roman" panose="02020603050405020304" pitchFamily="18" charset="0"/>
              </a:rPr>
              <a:t>//chi so cua phan tu dau trong Queue</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Rear</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i="1">
                <a:solidFill>
                  <a:srgbClr val="0070C0"/>
                </a:solidFill>
                <a:latin typeface="Times New Roman" panose="02020603050405020304" pitchFamily="18" charset="0"/>
                <a:cs typeface="Times New Roman" panose="02020603050405020304" pitchFamily="18" charset="0"/>
              </a:rPr>
              <a:t>//chi so cua phan tu cuoi trong Queue</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Queue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78430009"/>
      </p:ext>
    </p:extLst>
  </p:cSld>
  <p:clrMapOvr>
    <a:masterClrMapping/>
  </p:clrMapOv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Queue bằng mảng 1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202</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Khởi tạo hàng đợi rỗng:</a:t>
            </a:r>
          </a:p>
          <a:p>
            <a:pPr marL="0" indent="0">
              <a:buNone/>
            </a:pPr>
            <a:r>
              <a:rPr lang="en-US" sz="2800" b="1" i="1">
                <a:latin typeface="Times New Roman" panose="02020603050405020304" pitchFamily="18" charset="0"/>
                <a:cs typeface="Times New Roman" panose="02020603050405020304" pitchFamily="18" charset="0"/>
              </a:rPr>
              <a:t>void </a:t>
            </a:r>
            <a:r>
              <a:rPr lang="en-US" sz="2800" i="1">
                <a:latin typeface="Times New Roman" panose="02020603050405020304" pitchFamily="18" charset="0"/>
                <a:cs typeface="Times New Roman" panose="02020603050405020304" pitchFamily="18" charset="0"/>
              </a:rPr>
              <a:t>CreateQueue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Queue </a:t>
            </a:r>
            <a:r>
              <a:rPr lang="en-US" sz="2800" i="1">
                <a:solidFill>
                  <a:srgbClr val="FF0000"/>
                </a:solidFill>
                <a:latin typeface="Times New Roman" panose="02020603050405020304" pitchFamily="18" charset="0"/>
                <a:cs typeface="Times New Roman" panose="02020603050405020304" pitchFamily="18" charset="0"/>
              </a:rPr>
              <a:t>&amp;</a:t>
            </a:r>
            <a:r>
              <a:rPr lang="en-US" sz="2800" i="1">
                <a:latin typeface="Times New Roman" panose="02020603050405020304" pitchFamily="18" charset="0"/>
                <a:cs typeface="Times New Roman" panose="02020603050405020304" pitchFamily="18" charset="0"/>
              </a:rPr>
              <a:t>q</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q</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Front </a:t>
            </a:r>
            <a:r>
              <a:rPr lang="en-US" sz="2800" i="1">
                <a:solidFill>
                  <a:srgbClr val="FF0000"/>
                </a:solidFill>
                <a:latin typeface="Times New Roman" panose="02020603050405020304" pitchFamily="18" charset="0"/>
                <a:cs typeface="Times New Roman" panose="02020603050405020304" pitchFamily="18" charset="0"/>
              </a:rPr>
              <a:t>= </a:t>
            </a:r>
            <a:r>
              <a:rPr lang="en-US" sz="2800" i="1">
                <a:solidFill>
                  <a:srgbClr val="7030A0"/>
                </a:solidFill>
                <a:latin typeface="Times New Roman" panose="02020603050405020304" pitchFamily="18" charset="0"/>
                <a:cs typeface="Times New Roman" panose="02020603050405020304" pitchFamily="18" charset="0"/>
              </a:rPr>
              <a:t>-1</a:t>
            </a:r>
            <a:r>
              <a:rPr lang="en-US" sz="2800" i="1">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q</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Rear </a:t>
            </a:r>
            <a:r>
              <a:rPr lang="en-US" sz="2800" i="1">
                <a:solidFill>
                  <a:srgbClr val="FF0000"/>
                </a:solidFill>
                <a:latin typeface="Times New Roman" panose="02020603050405020304" pitchFamily="18" charset="0"/>
                <a:cs typeface="Times New Roman" panose="02020603050405020304" pitchFamily="18" charset="0"/>
              </a:rPr>
              <a:t>= </a:t>
            </a:r>
            <a:r>
              <a:rPr lang="en-US" sz="2800" i="1">
                <a:solidFill>
                  <a:srgbClr val="7030A0"/>
                </a:solidFill>
                <a:latin typeface="Times New Roman" panose="02020603050405020304" pitchFamily="18" charset="0"/>
                <a:cs typeface="Times New Roman" panose="02020603050405020304" pitchFamily="18" charset="0"/>
              </a:rPr>
              <a:t>-1</a:t>
            </a:r>
            <a:r>
              <a:rPr lang="en-US" sz="2800" i="1">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13955787"/>
      </p:ext>
    </p:extLst>
  </p:cSld>
  <p:clrMapOvr>
    <a:masterClrMapping/>
  </p:clrMapOvr>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Queue bằng mảng 1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203</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Lấy một phần tử từ Queue</a:t>
            </a:r>
            <a:r>
              <a:rPr lang="en-US" sz="2800">
                <a:latin typeface="Times New Roman" panose="02020603050405020304" pitchFamily="18" charset="0"/>
                <a:cs typeface="Times New Roman" panose="02020603050405020304" pitchFamily="18" charset="0"/>
              </a:rPr>
              <a:t>:</a:t>
            </a:r>
          </a:p>
          <a:p>
            <a:pPr marL="0" indent="0">
              <a:buNone/>
            </a:pPr>
            <a:r>
              <a:rPr lang="en-US" sz="2600" b="1" i="1">
                <a:latin typeface="Times New Roman" panose="02020603050405020304" pitchFamily="18" charset="0"/>
                <a:cs typeface="Times New Roman" panose="02020603050405020304" pitchFamily="18" charset="0"/>
              </a:rPr>
              <a:t>int</a:t>
            </a:r>
            <a:r>
              <a:rPr lang="en-US" sz="2600" i="1">
                <a:latin typeface="Times New Roman" panose="02020603050405020304" pitchFamily="18" charset="0"/>
                <a:cs typeface="Times New Roman" panose="02020603050405020304" pitchFamily="18" charset="0"/>
              </a:rPr>
              <a:t> DeQueue</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Queue </a:t>
            </a:r>
            <a:r>
              <a:rPr lang="en-US" sz="2600" i="1">
                <a:solidFill>
                  <a:srgbClr val="FF0000"/>
                </a:solidFill>
                <a:latin typeface="Times New Roman" panose="02020603050405020304" pitchFamily="18" charset="0"/>
                <a:cs typeface="Times New Roman" panose="02020603050405020304" pitchFamily="18" charset="0"/>
              </a:rPr>
              <a:t>&amp;</a:t>
            </a:r>
            <a:r>
              <a:rPr lang="en-US" sz="2600" i="1">
                <a:latin typeface="Times New Roman" panose="02020603050405020304" pitchFamily="18" charset="0"/>
                <a:cs typeface="Times New Roman" panose="02020603050405020304" pitchFamily="18" charset="0"/>
              </a:rPr>
              <a:t>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a:t>
            </a:r>
            <a:r>
              <a:rPr lang="en-US" sz="2600" b="1" i="1">
                <a:latin typeface="Times New Roman" panose="02020603050405020304" pitchFamily="18" charset="0"/>
                <a:cs typeface="Times New Roman" panose="02020603050405020304" pitchFamily="18" charset="0"/>
              </a:rPr>
              <a:t>int</a:t>
            </a:r>
            <a:r>
              <a:rPr lang="en-US" sz="2600" i="1">
                <a:latin typeface="Times New Roman" panose="02020603050405020304" pitchFamily="18" charset="0"/>
                <a:cs typeface="Times New Roman" panose="02020603050405020304" pitchFamily="18" charset="0"/>
              </a:rPr>
              <a:t> </a:t>
            </a:r>
            <a:r>
              <a:rPr lang="en-US" sz="2600" i="1">
                <a:solidFill>
                  <a:srgbClr val="FF0000"/>
                </a:solidFill>
                <a:latin typeface="Times New Roman" panose="02020603050405020304" pitchFamily="18" charset="0"/>
                <a:cs typeface="Times New Roman" panose="02020603050405020304" pitchFamily="18" charset="0"/>
              </a:rPr>
              <a:t>&amp;</a:t>
            </a:r>
            <a:r>
              <a:rPr lang="en-US" sz="2600" i="1">
                <a:latin typeface="Times New Roman" panose="02020603050405020304" pitchFamily="18" charset="0"/>
                <a:cs typeface="Times New Roman" panose="02020603050405020304" pitchFamily="18" charset="0"/>
              </a:rPr>
              <a:t>x</a:t>
            </a:r>
            <a:r>
              <a:rPr lang="en-US" sz="2600" i="1">
                <a:solidFill>
                  <a:srgbClr val="FF0000"/>
                </a:solidFill>
                <a:latin typeface="Times New Roman" panose="02020603050405020304" pitchFamily="18" charset="0"/>
                <a:cs typeface="Times New Roman" panose="02020603050405020304" pitchFamily="18" charset="0"/>
              </a:rPr>
              <a:t>)</a:t>
            </a:r>
          </a:p>
          <a:p>
            <a:pPr marL="0" indent="0">
              <a:buNone/>
            </a:pP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a:t>
            </a:r>
            <a:r>
              <a:rPr lang="en-US" sz="2600" b="1" i="1">
                <a:latin typeface="Times New Roman" panose="02020603050405020304" pitchFamily="18" charset="0"/>
                <a:cs typeface="Times New Roman" panose="02020603050405020304" pitchFamily="18" charset="0"/>
              </a:rPr>
              <a:t>if</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Front</a:t>
            </a:r>
            <a:r>
              <a:rPr lang="en-US" sz="2600" i="1">
                <a:solidFill>
                  <a:srgbClr val="FF0000"/>
                </a:solidFill>
                <a:latin typeface="Times New Roman" panose="02020603050405020304" pitchFamily="18" charset="0"/>
                <a:cs typeface="Times New Roman" panose="02020603050405020304" pitchFamily="18" charset="0"/>
              </a:rPr>
              <a:t>!=</a:t>
            </a:r>
            <a:r>
              <a:rPr lang="en-US" sz="2600" i="1">
                <a:solidFill>
                  <a:srgbClr val="7030A0"/>
                </a:solidFill>
                <a:latin typeface="Times New Roman" panose="02020603050405020304" pitchFamily="18" charset="0"/>
                <a:cs typeface="Times New Roman" panose="02020603050405020304" pitchFamily="18" charset="0"/>
              </a:rPr>
              <a:t>-1</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a:t>
            </a:r>
            <a:r>
              <a:rPr lang="en-US" sz="2600" i="1">
                <a:solidFill>
                  <a:srgbClr val="0070C0"/>
                </a:solidFill>
                <a:latin typeface="Times New Roman" panose="02020603050405020304" pitchFamily="18" charset="0"/>
                <a:cs typeface="Times New Roman" panose="02020603050405020304" pitchFamily="18" charset="0"/>
              </a:rPr>
              <a:t>//Queue khong rong</a:t>
            </a:r>
          </a:p>
          <a:p>
            <a:pPr marL="0" indent="0">
              <a:buNone/>
            </a:pPr>
            <a:r>
              <a:rPr lang="en-US" sz="2600" i="1">
                <a:latin typeface="Times New Roman" panose="02020603050405020304" pitchFamily="18" charset="0"/>
                <a:cs typeface="Times New Roman" panose="02020603050405020304" pitchFamily="18" charset="0"/>
              </a:rPr>
              <a:t>	</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x</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a</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Front</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a:t>
            </a:r>
            <a:r>
              <a:rPr lang="en-US" sz="2600" i="1">
                <a:solidFill>
                  <a:srgbClr val="0070C0"/>
                </a:solidFill>
                <a:latin typeface="Times New Roman" panose="02020603050405020304" pitchFamily="18" charset="0"/>
                <a:cs typeface="Times New Roman" panose="02020603050405020304" pitchFamily="18" charset="0"/>
              </a:rPr>
              <a:t>//Lay ra phan tu dau tien </a:t>
            </a:r>
            <a:r>
              <a:rPr lang="en-US" sz="2600" i="1">
                <a:latin typeface="Times New Roman" panose="02020603050405020304" pitchFamily="18" charset="0"/>
                <a:cs typeface="Times New Roman" panose="02020603050405020304" pitchFamily="18" charset="0"/>
              </a:rPr>
              <a:t>			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Front</a:t>
            </a:r>
            <a:r>
              <a:rPr lang="en-US" sz="2600" i="1">
                <a:solidFill>
                  <a:srgbClr val="FF0000"/>
                </a:solidFill>
                <a:latin typeface="Times New Roman" panose="02020603050405020304" pitchFamily="18" charset="0"/>
                <a:cs typeface="Times New Roman" panose="02020603050405020304" pitchFamily="18" charset="0"/>
              </a:rPr>
              <a:t>++;</a:t>
            </a:r>
          </a:p>
          <a:p>
            <a:pPr marL="0" indent="0">
              <a:buNone/>
            </a:pPr>
            <a:r>
              <a:rPr lang="en-US" sz="2600" i="1">
                <a:solidFill>
                  <a:srgbClr val="FF0000"/>
                </a:solidFill>
                <a:latin typeface="Times New Roman" panose="02020603050405020304" pitchFamily="18" charset="0"/>
                <a:cs typeface="Times New Roman" panose="02020603050405020304" pitchFamily="18" charset="0"/>
              </a:rPr>
              <a:t>		</a:t>
            </a:r>
            <a:r>
              <a:rPr lang="en-US" sz="2600" i="1">
                <a:solidFill>
                  <a:srgbClr val="0070C0"/>
                </a:solidFill>
                <a:latin typeface="Times New Roman" panose="02020603050405020304" pitchFamily="18" charset="0"/>
                <a:cs typeface="Times New Roman" panose="02020603050405020304" pitchFamily="18" charset="0"/>
              </a:rPr>
              <a:t>//Nếu Queue ban đầu chỉ có 1 phần tử, sau đó</a:t>
            </a:r>
          </a:p>
          <a:p>
            <a:pPr marL="0" indent="0">
              <a:buNone/>
            </a:pPr>
            <a:r>
              <a:rPr lang="en-US" sz="2600" i="1">
                <a:latin typeface="Times New Roman" panose="02020603050405020304" pitchFamily="18" charset="0"/>
                <a:cs typeface="Times New Roman" panose="02020603050405020304" pitchFamily="18" charset="0"/>
              </a:rPr>
              <a:t>		</a:t>
            </a:r>
            <a:r>
              <a:rPr lang="en-US" sz="2600" b="1" i="1">
                <a:latin typeface="Times New Roman" panose="02020603050405020304" pitchFamily="18" charset="0"/>
                <a:cs typeface="Times New Roman" panose="02020603050405020304" pitchFamily="18" charset="0"/>
              </a:rPr>
              <a:t>if</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Front</a:t>
            </a:r>
            <a:r>
              <a:rPr lang="en-US" sz="2600" i="1">
                <a:solidFill>
                  <a:srgbClr val="FF0000"/>
                </a:solidFill>
                <a:latin typeface="Times New Roman" panose="02020603050405020304" pitchFamily="18" charset="0"/>
                <a:cs typeface="Times New Roman" panose="02020603050405020304" pitchFamily="18" charset="0"/>
              </a:rPr>
              <a:t>&gt;</a:t>
            </a:r>
            <a:r>
              <a:rPr lang="en-US" sz="2600" i="1">
                <a:latin typeface="Times New Roman" panose="02020603050405020304" pitchFamily="18" charset="0"/>
                <a:cs typeface="Times New Roman" panose="02020603050405020304" pitchFamily="18" charset="0"/>
              </a:rPr>
              <a:t>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Rear</a:t>
            </a:r>
            <a:r>
              <a:rPr lang="en-US" sz="2600" i="1">
                <a:solidFill>
                  <a:srgbClr val="FF0000"/>
                </a:solidFill>
                <a:latin typeface="Times New Roman" panose="02020603050405020304" pitchFamily="18" charset="0"/>
                <a:cs typeface="Times New Roman" panose="02020603050405020304" pitchFamily="18" charset="0"/>
              </a:rPr>
              <a:t>)</a:t>
            </a:r>
          </a:p>
          <a:p>
            <a:pPr marL="0" indent="0">
              <a:buNone/>
            </a:pPr>
            <a:r>
              <a:rPr lang="en-US" sz="2600" i="1">
                <a:latin typeface="Times New Roman" panose="02020603050405020304" pitchFamily="18" charset="0"/>
                <a:cs typeface="Times New Roman" panose="02020603050405020304" pitchFamily="18" charset="0"/>
              </a:rPr>
              <a:t>			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Front</a:t>
            </a:r>
            <a:r>
              <a:rPr lang="en-US" sz="2600" i="1">
                <a:solidFill>
                  <a:srgbClr val="FF0000"/>
                </a:solidFill>
                <a:latin typeface="Times New Roman" panose="02020603050405020304" pitchFamily="18" charset="0"/>
                <a:cs typeface="Times New Roman" panose="02020603050405020304" pitchFamily="18" charset="0"/>
              </a:rPr>
              <a:t>=</a:t>
            </a:r>
            <a:r>
              <a:rPr lang="en-US" sz="2600" i="1">
                <a:solidFill>
                  <a:srgbClr val="7030A0"/>
                </a:solidFill>
                <a:latin typeface="Times New Roman" panose="02020603050405020304" pitchFamily="18" charset="0"/>
                <a:cs typeface="Times New Roman" panose="02020603050405020304" pitchFamily="18" charset="0"/>
              </a:rPr>
              <a:t>-1</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q</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Rear</a:t>
            </a:r>
            <a:r>
              <a:rPr lang="en-US" sz="2600" i="1">
                <a:solidFill>
                  <a:srgbClr val="FF0000"/>
                </a:solidFill>
                <a:latin typeface="Times New Roman" panose="02020603050405020304" pitchFamily="18" charset="0"/>
                <a:cs typeface="Times New Roman" panose="02020603050405020304" pitchFamily="18" charset="0"/>
              </a:rPr>
              <a:t>=</a:t>
            </a:r>
            <a:r>
              <a:rPr lang="en-US" sz="2600" i="1">
                <a:solidFill>
                  <a:srgbClr val="7030A0"/>
                </a:solidFill>
                <a:latin typeface="Times New Roman" panose="02020603050405020304" pitchFamily="18" charset="0"/>
                <a:cs typeface="Times New Roman" panose="02020603050405020304" pitchFamily="18" charset="0"/>
              </a:rPr>
              <a:t>-1</a:t>
            </a:r>
            <a:r>
              <a:rPr lang="en-US" sz="2600" i="1">
                <a:solidFill>
                  <a:srgbClr val="FF0000"/>
                </a:solidFill>
                <a:latin typeface="Times New Roman" panose="02020603050405020304" pitchFamily="18" charset="0"/>
                <a:cs typeface="Times New Roman" panose="02020603050405020304" pitchFamily="18" charset="0"/>
              </a:rPr>
              <a:t>;</a:t>
            </a:r>
          </a:p>
          <a:p>
            <a:pPr marL="0" indent="0">
              <a:buNone/>
            </a:pPr>
            <a:r>
              <a:rPr lang="en-US" sz="2600" i="1">
                <a:latin typeface="Times New Roman" panose="02020603050405020304" pitchFamily="18" charset="0"/>
                <a:cs typeface="Times New Roman" panose="02020603050405020304" pitchFamily="18" charset="0"/>
              </a:rPr>
              <a:t> 		</a:t>
            </a:r>
            <a:r>
              <a:rPr lang="en-US" sz="2600" b="1" i="1">
                <a:latin typeface="Times New Roman" panose="02020603050405020304" pitchFamily="18" charset="0"/>
                <a:cs typeface="Times New Roman" panose="02020603050405020304" pitchFamily="18" charset="0"/>
              </a:rPr>
              <a:t>return</a:t>
            </a:r>
            <a:r>
              <a:rPr lang="en-US" sz="2600" i="1">
                <a:latin typeface="Times New Roman" panose="02020603050405020304" pitchFamily="18" charset="0"/>
                <a:cs typeface="Times New Roman" panose="02020603050405020304" pitchFamily="18" charset="0"/>
              </a:rPr>
              <a:t> </a:t>
            </a:r>
            <a:r>
              <a:rPr lang="en-US" sz="2600" i="1">
                <a:solidFill>
                  <a:srgbClr val="7030A0"/>
                </a:solidFill>
                <a:latin typeface="Times New Roman" panose="02020603050405020304" pitchFamily="18" charset="0"/>
                <a:cs typeface="Times New Roman" panose="02020603050405020304" pitchFamily="18" charset="0"/>
              </a:rPr>
              <a:t>1</a:t>
            </a:r>
            <a:r>
              <a:rPr lang="en-US" sz="2600" i="1">
                <a:solidFill>
                  <a:srgbClr val="FF0000"/>
                </a:solidFill>
                <a:latin typeface="Times New Roman" panose="02020603050405020304" pitchFamily="18" charset="0"/>
                <a:cs typeface="Times New Roman" panose="02020603050405020304" pitchFamily="18" charset="0"/>
              </a:rPr>
              <a:t>;</a:t>
            </a:r>
          </a:p>
          <a:p>
            <a:pPr marL="0" indent="0">
              <a:buNone/>
            </a:pPr>
            <a:r>
              <a:rPr lang="en-US" sz="2600" i="1">
                <a:latin typeface="Times New Roman" panose="02020603050405020304" pitchFamily="18" charset="0"/>
                <a:cs typeface="Times New Roman" panose="02020603050405020304" pitchFamily="18" charset="0"/>
              </a:rPr>
              <a:t>	</a:t>
            </a:r>
            <a:r>
              <a:rPr lang="en-US" sz="2600" i="1">
                <a:solidFill>
                  <a:srgbClr val="FF0000"/>
                </a:solidFill>
                <a:latin typeface="Times New Roman" panose="02020603050405020304" pitchFamily="18" charset="0"/>
                <a:cs typeface="Times New Roman" panose="02020603050405020304" pitchFamily="18" charset="0"/>
              </a:rPr>
              <a:t>}</a:t>
            </a:r>
          </a:p>
          <a:p>
            <a:pPr marL="0" indent="0">
              <a:buNone/>
            </a:pPr>
            <a:r>
              <a:rPr lang="en-US" sz="2600" i="1">
                <a:latin typeface="Times New Roman" panose="02020603050405020304" pitchFamily="18" charset="0"/>
                <a:cs typeface="Times New Roman" panose="02020603050405020304" pitchFamily="18" charset="0"/>
              </a:rPr>
              <a:t>	</a:t>
            </a:r>
            <a:r>
              <a:rPr lang="en-US" sz="2600" b="1" i="1">
                <a:latin typeface="Times New Roman" panose="02020603050405020304" pitchFamily="18" charset="0"/>
                <a:cs typeface="Times New Roman" panose="02020603050405020304" pitchFamily="18" charset="0"/>
              </a:rPr>
              <a:t>else return </a:t>
            </a:r>
            <a:r>
              <a:rPr lang="en-US" sz="2600" i="1">
                <a:solidFill>
                  <a:srgbClr val="7030A0"/>
                </a:solidFill>
                <a:latin typeface="Times New Roman" panose="02020603050405020304" pitchFamily="18" charset="0"/>
                <a:cs typeface="Times New Roman" panose="02020603050405020304" pitchFamily="18" charset="0"/>
              </a:rPr>
              <a:t>0</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a:t>
            </a:r>
            <a:r>
              <a:rPr lang="en-US" sz="2600" i="1">
                <a:solidFill>
                  <a:srgbClr val="0070C0"/>
                </a:solidFill>
                <a:latin typeface="Times New Roman" panose="02020603050405020304" pitchFamily="18" charset="0"/>
                <a:cs typeface="Times New Roman" panose="02020603050405020304" pitchFamily="18" charset="0"/>
              </a:rPr>
              <a:t>// Queue rong</a:t>
            </a:r>
          </a:p>
          <a:p>
            <a:pPr marL="0" indent="0">
              <a:buNone/>
            </a:pPr>
            <a:r>
              <a:rPr lang="en-US" sz="26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79150127"/>
      </p:ext>
    </p:extLst>
  </p:cSld>
  <p:clrMapOvr>
    <a:masterClrMapping/>
  </p:clrMapOv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Queue bằng mảng 1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204</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Thêm vào Queue 1 phần tử: </a:t>
            </a:r>
            <a:endParaRPr lang="en-US" sz="2400" b="1" i="1">
              <a:latin typeface="Times New Roman" panose="02020603050405020304" pitchFamily="18" charset="0"/>
              <a:cs typeface="Times New Roman" panose="02020603050405020304" pitchFamily="18" charset="0"/>
            </a:endParaRPr>
          </a:p>
          <a:p>
            <a:pPr marL="0" indent="0">
              <a:buNone/>
            </a:pPr>
            <a:r>
              <a:rPr lang="en-US" sz="1800" b="1" i="1">
                <a:latin typeface="Times New Roman" panose="02020603050405020304" pitchFamily="18" charset="0"/>
                <a:cs typeface="Times New Roman" panose="02020603050405020304" pitchFamily="18" charset="0"/>
              </a:rPr>
              <a:t>int</a:t>
            </a:r>
            <a:r>
              <a:rPr lang="en-US" sz="1800" i="1">
                <a:latin typeface="Times New Roman" panose="02020603050405020304" pitchFamily="18" charset="0"/>
                <a:cs typeface="Times New Roman" panose="02020603050405020304" pitchFamily="18" charset="0"/>
              </a:rPr>
              <a:t> EnQueue</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Queue </a:t>
            </a:r>
            <a:r>
              <a:rPr lang="en-US" sz="1800" i="1">
                <a:solidFill>
                  <a:srgbClr val="FF0000"/>
                </a:solidFill>
                <a:latin typeface="Times New Roman" panose="02020603050405020304" pitchFamily="18" charset="0"/>
                <a:cs typeface="Times New Roman" panose="02020603050405020304" pitchFamily="18" charset="0"/>
              </a:rPr>
              <a:t>&amp;</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int</a:t>
            </a:r>
            <a:r>
              <a:rPr lang="en-US" sz="1800" i="1">
                <a:latin typeface="Times New Roman" panose="02020603050405020304" pitchFamily="18" charset="0"/>
                <a:cs typeface="Times New Roman" panose="02020603050405020304" pitchFamily="18" charset="0"/>
              </a:rPr>
              <a:t> x</a:t>
            </a:r>
            <a:r>
              <a:rPr lang="en-US" sz="1800" i="1">
                <a:solidFill>
                  <a:srgbClr val="FF0000"/>
                </a:solidFill>
                <a:latin typeface="Times New Roman" panose="02020603050405020304" pitchFamily="18" charset="0"/>
                <a:cs typeface="Times New Roman" panose="02020603050405020304" pitchFamily="18" charset="0"/>
              </a:rPr>
              <a:t>)</a:t>
            </a:r>
          </a:p>
          <a:p>
            <a:pPr marL="0" indent="0">
              <a:buNone/>
            </a:pP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int</a:t>
            </a:r>
            <a:r>
              <a:rPr lang="en-US" sz="1800" i="1">
                <a:latin typeface="Times New Roman" panose="02020603050405020304" pitchFamily="18" charset="0"/>
                <a:cs typeface="Times New Roman" panose="02020603050405020304" pitchFamily="18" charset="0"/>
              </a:rPr>
              <a:t> i</a:t>
            </a:r>
            <a:r>
              <a:rPr lang="en-US" sz="1800" i="1">
                <a:solidFill>
                  <a:srgbClr val="FF0000"/>
                </a:solidFill>
                <a:latin typeface="Times New Roman" panose="02020603050405020304" pitchFamily="18" charset="0"/>
                <a:cs typeface="Times New Roman" panose="02020603050405020304" pitchFamily="18" charset="0"/>
              </a:rPr>
              <a:t>, </a:t>
            </a:r>
            <a:r>
              <a:rPr lang="en-US" sz="1800" i="1">
                <a:latin typeface="Times New Roman" panose="02020603050405020304" pitchFamily="18" charset="0"/>
                <a:cs typeface="Times New Roman" panose="02020603050405020304" pitchFamily="18" charset="0"/>
              </a:rPr>
              <a:t>f</a:t>
            </a:r>
            <a:r>
              <a:rPr lang="en-US" sz="1800" i="1">
                <a:solidFill>
                  <a:srgbClr val="FF0000"/>
                </a:solidFill>
                <a:latin typeface="Times New Roman" panose="02020603050405020304" pitchFamily="18" charset="0"/>
                <a:cs typeface="Times New Roman" panose="02020603050405020304" pitchFamily="18" charset="0"/>
              </a:rPr>
              <a:t>, </a:t>
            </a:r>
            <a:r>
              <a:rPr lang="en-US" sz="1800" i="1">
                <a:latin typeface="Times New Roman" panose="02020603050405020304" pitchFamily="18" charset="0"/>
                <a:cs typeface="Times New Roman" panose="02020603050405020304" pitchFamily="18" charset="0"/>
              </a:rPr>
              <a:t>r</a:t>
            </a:r>
            <a:r>
              <a:rPr lang="en-US" sz="1800" i="1">
                <a:solidFill>
                  <a:srgbClr val="FF0000"/>
                </a:solidFill>
                <a:latin typeface="Times New Roman" panose="02020603050405020304" pitchFamily="18" charset="0"/>
                <a:cs typeface="Times New Roman" panose="02020603050405020304" pitchFamily="18" charset="0"/>
              </a:rPr>
              <a:t>;</a:t>
            </a:r>
          </a:p>
          <a:p>
            <a:pPr marL="0" indent="0">
              <a:buNone/>
            </a:pPr>
            <a:r>
              <a:rPr lang="en-US" sz="1800" i="1">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if</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Rear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Front</a:t>
            </a:r>
            <a:r>
              <a:rPr lang="en-US" sz="1800" i="1">
                <a:solidFill>
                  <a:srgbClr val="FF0000"/>
                </a:solidFill>
                <a:latin typeface="Times New Roman" panose="02020603050405020304" pitchFamily="18" charset="0"/>
                <a:cs typeface="Times New Roman" panose="02020603050405020304" pitchFamily="18" charset="0"/>
              </a:rPr>
              <a:t>+</a:t>
            </a:r>
            <a:r>
              <a:rPr lang="en-US" sz="1800" i="1">
                <a:solidFill>
                  <a:srgbClr val="7030A0"/>
                </a:solidFill>
                <a:latin typeface="Times New Roman" panose="02020603050405020304" pitchFamily="18" charset="0"/>
                <a:cs typeface="Times New Roman" panose="02020603050405020304" pitchFamily="18" charset="0"/>
              </a:rPr>
              <a:t>1</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max</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return</a:t>
            </a:r>
            <a:r>
              <a:rPr lang="en-US" sz="1800" i="1">
                <a:latin typeface="Times New Roman" panose="02020603050405020304" pitchFamily="18" charset="0"/>
                <a:cs typeface="Times New Roman" panose="02020603050405020304" pitchFamily="18" charset="0"/>
              </a:rPr>
              <a:t> </a:t>
            </a:r>
            <a:r>
              <a:rPr lang="en-US" sz="1800" i="1">
                <a:solidFill>
                  <a:srgbClr val="7030A0"/>
                </a:solidFill>
                <a:latin typeface="Times New Roman" panose="02020603050405020304" pitchFamily="18" charset="0"/>
                <a:cs typeface="Times New Roman" panose="02020603050405020304" pitchFamily="18" charset="0"/>
              </a:rPr>
              <a:t>0</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a:t>
            </a:r>
            <a:r>
              <a:rPr lang="en-US" sz="1800" i="1">
                <a:solidFill>
                  <a:srgbClr val="1548EB"/>
                </a:solidFill>
                <a:latin typeface="Times New Roman" panose="02020603050405020304" pitchFamily="18" charset="0"/>
                <a:cs typeface="Times New Roman" panose="02020603050405020304" pitchFamily="18" charset="0"/>
              </a:rPr>
              <a:t>//Queue  đầy thực sự</a:t>
            </a:r>
          </a:p>
          <a:p>
            <a:pPr marL="0" indent="0">
              <a:buNone/>
            </a:pPr>
            <a:r>
              <a:rPr lang="en-US" sz="1800" i="1">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else</a:t>
            </a:r>
          </a:p>
          <a:p>
            <a:pPr marL="0" indent="0">
              <a:buNone/>
            </a:pPr>
            <a:r>
              <a:rPr lang="en-US" sz="1800" i="1">
                <a:latin typeface="Times New Roman" panose="02020603050405020304" pitchFamily="18" charset="0"/>
                <a:cs typeface="Times New Roman" panose="02020603050405020304" pitchFamily="18" charset="0"/>
              </a:rPr>
              <a:t>	</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if</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Front</a:t>
            </a:r>
            <a:r>
              <a:rPr lang="en-US" sz="1800" i="1">
                <a:solidFill>
                  <a:srgbClr val="FF0000"/>
                </a:solidFill>
                <a:latin typeface="Times New Roman" panose="02020603050405020304" pitchFamily="18" charset="0"/>
                <a:cs typeface="Times New Roman" panose="02020603050405020304" pitchFamily="18" charset="0"/>
              </a:rPr>
              <a:t>==</a:t>
            </a:r>
            <a:r>
              <a:rPr lang="en-US" sz="1800" i="1">
                <a:solidFill>
                  <a:srgbClr val="7030A0"/>
                </a:solidFill>
                <a:latin typeface="Times New Roman" panose="02020603050405020304" pitchFamily="18" charset="0"/>
                <a:cs typeface="Times New Roman" panose="02020603050405020304" pitchFamily="18" charset="0"/>
              </a:rPr>
              <a:t>-1</a:t>
            </a:r>
            <a:r>
              <a:rPr lang="en-US" sz="1800" i="1">
                <a:solidFill>
                  <a:srgbClr val="FF0000"/>
                </a:solidFill>
                <a:latin typeface="Times New Roman" panose="02020603050405020304" pitchFamily="18" charset="0"/>
                <a:cs typeface="Times New Roman" panose="02020603050405020304" pitchFamily="18" charset="0"/>
              </a:rPr>
              <a:t>) </a:t>
            </a:r>
            <a:r>
              <a:rPr lang="en-US" sz="1800" i="1">
                <a:solidFill>
                  <a:srgbClr val="1548EB"/>
                </a:solidFill>
                <a:latin typeface="Times New Roman" panose="02020603050405020304" pitchFamily="18" charset="0"/>
                <a:cs typeface="Times New Roman" panose="02020603050405020304" pitchFamily="18" charset="0"/>
              </a:rPr>
              <a:t>//Queue rong</a:t>
            </a:r>
          </a:p>
          <a:p>
            <a:pPr marL="0" indent="0">
              <a:buNone/>
            </a:pPr>
            <a:r>
              <a:rPr lang="en-US" sz="1800" i="1">
                <a:latin typeface="Times New Roman" panose="02020603050405020304" pitchFamily="18" charset="0"/>
                <a:cs typeface="Times New Roman" panose="02020603050405020304" pitchFamily="18" charset="0"/>
              </a:rPr>
              <a:t>		</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Front</a:t>
            </a:r>
            <a:r>
              <a:rPr lang="en-US" sz="1800" i="1">
                <a:solidFill>
                  <a:srgbClr val="FF0000"/>
                </a:solidFill>
                <a:latin typeface="Times New Roman" panose="02020603050405020304" pitchFamily="18" charset="0"/>
                <a:cs typeface="Times New Roman" panose="02020603050405020304" pitchFamily="18" charset="0"/>
              </a:rPr>
              <a:t>=</a:t>
            </a:r>
            <a:r>
              <a:rPr lang="en-US" sz="1800" i="1">
                <a:solidFill>
                  <a:srgbClr val="7030A0"/>
                </a:solidFill>
                <a:latin typeface="Times New Roman" panose="02020603050405020304" pitchFamily="18" charset="0"/>
                <a:cs typeface="Times New Roman" panose="02020603050405020304" pitchFamily="18" charset="0"/>
              </a:rPr>
              <a:t>0</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Rear</a:t>
            </a:r>
            <a:r>
              <a:rPr lang="en-US" sz="1800" i="1">
                <a:solidFill>
                  <a:srgbClr val="FF0000"/>
                </a:solidFill>
                <a:latin typeface="Times New Roman" panose="02020603050405020304" pitchFamily="18" charset="0"/>
                <a:cs typeface="Times New Roman" panose="02020603050405020304" pitchFamily="18" charset="0"/>
              </a:rPr>
              <a:t>=</a:t>
            </a:r>
            <a:r>
              <a:rPr lang="en-US" sz="1800" i="1">
                <a:solidFill>
                  <a:srgbClr val="7030A0"/>
                </a:solidFill>
                <a:latin typeface="Times New Roman" panose="02020603050405020304" pitchFamily="18" charset="0"/>
                <a:cs typeface="Times New Roman" panose="02020603050405020304" pitchFamily="18" charset="0"/>
              </a:rPr>
              <a:t>-1</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a:t>
            </a:r>
            <a:r>
              <a:rPr lang="en-US" sz="1800" i="1">
                <a:solidFill>
                  <a:srgbClr val="FF0000"/>
                </a:solidFill>
                <a:latin typeface="Times New Roman" panose="02020603050405020304" pitchFamily="18" charset="0"/>
                <a:cs typeface="Times New Roman" panose="02020603050405020304" pitchFamily="18" charset="0"/>
              </a:rPr>
              <a:t>}</a:t>
            </a:r>
          </a:p>
          <a:p>
            <a:pPr marL="0" indent="0">
              <a:buNone/>
            </a:pPr>
            <a:r>
              <a:rPr lang="en-US" sz="1800" i="1">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if</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Rear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max</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1</a:t>
            </a:r>
            <a:r>
              <a:rPr lang="en-US" sz="1800" i="1">
                <a:solidFill>
                  <a:srgbClr val="FF0000"/>
                </a:solidFill>
                <a:latin typeface="Times New Roman" panose="02020603050405020304" pitchFamily="18" charset="0"/>
                <a:cs typeface="Times New Roman" panose="02020603050405020304" pitchFamily="18" charset="0"/>
              </a:rPr>
              <a:t>) </a:t>
            </a:r>
            <a:r>
              <a:rPr lang="en-US" sz="1800" i="1">
                <a:solidFill>
                  <a:srgbClr val="1548EB"/>
                </a:solidFill>
                <a:latin typeface="Times New Roman" panose="02020603050405020304" pitchFamily="18" charset="0"/>
                <a:cs typeface="Times New Roman" panose="02020603050405020304" pitchFamily="18" charset="0"/>
              </a:rPr>
              <a:t>//Queue day tam thoi</a:t>
            </a:r>
          </a:p>
          <a:p>
            <a:pPr marL="0" indent="0">
              <a:buNone/>
            </a:pPr>
            <a:r>
              <a:rPr lang="en-US" sz="1800" i="1">
                <a:latin typeface="Times New Roman" panose="02020603050405020304" pitchFamily="18" charset="0"/>
                <a:cs typeface="Times New Roman" panose="02020603050405020304" pitchFamily="18" charset="0"/>
              </a:rPr>
              <a:t>		</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f</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Front</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Rear</a:t>
            </a:r>
            <a:r>
              <a:rPr lang="en-US" sz="1800" i="1">
                <a:solidFill>
                  <a:srgbClr val="FF0000"/>
                </a:solidFill>
                <a:latin typeface="Times New Roman" panose="02020603050405020304" pitchFamily="18" charset="0"/>
                <a:cs typeface="Times New Roman" panose="02020603050405020304" pitchFamily="18" charset="0"/>
              </a:rPr>
              <a:t>;</a:t>
            </a:r>
          </a:p>
          <a:p>
            <a:pPr marL="0" indent="0">
              <a:buNone/>
            </a:pPr>
            <a:r>
              <a:rPr lang="en-US" sz="1800" i="1">
                <a:latin typeface="Times New Roman" panose="02020603050405020304" pitchFamily="18" charset="0"/>
                <a:cs typeface="Times New Roman" panose="02020603050405020304" pitchFamily="18" charset="0"/>
              </a:rPr>
              <a:t>			for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i</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i</a:t>
            </a:r>
            <a:r>
              <a:rPr lang="en-US" sz="1800" i="1">
                <a:solidFill>
                  <a:srgbClr val="FF0000"/>
                </a:solidFill>
                <a:latin typeface="Times New Roman" panose="02020603050405020304" pitchFamily="18" charset="0"/>
                <a:cs typeface="Times New Roman" panose="02020603050405020304" pitchFamily="18" charset="0"/>
              </a:rPr>
              <a:t>&lt;=</a:t>
            </a:r>
            <a:r>
              <a:rPr lang="en-US" sz="1800" i="1">
                <a:latin typeface="Times New Roman" panose="02020603050405020304" pitchFamily="18" charset="0"/>
                <a:cs typeface="Times New Roman" panose="02020603050405020304" pitchFamily="18" charset="0"/>
              </a:rPr>
              <a:t>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i</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a:t>
            </a:r>
          </a:p>
          <a:p>
            <a:pPr marL="0" indent="0">
              <a:buNone/>
            </a:pPr>
            <a:r>
              <a:rPr lang="en-US" sz="1800" i="1">
                <a:latin typeface="Times New Roman" panose="02020603050405020304" pitchFamily="18" charset="0"/>
                <a:cs typeface="Times New Roman" panose="02020603050405020304" pitchFamily="18" charset="0"/>
              </a:rPr>
              <a:t>			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a</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i</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a</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i</a:t>
            </a:r>
            <a:r>
              <a:rPr lang="en-US" sz="1800" i="1">
                <a:solidFill>
                  <a:srgbClr val="FF0000"/>
                </a:solidFill>
                <a:latin typeface="Times New Roman" panose="02020603050405020304" pitchFamily="18" charset="0"/>
                <a:cs typeface="Times New Roman" panose="02020603050405020304" pitchFamily="18" charset="0"/>
              </a:rPr>
              <a:t>];</a:t>
            </a:r>
            <a:r>
              <a:rPr lang="en-US" sz="1800" i="1">
                <a:solidFill>
                  <a:srgbClr val="1548EB"/>
                </a:solidFill>
                <a:latin typeface="Times New Roman" panose="02020603050405020304" pitchFamily="18" charset="0"/>
                <a:cs typeface="Times New Roman" panose="02020603050405020304" pitchFamily="18" charset="0"/>
              </a:rPr>
              <a:t> //Reset lai cac chi so mang a</a:t>
            </a:r>
          </a:p>
          <a:p>
            <a:pPr marL="0" indent="0">
              <a:buNone/>
            </a:pPr>
            <a:r>
              <a:rPr lang="en-US" sz="1800" i="1">
                <a:latin typeface="Times New Roman" panose="02020603050405020304" pitchFamily="18" charset="0"/>
                <a:cs typeface="Times New Roman" panose="02020603050405020304" pitchFamily="18" charset="0"/>
              </a:rPr>
              <a:t>			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Front</a:t>
            </a:r>
            <a:r>
              <a:rPr lang="en-US" sz="1800" i="1">
                <a:solidFill>
                  <a:srgbClr val="FF0000"/>
                </a:solidFill>
                <a:latin typeface="Times New Roman" panose="02020603050405020304" pitchFamily="18" charset="0"/>
                <a:cs typeface="Times New Roman" panose="02020603050405020304" pitchFamily="18" charset="0"/>
              </a:rPr>
              <a:t>=</a:t>
            </a:r>
            <a:r>
              <a:rPr lang="en-US" sz="1800" i="1">
                <a:solidFill>
                  <a:srgbClr val="7030A0"/>
                </a:solidFill>
                <a:latin typeface="Times New Roman" panose="02020603050405020304" pitchFamily="18" charset="0"/>
                <a:cs typeface="Times New Roman" panose="02020603050405020304" pitchFamily="18" charset="0"/>
              </a:rPr>
              <a:t>0</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Rear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f</a:t>
            </a:r>
            <a:r>
              <a:rPr lang="en-US" sz="1800" i="1">
                <a:solidFill>
                  <a:srgbClr val="FF0000"/>
                </a:solidFill>
                <a:latin typeface="Times New Roman" panose="02020603050405020304" pitchFamily="18" charset="0"/>
                <a:cs typeface="Times New Roman" panose="02020603050405020304" pitchFamily="18" charset="0"/>
              </a:rPr>
              <a:t>;</a:t>
            </a:r>
          </a:p>
          <a:p>
            <a:pPr marL="0" indent="0">
              <a:buNone/>
            </a:pPr>
            <a:r>
              <a:rPr lang="en-US" sz="1800" i="1">
                <a:latin typeface="Times New Roman" panose="02020603050405020304" pitchFamily="18" charset="0"/>
                <a:cs typeface="Times New Roman" panose="02020603050405020304" pitchFamily="18" charset="0"/>
              </a:rPr>
              <a:t>		</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a:t>
            </a:r>
          </a:p>
          <a:p>
            <a:pPr marL="0" indent="0">
              <a:buNone/>
            </a:pPr>
            <a:r>
              <a:rPr lang="en-US" sz="1800" i="1">
                <a:latin typeface="Times New Roman" panose="02020603050405020304" pitchFamily="18" charset="0"/>
                <a:cs typeface="Times New Roman" panose="02020603050405020304" pitchFamily="18" charset="0"/>
              </a:rPr>
              <a:t>		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Rear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a</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q</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Rear</a:t>
            </a:r>
            <a:r>
              <a:rPr lang="en-US" sz="1800" i="1">
                <a:solidFill>
                  <a:srgbClr val="FF0000"/>
                </a:solidFill>
                <a:latin typeface="Times New Roman" panose="02020603050405020304" pitchFamily="18" charset="0"/>
                <a:cs typeface="Times New Roman" panose="02020603050405020304" pitchFamily="18" charset="0"/>
              </a:rPr>
              <a:t>]</a:t>
            </a:r>
            <a:r>
              <a:rPr lang="en-US" sz="1800" i="1">
                <a:latin typeface="Times New Roman" panose="02020603050405020304" pitchFamily="18" charset="0"/>
                <a:cs typeface="Times New Roman" panose="02020603050405020304" pitchFamily="18" charset="0"/>
              </a:rPr>
              <a:t> </a:t>
            </a:r>
            <a:r>
              <a:rPr lang="en-US" sz="1800" i="1">
                <a:solidFill>
                  <a:srgbClr val="FF0000"/>
                </a:solidFill>
                <a:latin typeface="Times New Roman" panose="02020603050405020304" pitchFamily="18" charset="0"/>
                <a:cs typeface="Times New Roman" panose="02020603050405020304" pitchFamily="18" charset="0"/>
              </a:rPr>
              <a:t>= </a:t>
            </a:r>
            <a:r>
              <a:rPr lang="en-US" sz="1800" i="1">
                <a:latin typeface="Times New Roman" panose="02020603050405020304" pitchFamily="18" charset="0"/>
                <a:cs typeface="Times New Roman" panose="02020603050405020304" pitchFamily="18" charset="0"/>
              </a:rPr>
              <a:t>x</a:t>
            </a:r>
            <a:r>
              <a:rPr lang="en-US" sz="1800" i="1">
                <a:solidFill>
                  <a:srgbClr val="FF0000"/>
                </a:solidFill>
                <a:latin typeface="Times New Roman" panose="02020603050405020304" pitchFamily="18" charset="0"/>
                <a:cs typeface="Times New Roman" panose="02020603050405020304" pitchFamily="18" charset="0"/>
              </a:rPr>
              <a:t>;</a:t>
            </a:r>
            <a:r>
              <a:rPr lang="en-US" sz="1800" i="1">
                <a:solidFill>
                  <a:srgbClr val="1548EB"/>
                </a:solidFill>
                <a:latin typeface="Times New Roman" panose="02020603050405020304" pitchFamily="18" charset="0"/>
                <a:cs typeface="Times New Roman" panose="02020603050405020304" pitchFamily="18" charset="0"/>
              </a:rPr>
              <a:t> //Them phan tu moi vao cuoi</a:t>
            </a:r>
            <a:r>
              <a:rPr lang="en-US" sz="1800" i="1">
                <a:latin typeface="Times New Roman" panose="02020603050405020304" pitchFamily="18" charset="0"/>
                <a:cs typeface="Times New Roman" panose="02020603050405020304" pitchFamily="18" charset="0"/>
              </a:rPr>
              <a:t> </a:t>
            </a:r>
          </a:p>
          <a:p>
            <a:pPr marL="0" indent="0">
              <a:buNone/>
            </a:pPr>
            <a:r>
              <a:rPr lang="en-US" sz="1800" i="1">
                <a:latin typeface="Times New Roman" panose="02020603050405020304" pitchFamily="18" charset="0"/>
                <a:cs typeface="Times New Roman" panose="02020603050405020304" pitchFamily="18" charset="0"/>
              </a:rPr>
              <a:t>		</a:t>
            </a:r>
            <a:r>
              <a:rPr lang="en-US" sz="1800" b="1" i="1">
                <a:latin typeface="Times New Roman" panose="02020603050405020304" pitchFamily="18" charset="0"/>
                <a:cs typeface="Times New Roman" panose="02020603050405020304" pitchFamily="18" charset="0"/>
              </a:rPr>
              <a:t>return</a:t>
            </a:r>
            <a:r>
              <a:rPr lang="en-US" sz="1800" i="1">
                <a:latin typeface="Times New Roman" panose="02020603050405020304" pitchFamily="18" charset="0"/>
                <a:cs typeface="Times New Roman" panose="02020603050405020304" pitchFamily="18" charset="0"/>
              </a:rPr>
              <a:t> </a:t>
            </a:r>
            <a:r>
              <a:rPr lang="en-US" sz="1800" i="1">
                <a:solidFill>
                  <a:srgbClr val="7030A0"/>
                </a:solidFill>
                <a:latin typeface="Times New Roman" panose="02020603050405020304" pitchFamily="18" charset="0"/>
                <a:cs typeface="Times New Roman" panose="02020603050405020304" pitchFamily="18" charset="0"/>
              </a:rPr>
              <a:t>1</a:t>
            </a:r>
            <a:r>
              <a:rPr lang="en-US" sz="1800" i="1">
                <a:solidFill>
                  <a:srgbClr val="FF0000"/>
                </a:solidFill>
                <a:latin typeface="Times New Roman" panose="02020603050405020304" pitchFamily="18" charset="0"/>
                <a:cs typeface="Times New Roman" panose="02020603050405020304" pitchFamily="18" charset="0"/>
              </a:rPr>
              <a:t>;</a:t>
            </a:r>
          </a:p>
          <a:p>
            <a:pPr marL="0" indent="0">
              <a:buNone/>
            </a:pPr>
            <a:r>
              <a:rPr lang="en-US" sz="1800" i="1">
                <a:latin typeface="Times New Roman" panose="02020603050405020304" pitchFamily="18" charset="0"/>
                <a:cs typeface="Times New Roman" panose="02020603050405020304" pitchFamily="18" charset="0"/>
              </a:rPr>
              <a:t>	</a:t>
            </a:r>
            <a:r>
              <a:rPr lang="en-US" sz="1800" i="1">
                <a:solidFill>
                  <a:srgbClr val="FF0000"/>
                </a:solidFill>
                <a:latin typeface="Times New Roman" panose="02020603050405020304" pitchFamily="18" charset="0"/>
                <a:cs typeface="Times New Roman" panose="02020603050405020304" pitchFamily="18" charset="0"/>
              </a:rPr>
              <a:t>}</a:t>
            </a:r>
          </a:p>
          <a:p>
            <a:pPr marL="0" indent="0">
              <a:buNone/>
            </a:pPr>
            <a:r>
              <a:rPr lang="en-US" sz="18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26930671"/>
      </p:ext>
    </p:extLst>
  </p:cSld>
  <p:clrMapOvr>
    <a:masterClrMapping/>
  </p:clrMapOv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Queue bằng mảng 1 chiều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205</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Cài đặt hàm chính: </a:t>
            </a:r>
            <a:endParaRPr lang="en-US" sz="2800" b="1" i="1">
              <a:latin typeface="Times New Roman" panose="02020603050405020304" pitchFamily="18" charset="0"/>
              <a:cs typeface="Times New Roman" panose="02020603050405020304" pitchFamily="18" charset="0"/>
            </a:endParaRPr>
          </a:p>
          <a:p>
            <a:pPr marL="0" indent="0">
              <a:buNone/>
            </a:pP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main</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Queue q</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i</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CreateQueue</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for</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2</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&lt;=</a:t>
            </a:r>
            <a:r>
              <a:rPr lang="en-US" sz="2400" i="1">
                <a:latin typeface="Times New Roman" panose="02020603050405020304" pitchFamily="18" charset="0"/>
                <a:cs typeface="Times New Roman" panose="02020603050405020304" pitchFamily="18" charset="0"/>
              </a:rPr>
              <a:t>20</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EnQueue</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i</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DeQueue</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printf</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"Gia tri lay ra khoi hang doi la: %d"</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x</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07820138"/>
      </p:ext>
    </p:extLst>
  </p:cSld>
  <p:clrMapOvr>
    <a:masterClrMapping/>
  </p:clrMapOvr>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Queue bằng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206</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i="1">
                <a:latin typeface="Times New Roman" panose="02020603050405020304" pitchFamily="18" charset="0"/>
                <a:cs typeface="Times New Roman" panose="02020603050405020304" pitchFamily="18" charset="0"/>
              </a:rPr>
              <a:t>Để cài đặt hàng đợi bằng DSLK, ta cũng sử dụng 1 DSLK đơn với 2 con trỏ </a:t>
            </a:r>
            <a:r>
              <a:rPr lang="en-US" sz="2800" b="1" i="1">
                <a:latin typeface="Times New Roman" panose="02020603050405020304" pitchFamily="18" charset="0"/>
                <a:cs typeface="Times New Roman" panose="02020603050405020304" pitchFamily="18" charset="0"/>
              </a:rPr>
              <a:t>*dau </a:t>
            </a:r>
            <a:r>
              <a:rPr lang="en-US" sz="2800" i="1">
                <a:latin typeface="Times New Roman" panose="02020603050405020304" pitchFamily="18" charset="0"/>
                <a:cs typeface="Times New Roman" panose="02020603050405020304" pitchFamily="18" charset="0"/>
              </a:rPr>
              <a:t>và </a:t>
            </a:r>
            <a:r>
              <a:rPr lang="en-US" sz="2800" b="1" i="1">
                <a:latin typeface="Times New Roman" panose="02020603050405020304" pitchFamily="18" charset="0"/>
                <a:cs typeface="Times New Roman" panose="02020603050405020304" pitchFamily="18" charset="0"/>
              </a:rPr>
              <a:t>*cuoi</a:t>
            </a:r>
            <a:r>
              <a:rPr lang="en-US" sz="2800" i="1">
                <a:latin typeface="Times New Roman" panose="02020603050405020304" pitchFamily="18" charset="0"/>
                <a:cs typeface="Times New Roman" panose="02020603050405020304" pitchFamily="18" charset="0"/>
              </a:rPr>
              <a:t> để lưu trữ nút đầu và cuối của danh sách.</a:t>
            </a:r>
          </a:p>
          <a:p>
            <a:pPr>
              <a:buFont typeface="Wingdings" panose="05000000000000000000" pitchFamily="2" charset="2"/>
              <a:buChar char="§"/>
            </a:pPr>
            <a:r>
              <a:rPr lang="en-US" sz="2800" i="1">
                <a:latin typeface="Times New Roman" panose="02020603050405020304" pitchFamily="18" charset="0"/>
                <a:cs typeface="Times New Roman" panose="02020603050405020304" pitchFamily="18" charset="0"/>
              </a:rPr>
              <a:t>Các thao tác thêm vào và lấy ra ta sẽ thực hiện theo thứ tự ở cuối (thêm vào) và đầu (lấy ra) của danh sách.</a:t>
            </a:r>
          </a:p>
        </p:txBody>
      </p:sp>
      <p:pic>
        <p:nvPicPr>
          <p:cNvPr id="3" name="Picture 2"/>
          <p:cNvPicPr>
            <a:picLocks noChangeAspect="1"/>
          </p:cNvPicPr>
          <p:nvPr/>
        </p:nvPicPr>
        <p:blipFill>
          <a:blip r:embed="rId2"/>
          <a:stretch>
            <a:fillRect/>
          </a:stretch>
        </p:blipFill>
        <p:spPr>
          <a:xfrm>
            <a:off x="457200" y="4028945"/>
            <a:ext cx="8229600" cy="1680693"/>
          </a:xfrm>
          <a:prstGeom prst="rect">
            <a:avLst/>
          </a:prstGeom>
        </p:spPr>
      </p:pic>
    </p:spTree>
    <p:extLst>
      <p:ext uri="{BB962C8B-B14F-4D97-AF65-F5344CB8AC3E}">
        <p14:creationId xmlns:p14="http://schemas.microsoft.com/office/powerpoint/2010/main" val="1376152803"/>
      </p:ext>
    </p:extLst>
  </p:cSld>
  <p:clrMapOvr>
    <a:masterClrMapping/>
  </p:clrMapOv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Queue bằng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207</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Khai báo hàng đợi:</a:t>
            </a:r>
          </a:p>
          <a:p>
            <a:pPr marL="0" indent="0">
              <a:buNone/>
            </a:pPr>
            <a:r>
              <a:rPr lang="en-US" sz="2800" i="1">
                <a:solidFill>
                  <a:srgbClr val="1548EB"/>
                </a:solidFill>
                <a:latin typeface="Times New Roman" panose="02020603050405020304" pitchFamily="18" charset="0"/>
                <a:cs typeface="Times New Roman" panose="02020603050405020304" pitchFamily="18" charset="0"/>
              </a:rPr>
              <a:t>//Khai báo cấu trúc của nút</a:t>
            </a:r>
          </a:p>
          <a:p>
            <a:pPr marL="0" indent="0">
              <a:buNone/>
            </a:pPr>
            <a:r>
              <a:rPr lang="en-US" sz="2800" b="1" i="1">
                <a:latin typeface="Times New Roman" panose="02020603050405020304" pitchFamily="18" charset="0"/>
                <a:cs typeface="Times New Roman" panose="02020603050405020304" pitchFamily="18" charset="0"/>
              </a:rPr>
              <a:t>struct</a:t>
            </a:r>
            <a:r>
              <a:rPr lang="en-US" sz="2800" i="1">
                <a:latin typeface="Times New Roman" panose="02020603050405020304" pitchFamily="18" charset="0"/>
                <a:cs typeface="Times New Roman" panose="02020603050405020304" pitchFamily="18" charset="0"/>
              </a:rPr>
              <a:t> Node</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item</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tiep</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1548EB"/>
                </a:solidFill>
                <a:latin typeface="Times New Roman" panose="02020603050405020304" pitchFamily="18" charset="0"/>
                <a:cs typeface="Times New Roman" panose="02020603050405020304" pitchFamily="18" charset="0"/>
              </a:rPr>
              <a:t>//Khai báo hàng đợi</a:t>
            </a:r>
          </a:p>
          <a:p>
            <a:pPr marL="0" indent="0">
              <a:buNone/>
            </a:pPr>
            <a:r>
              <a:rPr lang="en-US" sz="2800" b="1" i="1">
                <a:latin typeface="Times New Roman" panose="02020603050405020304" pitchFamily="18" charset="0"/>
                <a:cs typeface="Times New Roman" panose="02020603050405020304" pitchFamily="18" charset="0"/>
              </a:rPr>
              <a:t>struct</a:t>
            </a:r>
            <a:r>
              <a:rPr lang="en-US" sz="2800" i="1">
                <a:latin typeface="Times New Roman" panose="02020603050405020304" pitchFamily="18" charset="0"/>
                <a:cs typeface="Times New Roman" panose="02020603050405020304" pitchFamily="18" charset="0"/>
              </a:rPr>
              <a:t> Queue</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dau</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cuoi</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65865483"/>
      </p:ext>
    </p:extLst>
  </p:cSld>
  <p:clrMapOvr>
    <a:masterClrMapping/>
  </p:clrMapOv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Queue bằng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208</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Khởi tạo hàng đợi rỗng:</a:t>
            </a:r>
          </a:p>
          <a:p>
            <a:pPr marL="0" indent="0">
              <a:buNone/>
            </a:pPr>
            <a:r>
              <a:rPr lang="en-US" sz="2800" b="1" i="1">
                <a:latin typeface="Times New Roman" panose="02020603050405020304" pitchFamily="18" charset="0"/>
                <a:cs typeface="Times New Roman" panose="02020603050405020304" pitchFamily="18" charset="0"/>
              </a:rPr>
              <a:t>void</a:t>
            </a:r>
            <a:r>
              <a:rPr lang="en-US" sz="2800" i="1">
                <a:latin typeface="Times New Roman" panose="02020603050405020304" pitchFamily="18" charset="0"/>
                <a:cs typeface="Times New Roman" panose="02020603050405020304" pitchFamily="18" charset="0"/>
              </a:rPr>
              <a:t> CreateQueue</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Queue </a:t>
            </a:r>
            <a:r>
              <a:rPr lang="en-US" sz="2800" b="1" i="1">
                <a:solidFill>
                  <a:srgbClr val="FF0000"/>
                </a:solidFill>
                <a:latin typeface="Times New Roman" panose="02020603050405020304" pitchFamily="18" charset="0"/>
                <a:cs typeface="Times New Roman" panose="02020603050405020304" pitchFamily="18" charset="0"/>
              </a:rPr>
              <a:t>&amp;</a:t>
            </a:r>
            <a:r>
              <a:rPr lang="en-US" sz="2800" i="1">
                <a:latin typeface="Times New Roman" panose="02020603050405020304" pitchFamily="18" charset="0"/>
                <a:cs typeface="Times New Roman" panose="02020603050405020304" pitchFamily="18" charset="0"/>
              </a:rPr>
              <a:t>q</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q</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dau </a:t>
            </a:r>
            <a:r>
              <a:rPr lang="en-US" sz="2800" b="1"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q</a:t>
            </a:r>
            <a:r>
              <a:rPr lang="en-US" sz="2800" b="1"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cuoi </a:t>
            </a:r>
            <a:r>
              <a:rPr lang="en-US" sz="2800" b="1"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NULL</a:t>
            </a:r>
            <a:r>
              <a:rPr lang="en-US" sz="2800" b="1" i="1">
                <a:solidFill>
                  <a:srgbClr val="FF0000"/>
                </a:solidFill>
                <a:latin typeface="Times New Roman" panose="02020603050405020304" pitchFamily="18" charset="0"/>
                <a:cs typeface="Times New Roman" panose="02020603050405020304" pitchFamily="18" charset="0"/>
              </a:rPr>
              <a:t>;</a:t>
            </a:r>
          </a:p>
          <a:p>
            <a:pPr marL="0" indent="0">
              <a:buNone/>
            </a:pPr>
            <a:r>
              <a:rPr lang="en-US" sz="2800" b="1" i="1">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86664419"/>
      </p:ext>
    </p:extLst>
  </p:cSld>
  <p:clrMapOvr>
    <a:masterClrMapping/>
  </p:clrMapOv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Queue bằng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209</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Thêm phần tử vào hang đợi:</a:t>
            </a:r>
          </a:p>
          <a:p>
            <a:pPr marL="0" indent="0">
              <a:buNone/>
            </a:pPr>
            <a:r>
              <a:rPr lang="en-US" sz="2400" b="1" i="1">
                <a:latin typeface="Times New Roman" panose="02020603050405020304" pitchFamily="18" charset="0"/>
                <a:cs typeface="Times New Roman" panose="02020603050405020304" pitchFamily="18" charset="0"/>
              </a:rPr>
              <a:t>void</a:t>
            </a:r>
            <a:r>
              <a:rPr lang="en-US" sz="2400" i="1">
                <a:latin typeface="Times New Roman" panose="02020603050405020304" pitchFamily="18" charset="0"/>
                <a:cs typeface="Times New Roman" panose="02020603050405020304" pitchFamily="18" charset="0"/>
              </a:rPr>
              <a:t> PutQueue</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Queue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int x</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Node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data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new</a:t>
            </a:r>
            <a:r>
              <a:rPr lang="en-US" sz="2400" i="1">
                <a:latin typeface="Times New Roman" panose="02020603050405020304" pitchFamily="18" charset="0"/>
                <a:cs typeface="Times New Roman" panose="02020603050405020304" pitchFamily="18" charset="0"/>
              </a:rPr>
              <a:t> Node</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data</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item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x</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data</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tiep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NULL</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//Tạo nút mới</a:t>
            </a:r>
            <a:endParaRPr lang="en-US" sz="2400" i="1">
              <a:solidFill>
                <a:srgbClr val="FF0000"/>
              </a:solidFill>
              <a:latin typeface="Times New Roman" panose="02020603050405020304" pitchFamily="18" charset="0"/>
              <a:cs typeface="Times New Roman" panose="02020603050405020304" pitchFamily="18" charset="0"/>
            </a:endParaRP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dau</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NULL</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 Hàng đợi rỗng</a:t>
            </a:r>
          </a:p>
          <a:p>
            <a:pPr marL="0" indent="0">
              <a:buNone/>
            </a:pPr>
            <a:r>
              <a:rPr lang="en-US" sz="2400" i="1">
                <a:latin typeface="Times New Roman" panose="02020603050405020304" pitchFamily="18" charset="0"/>
                <a:cs typeface="Times New Roman" panose="02020603050405020304" pitchFamily="18" charset="0"/>
              </a:rPr>
              <a:t>		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dau</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cuoi</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data</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else</a:t>
            </a:r>
            <a:r>
              <a:rPr lang="en-US" sz="2400" i="1">
                <a:latin typeface="Times New Roman" panose="02020603050405020304" pitchFamily="18" charset="0"/>
                <a:cs typeface="Times New Roman" panose="02020603050405020304" pitchFamily="18" charset="0"/>
              </a:rPr>
              <a:t> </a:t>
            </a:r>
            <a:r>
              <a:rPr lang="en-US" sz="2400" i="1">
                <a:solidFill>
                  <a:srgbClr val="1548EB"/>
                </a:solidFill>
                <a:latin typeface="Times New Roman" panose="02020603050405020304" pitchFamily="18" charset="0"/>
                <a:cs typeface="Times New Roman" panose="02020603050405020304" pitchFamily="18" charset="0"/>
              </a:rPr>
              <a:t>//Thêm nút vừa tạo vào cuối hàng đợi</a:t>
            </a:r>
          </a:p>
          <a:p>
            <a:pPr marL="0"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cuoi</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tiep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data</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cuoi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data</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	}		</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endParaRPr lang="en-US" sz="2800"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68761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381000"/>
            <a:ext cx="6869112" cy="685800"/>
          </a:xfrm>
        </p:spPr>
        <p:txBody>
          <a:bodyPr/>
          <a:lstStyle/>
          <a:p>
            <a:r>
              <a:rPr lang="vi-VN" sz="3200">
                <a:latin typeface="Times New Roman" panose="02020603050405020304" pitchFamily="18" charset="0"/>
                <a:cs typeface="Times New Roman" panose="02020603050405020304" pitchFamily="18" charset="0"/>
              </a:rPr>
              <a:t>Tiêu chuẩn của một chương trình</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410200"/>
          </a:xfrm>
        </p:spPr>
        <p:txBody>
          <a:bodyPr/>
          <a:lstStyle/>
          <a:p>
            <a:pPr marL="0" indent="0">
              <a:spcBef>
                <a:spcPts val="800"/>
              </a:spcBef>
              <a:buNone/>
            </a:pPr>
            <a:r>
              <a:rPr lang="vi-VN" sz="2800" b="1">
                <a:latin typeface="Times New Roman" panose="02020603050405020304" pitchFamily="18" charset="0"/>
                <a:cs typeface="Times New Roman" panose="02020603050405020304" pitchFamily="18" charset="0"/>
              </a:rPr>
              <a:t>Tính tin cậy</a:t>
            </a:r>
            <a:r>
              <a:rPr lang="vi-VN"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Chạy </a:t>
            </a:r>
            <a:r>
              <a:rPr lang="vi-VN" sz="2800">
                <a:latin typeface="Times New Roman" panose="02020603050405020304" pitchFamily="18" charset="0"/>
                <a:cs typeface="Times New Roman" panose="02020603050405020304" pitchFamily="18" charset="0"/>
              </a:rPr>
              <a:t>đúng như dự định, mô tả chính xác một giải thuật đúng.</a:t>
            </a:r>
          </a:p>
          <a:p>
            <a:pPr marL="0" indent="0">
              <a:spcBef>
                <a:spcPts val="800"/>
              </a:spcBef>
              <a:buNone/>
            </a:pPr>
            <a:r>
              <a:rPr lang="vi-VN" sz="2800" b="1">
                <a:latin typeface="Times New Roman" panose="02020603050405020304" pitchFamily="18" charset="0"/>
                <a:cs typeface="Times New Roman" panose="02020603050405020304" pitchFamily="18" charset="0"/>
              </a:rPr>
              <a:t>Tính uyển chuyển</a:t>
            </a:r>
            <a:r>
              <a:rPr lang="vi-VN"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D</a:t>
            </a:r>
            <a:r>
              <a:rPr lang="vi-VN" sz="2800">
                <a:latin typeface="Times New Roman" panose="02020603050405020304" pitchFamily="18" charset="0"/>
                <a:cs typeface="Times New Roman" panose="02020603050405020304" pitchFamily="18" charset="0"/>
              </a:rPr>
              <a:t>ễ sửa đổi, giảm bớt công sức của lập trình viên khi phát triển chương trình, đáp ứng các quy trình làm phần mềm.</a:t>
            </a:r>
          </a:p>
          <a:p>
            <a:pPr marL="0" indent="0">
              <a:spcBef>
                <a:spcPts val="800"/>
              </a:spcBef>
              <a:buNone/>
            </a:pPr>
            <a:r>
              <a:rPr lang="vi-VN" sz="2800" b="1">
                <a:latin typeface="Times New Roman" panose="02020603050405020304" pitchFamily="18" charset="0"/>
                <a:cs typeface="Times New Roman" panose="02020603050405020304" pitchFamily="18" charset="0"/>
              </a:rPr>
              <a:t>Tính trong sáng</a:t>
            </a:r>
            <a:r>
              <a:rPr lang="vi-VN" sz="2800">
                <a:latin typeface="Times New Roman" panose="02020603050405020304" pitchFamily="18" charset="0"/>
                <a:cs typeface="Times New Roman" panose="02020603050405020304" pitchFamily="18" charset="0"/>
              </a:rPr>
              <a:t>: Chương trình viết ra phải dễ đọc, dễ hiểu. </a:t>
            </a:r>
            <a:endParaRPr lang="en-US" sz="2800">
              <a:latin typeface="Times New Roman" panose="02020603050405020304" pitchFamily="18" charset="0"/>
              <a:cs typeface="Times New Roman" panose="02020603050405020304" pitchFamily="18" charset="0"/>
            </a:endParaRPr>
          </a:p>
          <a:p>
            <a:pPr marL="0" indent="0">
              <a:spcBef>
                <a:spcPts val="800"/>
              </a:spcBef>
              <a:buNone/>
            </a:pPr>
            <a:r>
              <a:rPr lang="vi-VN" sz="2800" b="1">
                <a:latin typeface="Times New Roman" panose="02020603050405020304" pitchFamily="18" charset="0"/>
                <a:cs typeface="Times New Roman" panose="02020603050405020304" pitchFamily="18" charset="0"/>
              </a:rPr>
              <a:t>Tính hữu hiệu</a:t>
            </a:r>
            <a:r>
              <a:rPr lang="vi-VN" sz="2800">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C</a:t>
            </a:r>
            <a:r>
              <a:rPr lang="vi-VN" sz="2800">
                <a:latin typeface="Times New Roman" panose="02020603050405020304" pitchFamily="18" charset="0"/>
                <a:cs typeface="Times New Roman" panose="02020603050405020304" pitchFamily="18" charset="0"/>
              </a:rPr>
              <a:t>hạy nhanh và ít tốn tài nguyên bộ nhớ</a:t>
            </a:r>
            <a:endParaRPr lang="vi-VN"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21</a:t>
            </a:fld>
            <a:endParaRPr lang="en-US" altLang="en-US"/>
          </a:p>
        </p:txBody>
      </p:sp>
    </p:spTree>
    <p:extLst>
      <p:ext uri="{BB962C8B-B14F-4D97-AF65-F5344CB8AC3E}">
        <p14:creationId xmlns:p14="http://schemas.microsoft.com/office/powerpoint/2010/main" val="26340155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Queue bằng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210</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Lấy phần tử khỏi hàng đợi:</a:t>
            </a:r>
          </a:p>
          <a:p>
            <a:pPr marL="0" indent="0">
              <a:buNone/>
            </a:pP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GetQueue</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Queue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int</a:t>
            </a: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Gia_Tri_Lay</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p>
          <a:p>
            <a:pPr marL="0" indent="0">
              <a:buNone/>
            </a:pPr>
            <a:r>
              <a:rPr lang="en-US" sz="2400" i="1">
                <a:latin typeface="Times New Roman" panose="02020603050405020304" pitchFamily="18" charset="0"/>
                <a:cs typeface="Times New Roman" panose="02020603050405020304" pitchFamily="18" charset="0"/>
              </a:rPr>
              <a:t>	Node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data</a:t>
            </a:r>
            <a:r>
              <a:rPr lang="en-US" sz="2400" i="1">
                <a:solidFill>
                  <a:srgbClr val="FF0000"/>
                </a:solidFill>
                <a:latin typeface="Times New Roman" panose="02020603050405020304" pitchFamily="18" charset="0"/>
                <a:cs typeface="Times New Roman" panose="02020603050405020304" pitchFamily="18" charset="0"/>
              </a:rPr>
              <a:t>=</a:t>
            </a:r>
            <a:r>
              <a:rPr lang="en-US" sz="2400" b="1" i="1">
                <a:latin typeface="Times New Roman" panose="02020603050405020304" pitchFamily="18" charset="0"/>
                <a:cs typeface="Times New Roman" panose="02020603050405020304" pitchFamily="18" charset="0"/>
              </a:rPr>
              <a:t>new</a:t>
            </a:r>
            <a:r>
              <a:rPr lang="en-US" sz="2400" i="1">
                <a:latin typeface="Times New Roman" panose="02020603050405020304" pitchFamily="18" charset="0"/>
                <a:cs typeface="Times New Roman" panose="02020603050405020304" pitchFamily="18" charset="0"/>
              </a:rPr>
              <a:t> Node</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7030A0"/>
                </a:solidFill>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if</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dau</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NULL</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0</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//Lấy thất bại</a:t>
            </a:r>
            <a:endParaRPr lang="en-US" sz="2400" i="1">
              <a:solidFill>
                <a:srgbClr val="FF0000"/>
              </a:solidFill>
              <a:latin typeface="Times New Roman" panose="02020603050405020304" pitchFamily="18" charset="0"/>
              <a:cs typeface="Times New Roman" panose="02020603050405020304" pitchFamily="18" charset="0"/>
            </a:endParaRP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else</a:t>
            </a:r>
          </a:p>
          <a:p>
            <a:pPr marL="0"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data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dau</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Gia_Tri_Lay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data</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item</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dau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q</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dau</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tiep</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delete</a:t>
            </a:r>
            <a:r>
              <a:rPr lang="en-US" sz="2400" i="1">
                <a:latin typeface="Times New Roman" panose="02020603050405020304" pitchFamily="18" charset="0"/>
                <a:cs typeface="Times New Roman" panose="02020603050405020304" pitchFamily="18" charset="0"/>
              </a:rPr>
              <a:t> data</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//Thu hoi bo nho cua nut moi lay</a:t>
            </a:r>
          </a:p>
          <a:p>
            <a:pPr marL="0" indent="0">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return</a:t>
            </a:r>
            <a:r>
              <a:rPr lang="en-US" sz="2400" i="1">
                <a:latin typeface="Times New Roman" panose="02020603050405020304" pitchFamily="18" charset="0"/>
                <a:cs typeface="Times New Roman" panose="02020603050405020304" pitchFamily="18" charset="0"/>
              </a:rPr>
              <a:t> </a:t>
            </a:r>
            <a:r>
              <a:rPr lang="en-US" sz="2400" i="1">
                <a:solidFill>
                  <a:srgbClr val="7030A0"/>
                </a:solidFill>
                <a:latin typeface="Times New Roman" panose="02020603050405020304" pitchFamily="18" charset="0"/>
                <a:cs typeface="Times New Roman" panose="02020603050405020304" pitchFamily="18" charset="0"/>
              </a:rPr>
              <a:t>1</a:t>
            </a:r>
            <a:r>
              <a:rPr lang="en-US" sz="2400" i="1">
                <a:solidFill>
                  <a:srgbClr val="FF0000"/>
                </a:solidFill>
                <a:latin typeface="Times New Roman" panose="02020603050405020304" pitchFamily="18" charset="0"/>
                <a:cs typeface="Times New Roman" panose="02020603050405020304" pitchFamily="18" charset="0"/>
              </a:rPr>
              <a:t>;</a:t>
            </a:r>
            <a:r>
              <a:rPr lang="en-US" sz="2400" i="1">
                <a:solidFill>
                  <a:srgbClr val="1548EB"/>
                </a:solidFill>
                <a:latin typeface="Times New Roman" panose="02020603050405020304" pitchFamily="18" charset="0"/>
                <a:cs typeface="Times New Roman" panose="02020603050405020304" pitchFamily="18" charset="0"/>
              </a:rPr>
              <a:t>//Lấy thành công</a:t>
            </a:r>
            <a:endParaRPr lang="en-US" sz="2400" i="1">
              <a:solidFill>
                <a:srgbClr val="FF0000"/>
              </a:solidFill>
              <a:latin typeface="Times New Roman" panose="02020603050405020304" pitchFamily="18" charset="0"/>
              <a:cs typeface="Times New Roman" panose="02020603050405020304" pitchFamily="18" charset="0"/>
            </a:endParaRPr>
          </a:p>
          <a:p>
            <a:pPr marL="0" indent="0">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0" indent="0">
              <a:buNone/>
            </a:pPr>
            <a:r>
              <a:rPr lang="en-US" sz="2400" i="1">
                <a:solidFill>
                  <a:srgbClr val="FF0000"/>
                </a:solidFill>
                <a:latin typeface="Times New Roman" panose="02020603050405020304" pitchFamily="18" charset="0"/>
                <a:cs typeface="Times New Roman" panose="02020603050405020304" pitchFamily="18" charset="0"/>
              </a:rPr>
              <a:t>}</a:t>
            </a:r>
            <a:endParaRPr lang="en-US" sz="2800"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1288838"/>
      </p:ext>
    </p:extLst>
  </p:cSld>
  <p:clrMapOvr>
    <a:masterClrMapping/>
  </p:clrMapOvr>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858000" cy="715962"/>
          </a:xfrm>
        </p:spPr>
        <p:txBody>
          <a:bodyPr/>
          <a:lstStyle/>
          <a:p>
            <a:r>
              <a:rPr lang="en-US" sz="3200">
                <a:latin typeface="Times New Roman" panose="02020603050405020304" pitchFamily="18" charset="0"/>
                <a:cs typeface="Times New Roman" panose="02020603050405020304" pitchFamily="18" charset="0"/>
              </a:rPr>
              <a:t>Cài đặt Queue bằng DSLK</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211</a:t>
            </a:fld>
            <a:endParaRPr lang="en-US" altLang="en-US"/>
          </a:p>
        </p:txBody>
      </p:sp>
      <p:sp>
        <p:nvSpPr>
          <p:cNvPr id="6" name="Rectangle 3"/>
          <p:cNvSpPr txBox="1">
            <a:spLocks noChangeArrowheads="1"/>
          </p:cNvSpPr>
          <p:nvPr/>
        </p:nvSpPr>
        <p:spPr bwMode="gray">
          <a:xfrm>
            <a:off x="381000" y="990600"/>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800" b="1">
                <a:latin typeface="Times New Roman" panose="02020603050405020304" pitchFamily="18" charset="0"/>
                <a:cs typeface="Times New Roman" panose="02020603050405020304" pitchFamily="18" charset="0"/>
              </a:rPr>
              <a:t>Cài đặt hàm main():</a:t>
            </a:r>
          </a:p>
          <a:p>
            <a:pPr marL="0" indent="0">
              <a:buNone/>
            </a:pP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main</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Queue q</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i</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CreateQueue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q</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for</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i</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1</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i</a:t>
            </a:r>
            <a:r>
              <a:rPr lang="en-US" sz="2800" i="1">
                <a:solidFill>
                  <a:srgbClr val="FF0000"/>
                </a:solidFill>
                <a:latin typeface="Times New Roman" panose="02020603050405020304" pitchFamily="18" charset="0"/>
                <a:cs typeface="Times New Roman" panose="02020603050405020304" pitchFamily="18" charset="0"/>
              </a:rPr>
              <a:t>&lt;=</a:t>
            </a:r>
            <a:r>
              <a:rPr lang="en-US" sz="2800" i="1">
                <a:latin typeface="Times New Roman" panose="02020603050405020304" pitchFamily="18" charset="0"/>
                <a:cs typeface="Times New Roman" panose="02020603050405020304" pitchFamily="18" charset="0"/>
              </a:rPr>
              <a:t>10</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i</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PutQueue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q</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i</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GetQueue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q</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printf</a:t>
            </a:r>
            <a:r>
              <a:rPr lang="en-US" sz="2800" i="1">
                <a:solidFill>
                  <a:srgbClr val="FF0000"/>
                </a:solidFill>
                <a:latin typeface="Times New Roman" panose="02020603050405020304" pitchFamily="18" charset="0"/>
                <a:cs typeface="Times New Roman" panose="02020603050405020304" pitchFamily="18" charset="0"/>
              </a:rPr>
              <a:t>(</a:t>
            </a:r>
            <a:r>
              <a:rPr lang="en-US" sz="2800" i="1">
                <a:solidFill>
                  <a:srgbClr val="1548EB"/>
                </a:solidFill>
                <a:latin typeface="Times New Roman" panose="02020603050405020304" pitchFamily="18" charset="0"/>
                <a:cs typeface="Times New Roman" panose="02020603050405020304" pitchFamily="18" charset="0"/>
              </a:rPr>
              <a:t>"Gia tri lay ra khoi hang doi: %d"</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endParaRPr lang="en-US"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05990"/>
      </p:ext>
    </p:extLst>
  </p:cSld>
  <p:clrMapOvr>
    <a:masterClrMapping/>
  </p:clrMapOv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6302375" cy="533400"/>
          </a:xfrm>
        </p:spPr>
        <p:txBody>
          <a:bodyPr/>
          <a:lstStyle/>
          <a:p>
            <a:r>
              <a:rPr lang="en-US" sz="3200">
                <a:latin typeface="Times New Roman" panose="02020603050405020304" pitchFamily="18" charset="0"/>
                <a:cs typeface="Times New Roman" panose="02020603050405020304" pitchFamily="18" charset="0"/>
              </a:rPr>
              <a:t>3.4 Một số CTDL dạng DSLK khác</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212</a:t>
            </a:fld>
            <a:endParaRPr lang="en-US" altLang="en-US"/>
          </a:p>
        </p:txBody>
      </p:sp>
      <p:sp>
        <p:nvSpPr>
          <p:cNvPr id="6" name="Rectangle 3"/>
          <p:cNvSpPr txBox="1">
            <a:spLocks noChangeArrowheads="1"/>
          </p:cNvSpPr>
          <p:nvPr/>
        </p:nvSpPr>
        <p:spPr bwMode="gray">
          <a:xfrm>
            <a:off x="381000" y="1066882"/>
            <a:ext cx="8458200" cy="5521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Danh sách liên kết vòng: </a:t>
            </a:r>
            <a:r>
              <a:rPr lang="en-US" sz="2400" i="1">
                <a:latin typeface="Times New Roman" panose="02020603050405020304" pitchFamily="18" charset="0"/>
                <a:cs typeface="Times New Roman" panose="02020603050405020304" pitchFamily="18" charset="0"/>
              </a:rPr>
              <a:t>Nút cuối liên kết với nút đầu tiên</a:t>
            </a:r>
            <a:r>
              <a:rPr lang="en-US" sz="2400" b="1">
                <a:latin typeface="Times New Roman" panose="02020603050405020304" pitchFamily="18" charset="0"/>
                <a:cs typeface="Times New Roman" panose="02020603050405020304" pitchFamily="18" charset="0"/>
              </a:rPr>
              <a:t> </a:t>
            </a:r>
          </a:p>
          <a:p>
            <a:pPr>
              <a:buFont typeface="Wingdings" panose="05000000000000000000" pitchFamily="2" charset="2"/>
              <a:buChar char="§"/>
            </a:pPr>
            <a:endParaRPr lang="en-US"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b="1">
                <a:latin typeface="Times New Roman" panose="02020603050405020304" pitchFamily="18" charset="0"/>
                <a:cs typeface="Times New Roman" panose="02020603050405020304" pitchFamily="18" charset="0"/>
              </a:rPr>
              <a:t>Danh sách liên kết kép: </a:t>
            </a:r>
            <a:r>
              <a:rPr lang="en-US" sz="2400">
                <a:latin typeface="Times New Roman" panose="02020603050405020304" pitchFamily="18" charset="0"/>
                <a:cs typeface="Times New Roman" panose="02020603050405020304" pitchFamily="18" charset="0"/>
              </a:rPr>
              <a:t>Mỗi nút sẽ liên kết với nút trước và nút sau nó </a:t>
            </a:r>
            <a:endParaRPr lang="vi-VN" sz="2400">
              <a:latin typeface="Times New Roman" panose="02020603050405020304" pitchFamily="18" charset="0"/>
              <a:cs typeface="Times New Roman" panose="02020603050405020304" pitchFamily="18" charset="0"/>
            </a:endParaRPr>
          </a:p>
          <a:p>
            <a:pPr marL="0" indent="0">
              <a:buNone/>
            </a:pPr>
            <a:endParaRPr lang="en-US" sz="24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128712" y="1905000"/>
            <a:ext cx="6962775" cy="1114425"/>
          </a:xfrm>
          <a:prstGeom prst="rect">
            <a:avLst/>
          </a:prstGeom>
        </p:spPr>
      </p:pic>
      <p:pic>
        <p:nvPicPr>
          <p:cNvPr id="5" name="Picture 4"/>
          <p:cNvPicPr>
            <a:picLocks noChangeAspect="1"/>
          </p:cNvPicPr>
          <p:nvPr/>
        </p:nvPicPr>
        <p:blipFill>
          <a:blip r:embed="rId3"/>
          <a:stretch>
            <a:fillRect/>
          </a:stretch>
        </p:blipFill>
        <p:spPr>
          <a:xfrm>
            <a:off x="685800" y="5046682"/>
            <a:ext cx="8001000" cy="592118"/>
          </a:xfrm>
          <a:prstGeom prst="rect">
            <a:avLst/>
          </a:prstGeom>
        </p:spPr>
      </p:pic>
    </p:spTree>
    <p:extLst>
      <p:ext uri="{BB962C8B-B14F-4D97-AF65-F5344CB8AC3E}">
        <p14:creationId xmlns:p14="http://schemas.microsoft.com/office/powerpoint/2010/main" val="1799421875"/>
      </p:ext>
    </p:extLst>
  </p:cSld>
  <p:clrMapOvr>
    <a:masterClrMapping/>
  </p:clrMapOvr>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600">
                <a:latin typeface="Times New Roman" panose="02020603050405020304" pitchFamily="18" charset="0"/>
                <a:cs typeface="Times New Roman" panose="02020603050405020304" pitchFamily="18" charset="0"/>
              </a:rPr>
              <a:t>Bài tập Chương 3</a:t>
            </a:r>
          </a:p>
        </p:txBody>
      </p:sp>
      <p:sp>
        <p:nvSpPr>
          <p:cNvPr id="3" name="Content Placeholder 2"/>
          <p:cNvSpPr>
            <a:spLocks noGrp="1"/>
          </p:cNvSpPr>
          <p:nvPr>
            <p:ph idx="1"/>
          </p:nvPr>
        </p:nvSpPr>
        <p:spPr>
          <a:xfrm>
            <a:off x="457200" y="1143000"/>
            <a:ext cx="8229600" cy="5140325"/>
          </a:xfrm>
        </p:spPr>
        <p:txBody>
          <a:bodyPr/>
          <a:lstStyle/>
          <a:p>
            <a:pPr marL="0" indent="0">
              <a:buNone/>
            </a:pPr>
            <a:r>
              <a:rPr lang="en-US" sz="2400" b="1" u="sng" dirty="0" err="1">
                <a:latin typeface="Times New Roman" panose="02020603050405020304" pitchFamily="18" charset="0"/>
                <a:cs typeface="Times New Roman" panose="02020603050405020304" pitchFamily="18" charset="0"/>
              </a:rPr>
              <a:t>Bài</a:t>
            </a:r>
            <a:r>
              <a:rPr lang="en-US" sz="2400" b="1" u="sng" dirty="0">
                <a:latin typeface="Times New Roman" panose="02020603050405020304" pitchFamily="18" charset="0"/>
                <a:cs typeface="Times New Roman" panose="02020603050405020304" pitchFamily="18" charset="0"/>
              </a:rPr>
              <a:t> 1</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Sử dụng kiểu dữ liệu danh sách liên kết đơn, viết chương trình quản lý danh sách sinh viên, thông tin mỗi sinh viên bao gồm: mã số, họ tên, năm sinh, điểm TB. Thực hiện các yêu cầu sau:</a:t>
            </a:r>
          </a:p>
          <a:p>
            <a:pPr marL="0" indent="0">
              <a:buNone/>
            </a:pPr>
            <a:r>
              <a:rPr lang="vi-VN" sz="2400" dirty="0">
                <a:latin typeface="Times New Roman" panose="02020603050405020304" pitchFamily="18" charset="0"/>
                <a:cs typeface="Times New Roman" panose="02020603050405020304" pitchFamily="18" charset="0"/>
              </a:rPr>
              <a:t>- Khai báo, khởi tạo, và nhập danh sách.</a:t>
            </a:r>
          </a:p>
          <a:p>
            <a:pPr marL="0" indent="0">
              <a:buNone/>
            </a:pPr>
            <a:r>
              <a:rPr lang="vi-VN" sz="2400" dirty="0">
                <a:latin typeface="Times New Roman" panose="02020603050405020304" pitchFamily="18" charset="0"/>
                <a:cs typeface="Times New Roman" panose="02020603050405020304" pitchFamily="18" charset="0"/>
              </a:rPr>
              <a:t>- Duyệt và in danh sách.</a:t>
            </a:r>
          </a:p>
          <a:p>
            <a:pPr marL="0" indent="0">
              <a:buNone/>
            </a:pPr>
            <a:r>
              <a:rPr lang="vi-VN" sz="2400" dirty="0">
                <a:latin typeface="Times New Roman" panose="02020603050405020304" pitchFamily="18" charset="0"/>
                <a:cs typeface="Times New Roman" panose="02020603050405020304" pitchFamily="18" charset="0"/>
              </a:rPr>
              <a:t>- Sắp xếp danh sách theo thứ tự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vi-VN" sz="2400" dirty="0">
                <a:latin typeface="Times New Roman" panose="02020603050405020304" pitchFamily="18" charset="0"/>
                <a:cs typeface="Times New Roman" panose="02020603050405020304" pitchFamily="18" charset="0"/>
              </a:rPr>
              <a:t>.</a:t>
            </a:r>
          </a:p>
          <a:p>
            <a:pPr marL="0" indent="0">
              <a:buNone/>
            </a:pPr>
            <a:r>
              <a:rPr lang="vi-VN" sz="2400" dirty="0">
                <a:latin typeface="Times New Roman" panose="02020603050405020304" pitchFamily="18" charset="0"/>
                <a:cs typeface="Times New Roman" panose="02020603050405020304" pitchFamily="18" charset="0"/>
              </a:rPr>
              <a:t>- Tìm kiếm một sinh viên theo họ tên. </a:t>
            </a:r>
          </a:p>
          <a:p>
            <a:pPr marL="0" indent="0">
              <a:buNone/>
            </a:pPr>
            <a:r>
              <a:rPr lang="vi-VN" sz="2400" dirty="0">
                <a:latin typeface="Times New Roman" panose="02020603050405020304" pitchFamily="18" charset="0"/>
                <a:cs typeface="Times New Roman" panose="02020603050405020304" pitchFamily="18" charset="0"/>
              </a:rPr>
              <a:t>- Chèn thêm một sinh viên mới vào danh sách sao cho vẫn duy trì thứ tự </a:t>
            </a:r>
            <a:r>
              <a:rPr lang="en-US" sz="2400" dirty="0" err="1">
                <a:latin typeface="Times New Roman" panose="02020603050405020304" pitchFamily="18" charset="0"/>
                <a:cs typeface="Times New Roman" panose="02020603050405020304" pitchFamily="18" charset="0"/>
              </a:rPr>
              <a:t>mã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vi-VN" sz="2400" dirty="0">
                <a:latin typeface="Times New Roman" panose="02020603050405020304" pitchFamily="18" charset="0"/>
                <a:cs typeface="Times New Roman" panose="02020603050405020304" pitchFamily="18" charset="0"/>
              </a:rPr>
              <a:t>. </a:t>
            </a:r>
          </a:p>
          <a:p>
            <a:pPr marL="0" indent="0">
              <a:buNone/>
            </a:pPr>
            <a:r>
              <a:rPr lang="vi-VN" sz="2400" dirty="0">
                <a:latin typeface="Times New Roman" panose="02020603050405020304" pitchFamily="18" charset="0"/>
                <a:cs typeface="Times New Roman" panose="02020603050405020304" pitchFamily="18" charset="0"/>
              </a:rPr>
              <a:t>- Xóa một sinh viên có mã sinh viên chỉ định.</a:t>
            </a:r>
          </a:p>
          <a:p>
            <a:pPr marL="0" indent="0">
              <a:buNone/>
            </a:pPr>
            <a:r>
              <a:rPr lang="vi-VN" sz="2400" dirty="0">
                <a:latin typeface="Times New Roman" panose="02020603050405020304" pitchFamily="18" charset="0"/>
                <a:cs typeface="Times New Roman" panose="02020603050405020304" pitchFamily="18" charset="0"/>
              </a:rPr>
              <a:t>- Hủy danh sách khi kết thúc chương trình.</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213</a:t>
            </a:fld>
            <a:endParaRPr lang="en-US" altLang="en-US"/>
          </a:p>
        </p:txBody>
      </p:sp>
    </p:spTree>
    <p:extLst>
      <p:ext uri="{BB962C8B-B14F-4D97-AF65-F5344CB8AC3E}">
        <p14:creationId xmlns:p14="http://schemas.microsoft.com/office/powerpoint/2010/main" val="2100892542"/>
      </p:ext>
    </p:extLst>
  </p:cSld>
  <p:clrMapOvr>
    <a:masterClrMapping/>
  </p:clrMapOvr>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600">
                <a:latin typeface="Times New Roman" panose="02020603050405020304" pitchFamily="18" charset="0"/>
                <a:cs typeface="Times New Roman" panose="02020603050405020304" pitchFamily="18" charset="0"/>
              </a:rPr>
              <a:t>Bài tập Chương 3</a:t>
            </a:r>
          </a:p>
        </p:txBody>
      </p:sp>
      <p:sp>
        <p:nvSpPr>
          <p:cNvPr id="3" name="Content Placeholder 2"/>
          <p:cNvSpPr>
            <a:spLocks noGrp="1"/>
          </p:cNvSpPr>
          <p:nvPr>
            <p:ph idx="1"/>
          </p:nvPr>
        </p:nvSpPr>
        <p:spPr>
          <a:xfrm>
            <a:off x="457200" y="1143000"/>
            <a:ext cx="8229600" cy="5140325"/>
          </a:xfrm>
        </p:spPr>
        <p:txBody>
          <a:bodyPr/>
          <a:lstStyle/>
          <a:p>
            <a:pPr marL="0" indent="0">
              <a:buNone/>
            </a:pPr>
            <a:r>
              <a:rPr lang="en-US" sz="2400" b="1" u="sng">
                <a:latin typeface="Times New Roman" panose="02020603050405020304" pitchFamily="18" charset="0"/>
                <a:cs typeface="Times New Roman" panose="02020603050405020304" pitchFamily="18" charset="0"/>
              </a:rPr>
              <a:t>Bài 2</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	Xây dựng cấu trúc dữ liệu stack cài đặt bằng danh sách liên kết để đổi số hệ 10 sang các hệ cơ số khác, yêu cầu:  </a:t>
            </a:r>
          </a:p>
          <a:p>
            <a:pPr marL="0" indent="0">
              <a:buNone/>
            </a:pPr>
            <a:r>
              <a:rPr lang="vi-VN" sz="2400">
                <a:latin typeface="Times New Roman" panose="02020603050405020304" pitchFamily="18" charset="0"/>
                <a:cs typeface="Times New Roman" panose="02020603050405020304" pitchFamily="18" charset="0"/>
              </a:rPr>
              <a:t>- Khai báo và khởi tạo stack.</a:t>
            </a:r>
          </a:p>
          <a:p>
            <a:pPr marL="0" indent="0">
              <a:buNone/>
            </a:pPr>
            <a:r>
              <a:rPr lang="vi-VN" sz="2400">
                <a:latin typeface="Times New Roman" panose="02020603050405020304" pitchFamily="18" charset="0"/>
                <a:cs typeface="Times New Roman" panose="02020603050405020304" pitchFamily="18" charset="0"/>
              </a:rPr>
              <a:t>- Cài đặt các hàm cần thiết (push, pop, isEmpty,..) </a:t>
            </a:r>
          </a:p>
          <a:p>
            <a:pPr marL="0" indent="0">
              <a:buNone/>
            </a:pPr>
            <a:r>
              <a:rPr lang="vi-VN" sz="2400">
                <a:latin typeface="Times New Roman" panose="02020603050405020304" pitchFamily="18" charset="0"/>
                <a:cs typeface="Times New Roman" panose="02020603050405020304" pitchFamily="18" charset="0"/>
              </a:rPr>
              <a:t>- Với một số nguyên n và cơ số a (a có trị từ 2 đến 10, hoặc 16), hãy xây dựng chuỗi kết quả là số n ở hệ cơ số a. </a:t>
            </a:r>
          </a:p>
          <a:p>
            <a:pPr marL="0" indent="0">
              <a:buNone/>
            </a:pPr>
            <a:endParaRPr lang="en-US" sz="2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214</a:t>
            </a:fld>
            <a:endParaRPr lang="en-US" altLang="en-US"/>
          </a:p>
        </p:txBody>
      </p:sp>
    </p:spTree>
    <p:extLst>
      <p:ext uri="{BB962C8B-B14F-4D97-AF65-F5344CB8AC3E}">
        <p14:creationId xmlns:p14="http://schemas.microsoft.com/office/powerpoint/2010/main" val="1188005802"/>
      </p:ext>
    </p:extLst>
  </p:cSld>
  <p:clrMapOvr>
    <a:masterClrMapping/>
  </p:clrMapOvr>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600">
                <a:latin typeface="Times New Roman" panose="02020603050405020304" pitchFamily="18" charset="0"/>
                <a:cs typeface="Times New Roman" panose="02020603050405020304" pitchFamily="18" charset="0"/>
              </a:rPr>
              <a:t>Bài tập Chương 3</a:t>
            </a:r>
          </a:p>
        </p:txBody>
      </p:sp>
      <p:sp>
        <p:nvSpPr>
          <p:cNvPr id="3" name="Content Placeholder 2"/>
          <p:cNvSpPr>
            <a:spLocks noGrp="1"/>
          </p:cNvSpPr>
          <p:nvPr>
            <p:ph idx="1"/>
          </p:nvPr>
        </p:nvSpPr>
        <p:spPr>
          <a:xfrm>
            <a:off x="457199" y="1143000"/>
            <a:ext cx="8246185" cy="5140325"/>
          </a:xfrm>
        </p:spPr>
        <p:txBody>
          <a:bodyPr/>
          <a:lstStyle/>
          <a:p>
            <a:pPr marL="0" indent="0">
              <a:buNone/>
            </a:pPr>
            <a:r>
              <a:rPr lang="en-US" sz="2200" b="1" u="sng">
                <a:latin typeface="Times New Roman" panose="02020603050405020304" pitchFamily="18" charset="0"/>
                <a:cs typeface="Times New Roman" panose="02020603050405020304" pitchFamily="18" charset="0"/>
              </a:rPr>
              <a:t>Bài 3</a:t>
            </a:r>
            <a:r>
              <a:rPr lang="en-US" sz="2200">
                <a:latin typeface="Times New Roman" panose="02020603050405020304" pitchFamily="18" charset="0"/>
                <a:cs typeface="Times New Roman" panose="02020603050405020304" pitchFamily="18" charset="0"/>
              </a:rPr>
              <a:t>: Bài toán di chuyển toa tàu (hình dưới): Các toa được đánh số từ 1 đến n, đường di chuyển có thể là các vạch đỏ. Ta cần di chuyển các toa từ A -&gt; C sao cho tại C các toa tàu được sắp xếp các thứ tự mới nào đó. Hãy nhập vào thứ tự tại C cần có, cho biết có cách chuyển không ? Nếu có, hãy trình bày cách chuyển.</a:t>
            </a:r>
          </a:p>
          <a:p>
            <a:pPr marL="0" indent="0">
              <a:buNone/>
            </a:pPr>
            <a:r>
              <a:rPr lang="en-US" sz="2200">
                <a:latin typeface="Times New Roman" panose="02020603050405020304" pitchFamily="18" charset="0"/>
                <a:cs typeface="Times New Roman" panose="02020603050405020304" pitchFamily="18" charset="0"/>
              </a:rPr>
              <a:t>Ví dụ: n = 4 và thứ tự cần có (1, 4, 3, 2)</a:t>
            </a:r>
          </a:p>
          <a:p>
            <a:pPr marL="457200" indent="-457200">
              <a:buAutoNum type="arabicParenR"/>
            </a:pPr>
            <a:r>
              <a:rPr lang="en-US" sz="2200">
                <a:latin typeface="Times New Roman" panose="02020603050405020304" pitchFamily="18" charset="0"/>
                <a:cs typeface="Times New Roman" panose="02020603050405020304" pitchFamily="18" charset="0"/>
              </a:rPr>
              <a:t>A-&gt;C</a:t>
            </a:r>
          </a:p>
          <a:p>
            <a:pPr marL="457200" indent="-457200">
              <a:buAutoNum type="arabicParenR"/>
            </a:pPr>
            <a:r>
              <a:rPr lang="en-US" sz="2200">
                <a:latin typeface="Times New Roman" panose="02020603050405020304" pitchFamily="18" charset="0"/>
                <a:cs typeface="Times New Roman" panose="02020603050405020304" pitchFamily="18" charset="0"/>
              </a:rPr>
              <a:t>A-&gt;B</a:t>
            </a:r>
          </a:p>
          <a:p>
            <a:pPr marL="457200" indent="-457200">
              <a:buAutoNum type="arabicParenR"/>
            </a:pPr>
            <a:r>
              <a:rPr lang="en-US" sz="2200">
                <a:latin typeface="Times New Roman" panose="02020603050405020304" pitchFamily="18" charset="0"/>
                <a:cs typeface="Times New Roman" panose="02020603050405020304" pitchFamily="18" charset="0"/>
              </a:rPr>
              <a:t>A-&gt;B</a:t>
            </a:r>
          </a:p>
          <a:p>
            <a:pPr marL="457200" indent="-457200">
              <a:buAutoNum type="arabicParenR"/>
            </a:pPr>
            <a:r>
              <a:rPr lang="en-US" sz="2200">
                <a:latin typeface="Times New Roman" panose="02020603050405020304" pitchFamily="18" charset="0"/>
                <a:cs typeface="Times New Roman" panose="02020603050405020304" pitchFamily="18" charset="0"/>
              </a:rPr>
              <a:t>A-&gt;C</a:t>
            </a:r>
          </a:p>
          <a:p>
            <a:pPr marL="457200" indent="-457200">
              <a:buAutoNum type="arabicParenR"/>
            </a:pPr>
            <a:r>
              <a:rPr lang="en-US" sz="2200">
                <a:latin typeface="Times New Roman" panose="02020603050405020304" pitchFamily="18" charset="0"/>
                <a:cs typeface="Times New Roman" panose="02020603050405020304" pitchFamily="18" charset="0"/>
              </a:rPr>
              <a:t>B-&gt;C</a:t>
            </a:r>
          </a:p>
          <a:p>
            <a:pPr marL="457200" indent="-457200">
              <a:buAutoNum type="arabicParenR"/>
            </a:pPr>
            <a:r>
              <a:rPr lang="en-US" sz="2200">
                <a:latin typeface="Times New Roman" panose="02020603050405020304" pitchFamily="18" charset="0"/>
                <a:cs typeface="Times New Roman" panose="02020603050405020304" pitchFamily="18" charset="0"/>
              </a:rPr>
              <a:t>B-&gt;C</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215</a:t>
            </a:fld>
            <a:endParaRPr lang="en-US" altLang="en-US"/>
          </a:p>
        </p:txBody>
      </p:sp>
      <p:pic>
        <p:nvPicPr>
          <p:cNvPr id="6" name="Picture 5"/>
          <p:cNvPicPr>
            <a:picLocks noChangeAspect="1"/>
          </p:cNvPicPr>
          <p:nvPr/>
        </p:nvPicPr>
        <p:blipFill>
          <a:blip r:embed="rId2"/>
          <a:stretch>
            <a:fillRect/>
          </a:stretch>
        </p:blipFill>
        <p:spPr>
          <a:xfrm>
            <a:off x="1766888" y="3429000"/>
            <a:ext cx="7072312" cy="2225172"/>
          </a:xfrm>
          <a:prstGeom prst="rect">
            <a:avLst/>
          </a:prstGeom>
        </p:spPr>
      </p:pic>
    </p:spTree>
    <p:extLst>
      <p:ext uri="{BB962C8B-B14F-4D97-AF65-F5344CB8AC3E}">
        <p14:creationId xmlns:p14="http://schemas.microsoft.com/office/powerpoint/2010/main" val="989523466"/>
      </p:ext>
    </p:extLst>
  </p:cSld>
  <p:clrMapOvr>
    <a:masterClrMapping/>
  </p:clrMapOv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600">
                <a:latin typeface="Times New Roman" panose="02020603050405020304" pitchFamily="18" charset="0"/>
                <a:cs typeface="Times New Roman" panose="02020603050405020304" pitchFamily="18" charset="0"/>
              </a:rPr>
              <a:t>Bài tập Chương 3</a:t>
            </a:r>
          </a:p>
        </p:txBody>
      </p:sp>
      <p:sp>
        <p:nvSpPr>
          <p:cNvPr id="3" name="Content Placeholder 2"/>
          <p:cNvSpPr>
            <a:spLocks noGrp="1"/>
          </p:cNvSpPr>
          <p:nvPr>
            <p:ph idx="1"/>
          </p:nvPr>
        </p:nvSpPr>
        <p:spPr>
          <a:xfrm>
            <a:off x="457199" y="1143000"/>
            <a:ext cx="8246185" cy="5140325"/>
          </a:xfrm>
        </p:spPr>
        <p:txBody>
          <a:bodyPr/>
          <a:lstStyle/>
          <a:p>
            <a:pPr marL="0" indent="0">
              <a:buNone/>
            </a:pPr>
            <a:r>
              <a:rPr lang="en-US" sz="2200" b="1" u="sng">
                <a:latin typeface="Times New Roman" panose="02020603050405020304" pitchFamily="18" charset="0"/>
                <a:cs typeface="Times New Roman" panose="02020603050405020304" pitchFamily="18" charset="0"/>
              </a:rPr>
              <a:t>Bài 4</a:t>
            </a:r>
            <a:r>
              <a:rPr lang="en-US" sz="2200">
                <a:latin typeface="Times New Roman" panose="02020603050405020304" pitchFamily="18" charset="0"/>
                <a:cs typeface="Times New Roman" panose="02020603050405020304" pitchFamily="18" charset="0"/>
              </a:rPr>
              <a:t>: Tương tự yêu cầu bài 3 nhưng với hình bên dưới:</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216</a:t>
            </a:fld>
            <a:endParaRPr lang="en-US" altLang="en-US"/>
          </a:p>
        </p:txBody>
      </p:sp>
      <p:pic>
        <p:nvPicPr>
          <p:cNvPr id="5" name="Picture 4"/>
          <p:cNvPicPr>
            <a:picLocks noChangeAspect="1"/>
          </p:cNvPicPr>
          <p:nvPr/>
        </p:nvPicPr>
        <p:blipFill>
          <a:blip r:embed="rId2"/>
          <a:stretch>
            <a:fillRect/>
          </a:stretch>
        </p:blipFill>
        <p:spPr>
          <a:xfrm>
            <a:off x="457199" y="2057400"/>
            <a:ext cx="8143875" cy="1580413"/>
          </a:xfrm>
          <a:prstGeom prst="rect">
            <a:avLst/>
          </a:prstGeom>
        </p:spPr>
      </p:pic>
    </p:spTree>
    <p:extLst>
      <p:ext uri="{BB962C8B-B14F-4D97-AF65-F5344CB8AC3E}">
        <p14:creationId xmlns:p14="http://schemas.microsoft.com/office/powerpoint/2010/main" val="3038426069"/>
      </p:ext>
    </p:extLst>
  </p:cSld>
  <p:clrMapOvr>
    <a:masterClrMapping/>
  </p:clrMapOvr>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600">
                <a:latin typeface="Times New Roman" panose="02020603050405020304" pitchFamily="18" charset="0"/>
                <a:cs typeface="Times New Roman" panose="02020603050405020304" pitchFamily="18" charset="0"/>
              </a:rPr>
              <a:t>Bài tập Chương 3</a:t>
            </a:r>
          </a:p>
        </p:txBody>
      </p:sp>
      <p:sp>
        <p:nvSpPr>
          <p:cNvPr id="3" name="Content Placeholder 2"/>
          <p:cNvSpPr>
            <a:spLocks noGrp="1"/>
          </p:cNvSpPr>
          <p:nvPr>
            <p:ph idx="1"/>
          </p:nvPr>
        </p:nvSpPr>
        <p:spPr>
          <a:xfrm>
            <a:off x="457200" y="1143000"/>
            <a:ext cx="8229600" cy="5140325"/>
          </a:xfrm>
        </p:spPr>
        <p:txBody>
          <a:bodyPr/>
          <a:lstStyle/>
          <a:p>
            <a:pPr marL="0" indent="0">
              <a:buNone/>
            </a:pPr>
            <a:r>
              <a:rPr lang="en-US" sz="2200" b="1" u="sng">
                <a:latin typeface="Times New Roman" panose="02020603050405020304" pitchFamily="18" charset="0"/>
                <a:cs typeface="Times New Roman" panose="02020603050405020304" pitchFamily="18" charset="0"/>
              </a:rPr>
              <a:t>Bài 5</a:t>
            </a:r>
            <a:r>
              <a:rPr lang="en-US" sz="2200">
                <a:latin typeface="Times New Roman" panose="02020603050405020304" pitchFamily="18" charset="0"/>
                <a:cs typeface="Times New Roman" panose="02020603050405020304" pitchFamily="18" charset="0"/>
              </a:rPr>
              <a:t>: </a:t>
            </a:r>
            <a:r>
              <a:rPr lang="vi-VN" sz="2200">
                <a:latin typeface="Times New Roman" panose="02020603050405020304" pitchFamily="18" charset="0"/>
                <a:cs typeface="Times New Roman" panose="02020603050405020304" pitchFamily="18" charset="0"/>
              </a:rPr>
              <a:t>Xây dựng CTDL queue cài đặt bằng DSLK để mô phỏng qui trình cho thuê máy ở  một phòng NET với các yêu cầu:</a:t>
            </a:r>
          </a:p>
          <a:p>
            <a:pPr marL="0" indent="0">
              <a:buNone/>
            </a:pPr>
            <a:r>
              <a:rPr lang="vi-VN" sz="2200">
                <a:latin typeface="Times New Roman" panose="02020603050405020304" pitchFamily="18" charset="0"/>
                <a:cs typeface="Times New Roman" panose="02020603050405020304" pitchFamily="18" charset="0"/>
              </a:rPr>
              <a:t>- Danh sách các máy trống A – Dùng kiểu queue, mỗi nút chứa số máy;</a:t>
            </a:r>
          </a:p>
          <a:p>
            <a:pPr marL="0" indent="0">
              <a:buNone/>
            </a:pPr>
            <a:r>
              <a:rPr lang="vi-VN" sz="2200">
                <a:latin typeface="Times New Roman" panose="02020603050405020304" pitchFamily="18" charset="0"/>
                <a:cs typeface="Times New Roman" panose="02020603050405020304" pitchFamily="18" charset="0"/>
              </a:rPr>
              <a:t>- Danh sách khách đang chờ nhận máy Q – Dùng kiểu queue, mỗi nút chứa họ tên người thuê.</a:t>
            </a:r>
          </a:p>
          <a:p>
            <a:pPr marL="0" indent="0">
              <a:buNone/>
            </a:pPr>
            <a:r>
              <a:rPr lang="vi-VN" sz="2200">
                <a:latin typeface="Times New Roman" panose="02020603050405020304" pitchFamily="18" charset="0"/>
                <a:cs typeface="Times New Roman" panose="02020603050405020304" pitchFamily="18" charset="0"/>
              </a:rPr>
              <a:t>- Danh sách khách đang thuê máy H - Dùng kiểu DSLK đơn, mỗi nút có họ tên khách, giờ bắt đầu thuê máy, số máy. </a:t>
            </a:r>
          </a:p>
          <a:p>
            <a:pPr marL="0" indent="0">
              <a:buNone/>
            </a:pPr>
            <a:r>
              <a:rPr lang="vi-VN" sz="2200">
                <a:latin typeface="Times New Roman" panose="02020603050405020304" pitchFamily="18" charset="0"/>
                <a:cs typeface="Times New Roman" panose="02020603050405020304" pitchFamily="18" charset="0"/>
              </a:rPr>
              <a:t>- Các chức năng cần phải có:</a:t>
            </a:r>
          </a:p>
          <a:p>
            <a:pPr>
              <a:buFont typeface="Wingdings" panose="05000000000000000000" pitchFamily="2" charset="2"/>
              <a:buChar char="Ø"/>
            </a:pPr>
            <a:r>
              <a:rPr lang="vi-VN" sz="2200">
                <a:latin typeface="Times New Roman" panose="02020603050405020304" pitchFamily="18" charset="0"/>
                <a:cs typeface="Times New Roman" panose="02020603050405020304" pitchFamily="18" charset="0"/>
              </a:rPr>
              <a:t>Đăng ký thuê máy: Còn máy trong A thì thêm khách vào H và lấy máy vừa cho thuê ra khỏi queue A. Nếu A trống thì thêm khách vào queue Q.</a:t>
            </a:r>
          </a:p>
          <a:p>
            <a:pPr>
              <a:buFont typeface="Wingdings" panose="05000000000000000000" pitchFamily="2" charset="2"/>
              <a:buChar char="Ø"/>
            </a:pPr>
            <a:r>
              <a:rPr lang="vi-VN" sz="2200">
                <a:latin typeface="Times New Roman" panose="02020603050405020304" pitchFamily="18" charset="0"/>
                <a:cs typeface="Times New Roman" panose="02020603050405020304" pitchFamily="18" charset="0"/>
              </a:rPr>
              <a:t>Trả máy: Thêm máy trả vào queue A, bỏ người đó khỏi danh sách thuê H. </a:t>
            </a:r>
          </a:p>
          <a:p>
            <a:pPr>
              <a:buFont typeface="Wingdings" panose="05000000000000000000" pitchFamily="2" charset="2"/>
              <a:buChar char="Ø"/>
            </a:pPr>
            <a:r>
              <a:rPr lang="vi-VN" sz="2200">
                <a:latin typeface="Times New Roman" panose="02020603050405020304" pitchFamily="18" charset="0"/>
                <a:cs typeface="Times New Roman" panose="02020603050405020304" pitchFamily="18" charset="0"/>
              </a:rPr>
              <a:t>Phục vụ: Kiểm tra A và Q để phục vụ và cập nhật lại A, Q, H.</a:t>
            </a:r>
          </a:p>
          <a:p>
            <a:pPr marL="0" indent="0">
              <a:buNone/>
            </a:pPr>
            <a:endParaRPr lang="en-US" sz="2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217</a:t>
            </a:fld>
            <a:endParaRPr lang="en-US" altLang="en-US"/>
          </a:p>
        </p:txBody>
      </p:sp>
    </p:spTree>
    <p:extLst>
      <p:ext uri="{BB962C8B-B14F-4D97-AF65-F5344CB8AC3E}">
        <p14:creationId xmlns:p14="http://schemas.microsoft.com/office/powerpoint/2010/main" val="3341083363"/>
      </p:ext>
    </p:extLst>
  </p:cSld>
  <p:clrMapOvr>
    <a:masterClrMapping/>
  </p:clrMapOvr>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600">
                <a:latin typeface="Times New Roman" panose="02020603050405020304" pitchFamily="18" charset="0"/>
                <a:cs typeface="Times New Roman" panose="02020603050405020304" pitchFamily="18" charset="0"/>
              </a:rPr>
              <a:t>Bài tập Chương 3</a:t>
            </a:r>
          </a:p>
        </p:txBody>
      </p:sp>
      <p:sp>
        <p:nvSpPr>
          <p:cNvPr id="3" name="Content Placeholder 2"/>
          <p:cNvSpPr>
            <a:spLocks noGrp="1"/>
          </p:cNvSpPr>
          <p:nvPr>
            <p:ph idx="1"/>
          </p:nvPr>
        </p:nvSpPr>
        <p:spPr>
          <a:xfrm>
            <a:off x="457200" y="1143000"/>
            <a:ext cx="8229600" cy="5140325"/>
          </a:xfrm>
        </p:spPr>
        <p:txBody>
          <a:bodyPr/>
          <a:lstStyle/>
          <a:p>
            <a:pPr marL="0" indent="0">
              <a:buNone/>
            </a:pPr>
            <a:r>
              <a:rPr lang="en-US" sz="2400" b="1" u="sng">
                <a:latin typeface="Times New Roman" panose="02020603050405020304" pitchFamily="18" charset="0"/>
                <a:cs typeface="Times New Roman" panose="02020603050405020304" pitchFamily="18" charset="0"/>
              </a:rPr>
              <a:t>Bài 6</a:t>
            </a:r>
            <a:r>
              <a:rPr lang="en-US"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Sử dụng kiểu dữ liệu danh sách liên kết đôi vòng, viết chương trình quản lý các chuyến bay của một công ty hàng không, mỗi chuyến bay gồm: mã chuyến, ngày, giờ khởi hành, điểm đến. Thực hiện các yêu cầu sau:</a:t>
            </a:r>
          </a:p>
          <a:p>
            <a:pPr marL="0" indent="0">
              <a:buNone/>
            </a:pPr>
            <a:r>
              <a:rPr lang="vi-VN" sz="2400">
                <a:latin typeface="Times New Roman" panose="02020603050405020304" pitchFamily="18" charset="0"/>
                <a:cs typeface="Times New Roman" panose="02020603050405020304" pitchFamily="18" charset="0"/>
              </a:rPr>
              <a:t>- Khai báo và khởi tạo danh sách list.</a:t>
            </a:r>
          </a:p>
          <a:p>
            <a:pPr marL="0" indent="0">
              <a:buNone/>
            </a:pPr>
            <a:r>
              <a:rPr lang="vi-VN" sz="2400">
                <a:latin typeface="Times New Roman" panose="02020603050405020304" pitchFamily="18" charset="0"/>
                <a:cs typeface="Times New Roman" panose="02020603050405020304" pitchFamily="18" charset="0"/>
              </a:rPr>
              <a:t>- Nhập danh sách bằng cách thêm vào list ở vị trí phù hợp để danh sách có thứ tự tăng của mã chuyến. </a:t>
            </a:r>
          </a:p>
          <a:p>
            <a:pPr marL="0" indent="0">
              <a:buNone/>
            </a:pPr>
            <a:r>
              <a:rPr lang="vi-VN" sz="2400">
                <a:latin typeface="Times New Roman" panose="02020603050405020304" pitchFamily="18" charset="0"/>
                <a:cs typeface="Times New Roman" panose="02020603050405020304" pitchFamily="18" charset="0"/>
              </a:rPr>
              <a:t>- Hãy in tất cả các chuyến bay khởi hành trong ngày chỉ định. </a:t>
            </a:r>
          </a:p>
          <a:p>
            <a:pPr marL="0" indent="0">
              <a:buNone/>
            </a:pPr>
            <a:r>
              <a:rPr lang="vi-VN" sz="2400">
                <a:latin typeface="Times New Roman" panose="02020603050405020304" pitchFamily="18" charset="0"/>
                <a:cs typeface="Times New Roman" panose="02020603050405020304" pitchFamily="18" charset="0"/>
              </a:rPr>
              <a:t>- Hủy danh sách khi kết thúc chương trình.</a:t>
            </a:r>
          </a:p>
          <a:p>
            <a:pPr marL="0" indent="0">
              <a:buNone/>
            </a:pPr>
            <a:endParaRPr lang="en-US" sz="2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218</a:t>
            </a:fld>
            <a:endParaRPr lang="en-US" altLang="en-US"/>
          </a:p>
        </p:txBody>
      </p:sp>
    </p:spTree>
    <p:extLst>
      <p:ext uri="{BB962C8B-B14F-4D97-AF65-F5344CB8AC3E}">
        <p14:creationId xmlns:p14="http://schemas.microsoft.com/office/powerpoint/2010/main" val="3180502168"/>
      </p:ext>
    </p:extLst>
  </p:cSld>
  <p:clrMapOvr>
    <a:masterClrMapping/>
  </p:clrMapOvr>
  <p:transition/>
</p:sld>
</file>

<file path=ppt/slides/slide2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4" name="Rectangle 4"/>
          <p:cNvSpPr>
            <a:spLocks noGrp="1" noChangeArrowheads="1"/>
          </p:cNvSpPr>
          <p:nvPr>
            <p:ph type="ctrTitle"/>
          </p:nvPr>
        </p:nvSpPr>
        <p:spPr>
          <a:xfrm>
            <a:off x="4648200" y="3787775"/>
            <a:ext cx="4110038" cy="885825"/>
          </a:xfrm>
        </p:spPr>
        <p:txBody>
          <a:bodyPr/>
          <a:lstStyle/>
          <a:p>
            <a:pPr algn="dist"/>
            <a:r>
              <a:rPr lang="en-US" altLang="en-US" sz="5500" dirty="0"/>
              <a:t>Thank You!</a:t>
            </a:r>
          </a:p>
        </p:txBody>
      </p:sp>
      <p:sp>
        <p:nvSpPr>
          <p:cNvPr id="3" name="Slide Number Placeholder 2"/>
          <p:cNvSpPr>
            <a:spLocks noGrp="1"/>
          </p:cNvSpPr>
          <p:nvPr>
            <p:ph type="sldNum" sz="quarter" idx="4"/>
          </p:nvPr>
        </p:nvSpPr>
        <p:spPr/>
        <p:txBody>
          <a:bodyPr/>
          <a:lstStyle/>
          <a:p>
            <a:fld id="{D17F7427-C84F-4D27-922E-55D885048A2A}" type="slidenum">
              <a:rPr lang="en-US" altLang="en-US" smtClean="0"/>
              <a:pPr/>
              <a:t>219</a:t>
            </a:fld>
            <a:endParaRPr lang="en-US" altLang="en-US"/>
          </a:p>
        </p:txBody>
      </p:sp>
      <p:sp>
        <p:nvSpPr>
          <p:cNvPr id="7" name="Rectangle 6"/>
          <p:cNvSpPr/>
          <p:nvPr/>
        </p:nvSpPr>
        <p:spPr>
          <a:xfrm>
            <a:off x="5715000" y="5029200"/>
            <a:ext cx="30432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471945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80899" name="Group 3"/>
          <p:cNvGrpSpPr>
            <a:grpSpLocks/>
          </p:cNvGrpSpPr>
          <p:nvPr/>
        </p:nvGrpSpPr>
        <p:grpSpPr bwMode="auto">
          <a:xfrm>
            <a:off x="1011238" y="3228975"/>
            <a:ext cx="1041400" cy="1052513"/>
            <a:chOff x="691" y="2077"/>
            <a:chExt cx="656" cy="663"/>
          </a:xfrm>
        </p:grpSpPr>
        <p:pic>
          <p:nvPicPr>
            <p:cNvPr id="80900" name="Picture 4" descr="circuler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691" y="2077"/>
              <a:ext cx="656" cy="662"/>
            </a:xfrm>
            <a:prstGeom prst="rect">
              <a:avLst/>
            </a:prstGeom>
            <a:noFill/>
            <a:extLst>
              <a:ext uri="{909E8E84-426E-40DD-AFC4-6F175D3DCCD1}">
                <a14:hiddenFill xmlns:a14="http://schemas.microsoft.com/office/drawing/2010/main">
                  <a:solidFill>
                    <a:srgbClr val="FFFFFF"/>
                  </a:solidFill>
                </a14:hiddenFill>
              </a:ext>
            </a:extLst>
          </p:spPr>
        </p:pic>
        <p:sp>
          <p:nvSpPr>
            <p:cNvPr id="80901" name="Oval 5"/>
            <p:cNvSpPr>
              <a:spLocks noChangeArrowheads="1"/>
            </p:cNvSpPr>
            <p:nvPr/>
          </p:nvSpPr>
          <p:spPr bwMode="gray">
            <a:xfrm>
              <a:off x="691" y="2077"/>
              <a:ext cx="652" cy="663"/>
            </a:xfrm>
            <a:prstGeom prst="ellipse">
              <a:avLst/>
            </a:prstGeom>
            <a:gradFill rotWithShape="1">
              <a:gsLst>
                <a:gs pos="0">
                  <a:schemeClr val="hlink"/>
                </a:gs>
                <a:gs pos="50000">
                  <a:schemeClr val="hlink">
                    <a:gamma/>
                    <a:tint val="22353"/>
                    <a:invGamma/>
                  </a:schemeClr>
                </a:gs>
                <a:gs pos="100000">
                  <a:schemeClr val="hlink"/>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0902" name="Group 6"/>
            <p:cNvGrpSpPr>
              <a:grpSpLocks/>
            </p:cNvGrpSpPr>
            <p:nvPr/>
          </p:nvGrpSpPr>
          <p:grpSpPr bwMode="auto">
            <a:xfrm>
              <a:off x="737" y="2609"/>
              <a:ext cx="575" cy="110"/>
              <a:chOff x="3704" y="1872"/>
              <a:chExt cx="827" cy="156"/>
            </a:xfrm>
          </p:grpSpPr>
          <p:grpSp>
            <p:nvGrpSpPr>
              <p:cNvPr id="80903" name="Group 7"/>
              <p:cNvGrpSpPr>
                <a:grpSpLocks/>
              </p:cNvGrpSpPr>
              <p:nvPr/>
            </p:nvGrpSpPr>
            <p:grpSpPr bwMode="auto">
              <a:xfrm rot="-1297425" flipH="1" flipV="1">
                <a:off x="3850" y="1872"/>
                <a:ext cx="681" cy="150"/>
                <a:chOff x="1565" y="2568"/>
                <a:chExt cx="1118" cy="279"/>
              </a:xfrm>
            </p:grpSpPr>
            <p:sp>
              <p:nvSpPr>
                <p:cNvPr id="80904" name="AutoShape 8"/>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05" name="AutoShape 9"/>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06" name="AutoShape 10"/>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07" name="AutoShape 11"/>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0908" name="Group 12"/>
              <p:cNvGrpSpPr>
                <a:grpSpLocks/>
              </p:cNvGrpSpPr>
              <p:nvPr/>
            </p:nvGrpSpPr>
            <p:grpSpPr bwMode="auto">
              <a:xfrm rot="56115" flipH="1" flipV="1">
                <a:off x="3704" y="1878"/>
                <a:ext cx="681" cy="150"/>
                <a:chOff x="1565" y="2568"/>
                <a:chExt cx="1118" cy="279"/>
              </a:xfrm>
            </p:grpSpPr>
            <p:sp>
              <p:nvSpPr>
                <p:cNvPr id="80909" name="AutoShape 13"/>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0" name="AutoShape 14"/>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1" name="AutoShape 15"/>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2" name="AutoShape 16"/>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80913" name="Group 17"/>
          <p:cNvGrpSpPr>
            <a:grpSpLocks/>
          </p:cNvGrpSpPr>
          <p:nvPr/>
        </p:nvGrpSpPr>
        <p:grpSpPr bwMode="auto">
          <a:xfrm>
            <a:off x="2974975" y="3221038"/>
            <a:ext cx="1041400" cy="1052512"/>
            <a:chOff x="1928" y="2072"/>
            <a:chExt cx="656" cy="663"/>
          </a:xfrm>
        </p:grpSpPr>
        <p:pic>
          <p:nvPicPr>
            <p:cNvPr id="80914" name="Picture 18" descr="circuler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gray">
            <a:xfrm>
              <a:off x="1928" y="2072"/>
              <a:ext cx="656" cy="662"/>
            </a:xfrm>
            <a:prstGeom prst="rect">
              <a:avLst/>
            </a:prstGeom>
            <a:noFill/>
            <a:extLst>
              <a:ext uri="{909E8E84-426E-40DD-AFC4-6F175D3DCCD1}">
                <a14:hiddenFill xmlns:a14="http://schemas.microsoft.com/office/drawing/2010/main">
                  <a:solidFill>
                    <a:srgbClr val="FFFFFF"/>
                  </a:solidFill>
                </a14:hiddenFill>
              </a:ext>
            </a:extLst>
          </p:spPr>
        </p:pic>
        <p:sp>
          <p:nvSpPr>
            <p:cNvPr id="80915" name="Oval 19"/>
            <p:cNvSpPr>
              <a:spLocks noChangeArrowheads="1"/>
            </p:cNvSpPr>
            <p:nvPr/>
          </p:nvSpPr>
          <p:spPr bwMode="gray">
            <a:xfrm>
              <a:off x="1928" y="2072"/>
              <a:ext cx="652" cy="663"/>
            </a:xfrm>
            <a:prstGeom prst="ellipse">
              <a:avLst/>
            </a:prstGeom>
            <a:gradFill rotWithShape="1">
              <a:gsLst>
                <a:gs pos="0">
                  <a:schemeClr val="accent2"/>
                </a:gs>
                <a:gs pos="50000">
                  <a:schemeClr val="accent2">
                    <a:gamma/>
                    <a:tint val="22353"/>
                    <a:invGamma/>
                  </a:schemeClr>
                </a:gs>
                <a:gs pos="100000">
                  <a:schemeClr val="accent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0916" name="Group 20"/>
            <p:cNvGrpSpPr>
              <a:grpSpLocks/>
            </p:cNvGrpSpPr>
            <p:nvPr/>
          </p:nvGrpSpPr>
          <p:grpSpPr bwMode="auto">
            <a:xfrm>
              <a:off x="1974" y="2604"/>
              <a:ext cx="575" cy="110"/>
              <a:chOff x="3704" y="1872"/>
              <a:chExt cx="827" cy="156"/>
            </a:xfrm>
          </p:grpSpPr>
          <p:grpSp>
            <p:nvGrpSpPr>
              <p:cNvPr id="80917" name="Group 21"/>
              <p:cNvGrpSpPr>
                <a:grpSpLocks/>
              </p:cNvGrpSpPr>
              <p:nvPr/>
            </p:nvGrpSpPr>
            <p:grpSpPr bwMode="auto">
              <a:xfrm rot="-1297425" flipH="1" flipV="1">
                <a:off x="3850" y="1872"/>
                <a:ext cx="681" cy="150"/>
                <a:chOff x="1565" y="2568"/>
                <a:chExt cx="1118" cy="279"/>
              </a:xfrm>
            </p:grpSpPr>
            <p:sp>
              <p:nvSpPr>
                <p:cNvPr id="80918" name="AutoShape 22"/>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19" name="AutoShape 23"/>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20" name="AutoShape 24"/>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21" name="AutoShape 25"/>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0922" name="Group 26"/>
              <p:cNvGrpSpPr>
                <a:grpSpLocks/>
              </p:cNvGrpSpPr>
              <p:nvPr/>
            </p:nvGrpSpPr>
            <p:grpSpPr bwMode="auto">
              <a:xfrm rot="56115" flipH="1" flipV="1">
                <a:off x="3704" y="1878"/>
                <a:ext cx="681" cy="150"/>
                <a:chOff x="1565" y="2568"/>
                <a:chExt cx="1118" cy="279"/>
              </a:xfrm>
            </p:grpSpPr>
            <p:sp>
              <p:nvSpPr>
                <p:cNvPr id="80923" name="AutoShape 27"/>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24" name="AutoShape 28"/>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25" name="AutoShape 29"/>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26" name="AutoShape 30"/>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80927" name="Group 31"/>
          <p:cNvGrpSpPr>
            <a:grpSpLocks/>
          </p:cNvGrpSpPr>
          <p:nvPr/>
        </p:nvGrpSpPr>
        <p:grpSpPr bwMode="auto">
          <a:xfrm>
            <a:off x="4913313" y="3232150"/>
            <a:ext cx="1041400" cy="1050925"/>
            <a:chOff x="3149" y="2079"/>
            <a:chExt cx="656" cy="662"/>
          </a:xfrm>
        </p:grpSpPr>
        <p:pic>
          <p:nvPicPr>
            <p:cNvPr id="80928" name="Picture 32"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ltGray">
            <a:xfrm>
              <a:off x="3149" y="2079"/>
              <a:ext cx="656" cy="661"/>
            </a:xfrm>
            <a:prstGeom prst="rect">
              <a:avLst/>
            </a:prstGeom>
            <a:noFill/>
            <a:extLst>
              <a:ext uri="{909E8E84-426E-40DD-AFC4-6F175D3DCCD1}">
                <a14:hiddenFill xmlns:a14="http://schemas.microsoft.com/office/drawing/2010/main">
                  <a:solidFill>
                    <a:srgbClr val="FFFFFF"/>
                  </a:solidFill>
                </a14:hiddenFill>
              </a:ext>
            </a:extLst>
          </p:spPr>
        </p:pic>
        <p:sp>
          <p:nvSpPr>
            <p:cNvPr id="80929" name="Oval 33"/>
            <p:cNvSpPr>
              <a:spLocks noChangeArrowheads="1"/>
            </p:cNvSpPr>
            <p:nvPr/>
          </p:nvSpPr>
          <p:spPr bwMode="ltGray">
            <a:xfrm>
              <a:off x="3149" y="2079"/>
              <a:ext cx="652" cy="662"/>
            </a:xfrm>
            <a:prstGeom prst="ellipse">
              <a:avLst/>
            </a:prstGeom>
            <a:gradFill rotWithShape="1">
              <a:gsLst>
                <a:gs pos="0">
                  <a:schemeClr val="folHlink"/>
                </a:gs>
                <a:gs pos="50000">
                  <a:schemeClr val="folHlink">
                    <a:gamma/>
                    <a:tint val="22353"/>
                    <a:invGamma/>
                  </a:schemeClr>
                </a:gs>
                <a:gs pos="100000">
                  <a:schemeClr val="folHlink"/>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0930" name="Group 34"/>
            <p:cNvGrpSpPr>
              <a:grpSpLocks/>
            </p:cNvGrpSpPr>
            <p:nvPr/>
          </p:nvGrpSpPr>
          <p:grpSpPr bwMode="auto">
            <a:xfrm>
              <a:off x="3195" y="2610"/>
              <a:ext cx="575" cy="111"/>
              <a:chOff x="3704" y="1872"/>
              <a:chExt cx="827" cy="156"/>
            </a:xfrm>
          </p:grpSpPr>
          <p:grpSp>
            <p:nvGrpSpPr>
              <p:cNvPr id="80931" name="Group 35"/>
              <p:cNvGrpSpPr>
                <a:grpSpLocks/>
              </p:cNvGrpSpPr>
              <p:nvPr/>
            </p:nvGrpSpPr>
            <p:grpSpPr bwMode="auto">
              <a:xfrm rot="-1297425" flipH="1" flipV="1">
                <a:off x="3850" y="1872"/>
                <a:ext cx="681" cy="150"/>
                <a:chOff x="1565" y="2568"/>
                <a:chExt cx="1118" cy="279"/>
              </a:xfrm>
            </p:grpSpPr>
            <p:sp>
              <p:nvSpPr>
                <p:cNvPr id="80932" name="AutoShape 36"/>
                <p:cNvSpPr>
                  <a:spLocks noChangeArrowheads="1"/>
                </p:cNvSpPr>
                <p:nvPr/>
              </p:nvSpPr>
              <p:spPr bwMode="lt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3" name="AutoShape 37"/>
                <p:cNvSpPr>
                  <a:spLocks noChangeArrowheads="1"/>
                </p:cNvSpPr>
                <p:nvPr/>
              </p:nvSpPr>
              <p:spPr bwMode="lt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4" name="AutoShape 38"/>
                <p:cNvSpPr>
                  <a:spLocks noChangeArrowheads="1"/>
                </p:cNvSpPr>
                <p:nvPr/>
              </p:nvSpPr>
              <p:spPr bwMode="lt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5" name="AutoShape 39"/>
                <p:cNvSpPr>
                  <a:spLocks noChangeArrowheads="1"/>
                </p:cNvSpPr>
                <p:nvPr/>
              </p:nvSpPr>
              <p:spPr bwMode="lt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0936" name="Group 40"/>
              <p:cNvGrpSpPr>
                <a:grpSpLocks/>
              </p:cNvGrpSpPr>
              <p:nvPr/>
            </p:nvGrpSpPr>
            <p:grpSpPr bwMode="auto">
              <a:xfrm rot="56115" flipH="1" flipV="1">
                <a:off x="3704" y="1878"/>
                <a:ext cx="681" cy="150"/>
                <a:chOff x="1565" y="2568"/>
                <a:chExt cx="1118" cy="279"/>
              </a:xfrm>
            </p:grpSpPr>
            <p:sp>
              <p:nvSpPr>
                <p:cNvPr id="80937" name="AutoShape 41"/>
                <p:cNvSpPr>
                  <a:spLocks noChangeArrowheads="1"/>
                </p:cNvSpPr>
                <p:nvPr/>
              </p:nvSpPr>
              <p:spPr bwMode="lt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8" name="AutoShape 42"/>
                <p:cNvSpPr>
                  <a:spLocks noChangeArrowheads="1"/>
                </p:cNvSpPr>
                <p:nvPr/>
              </p:nvSpPr>
              <p:spPr bwMode="lt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39" name="AutoShape 43"/>
                <p:cNvSpPr>
                  <a:spLocks noChangeArrowheads="1"/>
                </p:cNvSpPr>
                <p:nvPr/>
              </p:nvSpPr>
              <p:spPr bwMode="lt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40" name="AutoShape 44"/>
                <p:cNvSpPr>
                  <a:spLocks noChangeArrowheads="1"/>
                </p:cNvSpPr>
                <p:nvPr/>
              </p:nvSpPr>
              <p:spPr bwMode="lt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grpSp>
        <p:nvGrpSpPr>
          <p:cNvPr id="80941" name="Group 45"/>
          <p:cNvGrpSpPr>
            <a:grpSpLocks/>
          </p:cNvGrpSpPr>
          <p:nvPr/>
        </p:nvGrpSpPr>
        <p:grpSpPr bwMode="auto">
          <a:xfrm>
            <a:off x="6875463" y="3224213"/>
            <a:ext cx="1041400" cy="1050925"/>
            <a:chOff x="4385" y="2074"/>
            <a:chExt cx="656" cy="662"/>
          </a:xfrm>
        </p:grpSpPr>
        <p:pic>
          <p:nvPicPr>
            <p:cNvPr id="80942" name="Picture 46" descr="circuler_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4385" y="2074"/>
              <a:ext cx="656" cy="661"/>
            </a:xfrm>
            <a:prstGeom prst="rect">
              <a:avLst/>
            </a:prstGeom>
            <a:noFill/>
            <a:extLst>
              <a:ext uri="{909E8E84-426E-40DD-AFC4-6F175D3DCCD1}">
                <a14:hiddenFill xmlns:a14="http://schemas.microsoft.com/office/drawing/2010/main">
                  <a:solidFill>
                    <a:srgbClr val="FFFFFF"/>
                  </a:solidFill>
                </a14:hiddenFill>
              </a:ext>
            </a:extLst>
          </p:spPr>
        </p:pic>
        <p:sp>
          <p:nvSpPr>
            <p:cNvPr id="80943" name="Oval 47"/>
            <p:cNvSpPr>
              <a:spLocks noChangeArrowheads="1"/>
            </p:cNvSpPr>
            <p:nvPr/>
          </p:nvSpPr>
          <p:spPr bwMode="gray">
            <a:xfrm>
              <a:off x="4385" y="2074"/>
              <a:ext cx="652" cy="662"/>
            </a:xfrm>
            <a:prstGeom prst="ellipse">
              <a:avLst/>
            </a:prstGeom>
            <a:gradFill rotWithShape="1">
              <a:gsLst>
                <a:gs pos="0">
                  <a:schemeClr val="accent1"/>
                </a:gs>
                <a:gs pos="50000">
                  <a:schemeClr val="accent1">
                    <a:gamma/>
                    <a:tint val="22353"/>
                    <a:invGamma/>
                  </a:schemeClr>
                </a:gs>
                <a:gs pos="100000">
                  <a:schemeClr val="accent1"/>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80944" name="Group 48"/>
            <p:cNvGrpSpPr>
              <a:grpSpLocks/>
            </p:cNvGrpSpPr>
            <p:nvPr/>
          </p:nvGrpSpPr>
          <p:grpSpPr bwMode="auto">
            <a:xfrm>
              <a:off x="4431" y="2605"/>
              <a:ext cx="575" cy="111"/>
              <a:chOff x="3704" y="1872"/>
              <a:chExt cx="827" cy="156"/>
            </a:xfrm>
          </p:grpSpPr>
          <p:grpSp>
            <p:nvGrpSpPr>
              <p:cNvPr id="80945" name="Group 49"/>
              <p:cNvGrpSpPr>
                <a:grpSpLocks/>
              </p:cNvGrpSpPr>
              <p:nvPr/>
            </p:nvGrpSpPr>
            <p:grpSpPr bwMode="auto">
              <a:xfrm rot="-1297425" flipH="1" flipV="1">
                <a:off x="3850" y="1872"/>
                <a:ext cx="681" cy="150"/>
                <a:chOff x="1565" y="2568"/>
                <a:chExt cx="1118" cy="279"/>
              </a:xfrm>
            </p:grpSpPr>
            <p:sp>
              <p:nvSpPr>
                <p:cNvPr id="80946" name="AutoShape 50"/>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47" name="AutoShape 51"/>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48" name="AutoShape 52"/>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49" name="AutoShape 53"/>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0950" name="Group 54"/>
              <p:cNvGrpSpPr>
                <a:grpSpLocks/>
              </p:cNvGrpSpPr>
              <p:nvPr/>
            </p:nvGrpSpPr>
            <p:grpSpPr bwMode="auto">
              <a:xfrm rot="56115" flipH="1" flipV="1">
                <a:off x="3704" y="1878"/>
                <a:ext cx="681" cy="150"/>
                <a:chOff x="1565" y="2568"/>
                <a:chExt cx="1118" cy="279"/>
              </a:xfrm>
            </p:grpSpPr>
            <p:sp>
              <p:nvSpPr>
                <p:cNvPr id="80951" name="AutoShape 55"/>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52" name="AutoShape 56"/>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53" name="AutoShape 57"/>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54" name="AutoShape 58"/>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80955" name="Line 59"/>
          <p:cNvSpPr>
            <a:spLocks noChangeShapeType="1"/>
          </p:cNvSpPr>
          <p:nvPr/>
        </p:nvSpPr>
        <p:spPr bwMode="gray">
          <a:xfrm>
            <a:off x="1527175" y="4376738"/>
            <a:ext cx="0" cy="3349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56" name="Line 60"/>
          <p:cNvSpPr>
            <a:spLocks noChangeShapeType="1"/>
          </p:cNvSpPr>
          <p:nvPr/>
        </p:nvSpPr>
        <p:spPr bwMode="gray">
          <a:xfrm flipH="1">
            <a:off x="771525" y="4721225"/>
            <a:ext cx="1495425"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57" name="Text Box 61"/>
          <p:cNvSpPr txBox="1">
            <a:spLocks noChangeArrowheads="1"/>
          </p:cNvSpPr>
          <p:nvPr/>
        </p:nvSpPr>
        <p:spPr bwMode="gray">
          <a:xfrm>
            <a:off x="658813" y="4775200"/>
            <a:ext cx="2590773"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30000"/>
              </a:lnSpc>
              <a:buClr>
                <a:schemeClr val="hlink"/>
              </a:buClr>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 Ý tưởng (Concept)</a:t>
            </a:r>
          </a:p>
          <a:p>
            <a:pPr eaLnBrk="0" hangingPunct="0">
              <a:lnSpc>
                <a:spcPct val="130000"/>
              </a:lnSpc>
              <a:buClr>
                <a:schemeClr val="hlink"/>
              </a:buClr>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 Xác định yêu cầu</a:t>
            </a:r>
          </a:p>
          <a:p>
            <a:pPr eaLnBrk="0" hangingPunct="0">
              <a:lnSpc>
                <a:spcPct val="130000"/>
              </a:lnSpc>
              <a:buClr>
                <a:schemeClr val="hlink"/>
              </a:buClr>
            </a:pPr>
            <a:r>
              <a:rPr lang="en-US" altLang="en-US" sz="1600" dirty="0">
                <a:latin typeface="Times New Roman" panose="02020603050405020304" pitchFamily="18" charset="0"/>
                <a:cs typeface="Times New Roman" panose="02020603050405020304" pitchFamily="18" charset="0"/>
              </a:rPr>
              <a:t>(Requirements Specification)</a:t>
            </a:r>
          </a:p>
        </p:txBody>
      </p:sp>
      <p:sp>
        <p:nvSpPr>
          <p:cNvPr id="80958" name="Text Box 62"/>
          <p:cNvSpPr txBox="1">
            <a:spLocks noChangeArrowheads="1"/>
          </p:cNvSpPr>
          <p:nvPr/>
        </p:nvSpPr>
        <p:spPr bwMode="gray">
          <a:xfrm>
            <a:off x="1057275" y="3562290"/>
            <a:ext cx="1044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b="1" dirty="0">
                <a:solidFill>
                  <a:srgbClr val="1C1C1C"/>
                </a:solidFill>
                <a:latin typeface="Times New Roman" panose="02020603050405020304" pitchFamily="18" charset="0"/>
                <a:cs typeface="Times New Roman" panose="02020603050405020304" pitchFamily="18" charset="0"/>
              </a:rPr>
              <a:t>Bước 1</a:t>
            </a:r>
          </a:p>
        </p:txBody>
      </p:sp>
      <p:sp>
        <p:nvSpPr>
          <p:cNvPr id="80959" name="Text Box 63"/>
          <p:cNvSpPr txBox="1">
            <a:spLocks noChangeArrowheads="1"/>
          </p:cNvSpPr>
          <p:nvPr/>
        </p:nvSpPr>
        <p:spPr bwMode="gray">
          <a:xfrm>
            <a:off x="2963863" y="3516868"/>
            <a:ext cx="10445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dirty="0">
                <a:solidFill>
                  <a:srgbClr val="1C1C1C"/>
                </a:solidFill>
              </a:rPr>
              <a:t>Bước 2</a:t>
            </a:r>
          </a:p>
        </p:txBody>
      </p:sp>
      <p:sp>
        <p:nvSpPr>
          <p:cNvPr id="80960" name="Text Box 64"/>
          <p:cNvSpPr txBox="1">
            <a:spLocks noChangeArrowheads="1"/>
          </p:cNvSpPr>
          <p:nvPr/>
        </p:nvSpPr>
        <p:spPr bwMode="gray">
          <a:xfrm>
            <a:off x="4911725" y="3505200"/>
            <a:ext cx="10445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dirty="0">
                <a:solidFill>
                  <a:srgbClr val="1C1C1C"/>
                </a:solidFill>
              </a:rPr>
              <a:t>Bước 3</a:t>
            </a:r>
          </a:p>
        </p:txBody>
      </p:sp>
      <p:sp>
        <p:nvSpPr>
          <p:cNvPr id="80961" name="Text Box 65"/>
          <p:cNvSpPr txBox="1">
            <a:spLocks noChangeArrowheads="1"/>
          </p:cNvSpPr>
          <p:nvPr/>
        </p:nvSpPr>
        <p:spPr bwMode="gray">
          <a:xfrm>
            <a:off x="6870700" y="3516868"/>
            <a:ext cx="10445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dirty="0">
                <a:solidFill>
                  <a:srgbClr val="1C1C1C"/>
                </a:solidFill>
              </a:rPr>
              <a:t>Bước 4</a:t>
            </a:r>
          </a:p>
        </p:txBody>
      </p:sp>
      <p:sp>
        <p:nvSpPr>
          <p:cNvPr id="80962" name="Line 66"/>
          <p:cNvSpPr>
            <a:spLocks noChangeShapeType="1"/>
          </p:cNvSpPr>
          <p:nvPr/>
        </p:nvSpPr>
        <p:spPr bwMode="gray">
          <a:xfrm>
            <a:off x="7394575" y="2801938"/>
            <a:ext cx="0" cy="3349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63" name="Line 67"/>
          <p:cNvSpPr>
            <a:spLocks noChangeShapeType="1"/>
          </p:cNvSpPr>
          <p:nvPr/>
        </p:nvSpPr>
        <p:spPr bwMode="gray">
          <a:xfrm flipH="1">
            <a:off x="6530975" y="2800350"/>
            <a:ext cx="1631950"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64" name="Text Box 68"/>
          <p:cNvSpPr txBox="1">
            <a:spLocks noChangeArrowheads="1"/>
          </p:cNvSpPr>
          <p:nvPr/>
        </p:nvSpPr>
        <p:spPr bwMode="gray">
          <a:xfrm>
            <a:off x="6442322" y="1690604"/>
            <a:ext cx="2615953"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30000"/>
              </a:lnSpc>
              <a:buClr>
                <a:schemeClr val="accent1"/>
              </a:buClr>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 Vận hành (Operation)</a:t>
            </a:r>
          </a:p>
          <a:p>
            <a:pPr eaLnBrk="0" hangingPunct="0">
              <a:lnSpc>
                <a:spcPct val="130000"/>
              </a:lnSpc>
              <a:buClr>
                <a:schemeClr val="accent1"/>
              </a:buClr>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 Theo dõi (Follow-up)</a:t>
            </a:r>
          </a:p>
          <a:p>
            <a:pPr eaLnBrk="0" hangingPunct="0">
              <a:lnSpc>
                <a:spcPct val="130000"/>
              </a:lnSpc>
              <a:buClr>
                <a:schemeClr val="accent1"/>
              </a:buClr>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 Bảo dưỡng (Maintenance).</a:t>
            </a:r>
            <a:endParaRPr lang="en-US" altLang="en-US" sz="1600" dirty="0"/>
          </a:p>
        </p:txBody>
      </p:sp>
      <p:sp>
        <p:nvSpPr>
          <p:cNvPr id="80965" name="Line 69"/>
          <p:cNvSpPr>
            <a:spLocks noChangeShapeType="1"/>
          </p:cNvSpPr>
          <p:nvPr/>
        </p:nvSpPr>
        <p:spPr bwMode="gray">
          <a:xfrm>
            <a:off x="3495675" y="2801938"/>
            <a:ext cx="0" cy="3349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66" name="Line 70"/>
          <p:cNvSpPr>
            <a:spLocks noChangeShapeType="1"/>
          </p:cNvSpPr>
          <p:nvPr/>
        </p:nvSpPr>
        <p:spPr bwMode="gray">
          <a:xfrm flipH="1">
            <a:off x="2571750" y="2800350"/>
            <a:ext cx="1771650"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67" name="Text Box 71"/>
          <p:cNvSpPr txBox="1">
            <a:spLocks noChangeArrowheads="1"/>
          </p:cNvSpPr>
          <p:nvPr/>
        </p:nvSpPr>
        <p:spPr bwMode="gray">
          <a:xfrm>
            <a:off x="2505075" y="1966680"/>
            <a:ext cx="2070100" cy="73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30000"/>
              </a:lnSpc>
              <a:buClr>
                <a:schemeClr val="accent2"/>
              </a:buClr>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 Phân tích (Analysis).</a:t>
            </a:r>
          </a:p>
          <a:p>
            <a:pPr eaLnBrk="0" hangingPunct="0">
              <a:lnSpc>
                <a:spcPct val="130000"/>
              </a:lnSpc>
              <a:buClr>
                <a:schemeClr val="accent2"/>
              </a:buClr>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 Thiết kế (Design).</a:t>
            </a:r>
            <a:endParaRPr lang="en-US" altLang="en-US" sz="1600" dirty="0"/>
          </a:p>
        </p:txBody>
      </p:sp>
      <p:sp>
        <p:nvSpPr>
          <p:cNvPr id="80968" name="Line 72"/>
          <p:cNvSpPr>
            <a:spLocks noChangeShapeType="1"/>
          </p:cNvSpPr>
          <p:nvPr/>
        </p:nvSpPr>
        <p:spPr bwMode="gray">
          <a:xfrm>
            <a:off x="5410200" y="4376738"/>
            <a:ext cx="0" cy="3349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69" name="Line 73"/>
          <p:cNvSpPr>
            <a:spLocks noChangeShapeType="1"/>
          </p:cNvSpPr>
          <p:nvPr/>
        </p:nvSpPr>
        <p:spPr bwMode="gray">
          <a:xfrm flipH="1">
            <a:off x="4598988" y="4711700"/>
            <a:ext cx="1587500" cy="0"/>
          </a:xfrm>
          <a:prstGeom prst="line">
            <a:avLst/>
          </a:prstGeom>
          <a:noFill/>
          <a:ln w="1905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0970" name="Text Box 74"/>
          <p:cNvSpPr txBox="1">
            <a:spLocks noChangeArrowheads="1"/>
          </p:cNvSpPr>
          <p:nvPr/>
        </p:nvSpPr>
        <p:spPr bwMode="gray">
          <a:xfrm>
            <a:off x="4486275" y="4775200"/>
            <a:ext cx="2654582" cy="732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130000"/>
              </a:lnSpc>
              <a:buClr>
                <a:schemeClr val="folHlink"/>
              </a:buClr>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 Cài đặt (Implementation).</a:t>
            </a:r>
          </a:p>
          <a:p>
            <a:pPr eaLnBrk="0" hangingPunct="0">
              <a:lnSpc>
                <a:spcPct val="130000"/>
              </a:lnSpc>
              <a:buClr>
                <a:schemeClr val="folHlink"/>
              </a:buClr>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 Thử nghiệm (Testing).</a:t>
            </a:r>
          </a:p>
        </p:txBody>
      </p:sp>
      <p:pic>
        <p:nvPicPr>
          <p:cNvPr id="80971" name="Picture 75"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19188" y="3240088"/>
            <a:ext cx="825500" cy="377825"/>
          </a:xfrm>
          <a:prstGeom prst="rect">
            <a:avLst/>
          </a:prstGeom>
          <a:noFill/>
          <a:extLst>
            <a:ext uri="{909E8E84-426E-40DD-AFC4-6F175D3DCCD1}">
              <a14:hiddenFill xmlns:a14="http://schemas.microsoft.com/office/drawing/2010/main">
                <a:solidFill>
                  <a:srgbClr val="FFFFFF"/>
                </a:solidFill>
              </a14:hiddenFill>
            </a:ext>
          </a:extLst>
        </p:spPr>
      </p:pic>
      <p:pic>
        <p:nvPicPr>
          <p:cNvPr id="80972" name="Picture 76"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95625" y="3230563"/>
            <a:ext cx="825500" cy="377825"/>
          </a:xfrm>
          <a:prstGeom prst="rect">
            <a:avLst/>
          </a:prstGeom>
          <a:noFill/>
          <a:extLst>
            <a:ext uri="{909E8E84-426E-40DD-AFC4-6F175D3DCCD1}">
              <a14:hiddenFill xmlns:a14="http://schemas.microsoft.com/office/drawing/2010/main">
                <a:solidFill>
                  <a:srgbClr val="FFFFFF"/>
                </a:solidFill>
              </a14:hiddenFill>
            </a:ext>
          </a:extLst>
        </p:spPr>
      </p:pic>
      <p:pic>
        <p:nvPicPr>
          <p:cNvPr id="80973" name="Picture 77"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3249613"/>
            <a:ext cx="825500" cy="377825"/>
          </a:xfrm>
          <a:prstGeom prst="rect">
            <a:avLst/>
          </a:prstGeom>
          <a:noFill/>
          <a:extLst>
            <a:ext uri="{909E8E84-426E-40DD-AFC4-6F175D3DCCD1}">
              <a14:hiddenFill xmlns:a14="http://schemas.microsoft.com/office/drawing/2010/main">
                <a:solidFill>
                  <a:srgbClr val="FFFFFF"/>
                </a:solidFill>
              </a14:hiddenFill>
            </a:ext>
          </a:extLst>
        </p:spPr>
      </p:pic>
      <p:pic>
        <p:nvPicPr>
          <p:cNvPr id="80974" name="Picture 78" descr="Picture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1350" y="3240088"/>
            <a:ext cx="825500" cy="377825"/>
          </a:xfrm>
          <a:prstGeom prst="rect">
            <a:avLst/>
          </a:prstGeom>
          <a:noFill/>
          <a:extLst>
            <a:ext uri="{909E8E84-426E-40DD-AFC4-6F175D3DCCD1}">
              <a14:hiddenFill xmlns:a14="http://schemas.microsoft.com/office/drawing/2010/main">
                <a:solidFill>
                  <a:srgbClr val="FFFFFF"/>
                </a:solidFill>
              </a14:hiddenFill>
            </a:ext>
          </a:extLst>
        </p:spPr>
      </p:pic>
      <p:grpSp>
        <p:nvGrpSpPr>
          <p:cNvPr id="80975" name="Group 79"/>
          <p:cNvGrpSpPr>
            <a:grpSpLocks/>
          </p:cNvGrpSpPr>
          <p:nvPr/>
        </p:nvGrpSpPr>
        <p:grpSpPr bwMode="auto">
          <a:xfrm>
            <a:off x="228600" y="2978150"/>
            <a:ext cx="8601075" cy="1536700"/>
            <a:chOff x="198" y="2015"/>
            <a:chExt cx="5418" cy="968"/>
          </a:xfrm>
        </p:grpSpPr>
        <p:sp>
          <p:nvSpPr>
            <p:cNvPr id="80976" name="Rectangle 80"/>
            <p:cNvSpPr>
              <a:spLocks noChangeArrowheads="1"/>
            </p:cNvSpPr>
            <p:nvPr/>
          </p:nvSpPr>
          <p:spPr bwMode="ltGray">
            <a:xfrm>
              <a:off x="198" y="2475"/>
              <a:ext cx="426" cy="48"/>
            </a:xfrm>
            <a:prstGeom prst="rect">
              <a:avLst/>
            </a:prstGeom>
            <a:solidFill>
              <a:srgbClr val="5F5F5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77" name="Rectangle 81"/>
            <p:cNvSpPr>
              <a:spLocks noChangeArrowheads="1"/>
            </p:cNvSpPr>
            <p:nvPr/>
          </p:nvSpPr>
          <p:spPr bwMode="ltGray">
            <a:xfrm>
              <a:off x="5088" y="2488"/>
              <a:ext cx="528" cy="51"/>
            </a:xfrm>
            <a:prstGeom prst="rect">
              <a:avLst/>
            </a:prstGeom>
            <a:solidFill>
              <a:srgbClr val="5F5F5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78" name="Rectangle 82"/>
            <p:cNvSpPr>
              <a:spLocks noChangeArrowheads="1"/>
            </p:cNvSpPr>
            <p:nvPr/>
          </p:nvSpPr>
          <p:spPr bwMode="ltGray">
            <a:xfrm>
              <a:off x="1383" y="2475"/>
              <a:ext cx="501" cy="47"/>
            </a:xfrm>
            <a:prstGeom prst="rect">
              <a:avLst/>
            </a:prstGeom>
            <a:solidFill>
              <a:srgbClr val="5F5F5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79" name="Rectangle 83"/>
            <p:cNvSpPr>
              <a:spLocks noChangeArrowheads="1"/>
            </p:cNvSpPr>
            <p:nvPr/>
          </p:nvSpPr>
          <p:spPr bwMode="ltGray">
            <a:xfrm>
              <a:off x="2639" y="2475"/>
              <a:ext cx="457" cy="47"/>
            </a:xfrm>
            <a:prstGeom prst="rect">
              <a:avLst/>
            </a:prstGeom>
            <a:solidFill>
              <a:srgbClr val="5F5F5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80" name="Rectangle 84"/>
            <p:cNvSpPr>
              <a:spLocks noChangeArrowheads="1"/>
            </p:cNvSpPr>
            <p:nvPr/>
          </p:nvSpPr>
          <p:spPr bwMode="ltGray">
            <a:xfrm>
              <a:off x="3861" y="2475"/>
              <a:ext cx="476" cy="47"/>
            </a:xfrm>
            <a:prstGeom prst="rect">
              <a:avLst/>
            </a:prstGeom>
            <a:solidFill>
              <a:srgbClr val="5F5F5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81" name="AutoShape 85"/>
            <p:cNvSpPr>
              <a:spLocks noChangeArrowheads="1"/>
            </p:cNvSpPr>
            <p:nvPr/>
          </p:nvSpPr>
          <p:spPr bwMode="ltGray">
            <a:xfrm>
              <a:off x="1839" y="2072"/>
              <a:ext cx="831" cy="911"/>
            </a:xfrm>
            <a:custGeom>
              <a:avLst/>
              <a:gdLst>
                <a:gd name="G0" fmla="+- 9587 0 0"/>
                <a:gd name="G1" fmla="+- -11745567 0 0"/>
                <a:gd name="G2" fmla="+- 0 0 -11745567"/>
                <a:gd name="T0" fmla="*/ 0 256 1"/>
                <a:gd name="T1" fmla="*/ 180 256 1"/>
                <a:gd name="G3" fmla="+- -11745567 T0 T1"/>
                <a:gd name="T2" fmla="*/ 0 256 1"/>
                <a:gd name="T3" fmla="*/ 90 256 1"/>
                <a:gd name="G4" fmla="+- -11745567 T2 T3"/>
                <a:gd name="G5" fmla="*/ G4 2 1"/>
                <a:gd name="T4" fmla="*/ 90 256 1"/>
                <a:gd name="T5" fmla="*/ 0 256 1"/>
                <a:gd name="G6" fmla="+- -11745567 T4 T5"/>
                <a:gd name="G7" fmla="*/ G6 2 1"/>
                <a:gd name="G8" fmla="abs -1174556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587"/>
                <a:gd name="G18" fmla="*/ 9587 1 2"/>
                <a:gd name="G19" fmla="+- G18 5400 0"/>
                <a:gd name="G20" fmla="cos G19 -11745567"/>
                <a:gd name="G21" fmla="sin G19 -11745567"/>
                <a:gd name="G22" fmla="+- G20 10800 0"/>
                <a:gd name="G23" fmla="+- G21 10800 0"/>
                <a:gd name="G24" fmla="+- 10800 0 G20"/>
                <a:gd name="G25" fmla="+- 9587 10800 0"/>
                <a:gd name="G26" fmla="?: G9 G17 G25"/>
                <a:gd name="G27" fmla="?: G9 0 21600"/>
                <a:gd name="G28" fmla="cos 10800 -11745567"/>
                <a:gd name="G29" fmla="sin 10800 -11745567"/>
                <a:gd name="G30" fmla="sin 9587 -11745567"/>
                <a:gd name="G31" fmla="+- G28 10800 0"/>
                <a:gd name="G32" fmla="+- G29 10800 0"/>
                <a:gd name="G33" fmla="+- G30 10800 0"/>
                <a:gd name="G34" fmla="?: G4 0 G31"/>
                <a:gd name="G35" fmla="?: -11745567 G34 0"/>
                <a:gd name="G36" fmla="?: G6 G35 G31"/>
                <a:gd name="G37" fmla="+- 21600 0 G36"/>
                <a:gd name="G38" fmla="?: G4 0 G33"/>
                <a:gd name="G39" fmla="?: -11745567 G38 G32"/>
                <a:gd name="G40" fmla="?: G6 G39 0"/>
                <a:gd name="G41" fmla="?: G4 G32 21600"/>
                <a:gd name="G42" fmla="?: G6 G41 G33"/>
                <a:gd name="T12" fmla="*/ 10800 w 21600"/>
                <a:gd name="T13" fmla="*/ 0 h 21600"/>
                <a:gd name="T14" fmla="*/ 606 w 21600"/>
                <a:gd name="T15" fmla="*/ 10661 h 21600"/>
                <a:gd name="T16" fmla="*/ 10800 w 21600"/>
                <a:gd name="T17" fmla="*/ 1213 h 21600"/>
                <a:gd name="T18" fmla="*/ 20994 w 21600"/>
                <a:gd name="T19" fmla="*/ 1066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13" y="10670"/>
                  </a:moveTo>
                  <a:cubicBezTo>
                    <a:pt x="1284" y="5426"/>
                    <a:pt x="5555" y="1212"/>
                    <a:pt x="10800" y="1213"/>
                  </a:cubicBezTo>
                  <a:cubicBezTo>
                    <a:pt x="16044" y="1213"/>
                    <a:pt x="20315" y="5426"/>
                    <a:pt x="20386" y="10670"/>
                  </a:cubicBezTo>
                  <a:lnTo>
                    <a:pt x="21599" y="10653"/>
                  </a:lnTo>
                  <a:cubicBezTo>
                    <a:pt x="21518" y="4746"/>
                    <a:pt x="16707" y="-1"/>
                    <a:pt x="10799" y="0"/>
                  </a:cubicBezTo>
                  <a:cubicBezTo>
                    <a:pt x="4892" y="0"/>
                    <a:pt x="81" y="4746"/>
                    <a:pt x="0" y="10653"/>
                  </a:cubicBezTo>
                  <a:close/>
                </a:path>
              </a:pathLst>
            </a:custGeom>
            <a:solidFill>
              <a:srgbClr val="5F5F5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82" name="AutoShape 86"/>
            <p:cNvSpPr>
              <a:spLocks noChangeArrowheads="1"/>
            </p:cNvSpPr>
            <p:nvPr/>
          </p:nvSpPr>
          <p:spPr bwMode="ltGray">
            <a:xfrm>
              <a:off x="4297" y="2072"/>
              <a:ext cx="831" cy="911"/>
            </a:xfrm>
            <a:custGeom>
              <a:avLst/>
              <a:gdLst>
                <a:gd name="G0" fmla="+- 9587 0 0"/>
                <a:gd name="G1" fmla="+- -11745567 0 0"/>
                <a:gd name="G2" fmla="+- 0 0 -11745567"/>
                <a:gd name="T0" fmla="*/ 0 256 1"/>
                <a:gd name="T1" fmla="*/ 180 256 1"/>
                <a:gd name="G3" fmla="+- -11745567 T0 T1"/>
                <a:gd name="T2" fmla="*/ 0 256 1"/>
                <a:gd name="T3" fmla="*/ 90 256 1"/>
                <a:gd name="G4" fmla="+- -11745567 T2 T3"/>
                <a:gd name="G5" fmla="*/ G4 2 1"/>
                <a:gd name="T4" fmla="*/ 90 256 1"/>
                <a:gd name="T5" fmla="*/ 0 256 1"/>
                <a:gd name="G6" fmla="+- -11745567 T4 T5"/>
                <a:gd name="G7" fmla="*/ G6 2 1"/>
                <a:gd name="G8" fmla="abs -1174556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587"/>
                <a:gd name="G18" fmla="*/ 9587 1 2"/>
                <a:gd name="G19" fmla="+- G18 5400 0"/>
                <a:gd name="G20" fmla="cos G19 -11745567"/>
                <a:gd name="G21" fmla="sin G19 -11745567"/>
                <a:gd name="G22" fmla="+- G20 10800 0"/>
                <a:gd name="G23" fmla="+- G21 10800 0"/>
                <a:gd name="G24" fmla="+- 10800 0 G20"/>
                <a:gd name="G25" fmla="+- 9587 10800 0"/>
                <a:gd name="G26" fmla="?: G9 G17 G25"/>
                <a:gd name="G27" fmla="?: G9 0 21600"/>
                <a:gd name="G28" fmla="cos 10800 -11745567"/>
                <a:gd name="G29" fmla="sin 10800 -11745567"/>
                <a:gd name="G30" fmla="sin 9587 -11745567"/>
                <a:gd name="G31" fmla="+- G28 10800 0"/>
                <a:gd name="G32" fmla="+- G29 10800 0"/>
                <a:gd name="G33" fmla="+- G30 10800 0"/>
                <a:gd name="G34" fmla="?: G4 0 G31"/>
                <a:gd name="G35" fmla="?: -11745567 G34 0"/>
                <a:gd name="G36" fmla="?: G6 G35 G31"/>
                <a:gd name="G37" fmla="+- 21600 0 G36"/>
                <a:gd name="G38" fmla="?: G4 0 G33"/>
                <a:gd name="G39" fmla="?: -11745567 G38 G32"/>
                <a:gd name="G40" fmla="?: G6 G39 0"/>
                <a:gd name="G41" fmla="?: G4 G32 21600"/>
                <a:gd name="G42" fmla="?: G6 G41 G33"/>
                <a:gd name="T12" fmla="*/ 10800 w 21600"/>
                <a:gd name="T13" fmla="*/ 0 h 21600"/>
                <a:gd name="T14" fmla="*/ 606 w 21600"/>
                <a:gd name="T15" fmla="*/ 10661 h 21600"/>
                <a:gd name="T16" fmla="*/ 10800 w 21600"/>
                <a:gd name="T17" fmla="*/ 1213 h 21600"/>
                <a:gd name="T18" fmla="*/ 20994 w 21600"/>
                <a:gd name="T19" fmla="*/ 1066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13" y="10670"/>
                  </a:moveTo>
                  <a:cubicBezTo>
                    <a:pt x="1284" y="5426"/>
                    <a:pt x="5555" y="1212"/>
                    <a:pt x="10800" y="1213"/>
                  </a:cubicBezTo>
                  <a:cubicBezTo>
                    <a:pt x="16044" y="1213"/>
                    <a:pt x="20315" y="5426"/>
                    <a:pt x="20386" y="10670"/>
                  </a:cubicBezTo>
                  <a:lnTo>
                    <a:pt x="21599" y="10653"/>
                  </a:lnTo>
                  <a:cubicBezTo>
                    <a:pt x="21518" y="4746"/>
                    <a:pt x="16707" y="-1"/>
                    <a:pt x="10799" y="0"/>
                  </a:cubicBezTo>
                  <a:cubicBezTo>
                    <a:pt x="4892" y="0"/>
                    <a:pt x="81" y="4746"/>
                    <a:pt x="0" y="10653"/>
                  </a:cubicBezTo>
                  <a:close/>
                </a:path>
              </a:pathLst>
            </a:custGeom>
            <a:solidFill>
              <a:srgbClr val="5F5F5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83" name="AutoShape 87"/>
            <p:cNvSpPr>
              <a:spLocks noChangeArrowheads="1"/>
            </p:cNvSpPr>
            <p:nvPr/>
          </p:nvSpPr>
          <p:spPr bwMode="ltGray">
            <a:xfrm flipV="1">
              <a:off x="603" y="2015"/>
              <a:ext cx="831" cy="911"/>
            </a:xfrm>
            <a:custGeom>
              <a:avLst/>
              <a:gdLst>
                <a:gd name="G0" fmla="+- 9587 0 0"/>
                <a:gd name="G1" fmla="+- -11745567 0 0"/>
                <a:gd name="G2" fmla="+- 0 0 -11745567"/>
                <a:gd name="T0" fmla="*/ 0 256 1"/>
                <a:gd name="T1" fmla="*/ 180 256 1"/>
                <a:gd name="G3" fmla="+- -11745567 T0 T1"/>
                <a:gd name="T2" fmla="*/ 0 256 1"/>
                <a:gd name="T3" fmla="*/ 90 256 1"/>
                <a:gd name="G4" fmla="+- -11745567 T2 T3"/>
                <a:gd name="G5" fmla="*/ G4 2 1"/>
                <a:gd name="T4" fmla="*/ 90 256 1"/>
                <a:gd name="T5" fmla="*/ 0 256 1"/>
                <a:gd name="G6" fmla="+- -11745567 T4 T5"/>
                <a:gd name="G7" fmla="*/ G6 2 1"/>
                <a:gd name="G8" fmla="abs -1174556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587"/>
                <a:gd name="G18" fmla="*/ 9587 1 2"/>
                <a:gd name="G19" fmla="+- G18 5400 0"/>
                <a:gd name="G20" fmla="cos G19 -11745567"/>
                <a:gd name="G21" fmla="sin G19 -11745567"/>
                <a:gd name="G22" fmla="+- G20 10800 0"/>
                <a:gd name="G23" fmla="+- G21 10800 0"/>
                <a:gd name="G24" fmla="+- 10800 0 G20"/>
                <a:gd name="G25" fmla="+- 9587 10800 0"/>
                <a:gd name="G26" fmla="?: G9 G17 G25"/>
                <a:gd name="G27" fmla="?: G9 0 21600"/>
                <a:gd name="G28" fmla="cos 10800 -11745567"/>
                <a:gd name="G29" fmla="sin 10800 -11745567"/>
                <a:gd name="G30" fmla="sin 9587 -11745567"/>
                <a:gd name="G31" fmla="+- G28 10800 0"/>
                <a:gd name="G32" fmla="+- G29 10800 0"/>
                <a:gd name="G33" fmla="+- G30 10800 0"/>
                <a:gd name="G34" fmla="?: G4 0 G31"/>
                <a:gd name="G35" fmla="?: -11745567 G34 0"/>
                <a:gd name="G36" fmla="?: G6 G35 G31"/>
                <a:gd name="G37" fmla="+- 21600 0 G36"/>
                <a:gd name="G38" fmla="?: G4 0 G33"/>
                <a:gd name="G39" fmla="?: -11745567 G38 G32"/>
                <a:gd name="G40" fmla="?: G6 G39 0"/>
                <a:gd name="G41" fmla="?: G4 G32 21600"/>
                <a:gd name="G42" fmla="?: G6 G41 G33"/>
                <a:gd name="T12" fmla="*/ 10800 w 21600"/>
                <a:gd name="T13" fmla="*/ 0 h 21600"/>
                <a:gd name="T14" fmla="*/ 606 w 21600"/>
                <a:gd name="T15" fmla="*/ 10661 h 21600"/>
                <a:gd name="T16" fmla="*/ 10800 w 21600"/>
                <a:gd name="T17" fmla="*/ 1213 h 21600"/>
                <a:gd name="T18" fmla="*/ 20994 w 21600"/>
                <a:gd name="T19" fmla="*/ 1066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13" y="10670"/>
                  </a:moveTo>
                  <a:cubicBezTo>
                    <a:pt x="1284" y="5426"/>
                    <a:pt x="5555" y="1212"/>
                    <a:pt x="10800" y="1213"/>
                  </a:cubicBezTo>
                  <a:cubicBezTo>
                    <a:pt x="16044" y="1213"/>
                    <a:pt x="20315" y="5426"/>
                    <a:pt x="20386" y="10670"/>
                  </a:cubicBezTo>
                  <a:lnTo>
                    <a:pt x="21599" y="10653"/>
                  </a:lnTo>
                  <a:cubicBezTo>
                    <a:pt x="21518" y="4746"/>
                    <a:pt x="16707" y="-1"/>
                    <a:pt x="10799" y="0"/>
                  </a:cubicBezTo>
                  <a:cubicBezTo>
                    <a:pt x="4892" y="0"/>
                    <a:pt x="81" y="4746"/>
                    <a:pt x="0" y="10653"/>
                  </a:cubicBezTo>
                  <a:close/>
                </a:path>
              </a:pathLst>
            </a:custGeom>
            <a:solidFill>
              <a:srgbClr val="5F5F5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84" name="AutoShape 88"/>
            <p:cNvSpPr>
              <a:spLocks noChangeArrowheads="1"/>
            </p:cNvSpPr>
            <p:nvPr/>
          </p:nvSpPr>
          <p:spPr bwMode="ltGray">
            <a:xfrm flipV="1">
              <a:off x="3063" y="2015"/>
              <a:ext cx="831" cy="911"/>
            </a:xfrm>
            <a:custGeom>
              <a:avLst/>
              <a:gdLst>
                <a:gd name="G0" fmla="+- 9587 0 0"/>
                <a:gd name="G1" fmla="+- -11745567 0 0"/>
                <a:gd name="G2" fmla="+- 0 0 -11745567"/>
                <a:gd name="T0" fmla="*/ 0 256 1"/>
                <a:gd name="T1" fmla="*/ 180 256 1"/>
                <a:gd name="G3" fmla="+- -11745567 T0 T1"/>
                <a:gd name="T2" fmla="*/ 0 256 1"/>
                <a:gd name="T3" fmla="*/ 90 256 1"/>
                <a:gd name="G4" fmla="+- -11745567 T2 T3"/>
                <a:gd name="G5" fmla="*/ G4 2 1"/>
                <a:gd name="T4" fmla="*/ 90 256 1"/>
                <a:gd name="T5" fmla="*/ 0 256 1"/>
                <a:gd name="G6" fmla="+- -11745567 T4 T5"/>
                <a:gd name="G7" fmla="*/ G6 2 1"/>
                <a:gd name="G8" fmla="abs -1174556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9587"/>
                <a:gd name="G18" fmla="*/ 9587 1 2"/>
                <a:gd name="G19" fmla="+- G18 5400 0"/>
                <a:gd name="G20" fmla="cos G19 -11745567"/>
                <a:gd name="G21" fmla="sin G19 -11745567"/>
                <a:gd name="G22" fmla="+- G20 10800 0"/>
                <a:gd name="G23" fmla="+- G21 10800 0"/>
                <a:gd name="G24" fmla="+- 10800 0 G20"/>
                <a:gd name="G25" fmla="+- 9587 10800 0"/>
                <a:gd name="G26" fmla="?: G9 G17 G25"/>
                <a:gd name="G27" fmla="?: G9 0 21600"/>
                <a:gd name="G28" fmla="cos 10800 -11745567"/>
                <a:gd name="G29" fmla="sin 10800 -11745567"/>
                <a:gd name="G30" fmla="sin 9587 -11745567"/>
                <a:gd name="G31" fmla="+- G28 10800 0"/>
                <a:gd name="G32" fmla="+- G29 10800 0"/>
                <a:gd name="G33" fmla="+- G30 10800 0"/>
                <a:gd name="G34" fmla="?: G4 0 G31"/>
                <a:gd name="G35" fmla="?: -11745567 G34 0"/>
                <a:gd name="G36" fmla="?: G6 G35 G31"/>
                <a:gd name="G37" fmla="+- 21600 0 G36"/>
                <a:gd name="G38" fmla="?: G4 0 G33"/>
                <a:gd name="G39" fmla="?: -11745567 G38 G32"/>
                <a:gd name="G40" fmla="?: G6 G39 0"/>
                <a:gd name="G41" fmla="?: G4 G32 21600"/>
                <a:gd name="G42" fmla="?: G6 G41 G33"/>
                <a:gd name="T12" fmla="*/ 10800 w 21600"/>
                <a:gd name="T13" fmla="*/ 0 h 21600"/>
                <a:gd name="T14" fmla="*/ 606 w 21600"/>
                <a:gd name="T15" fmla="*/ 10661 h 21600"/>
                <a:gd name="T16" fmla="*/ 10800 w 21600"/>
                <a:gd name="T17" fmla="*/ 1213 h 21600"/>
                <a:gd name="T18" fmla="*/ 20994 w 21600"/>
                <a:gd name="T19" fmla="*/ 10661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213" y="10670"/>
                  </a:moveTo>
                  <a:cubicBezTo>
                    <a:pt x="1284" y="5426"/>
                    <a:pt x="5555" y="1212"/>
                    <a:pt x="10800" y="1213"/>
                  </a:cubicBezTo>
                  <a:cubicBezTo>
                    <a:pt x="16044" y="1213"/>
                    <a:pt x="20315" y="5426"/>
                    <a:pt x="20386" y="10670"/>
                  </a:cubicBezTo>
                  <a:lnTo>
                    <a:pt x="21599" y="10653"/>
                  </a:lnTo>
                  <a:cubicBezTo>
                    <a:pt x="21518" y="4746"/>
                    <a:pt x="16707" y="-1"/>
                    <a:pt x="10799" y="0"/>
                  </a:cubicBezTo>
                  <a:cubicBezTo>
                    <a:pt x="4892" y="0"/>
                    <a:pt x="81" y="4746"/>
                    <a:pt x="0" y="10653"/>
                  </a:cubicBezTo>
                  <a:close/>
                </a:path>
              </a:pathLst>
            </a:custGeom>
            <a:solidFill>
              <a:srgbClr val="5F5F5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 name="Slide Number Placeholder 2"/>
          <p:cNvSpPr>
            <a:spLocks noGrp="1"/>
          </p:cNvSpPr>
          <p:nvPr>
            <p:ph type="sldNum" sz="quarter" idx="12"/>
          </p:nvPr>
        </p:nvSpPr>
        <p:spPr/>
        <p:txBody>
          <a:bodyPr/>
          <a:lstStyle/>
          <a:p>
            <a:fld id="{F5EFD47E-C029-4974-8E90-7A6D993626E2}" type="slidenum">
              <a:rPr lang="en-US" altLang="en-US" smtClean="0"/>
              <a:pPr/>
              <a:t>22</a:t>
            </a:fld>
            <a:endParaRPr lang="en-US" altLang="en-US"/>
          </a:p>
        </p:txBody>
      </p:sp>
      <p:sp>
        <p:nvSpPr>
          <p:cNvPr id="91" name="Title 1"/>
          <p:cNvSpPr txBox="1">
            <a:spLocks/>
          </p:cNvSpPr>
          <p:nvPr/>
        </p:nvSpPr>
        <p:spPr bwMode="gray">
          <a:xfrm>
            <a:off x="841888" y="152400"/>
            <a:ext cx="68691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a:lstStyle>
          <a:p>
            <a:r>
              <a:rPr lang="en-US" sz="3200" dirty="0">
                <a:latin typeface="Times New Roman" panose="02020603050405020304" pitchFamily="18" charset="0"/>
                <a:cs typeface="Times New Roman" panose="02020603050405020304" pitchFamily="18" charset="0"/>
              </a:rPr>
              <a:t> Quy trình làm phần mềm</a:t>
            </a:r>
          </a:p>
        </p:txBody>
      </p:sp>
    </p:spTree>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3600" y="5029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38600" y="3505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p:cNvSpPr txBox="1">
            <a:spLocks noChangeArrowheads="1"/>
          </p:cNvSpPr>
          <p:nvPr/>
        </p:nvSpPr>
        <p:spPr bwMode="gray">
          <a:xfrm>
            <a:off x="3429000" y="3686175"/>
            <a:ext cx="54864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a:lstStyle>
          <a:p>
            <a:pPr algn="ctr"/>
            <a:r>
              <a:rPr lang="en-US" altLang="en-US" sz="3200">
                <a:ln/>
                <a:pattFill prst="dkUpDiag">
                  <a:fgClr>
                    <a:schemeClr val="bg1">
                      <a:lumMod val="50000"/>
                    </a:schemeClr>
                  </a:fgClr>
                  <a:bgClr>
                    <a:schemeClr val="tx1">
                      <a:lumMod val="75000"/>
                      <a:lumOff val="25000"/>
                    </a:schemeClr>
                  </a:bgClr>
                </a:pattFill>
                <a:latin typeface="Times New Roman" panose="02020603050405020304" pitchFamily="18" charset="0"/>
                <a:cs typeface="Times New Roman" panose="02020603050405020304" pitchFamily="18" charset="0"/>
              </a:rPr>
              <a:t>CHƯƠNG V:</a:t>
            </a:r>
            <a:endParaRPr lang="en-US" altLang="en-US" sz="3200" dirty="0">
              <a:ln/>
              <a:pattFill prst="dkUpDiag">
                <a:fgClr>
                  <a:schemeClr val="bg1">
                    <a:lumMod val="50000"/>
                  </a:schemeClr>
                </a:fgClr>
                <a:bgClr>
                  <a:schemeClr val="tx1">
                    <a:lumMod val="75000"/>
                    <a:lumOff val="25000"/>
                  </a:schemeClr>
                </a:bgClr>
              </a:pattFill>
              <a:latin typeface="Times New Roman" panose="02020603050405020304" pitchFamily="18" charset="0"/>
              <a:cs typeface="Times New Roman" panose="02020603050405020304" pitchFamily="18" charset="0"/>
            </a:endParaRPr>
          </a:p>
          <a:p>
            <a:pPr algn="ctr"/>
            <a:r>
              <a:rPr lang="en-US" altLang="en-US" sz="480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CÂY</a:t>
            </a:r>
          </a:p>
        </p:txBody>
      </p:sp>
      <p:sp>
        <p:nvSpPr>
          <p:cNvPr id="10" name="Slide Number Placeholder 9"/>
          <p:cNvSpPr>
            <a:spLocks noGrp="1"/>
          </p:cNvSpPr>
          <p:nvPr>
            <p:ph type="sldNum" sz="quarter" idx="4"/>
          </p:nvPr>
        </p:nvSpPr>
        <p:spPr/>
        <p:txBody>
          <a:bodyPr/>
          <a:lstStyle/>
          <a:p>
            <a:fld id="{D17F7427-C84F-4D27-922E-55D885048A2A}" type="slidenum">
              <a:rPr lang="en-US" altLang="en-US" smtClean="0"/>
              <a:pPr/>
              <a:t>220</a:t>
            </a:fld>
            <a:endParaRPr lang="en-US" altLang="en-US"/>
          </a:p>
        </p:txBody>
      </p:sp>
    </p:spTree>
    <p:extLst>
      <p:ext uri="{BB962C8B-B14F-4D97-AF65-F5344CB8AC3E}">
        <p14:creationId xmlns:p14="http://schemas.microsoft.com/office/powerpoint/2010/main" val="594635048"/>
      </p:ext>
    </p:extLst>
  </p:cSld>
  <p:clrMapOvr>
    <a:masterClrMapping/>
  </p:clrMapOvr>
  <mc:AlternateContent xmlns:mc="http://schemas.openxmlformats.org/markup-compatibility/2006" xmlns:p14="http://schemas.microsoft.com/office/powerpoint/2010/main">
    <mc:Choice Requires="p14">
      <p:transition spd="slow">
        <p14:wheelReverse spokes="1"/>
      </p:transition>
    </mc:Choice>
    <mc:Fallback xmlns="">
      <p:transition spd="slow">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p:txBody>
          <a:bodyPr/>
          <a:lstStyle/>
          <a:p>
            <a:r>
              <a:rPr lang="en-US" altLang="en-US" sz="4000" dirty="0">
                <a:latin typeface="Times New Roman" panose="02020603050405020304" pitchFamily="18" charset="0"/>
                <a:cs typeface="Times New Roman" panose="02020603050405020304" pitchFamily="18" charset="0"/>
              </a:rPr>
              <a:t>Nội dung chính</a:t>
            </a:r>
          </a:p>
        </p:txBody>
      </p:sp>
      <p:sp>
        <p:nvSpPr>
          <p:cNvPr id="54" name="Block Arc 53"/>
          <p:cNvSpPr/>
          <p:nvPr/>
        </p:nvSpPr>
        <p:spPr bwMode="gray">
          <a:xfrm rot="5400000">
            <a:off x="-2255968" y="1439792"/>
            <a:ext cx="4907134" cy="4557681"/>
          </a:xfrm>
          <a:prstGeom prst="blockArc">
            <a:avLst>
              <a:gd name="adj1" fmla="val 10723052"/>
              <a:gd name="adj2" fmla="val 9062"/>
              <a:gd name="adj3" fmla="val 690"/>
            </a:avLst>
          </a:prstGeom>
          <a:gradFill flip="none" rotWithShape="1">
            <a:gsLst>
              <a:gs pos="0">
                <a:schemeClr val="tx2"/>
              </a:gs>
              <a:gs pos="46000">
                <a:schemeClr val="tx2">
                  <a:lumMod val="40000"/>
                  <a:lumOff val="60000"/>
                  <a:alpha val="55000"/>
                </a:schemeClr>
              </a:gs>
              <a:gs pos="95000">
                <a:schemeClr val="tx2">
                  <a:lumMod val="20000"/>
                  <a:lumOff val="80000"/>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ounded Rectangle 55"/>
          <p:cNvSpPr/>
          <p:nvPr/>
        </p:nvSpPr>
        <p:spPr bwMode="gray">
          <a:xfrm>
            <a:off x="1828800" y="1828800"/>
            <a:ext cx="4800600" cy="457200"/>
          </a:xfrm>
          <a:prstGeom prst="roundRect">
            <a:avLst>
              <a:gd name="adj" fmla="val 45935"/>
            </a:avLst>
          </a:prstGeom>
          <a:ln/>
        </p:spPr>
        <p:style>
          <a:lnRef idx="0">
            <a:schemeClr val="accent5"/>
          </a:lnRef>
          <a:fillRef idx="3">
            <a:schemeClr val="accent5"/>
          </a:fillRef>
          <a:effectRef idx="3">
            <a:schemeClr val="accent5"/>
          </a:effectRef>
          <a:fontRef idx="minor">
            <a:schemeClr val="lt1"/>
          </a:fontRef>
        </p:style>
        <p:txBody>
          <a:bodyPr rtlCol="0" anchor="ctr"/>
          <a:lstStyle/>
          <a:p>
            <a:pPr marL="227013" lvl="1"/>
            <a:r>
              <a:rPr lang="en-US" altLang="en-US" sz="2400" b="1">
                <a:solidFill>
                  <a:schemeClr val="tx2">
                    <a:lumMod val="50000"/>
                  </a:schemeClr>
                </a:solidFill>
                <a:latin typeface="Times New Roman" panose="02020603050405020304" pitchFamily="18" charset="0"/>
                <a:cs typeface="Times New Roman" panose="02020603050405020304" pitchFamily="18" charset="0"/>
              </a:rPr>
              <a:t>Tổng quan về cấu </a:t>
            </a:r>
            <a:r>
              <a:rPr lang="en-US" altLang="en-US" sz="2400" b="1" dirty="0">
                <a:solidFill>
                  <a:schemeClr val="tx2">
                    <a:lumMod val="50000"/>
                  </a:schemeClr>
                </a:solidFill>
                <a:latin typeface="Times New Roman" panose="02020603050405020304" pitchFamily="18" charset="0"/>
                <a:cs typeface="Times New Roman" panose="02020603050405020304" pitchFamily="18" charset="0"/>
              </a:rPr>
              <a:t>trúc cây</a:t>
            </a:r>
          </a:p>
        </p:txBody>
      </p:sp>
      <p:sp>
        <p:nvSpPr>
          <p:cNvPr id="57" name="Rounded Rectangle 56"/>
          <p:cNvSpPr/>
          <p:nvPr/>
        </p:nvSpPr>
        <p:spPr bwMode="gray">
          <a:xfrm>
            <a:off x="2362200" y="2895600"/>
            <a:ext cx="4800600" cy="457200"/>
          </a:xfrm>
          <a:prstGeom prst="roundRect">
            <a:avLst>
              <a:gd name="adj" fmla="val 45935"/>
            </a:avLst>
          </a:prstGeom>
          <a:ln/>
        </p:spPr>
        <p:style>
          <a:lnRef idx="0">
            <a:schemeClr val="accent6"/>
          </a:lnRef>
          <a:fillRef idx="3">
            <a:schemeClr val="accent6"/>
          </a:fillRef>
          <a:effectRef idx="3">
            <a:schemeClr val="accent6"/>
          </a:effectRef>
          <a:fontRef idx="minor">
            <a:schemeClr val="lt1"/>
          </a:fontRef>
        </p:style>
        <p:txBody>
          <a:bodyPr rtlCol="0" anchor="ctr"/>
          <a:lstStyle/>
          <a:p>
            <a:pPr marL="227013" lvl="1"/>
            <a:r>
              <a:rPr lang="en-US" altLang="en-US" sz="2400" b="1" dirty="0">
                <a:solidFill>
                  <a:schemeClr val="tx2">
                    <a:lumMod val="50000"/>
                  </a:schemeClr>
                </a:solidFill>
                <a:latin typeface="Times New Roman" panose="02020603050405020304" pitchFamily="18" charset="0"/>
                <a:cs typeface="Times New Roman" panose="02020603050405020304" pitchFamily="18" charset="0"/>
              </a:rPr>
              <a:t>Cây nhị phân</a:t>
            </a:r>
          </a:p>
        </p:txBody>
      </p:sp>
      <p:sp>
        <p:nvSpPr>
          <p:cNvPr id="59" name="Rounded Rectangle 58"/>
          <p:cNvSpPr/>
          <p:nvPr/>
        </p:nvSpPr>
        <p:spPr bwMode="gray">
          <a:xfrm>
            <a:off x="2319337" y="3962400"/>
            <a:ext cx="4767263" cy="457200"/>
          </a:xfrm>
          <a:prstGeom prst="roundRect">
            <a:avLst>
              <a:gd name="adj" fmla="val 45935"/>
            </a:avLst>
          </a:prstGeom>
          <a:ln/>
        </p:spPr>
        <p:style>
          <a:lnRef idx="0">
            <a:schemeClr val="accent3"/>
          </a:lnRef>
          <a:fillRef idx="3">
            <a:schemeClr val="accent3"/>
          </a:fillRef>
          <a:effectRef idx="3">
            <a:schemeClr val="accent3"/>
          </a:effectRef>
          <a:fontRef idx="minor">
            <a:schemeClr val="lt1"/>
          </a:fontRef>
        </p:style>
        <p:txBody>
          <a:bodyPr rtlCol="0" anchor="ctr"/>
          <a:lstStyle/>
          <a:p>
            <a:pPr marL="227013" lvl="1"/>
            <a:r>
              <a:rPr lang="en-US" altLang="en-US" sz="2400" b="1" dirty="0">
                <a:solidFill>
                  <a:schemeClr val="tx2">
                    <a:lumMod val="50000"/>
                  </a:schemeClr>
                </a:solidFill>
                <a:latin typeface="Times New Roman" panose="02020603050405020304" pitchFamily="18" charset="0"/>
                <a:cs typeface="Times New Roman" panose="02020603050405020304" pitchFamily="18" charset="0"/>
              </a:rPr>
              <a:t>Cây nhị phân tìm kiếm</a:t>
            </a:r>
          </a:p>
        </p:txBody>
      </p:sp>
      <p:sp>
        <p:nvSpPr>
          <p:cNvPr id="60" name="Rounded Rectangle 59"/>
          <p:cNvSpPr/>
          <p:nvPr/>
        </p:nvSpPr>
        <p:spPr bwMode="gray">
          <a:xfrm>
            <a:off x="1905000" y="5029200"/>
            <a:ext cx="4953000" cy="457200"/>
          </a:xfrm>
          <a:prstGeom prst="roundRect">
            <a:avLst>
              <a:gd name="adj" fmla="val 45935"/>
            </a:avLst>
          </a:prstGeom>
          <a:ln/>
        </p:spPr>
        <p:style>
          <a:lnRef idx="1">
            <a:schemeClr val="accent6"/>
          </a:lnRef>
          <a:fillRef idx="2">
            <a:schemeClr val="accent6"/>
          </a:fillRef>
          <a:effectRef idx="1">
            <a:schemeClr val="accent6"/>
          </a:effectRef>
          <a:fontRef idx="minor">
            <a:schemeClr val="dk1"/>
          </a:fontRef>
        </p:style>
        <p:txBody>
          <a:bodyPr rtlCol="0" anchor="ctr"/>
          <a:lstStyle/>
          <a:p>
            <a:pPr marL="227013" lvl="1"/>
            <a:r>
              <a:rPr lang="en-US" altLang="en-US" sz="2400" b="1" dirty="0">
                <a:solidFill>
                  <a:schemeClr val="tx2">
                    <a:lumMod val="50000"/>
                  </a:schemeClr>
                </a:solidFill>
                <a:latin typeface="Times New Roman" panose="02020603050405020304" pitchFamily="18" charset="0"/>
                <a:cs typeface="Times New Roman" panose="02020603050405020304" pitchFamily="18" charset="0"/>
              </a:rPr>
              <a:t>Cây nhị </a:t>
            </a:r>
            <a:r>
              <a:rPr lang="en-US" altLang="en-US" sz="2400" b="1">
                <a:solidFill>
                  <a:schemeClr val="tx2">
                    <a:lumMod val="50000"/>
                  </a:schemeClr>
                </a:solidFill>
                <a:latin typeface="Times New Roman" panose="02020603050405020304" pitchFamily="18" charset="0"/>
                <a:cs typeface="Times New Roman" panose="02020603050405020304" pitchFamily="18" charset="0"/>
              </a:rPr>
              <a:t>phân tìm kiếm cân </a:t>
            </a:r>
            <a:r>
              <a:rPr lang="en-US" altLang="en-US" sz="2400" b="1" dirty="0">
                <a:solidFill>
                  <a:schemeClr val="tx2">
                    <a:lumMod val="50000"/>
                  </a:schemeClr>
                </a:solidFill>
                <a:latin typeface="Times New Roman" panose="02020603050405020304" pitchFamily="18" charset="0"/>
                <a:cs typeface="Times New Roman" panose="02020603050405020304" pitchFamily="18" charset="0"/>
              </a:rPr>
              <a:t>bằng</a:t>
            </a:r>
          </a:p>
        </p:txBody>
      </p:sp>
      <p:sp>
        <p:nvSpPr>
          <p:cNvPr id="61" name="Oval 60"/>
          <p:cNvSpPr/>
          <p:nvPr/>
        </p:nvSpPr>
        <p:spPr bwMode="gray">
          <a:xfrm>
            <a:off x="1600200" y="1828800"/>
            <a:ext cx="457200" cy="457200"/>
          </a:xfrm>
          <a:prstGeom prst="ellipse">
            <a:avLst/>
          </a:prstGeom>
          <a:gradFill flip="none" rotWithShape="1">
            <a:gsLst>
              <a:gs pos="0">
                <a:srgbClr val="FEFEFE"/>
              </a:gs>
              <a:gs pos="30000">
                <a:schemeClr val="accent5">
                  <a:lumMod val="40000"/>
                  <a:lumOff val="60000"/>
                </a:schemeClr>
              </a:gs>
              <a:gs pos="40000">
                <a:schemeClr val="accent5">
                  <a:lumMod val="60000"/>
                  <a:lumOff val="40000"/>
                </a:schemeClr>
              </a:gs>
              <a:gs pos="60000">
                <a:schemeClr val="accent5"/>
              </a:gs>
              <a:gs pos="73000">
                <a:schemeClr val="accent5">
                  <a:lumMod val="50000"/>
                </a:schemeClr>
              </a:gs>
            </a:gsLst>
            <a:path path="circle">
              <a:fillToRect l="50000" t="50000" r="50000" b="50000"/>
            </a:path>
            <a:tileRect/>
          </a:gradFill>
          <a:ln w="19050">
            <a:solidFill>
              <a:srgbClr val="FEFEFE"/>
            </a:solidFill>
          </a:ln>
          <a:effectLst>
            <a:outerShdw blurRad="50800" dist="38100" dir="2700000" algn="tl" rotWithShape="0">
              <a:prstClr val="black">
                <a:alpha val="40000"/>
              </a:prstClr>
            </a:outerShdw>
          </a:effectLst>
          <a:scene3d>
            <a:camera prst="orthographicFront"/>
            <a:lightRig rig="contrasting" dir="t">
              <a:rot lat="0" lon="0" rev="5400000"/>
            </a:lightRig>
          </a:scene3d>
          <a:sp3d>
            <a:bevelT w="635000" h="508000"/>
            <a:bevelB w="571500" h="254000"/>
            <a:contourClr>
              <a:schemeClr val="accent3"/>
            </a:contourClr>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nchor="ctr"/>
          <a:lstStyle/>
          <a:p>
            <a:pPr algn="ctr"/>
            <a:r>
              <a:rPr lang="en-US" altLang="en-US" sz="2400" b="1" dirty="0">
                <a:solidFill>
                  <a:schemeClr val="tx2">
                    <a:lumMod val="50000"/>
                  </a:schemeClr>
                </a:solidFill>
                <a:latin typeface="Times New Roman" panose="02020603050405020304" pitchFamily="18" charset="0"/>
                <a:cs typeface="Times New Roman" panose="02020603050405020304" pitchFamily="18" charset="0"/>
              </a:rPr>
              <a:t>1</a:t>
            </a:r>
          </a:p>
        </p:txBody>
      </p:sp>
      <p:sp>
        <p:nvSpPr>
          <p:cNvPr id="62" name="Oval 61"/>
          <p:cNvSpPr/>
          <p:nvPr/>
        </p:nvSpPr>
        <p:spPr bwMode="gray">
          <a:xfrm>
            <a:off x="2133600" y="2895600"/>
            <a:ext cx="457200" cy="457200"/>
          </a:xfrm>
          <a:prstGeom prst="ellipse">
            <a:avLst/>
          </a:prstGeom>
          <a:gradFill flip="none" rotWithShape="1">
            <a:gsLst>
              <a:gs pos="0">
                <a:srgbClr val="FEFEFE"/>
              </a:gs>
              <a:gs pos="30000">
                <a:schemeClr val="accent6">
                  <a:lumMod val="40000"/>
                  <a:lumOff val="60000"/>
                </a:schemeClr>
              </a:gs>
              <a:gs pos="40000">
                <a:schemeClr val="accent6">
                  <a:lumMod val="60000"/>
                  <a:lumOff val="40000"/>
                </a:schemeClr>
              </a:gs>
              <a:gs pos="60000">
                <a:schemeClr val="accent6"/>
              </a:gs>
              <a:gs pos="73000">
                <a:schemeClr val="accent6">
                  <a:lumMod val="50000"/>
                </a:schemeClr>
              </a:gs>
            </a:gsLst>
            <a:path path="circle">
              <a:fillToRect l="50000" t="50000" r="50000" b="50000"/>
            </a:path>
            <a:tileRect/>
          </a:gradFill>
          <a:ln w="19050">
            <a:solidFill>
              <a:srgbClr val="FEFEFE"/>
            </a:solidFill>
          </a:ln>
          <a:effectLst>
            <a:outerShdw blurRad="50800" dist="38100" dir="2700000" algn="tl" rotWithShape="0">
              <a:prstClr val="black">
                <a:alpha val="40000"/>
              </a:prstClr>
            </a:outerShdw>
          </a:effectLst>
          <a:scene3d>
            <a:camera prst="orthographicFront"/>
            <a:lightRig rig="contrasting" dir="t">
              <a:rot lat="0" lon="0" rev="5400000"/>
            </a:lightRig>
          </a:scene3d>
          <a:sp3d>
            <a:bevelT w="635000" h="508000"/>
            <a:bevelB w="571500" h="254000"/>
            <a:contourClr>
              <a:schemeClr val="accent3"/>
            </a:contourClr>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nchor="ctr"/>
          <a:lstStyle/>
          <a:p>
            <a:pPr algn="ctr"/>
            <a:r>
              <a:rPr lang="en-US" altLang="en-US" sz="2400" b="1" dirty="0">
                <a:solidFill>
                  <a:schemeClr val="tx2">
                    <a:lumMod val="50000"/>
                  </a:schemeClr>
                </a:solidFill>
                <a:latin typeface="Times New Roman" panose="02020603050405020304" pitchFamily="18" charset="0"/>
                <a:cs typeface="Times New Roman" panose="02020603050405020304" pitchFamily="18" charset="0"/>
              </a:rPr>
              <a:t>2</a:t>
            </a:r>
          </a:p>
        </p:txBody>
      </p:sp>
      <p:sp>
        <p:nvSpPr>
          <p:cNvPr id="63" name="Oval 62"/>
          <p:cNvSpPr/>
          <p:nvPr/>
        </p:nvSpPr>
        <p:spPr bwMode="gray">
          <a:xfrm>
            <a:off x="2090738" y="3962400"/>
            <a:ext cx="457200" cy="457200"/>
          </a:xfrm>
          <a:prstGeom prst="ellipse">
            <a:avLst/>
          </a:prstGeom>
          <a:gradFill flip="none" rotWithShape="1">
            <a:gsLst>
              <a:gs pos="0">
                <a:srgbClr val="FEFEFE"/>
              </a:gs>
              <a:gs pos="30000">
                <a:schemeClr val="accent3">
                  <a:lumMod val="40000"/>
                  <a:lumOff val="60000"/>
                </a:schemeClr>
              </a:gs>
              <a:gs pos="40000">
                <a:schemeClr val="accent3">
                  <a:lumMod val="60000"/>
                  <a:lumOff val="40000"/>
                </a:schemeClr>
              </a:gs>
              <a:gs pos="60000">
                <a:schemeClr val="accent3"/>
              </a:gs>
              <a:gs pos="73000">
                <a:schemeClr val="accent3">
                  <a:lumMod val="50000"/>
                </a:schemeClr>
              </a:gs>
            </a:gsLst>
            <a:path path="circle">
              <a:fillToRect l="50000" t="50000" r="50000" b="50000"/>
            </a:path>
            <a:tileRect/>
          </a:gradFill>
          <a:ln w="19050">
            <a:solidFill>
              <a:srgbClr val="FEFEFE"/>
            </a:solidFill>
          </a:ln>
          <a:effectLst>
            <a:outerShdw blurRad="50800" dist="38100" dir="2700000" algn="tl" rotWithShape="0">
              <a:prstClr val="black">
                <a:alpha val="40000"/>
              </a:prstClr>
            </a:outerShdw>
          </a:effectLst>
          <a:scene3d>
            <a:camera prst="orthographicFront"/>
            <a:lightRig rig="contrasting" dir="t">
              <a:rot lat="0" lon="0" rev="5400000"/>
            </a:lightRig>
          </a:scene3d>
          <a:sp3d>
            <a:bevelT w="635000" h="508000"/>
            <a:bevelB w="571500" h="254000"/>
            <a:contourClr>
              <a:schemeClr val="accent3"/>
            </a:contourClr>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nchor="ctr"/>
          <a:lstStyle/>
          <a:p>
            <a:pPr algn="ctr"/>
            <a:r>
              <a:rPr lang="en-US" altLang="en-US" sz="2400" b="1" dirty="0">
                <a:solidFill>
                  <a:schemeClr val="tx2">
                    <a:lumMod val="50000"/>
                  </a:schemeClr>
                </a:solidFill>
                <a:latin typeface="Times New Roman" panose="02020603050405020304" pitchFamily="18" charset="0"/>
                <a:cs typeface="Times New Roman" panose="02020603050405020304" pitchFamily="18" charset="0"/>
              </a:rPr>
              <a:t>3</a:t>
            </a:r>
          </a:p>
        </p:txBody>
      </p:sp>
      <p:sp>
        <p:nvSpPr>
          <p:cNvPr id="64" name="Oval 63"/>
          <p:cNvSpPr/>
          <p:nvPr/>
        </p:nvSpPr>
        <p:spPr bwMode="gray">
          <a:xfrm>
            <a:off x="1676400" y="5029200"/>
            <a:ext cx="457200" cy="457200"/>
          </a:xfrm>
          <a:prstGeom prst="ellipse">
            <a:avLst/>
          </a:prstGeom>
          <a:gradFill flip="none" rotWithShape="1">
            <a:gsLst>
              <a:gs pos="0">
                <a:srgbClr val="FEFEFE"/>
              </a:gs>
              <a:gs pos="30000">
                <a:schemeClr val="accent2">
                  <a:lumMod val="40000"/>
                  <a:lumOff val="60000"/>
                </a:schemeClr>
              </a:gs>
              <a:gs pos="40000">
                <a:schemeClr val="accent2">
                  <a:lumMod val="60000"/>
                  <a:lumOff val="40000"/>
                </a:schemeClr>
              </a:gs>
              <a:gs pos="60000">
                <a:schemeClr val="accent2"/>
              </a:gs>
              <a:gs pos="73000">
                <a:schemeClr val="accent2">
                  <a:lumMod val="75000"/>
                </a:schemeClr>
              </a:gs>
            </a:gsLst>
            <a:path path="circle">
              <a:fillToRect l="50000" t="50000" r="50000" b="50000"/>
            </a:path>
            <a:tileRect/>
          </a:gradFill>
          <a:ln w="19050">
            <a:solidFill>
              <a:srgbClr val="FEFEFE"/>
            </a:solidFill>
          </a:ln>
          <a:effectLst>
            <a:outerShdw blurRad="50800" dist="38100" dir="2700000" algn="tl" rotWithShape="0">
              <a:prstClr val="black">
                <a:alpha val="40000"/>
              </a:prstClr>
            </a:outerShdw>
          </a:effectLst>
          <a:scene3d>
            <a:camera prst="orthographicFront"/>
            <a:lightRig rig="contrasting" dir="t">
              <a:rot lat="0" lon="0" rev="5400000"/>
            </a:lightRig>
          </a:scene3d>
          <a:sp3d>
            <a:bevelT w="635000" h="508000"/>
            <a:bevelB w="571500" h="254000"/>
            <a:contourClr>
              <a:schemeClr val="accent3"/>
            </a:contourClr>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anchor="ctr"/>
          <a:lstStyle/>
          <a:p>
            <a:pPr algn="ctr"/>
            <a:r>
              <a:rPr lang="en-US" altLang="en-US" sz="2400" b="1" dirty="0">
                <a:solidFill>
                  <a:schemeClr val="tx2">
                    <a:lumMod val="50000"/>
                  </a:schemeClr>
                </a:solidFill>
                <a:latin typeface="Times New Roman" panose="02020603050405020304" pitchFamily="18" charset="0"/>
                <a:cs typeface="Times New Roman" panose="02020603050405020304" pitchFamily="18" charset="0"/>
              </a:rPr>
              <a:t>4</a:t>
            </a:r>
          </a:p>
        </p:txBody>
      </p:sp>
    </p:spTree>
    <p:extLst>
      <p:ext uri="{BB962C8B-B14F-4D97-AF65-F5344CB8AC3E}">
        <p14:creationId xmlns:p14="http://schemas.microsoft.com/office/powerpoint/2010/main" val="3719108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grpId="0" nodeType="clickEffect">
                                  <p:stCondLst>
                                    <p:cond delay="0"/>
                                  </p:stCondLst>
                                  <p:childTnLst>
                                    <p:animClr clrSpc="hsl" dir="cw">
                                      <p:cBhvr override="childStyle">
                                        <p:cTn id="6" dur="500" fill="hold"/>
                                        <p:tgtEl>
                                          <p:spTgt spid="56">
                                            <p:bg/>
                                          </p:spTgt>
                                        </p:tgtEl>
                                        <p:attrNameLst>
                                          <p:attrName>style.color</p:attrName>
                                        </p:attrNameLst>
                                      </p:cBhvr>
                                      <p:by>
                                        <p:hsl h="7200000" s="0" l="0"/>
                                      </p:by>
                                    </p:animClr>
                                    <p:animClr clrSpc="hsl" dir="cw">
                                      <p:cBhvr>
                                        <p:cTn id="7" dur="500" fill="hold"/>
                                        <p:tgtEl>
                                          <p:spTgt spid="56">
                                            <p:bg/>
                                          </p:spTgt>
                                        </p:tgtEl>
                                        <p:attrNameLst>
                                          <p:attrName>fillcolor</p:attrName>
                                        </p:attrNameLst>
                                      </p:cBhvr>
                                      <p:by>
                                        <p:hsl h="7200000" s="0" l="0"/>
                                      </p:by>
                                    </p:animClr>
                                    <p:animClr clrSpc="hsl" dir="cw">
                                      <p:cBhvr>
                                        <p:cTn id="8" dur="500" fill="hold"/>
                                        <p:tgtEl>
                                          <p:spTgt spid="56">
                                            <p:bg/>
                                          </p:spTgt>
                                        </p:tgtEl>
                                        <p:attrNameLst>
                                          <p:attrName>stroke.color</p:attrName>
                                        </p:attrNameLst>
                                      </p:cBhvr>
                                      <p:by>
                                        <p:hsl h="7200000" s="0" l="0"/>
                                      </p:by>
                                    </p:animClr>
                                    <p:set>
                                      <p:cBhvr>
                                        <p:cTn id="9" dur="500" fill="hold"/>
                                        <p:tgtEl>
                                          <p:spTgt spid="56">
                                            <p:bg/>
                                          </p:spTgt>
                                        </p:tgtEl>
                                        <p:attrNameLst>
                                          <p:attrName>fill.type</p:attrName>
                                        </p:attrNameLst>
                                      </p:cBhvr>
                                      <p:to>
                                        <p:strVal val="solid"/>
                                      </p:to>
                                    </p:set>
                                  </p:childTnLst>
                                </p:cTn>
                              </p:par>
                              <p:par>
                                <p:cTn id="10" presetID="21" presetClass="emph" presetSubtype="0" fill="hold" grpId="0" nodeType="withEffect">
                                  <p:stCondLst>
                                    <p:cond delay="0"/>
                                  </p:stCondLst>
                                  <p:childTnLst>
                                    <p:animClr clrSpc="hsl" dir="cw">
                                      <p:cBhvr override="childStyle">
                                        <p:cTn id="11" dur="500" fill="hold"/>
                                        <p:tgtEl>
                                          <p:spTgt spid="56">
                                            <p:txEl>
                                              <p:pRg st="0" end="0"/>
                                            </p:txEl>
                                          </p:spTgt>
                                        </p:tgtEl>
                                        <p:attrNameLst>
                                          <p:attrName>style.color</p:attrName>
                                        </p:attrNameLst>
                                      </p:cBhvr>
                                      <p:by>
                                        <p:hsl h="7200000" s="0" l="0"/>
                                      </p:by>
                                    </p:animClr>
                                    <p:animClr clrSpc="hsl" dir="cw">
                                      <p:cBhvr>
                                        <p:cTn id="12" dur="500" fill="hold"/>
                                        <p:tgtEl>
                                          <p:spTgt spid="56">
                                            <p:txEl>
                                              <p:pRg st="0" end="0"/>
                                            </p:txEl>
                                          </p:spTgt>
                                        </p:tgtEl>
                                        <p:attrNameLst>
                                          <p:attrName>fillcolor</p:attrName>
                                        </p:attrNameLst>
                                      </p:cBhvr>
                                      <p:by>
                                        <p:hsl h="7200000" s="0" l="0"/>
                                      </p:by>
                                    </p:animClr>
                                    <p:animClr clrSpc="hsl" dir="cw">
                                      <p:cBhvr>
                                        <p:cTn id="13" dur="500" fill="hold"/>
                                        <p:tgtEl>
                                          <p:spTgt spid="56">
                                            <p:txEl>
                                              <p:pRg st="0" end="0"/>
                                            </p:txEl>
                                          </p:spTgt>
                                        </p:tgtEl>
                                        <p:attrNameLst>
                                          <p:attrName>stroke.color</p:attrName>
                                        </p:attrNameLst>
                                      </p:cBhvr>
                                      <p:by>
                                        <p:hsl h="7200000" s="0" l="0"/>
                                      </p:by>
                                    </p:animClr>
                                    <p:set>
                                      <p:cBhvr>
                                        <p:cTn id="14" dur="500" fill="hold"/>
                                        <p:tgtEl>
                                          <p:spTgt spid="56">
                                            <p:txEl>
                                              <p:pRg st="0" end="0"/>
                                            </p:txEl>
                                          </p:spTgt>
                                        </p:tgtEl>
                                        <p:attrNameLst>
                                          <p:attrName>fill.type</p:attrName>
                                        </p:attrNameLst>
                                      </p:cBhvr>
                                      <p:to>
                                        <p:strVal val="solid"/>
                                      </p:to>
                                    </p:set>
                                  </p:childTnLst>
                                </p:cTn>
                              </p:par>
                              <p:par>
                                <p:cTn id="15" presetID="21" presetClass="emph" presetSubtype="0" fill="hold" grpId="0" nodeType="withEffect">
                                  <p:stCondLst>
                                    <p:cond delay="0"/>
                                  </p:stCondLst>
                                  <p:childTnLst>
                                    <p:animClr clrSpc="hsl" dir="cw">
                                      <p:cBhvr override="childStyle">
                                        <p:cTn id="16" dur="500" fill="hold"/>
                                        <p:tgtEl>
                                          <p:spTgt spid="57">
                                            <p:bg/>
                                          </p:spTgt>
                                        </p:tgtEl>
                                        <p:attrNameLst>
                                          <p:attrName>style.color</p:attrName>
                                        </p:attrNameLst>
                                      </p:cBhvr>
                                      <p:by>
                                        <p:hsl h="7200000" s="0" l="0"/>
                                      </p:by>
                                    </p:animClr>
                                    <p:animClr clrSpc="hsl" dir="cw">
                                      <p:cBhvr>
                                        <p:cTn id="17" dur="500" fill="hold"/>
                                        <p:tgtEl>
                                          <p:spTgt spid="57">
                                            <p:bg/>
                                          </p:spTgt>
                                        </p:tgtEl>
                                        <p:attrNameLst>
                                          <p:attrName>fillcolor</p:attrName>
                                        </p:attrNameLst>
                                      </p:cBhvr>
                                      <p:by>
                                        <p:hsl h="7200000" s="0" l="0"/>
                                      </p:by>
                                    </p:animClr>
                                    <p:animClr clrSpc="hsl" dir="cw">
                                      <p:cBhvr>
                                        <p:cTn id="18" dur="500" fill="hold"/>
                                        <p:tgtEl>
                                          <p:spTgt spid="57">
                                            <p:bg/>
                                          </p:spTgt>
                                        </p:tgtEl>
                                        <p:attrNameLst>
                                          <p:attrName>stroke.color</p:attrName>
                                        </p:attrNameLst>
                                      </p:cBhvr>
                                      <p:by>
                                        <p:hsl h="7200000" s="0" l="0"/>
                                      </p:by>
                                    </p:animClr>
                                    <p:set>
                                      <p:cBhvr>
                                        <p:cTn id="19" dur="500" fill="hold"/>
                                        <p:tgtEl>
                                          <p:spTgt spid="57">
                                            <p:bg/>
                                          </p:spTgt>
                                        </p:tgtEl>
                                        <p:attrNameLst>
                                          <p:attrName>fill.type</p:attrName>
                                        </p:attrNameLst>
                                      </p:cBhvr>
                                      <p:to>
                                        <p:strVal val="solid"/>
                                      </p:to>
                                    </p:set>
                                  </p:childTnLst>
                                </p:cTn>
                              </p:par>
                              <p:par>
                                <p:cTn id="20" presetID="21" presetClass="emph" presetSubtype="0" fill="hold" grpId="0" nodeType="withEffect">
                                  <p:stCondLst>
                                    <p:cond delay="0"/>
                                  </p:stCondLst>
                                  <p:childTnLst>
                                    <p:animClr clrSpc="hsl" dir="cw">
                                      <p:cBhvr override="childStyle">
                                        <p:cTn id="21" dur="500" fill="hold"/>
                                        <p:tgtEl>
                                          <p:spTgt spid="57">
                                            <p:txEl>
                                              <p:pRg st="0" end="0"/>
                                            </p:txEl>
                                          </p:spTgt>
                                        </p:tgtEl>
                                        <p:attrNameLst>
                                          <p:attrName>style.color</p:attrName>
                                        </p:attrNameLst>
                                      </p:cBhvr>
                                      <p:by>
                                        <p:hsl h="7200000" s="0" l="0"/>
                                      </p:by>
                                    </p:animClr>
                                    <p:animClr clrSpc="hsl" dir="cw">
                                      <p:cBhvr>
                                        <p:cTn id="22" dur="500" fill="hold"/>
                                        <p:tgtEl>
                                          <p:spTgt spid="57">
                                            <p:txEl>
                                              <p:pRg st="0" end="0"/>
                                            </p:txEl>
                                          </p:spTgt>
                                        </p:tgtEl>
                                        <p:attrNameLst>
                                          <p:attrName>fillcolor</p:attrName>
                                        </p:attrNameLst>
                                      </p:cBhvr>
                                      <p:by>
                                        <p:hsl h="7200000" s="0" l="0"/>
                                      </p:by>
                                    </p:animClr>
                                    <p:animClr clrSpc="hsl" dir="cw">
                                      <p:cBhvr>
                                        <p:cTn id="23" dur="500" fill="hold"/>
                                        <p:tgtEl>
                                          <p:spTgt spid="57">
                                            <p:txEl>
                                              <p:pRg st="0" end="0"/>
                                            </p:txEl>
                                          </p:spTgt>
                                        </p:tgtEl>
                                        <p:attrNameLst>
                                          <p:attrName>stroke.color</p:attrName>
                                        </p:attrNameLst>
                                      </p:cBhvr>
                                      <p:by>
                                        <p:hsl h="7200000" s="0" l="0"/>
                                      </p:by>
                                    </p:animClr>
                                    <p:set>
                                      <p:cBhvr>
                                        <p:cTn id="24" dur="500" fill="hold"/>
                                        <p:tgtEl>
                                          <p:spTgt spid="57">
                                            <p:txEl>
                                              <p:pRg st="0" end="0"/>
                                            </p:txEl>
                                          </p:spTgt>
                                        </p:tgtEl>
                                        <p:attrNameLst>
                                          <p:attrName>fill.type</p:attrName>
                                        </p:attrNameLst>
                                      </p:cBhvr>
                                      <p:to>
                                        <p:strVal val="solid"/>
                                      </p:to>
                                    </p:set>
                                  </p:childTnLst>
                                </p:cTn>
                              </p:par>
                              <p:par>
                                <p:cTn id="25" presetID="21" presetClass="emph" presetSubtype="0" fill="hold" grpId="0" nodeType="withEffect">
                                  <p:stCondLst>
                                    <p:cond delay="0"/>
                                  </p:stCondLst>
                                  <p:childTnLst>
                                    <p:animClr clrSpc="hsl" dir="cw">
                                      <p:cBhvr override="childStyle">
                                        <p:cTn id="26" dur="500" fill="hold"/>
                                        <p:tgtEl>
                                          <p:spTgt spid="59">
                                            <p:bg/>
                                          </p:spTgt>
                                        </p:tgtEl>
                                        <p:attrNameLst>
                                          <p:attrName>style.color</p:attrName>
                                        </p:attrNameLst>
                                      </p:cBhvr>
                                      <p:by>
                                        <p:hsl h="7200000" s="0" l="0"/>
                                      </p:by>
                                    </p:animClr>
                                    <p:animClr clrSpc="hsl" dir="cw">
                                      <p:cBhvr>
                                        <p:cTn id="27" dur="500" fill="hold"/>
                                        <p:tgtEl>
                                          <p:spTgt spid="59">
                                            <p:bg/>
                                          </p:spTgt>
                                        </p:tgtEl>
                                        <p:attrNameLst>
                                          <p:attrName>fillcolor</p:attrName>
                                        </p:attrNameLst>
                                      </p:cBhvr>
                                      <p:by>
                                        <p:hsl h="7200000" s="0" l="0"/>
                                      </p:by>
                                    </p:animClr>
                                    <p:animClr clrSpc="hsl" dir="cw">
                                      <p:cBhvr>
                                        <p:cTn id="28" dur="500" fill="hold"/>
                                        <p:tgtEl>
                                          <p:spTgt spid="59">
                                            <p:bg/>
                                          </p:spTgt>
                                        </p:tgtEl>
                                        <p:attrNameLst>
                                          <p:attrName>stroke.color</p:attrName>
                                        </p:attrNameLst>
                                      </p:cBhvr>
                                      <p:by>
                                        <p:hsl h="7200000" s="0" l="0"/>
                                      </p:by>
                                    </p:animClr>
                                    <p:set>
                                      <p:cBhvr>
                                        <p:cTn id="29" dur="500" fill="hold"/>
                                        <p:tgtEl>
                                          <p:spTgt spid="59">
                                            <p:bg/>
                                          </p:spTgt>
                                        </p:tgtEl>
                                        <p:attrNameLst>
                                          <p:attrName>fill.type</p:attrName>
                                        </p:attrNameLst>
                                      </p:cBhvr>
                                      <p:to>
                                        <p:strVal val="solid"/>
                                      </p:to>
                                    </p:set>
                                  </p:childTnLst>
                                </p:cTn>
                              </p:par>
                              <p:par>
                                <p:cTn id="30" presetID="21" presetClass="emph" presetSubtype="0" fill="hold" grpId="0" nodeType="withEffect">
                                  <p:stCondLst>
                                    <p:cond delay="0"/>
                                  </p:stCondLst>
                                  <p:childTnLst>
                                    <p:animClr clrSpc="hsl" dir="cw">
                                      <p:cBhvr override="childStyle">
                                        <p:cTn id="31" dur="500" fill="hold"/>
                                        <p:tgtEl>
                                          <p:spTgt spid="59">
                                            <p:txEl>
                                              <p:pRg st="0" end="0"/>
                                            </p:txEl>
                                          </p:spTgt>
                                        </p:tgtEl>
                                        <p:attrNameLst>
                                          <p:attrName>style.color</p:attrName>
                                        </p:attrNameLst>
                                      </p:cBhvr>
                                      <p:by>
                                        <p:hsl h="7200000" s="0" l="0"/>
                                      </p:by>
                                    </p:animClr>
                                    <p:animClr clrSpc="hsl" dir="cw">
                                      <p:cBhvr>
                                        <p:cTn id="32" dur="500" fill="hold"/>
                                        <p:tgtEl>
                                          <p:spTgt spid="59">
                                            <p:txEl>
                                              <p:pRg st="0" end="0"/>
                                            </p:txEl>
                                          </p:spTgt>
                                        </p:tgtEl>
                                        <p:attrNameLst>
                                          <p:attrName>fillcolor</p:attrName>
                                        </p:attrNameLst>
                                      </p:cBhvr>
                                      <p:by>
                                        <p:hsl h="7200000" s="0" l="0"/>
                                      </p:by>
                                    </p:animClr>
                                    <p:animClr clrSpc="hsl" dir="cw">
                                      <p:cBhvr>
                                        <p:cTn id="33" dur="500" fill="hold"/>
                                        <p:tgtEl>
                                          <p:spTgt spid="59">
                                            <p:txEl>
                                              <p:pRg st="0" end="0"/>
                                            </p:txEl>
                                          </p:spTgt>
                                        </p:tgtEl>
                                        <p:attrNameLst>
                                          <p:attrName>stroke.color</p:attrName>
                                        </p:attrNameLst>
                                      </p:cBhvr>
                                      <p:by>
                                        <p:hsl h="7200000" s="0" l="0"/>
                                      </p:by>
                                    </p:animClr>
                                    <p:set>
                                      <p:cBhvr>
                                        <p:cTn id="34" dur="500" fill="hold"/>
                                        <p:tgtEl>
                                          <p:spTgt spid="59">
                                            <p:txEl>
                                              <p:pRg st="0" end="0"/>
                                            </p:txEl>
                                          </p:spTgt>
                                        </p:tgtEl>
                                        <p:attrNameLst>
                                          <p:attrName>fill.type</p:attrName>
                                        </p:attrNameLst>
                                      </p:cBhvr>
                                      <p:to>
                                        <p:strVal val="solid"/>
                                      </p:to>
                                    </p:set>
                                  </p:childTnLst>
                                </p:cTn>
                              </p:par>
                              <p:par>
                                <p:cTn id="35" presetID="21" presetClass="emph" presetSubtype="0" fill="hold" grpId="0" nodeType="withEffect">
                                  <p:stCondLst>
                                    <p:cond delay="0"/>
                                  </p:stCondLst>
                                  <p:childTnLst>
                                    <p:animClr clrSpc="hsl" dir="cw">
                                      <p:cBhvr override="childStyle">
                                        <p:cTn id="36" dur="500" fill="hold"/>
                                        <p:tgtEl>
                                          <p:spTgt spid="60">
                                            <p:bg/>
                                          </p:spTgt>
                                        </p:tgtEl>
                                        <p:attrNameLst>
                                          <p:attrName>style.color</p:attrName>
                                        </p:attrNameLst>
                                      </p:cBhvr>
                                      <p:by>
                                        <p:hsl h="7200000" s="0" l="0"/>
                                      </p:by>
                                    </p:animClr>
                                    <p:animClr clrSpc="hsl" dir="cw">
                                      <p:cBhvr>
                                        <p:cTn id="37" dur="500" fill="hold"/>
                                        <p:tgtEl>
                                          <p:spTgt spid="60">
                                            <p:bg/>
                                          </p:spTgt>
                                        </p:tgtEl>
                                        <p:attrNameLst>
                                          <p:attrName>fillcolor</p:attrName>
                                        </p:attrNameLst>
                                      </p:cBhvr>
                                      <p:by>
                                        <p:hsl h="7200000" s="0" l="0"/>
                                      </p:by>
                                    </p:animClr>
                                    <p:animClr clrSpc="hsl" dir="cw">
                                      <p:cBhvr>
                                        <p:cTn id="38" dur="500" fill="hold"/>
                                        <p:tgtEl>
                                          <p:spTgt spid="60">
                                            <p:bg/>
                                          </p:spTgt>
                                        </p:tgtEl>
                                        <p:attrNameLst>
                                          <p:attrName>stroke.color</p:attrName>
                                        </p:attrNameLst>
                                      </p:cBhvr>
                                      <p:by>
                                        <p:hsl h="7200000" s="0" l="0"/>
                                      </p:by>
                                    </p:animClr>
                                    <p:set>
                                      <p:cBhvr>
                                        <p:cTn id="39" dur="500" fill="hold"/>
                                        <p:tgtEl>
                                          <p:spTgt spid="60">
                                            <p:bg/>
                                          </p:spTgt>
                                        </p:tgtEl>
                                        <p:attrNameLst>
                                          <p:attrName>fill.type</p:attrName>
                                        </p:attrNameLst>
                                      </p:cBhvr>
                                      <p:to>
                                        <p:strVal val="solid"/>
                                      </p:to>
                                    </p:set>
                                  </p:childTnLst>
                                </p:cTn>
                              </p:par>
                              <p:par>
                                <p:cTn id="40" presetID="21" presetClass="emph" presetSubtype="0" fill="hold" grpId="0" nodeType="withEffect">
                                  <p:stCondLst>
                                    <p:cond delay="0"/>
                                  </p:stCondLst>
                                  <p:childTnLst>
                                    <p:animClr clrSpc="hsl" dir="cw">
                                      <p:cBhvr override="childStyle">
                                        <p:cTn id="41" dur="500" fill="hold"/>
                                        <p:tgtEl>
                                          <p:spTgt spid="60">
                                            <p:txEl>
                                              <p:pRg st="0" end="0"/>
                                            </p:txEl>
                                          </p:spTgt>
                                        </p:tgtEl>
                                        <p:attrNameLst>
                                          <p:attrName>style.color</p:attrName>
                                        </p:attrNameLst>
                                      </p:cBhvr>
                                      <p:by>
                                        <p:hsl h="7200000" s="0" l="0"/>
                                      </p:by>
                                    </p:animClr>
                                    <p:animClr clrSpc="hsl" dir="cw">
                                      <p:cBhvr>
                                        <p:cTn id="42" dur="500" fill="hold"/>
                                        <p:tgtEl>
                                          <p:spTgt spid="60">
                                            <p:txEl>
                                              <p:pRg st="0" end="0"/>
                                            </p:txEl>
                                          </p:spTgt>
                                        </p:tgtEl>
                                        <p:attrNameLst>
                                          <p:attrName>fillcolor</p:attrName>
                                        </p:attrNameLst>
                                      </p:cBhvr>
                                      <p:by>
                                        <p:hsl h="7200000" s="0" l="0"/>
                                      </p:by>
                                    </p:animClr>
                                    <p:animClr clrSpc="hsl" dir="cw">
                                      <p:cBhvr>
                                        <p:cTn id="43" dur="500" fill="hold"/>
                                        <p:tgtEl>
                                          <p:spTgt spid="60">
                                            <p:txEl>
                                              <p:pRg st="0" end="0"/>
                                            </p:txEl>
                                          </p:spTgt>
                                        </p:tgtEl>
                                        <p:attrNameLst>
                                          <p:attrName>stroke.color</p:attrName>
                                        </p:attrNameLst>
                                      </p:cBhvr>
                                      <p:by>
                                        <p:hsl h="7200000" s="0" l="0"/>
                                      </p:by>
                                    </p:animClr>
                                    <p:set>
                                      <p:cBhvr>
                                        <p:cTn id="44" dur="500" fill="hold"/>
                                        <p:tgtEl>
                                          <p:spTgt spid="60">
                                            <p:txEl>
                                              <p:pRg st="0" end="0"/>
                                            </p:txEl>
                                          </p:spTgt>
                                        </p:tgtEl>
                                        <p:attrNameLst>
                                          <p:attrName>fill.type</p:attrName>
                                        </p:attrNameLst>
                                      </p:cBhvr>
                                      <p:to>
                                        <p:strVal val="solid"/>
                                      </p:to>
                                    </p:set>
                                  </p:childTnLst>
                                </p:cTn>
                              </p:par>
                              <p:par>
                                <p:cTn id="45" presetID="21" presetClass="emph" presetSubtype="0" fill="hold" grpId="0" nodeType="withEffect">
                                  <p:stCondLst>
                                    <p:cond delay="0"/>
                                  </p:stCondLst>
                                  <p:childTnLst>
                                    <p:animClr clrSpc="hsl" dir="cw">
                                      <p:cBhvr override="childStyle">
                                        <p:cTn id="46" dur="500" fill="hold"/>
                                        <p:tgtEl>
                                          <p:spTgt spid="61">
                                            <p:bg/>
                                          </p:spTgt>
                                        </p:tgtEl>
                                        <p:attrNameLst>
                                          <p:attrName>style.color</p:attrName>
                                        </p:attrNameLst>
                                      </p:cBhvr>
                                      <p:by>
                                        <p:hsl h="7200000" s="0" l="0"/>
                                      </p:by>
                                    </p:animClr>
                                    <p:animClr clrSpc="hsl" dir="cw">
                                      <p:cBhvr>
                                        <p:cTn id="47" dur="500" fill="hold"/>
                                        <p:tgtEl>
                                          <p:spTgt spid="61">
                                            <p:bg/>
                                          </p:spTgt>
                                        </p:tgtEl>
                                        <p:attrNameLst>
                                          <p:attrName>fillcolor</p:attrName>
                                        </p:attrNameLst>
                                      </p:cBhvr>
                                      <p:by>
                                        <p:hsl h="7200000" s="0" l="0"/>
                                      </p:by>
                                    </p:animClr>
                                    <p:animClr clrSpc="hsl" dir="cw">
                                      <p:cBhvr>
                                        <p:cTn id="48" dur="500" fill="hold"/>
                                        <p:tgtEl>
                                          <p:spTgt spid="61">
                                            <p:bg/>
                                          </p:spTgt>
                                        </p:tgtEl>
                                        <p:attrNameLst>
                                          <p:attrName>stroke.color</p:attrName>
                                        </p:attrNameLst>
                                      </p:cBhvr>
                                      <p:by>
                                        <p:hsl h="7200000" s="0" l="0"/>
                                      </p:by>
                                    </p:animClr>
                                    <p:set>
                                      <p:cBhvr>
                                        <p:cTn id="49" dur="500" fill="hold"/>
                                        <p:tgtEl>
                                          <p:spTgt spid="61">
                                            <p:bg/>
                                          </p:spTgt>
                                        </p:tgtEl>
                                        <p:attrNameLst>
                                          <p:attrName>fill.type</p:attrName>
                                        </p:attrNameLst>
                                      </p:cBhvr>
                                      <p:to>
                                        <p:strVal val="solid"/>
                                      </p:to>
                                    </p:set>
                                  </p:childTnLst>
                                </p:cTn>
                              </p:par>
                            </p:childTnLst>
                          </p:cTn>
                        </p:par>
                      </p:childTnLst>
                    </p:cTn>
                  </p:par>
                  <p:par>
                    <p:cTn id="50" fill="hold">
                      <p:stCondLst>
                        <p:cond delay="indefinite"/>
                      </p:stCondLst>
                      <p:childTnLst>
                        <p:par>
                          <p:cTn id="51" fill="hold">
                            <p:stCondLst>
                              <p:cond delay="0"/>
                            </p:stCondLst>
                            <p:childTnLst>
                              <p:par>
                                <p:cTn id="52" presetID="21" presetClass="emph" presetSubtype="0" fill="hold" grpId="0" nodeType="clickEffect">
                                  <p:stCondLst>
                                    <p:cond delay="0"/>
                                  </p:stCondLst>
                                  <p:childTnLst>
                                    <p:animClr clrSpc="hsl" dir="cw">
                                      <p:cBhvr override="childStyle">
                                        <p:cTn id="53" dur="500" fill="hold"/>
                                        <p:tgtEl>
                                          <p:spTgt spid="61">
                                            <p:txEl>
                                              <p:pRg st="0" end="0"/>
                                            </p:txEl>
                                          </p:spTgt>
                                        </p:tgtEl>
                                        <p:attrNameLst>
                                          <p:attrName>style.color</p:attrName>
                                        </p:attrNameLst>
                                      </p:cBhvr>
                                      <p:by>
                                        <p:hsl h="7200000" s="0" l="0"/>
                                      </p:by>
                                    </p:animClr>
                                    <p:animClr clrSpc="hsl" dir="cw">
                                      <p:cBhvr>
                                        <p:cTn id="54" dur="500" fill="hold"/>
                                        <p:tgtEl>
                                          <p:spTgt spid="61">
                                            <p:txEl>
                                              <p:pRg st="0" end="0"/>
                                            </p:txEl>
                                          </p:spTgt>
                                        </p:tgtEl>
                                        <p:attrNameLst>
                                          <p:attrName>fillcolor</p:attrName>
                                        </p:attrNameLst>
                                      </p:cBhvr>
                                      <p:by>
                                        <p:hsl h="7200000" s="0" l="0"/>
                                      </p:by>
                                    </p:animClr>
                                    <p:animClr clrSpc="hsl" dir="cw">
                                      <p:cBhvr>
                                        <p:cTn id="55" dur="500" fill="hold"/>
                                        <p:tgtEl>
                                          <p:spTgt spid="61">
                                            <p:txEl>
                                              <p:pRg st="0" end="0"/>
                                            </p:txEl>
                                          </p:spTgt>
                                        </p:tgtEl>
                                        <p:attrNameLst>
                                          <p:attrName>stroke.color</p:attrName>
                                        </p:attrNameLst>
                                      </p:cBhvr>
                                      <p:by>
                                        <p:hsl h="7200000" s="0" l="0"/>
                                      </p:by>
                                    </p:animClr>
                                    <p:set>
                                      <p:cBhvr>
                                        <p:cTn id="56" dur="500" fill="hold"/>
                                        <p:tgtEl>
                                          <p:spTgt spid="61">
                                            <p:txEl>
                                              <p:pRg st="0" end="0"/>
                                            </p:txEl>
                                          </p:spTgt>
                                        </p:tgtEl>
                                        <p:attrNameLst>
                                          <p:attrName>fill.type</p:attrName>
                                        </p:attrNameLst>
                                      </p:cBhvr>
                                      <p:to>
                                        <p:strVal val="solid"/>
                                      </p:to>
                                    </p:set>
                                  </p:childTnLst>
                                </p:cTn>
                              </p:par>
                              <p:par>
                                <p:cTn id="57" presetID="21" presetClass="emph" presetSubtype="0" fill="hold" grpId="0" nodeType="withEffect">
                                  <p:stCondLst>
                                    <p:cond delay="0"/>
                                  </p:stCondLst>
                                  <p:childTnLst>
                                    <p:animClr clrSpc="hsl" dir="cw">
                                      <p:cBhvr override="childStyle">
                                        <p:cTn id="58" dur="500" fill="hold"/>
                                        <p:tgtEl>
                                          <p:spTgt spid="62">
                                            <p:bg/>
                                          </p:spTgt>
                                        </p:tgtEl>
                                        <p:attrNameLst>
                                          <p:attrName>style.color</p:attrName>
                                        </p:attrNameLst>
                                      </p:cBhvr>
                                      <p:by>
                                        <p:hsl h="7200000" s="0" l="0"/>
                                      </p:by>
                                    </p:animClr>
                                    <p:animClr clrSpc="hsl" dir="cw">
                                      <p:cBhvr>
                                        <p:cTn id="59" dur="500" fill="hold"/>
                                        <p:tgtEl>
                                          <p:spTgt spid="62">
                                            <p:bg/>
                                          </p:spTgt>
                                        </p:tgtEl>
                                        <p:attrNameLst>
                                          <p:attrName>fillcolor</p:attrName>
                                        </p:attrNameLst>
                                      </p:cBhvr>
                                      <p:by>
                                        <p:hsl h="7200000" s="0" l="0"/>
                                      </p:by>
                                    </p:animClr>
                                    <p:animClr clrSpc="hsl" dir="cw">
                                      <p:cBhvr>
                                        <p:cTn id="60" dur="500" fill="hold"/>
                                        <p:tgtEl>
                                          <p:spTgt spid="62">
                                            <p:bg/>
                                          </p:spTgt>
                                        </p:tgtEl>
                                        <p:attrNameLst>
                                          <p:attrName>stroke.color</p:attrName>
                                        </p:attrNameLst>
                                      </p:cBhvr>
                                      <p:by>
                                        <p:hsl h="7200000" s="0" l="0"/>
                                      </p:by>
                                    </p:animClr>
                                    <p:set>
                                      <p:cBhvr>
                                        <p:cTn id="61" dur="500" fill="hold"/>
                                        <p:tgtEl>
                                          <p:spTgt spid="62">
                                            <p:bg/>
                                          </p:spTgt>
                                        </p:tgtEl>
                                        <p:attrNameLst>
                                          <p:attrName>fill.type</p:attrName>
                                        </p:attrNameLst>
                                      </p:cBhvr>
                                      <p:to>
                                        <p:strVal val="solid"/>
                                      </p:to>
                                    </p:set>
                                  </p:childTnLst>
                                </p:cTn>
                              </p:par>
                            </p:childTnLst>
                          </p:cTn>
                        </p:par>
                      </p:childTnLst>
                    </p:cTn>
                  </p:par>
                  <p:par>
                    <p:cTn id="62" fill="hold">
                      <p:stCondLst>
                        <p:cond delay="indefinite"/>
                      </p:stCondLst>
                      <p:childTnLst>
                        <p:par>
                          <p:cTn id="63" fill="hold">
                            <p:stCondLst>
                              <p:cond delay="0"/>
                            </p:stCondLst>
                            <p:childTnLst>
                              <p:par>
                                <p:cTn id="64" presetID="21" presetClass="emph" presetSubtype="0" fill="hold" grpId="0" nodeType="clickEffect">
                                  <p:stCondLst>
                                    <p:cond delay="0"/>
                                  </p:stCondLst>
                                  <p:childTnLst>
                                    <p:animClr clrSpc="hsl" dir="cw">
                                      <p:cBhvr override="childStyle">
                                        <p:cTn id="65" dur="500" fill="hold"/>
                                        <p:tgtEl>
                                          <p:spTgt spid="62">
                                            <p:txEl>
                                              <p:pRg st="0" end="0"/>
                                            </p:txEl>
                                          </p:spTgt>
                                        </p:tgtEl>
                                        <p:attrNameLst>
                                          <p:attrName>style.color</p:attrName>
                                        </p:attrNameLst>
                                      </p:cBhvr>
                                      <p:by>
                                        <p:hsl h="7200000" s="0" l="0"/>
                                      </p:by>
                                    </p:animClr>
                                    <p:animClr clrSpc="hsl" dir="cw">
                                      <p:cBhvr>
                                        <p:cTn id="66" dur="500" fill="hold"/>
                                        <p:tgtEl>
                                          <p:spTgt spid="62">
                                            <p:txEl>
                                              <p:pRg st="0" end="0"/>
                                            </p:txEl>
                                          </p:spTgt>
                                        </p:tgtEl>
                                        <p:attrNameLst>
                                          <p:attrName>fillcolor</p:attrName>
                                        </p:attrNameLst>
                                      </p:cBhvr>
                                      <p:by>
                                        <p:hsl h="7200000" s="0" l="0"/>
                                      </p:by>
                                    </p:animClr>
                                    <p:animClr clrSpc="hsl" dir="cw">
                                      <p:cBhvr>
                                        <p:cTn id="67" dur="500" fill="hold"/>
                                        <p:tgtEl>
                                          <p:spTgt spid="62">
                                            <p:txEl>
                                              <p:pRg st="0" end="0"/>
                                            </p:txEl>
                                          </p:spTgt>
                                        </p:tgtEl>
                                        <p:attrNameLst>
                                          <p:attrName>stroke.color</p:attrName>
                                        </p:attrNameLst>
                                      </p:cBhvr>
                                      <p:by>
                                        <p:hsl h="7200000" s="0" l="0"/>
                                      </p:by>
                                    </p:animClr>
                                    <p:set>
                                      <p:cBhvr>
                                        <p:cTn id="68" dur="500" fill="hold"/>
                                        <p:tgtEl>
                                          <p:spTgt spid="62">
                                            <p:txEl>
                                              <p:pRg st="0" end="0"/>
                                            </p:txEl>
                                          </p:spTgt>
                                        </p:tgtEl>
                                        <p:attrNameLst>
                                          <p:attrName>fill.type</p:attrName>
                                        </p:attrNameLst>
                                      </p:cBhvr>
                                      <p:to>
                                        <p:strVal val="solid"/>
                                      </p:to>
                                    </p:set>
                                  </p:childTnLst>
                                </p:cTn>
                              </p:par>
                              <p:par>
                                <p:cTn id="69" presetID="21" presetClass="emph" presetSubtype="0" fill="hold" grpId="0" nodeType="withEffect">
                                  <p:stCondLst>
                                    <p:cond delay="0"/>
                                  </p:stCondLst>
                                  <p:childTnLst>
                                    <p:animClr clrSpc="hsl" dir="cw">
                                      <p:cBhvr override="childStyle">
                                        <p:cTn id="70" dur="500" fill="hold"/>
                                        <p:tgtEl>
                                          <p:spTgt spid="63">
                                            <p:bg/>
                                          </p:spTgt>
                                        </p:tgtEl>
                                        <p:attrNameLst>
                                          <p:attrName>style.color</p:attrName>
                                        </p:attrNameLst>
                                      </p:cBhvr>
                                      <p:by>
                                        <p:hsl h="7200000" s="0" l="0"/>
                                      </p:by>
                                    </p:animClr>
                                    <p:animClr clrSpc="hsl" dir="cw">
                                      <p:cBhvr>
                                        <p:cTn id="71" dur="500" fill="hold"/>
                                        <p:tgtEl>
                                          <p:spTgt spid="63">
                                            <p:bg/>
                                          </p:spTgt>
                                        </p:tgtEl>
                                        <p:attrNameLst>
                                          <p:attrName>fillcolor</p:attrName>
                                        </p:attrNameLst>
                                      </p:cBhvr>
                                      <p:by>
                                        <p:hsl h="7200000" s="0" l="0"/>
                                      </p:by>
                                    </p:animClr>
                                    <p:animClr clrSpc="hsl" dir="cw">
                                      <p:cBhvr>
                                        <p:cTn id="72" dur="500" fill="hold"/>
                                        <p:tgtEl>
                                          <p:spTgt spid="63">
                                            <p:bg/>
                                          </p:spTgt>
                                        </p:tgtEl>
                                        <p:attrNameLst>
                                          <p:attrName>stroke.color</p:attrName>
                                        </p:attrNameLst>
                                      </p:cBhvr>
                                      <p:by>
                                        <p:hsl h="7200000" s="0" l="0"/>
                                      </p:by>
                                    </p:animClr>
                                    <p:set>
                                      <p:cBhvr>
                                        <p:cTn id="73" dur="500" fill="hold"/>
                                        <p:tgtEl>
                                          <p:spTgt spid="63">
                                            <p:bg/>
                                          </p:spTgt>
                                        </p:tgtEl>
                                        <p:attrNameLst>
                                          <p:attrName>fill.type</p:attrName>
                                        </p:attrNameLst>
                                      </p:cBhvr>
                                      <p:to>
                                        <p:strVal val="solid"/>
                                      </p:to>
                                    </p:set>
                                  </p:childTnLst>
                                </p:cTn>
                              </p:par>
                            </p:childTnLst>
                          </p:cTn>
                        </p:par>
                      </p:childTnLst>
                    </p:cTn>
                  </p:par>
                  <p:par>
                    <p:cTn id="74" fill="hold">
                      <p:stCondLst>
                        <p:cond delay="indefinite"/>
                      </p:stCondLst>
                      <p:childTnLst>
                        <p:par>
                          <p:cTn id="75" fill="hold">
                            <p:stCondLst>
                              <p:cond delay="0"/>
                            </p:stCondLst>
                            <p:childTnLst>
                              <p:par>
                                <p:cTn id="76" presetID="21" presetClass="emph" presetSubtype="0" fill="hold" grpId="0" nodeType="clickEffect">
                                  <p:stCondLst>
                                    <p:cond delay="0"/>
                                  </p:stCondLst>
                                  <p:childTnLst>
                                    <p:animClr clrSpc="hsl" dir="cw">
                                      <p:cBhvr override="childStyle">
                                        <p:cTn id="77" dur="500" fill="hold"/>
                                        <p:tgtEl>
                                          <p:spTgt spid="63">
                                            <p:txEl>
                                              <p:pRg st="0" end="0"/>
                                            </p:txEl>
                                          </p:spTgt>
                                        </p:tgtEl>
                                        <p:attrNameLst>
                                          <p:attrName>style.color</p:attrName>
                                        </p:attrNameLst>
                                      </p:cBhvr>
                                      <p:by>
                                        <p:hsl h="7200000" s="0" l="0"/>
                                      </p:by>
                                    </p:animClr>
                                    <p:animClr clrSpc="hsl" dir="cw">
                                      <p:cBhvr>
                                        <p:cTn id="78" dur="500" fill="hold"/>
                                        <p:tgtEl>
                                          <p:spTgt spid="63">
                                            <p:txEl>
                                              <p:pRg st="0" end="0"/>
                                            </p:txEl>
                                          </p:spTgt>
                                        </p:tgtEl>
                                        <p:attrNameLst>
                                          <p:attrName>fillcolor</p:attrName>
                                        </p:attrNameLst>
                                      </p:cBhvr>
                                      <p:by>
                                        <p:hsl h="7200000" s="0" l="0"/>
                                      </p:by>
                                    </p:animClr>
                                    <p:animClr clrSpc="hsl" dir="cw">
                                      <p:cBhvr>
                                        <p:cTn id="79" dur="500" fill="hold"/>
                                        <p:tgtEl>
                                          <p:spTgt spid="63">
                                            <p:txEl>
                                              <p:pRg st="0" end="0"/>
                                            </p:txEl>
                                          </p:spTgt>
                                        </p:tgtEl>
                                        <p:attrNameLst>
                                          <p:attrName>stroke.color</p:attrName>
                                        </p:attrNameLst>
                                      </p:cBhvr>
                                      <p:by>
                                        <p:hsl h="7200000" s="0" l="0"/>
                                      </p:by>
                                    </p:animClr>
                                    <p:set>
                                      <p:cBhvr>
                                        <p:cTn id="80" dur="500" fill="hold"/>
                                        <p:tgtEl>
                                          <p:spTgt spid="63">
                                            <p:txEl>
                                              <p:pRg st="0" end="0"/>
                                            </p:txEl>
                                          </p:spTgt>
                                        </p:tgtEl>
                                        <p:attrNameLst>
                                          <p:attrName>fill.type</p:attrName>
                                        </p:attrNameLst>
                                      </p:cBhvr>
                                      <p:to>
                                        <p:strVal val="solid"/>
                                      </p:to>
                                    </p:set>
                                  </p:childTnLst>
                                </p:cTn>
                              </p:par>
                              <p:par>
                                <p:cTn id="81" presetID="21" presetClass="emph" presetSubtype="0" fill="hold" grpId="0" nodeType="withEffect">
                                  <p:stCondLst>
                                    <p:cond delay="0"/>
                                  </p:stCondLst>
                                  <p:childTnLst>
                                    <p:animClr clrSpc="hsl" dir="cw">
                                      <p:cBhvr override="childStyle">
                                        <p:cTn id="82" dur="500" fill="hold"/>
                                        <p:tgtEl>
                                          <p:spTgt spid="64">
                                            <p:bg/>
                                          </p:spTgt>
                                        </p:tgtEl>
                                        <p:attrNameLst>
                                          <p:attrName>style.color</p:attrName>
                                        </p:attrNameLst>
                                      </p:cBhvr>
                                      <p:by>
                                        <p:hsl h="7200000" s="0" l="0"/>
                                      </p:by>
                                    </p:animClr>
                                    <p:animClr clrSpc="hsl" dir="cw">
                                      <p:cBhvr>
                                        <p:cTn id="83" dur="500" fill="hold"/>
                                        <p:tgtEl>
                                          <p:spTgt spid="64">
                                            <p:bg/>
                                          </p:spTgt>
                                        </p:tgtEl>
                                        <p:attrNameLst>
                                          <p:attrName>fillcolor</p:attrName>
                                        </p:attrNameLst>
                                      </p:cBhvr>
                                      <p:by>
                                        <p:hsl h="7200000" s="0" l="0"/>
                                      </p:by>
                                    </p:animClr>
                                    <p:animClr clrSpc="hsl" dir="cw">
                                      <p:cBhvr>
                                        <p:cTn id="84" dur="500" fill="hold"/>
                                        <p:tgtEl>
                                          <p:spTgt spid="64">
                                            <p:bg/>
                                          </p:spTgt>
                                        </p:tgtEl>
                                        <p:attrNameLst>
                                          <p:attrName>stroke.color</p:attrName>
                                        </p:attrNameLst>
                                      </p:cBhvr>
                                      <p:by>
                                        <p:hsl h="7200000" s="0" l="0"/>
                                      </p:by>
                                    </p:animClr>
                                    <p:set>
                                      <p:cBhvr>
                                        <p:cTn id="85" dur="500" fill="hold"/>
                                        <p:tgtEl>
                                          <p:spTgt spid="64">
                                            <p:bg/>
                                          </p:spTgt>
                                        </p:tgtEl>
                                        <p:attrNameLst>
                                          <p:attrName>fill.type</p:attrName>
                                        </p:attrNameLst>
                                      </p:cBhvr>
                                      <p:to>
                                        <p:strVal val="solid"/>
                                      </p:to>
                                    </p:set>
                                  </p:childTnLst>
                                </p:cTn>
                              </p:par>
                            </p:childTnLst>
                          </p:cTn>
                        </p:par>
                      </p:childTnLst>
                    </p:cTn>
                  </p:par>
                  <p:par>
                    <p:cTn id="86" fill="hold">
                      <p:stCondLst>
                        <p:cond delay="indefinite"/>
                      </p:stCondLst>
                      <p:childTnLst>
                        <p:par>
                          <p:cTn id="87" fill="hold">
                            <p:stCondLst>
                              <p:cond delay="0"/>
                            </p:stCondLst>
                            <p:childTnLst>
                              <p:par>
                                <p:cTn id="88" presetID="21" presetClass="emph" presetSubtype="0" fill="hold" grpId="0" nodeType="clickEffect">
                                  <p:stCondLst>
                                    <p:cond delay="0"/>
                                  </p:stCondLst>
                                  <p:childTnLst>
                                    <p:animClr clrSpc="hsl" dir="cw">
                                      <p:cBhvr override="childStyle">
                                        <p:cTn id="89" dur="500" fill="hold"/>
                                        <p:tgtEl>
                                          <p:spTgt spid="64">
                                            <p:txEl>
                                              <p:pRg st="0" end="0"/>
                                            </p:txEl>
                                          </p:spTgt>
                                        </p:tgtEl>
                                        <p:attrNameLst>
                                          <p:attrName>style.color</p:attrName>
                                        </p:attrNameLst>
                                      </p:cBhvr>
                                      <p:by>
                                        <p:hsl h="7200000" s="0" l="0"/>
                                      </p:by>
                                    </p:animClr>
                                    <p:animClr clrSpc="hsl" dir="cw">
                                      <p:cBhvr>
                                        <p:cTn id="90" dur="500" fill="hold"/>
                                        <p:tgtEl>
                                          <p:spTgt spid="64">
                                            <p:txEl>
                                              <p:pRg st="0" end="0"/>
                                            </p:txEl>
                                          </p:spTgt>
                                        </p:tgtEl>
                                        <p:attrNameLst>
                                          <p:attrName>fillcolor</p:attrName>
                                        </p:attrNameLst>
                                      </p:cBhvr>
                                      <p:by>
                                        <p:hsl h="7200000" s="0" l="0"/>
                                      </p:by>
                                    </p:animClr>
                                    <p:animClr clrSpc="hsl" dir="cw">
                                      <p:cBhvr>
                                        <p:cTn id="91" dur="500" fill="hold"/>
                                        <p:tgtEl>
                                          <p:spTgt spid="64">
                                            <p:txEl>
                                              <p:pRg st="0" end="0"/>
                                            </p:txEl>
                                          </p:spTgt>
                                        </p:tgtEl>
                                        <p:attrNameLst>
                                          <p:attrName>stroke.color</p:attrName>
                                        </p:attrNameLst>
                                      </p:cBhvr>
                                      <p:by>
                                        <p:hsl h="7200000" s="0" l="0"/>
                                      </p:by>
                                    </p:animClr>
                                    <p:set>
                                      <p:cBhvr>
                                        <p:cTn id="92" dur="500" fill="hold"/>
                                        <p:tgtEl>
                                          <p:spTgt spid="6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animBg="1"/>
      <p:bldP spid="57" grpId="0" build="p" animBg="1"/>
      <p:bldP spid="59" grpId="0" build="p" animBg="1"/>
      <p:bldP spid="60" grpId="0" build="p" animBg="1"/>
      <p:bldP spid="61" grpId="0" build="p" animBg="1"/>
      <p:bldP spid="62" grpId="0" build="p" animBg="1"/>
      <p:bldP spid="63" grpId="0" build="p" animBg="1"/>
      <p:bldP spid="64" grpId="0" build="p" animBg="1"/>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6302375" cy="533400"/>
          </a:xfrm>
        </p:spPr>
        <p:txBody>
          <a:bodyPr/>
          <a:lstStyle/>
          <a:p>
            <a:r>
              <a:rPr lang="en-US" sz="3200">
                <a:latin typeface="Times New Roman" panose="02020603050405020304" pitchFamily="18" charset="0"/>
                <a:cs typeface="Times New Roman" panose="02020603050405020304" pitchFamily="18" charset="0"/>
              </a:rPr>
              <a:t>5.1 Tổng quan về cấu trúc cây</a:t>
            </a:r>
          </a:p>
        </p:txBody>
      </p:sp>
      <p:sp>
        <p:nvSpPr>
          <p:cNvPr id="3" name="Content Placeholder 2"/>
          <p:cNvSpPr>
            <a:spLocks noGrp="1"/>
          </p:cNvSpPr>
          <p:nvPr>
            <p:ph idx="1"/>
          </p:nvPr>
        </p:nvSpPr>
        <p:spPr>
          <a:xfrm>
            <a:off x="457200" y="990600"/>
            <a:ext cx="8229600" cy="5292725"/>
          </a:xfrm>
        </p:spPr>
        <p:txBody>
          <a:bodyPr/>
          <a:lstStyle/>
          <a:p>
            <a:r>
              <a:rPr lang="en-US" sz="2800" b="1">
                <a:latin typeface="Times New Roman" panose="02020603050405020304" pitchFamily="18" charset="0"/>
                <a:cs typeface="Times New Roman" panose="02020603050405020304" pitchFamily="18" charset="0"/>
              </a:rPr>
              <a:t>Định nghĩa cây: </a:t>
            </a:r>
          </a:p>
          <a:p>
            <a:pPr marL="0" indent="0">
              <a:buNone/>
            </a:pP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Cây là một tập hợp T các phần tử (gọi là nút của cây), trong đó có một nút đặc biệt gọi là nút gốc, các nút còn lại được chia thành những tập rời nhau T1, T2, …,Tn theo quan hệ phân cấp, trong đó Ti cũng là 1 cây. Mỗi nút ở cấp i sẽ quản lý một số nút ở cấp i+1. Quan hệ này người ta gọi là quan hệ cha – con.</a:t>
            </a:r>
          </a:p>
          <a:p>
            <a:endParaRPr lang="en-US"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222</a:t>
            </a:fld>
            <a:endParaRPr lang="en-US" altLang="en-US"/>
          </a:p>
        </p:txBody>
      </p:sp>
    </p:spTree>
    <p:extLst>
      <p:ext uri="{BB962C8B-B14F-4D97-AF65-F5344CB8AC3E}">
        <p14:creationId xmlns:p14="http://schemas.microsoft.com/office/powerpoint/2010/main" val="4185200019"/>
      </p:ext>
    </p:extLst>
  </p:cSld>
  <p:clrMapOvr>
    <a:masterClrMapping/>
  </p:clrMapOvr>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533400"/>
          </a:xfrm>
        </p:spPr>
        <p:txBody>
          <a:bodyPr/>
          <a:lstStyle/>
          <a:p>
            <a:r>
              <a:rPr lang="en-US" sz="3200">
                <a:latin typeface="Times New Roman" panose="02020603050405020304" pitchFamily="18" charset="0"/>
                <a:cs typeface="Times New Roman" panose="02020603050405020304" pitchFamily="18" charset="0"/>
              </a:rPr>
              <a:t>Một số khái niệm cơ bản</a:t>
            </a:r>
          </a:p>
        </p:txBody>
      </p:sp>
      <p:sp>
        <p:nvSpPr>
          <p:cNvPr id="3" name="Content Placeholder 2"/>
          <p:cNvSpPr>
            <a:spLocks noGrp="1"/>
          </p:cNvSpPr>
          <p:nvPr>
            <p:ph idx="1"/>
          </p:nvPr>
        </p:nvSpPr>
        <p:spPr>
          <a:xfrm>
            <a:off x="152400" y="1066800"/>
            <a:ext cx="8915400" cy="5292725"/>
          </a:xfrm>
        </p:spPr>
        <p:txBody>
          <a:bodyPr/>
          <a:lstStyle/>
          <a:p>
            <a:pPr lvl="0"/>
            <a:r>
              <a:rPr lang="en-US" sz="2700" b="1" i="1">
                <a:latin typeface="Times New Roman" panose="02020603050405020304" pitchFamily="18" charset="0"/>
                <a:cs typeface="Times New Roman" panose="02020603050405020304" pitchFamily="18" charset="0"/>
              </a:rPr>
              <a:t>Bậc của một nút</a:t>
            </a:r>
            <a:r>
              <a:rPr lang="en-US" sz="2700" i="1">
                <a:latin typeface="Times New Roman" panose="02020603050405020304" pitchFamily="18" charset="0"/>
                <a:cs typeface="Times New Roman" panose="02020603050405020304" pitchFamily="18" charset="0"/>
              </a:rPr>
              <a:t>: Là số cây con của nút đó .</a:t>
            </a:r>
            <a:endParaRPr lang="en-US" sz="2700">
              <a:latin typeface="Times New Roman" panose="02020603050405020304" pitchFamily="18" charset="0"/>
              <a:cs typeface="Times New Roman" panose="02020603050405020304" pitchFamily="18" charset="0"/>
            </a:endParaRPr>
          </a:p>
          <a:p>
            <a:pPr lvl="0"/>
            <a:r>
              <a:rPr lang="en-US" sz="2700" b="1" i="1">
                <a:latin typeface="Times New Roman" panose="02020603050405020304" pitchFamily="18" charset="0"/>
                <a:cs typeface="Times New Roman" panose="02020603050405020304" pitchFamily="18" charset="0"/>
              </a:rPr>
              <a:t>Bậc của một cây</a:t>
            </a:r>
            <a:r>
              <a:rPr lang="en-US" sz="2700" i="1">
                <a:latin typeface="Times New Roman" panose="02020603050405020304" pitchFamily="18" charset="0"/>
                <a:cs typeface="Times New Roman" panose="02020603050405020304" pitchFamily="18" charset="0"/>
              </a:rPr>
              <a:t>: Là bậc lớn nhất của các nút trong cây </a:t>
            </a:r>
            <a:endParaRPr lang="en-US" sz="2700">
              <a:latin typeface="Times New Roman" panose="02020603050405020304" pitchFamily="18" charset="0"/>
              <a:cs typeface="Times New Roman" panose="02020603050405020304" pitchFamily="18" charset="0"/>
            </a:endParaRPr>
          </a:p>
          <a:p>
            <a:pPr lvl="0"/>
            <a:r>
              <a:rPr lang="en-US" sz="2700" b="1" i="1">
                <a:latin typeface="Times New Roman" panose="02020603050405020304" pitchFamily="18" charset="0"/>
                <a:cs typeface="Times New Roman" panose="02020603050405020304" pitchFamily="18" charset="0"/>
              </a:rPr>
              <a:t>Nút gốc</a:t>
            </a:r>
            <a:r>
              <a:rPr lang="en-US" sz="2700" i="1">
                <a:latin typeface="Times New Roman" panose="02020603050405020304" pitchFamily="18" charset="0"/>
                <a:cs typeface="Times New Roman" panose="02020603050405020304" pitchFamily="18" charset="0"/>
              </a:rPr>
              <a:t>: Là nút không có nút cha.</a:t>
            </a:r>
            <a:endParaRPr lang="en-US" sz="2700">
              <a:latin typeface="Times New Roman" panose="02020603050405020304" pitchFamily="18" charset="0"/>
              <a:cs typeface="Times New Roman" panose="02020603050405020304" pitchFamily="18" charset="0"/>
            </a:endParaRPr>
          </a:p>
          <a:p>
            <a:pPr lvl="0"/>
            <a:r>
              <a:rPr lang="en-US" sz="2700" b="1" i="1">
                <a:latin typeface="Times New Roman" panose="02020603050405020304" pitchFamily="18" charset="0"/>
                <a:cs typeface="Times New Roman" panose="02020603050405020304" pitchFamily="18" charset="0"/>
              </a:rPr>
              <a:t>Nút lá</a:t>
            </a:r>
            <a:r>
              <a:rPr lang="en-US" sz="2700" i="1">
                <a:latin typeface="Times New Roman" panose="02020603050405020304" pitchFamily="18" charset="0"/>
                <a:cs typeface="Times New Roman" panose="02020603050405020304" pitchFamily="18" charset="0"/>
              </a:rPr>
              <a:t>: Là nút có bậc bằng 0 .</a:t>
            </a:r>
            <a:endParaRPr lang="en-US" sz="2700">
              <a:latin typeface="Times New Roman" panose="02020603050405020304" pitchFamily="18" charset="0"/>
              <a:cs typeface="Times New Roman" panose="02020603050405020304" pitchFamily="18" charset="0"/>
            </a:endParaRPr>
          </a:p>
          <a:p>
            <a:pPr lvl="0"/>
            <a:r>
              <a:rPr lang="en-US" sz="2700" b="1" i="1">
                <a:latin typeface="Times New Roman" panose="02020603050405020304" pitchFamily="18" charset="0"/>
                <a:cs typeface="Times New Roman" panose="02020603050405020304" pitchFamily="18" charset="0"/>
              </a:rPr>
              <a:t>Mức của một nút</a:t>
            </a:r>
            <a:r>
              <a:rPr lang="en-US" sz="2700" i="1">
                <a:latin typeface="Times New Roman" panose="02020603050405020304" pitchFamily="18" charset="0"/>
                <a:cs typeface="Times New Roman" panose="02020603050405020304" pitchFamily="18" charset="0"/>
              </a:rPr>
              <a:t>:</a:t>
            </a:r>
            <a:endParaRPr lang="en-US" sz="2700">
              <a:latin typeface="Times New Roman" panose="02020603050405020304" pitchFamily="18" charset="0"/>
              <a:cs typeface="Times New Roman" panose="02020603050405020304" pitchFamily="18" charset="0"/>
            </a:endParaRPr>
          </a:p>
          <a:p>
            <a:pPr lvl="1"/>
            <a:r>
              <a:rPr lang="en-US" sz="2700" i="1">
                <a:latin typeface="Times New Roman" panose="02020603050405020304" pitchFamily="18" charset="0"/>
                <a:cs typeface="Times New Roman" panose="02020603050405020304" pitchFamily="18" charset="0"/>
              </a:rPr>
              <a:t>Mức của nút gốc bằng 0.</a:t>
            </a:r>
            <a:endParaRPr lang="en-US" sz="2700">
              <a:latin typeface="Times New Roman" panose="02020603050405020304" pitchFamily="18" charset="0"/>
              <a:cs typeface="Times New Roman" panose="02020603050405020304" pitchFamily="18" charset="0"/>
            </a:endParaRPr>
          </a:p>
          <a:p>
            <a:pPr lvl="1"/>
            <a:r>
              <a:rPr lang="en-US" sz="2700" i="1">
                <a:latin typeface="Times New Roman" panose="02020603050405020304" pitchFamily="18" charset="0"/>
                <a:cs typeface="Times New Roman" panose="02020603050405020304" pitchFamily="18" charset="0"/>
              </a:rPr>
              <a:t>Mức của các nút con bằng mức của nút cha cộng thêm 1.</a:t>
            </a:r>
            <a:endParaRPr lang="en-US" sz="2700">
              <a:latin typeface="Times New Roman" panose="02020603050405020304" pitchFamily="18" charset="0"/>
              <a:cs typeface="Times New Roman" panose="02020603050405020304" pitchFamily="18" charset="0"/>
            </a:endParaRPr>
          </a:p>
          <a:p>
            <a:pPr lvl="0"/>
            <a:r>
              <a:rPr lang="en-US" sz="2700" i="1">
                <a:latin typeface="Times New Roman" panose="02020603050405020304" pitchFamily="18" charset="0"/>
                <a:cs typeface="Times New Roman" panose="02020603050405020304" pitchFamily="18" charset="0"/>
              </a:rPr>
              <a:t>Độ dài đường đi từ gốc đến nút x: Là số nhánh cần đi qua kể từ gốc đến x.</a:t>
            </a:r>
            <a:endParaRPr lang="en-US" sz="2700">
              <a:latin typeface="Times New Roman" panose="02020603050405020304" pitchFamily="18" charset="0"/>
              <a:cs typeface="Times New Roman" panose="02020603050405020304" pitchFamily="18" charset="0"/>
            </a:endParaRPr>
          </a:p>
          <a:p>
            <a:pPr lvl="0"/>
            <a:r>
              <a:rPr lang="en-US" sz="2700" b="1" i="1">
                <a:latin typeface="Times New Roman" panose="02020603050405020304" pitchFamily="18" charset="0"/>
                <a:cs typeface="Times New Roman" panose="02020603050405020304" pitchFamily="18" charset="0"/>
              </a:rPr>
              <a:t>Chiều cao của cây</a:t>
            </a:r>
            <a:r>
              <a:rPr lang="en-US" sz="2700" i="1">
                <a:latin typeface="Times New Roman" panose="02020603050405020304" pitchFamily="18" charset="0"/>
                <a:cs typeface="Times New Roman" panose="02020603050405020304" pitchFamily="18" charset="0"/>
              </a:rPr>
              <a:t>: Là mức lớn nhất trong cây.</a:t>
            </a:r>
            <a:endParaRPr lang="en-US" sz="27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223</a:t>
            </a:fld>
            <a:endParaRPr lang="en-US" altLang="en-US"/>
          </a:p>
        </p:txBody>
      </p:sp>
    </p:spTree>
    <p:extLst>
      <p:ext uri="{BB962C8B-B14F-4D97-AF65-F5344CB8AC3E}">
        <p14:creationId xmlns:p14="http://schemas.microsoft.com/office/powerpoint/2010/main" val="1522582712"/>
      </p:ext>
    </p:extLst>
  </p:cSld>
  <p:clrMapOvr>
    <a:masterClrMapping/>
  </p:clrMapOvr>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5EFD47E-C029-4974-8E90-7A6D993626E2}" type="slidenum">
              <a:rPr lang="en-US" altLang="en-US" smtClean="0"/>
              <a:pPr/>
              <a:t>224</a:t>
            </a:fld>
            <a:endParaRPr lang="en-US" altLang="en-US"/>
          </a:p>
        </p:txBody>
      </p:sp>
      <p:sp>
        <p:nvSpPr>
          <p:cNvPr id="6" name="Title 1"/>
          <p:cNvSpPr>
            <a:spLocks noGrp="1"/>
          </p:cNvSpPr>
          <p:nvPr>
            <p:ph type="title"/>
          </p:nvPr>
        </p:nvSpPr>
        <p:spPr>
          <a:xfrm>
            <a:off x="914400" y="457200"/>
            <a:ext cx="6302375" cy="533400"/>
          </a:xfrm>
        </p:spPr>
        <p:txBody>
          <a:bodyPr/>
          <a:lstStyle/>
          <a:p>
            <a:r>
              <a:rPr lang="en-US" sz="3200">
                <a:latin typeface="Times New Roman" panose="02020603050405020304" pitchFamily="18" charset="0"/>
                <a:cs typeface="Times New Roman" panose="02020603050405020304" pitchFamily="18" charset="0"/>
              </a:rPr>
              <a:t>Một số khái niệm cơ bản</a:t>
            </a:r>
          </a:p>
        </p:txBody>
      </p:sp>
      <p:graphicFrame>
        <p:nvGraphicFramePr>
          <p:cNvPr id="3" name="Object 2"/>
          <p:cNvGraphicFramePr>
            <a:graphicFrameLocks noChangeAspect="1"/>
          </p:cNvGraphicFramePr>
          <p:nvPr/>
        </p:nvGraphicFramePr>
        <p:xfrm>
          <a:off x="76200" y="1371600"/>
          <a:ext cx="8787866" cy="3200400"/>
        </p:xfrm>
        <a:graphic>
          <a:graphicData uri="http://schemas.openxmlformats.org/presentationml/2006/ole">
            <mc:AlternateContent xmlns:mc="http://schemas.openxmlformats.org/markup-compatibility/2006">
              <mc:Choice xmlns:v="urn:schemas-microsoft-com:vml" Requires="v">
                <p:oleObj spid="_x0000_s14338" r:id="rId3" imgW="7193280" imgH="2400549" progId="Visio.Drawing.15">
                  <p:embed/>
                </p:oleObj>
              </mc:Choice>
              <mc:Fallback>
                <p:oleObj r:id="rId3" imgW="7193280" imgH="2400549" progId="Visio.Drawing.15">
                  <p:embed/>
                  <p:pic>
                    <p:nvPicPr>
                      <p:cNvPr id="3"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371600"/>
                        <a:ext cx="8787866" cy="3200400"/>
                      </a:xfrm>
                      <a:prstGeom prst="rect">
                        <a:avLst/>
                      </a:prstGeom>
                      <a:noFill/>
                    </p:spPr>
                  </p:pic>
                </p:oleObj>
              </mc:Fallback>
            </mc:AlternateContent>
          </a:graphicData>
        </a:graphic>
      </p:graphicFrame>
    </p:spTree>
    <p:extLst>
      <p:ext uri="{BB962C8B-B14F-4D97-AF65-F5344CB8AC3E}">
        <p14:creationId xmlns:p14="http://schemas.microsoft.com/office/powerpoint/2010/main" val="3930983888"/>
      </p:ext>
    </p:extLst>
  </p:cSld>
  <p:clrMapOvr>
    <a:masterClrMapping/>
  </p:clrMapOvr>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533400"/>
          </a:xfrm>
        </p:spPr>
        <p:txBody>
          <a:bodyPr/>
          <a:lstStyle/>
          <a:p>
            <a:r>
              <a:rPr lang="en-US" sz="3200">
                <a:latin typeface="Times New Roman" panose="02020603050405020304" pitchFamily="18" charset="0"/>
                <a:cs typeface="Times New Roman" panose="02020603050405020304" pitchFamily="18" charset="0"/>
              </a:rPr>
              <a:t>Một số 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225</a:t>
            </a:fld>
            <a:endParaRPr lang="en-US" altLang="en-US"/>
          </a:p>
        </p:txBody>
      </p:sp>
      <p:sp>
        <p:nvSpPr>
          <p:cNvPr id="6" name="TextBox 5"/>
          <p:cNvSpPr txBox="1"/>
          <p:nvPr/>
        </p:nvSpPr>
        <p:spPr>
          <a:xfrm>
            <a:off x="457200" y="1066800"/>
            <a:ext cx="8001000" cy="2677656"/>
          </a:xfrm>
          <a:prstGeom prst="rect">
            <a:avLst/>
          </a:prstGeom>
          <a:noFill/>
        </p:spPr>
        <p:txBody>
          <a:bodyPr wrap="square" rtlCol="0">
            <a:spAutoFit/>
          </a:bodyPr>
          <a:lstStyle/>
          <a:p>
            <a:pPr marL="45720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Sơ đồ tổ chức của 1 công ty</a:t>
            </a:r>
          </a:p>
          <a:p>
            <a:pPr marL="45720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Mục lục của một cuốn sách</a:t>
            </a:r>
          </a:p>
          <a:p>
            <a:pPr marL="45720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Gia phả của một họ tộc</a:t>
            </a:r>
          </a:p>
          <a:p>
            <a:pPr marL="45720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Cấu trúc của thư mục trên ổ đĩa</a:t>
            </a:r>
          </a:p>
          <a:p>
            <a:pPr marL="457200" indent="-457200">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Biểu thức toán học cũng có thể biểu diễn bằng cây</a:t>
            </a:r>
          </a:p>
          <a:p>
            <a:pPr marL="457200" indent="-457200">
              <a:buFont typeface="Wingdings" panose="05000000000000000000" pitchFamily="2" charset="2"/>
              <a:buChar char="Ø"/>
            </a:pPr>
            <a:endParaRPr lang="en-US" sz="280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1600200" y="3276599"/>
            <a:ext cx="5867400" cy="3373541"/>
          </a:xfrm>
          <a:prstGeom prst="rect">
            <a:avLst/>
          </a:prstGeom>
        </p:spPr>
      </p:pic>
    </p:spTree>
    <p:extLst>
      <p:ext uri="{BB962C8B-B14F-4D97-AF65-F5344CB8AC3E}">
        <p14:creationId xmlns:p14="http://schemas.microsoft.com/office/powerpoint/2010/main" val="3776872915"/>
      </p:ext>
    </p:extLst>
  </p:cSld>
  <p:clrMapOvr>
    <a:masterClrMapping/>
  </p:clrMapOvr>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a:latin typeface="Times New Roman" panose="02020603050405020304" pitchFamily="18" charset="0"/>
                <a:cs typeface="Times New Roman" panose="02020603050405020304" pitchFamily="18" charset="0"/>
              </a:rPr>
              <a:t>5.2 Cây nhị phân</a:t>
            </a:r>
          </a:p>
        </p:txBody>
      </p:sp>
      <p:sp>
        <p:nvSpPr>
          <p:cNvPr id="3" name="Content Placeholder 2"/>
          <p:cNvSpPr>
            <a:spLocks noGrp="1"/>
          </p:cNvSpPr>
          <p:nvPr>
            <p:ph idx="1"/>
          </p:nvPr>
        </p:nvSpPr>
        <p:spPr>
          <a:xfrm>
            <a:off x="457200" y="1020762"/>
            <a:ext cx="8229600" cy="5262563"/>
          </a:xfrm>
        </p:spPr>
        <p:txBody>
          <a:bodyPr/>
          <a:lstStyle/>
          <a:p>
            <a:pPr marL="0" indent="0">
              <a:buNone/>
            </a:pPr>
            <a:r>
              <a:rPr lang="en-US" sz="2800">
                <a:latin typeface="Times New Roman" panose="02020603050405020304" pitchFamily="18" charset="0"/>
                <a:cs typeface="Times New Roman" panose="02020603050405020304" pitchFamily="18" charset="0"/>
              </a:rPr>
              <a:t>Cây nhị phân là cây có đặc điểm là mọi nút trên cây chỉ có tối đa hai nhánh con.</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226</a:t>
            </a:fld>
            <a:endParaRPr lang="en-US" altLang="en-US"/>
          </a:p>
        </p:txBody>
      </p:sp>
      <p:graphicFrame>
        <p:nvGraphicFramePr>
          <p:cNvPr id="10" name="Object 9"/>
          <p:cNvGraphicFramePr>
            <a:graphicFrameLocks noChangeAspect="1"/>
          </p:cNvGraphicFramePr>
          <p:nvPr/>
        </p:nvGraphicFramePr>
        <p:xfrm>
          <a:off x="565638" y="1973858"/>
          <a:ext cx="7892562" cy="4350742"/>
        </p:xfrm>
        <a:graphic>
          <a:graphicData uri="http://schemas.openxmlformats.org/presentationml/2006/ole">
            <mc:AlternateContent xmlns:mc="http://schemas.openxmlformats.org/markup-compatibility/2006">
              <mc:Choice xmlns:v="urn:schemas-microsoft-com:vml" Requires="v">
                <p:oleObj spid="_x0000_s15362" r:id="rId3" imgW="8526618" imgH="4701346" progId="Visio.Drawing.15">
                  <p:embed/>
                </p:oleObj>
              </mc:Choice>
              <mc:Fallback>
                <p:oleObj r:id="rId3" imgW="8526618" imgH="4701346" progId="Visio.Drawing.15">
                  <p:embed/>
                  <p:pic>
                    <p:nvPicPr>
                      <p:cNvPr id="1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638" y="1973858"/>
                        <a:ext cx="7892562" cy="4350742"/>
                      </a:xfrm>
                      <a:prstGeom prst="rect">
                        <a:avLst/>
                      </a:prstGeom>
                      <a:noFill/>
                    </p:spPr>
                  </p:pic>
                </p:oleObj>
              </mc:Fallback>
            </mc:AlternateContent>
          </a:graphicData>
        </a:graphic>
      </p:graphicFrame>
    </p:spTree>
    <p:extLst>
      <p:ext uri="{BB962C8B-B14F-4D97-AF65-F5344CB8AC3E}">
        <p14:creationId xmlns:p14="http://schemas.microsoft.com/office/powerpoint/2010/main" val="2253284535"/>
      </p:ext>
    </p:extLst>
  </p:cSld>
  <p:clrMapOvr>
    <a:masterClrMapping/>
  </p:clrMapOvr>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a:latin typeface="Times New Roman" panose="02020603050405020304" pitchFamily="18" charset="0"/>
                <a:cs typeface="Times New Roman" panose="02020603050405020304" pitchFamily="18" charset="0"/>
              </a:rPr>
              <a:t>Tính chất của cây nhị phân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20762"/>
                <a:ext cx="8229600" cy="5262563"/>
              </a:xfrm>
            </p:spPr>
            <p:txBody>
              <a:bodyPr/>
              <a:lstStyle/>
              <a:p>
                <a:pPr>
                  <a:buFont typeface="Wingdings" panose="05000000000000000000" pitchFamily="2" charset="2"/>
                  <a:buChar char="Ø"/>
                  <a:tabLst>
                    <a:tab pos="7429500" algn="l"/>
                  </a:tabLst>
                </a:pPr>
                <a:r>
                  <a:rPr lang="en-US" sz="2800">
                    <a:latin typeface="Times New Roman" panose="02020603050405020304" pitchFamily="18" charset="0"/>
                    <a:cs typeface="Times New Roman" panose="02020603050405020304" pitchFamily="18" charset="0"/>
                  </a:rPr>
                  <a:t>Số lượng tối đa các nút ở mức i của cây nhị phân là </a:t>
                </a:r>
                <a14:m>
                  <m:oMath xmlns:m="http://schemas.openxmlformats.org/officeDocument/2006/math">
                    <m:r>
                      <a:rPr lang="en-US" sz="2800" i="1" smtClean="0">
                        <a:latin typeface="Cambria Math" panose="02040503050406030204" pitchFamily="18" charset="0"/>
                        <a:cs typeface="Times New Roman" panose="02020603050405020304" pitchFamily="18" charset="0"/>
                      </a:rPr>
                      <m:t>2</m:t>
                    </m:r>
                  </m:oMath>
                </a14:m>
                <a:r>
                  <a:rPr lang="en-US" sz="2800" b="0" i="0">
                    <a:latin typeface="+mj-lt"/>
                    <a:cs typeface="Times New Roman" panose="02020603050405020304" pitchFamily="18" charset="0"/>
                  </a:rPr>
                  <a:t>^i</a:t>
                </a:r>
                <a:r>
                  <a:rPr lang="en-US" sz="2800">
                    <a:latin typeface="Times New Roman" panose="02020603050405020304" pitchFamily="18" charset="0"/>
                    <a:cs typeface="Times New Roman" panose="02020603050405020304" pitchFamily="18" charset="0"/>
                  </a:rPr>
                  <a:t>, tối thiểu là 1 (i ≥ 1).</a:t>
                </a:r>
              </a:p>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Số lượng tối đa các nút trên một cây nhị phân có chiều cao h là </a:t>
                </a:r>
                <a14:m>
                  <m:oMath xmlns:m="http://schemas.openxmlformats.org/officeDocument/2006/math">
                    <m:sSup>
                      <m:sSupPr>
                        <m:ctrlPr>
                          <a:rPr lang="en-US" sz="2800" i="1" smtClean="0">
                            <a:latin typeface="Cambria Math" panose="02040503050406030204" pitchFamily="18" charset="0"/>
                            <a:cs typeface="Times New Roman" panose="02020603050405020304" pitchFamily="18" charset="0"/>
                          </a:rPr>
                        </m:ctrlPr>
                      </m:sSupPr>
                      <m:e>
                        <m:r>
                          <a:rPr lang="en-US" sz="2800" b="0" i="1" smtClean="0">
                            <a:latin typeface="Cambria Math" panose="02040503050406030204" pitchFamily="18" charset="0"/>
                            <a:cs typeface="Times New Roman" panose="02020603050405020304" pitchFamily="18" charset="0"/>
                          </a:rPr>
                          <m:t>2</m:t>
                        </m:r>
                      </m:e>
                      <m:sup>
                        <m:r>
                          <a:rPr lang="en-US" sz="2800" b="0" i="1" smtClean="0">
                            <a:latin typeface="Cambria Math" panose="02040503050406030204" pitchFamily="18" charset="0"/>
                            <a:cs typeface="Times New Roman" panose="02020603050405020304" pitchFamily="18" charset="0"/>
                          </a:rPr>
                          <m:t>h</m:t>
                        </m:r>
                        <m:r>
                          <a:rPr lang="en-US" sz="2800" b="0" i="1" smtClean="0">
                            <a:latin typeface="Cambria Math" panose="02040503050406030204" pitchFamily="18" charset="0"/>
                            <a:cs typeface="Times New Roman" panose="02020603050405020304" pitchFamily="18" charset="0"/>
                          </a:rPr>
                          <m:t>+1</m:t>
                        </m:r>
                      </m:sup>
                    </m:sSup>
                    <m:r>
                      <a:rPr lang="en-US" sz="2800" b="0" i="1" smtClean="0">
                        <a:latin typeface="Cambria Math" panose="02040503050406030204" pitchFamily="18" charset="0"/>
                        <a:cs typeface="Times New Roman" panose="02020603050405020304" pitchFamily="18" charset="0"/>
                      </a:rPr>
                      <m:t>−1</m:t>
                    </m:r>
                  </m:oMath>
                </a14:m>
                <a:r>
                  <a:rPr lang="en-US" sz="2800">
                    <a:latin typeface="Times New Roman" panose="02020603050405020304" pitchFamily="18" charset="0"/>
                    <a:cs typeface="Times New Roman" panose="02020603050405020304" pitchFamily="18" charset="0"/>
                  </a:rPr>
                  <a:t>, tối thiểu là h+1 (h  ≥ 1).</a:t>
                </a:r>
              </a:p>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Cây nhị phân hoàn chỉnh có n nút thì chiều cao của nó là h =  </a:t>
                </a:r>
                <a14:m>
                  <m:oMath xmlns:m="http://schemas.openxmlformats.org/officeDocument/2006/math">
                    <m:sSub>
                      <m:sSubPr>
                        <m:ctrlPr>
                          <a:rPr lang="en-US" sz="280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𝑙𝑜𝑔</m:t>
                        </m:r>
                      </m:e>
                      <m:sub>
                        <m:r>
                          <a:rPr lang="en-US" sz="2800" b="0" i="1" smtClean="0">
                            <a:latin typeface="Cambria Math" panose="02040503050406030204" pitchFamily="18" charset="0"/>
                            <a:cs typeface="Times New Roman" panose="02020603050405020304" pitchFamily="18" charset="0"/>
                          </a:rPr>
                          <m:t>2</m:t>
                        </m:r>
                      </m:sub>
                    </m:sSub>
                  </m:oMath>
                </a14:m>
                <a:r>
                  <a:rPr lang="en-US" sz="2800">
                    <a:latin typeface="Times New Roman" panose="02020603050405020304" pitchFamily="18" charset="0"/>
                    <a:cs typeface="Times New Roman" panose="02020603050405020304" pitchFamily="18" charset="0"/>
                  </a:rPr>
                  <a:t>(n +1) -1.</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20762"/>
                <a:ext cx="8229600" cy="5262563"/>
              </a:xfrm>
              <a:blipFill>
                <a:blip r:embed="rId2"/>
                <a:stretch>
                  <a:fillRect l="-1259" t="-115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5EFD47E-C029-4974-8E90-7A6D993626E2}" type="slidenum">
              <a:rPr lang="en-US" altLang="en-US" smtClean="0"/>
              <a:pPr/>
              <a:t>227</a:t>
            </a:fld>
            <a:endParaRPr lang="en-US" altLang="en-US"/>
          </a:p>
        </p:txBody>
      </p:sp>
    </p:spTree>
    <p:extLst>
      <p:ext uri="{BB962C8B-B14F-4D97-AF65-F5344CB8AC3E}">
        <p14:creationId xmlns:p14="http://schemas.microsoft.com/office/powerpoint/2010/main" val="413397778"/>
      </p:ext>
    </p:extLst>
  </p:cSld>
  <p:clrMapOvr>
    <a:masterClrMapping/>
  </p:clrMapOvr>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a:latin typeface="Times New Roman" panose="02020603050405020304" pitchFamily="18" charset="0"/>
                <a:cs typeface="Times New Roman" panose="02020603050405020304" pitchFamily="18" charset="0"/>
              </a:rPr>
              <a:t>Biểu diễn cây nhị phân</a:t>
            </a:r>
          </a:p>
        </p:txBody>
      </p:sp>
      <p:sp>
        <p:nvSpPr>
          <p:cNvPr id="3" name="Content Placeholder 2"/>
          <p:cNvSpPr>
            <a:spLocks noGrp="1"/>
          </p:cNvSpPr>
          <p:nvPr>
            <p:ph idx="1"/>
          </p:nvPr>
        </p:nvSpPr>
        <p:spPr>
          <a:xfrm>
            <a:off x="228600" y="1020762"/>
            <a:ext cx="8686800" cy="5262563"/>
          </a:xfrm>
        </p:spPr>
        <p:txBody>
          <a:bodyPr/>
          <a:lstStyle/>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Mỗi nút của cây nhị phân có tối đa 2 nút con, do vậy sử dụng DSLK để biểu diễn cây nhị phân sẽ hữu hiệu nhất.</a:t>
            </a:r>
          </a:p>
          <a:p>
            <a:pPr>
              <a:buFont typeface="Wingdings" panose="05000000000000000000" pitchFamily="2" charset="2"/>
              <a:buChar char="Ø"/>
            </a:pPr>
            <a:r>
              <a:rPr lang="en-US" sz="2800">
                <a:latin typeface="Times New Roman" panose="02020603050405020304" pitchFamily="18" charset="0"/>
                <a:cs typeface="Times New Roman" panose="02020603050405020304" pitchFamily="18" charset="0"/>
              </a:rPr>
              <a:t>Mỗi nút của cây nhị phân khi đó sẽ có 3 thành phần:</a:t>
            </a:r>
          </a:p>
          <a:p>
            <a:pPr lvl="1">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Thành phần item chứa thông tin về nút</a:t>
            </a:r>
          </a:p>
          <a:p>
            <a:pPr lvl="1">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Con trỏ left trỏ đến nút con bên trái</a:t>
            </a:r>
          </a:p>
          <a:p>
            <a:pPr lvl="1">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Con trỏ right trỏ đến nút con bên phải</a:t>
            </a:r>
          </a:p>
          <a:p>
            <a:pPr marL="457200" lvl="1" indent="-45720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Nếu nút có ít hơn 2 nút con thì các thành phần left hoặc right sẽ trỏ tới NULL</a:t>
            </a:r>
          </a:p>
          <a:p>
            <a:pPr marL="457200" lvl="1" indent="-457200">
              <a:buFont typeface="Wingdings" panose="05000000000000000000" pitchFamily="2" charset="2"/>
              <a:buChar char="Ø"/>
            </a:pPr>
            <a:r>
              <a:rPr lang="en-US">
                <a:latin typeface="Times New Roman" panose="02020603050405020304" pitchFamily="18" charset="0"/>
                <a:cs typeface="Times New Roman" panose="02020603050405020304" pitchFamily="18" charset="0"/>
              </a:rPr>
              <a:t>Để tăng tính di chuyển trong cây ta có thể thêm con trỏ parent trỏ đến nút cha.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228</a:t>
            </a:fld>
            <a:endParaRPr lang="en-US" altLang="en-US"/>
          </a:p>
        </p:txBody>
      </p:sp>
    </p:spTree>
    <p:extLst>
      <p:ext uri="{BB962C8B-B14F-4D97-AF65-F5344CB8AC3E}">
        <p14:creationId xmlns:p14="http://schemas.microsoft.com/office/powerpoint/2010/main" val="347746303"/>
      </p:ext>
    </p:extLst>
  </p:cSld>
  <p:clrMapOvr>
    <a:masterClrMapping/>
  </p:clrMapOvr>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a:latin typeface="Times New Roman" panose="02020603050405020304" pitchFamily="18" charset="0"/>
                <a:cs typeface="Times New Roman" panose="02020603050405020304" pitchFamily="18" charset="0"/>
              </a:rPr>
              <a:t>Biểu diễn cây nhị phân</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229</a:t>
            </a:fld>
            <a:endParaRPr lang="en-US" altLang="en-US"/>
          </a:p>
        </p:txBody>
      </p:sp>
      <p:pic>
        <p:nvPicPr>
          <p:cNvPr id="5" name="Picture 4"/>
          <p:cNvPicPr>
            <a:picLocks noChangeAspect="1"/>
          </p:cNvPicPr>
          <p:nvPr/>
        </p:nvPicPr>
        <p:blipFill>
          <a:blip r:embed="rId2"/>
          <a:stretch>
            <a:fillRect/>
          </a:stretch>
        </p:blipFill>
        <p:spPr>
          <a:xfrm>
            <a:off x="381000" y="1524000"/>
            <a:ext cx="8305800" cy="2837815"/>
          </a:xfrm>
          <a:prstGeom prst="rect">
            <a:avLst/>
          </a:prstGeom>
        </p:spPr>
      </p:pic>
      <p:sp>
        <p:nvSpPr>
          <p:cNvPr id="6" name="TextBox 5"/>
          <p:cNvSpPr txBox="1"/>
          <p:nvPr/>
        </p:nvSpPr>
        <p:spPr>
          <a:xfrm>
            <a:off x="1524000" y="4800600"/>
            <a:ext cx="6585457" cy="523220"/>
          </a:xfrm>
          <a:prstGeom prst="rect">
            <a:avLst/>
          </a:prstGeom>
          <a:noFill/>
        </p:spPr>
        <p:txBody>
          <a:bodyPr wrap="none" rtlCol="0">
            <a:spAutoFit/>
          </a:bodyPr>
          <a:lstStyle/>
          <a:p>
            <a:r>
              <a:rPr lang="en-US" sz="2800">
                <a:latin typeface="Times New Roman" panose="02020603050405020304" pitchFamily="18" charset="0"/>
                <a:cs typeface="Times New Roman" panose="02020603050405020304" pitchFamily="18" charset="0"/>
              </a:rPr>
              <a:t>Cài đặt cây nhị phân bằng danh sách liên kết</a:t>
            </a:r>
          </a:p>
        </p:txBody>
      </p:sp>
    </p:spTree>
    <p:extLst>
      <p:ext uri="{BB962C8B-B14F-4D97-AF65-F5344CB8AC3E}">
        <p14:creationId xmlns:p14="http://schemas.microsoft.com/office/powerpoint/2010/main" val="317976926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5EFD47E-C029-4974-8E90-7A6D993626E2}" type="slidenum">
              <a:rPr lang="en-US" altLang="en-US" smtClean="0"/>
              <a:pPr/>
              <a:t>23</a:t>
            </a:fld>
            <a:endParaRPr lang="en-US" altLang="en-US"/>
          </a:p>
        </p:txBody>
      </p:sp>
      <p:sp>
        <p:nvSpPr>
          <p:cNvPr id="91" name="Title 1"/>
          <p:cNvSpPr txBox="1">
            <a:spLocks/>
          </p:cNvSpPr>
          <p:nvPr/>
        </p:nvSpPr>
        <p:spPr bwMode="gray">
          <a:xfrm>
            <a:off x="841888" y="152400"/>
            <a:ext cx="68691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a:lstStyle>
          <a:p>
            <a:r>
              <a:rPr lang="en-US" sz="3200">
                <a:latin typeface="Times New Roman" panose="02020603050405020304" pitchFamily="18" charset="0"/>
                <a:cs typeface="Times New Roman" panose="02020603050405020304" pitchFamily="18" charset="0"/>
              </a:rPr>
              <a:t> Bài tập</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Rectangle 1"/>
              <p:cNvSpPr/>
              <p:nvPr/>
            </p:nvSpPr>
            <p:spPr>
              <a:xfrm>
                <a:off x="392088" y="1447800"/>
                <a:ext cx="8294712" cy="2016771"/>
              </a:xfrm>
              <a:prstGeom prst="rect">
                <a:avLst/>
              </a:prstGeom>
            </p:spPr>
            <p:txBody>
              <a:bodyPr wrap="square">
                <a:spAutoFit/>
              </a:bodyPr>
              <a:lstStyle/>
              <a:p>
                <a:pPr marR="0" lvl="0" algn="just">
                  <a:lnSpc>
                    <a:spcPct val="107000"/>
                  </a:lnSpc>
                  <a:spcBef>
                    <a:spcPts val="0"/>
                  </a:spcBef>
                  <a:spcAft>
                    <a:spcPts val="0"/>
                  </a:spcAft>
                </a:pPr>
                <a:r>
                  <a:rPr lang="en-US" sz="2800" b="1">
                    <a:latin typeface="Times New Roman" panose="02020603050405020304" pitchFamily="18" charset="0"/>
                    <a:ea typeface="Calibri" panose="020F0502020204030204" pitchFamily="34" charset="0"/>
                    <a:cs typeface="Times New Roman" panose="02020603050405020304" pitchFamily="18" charset="0"/>
                  </a:rPr>
                  <a:t>Trình bày giải thuật giải các bài toán sau</a:t>
                </a:r>
                <a:r>
                  <a:rPr lang="en-US" sz="2800">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gn="just">
                  <a:lnSpc>
                    <a:spcPct val="107000"/>
                  </a:lnSpc>
                  <a:spcBef>
                    <a:spcPts val="0"/>
                  </a:spcBef>
                  <a:spcAft>
                    <a:spcPts val="0"/>
                  </a:spcAft>
                  <a:buFont typeface="+mj-lt"/>
                  <a:buAutoNum type="arabicPeriod"/>
                </a:pPr>
                <a:r>
                  <a:rPr lang="en-US" sz="2800">
                    <a:latin typeface="Times New Roman" panose="02020603050405020304" pitchFamily="18" charset="0"/>
                    <a:ea typeface="Calibri" panose="020F0502020204030204" pitchFamily="34" charset="0"/>
                    <a:cs typeface="Times New Roman" panose="02020603050405020304" pitchFamily="18" charset="0"/>
                  </a:rPr>
                  <a:t>Tìm bội chung nhỏ nhất của 2 số nguyên dương</a:t>
                </a:r>
              </a:p>
              <a:p>
                <a:pPr marL="342900" marR="0" lvl="0" indent="-342900" algn="just">
                  <a:lnSpc>
                    <a:spcPct val="107000"/>
                  </a:lnSpc>
                  <a:spcBef>
                    <a:spcPts val="0"/>
                  </a:spcBef>
                  <a:spcAft>
                    <a:spcPts val="0"/>
                  </a:spcAft>
                  <a:buFont typeface="+mj-lt"/>
                  <a:buAutoNum type="arabicPeriod"/>
                </a:pPr>
                <a:r>
                  <a:rPr lang="en-US" sz="2800">
                    <a:effectLst/>
                    <a:latin typeface="Times New Roman" panose="02020603050405020304" pitchFamily="18" charset="0"/>
                    <a:ea typeface="Calibri" panose="020F0502020204030204" pitchFamily="34" charset="0"/>
                    <a:cs typeface="Times New Roman" panose="02020603050405020304" pitchFamily="18" charset="0"/>
                  </a:rPr>
                  <a:t>Giải phương trình bậc hai: </a:t>
                </a:r>
                <a14:m>
                  <m:oMath xmlns:m="http://schemas.openxmlformats.org/officeDocument/2006/math">
                    <m:sSup>
                      <m:sSup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pPr>
                      <m:e>
                        <m:r>
                          <m:rPr>
                            <m:nor/>
                          </m:rPr>
                          <a:rPr lang="en-US" sz="2800">
                            <a:effectLst/>
                            <a:latin typeface="Cambria Math" panose="02040503050406030204" pitchFamily="18" charset="0"/>
                            <a:ea typeface="Calibri" panose="020F0502020204030204" pitchFamily="34" charset="0"/>
                            <a:cs typeface="Times New Roman" panose="02020603050405020304" pitchFamily="18" charset="0"/>
                          </a:rPr>
                          <m:t>ax</m:t>
                        </m:r>
                      </m:e>
                      <m:sup>
                        <m:r>
                          <m:rPr>
                            <m:nor/>
                          </m:rPr>
                          <a:rPr lang="en-US" sz="2800">
                            <a:effectLst/>
                            <a:latin typeface="Cambria Math" panose="02040503050406030204" pitchFamily="18" charset="0"/>
                            <a:ea typeface="Calibri" panose="020F0502020204030204" pitchFamily="34" charset="0"/>
                            <a:cs typeface="Times New Roman" panose="02020603050405020304" pitchFamily="18" charset="0"/>
                          </a:rPr>
                          <m:t>2</m:t>
                        </m:r>
                      </m:sup>
                    </m:sSup>
                    <m:r>
                      <m:rPr>
                        <m:nor/>
                      </m:rP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nor/>
                      </m:rPr>
                      <a:rPr lang="en-US" sz="2800">
                        <a:effectLst/>
                        <a:latin typeface="Cambria Math" panose="02040503050406030204" pitchFamily="18" charset="0"/>
                        <a:ea typeface="Calibri" panose="020F0502020204030204" pitchFamily="34" charset="0"/>
                        <a:cs typeface="Times New Roman" panose="02020603050405020304" pitchFamily="18" charset="0"/>
                      </a:rPr>
                      <m:t>bx</m:t>
                    </m:r>
                    <m:r>
                      <m:rPr>
                        <m:nor/>
                      </m:rPr>
                      <a:rPr lang="en-US" sz="2800">
                        <a:effectLst/>
                        <a:latin typeface="Cambria Math" panose="02040503050406030204" pitchFamily="18" charset="0"/>
                        <a:ea typeface="Calibri" panose="020F0502020204030204" pitchFamily="34" charset="0"/>
                        <a:cs typeface="Times New Roman" panose="02020603050405020304" pitchFamily="18" charset="0"/>
                      </a:rPr>
                      <m:t>+</m:t>
                    </m:r>
                    <m:r>
                      <m:rPr>
                        <m:nor/>
                      </m:rPr>
                      <a:rPr lang="en-US" sz="2800">
                        <a:effectLst/>
                        <a:latin typeface="Cambria Math" panose="02040503050406030204" pitchFamily="18" charset="0"/>
                        <a:ea typeface="Calibri" panose="020F0502020204030204" pitchFamily="34" charset="0"/>
                        <a:cs typeface="Times New Roman" panose="02020603050405020304" pitchFamily="18" charset="0"/>
                      </a:rPr>
                      <m:t>c</m:t>
                    </m:r>
                    <m:r>
                      <m:rPr>
                        <m:nor/>
                      </m:rPr>
                      <a:rPr lang="en-US" sz="2800">
                        <a:effectLst/>
                        <a:latin typeface="Cambria Math" panose="02040503050406030204" pitchFamily="18" charset="0"/>
                        <a:ea typeface="Calibri" panose="020F0502020204030204" pitchFamily="34" charset="0"/>
                        <a:cs typeface="Times New Roman" panose="02020603050405020304" pitchFamily="18" charset="0"/>
                      </a:rPr>
                      <m:t> = 0</m:t>
                    </m:r>
                  </m:oMath>
                </a14:m>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600"/>
                  </a:spcAft>
                  <a:buFont typeface="+mj-lt"/>
                  <a:buAutoNum type="arabicPeriod"/>
                </a:pPr>
                <a:r>
                  <a:rPr lang="en-US" sz="2800">
                    <a:effectLst/>
                    <a:latin typeface="Times New Roman" panose="02020603050405020304" pitchFamily="18" charset="0"/>
                    <a:ea typeface="Times New Roman" panose="02020603050405020304" pitchFamily="18" charset="0"/>
                    <a:cs typeface="Times New Roman" panose="02020603050405020304" pitchFamily="18" charset="0"/>
                  </a:rPr>
                  <a:t>Tìm phần tử thứ n của dãy Fibonacci</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92088" y="1447800"/>
                <a:ext cx="8294712" cy="2016771"/>
              </a:xfrm>
              <a:prstGeom prst="rect">
                <a:avLst/>
              </a:prstGeom>
              <a:blipFill>
                <a:blip r:embed="rId2"/>
                <a:stretch>
                  <a:fillRect l="-1470" t="-3333" b="-6061"/>
                </a:stretch>
              </a:blipFill>
            </p:spPr>
            <p:txBody>
              <a:bodyPr/>
              <a:lstStyle/>
              <a:p>
                <a:r>
                  <a:rPr lang="en-US">
                    <a:noFill/>
                  </a:rPr>
                  <a:t> </a:t>
                </a:r>
              </a:p>
            </p:txBody>
          </p:sp>
        </mc:Fallback>
      </mc:AlternateContent>
    </p:spTree>
    <p:extLst>
      <p:ext uri="{BB962C8B-B14F-4D97-AF65-F5344CB8AC3E}">
        <p14:creationId xmlns:p14="http://schemas.microsoft.com/office/powerpoint/2010/main" val="67674696"/>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a:latin typeface="Times New Roman" panose="02020603050405020304" pitchFamily="18" charset="0"/>
                <a:cs typeface="Times New Roman" panose="02020603050405020304" pitchFamily="18" charset="0"/>
              </a:rPr>
              <a:t>Biểu diễn cây nhị phân</a:t>
            </a:r>
          </a:p>
        </p:txBody>
      </p:sp>
      <p:sp>
        <p:nvSpPr>
          <p:cNvPr id="3" name="Content Placeholder 2"/>
          <p:cNvSpPr>
            <a:spLocks noGrp="1"/>
          </p:cNvSpPr>
          <p:nvPr>
            <p:ph idx="1"/>
          </p:nvPr>
        </p:nvSpPr>
        <p:spPr>
          <a:xfrm>
            <a:off x="457200" y="1020762"/>
            <a:ext cx="8229600" cy="5262563"/>
          </a:xfrm>
        </p:spPr>
        <p:txBody>
          <a:bodyPr/>
          <a:lstStyle/>
          <a:p>
            <a:pPr>
              <a:buFont typeface="Wingdings" panose="05000000000000000000" pitchFamily="2" charset="2"/>
              <a:buChar char="Ø"/>
            </a:pPr>
            <a:r>
              <a:rPr lang="en-US" sz="2800" b="1">
                <a:latin typeface="Times New Roman" panose="02020603050405020304" pitchFamily="18" charset="0"/>
                <a:cs typeface="Times New Roman" panose="02020603050405020304" pitchFamily="18" charset="0"/>
              </a:rPr>
              <a:t>Cấu trúc dữ liệu của nút</a:t>
            </a:r>
          </a:p>
          <a:p>
            <a:pPr marL="0" indent="0">
              <a:buNone/>
            </a:pPr>
            <a:r>
              <a:rPr lang="en-US" sz="2800" b="1" i="1">
                <a:latin typeface="Times New Roman" panose="02020603050405020304" pitchFamily="18" charset="0"/>
                <a:cs typeface="Times New Roman" panose="02020603050405020304" pitchFamily="18" charset="0"/>
              </a:rPr>
              <a:t>struct</a:t>
            </a:r>
            <a:r>
              <a:rPr lang="en-US" sz="2800" i="1">
                <a:latin typeface="Times New Roman" panose="02020603050405020304" pitchFamily="18" charset="0"/>
                <a:cs typeface="Times New Roman" panose="02020603050405020304" pitchFamily="18" charset="0"/>
              </a:rPr>
              <a:t> Node</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key</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left</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right</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800" b="1">
                <a:latin typeface="Times New Roman" panose="02020603050405020304" pitchFamily="18" charset="0"/>
                <a:cs typeface="Times New Roman" panose="02020603050405020304" pitchFamily="18" charset="0"/>
              </a:rPr>
              <a:t>Khai báo cây</a:t>
            </a:r>
          </a:p>
          <a:p>
            <a:pPr marL="0" indent="0">
              <a:buNone/>
            </a:pPr>
            <a:r>
              <a:rPr lang="en-US" sz="2800" b="1" i="1">
                <a:latin typeface="Times New Roman" panose="02020603050405020304" pitchFamily="18" charset="0"/>
                <a:cs typeface="Times New Roman" panose="02020603050405020304" pitchFamily="18" charset="0"/>
              </a:rPr>
              <a:t>typedef struct </a:t>
            </a:r>
            <a:r>
              <a:rPr lang="en-US" sz="2800" i="1">
                <a:latin typeface="Times New Roman" panose="02020603050405020304" pitchFamily="18" charset="0"/>
                <a:cs typeface="Times New Roman" panose="02020603050405020304" pitchFamily="18" charset="0"/>
              </a:rPr>
              <a:t>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TREE</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TREE test</a:t>
            </a:r>
            <a:r>
              <a:rPr lang="en-US" sz="28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230</a:t>
            </a:fld>
            <a:endParaRPr lang="en-US" altLang="en-US"/>
          </a:p>
        </p:txBody>
      </p:sp>
    </p:spTree>
    <p:extLst>
      <p:ext uri="{BB962C8B-B14F-4D97-AF65-F5344CB8AC3E}">
        <p14:creationId xmlns:p14="http://schemas.microsoft.com/office/powerpoint/2010/main" val="2466957696"/>
      </p:ext>
    </p:extLst>
  </p:cSld>
  <p:clrMapOvr>
    <a:masterClrMapping/>
  </p:clrMapOvr>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a:latin typeface="Times New Roman" panose="02020603050405020304" pitchFamily="18" charset="0"/>
                <a:cs typeface="Times New Roman" panose="02020603050405020304" pitchFamily="18" charset="0"/>
              </a:rPr>
              <a:t>Duyệt cây nhị phân</a:t>
            </a:r>
          </a:p>
        </p:txBody>
      </p:sp>
      <p:sp>
        <p:nvSpPr>
          <p:cNvPr id="3" name="Content Placeholder 2"/>
          <p:cNvSpPr>
            <a:spLocks noGrp="1"/>
          </p:cNvSpPr>
          <p:nvPr>
            <p:ph idx="1"/>
          </p:nvPr>
        </p:nvSpPr>
        <p:spPr>
          <a:xfrm>
            <a:off x="457200" y="1020762"/>
            <a:ext cx="8229600" cy="5262563"/>
          </a:xfrm>
        </p:spPr>
        <p:txBody>
          <a:bodyPr/>
          <a:lstStyle/>
          <a:p>
            <a:pPr>
              <a:buFont typeface="Wingdings" panose="05000000000000000000" pitchFamily="2" charset="2"/>
              <a:buChar char="Ø"/>
            </a:pPr>
            <a:r>
              <a:rPr lang="en-US" sz="2800" b="1">
                <a:latin typeface="Times New Roman" panose="02020603050405020304" pitchFamily="18" charset="0"/>
                <a:cs typeface="Times New Roman" panose="02020603050405020304" pitchFamily="18" charset="0"/>
              </a:rPr>
              <a:t>Phép duyệt cây nhị phân được chia thành 3 loại:</a:t>
            </a:r>
          </a:p>
          <a:p>
            <a:pPr lvl="1">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Duyệt thứ tự trước (</a:t>
            </a:r>
            <a:r>
              <a:rPr lang="en-US" b="1" i="1">
                <a:latin typeface="Times New Roman" panose="02020603050405020304" pitchFamily="18" charset="0"/>
                <a:cs typeface="Times New Roman" panose="02020603050405020304" pitchFamily="18" charset="0"/>
              </a:rPr>
              <a:t>NLR hoặc NRL</a:t>
            </a:r>
            <a:r>
              <a:rPr lang="en-US" i="1">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Duyệt thứ tự giữa (</a:t>
            </a:r>
            <a:r>
              <a:rPr lang="en-US" b="1" i="1">
                <a:latin typeface="Times New Roman" panose="02020603050405020304" pitchFamily="18" charset="0"/>
                <a:cs typeface="Times New Roman" panose="02020603050405020304" pitchFamily="18" charset="0"/>
              </a:rPr>
              <a:t>LNR hoặc RNL</a:t>
            </a:r>
            <a:r>
              <a:rPr lang="en-US" i="1">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i="1">
                <a:latin typeface="Times New Roman" panose="02020603050405020304" pitchFamily="18" charset="0"/>
                <a:cs typeface="Times New Roman" panose="02020603050405020304" pitchFamily="18" charset="0"/>
              </a:rPr>
              <a:t>Duyệt thứ tự sau (</a:t>
            </a:r>
            <a:r>
              <a:rPr lang="en-US" b="1" i="1">
                <a:latin typeface="Times New Roman" panose="02020603050405020304" pitchFamily="18" charset="0"/>
                <a:cs typeface="Times New Roman" panose="02020603050405020304" pitchFamily="18" charset="0"/>
              </a:rPr>
              <a:t>LRN hoặc RLN</a:t>
            </a:r>
            <a:r>
              <a:rPr lang="en-US" i="1">
                <a:latin typeface="Times New Roman" panose="02020603050405020304" pitchFamily="18" charset="0"/>
                <a:cs typeface="Times New Roman" panose="02020603050405020304" pitchFamily="18" charset="0"/>
              </a:rPr>
              <a:t>)</a:t>
            </a:r>
            <a:endParaRPr lang="en-US"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800" b="1">
                <a:latin typeface="Times New Roman" panose="02020603050405020304" pitchFamily="18" charset="0"/>
                <a:cs typeface="Times New Roman" panose="02020603050405020304" pitchFamily="18" charset="0"/>
              </a:rPr>
              <a:t>Độ phức tạp O (log2(h))</a:t>
            </a:r>
          </a:p>
          <a:p>
            <a:pPr marL="0" indent="0">
              <a:buNone/>
            </a:pPr>
            <a:r>
              <a:rPr lang="en-US" sz="2800" b="1">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Trong đó h là chiều cao cây</a:t>
            </a:r>
          </a:p>
          <a:p>
            <a:pPr marL="457200" lvl="1" indent="0">
              <a:buNone/>
            </a:pPr>
            <a:endParaRPr lang="en-US" i="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231</a:t>
            </a:fld>
            <a:endParaRPr lang="en-US" altLang="en-US"/>
          </a:p>
        </p:txBody>
      </p:sp>
    </p:spTree>
    <p:extLst>
      <p:ext uri="{BB962C8B-B14F-4D97-AF65-F5344CB8AC3E}">
        <p14:creationId xmlns:p14="http://schemas.microsoft.com/office/powerpoint/2010/main" val="3304999269"/>
      </p:ext>
    </p:extLst>
  </p:cSld>
  <p:clrMapOvr>
    <a:masterClrMapping/>
  </p:clrMapOvr>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a:latin typeface="Times New Roman" panose="02020603050405020304" pitchFamily="18" charset="0"/>
                <a:cs typeface="Times New Roman" panose="02020603050405020304" pitchFamily="18" charset="0"/>
              </a:rPr>
              <a:t>Duyệt cây nhị phân</a:t>
            </a:r>
          </a:p>
        </p:txBody>
      </p:sp>
      <p:sp>
        <p:nvSpPr>
          <p:cNvPr id="3" name="Content Placeholder 2"/>
          <p:cNvSpPr>
            <a:spLocks noGrp="1"/>
          </p:cNvSpPr>
          <p:nvPr>
            <p:ph idx="1"/>
          </p:nvPr>
        </p:nvSpPr>
        <p:spPr>
          <a:xfrm>
            <a:off x="457200" y="1020762"/>
            <a:ext cx="8229600" cy="5262563"/>
          </a:xfrm>
        </p:spPr>
        <p:txBody>
          <a:bodyPr/>
          <a:lstStyle/>
          <a:p>
            <a:pPr marL="285750" lvl="1">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Duyệt trước: NLR </a:t>
            </a:r>
          </a:p>
          <a:p>
            <a:pPr marL="0" lvl="1" indent="0">
              <a:buNone/>
            </a:pPr>
            <a:r>
              <a:rPr lang="en-US" b="1" i="1">
                <a:latin typeface="Times New Roman" panose="02020603050405020304" pitchFamily="18" charset="0"/>
                <a:cs typeface="Times New Roman" panose="02020603050405020304" pitchFamily="18" charset="0"/>
              </a:rPr>
              <a:t>void</a:t>
            </a:r>
            <a:r>
              <a:rPr lang="en-US" i="1">
                <a:latin typeface="Times New Roman" panose="02020603050405020304" pitchFamily="18" charset="0"/>
                <a:cs typeface="Times New Roman" panose="02020603050405020304" pitchFamily="18" charset="0"/>
              </a:rPr>
              <a:t> DuyetTruoc</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TREE test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b="1" i="1">
                <a:latin typeface="Times New Roman" panose="02020603050405020304" pitchFamily="18" charset="0"/>
                <a:cs typeface="Times New Roman" panose="02020603050405020304" pitchFamily="18" charset="0"/>
              </a:rPr>
              <a:t>if</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 </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 NULL</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cout</a:t>
            </a:r>
            <a:r>
              <a:rPr lang="en-US" i="1">
                <a:solidFill>
                  <a:srgbClr val="FF0000"/>
                </a:solidFill>
                <a:latin typeface="Times New Roman" panose="02020603050405020304" pitchFamily="18" charset="0"/>
                <a:cs typeface="Times New Roman" panose="02020603050405020304" pitchFamily="18" charset="0"/>
              </a:rPr>
              <a:t>&lt;&lt;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key</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DuyetTruoc</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left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DuyetTruoc</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right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232</a:t>
            </a:fld>
            <a:endParaRPr lang="en-US" altLang="en-US"/>
          </a:p>
        </p:txBody>
      </p:sp>
    </p:spTree>
    <p:extLst>
      <p:ext uri="{BB962C8B-B14F-4D97-AF65-F5344CB8AC3E}">
        <p14:creationId xmlns:p14="http://schemas.microsoft.com/office/powerpoint/2010/main" val="982050329"/>
      </p:ext>
    </p:extLst>
  </p:cSld>
  <p:clrMapOvr>
    <a:masterClrMapping/>
  </p:clrMapOvr>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a:latin typeface="Times New Roman" panose="02020603050405020304" pitchFamily="18" charset="0"/>
                <a:cs typeface="Times New Roman" panose="02020603050405020304" pitchFamily="18" charset="0"/>
              </a:rPr>
              <a:t>Duyệt cây nhị phân</a:t>
            </a:r>
          </a:p>
        </p:txBody>
      </p:sp>
      <p:sp>
        <p:nvSpPr>
          <p:cNvPr id="3" name="Content Placeholder 2"/>
          <p:cNvSpPr>
            <a:spLocks noGrp="1"/>
          </p:cNvSpPr>
          <p:nvPr>
            <p:ph idx="1"/>
          </p:nvPr>
        </p:nvSpPr>
        <p:spPr>
          <a:xfrm>
            <a:off x="457200" y="1020762"/>
            <a:ext cx="8229600" cy="5262563"/>
          </a:xfrm>
        </p:spPr>
        <p:txBody>
          <a:bodyPr/>
          <a:lstStyle/>
          <a:p>
            <a:pPr marL="285750" lvl="1">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Duyệt giữa: LNR</a:t>
            </a:r>
          </a:p>
          <a:p>
            <a:pPr marL="0" lvl="1" indent="0">
              <a:buNone/>
            </a:pPr>
            <a:r>
              <a:rPr lang="en-US" b="1" i="1">
                <a:latin typeface="Times New Roman" panose="02020603050405020304" pitchFamily="18" charset="0"/>
                <a:cs typeface="Times New Roman" panose="02020603050405020304" pitchFamily="18" charset="0"/>
              </a:rPr>
              <a:t>void</a:t>
            </a:r>
            <a:r>
              <a:rPr lang="en-US" i="1">
                <a:latin typeface="Times New Roman" panose="02020603050405020304" pitchFamily="18" charset="0"/>
                <a:cs typeface="Times New Roman" panose="02020603050405020304" pitchFamily="18" charset="0"/>
              </a:rPr>
              <a:t> DuyetGiua</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TREE test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b="1" i="1">
                <a:latin typeface="Times New Roman" panose="02020603050405020304" pitchFamily="18" charset="0"/>
                <a:cs typeface="Times New Roman" panose="02020603050405020304" pitchFamily="18" charset="0"/>
              </a:rPr>
              <a:t>if</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 </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 NULL</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DuyetGiua </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left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cout</a:t>
            </a:r>
            <a:r>
              <a:rPr lang="en-US" i="1">
                <a:solidFill>
                  <a:srgbClr val="FF0000"/>
                </a:solidFill>
                <a:latin typeface="Times New Roman" panose="02020603050405020304" pitchFamily="18" charset="0"/>
                <a:cs typeface="Times New Roman" panose="02020603050405020304" pitchFamily="18" charset="0"/>
              </a:rPr>
              <a:t>&lt;&lt;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key</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DuyetGiua </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right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233</a:t>
            </a:fld>
            <a:endParaRPr lang="en-US" altLang="en-US"/>
          </a:p>
        </p:txBody>
      </p:sp>
    </p:spTree>
    <p:extLst>
      <p:ext uri="{BB962C8B-B14F-4D97-AF65-F5344CB8AC3E}">
        <p14:creationId xmlns:p14="http://schemas.microsoft.com/office/powerpoint/2010/main" val="3004904270"/>
      </p:ext>
    </p:extLst>
  </p:cSld>
  <p:clrMapOvr>
    <a:masterClrMapping/>
  </p:clrMapOvr>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a:latin typeface="Times New Roman" panose="02020603050405020304" pitchFamily="18" charset="0"/>
                <a:cs typeface="Times New Roman" panose="02020603050405020304" pitchFamily="18" charset="0"/>
              </a:rPr>
              <a:t>Duyệt cây nhị phân</a:t>
            </a:r>
          </a:p>
        </p:txBody>
      </p:sp>
      <p:sp>
        <p:nvSpPr>
          <p:cNvPr id="3" name="Content Placeholder 2"/>
          <p:cNvSpPr>
            <a:spLocks noGrp="1"/>
          </p:cNvSpPr>
          <p:nvPr>
            <p:ph idx="1"/>
          </p:nvPr>
        </p:nvSpPr>
        <p:spPr>
          <a:xfrm>
            <a:off x="457200" y="1020762"/>
            <a:ext cx="8229600" cy="5262563"/>
          </a:xfrm>
        </p:spPr>
        <p:txBody>
          <a:bodyPr/>
          <a:lstStyle/>
          <a:p>
            <a:pPr marL="285750" lvl="1">
              <a:buFont typeface="Wingdings" panose="05000000000000000000" pitchFamily="2" charset="2"/>
              <a:buChar char="§"/>
            </a:pPr>
            <a:r>
              <a:rPr lang="en-US" b="1">
                <a:latin typeface="Times New Roman" panose="02020603050405020304" pitchFamily="18" charset="0"/>
                <a:cs typeface="Times New Roman" panose="02020603050405020304" pitchFamily="18" charset="0"/>
              </a:rPr>
              <a:t>Duyệt sau: LRN </a:t>
            </a:r>
          </a:p>
          <a:p>
            <a:pPr marL="0" lvl="1" indent="0">
              <a:buNone/>
            </a:pPr>
            <a:r>
              <a:rPr lang="en-US" b="1" i="1">
                <a:latin typeface="Times New Roman" panose="02020603050405020304" pitchFamily="18" charset="0"/>
                <a:cs typeface="Times New Roman" panose="02020603050405020304" pitchFamily="18" charset="0"/>
              </a:rPr>
              <a:t>void</a:t>
            </a:r>
            <a:r>
              <a:rPr lang="en-US" i="1">
                <a:latin typeface="Times New Roman" panose="02020603050405020304" pitchFamily="18" charset="0"/>
                <a:cs typeface="Times New Roman" panose="02020603050405020304" pitchFamily="18" charset="0"/>
              </a:rPr>
              <a:t> DuyetSau</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TREE test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b="1" i="1">
                <a:latin typeface="Times New Roman" panose="02020603050405020304" pitchFamily="18" charset="0"/>
                <a:cs typeface="Times New Roman" panose="02020603050405020304" pitchFamily="18" charset="0"/>
              </a:rPr>
              <a:t>if</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 </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 NULL</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DuyetSau </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left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latin typeface="Times New Roman" panose="02020603050405020304" pitchFamily="18" charset="0"/>
                <a:cs typeface="Times New Roman" panose="02020603050405020304" pitchFamily="18" charset="0"/>
              </a:rPr>
              <a:t>		DuyetSau </a:t>
            </a:r>
            <a:r>
              <a:rPr lang="en-US" i="1">
                <a:solidFill>
                  <a:srgbClr val="FF0000"/>
                </a:solidFill>
                <a:latin typeface="Times New Roman" panose="02020603050405020304" pitchFamily="18" charset="0"/>
                <a:cs typeface="Times New Roman" panose="02020603050405020304" pitchFamily="18" charset="0"/>
              </a:rPr>
              <a: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right</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		</a:t>
            </a:r>
            <a:r>
              <a:rPr lang="en-US" i="1">
                <a:latin typeface="Times New Roman" panose="02020603050405020304" pitchFamily="18" charset="0"/>
                <a:cs typeface="Times New Roman" panose="02020603050405020304" pitchFamily="18" charset="0"/>
              </a:rPr>
              <a:t>cout</a:t>
            </a:r>
            <a:r>
              <a:rPr lang="en-US" i="1">
                <a:solidFill>
                  <a:srgbClr val="FF0000"/>
                </a:solidFill>
                <a:latin typeface="Times New Roman" panose="02020603050405020304" pitchFamily="18" charset="0"/>
                <a:cs typeface="Times New Roman" panose="02020603050405020304" pitchFamily="18" charset="0"/>
              </a:rPr>
              <a:t>&lt;&lt;</a:t>
            </a:r>
            <a:r>
              <a:rPr lang="en-US" i="1">
                <a:latin typeface="Times New Roman" panose="02020603050405020304" pitchFamily="18" charset="0"/>
                <a:cs typeface="Times New Roman" panose="02020603050405020304" pitchFamily="18" charset="0"/>
              </a:rPr>
              <a:t>test</a:t>
            </a:r>
            <a:r>
              <a:rPr lang="en-US" i="1">
                <a:solidFill>
                  <a:srgbClr val="FF0000"/>
                </a:solidFill>
                <a:latin typeface="Times New Roman" panose="02020603050405020304" pitchFamily="18" charset="0"/>
                <a:cs typeface="Times New Roman" panose="02020603050405020304" pitchFamily="18" charset="0"/>
              </a:rPr>
              <a:t>-&gt;</a:t>
            </a:r>
            <a:r>
              <a:rPr lang="en-US" i="1">
                <a:latin typeface="Times New Roman" panose="02020603050405020304" pitchFamily="18" charset="0"/>
                <a:cs typeface="Times New Roman" panose="02020603050405020304" pitchFamily="18" charset="0"/>
              </a:rPr>
              <a:t>key</a:t>
            </a:r>
            <a:r>
              <a:rPr lang="en-US" i="1">
                <a:solidFill>
                  <a:srgbClr val="FF0000"/>
                </a:solidFill>
                <a:latin typeface="Times New Roman" panose="02020603050405020304" pitchFamily="18" charset="0"/>
                <a:cs typeface="Times New Roman" panose="02020603050405020304" pitchFamily="18" charset="0"/>
              </a:rPr>
              <a:t>;</a:t>
            </a:r>
          </a:p>
          <a:p>
            <a:pPr marL="0" lvl="1" indent="0">
              <a:buNone/>
            </a:pPr>
            <a:r>
              <a:rPr lang="en-US" i="1">
                <a:solidFill>
                  <a:srgbClr val="FF0000"/>
                </a:solidFill>
                <a:latin typeface="Times New Roman" panose="02020603050405020304" pitchFamily="18" charset="0"/>
                <a:cs typeface="Times New Roman" panose="02020603050405020304" pitchFamily="18" charset="0"/>
              </a:rPr>
              <a:t> 	}</a:t>
            </a:r>
          </a:p>
          <a:p>
            <a:pPr marL="0" lvl="1" indent="0">
              <a:buNone/>
            </a:pPr>
            <a:r>
              <a:rPr lang="en-US"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234</a:t>
            </a:fld>
            <a:endParaRPr lang="en-US" altLang="en-US"/>
          </a:p>
        </p:txBody>
      </p:sp>
    </p:spTree>
    <p:extLst>
      <p:ext uri="{BB962C8B-B14F-4D97-AF65-F5344CB8AC3E}">
        <p14:creationId xmlns:p14="http://schemas.microsoft.com/office/powerpoint/2010/main" val="1316778756"/>
      </p:ext>
    </p:extLst>
  </p:cSld>
  <p:clrMapOvr>
    <a:masterClrMapping/>
  </p:clrMapOvr>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487" y="463550"/>
            <a:ext cx="7315199" cy="609600"/>
          </a:xfrm>
          <a:solidFill>
            <a:srgbClr val="FFFFFF"/>
          </a:solidFill>
        </p:spPr>
        <p:txBody>
          <a:bodyPr/>
          <a:lstStyle/>
          <a:p>
            <a:r>
              <a:rPr lang="en-US" sz="3200">
                <a:latin typeface="Times New Roman" panose="02020603050405020304" pitchFamily="18" charset="0"/>
                <a:cs typeface="Times New Roman" panose="02020603050405020304" pitchFamily="18" charset="0"/>
              </a:rPr>
              <a:t>Một số cách biểu diễn cây nhị phân khác</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235</a:t>
            </a:fld>
            <a:endParaRPr lang="en-US" altLang="en-US"/>
          </a:p>
        </p:txBody>
      </p:sp>
      <p:sp>
        <p:nvSpPr>
          <p:cNvPr id="3" name="Rectangle 2"/>
          <p:cNvSpPr/>
          <p:nvPr/>
        </p:nvSpPr>
        <p:spPr>
          <a:xfrm>
            <a:off x="2743200" y="3886200"/>
            <a:ext cx="609600" cy="4572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385" y="1677745"/>
            <a:ext cx="4903402" cy="253497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4800" y="1114318"/>
            <a:ext cx="5617243" cy="522259"/>
          </a:xfrm>
          <a:prstGeom prst="rect">
            <a:avLst/>
          </a:prstGeom>
        </p:spPr>
        <p:txBody>
          <a:bodyPr wrap="none">
            <a:spAutoFit/>
          </a:bodyPr>
          <a:lstStyle/>
          <a:p>
            <a:pPr marL="0" marR="0" indent="0" algn="just">
              <a:lnSpc>
                <a:spcPct val="107000"/>
              </a:lnSpc>
              <a:spcBef>
                <a:spcPts val="0"/>
              </a:spcBef>
              <a:spcAft>
                <a:spcPts val="1200"/>
              </a:spcAft>
            </a:pPr>
            <a:r>
              <a:rPr lang="en-US" sz="2800" b="1">
                <a:latin typeface="Times New Roman" panose="02020603050405020304" pitchFamily="18" charset="0"/>
                <a:ea typeface="Calibri" panose="020F0502020204030204" pitchFamily="34" charset="0"/>
                <a:cs typeface="Times New Roman" panose="02020603050405020304" pitchFamily="18" charset="0"/>
              </a:rPr>
              <a:t>Biểu diễn cây nhị phân bằng mảng:</a:t>
            </a:r>
            <a:endParaRPr lang="en-US" sz="2800" b="1">
              <a:effectLst/>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9" name="Table 8"/>
          <p:cNvGraphicFramePr>
            <a:graphicFrameLocks noGrp="1"/>
          </p:cNvGraphicFramePr>
          <p:nvPr/>
        </p:nvGraphicFramePr>
        <p:xfrm>
          <a:off x="852487" y="4718255"/>
          <a:ext cx="7834309" cy="1035188"/>
        </p:xfrm>
        <a:graphic>
          <a:graphicData uri="http://schemas.openxmlformats.org/drawingml/2006/table">
            <a:tbl>
              <a:tblPr firstRow="1" firstCol="1" bandRow="1">
                <a:tableStyleId>{5940675A-B579-460E-94D1-54222C63F5DA}</a:tableStyleId>
              </a:tblPr>
              <a:tblGrid>
                <a:gridCol w="1119187">
                  <a:extLst>
                    <a:ext uri="{9D8B030D-6E8A-4147-A177-3AD203B41FA5}">
                      <a16:colId xmlns:a16="http://schemas.microsoft.com/office/drawing/2014/main" val="1598981274"/>
                    </a:ext>
                  </a:extLst>
                </a:gridCol>
                <a:gridCol w="1119187">
                  <a:extLst>
                    <a:ext uri="{9D8B030D-6E8A-4147-A177-3AD203B41FA5}">
                      <a16:colId xmlns:a16="http://schemas.microsoft.com/office/drawing/2014/main" val="99227529"/>
                    </a:ext>
                  </a:extLst>
                </a:gridCol>
                <a:gridCol w="1119187">
                  <a:extLst>
                    <a:ext uri="{9D8B030D-6E8A-4147-A177-3AD203B41FA5}">
                      <a16:colId xmlns:a16="http://schemas.microsoft.com/office/drawing/2014/main" val="823517075"/>
                    </a:ext>
                  </a:extLst>
                </a:gridCol>
                <a:gridCol w="1119187">
                  <a:extLst>
                    <a:ext uri="{9D8B030D-6E8A-4147-A177-3AD203B41FA5}">
                      <a16:colId xmlns:a16="http://schemas.microsoft.com/office/drawing/2014/main" val="4293178768"/>
                    </a:ext>
                  </a:extLst>
                </a:gridCol>
                <a:gridCol w="1119187">
                  <a:extLst>
                    <a:ext uri="{9D8B030D-6E8A-4147-A177-3AD203B41FA5}">
                      <a16:colId xmlns:a16="http://schemas.microsoft.com/office/drawing/2014/main" val="1955983188"/>
                    </a:ext>
                  </a:extLst>
                </a:gridCol>
                <a:gridCol w="1119187">
                  <a:extLst>
                    <a:ext uri="{9D8B030D-6E8A-4147-A177-3AD203B41FA5}">
                      <a16:colId xmlns:a16="http://schemas.microsoft.com/office/drawing/2014/main" val="2967023046"/>
                    </a:ext>
                  </a:extLst>
                </a:gridCol>
                <a:gridCol w="1119187">
                  <a:extLst>
                    <a:ext uri="{9D8B030D-6E8A-4147-A177-3AD203B41FA5}">
                      <a16:colId xmlns:a16="http://schemas.microsoft.com/office/drawing/2014/main" val="303866497"/>
                    </a:ext>
                  </a:extLst>
                </a:gridCol>
              </a:tblGrid>
              <a:tr h="517594">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A[0]</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A[1]</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A[2]</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A[3]</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A[4]</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A[5]</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effectLst/>
                          <a:latin typeface="Times New Roman" panose="02020603050405020304" pitchFamily="18" charset="0"/>
                          <a:cs typeface="Times New Roman" panose="02020603050405020304" pitchFamily="18" charset="0"/>
                        </a:rPr>
                        <a:t>A[6]</a:t>
                      </a:r>
                      <a:endParaRPr lang="en-US" sz="32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92617347"/>
                  </a:ext>
                </a:extLst>
              </a:tr>
              <a:tr h="517594">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5</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4</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7</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1</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8</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9</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3200">
                          <a:solidFill>
                            <a:srgbClr val="3333FF"/>
                          </a:solidFill>
                          <a:effectLst/>
                          <a:latin typeface="Times New Roman" panose="02020603050405020304" pitchFamily="18" charset="0"/>
                          <a:cs typeface="Times New Roman" panose="02020603050405020304" pitchFamily="18" charset="0"/>
                        </a:rPr>
                        <a:t>3</a:t>
                      </a:r>
                      <a:endParaRPr lang="en-US" sz="3200">
                        <a:solidFill>
                          <a:srgbClr val="3333FF"/>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59048018"/>
                  </a:ext>
                </a:extLst>
              </a:tr>
            </a:tbl>
          </a:graphicData>
        </a:graphic>
      </p:graphicFrame>
    </p:spTree>
    <p:extLst>
      <p:ext uri="{BB962C8B-B14F-4D97-AF65-F5344CB8AC3E}">
        <p14:creationId xmlns:p14="http://schemas.microsoft.com/office/powerpoint/2010/main" val="917246488"/>
      </p:ext>
    </p:extLst>
  </p:cSld>
  <p:clrMapOvr>
    <a:masterClrMapping/>
  </p:clrMapOvr>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487" y="463550"/>
            <a:ext cx="7315199" cy="609600"/>
          </a:xfrm>
          <a:solidFill>
            <a:srgbClr val="FFFFFF"/>
          </a:solidFill>
        </p:spPr>
        <p:txBody>
          <a:bodyPr/>
          <a:lstStyle/>
          <a:p>
            <a:r>
              <a:rPr lang="en-US" sz="3200">
                <a:latin typeface="Times New Roman" panose="02020603050405020304" pitchFamily="18" charset="0"/>
                <a:cs typeface="Times New Roman" panose="02020603050405020304" pitchFamily="18" charset="0"/>
              </a:rPr>
              <a:t>Một số cách biểu diễn cây nhị phân khác</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236</a:t>
            </a:fld>
            <a:endParaRPr lang="en-US" altLang="en-US"/>
          </a:p>
        </p:txBody>
      </p:sp>
      <p:sp>
        <p:nvSpPr>
          <p:cNvPr id="3" name="Rectangle 2"/>
          <p:cNvSpPr/>
          <p:nvPr/>
        </p:nvSpPr>
        <p:spPr>
          <a:xfrm>
            <a:off x="2743200" y="3886200"/>
            <a:ext cx="609600" cy="457200"/>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5798" y="1808422"/>
            <a:ext cx="4903402" cy="253497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04800" y="1114318"/>
            <a:ext cx="5375189" cy="523220"/>
          </a:xfrm>
          <a:prstGeom prst="rect">
            <a:avLst/>
          </a:prstGeom>
        </p:spPr>
        <p:txBody>
          <a:bodyPr wrap="none">
            <a:spAutoFit/>
          </a:bodyPr>
          <a:lstStyle/>
          <a:p>
            <a:r>
              <a:rPr lang="en-US" sz="2800" b="1">
                <a:latin typeface="Times New Roman" panose="02020603050405020304" pitchFamily="18" charset="0"/>
                <a:cs typeface="Times New Roman" panose="02020603050405020304" pitchFamily="18" charset="0"/>
              </a:rPr>
              <a:t>Biểu diễn bằng mảng các nút cha:</a:t>
            </a:r>
          </a:p>
        </p:txBody>
      </p:sp>
      <p:graphicFrame>
        <p:nvGraphicFramePr>
          <p:cNvPr id="9" name="Table 8"/>
          <p:cNvGraphicFramePr>
            <a:graphicFrameLocks noGrp="1"/>
          </p:cNvGraphicFramePr>
          <p:nvPr/>
        </p:nvGraphicFramePr>
        <p:xfrm>
          <a:off x="884018" y="5078672"/>
          <a:ext cx="7834309" cy="1035188"/>
        </p:xfrm>
        <a:graphic>
          <a:graphicData uri="http://schemas.openxmlformats.org/drawingml/2006/table">
            <a:tbl>
              <a:tblPr firstRow="1" firstCol="1" bandRow="1">
                <a:tableStyleId>{5940675A-B579-460E-94D1-54222C63F5DA}</a:tableStyleId>
              </a:tblPr>
              <a:tblGrid>
                <a:gridCol w="1119187">
                  <a:extLst>
                    <a:ext uri="{9D8B030D-6E8A-4147-A177-3AD203B41FA5}">
                      <a16:colId xmlns:a16="http://schemas.microsoft.com/office/drawing/2014/main" val="1598981274"/>
                    </a:ext>
                  </a:extLst>
                </a:gridCol>
                <a:gridCol w="1119187">
                  <a:extLst>
                    <a:ext uri="{9D8B030D-6E8A-4147-A177-3AD203B41FA5}">
                      <a16:colId xmlns:a16="http://schemas.microsoft.com/office/drawing/2014/main" val="99227529"/>
                    </a:ext>
                  </a:extLst>
                </a:gridCol>
                <a:gridCol w="1119187">
                  <a:extLst>
                    <a:ext uri="{9D8B030D-6E8A-4147-A177-3AD203B41FA5}">
                      <a16:colId xmlns:a16="http://schemas.microsoft.com/office/drawing/2014/main" val="823517075"/>
                    </a:ext>
                  </a:extLst>
                </a:gridCol>
                <a:gridCol w="1119187">
                  <a:extLst>
                    <a:ext uri="{9D8B030D-6E8A-4147-A177-3AD203B41FA5}">
                      <a16:colId xmlns:a16="http://schemas.microsoft.com/office/drawing/2014/main" val="4293178768"/>
                    </a:ext>
                  </a:extLst>
                </a:gridCol>
                <a:gridCol w="1119187">
                  <a:extLst>
                    <a:ext uri="{9D8B030D-6E8A-4147-A177-3AD203B41FA5}">
                      <a16:colId xmlns:a16="http://schemas.microsoft.com/office/drawing/2014/main" val="1955983188"/>
                    </a:ext>
                  </a:extLst>
                </a:gridCol>
                <a:gridCol w="1119187">
                  <a:extLst>
                    <a:ext uri="{9D8B030D-6E8A-4147-A177-3AD203B41FA5}">
                      <a16:colId xmlns:a16="http://schemas.microsoft.com/office/drawing/2014/main" val="2967023046"/>
                    </a:ext>
                  </a:extLst>
                </a:gridCol>
                <a:gridCol w="1119187">
                  <a:extLst>
                    <a:ext uri="{9D8B030D-6E8A-4147-A177-3AD203B41FA5}">
                      <a16:colId xmlns:a16="http://schemas.microsoft.com/office/drawing/2014/main" val="303866497"/>
                    </a:ext>
                  </a:extLst>
                </a:gridCol>
              </a:tblGrid>
              <a:tr h="517594">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7</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8</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9</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3</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92617347"/>
                  </a:ext>
                </a:extLst>
              </a:tr>
              <a:tr h="517594">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7</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a:lnSpc>
                          <a:spcPct val="107000"/>
                        </a:lnSpc>
                        <a:spcBef>
                          <a:spcPts val="0"/>
                        </a:spcBef>
                        <a:spcAft>
                          <a:spcPts val="0"/>
                        </a:spcAft>
                      </a:pPr>
                      <a:r>
                        <a:rPr lang="en-US" sz="2800" b="1">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rPr>
                        <a:t>7</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59048018"/>
                  </a:ext>
                </a:extLst>
              </a:tr>
            </a:tbl>
          </a:graphicData>
        </a:graphic>
      </p:graphicFrame>
      <p:sp>
        <p:nvSpPr>
          <p:cNvPr id="5" name="Rectangle 4"/>
          <p:cNvSpPr/>
          <p:nvPr/>
        </p:nvSpPr>
        <p:spPr>
          <a:xfrm>
            <a:off x="472966" y="1789725"/>
            <a:ext cx="3260834" cy="2858475"/>
          </a:xfrm>
          <a:prstGeom prst="rect">
            <a:avLst/>
          </a:prstGeom>
          <a:solidFill>
            <a:schemeClr val="bg2">
              <a:lumMod val="40000"/>
              <a:lumOff val="60000"/>
            </a:schemeClr>
          </a:solidFill>
        </p:spPr>
        <p:txBody>
          <a:bodyPr wrap="square">
            <a:spAutoFit/>
          </a:bodyPr>
          <a:lstStyle/>
          <a:p>
            <a:pPr marL="0" marR="0" indent="457200" algn="just">
              <a:lnSpc>
                <a:spcPct val="107000"/>
              </a:lnSpc>
              <a:spcBef>
                <a:spcPts val="0"/>
              </a:spcBef>
              <a:spcAft>
                <a:spcPts val="0"/>
              </a:spcAft>
            </a:pPr>
            <a:r>
              <a:rPr lang="en-US" sz="2800" b="1" i="1">
                <a:latin typeface="Times New Roman" panose="02020603050405020304" pitchFamily="18" charset="0"/>
                <a:ea typeface="Calibri" panose="020F0502020204030204" pitchFamily="34" charset="0"/>
                <a:cs typeface="Times New Roman" panose="02020603050405020304" pitchFamily="18" charset="0"/>
              </a:rPr>
              <a:t>struct</a:t>
            </a:r>
            <a:r>
              <a:rPr lang="en-US" sz="2800" i="1">
                <a:latin typeface="Times New Roman" panose="02020603050405020304" pitchFamily="18" charset="0"/>
                <a:ea typeface="Calibri" panose="020F0502020204030204" pitchFamily="34" charset="0"/>
                <a:cs typeface="Times New Roman" panose="02020603050405020304" pitchFamily="18" charset="0"/>
              </a:rPr>
              <a:t> Node</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latin typeface="Times New Roman" panose="02020603050405020304" pitchFamily="18" charset="0"/>
                <a:ea typeface="Calibri" panose="020F0502020204030204" pitchFamily="34" charset="0"/>
                <a:cs typeface="Times New Roman" panose="02020603050405020304" pitchFamily="18" charset="0"/>
              </a:rPr>
              <a:t>	</a:t>
            </a:r>
            <a:r>
              <a:rPr lang="en-US" sz="2800" b="1" i="1">
                <a:latin typeface="Times New Roman" panose="02020603050405020304" pitchFamily="18" charset="0"/>
                <a:ea typeface="Calibri" panose="020F0502020204030204" pitchFamily="34" charset="0"/>
                <a:cs typeface="Times New Roman" panose="02020603050405020304" pitchFamily="18" charset="0"/>
              </a:rPr>
              <a:t>int </a:t>
            </a:r>
            <a:r>
              <a:rPr lang="en-US" sz="2800" i="1">
                <a:latin typeface="Times New Roman" panose="02020603050405020304" pitchFamily="18" charset="0"/>
                <a:ea typeface="Calibri" panose="020F0502020204030204" pitchFamily="34" charset="0"/>
                <a:cs typeface="Times New Roman" panose="02020603050405020304" pitchFamily="18" charset="0"/>
              </a:rPr>
              <a:t>item</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latin typeface="Times New Roman" panose="02020603050405020304" pitchFamily="18" charset="0"/>
                <a:ea typeface="Calibri" panose="020F0502020204030204" pitchFamily="34" charset="0"/>
                <a:cs typeface="Times New Roman" panose="02020603050405020304" pitchFamily="18" charset="0"/>
              </a:rPr>
              <a:t>	Node </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latin typeface="Times New Roman" panose="02020603050405020304" pitchFamily="18" charset="0"/>
                <a:ea typeface="Calibri" panose="020F0502020204030204" pitchFamily="34" charset="0"/>
                <a:cs typeface="Times New Roman" panose="02020603050405020304" pitchFamily="18" charset="0"/>
              </a:rPr>
              <a:t>left</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p>
          <a:p>
            <a:pPr indent="457200" algn="just">
              <a:lnSpc>
                <a:spcPct val="107000"/>
              </a:lnSpc>
              <a:spcBef>
                <a:spcPts val="0"/>
              </a:spcBef>
              <a:spcAft>
                <a:spcPts val="0"/>
              </a:spcAft>
            </a:pPr>
            <a:r>
              <a:rPr lang="en-US" sz="2800" i="1">
                <a:latin typeface="Times New Roman" panose="02020603050405020304" pitchFamily="18" charset="0"/>
                <a:ea typeface="Calibri" panose="020F0502020204030204" pitchFamily="34" charset="0"/>
                <a:cs typeface="Times New Roman" panose="02020603050405020304" pitchFamily="18" charset="0"/>
              </a:rPr>
              <a:t>	Node </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latin typeface="Times New Roman" panose="02020603050405020304" pitchFamily="18" charset="0"/>
                <a:ea typeface="Calibri" panose="020F0502020204030204" pitchFamily="34" charset="0"/>
                <a:cs typeface="Times New Roman" panose="02020603050405020304" pitchFamily="18" charset="0"/>
              </a:rPr>
              <a:t>right</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07000"/>
              </a:lnSpc>
              <a:spcBef>
                <a:spcPts val="0"/>
              </a:spcBef>
              <a:spcAft>
                <a:spcPts val="0"/>
              </a:spcAft>
            </a:pPr>
            <a:r>
              <a:rPr lang="en-US" sz="2800" i="1">
                <a:latin typeface="Times New Roman" panose="02020603050405020304" pitchFamily="18" charset="0"/>
                <a:ea typeface="Calibri" panose="020F0502020204030204" pitchFamily="34" charset="0"/>
                <a:cs typeface="Times New Roman" panose="02020603050405020304" pitchFamily="18" charset="0"/>
              </a:rPr>
              <a:t>	Node </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latin typeface="Times New Roman" panose="02020603050405020304" pitchFamily="18" charset="0"/>
                <a:ea typeface="Calibri" panose="020F0502020204030204" pitchFamily="34" charset="0"/>
                <a:cs typeface="Times New Roman" panose="02020603050405020304" pitchFamily="18" charset="0"/>
              </a:rPr>
              <a:t>parent </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42016919"/>
      </p:ext>
    </p:extLst>
  </p:cSld>
  <p:clrMapOvr>
    <a:masterClrMapping/>
  </p:clrMapOvr>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27038"/>
            <a:ext cx="6302375" cy="639762"/>
          </a:xfrm>
        </p:spPr>
        <p:txBody>
          <a:bodyPr/>
          <a:lstStyle/>
          <a:p>
            <a:r>
              <a:rPr lang="en-US" sz="3200">
                <a:latin typeface="Times New Roman" panose="02020603050405020304" pitchFamily="18" charset="0"/>
                <a:cs typeface="Times New Roman" panose="02020603050405020304" pitchFamily="18" charset="0"/>
              </a:rPr>
              <a:t>5.3 Cây nhị phân tìm kiếm</a:t>
            </a:r>
          </a:p>
        </p:txBody>
      </p:sp>
      <p:sp>
        <p:nvSpPr>
          <p:cNvPr id="3" name="Content Placeholder 2"/>
          <p:cNvSpPr>
            <a:spLocks noGrp="1"/>
          </p:cNvSpPr>
          <p:nvPr>
            <p:ph idx="1"/>
          </p:nvPr>
        </p:nvSpPr>
        <p:spPr>
          <a:xfrm>
            <a:off x="228600" y="1066800"/>
            <a:ext cx="8686800" cy="5216525"/>
          </a:xfrm>
        </p:spPr>
        <p:txBody>
          <a:bodyPr/>
          <a:lstStyle/>
          <a:p>
            <a:r>
              <a:rPr lang="en-US" sz="2800" b="1">
                <a:latin typeface="Times New Roman" panose="02020603050405020304" pitchFamily="18" charset="0"/>
                <a:cs typeface="Times New Roman" panose="02020603050405020304" pitchFamily="18" charset="0"/>
              </a:rPr>
              <a:t>Định nghĩa</a:t>
            </a:r>
            <a:r>
              <a:rPr lang="en-US" sz="2800">
                <a:latin typeface="Times New Roman" panose="02020603050405020304" pitchFamily="18" charset="0"/>
                <a:cs typeface="Times New Roman" panose="02020603050405020304" pitchFamily="18" charset="0"/>
              </a:rPr>
              <a:t>: L</a:t>
            </a:r>
            <a:r>
              <a:rPr lang="vi-VN" sz="2800">
                <a:latin typeface="Times New Roman" panose="02020603050405020304" pitchFamily="18" charset="0"/>
                <a:cs typeface="Times New Roman" panose="02020603050405020304" pitchFamily="18" charset="0"/>
              </a:rPr>
              <a:t>à cây nhị phân mà khoá tại mỗi nút cây lớn hơn khoá của tất cả các nút thuộc cây con bên trái và nhỏ hơn khoá của tất cả các nút thuộc cây con bên phải.</a:t>
            </a:r>
            <a:endParaRPr lang="en-US" sz="2800">
              <a:latin typeface="Times New Roman" panose="02020603050405020304" pitchFamily="18" charset="0"/>
              <a:cs typeface="Times New Roman" panose="02020603050405020304" pitchFamily="18" charset="0"/>
            </a:endParaRPr>
          </a:p>
          <a:p>
            <a:pPr marL="0" indent="0">
              <a:buNone/>
            </a:pPr>
            <a:endParaRPr lang="vi-VN"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237</a:t>
            </a:fld>
            <a:endParaRPr lang="en-US" altLang="en-US"/>
          </a:p>
        </p:txBody>
      </p:sp>
      <p:graphicFrame>
        <p:nvGraphicFramePr>
          <p:cNvPr id="6" name="Object 5"/>
          <p:cNvGraphicFramePr>
            <a:graphicFrameLocks noChangeAspect="1"/>
          </p:cNvGraphicFramePr>
          <p:nvPr/>
        </p:nvGraphicFramePr>
        <p:xfrm>
          <a:off x="1689175" y="2667000"/>
          <a:ext cx="5765650" cy="3367002"/>
        </p:xfrm>
        <a:graphic>
          <a:graphicData uri="http://schemas.openxmlformats.org/presentationml/2006/ole">
            <mc:AlternateContent xmlns:mc="http://schemas.openxmlformats.org/markup-compatibility/2006">
              <mc:Choice xmlns:v="urn:schemas-microsoft-com:vml" Requires="v">
                <p:oleObj spid="_x0000_s16386" r:id="rId3" imgW="3550725" imgH="2080343" progId="Visio.Drawing.15">
                  <p:embed/>
                </p:oleObj>
              </mc:Choice>
              <mc:Fallback>
                <p:oleObj r:id="rId3" imgW="3550725" imgH="2080343" progId="Visio.Drawing.15">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9175" y="2667000"/>
                        <a:ext cx="5765650" cy="3367002"/>
                      </a:xfrm>
                      <a:prstGeom prst="rect">
                        <a:avLst/>
                      </a:prstGeom>
                      <a:noFill/>
                    </p:spPr>
                  </p:pic>
                </p:oleObj>
              </mc:Fallback>
            </mc:AlternateContent>
          </a:graphicData>
        </a:graphic>
      </p:graphicFrame>
    </p:spTree>
    <p:extLst>
      <p:ext uri="{BB962C8B-B14F-4D97-AF65-F5344CB8AC3E}">
        <p14:creationId xmlns:p14="http://schemas.microsoft.com/office/powerpoint/2010/main" val="2145695951"/>
      </p:ext>
    </p:extLst>
  </p:cSld>
  <p:clrMapOvr>
    <a:masterClrMapping/>
  </p:clrMapOvr>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7038"/>
            <a:ext cx="6302375" cy="639762"/>
          </a:xfrm>
        </p:spPr>
        <p:txBody>
          <a:bodyPr/>
          <a:lstStyle/>
          <a:p>
            <a:r>
              <a:rPr lang="en-US" sz="3200">
                <a:latin typeface="Times New Roman" panose="02020603050405020304" pitchFamily="18" charset="0"/>
                <a:cs typeface="Times New Roman" panose="02020603050405020304" pitchFamily="18" charset="0"/>
              </a:rPr>
              <a:t>Khai báo và khởi tạo</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238</a:t>
            </a:fld>
            <a:endParaRPr lang="en-US" altLang="en-US"/>
          </a:p>
        </p:txBody>
      </p:sp>
      <p:sp>
        <p:nvSpPr>
          <p:cNvPr id="3" name="Rectangle 2"/>
          <p:cNvSpPr/>
          <p:nvPr/>
        </p:nvSpPr>
        <p:spPr>
          <a:xfrm>
            <a:off x="457200" y="1085573"/>
            <a:ext cx="8153400" cy="5163593"/>
          </a:xfrm>
          <a:prstGeom prst="rect">
            <a:avLst/>
          </a:prstGeom>
        </p:spPr>
        <p:txBody>
          <a:bodyPr wrap="square">
            <a:spAutoFit/>
          </a:bodyPr>
          <a:lstStyle/>
          <a:p>
            <a:pPr marL="0" marR="0" indent="457200" algn="just">
              <a:lnSpc>
                <a:spcPct val="107000"/>
              </a:lnSpc>
              <a:spcBef>
                <a:spcPts val="0"/>
              </a:spcBef>
              <a:spcAft>
                <a:spcPts val="0"/>
              </a:spcAft>
            </a:pPr>
            <a:r>
              <a:rPr lang="en-US" sz="2800" i="1">
                <a:solidFill>
                  <a:srgbClr val="00B0F0"/>
                </a:solidFill>
                <a:latin typeface="Times New Roman" panose="02020603050405020304" pitchFamily="18" charset="0"/>
                <a:ea typeface="Calibri" panose="020F0502020204030204" pitchFamily="34" charset="0"/>
                <a:cs typeface="Times New Roman" panose="02020603050405020304" pitchFamily="18" charset="0"/>
              </a:rPr>
              <a:t>//Cấu trúc của nút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b="1" i="1">
                <a:latin typeface="Times New Roman" panose="02020603050405020304" pitchFamily="18" charset="0"/>
                <a:ea typeface="Calibri" panose="020F0502020204030204" pitchFamily="34" charset="0"/>
                <a:cs typeface="Times New Roman" panose="02020603050405020304" pitchFamily="18" charset="0"/>
              </a:rPr>
              <a:t>struct</a:t>
            </a:r>
            <a:r>
              <a:rPr lang="en-US" sz="2800" i="1">
                <a:latin typeface="Times New Roman" panose="02020603050405020304" pitchFamily="18" charset="0"/>
                <a:ea typeface="Calibri" panose="020F0502020204030204" pitchFamily="34" charset="0"/>
                <a:cs typeface="Times New Roman" panose="02020603050405020304" pitchFamily="18" charset="0"/>
              </a:rPr>
              <a:t> Node</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b="1" i="1">
                <a:latin typeface="Times New Roman" panose="02020603050405020304" pitchFamily="18" charset="0"/>
                <a:ea typeface="Calibri" panose="020F0502020204030204" pitchFamily="34" charset="0"/>
                <a:cs typeface="Times New Roman" panose="02020603050405020304" pitchFamily="18" charset="0"/>
              </a:rPr>
              <a:t>int</a:t>
            </a:r>
            <a:r>
              <a:rPr lang="en-US" sz="2800" i="1">
                <a:latin typeface="Times New Roman" panose="02020603050405020304" pitchFamily="18" charset="0"/>
                <a:ea typeface="Calibri" panose="020F0502020204030204" pitchFamily="34" charset="0"/>
                <a:cs typeface="Times New Roman" panose="02020603050405020304" pitchFamily="18" charset="0"/>
              </a:rPr>
              <a:t> key</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a:solidFill>
                  <a:srgbClr val="00B0F0"/>
                </a:solidFill>
                <a:latin typeface="Times New Roman" panose="02020603050405020304" pitchFamily="18" charset="0"/>
                <a:ea typeface="Calibri" panose="020F0502020204030204" pitchFamily="34" charset="0"/>
                <a:cs typeface="Times New Roman" panose="02020603050405020304" pitchFamily="18" charset="0"/>
              </a:rPr>
              <a:t>//Trường dữ liệu là số nguyên</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a:latin typeface="Times New Roman" panose="02020603050405020304" pitchFamily="18" charset="0"/>
                <a:ea typeface="Calibri" panose="020F0502020204030204" pitchFamily="34" charset="0"/>
                <a:cs typeface="Times New Roman" panose="02020603050405020304" pitchFamily="18" charset="0"/>
              </a:rPr>
              <a:t>Node</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a:latin typeface="Times New Roman" panose="02020603050405020304" pitchFamily="18" charset="0"/>
                <a:ea typeface="Calibri" panose="020F0502020204030204" pitchFamily="34" charset="0"/>
                <a:cs typeface="Times New Roman" panose="02020603050405020304" pitchFamily="18" charset="0"/>
              </a:rPr>
              <a:t>left</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a:latin typeface="Times New Roman" panose="02020603050405020304" pitchFamily="18" charset="0"/>
                <a:ea typeface="Calibri" panose="020F0502020204030204" pitchFamily="34" charset="0"/>
                <a:cs typeface="Times New Roman" panose="02020603050405020304" pitchFamily="18" charset="0"/>
              </a:rPr>
              <a:t>right</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00B0F0"/>
                </a:solidFill>
                <a:latin typeface="Times New Roman" panose="02020603050405020304" pitchFamily="18" charset="0"/>
                <a:ea typeface="Calibri" panose="020F0502020204030204" pitchFamily="34" charset="0"/>
                <a:cs typeface="Times New Roman" panose="02020603050405020304" pitchFamily="18" charset="0"/>
              </a:rPr>
              <a:t>//Khai báo cấu trúc cây</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b="1" i="1">
                <a:latin typeface="Times New Roman" panose="02020603050405020304" pitchFamily="18" charset="0"/>
                <a:ea typeface="Calibri" panose="020F0502020204030204" pitchFamily="34" charset="0"/>
                <a:cs typeface="Times New Roman" panose="02020603050405020304" pitchFamily="18" charset="0"/>
              </a:rPr>
              <a:t>typedef struct</a:t>
            </a:r>
            <a:r>
              <a:rPr lang="en-US" sz="2800" i="1">
                <a:latin typeface="Times New Roman" panose="02020603050405020304" pitchFamily="18" charset="0"/>
                <a:ea typeface="Calibri" panose="020F0502020204030204" pitchFamily="34" charset="0"/>
                <a:cs typeface="Times New Roman" panose="02020603050405020304" pitchFamily="18" charset="0"/>
              </a:rPr>
              <a:t> Node </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latin typeface="Times New Roman" panose="02020603050405020304" pitchFamily="18" charset="0"/>
                <a:ea typeface="Calibri" panose="020F0502020204030204" pitchFamily="34" charset="0"/>
                <a:cs typeface="Times New Roman" panose="02020603050405020304" pitchFamily="18" charset="0"/>
              </a:rPr>
              <a:t>TREE</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b="1" i="1">
                <a:latin typeface="Times New Roman" panose="02020603050405020304" pitchFamily="18" charset="0"/>
                <a:ea typeface="Calibri" panose="020F0502020204030204" pitchFamily="34" charset="0"/>
                <a:cs typeface="Times New Roman" panose="02020603050405020304" pitchFamily="18" charset="0"/>
              </a:rPr>
              <a:t>void</a:t>
            </a:r>
            <a:r>
              <a:rPr lang="en-US" sz="2800" i="1">
                <a:latin typeface="Times New Roman" panose="02020603050405020304" pitchFamily="18" charset="0"/>
                <a:ea typeface="Calibri" panose="020F0502020204030204" pitchFamily="34" charset="0"/>
                <a:cs typeface="Times New Roman" panose="02020603050405020304" pitchFamily="18" charset="0"/>
              </a:rPr>
              <a:t> Create</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latin typeface="Times New Roman" panose="02020603050405020304" pitchFamily="18" charset="0"/>
                <a:ea typeface="Calibri" panose="020F0502020204030204" pitchFamily="34" charset="0"/>
                <a:cs typeface="Times New Roman" panose="02020603050405020304" pitchFamily="18" charset="0"/>
              </a:rPr>
              <a:t>TREE </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&amp;</a:t>
            </a:r>
            <a:r>
              <a:rPr lang="en-US" sz="2800" i="1">
                <a:latin typeface="Times New Roman" panose="02020603050405020304" pitchFamily="18" charset="0"/>
                <a:ea typeface="Calibri" panose="020F0502020204030204" pitchFamily="34" charset="0"/>
                <a:cs typeface="Times New Roman" panose="02020603050405020304" pitchFamily="18" charset="0"/>
              </a:rPr>
              <a:t>test</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solidFill>
                  <a:srgbClr val="00B0F0"/>
                </a:solidFill>
                <a:latin typeface="Times New Roman" panose="02020603050405020304" pitchFamily="18" charset="0"/>
                <a:ea typeface="Calibri" panose="020F0502020204030204" pitchFamily="34" charset="0"/>
                <a:cs typeface="Times New Roman" panose="02020603050405020304" pitchFamily="18" charset="0"/>
              </a:rPr>
              <a:t> //Khởi tạo cây rỗng</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800" i="1">
                <a:latin typeface="Times New Roman" panose="02020603050405020304" pitchFamily="18" charset="0"/>
                <a:ea typeface="Calibri" panose="020F0502020204030204" pitchFamily="34" charset="0"/>
                <a:cs typeface="Times New Roman" panose="02020603050405020304" pitchFamily="18" charset="0"/>
              </a:rPr>
              <a:t>test</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r>
              <a:rPr lang="en-US" sz="2800" i="1">
                <a:latin typeface="Times New Roman" panose="02020603050405020304" pitchFamily="18" charset="0"/>
                <a:ea typeface="Calibri" panose="020F0502020204030204" pitchFamily="34" charset="0"/>
                <a:cs typeface="Times New Roman" panose="02020603050405020304" pitchFamily="18" charset="0"/>
              </a:rPr>
              <a:t>NULL</a:t>
            </a: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latin typeface="Times New Roman" panose="02020603050405020304" pitchFamily="18" charset="0"/>
              <a:ea typeface="Calibri" panose="020F0502020204030204" pitchFamily="34" charset="0"/>
              <a:cs typeface="Times New Roman" panose="02020603050405020304" pitchFamily="18" charset="0"/>
            </a:endParaRPr>
          </a:p>
          <a:p>
            <a:pPr marL="0" marR="0" indent="457200" algn="just">
              <a:lnSpc>
                <a:spcPct val="107000"/>
              </a:lnSpc>
              <a:spcBef>
                <a:spcPts val="0"/>
              </a:spcBef>
              <a:spcAft>
                <a:spcPts val="0"/>
              </a:spcAft>
            </a:pPr>
            <a:r>
              <a:rPr lang="en-US" sz="28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48073674"/>
      </p:ext>
    </p:extLst>
  </p:cSld>
  <p:clrMapOvr>
    <a:masterClrMapping/>
  </p:clrMapOvr>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7038"/>
            <a:ext cx="6302375" cy="639762"/>
          </a:xfrm>
        </p:spPr>
        <p:txBody>
          <a:bodyPr/>
          <a:lstStyle/>
          <a:p>
            <a:r>
              <a:rPr lang="en-US" sz="3200">
                <a:latin typeface="Times New Roman" panose="02020603050405020304" pitchFamily="18" charset="0"/>
                <a:cs typeface="Times New Roman" panose="02020603050405020304" pitchFamily="18" charset="0"/>
              </a:rPr>
              <a:t>Các thao tác trên cây NPTK</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239</a:t>
            </a:fld>
            <a:endParaRPr lang="en-US" altLang="en-US"/>
          </a:p>
        </p:txBody>
      </p:sp>
      <p:sp>
        <p:nvSpPr>
          <p:cNvPr id="6" name="Content Placeholder 5"/>
          <p:cNvSpPr>
            <a:spLocks noGrp="1"/>
          </p:cNvSpPr>
          <p:nvPr>
            <p:ph idx="1"/>
          </p:nvPr>
        </p:nvSpPr>
        <p:spPr>
          <a:xfrm>
            <a:off x="457200" y="1143000"/>
            <a:ext cx="8229600" cy="5140325"/>
          </a:xfrm>
        </p:spPr>
        <p:txBody>
          <a:bodyPr/>
          <a:lstStyle/>
          <a:p>
            <a:pPr lvl="0"/>
            <a:r>
              <a:rPr lang="en-US" i="1">
                <a:latin typeface="Times New Roman" panose="02020603050405020304" pitchFamily="18" charset="0"/>
                <a:cs typeface="Times New Roman" panose="02020603050405020304" pitchFamily="18" charset="0"/>
              </a:rPr>
              <a:t>Tạo 1 nút có trường Key bằng x.</a:t>
            </a:r>
            <a:endParaRPr lang="en-US">
              <a:latin typeface="Times New Roman" panose="02020603050405020304" pitchFamily="18" charset="0"/>
              <a:cs typeface="Times New Roman" panose="02020603050405020304" pitchFamily="18" charset="0"/>
            </a:endParaRPr>
          </a:p>
          <a:p>
            <a:pPr lvl="0"/>
            <a:r>
              <a:rPr lang="en-US" i="1">
                <a:latin typeface="Times New Roman" panose="02020603050405020304" pitchFamily="18" charset="0"/>
                <a:cs typeface="Times New Roman" panose="02020603050405020304" pitchFamily="18" charset="0"/>
              </a:rPr>
              <a:t>Thêm 1 nút vào cây nhị phân tìm kiếm.</a:t>
            </a:r>
            <a:endParaRPr lang="en-US">
              <a:latin typeface="Times New Roman" panose="02020603050405020304" pitchFamily="18" charset="0"/>
              <a:cs typeface="Times New Roman" panose="02020603050405020304" pitchFamily="18" charset="0"/>
            </a:endParaRPr>
          </a:p>
          <a:p>
            <a:pPr lvl="0"/>
            <a:r>
              <a:rPr lang="en-US" i="1">
                <a:latin typeface="Times New Roman" panose="02020603050405020304" pitchFamily="18" charset="0"/>
                <a:cs typeface="Times New Roman" panose="02020603050405020304" pitchFamily="18" charset="0"/>
              </a:rPr>
              <a:t>Xoá 1 nút có Key bằng x trên cây.</a:t>
            </a:r>
            <a:endParaRPr lang="en-US">
              <a:latin typeface="Times New Roman" panose="02020603050405020304" pitchFamily="18" charset="0"/>
              <a:cs typeface="Times New Roman" panose="02020603050405020304" pitchFamily="18" charset="0"/>
            </a:endParaRPr>
          </a:p>
          <a:p>
            <a:pPr lvl="0"/>
            <a:r>
              <a:rPr lang="en-US" i="1">
                <a:latin typeface="Times New Roman" panose="02020603050405020304" pitchFamily="18" charset="0"/>
                <a:cs typeface="Times New Roman" panose="02020603050405020304" pitchFamily="18" charset="0"/>
              </a:rPr>
              <a:t>Tìm 1 nút có khoá bằng x trên cây.</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41423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4" name="Rectangle 4"/>
          <p:cNvSpPr>
            <a:spLocks noGrp="1" noChangeArrowheads="1"/>
          </p:cNvSpPr>
          <p:nvPr>
            <p:ph type="ctrTitle"/>
          </p:nvPr>
        </p:nvSpPr>
        <p:spPr>
          <a:xfrm>
            <a:off x="4648200" y="3787775"/>
            <a:ext cx="4110038" cy="885825"/>
          </a:xfrm>
        </p:spPr>
        <p:txBody>
          <a:bodyPr/>
          <a:lstStyle/>
          <a:p>
            <a:pPr algn="dist"/>
            <a:r>
              <a:rPr lang="en-US" altLang="en-US" sz="5500" dirty="0"/>
              <a:t>Thank You!</a:t>
            </a:r>
          </a:p>
        </p:txBody>
      </p:sp>
      <p:sp>
        <p:nvSpPr>
          <p:cNvPr id="3" name="Slide Number Placeholder 2"/>
          <p:cNvSpPr>
            <a:spLocks noGrp="1"/>
          </p:cNvSpPr>
          <p:nvPr>
            <p:ph type="sldNum" sz="quarter" idx="4"/>
          </p:nvPr>
        </p:nvSpPr>
        <p:spPr/>
        <p:txBody>
          <a:bodyPr/>
          <a:lstStyle/>
          <a:p>
            <a:fld id="{D17F7427-C84F-4D27-922E-55D885048A2A}" type="slidenum">
              <a:rPr lang="en-US" altLang="en-US" smtClean="0"/>
              <a:pPr/>
              <a:t>24</a:t>
            </a:fld>
            <a:endParaRPr lang="en-US" altLang="en-US"/>
          </a:p>
        </p:txBody>
      </p:sp>
      <p:sp>
        <p:nvSpPr>
          <p:cNvPr id="7" name="Rectangle 6"/>
          <p:cNvSpPr/>
          <p:nvPr/>
        </p:nvSpPr>
        <p:spPr>
          <a:xfrm>
            <a:off x="5715000" y="5029200"/>
            <a:ext cx="30432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1200">
        <p:zoom dir="in"/>
      </p:transition>
    </mc:Choice>
    <mc:Fallback xmlns="">
      <p:transition spd="slow">
        <p:zoom dir="in"/>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Tạo một nút có khóa bằng x</a:t>
            </a:r>
          </a:p>
        </p:txBody>
      </p:sp>
      <p:sp>
        <p:nvSpPr>
          <p:cNvPr id="3" name="Content Placeholder 2"/>
          <p:cNvSpPr>
            <a:spLocks noGrp="1"/>
          </p:cNvSpPr>
          <p:nvPr>
            <p:ph idx="1"/>
          </p:nvPr>
        </p:nvSpPr>
        <p:spPr>
          <a:xfrm>
            <a:off x="457200" y="1143000"/>
            <a:ext cx="8229600" cy="4983163"/>
          </a:xfrm>
        </p:spPr>
        <p:txBody>
          <a:bodyPr/>
          <a:lstStyle/>
          <a:p>
            <a:pPr marL="0" indent="0">
              <a:buNone/>
            </a:pPr>
            <a:r>
              <a:rPr lang="en-US" sz="2800" i="1">
                <a:latin typeface="Times New Roman" panose="02020603050405020304" pitchFamily="18" charset="0"/>
                <a:cs typeface="Times New Roman" panose="02020603050405020304" pitchFamily="18" charset="0"/>
              </a:rPr>
              <a:t>Node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CreateNode</a:t>
            </a:r>
            <a:r>
              <a:rPr lang="en-US" sz="2800" i="1">
                <a:solidFill>
                  <a:srgbClr val="FF0000"/>
                </a:solidFill>
                <a:latin typeface="Times New Roman" panose="02020603050405020304" pitchFamily="18" charset="0"/>
                <a:cs typeface="Times New Roman" panose="02020603050405020304" pitchFamily="18" charset="0"/>
              </a:rPr>
              <a:t>(</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data</a:t>
            </a:r>
            <a:r>
              <a:rPr lang="en-US" sz="2800" i="1">
                <a:solidFill>
                  <a:srgbClr val="FF0000"/>
                </a:solidFill>
                <a:latin typeface="Times New Roman" panose="02020603050405020304" pitchFamily="18" charset="0"/>
                <a:cs typeface="Times New Roman" panose="02020603050405020304" pitchFamily="18" charset="0"/>
              </a:rPr>
              <a:t>=</a:t>
            </a:r>
            <a:r>
              <a:rPr lang="en-US" sz="2800" b="1" i="1">
                <a:latin typeface="Times New Roman" panose="02020603050405020304" pitchFamily="18" charset="0"/>
                <a:cs typeface="Times New Roman" panose="02020603050405020304" pitchFamily="18" charset="0"/>
              </a:rPr>
              <a:t>new</a:t>
            </a:r>
            <a:r>
              <a:rPr lang="en-US" sz="2800" i="1">
                <a:latin typeface="Times New Roman" panose="02020603050405020304" pitchFamily="18" charset="0"/>
                <a:cs typeface="Times New Roman" panose="02020603050405020304" pitchFamily="18" charset="0"/>
              </a:rPr>
              <a:t> Node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1</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data</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i="1">
                <a:solidFill>
                  <a:srgbClr val="FF0000"/>
                </a:solidFill>
                <a:latin typeface="Times New Roman" panose="02020603050405020304" pitchFamily="18" charset="0"/>
                <a:cs typeface="Times New Roman" panose="02020603050405020304" pitchFamily="18" charset="0"/>
              </a:rPr>
              <a:t>)</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NULL</a:t>
            </a:r>
            <a:r>
              <a:rPr lang="en-US" sz="2800" i="1">
                <a:solidFill>
                  <a:srgbClr val="FF0000"/>
                </a:solidFill>
                <a:latin typeface="Times New Roman" panose="02020603050405020304" pitchFamily="18" charset="0"/>
                <a:cs typeface="Times New Roman" panose="02020603050405020304" pitchFamily="18" charset="0"/>
              </a:rPr>
              <a:t>;</a:t>
            </a:r>
            <a:r>
              <a:rPr lang="en-US" sz="2800" i="1">
                <a:solidFill>
                  <a:srgbClr val="3333FF"/>
                </a:solidFill>
                <a:latin typeface="Times New Roman" panose="02020603050405020304" pitchFamily="18" charset="0"/>
                <a:cs typeface="Times New Roman" panose="02020603050405020304" pitchFamily="18" charset="0"/>
              </a:rPr>
              <a:t>//Bộ nhớ full</a:t>
            </a:r>
          </a:p>
          <a:p>
            <a:pPr marL="0" indent="0">
              <a:buNone/>
            </a:pPr>
            <a:r>
              <a:rPr lang="en-US" sz="2800" i="1">
                <a:latin typeface="Times New Roman" panose="02020603050405020304" pitchFamily="18" charset="0"/>
                <a:cs typeface="Times New Roman" panose="02020603050405020304" pitchFamily="18" charset="0"/>
              </a:rPr>
              <a:t>	data</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 </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data</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left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data</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right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data</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240</a:t>
            </a:fld>
            <a:endParaRPr lang="en-US" altLang="en-US"/>
          </a:p>
        </p:txBody>
      </p:sp>
    </p:spTree>
    <p:extLst>
      <p:ext uri="{BB962C8B-B14F-4D97-AF65-F5344CB8AC3E}">
        <p14:creationId xmlns:p14="http://schemas.microsoft.com/office/powerpoint/2010/main" val="1877522298"/>
      </p:ext>
    </p:extLst>
  </p:cSld>
  <p:clrMapOvr>
    <a:masterClrMapping/>
  </p:clrMapOvr>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Thêm một nút có khóa x</a:t>
            </a:r>
          </a:p>
        </p:txBody>
      </p:sp>
      <p:sp>
        <p:nvSpPr>
          <p:cNvPr id="3" name="Content Placeholder 2"/>
          <p:cNvSpPr>
            <a:spLocks noGrp="1"/>
          </p:cNvSpPr>
          <p:nvPr>
            <p:ph idx="1"/>
          </p:nvPr>
        </p:nvSpPr>
        <p:spPr>
          <a:xfrm>
            <a:off x="457200" y="1066800"/>
            <a:ext cx="8229600" cy="4983163"/>
          </a:xfrm>
        </p:spPr>
        <p:txBody>
          <a:bodyPr/>
          <a:lstStyle/>
          <a:p>
            <a:pPr marL="0" indent="0">
              <a:buNone/>
            </a:pP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Put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TREE </a:t>
            </a:r>
            <a:r>
              <a:rPr lang="en-US" sz="2800" i="1">
                <a:solidFill>
                  <a:srgbClr val="FF0000"/>
                </a:solidFill>
                <a:latin typeface="Times New Roman" panose="02020603050405020304" pitchFamily="18" charset="0"/>
                <a:cs typeface="Times New Roman" panose="02020603050405020304" pitchFamily="18" charset="0"/>
              </a:rPr>
              <a:t>&amp;</a:t>
            </a:r>
            <a:r>
              <a:rPr lang="en-US" sz="2800" i="1">
                <a:latin typeface="Times New Roman" panose="02020603050405020304" pitchFamily="18" charset="0"/>
                <a:cs typeface="Times New Roman" panose="02020603050405020304" pitchFamily="18" charset="0"/>
              </a:rPr>
              <a:t>test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test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i="1">
                <a:solidFill>
                  <a:srgbClr val="FF0000"/>
                </a:solidFill>
                <a:latin typeface="Times New Roman" panose="02020603050405020304" pitchFamily="18" charset="0"/>
                <a:cs typeface="Times New Roman" panose="02020603050405020304" pitchFamily="18" charset="0"/>
              </a:rPr>
              <a:t>)</a:t>
            </a:r>
            <a:endParaRPr lang="en-US" sz="2800" i="1">
              <a:latin typeface="Times New Roman" panose="02020603050405020304" pitchFamily="18" charset="0"/>
              <a:cs typeface="Times New Roman" panose="02020603050405020304" pitchFamily="18" charset="0"/>
            </a:endParaRPr>
          </a:p>
          <a:p>
            <a:pPr marL="0" indent="0">
              <a:buNone/>
            </a:pPr>
            <a:r>
              <a:rPr lang="en-US" sz="2800" i="1">
                <a:latin typeface="Times New Roman" panose="02020603050405020304" pitchFamily="18" charset="0"/>
                <a:cs typeface="Times New Roman" panose="02020603050405020304" pitchFamily="18" charset="0"/>
              </a:rPr>
              <a:t>	</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test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x</a:t>
            </a:r>
            <a:r>
              <a:rPr lang="en-US" sz="2800" i="1">
                <a:solidFill>
                  <a:srgbClr val="FF0000"/>
                </a:solidFill>
                <a:latin typeface="Times New Roman" panose="02020603050405020304" pitchFamily="18" charset="0"/>
                <a:cs typeface="Times New Roman" panose="02020603050405020304" pitchFamily="18" charset="0"/>
              </a:rPr>
              <a:t>)</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a:t>
            </a:r>
            <a:r>
              <a:rPr lang="en-US" sz="2800" i="1">
                <a:solidFill>
                  <a:srgbClr val="7030A0"/>
                </a:solidFill>
                <a:latin typeface="Times New Roman" panose="02020603050405020304" pitchFamily="18" charset="0"/>
                <a:cs typeface="Times New Roman" panose="02020603050405020304" pitchFamily="18" charset="0"/>
              </a:rPr>
              <a:t>0</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test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Put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test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left</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else return </a:t>
            </a:r>
            <a:r>
              <a:rPr lang="en-US" sz="2800" i="1">
                <a:latin typeface="Times New Roman" panose="02020603050405020304" pitchFamily="18" charset="0"/>
                <a:cs typeface="Times New Roman" panose="02020603050405020304" pitchFamily="18" charset="0"/>
              </a:rPr>
              <a:t>Put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test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right</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p>
          <a:p>
            <a:pPr marL="0" indent="0">
              <a:buNone/>
            </a:pPr>
            <a:r>
              <a:rPr lang="en-US" sz="2800" i="1">
                <a:latin typeface="Times New Roman" panose="02020603050405020304" pitchFamily="18" charset="0"/>
                <a:cs typeface="Times New Roman" panose="02020603050405020304" pitchFamily="18" charset="0"/>
              </a:rPr>
              <a:t>	test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CreateNode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a:t>
            </a:r>
            <a:r>
              <a:rPr lang="en-US" sz="2800" i="1">
                <a:solidFill>
                  <a:srgbClr val="7030A0"/>
                </a:solidFill>
                <a:latin typeface="Times New Roman" panose="02020603050405020304" pitchFamily="18" charset="0"/>
                <a:cs typeface="Times New Roman" panose="02020603050405020304" pitchFamily="18" charset="0"/>
              </a:rPr>
              <a:t>1</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241</a:t>
            </a:fld>
            <a:endParaRPr lang="en-US" altLang="en-US"/>
          </a:p>
        </p:txBody>
      </p:sp>
    </p:spTree>
    <p:extLst>
      <p:ext uri="{BB962C8B-B14F-4D97-AF65-F5344CB8AC3E}">
        <p14:creationId xmlns:p14="http://schemas.microsoft.com/office/powerpoint/2010/main" val="3966839539"/>
      </p:ext>
    </p:extLst>
  </p:cSld>
  <p:clrMapOvr>
    <a:masterClrMapping/>
  </p:clrMapOvr>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685800"/>
          </a:xfrm>
        </p:spPr>
        <p:txBody>
          <a:bodyPr/>
          <a:lstStyle/>
          <a:p>
            <a:r>
              <a:rPr lang="en-US" sz="3200">
                <a:latin typeface="Times New Roman" panose="02020603050405020304" pitchFamily="18" charset="0"/>
                <a:cs typeface="Times New Roman" panose="02020603050405020304" pitchFamily="18" charset="0"/>
              </a:rPr>
              <a:t>Minh họa thêm phần tử vào cây</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242</a:t>
            </a:fld>
            <a:endParaRPr lang="en-US" altLang="en-US"/>
          </a:p>
        </p:txBody>
      </p:sp>
      <p:sp>
        <p:nvSpPr>
          <p:cNvPr id="3"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7" name="Object 46"/>
          <p:cNvGraphicFramePr>
            <a:graphicFrameLocks noChangeAspect="1"/>
          </p:cNvGraphicFramePr>
          <p:nvPr/>
        </p:nvGraphicFramePr>
        <p:xfrm>
          <a:off x="903890" y="1082566"/>
          <a:ext cx="7214531" cy="4812144"/>
        </p:xfrm>
        <a:graphic>
          <a:graphicData uri="http://schemas.openxmlformats.org/presentationml/2006/ole">
            <mc:AlternateContent xmlns:mc="http://schemas.openxmlformats.org/markup-compatibility/2006">
              <mc:Choice xmlns:v="urn:schemas-microsoft-com:vml" Requires="v">
                <p:oleObj spid="_x0000_s17410" r:id="rId3" imgW="3550725" imgH="2369626" progId="Visio.Drawing.15">
                  <p:embed/>
                </p:oleObj>
              </mc:Choice>
              <mc:Fallback>
                <p:oleObj r:id="rId3" imgW="3550725" imgH="2369626" progId="Visio.Drawing.15">
                  <p:embed/>
                  <p:pic>
                    <p:nvPicPr>
                      <p:cNvPr id="47"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3890" y="1082566"/>
                        <a:ext cx="7214531" cy="4812144"/>
                      </a:xfrm>
                      <a:prstGeom prst="rect">
                        <a:avLst/>
                      </a:prstGeom>
                      <a:noFill/>
                    </p:spPr>
                  </p:pic>
                </p:oleObj>
              </mc:Fallback>
            </mc:AlternateContent>
          </a:graphicData>
        </a:graphic>
      </p:graphicFrame>
    </p:spTree>
    <p:extLst>
      <p:ext uri="{BB962C8B-B14F-4D97-AF65-F5344CB8AC3E}">
        <p14:creationId xmlns:p14="http://schemas.microsoft.com/office/powerpoint/2010/main" val="3816602651"/>
      </p:ext>
    </p:extLst>
  </p:cSld>
  <p:clrMapOvr>
    <a:masterClrMapping/>
  </p:clrMapOvr>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6625" y="427038"/>
            <a:ext cx="7216775" cy="639762"/>
          </a:xfrm>
          <a:solidFill>
            <a:srgbClr val="FFFFFF"/>
          </a:solidFill>
          <a:ln>
            <a:solidFill>
              <a:srgbClr val="FFFFFF"/>
            </a:solidFill>
          </a:ln>
        </p:spPr>
        <p:txBody>
          <a:bodyPr/>
          <a:lstStyle/>
          <a:p>
            <a:r>
              <a:rPr lang="en-US" sz="3200">
                <a:latin typeface="Times New Roman" panose="02020603050405020304" pitchFamily="18" charset="0"/>
                <a:cs typeface="Times New Roman" panose="02020603050405020304" pitchFamily="18" charset="0"/>
              </a:rPr>
              <a:t>Tìm nút có khóa x, không dùng đệ quy</a:t>
            </a:r>
          </a:p>
        </p:txBody>
      </p:sp>
      <p:sp>
        <p:nvSpPr>
          <p:cNvPr id="3" name="Content Placeholder 2"/>
          <p:cNvSpPr>
            <a:spLocks noGrp="1"/>
          </p:cNvSpPr>
          <p:nvPr>
            <p:ph idx="1"/>
          </p:nvPr>
        </p:nvSpPr>
        <p:spPr>
          <a:xfrm>
            <a:off x="228600" y="1066800"/>
            <a:ext cx="8686800" cy="5059363"/>
          </a:xfrm>
        </p:spPr>
        <p:txBody>
          <a:bodyPr/>
          <a:lstStyle/>
          <a:p>
            <a:pPr marL="0" indent="0">
              <a:buNone/>
            </a:pPr>
            <a:r>
              <a:rPr lang="en-US" sz="2600" i="1">
                <a:latin typeface="Times New Roman" panose="02020603050405020304" pitchFamily="18" charset="0"/>
                <a:cs typeface="Times New Roman" panose="02020603050405020304" pitchFamily="18" charset="0"/>
              </a:rPr>
              <a:t>Node</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Search1</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TREE t</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a:t>
            </a:r>
            <a:r>
              <a:rPr lang="en-US" sz="2600" b="1" i="1">
                <a:latin typeface="Times New Roman" panose="02020603050405020304" pitchFamily="18" charset="0"/>
                <a:cs typeface="Times New Roman" panose="02020603050405020304" pitchFamily="18" charset="0"/>
              </a:rPr>
              <a:t>int</a:t>
            </a:r>
            <a:r>
              <a:rPr lang="en-US" sz="2600" i="1">
                <a:latin typeface="Times New Roman" panose="02020603050405020304" pitchFamily="18" charset="0"/>
                <a:cs typeface="Times New Roman" panose="02020603050405020304" pitchFamily="18" charset="0"/>
              </a:rPr>
              <a:t> x</a:t>
            </a:r>
            <a:r>
              <a:rPr lang="en-US" sz="2600" i="1">
                <a:solidFill>
                  <a:srgbClr val="FF0000"/>
                </a:solidFill>
                <a:latin typeface="Times New Roman" panose="02020603050405020304" pitchFamily="18" charset="0"/>
                <a:cs typeface="Times New Roman" panose="02020603050405020304" pitchFamily="18" charset="0"/>
              </a:rPr>
              <a:t>)</a:t>
            </a:r>
          </a:p>
          <a:p>
            <a:pPr marL="0" indent="0">
              <a:buNone/>
            </a:pPr>
            <a:r>
              <a:rPr lang="en-US" sz="2600" i="1">
                <a:solidFill>
                  <a:srgbClr val="FF0000"/>
                </a:solidFill>
                <a:latin typeface="Times New Roman" panose="02020603050405020304" pitchFamily="18" charset="0"/>
                <a:cs typeface="Times New Roman" panose="02020603050405020304" pitchFamily="18" charset="0"/>
              </a:rPr>
              <a:t>{</a:t>
            </a:r>
          </a:p>
          <a:p>
            <a:pPr marL="0" indent="0">
              <a:buNone/>
            </a:pPr>
            <a:r>
              <a:rPr lang="en-US" sz="2600" i="1">
                <a:latin typeface="Times New Roman" panose="02020603050405020304" pitchFamily="18" charset="0"/>
                <a:cs typeface="Times New Roman" panose="02020603050405020304" pitchFamily="18" charset="0"/>
              </a:rPr>
              <a:t>	Node </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p </a:t>
            </a:r>
            <a:r>
              <a:rPr lang="en-US" sz="2600" i="1">
                <a:solidFill>
                  <a:srgbClr val="FF0000"/>
                </a:solidFill>
                <a:latin typeface="Times New Roman" panose="02020603050405020304" pitchFamily="18" charset="0"/>
                <a:cs typeface="Times New Roman" panose="02020603050405020304" pitchFamily="18" charset="0"/>
              </a:rPr>
              <a:t>= </a:t>
            </a:r>
            <a:r>
              <a:rPr lang="en-US" sz="2600" i="1">
                <a:latin typeface="Times New Roman" panose="02020603050405020304" pitchFamily="18" charset="0"/>
                <a:cs typeface="Times New Roman" panose="02020603050405020304" pitchFamily="18" charset="0"/>
              </a:rPr>
              <a:t>t</a:t>
            </a:r>
            <a:r>
              <a:rPr lang="en-US" sz="2600" i="1">
                <a:solidFill>
                  <a:srgbClr val="FF0000"/>
                </a:solidFill>
                <a:latin typeface="Times New Roman" panose="02020603050405020304" pitchFamily="18" charset="0"/>
                <a:cs typeface="Times New Roman" panose="02020603050405020304" pitchFamily="18" charset="0"/>
              </a:rPr>
              <a:t>;</a:t>
            </a:r>
          </a:p>
          <a:p>
            <a:pPr marL="0" indent="0">
              <a:buNone/>
            </a:pPr>
            <a:r>
              <a:rPr lang="en-US" sz="2600" i="1">
                <a:latin typeface="Times New Roman" panose="02020603050405020304" pitchFamily="18" charset="0"/>
                <a:cs typeface="Times New Roman" panose="02020603050405020304" pitchFamily="18" charset="0"/>
              </a:rPr>
              <a:t>	</a:t>
            </a:r>
            <a:r>
              <a:rPr lang="en-US" sz="2600" b="1" i="1">
                <a:latin typeface="Times New Roman" panose="02020603050405020304" pitchFamily="18" charset="0"/>
                <a:cs typeface="Times New Roman" panose="02020603050405020304" pitchFamily="18" charset="0"/>
              </a:rPr>
              <a:t>while</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p</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NULL</a:t>
            </a:r>
            <a:r>
              <a:rPr lang="en-US" sz="2600" i="1">
                <a:solidFill>
                  <a:srgbClr val="FF0000"/>
                </a:solidFill>
                <a:latin typeface="Times New Roman" panose="02020603050405020304" pitchFamily="18" charset="0"/>
                <a:cs typeface="Times New Roman" panose="02020603050405020304" pitchFamily="18" charset="0"/>
              </a:rPr>
              <a:t>)</a:t>
            </a:r>
          </a:p>
          <a:p>
            <a:pPr marL="0" indent="0">
              <a:buNone/>
            </a:pPr>
            <a:r>
              <a:rPr lang="en-US" sz="2600" i="1">
                <a:latin typeface="Times New Roman" panose="02020603050405020304" pitchFamily="18" charset="0"/>
                <a:cs typeface="Times New Roman" panose="02020603050405020304" pitchFamily="18" charset="0"/>
              </a:rPr>
              <a:t>	</a:t>
            </a:r>
            <a:r>
              <a:rPr lang="en-US" sz="2600" i="1">
                <a:solidFill>
                  <a:srgbClr val="FF0000"/>
                </a:solidFill>
                <a:latin typeface="Times New Roman" panose="02020603050405020304" pitchFamily="18" charset="0"/>
                <a:cs typeface="Times New Roman" panose="02020603050405020304" pitchFamily="18" charset="0"/>
              </a:rPr>
              <a:t>{</a:t>
            </a:r>
          </a:p>
          <a:p>
            <a:pPr marL="0" indent="0">
              <a:buNone/>
            </a:pPr>
            <a:r>
              <a:rPr lang="en-US" sz="2600" i="1">
                <a:latin typeface="Times New Roman" panose="02020603050405020304" pitchFamily="18" charset="0"/>
                <a:cs typeface="Times New Roman" panose="02020603050405020304" pitchFamily="18" charset="0"/>
              </a:rPr>
              <a:t>		</a:t>
            </a:r>
            <a:r>
              <a:rPr lang="en-US" sz="2600" b="1" i="1">
                <a:latin typeface="Times New Roman" panose="02020603050405020304" pitchFamily="18" charset="0"/>
                <a:cs typeface="Times New Roman" panose="02020603050405020304" pitchFamily="18" charset="0"/>
              </a:rPr>
              <a:t>if</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x</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p</a:t>
            </a:r>
            <a:r>
              <a:rPr lang="en-US" sz="2600" i="1">
                <a:solidFill>
                  <a:srgbClr val="FF0000"/>
                </a:solidFill>
                <a:latin typeface="Times New Roman" panose="02020603050405020304" pitchFamily="18" charset="0"/>
                <a:cs typeface="Times New Roman" panose="02020603050405020304" pitchFamily="18" charset="0"/>
              </a:rPr>
              <a:t>-&gt;</a:t>
            </a:r>
            <a:r>
              <a:rPr lang="en-US" sz="2600" i="1">
                <a:latin typeface="Times New Roman" panose="02020603050405020304" pitchFamily="18" charset="0"/>
                <a:cs typeface="Times New Roman" panose="02020603050405020304" pitchFamily="18" charset="0"/>
              </a:rPr>
              <a:t>key</a:t>
            </a:r>
            <a:r>
              <a:rPr lang="en-US" sz="2600" i="1">
                <a:solidFill>
                  <a:srgbClr val="FF0000"/>
                </a:solidFill>
                <a:latin typeface="Times New Roman" panose="02020603050405020304" pitchFamily="18" charset="0"/>
                <a:cs typeface="Times New Roman" panose="02020603050405020304" pitchFamily="18" charset="0"/>
              </a:rPr>
              <a:t>) </a:t>
            </a:r>
            <a:r>
              <a:rPr lang="en-US" sz="2600" b="1" i="1">
                <a:latin typeface="Times New Roman" panose="02020603050405020304" pitchFamily="18" charset="0"/>
                <a:cs typeface="Times New Roman" panose="02020603050405020304" pitchFamily="18" charset="0"/>
              </a:rPr>
              <a:t>return</a:t>
            </a:r>
            <a:r>
              <a:rPr lang="en-US" sz="2600" i="1">
                <a:latin typeface="Times New Roman" panose="02020603050405020304" pitchFamily="18" charset="0"/>
                <a:cs typeface="Times New Roman" panose="02020603050405020304" pitchFamily="18" charset="0"/>
              </a:rPr>
              <a:t> p</a:t>
            </a:r>
            <a:r>
              <a:rPr lang="en-US" sz="2600" i="1">
                <a:solidFill>
                  <a:srgbClr val="FF0000"/>
                </a:solidFill>
                <a:latin typeface="Times New Roman" panose="02020603050405020304" pitchFamily="18" charset="0"/>
                <a:cs typeface="Times New Roman" panose="02020603050405020304" pitchFamily="18" charset="0"/>
              </a:rPr>
              <a:t>; </a:t>
            </a:r>
            <a:r>
              <a:rPr lang="en-US" sz="2600" i="1">
                <a:solidFill>
                  <a:srgbClr val="3333FF"/>
                </a:solidFill>
                <a:latin typeface="Times New Roman" panose="02020603050405020304" pitchFamily="18" charset="0"/>
                <a:cs typeface="Times New Roman" panose="02020603050405020304" pitchFamily="18" charset="0"/>
              </a:rPr>
              <a:t>//Tim dc nut p co khoa x</a:t>
            </a:r>
          </a:p>
          <a:p>
            <a:pPr marL="0" indent="0">
              <a:buNone/>
            </a:pPr>
            <a:r>
              <a:rPr lang="en-US" sz="2600" i="1">
                <a:latin typeface="Times New Roman" panose="02020603050405020304" pitchFamily="18" charset="0"/>
                <a:cs typeface="Times New Roman" panose="02020603050405020304" pitchFamily="18" charset="0"/>
              </a:rPr>
              <a:t>		</a:t>
            </a:r>
            <a:r>
              <a:rPr lang="en-US" sz="2600" b="1" i="1">
                <a:latin typeface="Times New Roman" panose="02020603050405020304" pitchFamily="18" charset="0"/>
                <a:cs typeface="Times New Roman" panose="02020603050405020304" pitchFamily="18" charset="0"/>
              </a:rPr>
              <a:t>if</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x</a:t>
            </a:r>
            <a:r>
              <a:rPr lang="en-US" sz="2600" i="1">
                <a:solidFill>
                  <a:srgbClr val="FF0000"/>
                </a:solidFill>
                <a:latin typeface="Times New Roman" panose="02020603050405020304" pitchFamily="18" charset="0"/>
                <a:cs typeface="Times New Roman" panose="02020603050405020304" pitchFamily="18" charset="0"/>
              </a:rPr>
              <a:t>&lt;</a:t>
            </a:r>
            <a:r>
              <a:rPr lang="en-US" sz="2600" i="1">
                <a:latin typeface="Times New Roman" panose="02020603050405020304" pitchFamily="18" charset="0"/>
                <a:cs typeface="Times New Roman" panose="02020603050405020304" pitchFamily="18" charset="0"/>
              </a:rPr>
              <a:t>p</a:t>
            </a:r>
            <a:r>
              <a:rPr lang="en-US" sz="2600" i="1">
                <a:solidFill>
                  <a:srgbClr val="FF0000"/>
                </a:solidFill>
                <a:latin typeface="Times New Roman" panose="02020603050405020304" pitchFamily="18" charset="0"/>
                <a:cs typeface="Times New Roman" panose="02020603050405020304" pitchFamily="18" charset="0"/>
              </a:rPr>
              <a:t>-&gt;</a:t>
            </a:r>
            <a:r>
              <a:rPr lang="en-US" sz="2600" i="1">
                <a:latin typeface="Times New Roman" panose="02020603050405020304" pitchFamily="18" charset="0"/>
                <a:cs typeface="Times New Roman" panose="02020603050405020304" pitchFamily="18" charset="0"/>
              </a:rPr>
              <a:t>key</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p</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p</a:t>
            </a:r>
            <a:r>
              <a:rPr lang="en-US" sz="2600" i="1">
                <a:solidFill>
                  <a:srgbClr val="FF0000"/>
                </a:solidFill>
                <a:latin typeface="Times New Roman" panose="02020603050405020304" pitchFamily="18" charset="0"/>
                <a:cs typeface="Times New Roman" panose="02020603050405020304" pitchFamily="18" charset="0"/>
              </a:rPr>
              <a:t>-&gt;</a:t>
            </a:r>
            <a:r>
              <a:rPr lang="en-US" sz="2600" i="1">
                <a:latin typeface="Times New Roman" panose="02020603050405020304" pitchFamily="18" charset="0"/>
                <a:cs typeface="Times New Roman" panose="02020603050405020304" pitchFamily="18" charset="0"/>
              </a:rPr>
              <a:t>left</a:t>
            </a:r>
            <a:r>
              <a:rPr lang="en-US" sz="2600" i="1">
                <a:solidFill>
                  <a:srgbClr val="FF0000"/>
                </a:solidFill>
                <a:latin typeface="Times New Roman" panose="02020603050405020304" pitchFamily="18" charset="0"/>
                <a:cs typeface="Times New Roman" panose="02020603050405020304" pitchFamily="18" charset="0"/>
              </a:rPr>
              <a:t>; </a:t>
            </a:r>
            <a:r>
              <a:rPr lang="en-US" sz="2600" i="1">
                <a:solidFill>
                  <a:srgbClr val="3333FF"/>
                </a:solidFill>
                <a:latin typeface="Times New Roman" panose="02020603050405020304" pitchFamily="18" charset="0"/>
                <a:cs typeface="Times New Roman" panose="02020603050405020304" pitchFamily="18" charset="0"/>
              </a:rPr>
              <a:t>//Tim tiep o ben trai</a:t>
            </a:r>
          </a:p>
          <a:p>
            <a:pPr marL="0" indent="0">
              <a:buNone/>
            </a:pPr>
            <a:r>
              <a:rPr lang="en-US" sz="2600" i="1">
                <a:latin typeface="Times New Roman" panose="02020603050405020304" pitchFamily="18" charset="0"/>
                <a:cs typeface="Times New Roman" panose="02020603050405020304" pitchFamily="18" charset="0"/>
              </a:rPr>
              <a:t>		</a:t>
            </a:r>
            <a:r>
              <a:rPr lang="en-US" sz="2600" b="1" i="1">
                <a:latin typeface="Times New Roman" panose="02020603050405020304" pitchFamily="18" charset="0"/>
                <a:cs typeface="Times New Roman" panose="02020603050405020304" pitchFamily="18" charset="0"/>
              </a:rPr>
              <a:t>if</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x</a:t>
            </a:r>
            <a:r>
              <a:rPr lang="en-US" sz="2600" i="1">
                <a:solidFill>
                  <a:srgbClr val="FF0000"/>
                </a:solidFill>
                <a:latin typeface="Times New Roman" panose="02020603050405020304" pitchFamily="18" charset="0"/>
                <a:cs typeface="Times New Roman" panose="02020603050405020304" pitchFamily="18" charset="0"/>
              </a:rPr>
              <a:t>&gt;</a:t>
            </a:r>
            <a:r>
              <a:rPr lang="en-US" sz="2600" i="1">
                <a:latin typeface="Times New Roman" panose="02020603050405020304" pitchFamily="18" charset="0"/>
                <a:cs typeface="Times New Roman" panose="02020603050405020304" pitchFamily="18" charset="0"/>
              </a:rPr>
              <a:t>p</a:t>
            </a:r>
            <a:r>
              <a:rPr lang="en-US" sz="2600" i="1">
                <a:solidFill>
                  <a:srgbClr val="FF0000"/>
                </a:solidFill>
                <a:latin typeface="Times New Roman" panose="02020603050405020304" pitchFamily="18" charset="0"/>
                <a:cs typeface="Times New Roman" panose="02020603050405020304" pitchFamily="18" charset="0"/>
              </a:rPr>
              <a:t>-&gt;</a:t>
            </a:r>
            <a:r>
              <a:rPr lang="en-US" sz="2600" i="1">
                <a:latin typeface="Times New Roman" panose="02020603050405020304" pitchFamily="18" charset="0"/>
                <a:cs typeface="Times New Roman" panose="02020603050405020304" pitchFamily="18" charset="0"/>
              </a:rPr>
              <a:t>key</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p</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p</a:t>
            </a:r>
            <a:r>
              <a:rPr lang="en-US" sz="2600" i="1">
                <a:solidFill>
                  <a:srgbClr val="FF0000"/>
                </a:solidFill>
                <a:latin typeface="Times New Roman" panose="02020603050405020304" pitchFamily="18" charset="0"/>
                <a:cs typeface="Times New Roman" panose="02020603050405020304" pitchFamily="18" charset="0"/>
              </a:rPr>
              <a:t>-&gt;</a:t>
            </a:r>
            <a:r>
              <a:rPr lang="en-US" sz="2600" i="1">
                <a:latin typeface="Times New Roman" panose="02020603050405020304" pitchFamily="18" charset="0"/>
                <a:cs typeface="Times New Roman" panose="02020603050405020304" pitchFamily="18" charset="0"/>
              </a:rPr>
              <a:t>right</a:t>
            </a:r>
            <a:r>
              <a:rPr lang="en-US" sz="2600" i="1">
                <a:solidFill>
                  <a:srgbClr val="FF0000"/>
                </a:solidFill>
                <a:latin typeface="Times New Roman" panose="02020603050405020304" pitchFamily="18" charset="0"/>
                <a:cs typeface="Times New Roman" panose="02020603050405020304" pitchFamily="18" charset="0"/>
              </a:rPr>
              <a:t>;</a:t>
            </a:r>
            <a:r>
              <a:rPr lang="en-US" sz="2600" i="1">
                <a:latin typeface="Times New Roman" panose="02020603050405020304" pitchFamily="18" charset="0"/>
                <a:cs typeface="Times New Roman" panose="02020603050405020304" pitchFamily="18" charset="0"/>
              </a:rPr>
              <a:t> </a:t>
            </a:r>
            <a:r>
              <a:rPr lang="en-US" sz="2600" i="1">
                <a:solidFill>
                  <a:srgbClr val="3333FF"/>
                </a:solidFill>
                <a:latin typeface="Times New Roman" panose="02020603050405020304" pitchFamily="18" charset="0"/>
                <a:cs typeface="Times New Roman" panose="02020603050405020304" pitchFamily="18" charset="0"/>
              </a:rPr>
              <a:t>//Tim tiep o ben phai</a:t>
            </a:r>
          </a:p>
          <a:p>
            <a:pPr marL="0" indent="0">
              <a:buNone/>
            </a:pPr>
            <a:r>
              <a:rPr lang="en-US" sz="2600" i="1">
                <a:latin typeface="Times New Roman" panose="02020603050405020304" pitchFamily="18" charset="0"/>
                <a:cs typeface="Times New Roman" panose="02020603050405020304" pitchFamily="18" charset="0"/>
              </a:rPr>
              <a:t>	</a:t>
            </a:r>
            <a:r>
              <a:rPr lang="en-US" sz="2600" i="1">
                <a:solidFill>
                  <a:srgbClr val="FF0000"/>
                </a:solidFill>
                <a:latin typeface="Times New Roman" panose="02020603050405020304" pitchFamily="18" charset="0"/>
                <a:cs typeface="Times New Roman" panose="02020603050405020304" pitchFamily="18" charset="0"/>
              </a:rPr>
              <a:t>}</a:t>
            </a:r>
          </a:p>
          <a:p>
            <a:pPr marL="0" indent="0">
              <a:buNone/>
            </a:pPr>
            <a:r>
              <a:rPr lang="en-US" sz="2600" i="1">
                <a:latin typeface="Times New Roman" panose="02020603050405020304" pitchFamily="18" charset="0"/>
                <a:cs typeface="Times New Roman" panose="02020603050405020304" pitchFamily="18" charset="0"/>
              </a:rPr>
              <a:t>	</a:t>
            </a:r>
            <a:r>
              <a:rPr lang="en-US" sz="2600" b="1" i="1">
                <a:latin typeface="Times New Roman" panose="02020603050405020304" pitchFamily="18" charset="0"/>
                <a:cs typeface="Times New Roman" panose="02020603050405020304" pitchFamily="18" charset="0"/>
              </a:rPr>
              <a:t>return</a:t>
            </a:r>
            <a:r>
              <a:rPr lang="en-US" sz="2600" i="1">
                <a:latin typeface="Times New Roman" panose="02020603050405020304" pitchFamily="18" charset="0"/>
                <a:cs typeface="Times New Roman" panose="02020603050405020304" pitchFamily="18" charset="0"/>
              </a:rPr>
              <a:t> NULL</a:t>
            </a:r>
            <a:r>
              <a:rPr lang="en-US" sz="2600" i="1">
                <a:solidFill>
                  <a:srgbClr val="FF0000"/>
                </a:solidFill>
                <a:latin typeface="Times New Roman" panose="02020603050405020304" pitchFamily="18" charset="0"/>
                <a:cs typeface="Times New Roman" panose="02020603050405020304" pitchFamily="18" charset="0"/>
              </a:rPr>
              <a:t>; </a:t>
            </a:r>
            <a:r>
              <a:rPr lang="en-US" sz="2600" i="1">
                <a:solidFill>
                  <a:srgbClr val="3333FF"/>
                </a:solidFill>
                <a:latin typeface="Times New Roman" panose="02020603050405020304" pitchFamily="18" charset="0"/>
                <a:cs typeface="Times New Roman" panose="02020603050405020304" pitchFamily="18" charset="0"/>
              </a:rPr>
              <a:t>//Khong tim dc nut nao co khoa x</a:t>
            </a:r>
          </a:p>
          <a:p>
            <a:pPr marL="0" indent="0">
              <a:buNone/>
            </a:pPr>
            <a:r>
              <a:rPr lang="en-US" sz="26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243</a:t>
            </a:fld>
            <a:endParaRPr lang="en-US" altLang="en-US"/>
          </a:p>
        </p:txBody>
      </p:sp>
    </p:spTree>
    <p:extLst>
      <p:ext uri="{BB962C8B-B14F-4D97-AF65-F5344CB8AC3E}">
        <p14:creationId xmlns:p14="http://schemas.microsoft.com/office/powerpoint/2010/main" val="3282664711"/>
      </p:ext>
    </p:extLst>
  </p:cSld>
  <p:clrMapOvr>
    <a:masterClrMapping/>
  </p:clrMapOvr>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427038"/>
            <a:ext cx="7216775" cy="639762"/>
          </a:xfrm>
        </p:spPr>
        <p:txBody>
          <a:bodyPr/>
          <a:lstStyle/>
          <a:p>
            <a:r>
              <a:rPr lang="en-US" sz="3200">
                <a:latin typeface="Times New Roman" panose="02020603050405020304" pitchFamily="18" charset="0"/>
                <a:cs typeface="Times New Roman" panose="02020603050405020304" pitchFamily="18" charset="0"/>
              </a:rPr>
              <a:t>Tìm nút có khóa x, dùng đệ quy</a:t>
            </a:r>
          </a:p>
        </p:txBody>
      </p:sp>
      <p:sp>
        <p:nvSpPr>
          <p:cNvPr id="3" name="Content Placeholder 2"/>
          <p:cNvSpPr>
            <a:spLocks noGrp="1"/>
          </p:cNvSpPr>
          <p:nvPr>
            <p:ph idx="1"/>
          </p:nvPr>
        </p:nvSpPr>
        <p:spPr>
          <a:xfrm>
            <a:off x="228600" y="1066800"/>
            <a:ext cx="8686800" cy="5059363"/>
          </a:xfrm>
        </p:spPr>
        <p:txBody>
          <a:bodyPr/>
          <a:lstStyle/>
          <a:p>
            <a:pPr marL="0" indent="0">
              <a:buNone/>
            </a:pPr>
            <a:r>
              <a:rPr lang="en-US" sz="2800" i="1">
                <a:latin typeface="Times New Roman" panose="02020603050405020304" pitchFamily="18" charset="0"/>
                <a:cs typeface="Times New Roman" panose="02020603050405020304" pitchFamily="18" charset="0"/>
              </a:rPr>
              <a:t>Node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Search2</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TREE 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a:t>
            </a:r>
            <a:r>
              <a:rPr lang="en-US" sz="2800" i="1">
                <a:solidFill>
                  <a:srgbClr val="FF0000"/>
                </a:solidFill>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t</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&lt;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Search2</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left</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Search2</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right</a:t>
            </a:r>
            <a:r>
              <a:rPr lang="en-US" sz="2800" i="1">
                <a:solidFill>
                  <a:srgbClr val="FF0000"/>
                </a:solidFill>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x</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p>
          <a:p>
            <a:pPr marL="0" indent="0">
              <a:buNone/>
            </a:pPr>
            <a:r>
              <a:rPr lang="en-US" sz="2800" i="1">
                <a:latin typeface="Times New Roman" panose="02020603050405020304" pitchFamily="18" charset="0"/>
                <a:cs typeface="Times New Roman" panose="02020603050405020304" pitchFamily="18" charset="0"/>
              </a:rPr>
              <a:t>	</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return</a:t>
            </a:r>
            <a:r>
              <a:rPr lang="en-US" sz="2800" i="1">
                <a:latin typeface="Times New Roman" panose="02020603050405020304" pitchFamily="18" charset="0"/>
                <a:cs typeface="Times New Roman" panose="02020603050405020304" pitchFamily="18" charset="0"/>
              </a:rPr>
              <a:t> NULL</a:t>
            </a:r>
            <a:r>
              <a:rPr lang="en-US" sz="2800" i="1">
                <a:solidFill>
                  <a:srgbClr val="FF0000"/>
                </a:solidFill>
                <a:latin typeface="Times New Roman" panose="02020603050405020304" pitchFamily="18" charset="0"/>
                <a:cs typeface="Times New Roman" panose="02020603050405020304" pitchFamily="18" charset="0"/>
              </a:rPr>
              <a:t>; </a:t>
            </a:r>
            <a:r>
              <a:rPr lang="en-US" sz="2800" i="1">
                <a:solidFill>
                  <a:srgbClr val="3333FF"/>
                </a:solidFill>
                <a:latin typeface="Times New Roman" panose="02020603050405020304" pitchFamily="18" charset="0"/>
                <a:cs typeface="Times New Roman" panose="02020603050405020304" pitchFamily="18" charset="0"/>
              </a:rPr>
              <a:t>//Khong tim dc nut nao co khoa x</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244</a:t>
            </a:fld>
            <a:endParaRPr lang="en-US" altLang="en-US"/>
          </a:p>
        </p:txBody>
      </p:sp>
    </p:spTree>
    <p:extLst>
      <p:ext uri="{BB962C8B-B14F-4D97-AF65-F5344CB8AC3E}">
        <p14:creationId xmlns:p14="http://schemas.microsoft.com/office/powerpoint/2010/main" val="3690637395"/>
      </p:ext>
    </p:extLst>
  </p:cSld>
  <p:clrMapOvr>
    <a:masterClrMapping/>
  </p:clrMapOvr>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563562"/>
          </a:xfrm>
        </p:spPr>
        <p:txBody>
          <a:bodyPr/>
          <a:lstStyle/>
          <a:p>
            <a:r>
              <a:rPr lang="en-US" sz="3200">
                <a:latin typeface="Times New Roman" panose="02020603050405020304" pitchFamily="18" charset="0"/>
                <a:cs typeface="Times New Roman" panose="02020603050405020304" pitchFamily="18" charset="0"/>
              </a:rPr>
              <a:t>Minh họa tìm nút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245</a:t>
            </a:fld>
            <a:endParaRPr lang="en-US" altLang="en-US"/>
          </a:p>
        </p:txBody>
      </p:sp>
      <p:sp>
        <p:nvSpPr>
          <p:cNvPr id="5" name="AutoShape 90"/>
          <p:cNvSpPr>
            <a:spLocks noChangeArrowheads="1"/>
          </p:cNvSpPr>
          <p:nvPr/>
        </p:nvSpPr>
        <p:spPr bwMode="auto">
          <a:xfrm>
            <a:off x="4046537" y="1295400"/>
            <a:ext cx="684213"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44</a:t>
            </a:r>
          </a:p>
        </p:txBody>
      </p:sp>
      <p:sp>
        <p:nvSpPr>
          <p:cNvPr id="6" name="Line 91"/>
          <p:cNvSpPr>
            <a:spLocks noChangeShapeType="1"/>
          </p:cNvSpPr>
          <p:nvPr/>
        </p:nvSpPr>
        <p:spPr bwMode="auto">
          <a:xfrm flipH="1">
            <a:off x="2039937" y="1668462"/>
            <a:ext cx="2327275" cy="8318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7" name="Line 92"/>
          <p:cNvSpPr>
            <a:spLocks noChangeShapeType="1"/>
          </p:cNvSpPr>
          <p:nvPr/>
        </p:nvSpPr>
        <p:spPr bwMode="auto">
          <a:xfrm>
            <a:off x="2055812" y="2879725"/>
            <a:ext cx="1065213" cy="8191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8" name="Line 93"/>
          <p:cNvSpPr>
            <a:spLocks noChangeShapeType="1"/>
          </p:cNvSpPr>
          <p:nvPr/>
        </p:nvSpPr>
        <p:spPr bwMode="auto">
          <a:xfrm flipH="1">
            <a:off x="854075" y="2879725"/>
            <a:ext cx="1185862" cy="8064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9" name="Line 94"/>
          <p:cNvSpPr>
            <a:spLocks noChangeShapeType="1"/>
          </p:cNvSpPr>
          <p:nvPr/>
        </p:nvSpPr>
        <p:spPr bwMode="auto">
          <a:xfrm>
            <a:off x="4383087" y="1668462"/>
            <a:ext cx="2611438" cy="8318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0" name="Line 95"/>
          <p:cNvSpPr>
            <a:spLocks noChangeShapeType="1"/>
          </p:cNvSpPr>
          <p:nvPr/>
        </p:nvSpPr>
        <p:spPr bwMode="auto">
          <a:xfrm flipH="1">
            <a:off x="6138862" y="2879725"/>
            <a:ext cx="871538" cy="8064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1" name="Line 96"/>
          <p:cNvSpPr>
            <a:spLocks noChangeShapeType="1"/>
          </p:cNvSpPr>
          <p:nvPr/>
        </p:nvSpPr>
        <p:spPr bwMode="auto">
          <a:xfrm>
            <a:off x="7010400" y="2879725"/>
            <a:ext cx="749300" cy="8064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2" name="AutoShape 97"/>
          <p:cNvSpPr>
            <a:spLocks noChangeArrowheads="1"/>
          </p:cNvSpPr>
          <p:nvPr/>
        </p:nvSpPr>
        <p:spPr bwMode="auto">
          <a:xfrm>
            <a:off x="1703387" y="2506662"/>
            <a:ext cx="715963"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18</a:t>
            </a:r>
          </a:p>
        </p:txBody>
      </p:sp>
      <p:sp>
        <p:nvSpPr>
          <p:cNvPr id="13" name="AutoShape 98"/>
          <p:cNvSpPr>
            <a:spLocks noChangeArrowheads="1"/>
          </p:cNvSpPr>
          <p:nvPr/>
        </p:nvSpPr>
        <p:spPr bwMode="auto">
          <a:xfrm>
            <a:off x="6627812" y="2506662"/>
            <a:ext cx="685800"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80</a:t>
            </a:r>
          </a:p>
        </p:txBody>
      </p:sp>
      <p:sp>
        <p:nvSpPr>
          <p:cNvPr id="14" name="AutoShape 99"/>
          <p:cNvSpPr>
            <a:spLocks noChangeArrowheads="1"/>
          </p:cNvSpPr>
          <p:nvPr/>
        </p:nvSpPr>
        <p:spPr bwMode="auto">
          <a:xfrm>
            <a:off x="533400" y="3692525"/>
            <a:ext cx="715962"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13</a:t>
            </a:r>
          </a:p>
        </p:txBody>
      </p:sp>
      <p:sp>
        <p:nvSpPr>
          <p:cNvPr id="15" name="AutoShape 100"/>
          <p:cNvSpPr>
            <a:spLocks noChangeArrowheads="1"/>
          </p:cNvSpPr>
          <p:nvPr/>
        </p:nvSpPr>
        <p:spPr bwMode="auto">
          <a:xfrm>
            <a:off x="2695575" y="3692525"/>
            <a:ext cx="714375"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37</a:t>
            </a:r>
          </a:p>
        </p:txBody>
      </p:sp>
      <p:sp>
        <p:nvSpPr>
          <p:cNvPr id="16" name="AutoShape 101"/>
          <p:cNvSpPr>
            <a:spLocks noChangeArrowheads="1"/>
          </p:cNvSpPr>
          <p:nvPr/>
        </p:nvSpPr>
        <p:spPr bwMode="auto">
          <a:xfrm>
            <a:off x="5788025" y="3681412"/>
            <a:ext cx="685800"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59</a:t>
            </a:r>
          </a:p>
        </p:txBody>
      </p:sp>
      <p:sp>
        <p:nvSpPr>
          <p:cNvPr id="17" name="AutoShape 102"/>
          <p:cNvSpPr>
            <a:spLocks noChangeArrowheads="1"/>
          </p:cNvSpPr>
          <p:nvPr/>
        </p:nvSpPr>
        <p:spPr bwMode="auto">
          <a:xfrm>
            <a:off x="7413625" y="3686175"/>
            <a:ext cx="677862"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108</a:t>
            </a:r>
          </a:p>
        </p:txBody>
      </p:sp>
      <p:sp>
        <p:nvSpPr>
          <p:cNvPr id="18" name="Line 103"/>
          <p:cNvSpPr>
            <a:spLocks noChangeShapeType="1"/>
          </p:cNvSpPr>
          <p:nvPr/>
        </p:nvSpPr>
        <p:spPr bwMode="auto">
          <a:xfrm>
            <a:off x="3063875" y="4065587"/>
            <a:ext cx="628650" cy="8191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9" name="Line 104"/>
          <p:cNvSpPr>
            <a:spLocks noChangeShapeType="1"/>
          </p:cNvSpPr>
          <p:nvPr/>
        </p:nvSpPr>
        <p:spPr bwMode="auto">
          <a:xfrm flipH="1">
            <a:off x="2354262" y="4065587"/>
            <a:ext cx="700088" cy="808038"/>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grpSp>
        <p:nvGrpSpPr>
          <p:cNvPr id="20" name="Group 105"/>
          <p:cNvGrpSpPr>
            <a:grpSpLocks/>
          </p:cNvGrpSpPr>
          <p:nvPr/>
        </p:nvGrpSpPr>
        <p:grpSpPr bwMode="auto">
          <a:xfrm>
            <a:off x="5446712" y="4065587"/>
            <a:ext cx="1338263" cy="819150"/>
            <a:chOff x="3900" y="9945"/>
            <a:chExt cx="2265" cy="1005"/>
          </a:xfrm>
        </p:grpSpPr>
        <p:sp>
          <p:nvSpPr>
            <p:cNvPr id="21" name="Line 106"/>
            <p:cNvSpPr>
              <a:spLocks noChangeShapeType="1"/>
            </p:cNvSpPr>
            <p:nvPr/>
          </p:nvSpPr>
          <p:spPr bwMode="auto">
            <a:xfrm>
              <a:off x="5100" y="9945"/>
              <a:ext cx="1065" cy="100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2" name="Line 107"/>
            <p:cNvSpPr>
              <a:spLocks noChangeShapeType="1"/>
            </p:cNvSpPr>
            <p:nvPr/>
          </p:nvSpPr>
          <p:spPr bwMode="auto">
            <a:xfrm flipH="1">
              <a:off x="3900" y="9945"/>
              <a:ext cx="1185" cy="99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grpSp>
      <p:sp>
        <p:nvSpPr>
          <p:cNvPr id="23" name="Line 108"/>
          <p:cNvSpPr>
            <a:spLocks noChangeShapeType="1"/>
          </p:cNvSpPr>
          <p:nvPr/>
        </p:nvSpPr>
        <p:spPr bwMode="auto">
          <a:xfrm>
            <a:off x="915987" y="4065587"/>
            <a:ext cx="628650" cy="81915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4" name="AutoShape 109"/>
          <p:cNvSpPr>
            <a:spLocks noChangeArrowheads="1"/>
          </p:cNvSpPr>
          <p:nvPr/>
        </p:nvSpPr>
        <p:spPr bwMode="auto">
          <a:xfrm>
            <a:off x="1179512" y="4879975"/>
            <a:ext cx="714375"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15</a:t>
            </a:r>
          </a:p>
        </p:txBody>
      </p:sp>
      <p:sp>
        <p:nvSpPr>
          <p:cNvPr id="25" name="AutoShape 110"/>
          <p:cNvSpPr>
            <a:spLocks noChangeArrowheads="1"/>
          </p:cNvSpPr>
          <p:nvPr/>
        </p:nvSpPr>
        <p:spPr bwMode="auto">
          <a:xfrm>
            <a:off x="2019300" y="4879975"/>
            <a:ext cx="715962"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23</a:t>
            </a:r>
          </a:p>
        </p:txBody>
      </p:sp>
      <p:sp>
        <p:nvSpPr>
          <p:cNvPr id="26" name="AutoShape 111"/>
          <p:cNvSpPr>
            <a:spLocks noChangeArrowheads="1"/>
          </p:cNvSpPr>
          <p:nvPr/>
        </p:nvSpPr>
        <p:spPr bwMode="auto">
          <a:xfrm>
            <a:off x="3295650" y="4879975"/>
            <a:ext cx="714375"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40</a:t>
            </a:r>
          </a:p>
        </p:txBody>
      </p:sp>
      <p:sp>
        <p:nvSpPr>
          <p:cNvPr id="27" name="AutoShape 112"/>
          <p:cNvSpPr>
            <a:spLocks noChangeArrowheads="1"/>
          </p:cNvSpPr>
          <p:nvPr/>
        </p:nvSpPr>
        <p:spPr bwMode="auto">
          <a:xfrm>
            <a:off x="5081587" y="4879975"/>
            <a:ext cx="714375"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55</a:t>
            </a:r>
          </a:p>
        </p:txBody>
      </p:sp>
      <p:sp>
        <p:nvSpPr>
          <p:cNvPr id="28" name="AutoShape 113"/>
          <p:cNvSpPr>
            <a:spLocks noChangeArrowheads="1"/>
          </p:cNvSpPr>
          <p:nvPr/>
        </p:nvSpPr>
        <p:spPr bwMode="auto">
          <a:xfrm>
            <a:off x="6402387" y="4879975"/>
            <a:ext cx="715963"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71</a:t>
            </a:r>
          </a:p>
        </p:txBody>
      </p:sp>
      <p:sp>
        <p:nvSpPr>
          <p:cNvPr id="29" name="Text Box 114"/>
          <p:cNvSpPr txBox="1">
            <a:spLocks noChangeArrowheads="1"/>
          </p:cNvSpPr>
          <p:nvPr/>
        </p:nvSpPr>
        <p:spPr bwMode="auto">
          <a:xfrm>
            <a:off x="1552575" y="1479550"/>
            <a:ext cx="1481137" cy="403225"/>
          </a:xfrm>
          <a:prstGeom prst="rect">
            <a:avLst/>
          </a:prstGeom>
          <a:noFill/>
          <a:ln>
            <a:noFill/>
          </a:ln>
          <a:effectLst/>
          <a:extLst>
            <a:ext uri="{909E8E84-426E-40DD-AFC4-6F175D3DCCD1}">
              <a14:hiddenFill xmlns:a14="http://schemas.microsoft.com/office/drawing/2010/main">
                <a:solidFill>
                  <a:srgbClr val="CCCCFF"/>
                </a:solidFill>
              </a14:hiddenFill>
            </a:ext>
            <a:ext uri="{91240B29-F687-4F45-9708-019B960494DF}">
              <a14:hiddenLine xmlns:a14="http://schemas.microsoft.com/office/drawing/2010/main" w="38100">
                <a:solidFill>
                  <a:srgbClr val="FF3399"/>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ctr" eaLnBrk="0" hangingPunct="0"/>
            <a:r>
              <a:rPr lang="en-US" altLang="en-US" sz="2400" b="1">
                <a:solidFill>
                  <a:srgbClr val="080808"/>
                </a:solidFill>
                <a:latin typeface="VNI-Times" pitchFamily="2" charset="0"/>
                <a:cs typeface="Arial" panose="020B0604020202020204" pitchFamily="34" charset="0"/>
              </a:rPr>
              <a:t>Tìm X=55</a:t>
            </a:r>
          </a:p>
        </p:txBody>
      </p:sp>
      <p:sp>
        <p:nvSpPr>
          <p:cNvPr id="30" name="Text Box 122"/>
          <p:cNvSpPr txBox="1">
            <a:spLocks noChangeArrowheads="1"/>
          </p:cNvSpPr>
          <p:nvPr/>
        </p:nvSpPr>
        <p:spPr bwMode="auto">
          <a:xfrm>
            <a:off x="4637087" y="5614987"/>
            <a:ext cx="3168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333399"/>
                </a:solidFill>
                <a:cs typeface="Arial" panose="020B0604020202020204" pitchFamily="34" charset="0"/>
              </a:rPr>
              <a:t>Tìm thấy X=55</a:t>
            </a:r>
          </a:p>
        </p:txBody>
      </p:sp>
      <p:sp>
        <p:nvSpPr>
          <p:cNvPr id="31" name="AutoShape 123"/>
          <p:cNvSpPr>
            <a:spLocks noChangeArrowheads="1"/>
          </p:cNvSpPr>
          <p:nvPr/>
        </p:nvSpPr>
        <p:spPr bwMode="auto">
          <a:xfrm>
            <a:off x="4057650" y="2084387"/>
            <a:ext cx="692150" cy="506413"/>
          </a:xfrm>
          <a:prstGeom prst="roundRect">
            <a:avLst>
              <a:gd name="adj" fmla="val 16667"/>
            </a:avLst>
          </a:prstGeom>
          <a:gradFill rotWithShape="1">
            <a:gsLst>
              <a:gs pos="0">
                <a:srgbClr val="FFFFFF">
                  <a:alpha val="60001"/>
                </a:srgbClr>
              </a:gs>
              <a:gs pos="100000">
                <a:srgbClr val="FFFF00"/>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55</a:t>
            </a:r>
          </a:p>
        </p:txBody>
      </p:sp>
      <p:sp>
        <p:nvSpPr>
          <p:cNvPr id="32" name="AutoShape 125"/>
          <p:cNvSpPr>
            <a:spLocks noChangeArrowheads="1"/>
          </p:cNvSpPr>
          <p:nvPr/>
        </p:nvSpPr>
        <p:spPr bwMode="auto">
          <a:xfrm>
            <a:off x="5087937" y="4876800"/>
            <a:ext cx="714375" cy="439737"/>
          </a:xfrm>
          <a:prstGeom prst="roundRect">
            <a:avLst>
              <a:gd name="adj" fmla="val 16667"/>
            </a:avLst>
          </a:prstGeom>
          <a:gradFill rotWithShape="1">
            <a:gsLst>
              <a:gs pos="0">
                <a:srgbClr val="FFFFFF">
                  <a:alpha val="60001"/>
                </a:srgbClr>
              </a:gs>
              <a:gs pos="100000">
                <a:srgbClr val="FF3300"/>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55</a:t>
            </a:r>
          </a:p>
        </p:txBody>
      </p:sp>
    </p:spTree>
    <p:extLst>
      <p:ext uri="{BB962C8B-B14F-4D97-AF65-F5344CB8AC3E}">
        <p14:creationId xmlns:p14="http://schemas.microsoft.com/office/powerpoint/2010/main" val="3926036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2000" tmFilter="0, 0; .2, .5; .8, .5; 1, 0"/>
                                        <p:tgtEl>
                                          <p:spTgt spid="5"/>
                                        </p:tgtEl>
                                      </p:cBhvr>
                                    </p:animEffect>
                                    <p:animScale>
                                      <p:cBhvr>
                                        <p:cTn id="7" dur="1000" autoRev="1" fill="hold"/>
                                        <p:tgtEl>
                                          <p:spTgt spid="5"/>
                                        </p:tgtEl>
                                      </p:cBhvr>
                                      <p:by x="105000" y="105000"/>
                                    </p:animScale>
                                  </p:childTnLst>
                                </p:cTn>
                              </p:par>
                              <p:par>
                                <p:cTn id="8" presetID="26" presetClass="emph" presetSubtype="0" fill="hold" grpId="0" nodeType="withEffect">
                                  <p:stCondLst>
                                    <p:cond delay="0"/>
                                  </p:stCondLst>
                                  <p:childTnLst>
                                    <p:animEffect transition="out" filter="fade">
                                      <p:cBhvr>
                                        <p:cTn id="9" dur="2000" tmFilter="0, 0; .2, .5; .8, .5; 1, 0"/>
                                        <p:tgtEl>
                                          <p:spTgt spid="31"/>
                                        </p:tgtEl>
                                      </p:cBhvr>
                                    </p:animEffect>
                                    <p:animScale>
                                      <p:cBhvr>
                                        <p:cTn id="10" dur="1000" autoRev="1" fill="hold"/>
                                        <p:tgtEl>
                                          <p:spTgt spid="31"/>
                                        </p:tgtEl>
                                      </p:cBhvr>
                                      <p:by x="105000" y="105000"/>
                                    </p:animScale>
                                  </p:childTnLst>
                                </p:cTn>
                              </p:par>
                            </p:childTnLst>
                          </p:cTn>
                        </p:par>
                        <p:par>
                          <p:cTn id="11" fill="hold">
                            <p:stCondLst>
                              <p:cond delay="2000"/>
                            </p:stCondLst>
                            <p:childTnLst>
                              <p:par>
                                <p:cTn id="12" presetID="63" presetClass="path" presetSubtype="0" accel="50000" decel="50000" fill="hold" grpId="1" nodeType="afterEffect">
                                  <p:stCondLst>
                                    <p:cond delay="0"/>
                                  </p:stCondLst>
                                  <p:childTnLst>
                                    <p:animMotion origin="layout" path="M 2.77778E-6 -7.40741E-7 L 0.14705 0.0581 " pathEditMode="relative" rAng="0" ptsTypes="AA">
                                      <p:cBhvr>
                                        <p:cTn id="13" dur="2000" fill="hold"/>
                                        <p:tgtEl>
                                          <p:spTgt spid="31"/>
                                        </p:tgtEl>
                                        <p:attrNameLst>
                                          <p:attrName>ppt_x</p:attrName>
                                          <p:attrName>ppt_y</p:attrName>
                                        </p:attrNameLst>
                                      </p:cBhvr>
                                      <p:rCtr x="7344" y="2894"/>
                                    </p:animMotion>
                                  </p:childTnLst>
                                </p:cTn>
                              </p:par>
                            </p:childTnLst>
                          </p:cTn>
                        </p:par>
                        <p:par>
                          <p:cTn id="14" fill="hold">
                            <p:stCondLst>
                              <p:cond delay="4000"/>
                            </p:stCondLst>
                            <p:childTnLst>
                              <p:par>
                                <p:cTn id="15" presetID="26" presetClass="emph" presetSubtype="0" fill="hold" grpId="2" nodeType="afterEffect">
                                  <p:stCondLst>
                                    <p:cond delay="0"/>
                                  </p:stCondLst>
                                  <p:childTnLst>
                                    <p:animEffect transition="out" filter="fade">
                                      <p:cBhvr>
                                        <p:cTn id="16" dur="2000" tmFilter="0, 0; .2, .5; .8, .5; 1, 0"/>
                                        <p:tgtEl>
                                          <p:spTgt spid="31"/>
                                        </p:tgtEl>
                                      </p:cBhvr>
                                    </p:animEffect>
                                    <p:animScale>
                                      <p:cBhvr>
                                        <p:cTn id="17" dur="1000" autoRev="1" fill="hold"/>
                                        <p:tgtEl>
                                          <p:spTgt spid="31"/>
                                        </p:tgtEl>
                                      </p:cBhvr>
                                      <p:by x="105000" y="105000"/>
                                    </p:animScale>
                                  </p:childTnLst>
                                </p:cTn>
                              </p:par>
                              <p:par>
                                <p:cTn id="18" presetID="26" presetClass="emph" presetSubtype="0" fill="hold" grpId="0" nodeType="withEffect">
                                  <p:stCondLst>
                                    <p:cond delay="0"/>
                                  </p:stCondLst>
                                  <p:childTnLst>
                                    <p:animEffect transition="out" filter="fade">
                                      <p:cBhvr>
                                        <p:cTn id="19" dur="2000" tmFilter="0, 0; .2, .5; .8, .5; 1, 0"/>
                                        <p:tgtEl>
                                          <p:spTgt spid="13"/>
                                        </p:tgtEl>
                                      </p:cBhvr>
                                    </p:animEffect>
                                    <p:animScale>
                                      <p:cBhvr>
                                        <p:cTn id="20" dur="1000" autoRev="1" fill="hold"/>
                                        <p:tgtEl>
                                          <p:spTgt spid="13"/>
                                        </p:tgtEl>
                                      </p:cBhvr>
                                      <p:by x="105000" y="105000"/>
                                    </p:animScale>
                                  </p:childTnLst>
                                </p:cTn>
                              </p:par>
                            </p:childTnLst>
                          </p:cTn>
                        </p:par>
                        <p:par>
                          <p:cTn id="21" fill="hold">
                            <p:stCondLst>
                              <p:cond delay="6000"/>
                            </p:stCondLst>
                            <p:childTnLst>
                              <p:par>
                                <p:cTn id="22" presetID="63" presetClass="path" presetSubtype="0" accel="50000" decel="50000" fill="hold" grpId="3" nodeType="afterEffect">
                                  <p:stCondLst>
                                    <p:cond delay="0"/>
                                  </p:stCondLst>
                                  <p:childTnLst>
                                    <p:animMotion origin="layout" path="M 0.14705 0.0581 L 0.08177 0.22616 " pathEditMode="relative" rAng="0" ptsTypes="AA">
                                      <p:cBhvr>
                                        <p:cTn id="23" dur="2000" fill="hold"/>
                                        <p:tgtEl>
                                          <p:spTgt spid="31"/>
                                        </p:tgtEl>
                                        <p:attrNameLst>
                                          <p:attrName>ppt_x</p:attrName>
                                          <p:attrName>ppt_y</p:attrName>
                                        </p:attrNameLst>
                                      </p:cBhvr>
                                      <p:rCtr x="-3264" y="8403"/>
                                    </p:animMotion>
                                  </p:childTnLst>
                                </p:cTn>
                              </p:par>
                            </p:childTnLst>
                          </p:cTn>
                        </p:par>
                        <p:par>
                          <p:cTn id="24" fill="hold">
                            <p:stCondLst>
                              <p:cond delay="8000"/>
                            </p:stCondLst>
                            <p:childTnLst>
                              <p:par>
                                <p:cTn id="25" presetID="26" presetClass="emph" presetSubtype="0" fill="hold" grpId="4" nodeType="afterEffect">
                                  <p:stCondLst>
                                    <p:cond delay="0"/>
                                  </p:stCondLst>
                                  <p:childTnLst>
                                    <p:animEffect transition="out" filter="fade">
                                      <p:cBhvr>
                                        <p:cTn id="26" dur="2000" tmFilter="0, 0; .2, .5; .8, .5; 1, 0"/>
                                        <p:tgtEl>
                                          <p:spTgt spid="31"/>
                                        </p:tgtEl>
                                      </p:cBhvr>
                                    </p:animEffect>
                                    <p:animScale>
                                      <p:cBhvr>
                                        <p:cTn id="27" dur="1000" autoRev="1" fill="hold"/>
                                        <p:tgtEl>
                                          <p:spTgt spid="31"/>
                                        </p:tgtEl>
                                      </p:cBhvr>
                                      <p:by x="105000" y="105000"/>
                                    </p:animScale>
                                  </p:childTnLst>
                                </p:cTn>
                              </p:par>
                              <p:par>
                                <p:cTn id="28" presetID="26" presetClass="emph" presetSubtype="0" fill="hold" grpId="0" nodeType="withEffect">
                                  <p:stCondLst>
                                    <p:cond delay="0"/>
                                  </p:stCondLst>
                                  <p:childTnLst>
                                    <p:animEffect transition="out" filter="fade">
                                      <p:cBhvr>
                                        <p:cTn id="29" dur="2000" tmFilter="0, 0; .2, .5; .8, .5; 1, 0"/>
                                        <p:tgtEl>
                                          <p:spTgt spid="16"/>
                                        </p:tgtEl>
                                      </p:cBhvr>
                                    </p:animEffect>
                                    <p:animScale>
                                      <p:cBhvr>
                                        <p:cTn id="30" dur="1000" autoRev="1" fill="hold"/>
                                        <p:tgtEl>
                                          <p:spTgt spid="16"/>
                                        </p:tgtEl>
                                      </p:cBhvr>
                                      <p:by x="105000" y="105000"/>
                                    </p:animScale>
                                  </p:childTnLst>
                                </p:cTn>
                              </p:par>
                            </p:childTnLst>
                          </p:cTn>
                        </p:par>
                        <p:par>
                          <p:cTn id="31" fill="hold">
                            <p:stCondLst>
                              <p:cond delay="10000"/>
                            </p:stCondLst>
                            <p:childTnLst>
                              <p:par>
                                <p:cTn id="32" presetID="63" presetClass="path" presetSubtype="0" accel="50000" decel="50000" fill="hold" grpId="5" nodeType="afterEffect">
                                  <p:stCondLst>
                                    <p:cond delay="0"/>
                                  </p:stCondLst>
                                  <p:childTnLst>
                                    <p:animMotion origin="layout" path="M 0.08177 0.22616 L 0.01632 0.39398 " pathEditMode="relative" rAng="0" ptsTypes="AA">
                                      <p:cBhvr>
                                        <p:cTn id="33" dur="2000" fill="hold"/>
                                        <p:tgtEl>
                                          <p:spTgt spid="31"/>
                                        </p:tgtEl>
                                        <p:attrNameLst>
                                          <p:attrName>ppt_x</p:attrName>
                                          <p:attrName>ppt_y</p:attrName>
                                        </p:attrNameLst>
                                      </p:cBhvr>
                                      <p:rCtr x="-3281" y="8380"/>
                                    </p:animMotion>
                                  </p:childTnLst>
                                </p:cTn>
                              </p:par>
                            </p:childTnLst>
                          </p:cTn>
                        </p:par>
                        <p:par>
                          <p:cTn id="34" fill="hold">
                            <p:stCondLst>
                              <p:cond delay="12000"/>
                            </p:stCondLst>
                            <p:childTnLst>
                              <p:par>
                                <p:cTn id="35" presetID="26" presetClass="emph" presetSubtype="0" fill="hold" grpId="6" nodeType="afterEffect">
                                  <p:stCondLst>
                                    <p:cond delay="0"/>
                                  </p:stCondLst>
                                  <p:childTnLst>
                                    <p:animEffect transition="out" filter="fade">
                                      <p:cBhvr>
                                        <p:cTn id="36" dur="2000" tmFilter="0, 0; .2, .5; .8, .5; 1, 0"/>
                                        <p:tgtEl>
                                          <p:spTgt spid="31"/>
                                        </p:tgtEl>
                                      </p:cBhvr>
                                    </p:animEffect>
                                    <p:animScale>
                                      <p:cBhvr>
                                        <p:cTn id="37" dur="1000" autoRev="1" fill="hold"/>
                                        <p:tgtEl>
                                          <p:spTgt spid="31"/>
                                        </p:tgtEl>
                                      </p:cBhvr>
                                      <p:by x="105000" y="105000"/>
                                    </p:animScale>
                                  </p:childTnLst>
                                </p:cTn>
                              </p:par>
                              <p:par>
                                <p:cTn id="38" presetID="26" presetClass="emph" presetSubtype="0" fill="hold" grpId="0" nodeType="withEffect">
                                  <p:stCondLst>
                                    <p:cond delay="0"/>
                                  </p:stCondLst>
                                  <p:childTnLst>
                                    <p:animEffect transition="out" filter="fade">
                                      <p:cBhvr>
                                        <p:cTn id="39" dur="2000" tmFilter="0, 0; .2, .5; .8, .5; 1, 0"/>
                                        <p:tgtEl>
                                          <p:spTgt spid="27"/>
                                        </p:tgtEl>
                                      </p:cBhvr>
                                    </p:animEffect>
                                    <p:animScale>
                                      <p:cBhvr>
                                        <p:cTn id="40" dur="1000" autoRev="1" fill="hold"/>
                                        <p:tgtEl>
                                          <p:spTgt spid="27"/>
                                        </p:tgtEl>
                                      </p:cBhvr>
                                      <p:by x="105000" y="105000"/>
                                    </p:animScale>
                                  </p:childTnLst>
                                </p:cTn>
                              </p:par>
                            </p:childTnLst>
                          </p:cTn>
                        </p:par>
                        <p:par>
                          <p:cTn id="41" fill="hold">
                            <p:stCondLst>
                              <p:cond delay="14000"/>
                            </p:stCondLst>
                            <p:childTnLst>
                              <p:par>
                                <p:cTn id="42" presetID="3" presetClass="entr" presetSubtype="10"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blinds(horizontal)">
                                      <p:cBhvr>
                                        <p:cTn id="44" dur="500"/>
                                        <p:tgtEl>
                                          <p:spTgt spid="30"/>
                                        </p:tgtEl>
                                      </p:cBhvr>
                                    </p:animEffect>
                                  </p:childTnLst>
                                </p:cTn>
                              </p:par>
                            </p:childTnLst>
                          </p:cTn>
                        </p:par>
                        <p:par>
                          <p:cTn id="45" fill="hold">
                            <p:stCondLst>
                              <p:cond delay="14500"/>
                            </p:stCondLst>
                            <p:childTnLst>
                              <p:par>
                                <p:cTn id="46" presetID="3" presetClass="entr" presetSubtype="10" fill="hold" grpId="0" nodeType="after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blinds(horizontal)">
                                      <p:cBhvr>
                                        <p:cTn id="4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P spid="16" grpId="0" animBg="1"/>
      <p:bldP spid="27" grpId="0" animBg="1"/>
      <p:bldP spid="30" grpId="0"/>
      <p:bldP spid="31" grpId="0" animBg="1"/>
      <p:bldP spid="31" grpId="1" animBg="1"/>
      <p:bldP spid="31" grpId="2" animBg="1"/>
      <p:bldP spid="31" grpId="3" animBg="1"/>
      <p:bldP spid="31" grpId="4" animBg="1"/>
      <p:bldP spid="31" grpId="5" animBg="1"/>
      <p:bldP spid="31" grpId="6" animBg="1"/>
      <p:bldP spid="32" grpId="0" animBg="1"/>
    </p:bld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639762"/>
          </a:xfrm>
        </p:spPr>
        <p:txBody>
          <a:bodyPr/>
          <a:lstStyle/>
          <a:p>
            <a:r>
              <a:rPr lang="en-US" sz="3200">
                <a:latin typeface="Times New Roman" panose="02020603050405020304" pitchFamily="18" charset="0"/>
                <a:cs typeface="Times New Roman" panose="02020603050405020304" pitchFamily="18" charset="0"/>
              </a:rPr>
              <a:t>Minh họa tạo 1 cây NPTK</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246</a:t>
            </a:fld>
            <a:endParaRPr lang="en-US" altLang="en-US"/>
          </a:p>
        </p:txBody>
      </p:sp>
      <p:sp>
        <p:nvSpPr>
          <p:cNvPr id="5" name="Rectangle 4"/>
          <p:cNvSpPr>
            <a:spLocks noChangeArrowheads="1"/>
          </p:cNvSpPr>
          <p:nvPr/>
        </p:nvSpPr>
        <p:spPr bwMode="auto">
          <a:xfrm>
            <a:off x="2550729" y="1080621"/>
            <a:ext cx="5029200" cy="34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342900" marR="0" lvl="0" indent="-342900" defTabSz="914400" eaLnBrk="1" fontAlgn="auto" latinLnBrk="0" hangingPunct="1">
              <a:lnSpc>
                <a:spcPct val="90000"/>
              </a:lnSpc>
              <a:spcBef>
                <a:spcPct val="20000"/>
              </a:spcBef>
              <a:spcAft>
                <a:spcPts val="0"/>
              </a:spcAft>
              <a:buClrTx/>
              <a:buSzTx/>
              <a:buFontTx/>
              <a:buNone/>
              <a:tabLst/>
              <a:defRPr/>
            </a:pPr>
            <a:r>
              <a:rPr kumimoji="0" lang="en-US" altLang="en-US" sz="32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rPr>
              <a:t>9, 5, 4, 8, 6, 3, 14,12,13</a:t>
            </a:r>
          </a:p>
        </p:txBody>
      </p:sp>
      <p:sp>
        <p:nvSpPr>
          <p:cNvPr id="6" name="Oval 5"/>
          <p:cNvSpPr>
            <a:spLocks noChangeArrowheads="1"/>
          </p:cNvSpPr>
          <p:nvPr/>
        </p:nvSpPr>
        <p:spPr bwMode="auto">
          <a:xfrm>
            <a:off x="4586288" y="1809750"/>
            <a:ext cx="747712"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9</a:t>
            </a:r>
          </a:p>
        </p:txBody>
      </p:sp>
      <p:sp>
        <p:nvSpPr>
          <p:cNvPr id="7" name="Oval 7"/>
          <p:cNvSpPr>
            <a:spLocks noChangeArrowheads="1"/>
          </p:cNvSpPr>
          <p:nvPr/>
        </p:nvSpPr>
        <p:spPr bwMode="auto">
          <a:xfrm>
            <a:off x="2289175" y="2784475"/>
            <a:ext cx="819150"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5</a:t>
            </a:r>
          </a:p>
        </p:txBody>
      </p:sp>
      <p:sp>
        <p:nvSpPr>
          <p:cNvPr id="8" name="Line 8"/>
          <p:cNvSpPr>
            <a:spLocks noChangeShapeType="1"/>
          </p:cNvSpPr>
          <p:nvPr/>
        </p:nvSpPr>
        <p:spPr bwMode="auto">
          <a:xfrm flipH="1">
            <a:off x="3036887" y="2281237"/>
            <a:ext cx="1584325" cy="646114"/>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9" name="Oval 10"/>
          <p:cNvSpPr>
            <a:spLocks noChangeArrowheads="1"/>
          </p:cNvSpPr>
          <p:nvPr/>
        </p:nvSpPr>
        <p:spPr bwMode="auto">
          <a:xfrm>
            <a:off x="7239000" y="2819400"/>
            <a:ext cx="922336" cy="735747"/>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14</a:t>
            </a:r>
          </a:p>
        </p:txBody>
      </p:sp>
      <p:sp>
        <p:nvSpPr>
          <p:cNvPr id="10" name="Line 11"/>
          <p:cNvSpPr>
            <a:spLocks noChangeShapeType="1"/>
          </p:cNvSpPr>
          <p:nvPr/>
        </p:nvSpPr>
        <p:spPr bwMode="auto">
          <a:xfrm>
            <a:off x="5295900" y="2336801"/>
            <a:ext cx="2027237" cy="638174"/>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1" name="Oval 13"/>
          <p:cNvSpPr>
            <a:spLocks noChangeArrowheads="1"/>
          </p:cNvSpPr>
          <p:nvPr/>
        </p:nvSpPr>
        <p:spPr bwMode="auto">
          <a:xfrm>
            <a:off x="3589338" y="4103687"/>
            <a:ext cx="742950"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8</a:t>
            </a:r>
          </a:p>
        </p:txBody>
      </p:sp>
      <p:sp>
        <p:nvSpPr>
          <p:cNvPr id="12" name="Line 14"/>
          <p:cNvSpPr>
            <a:spLocks noChangeShapeType="1"/>
          </p:cNvSpPr>
          <p:nvPr/>
        </p:nvSpPr>
        <p:spPr bwMode="auto">
          <a:xfrm>
            <a:off x="3036888" y="3416300"/>
            <a:ext cx="792162" cy="735012"/>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3" name="Oval 16"/>
          <p:cNvSpPr>
            <a:spLocks noChangeArrowheads="1"/>
          </p:cNvSpPr>
          <p:nvPr/>
        </p:nvSpPr>
        <p:spPr bwMode="auto">
          <a:xfrm>
            <a:off x="1455738" y="4114800"/>
            <a:ext cx="788987"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4</a:t>
            </a:r>
          </a:p>
        </p:txBody>
      </p:sp>
      <p:sp>
        <p:nvSpPr>
          <p:cNvPr id="14" name="Line 17"/>
          <p:cNvSpPr>
            <a:spLocks noChangeShapeType="1"/>
          </p:cNvSpPr>
          <p:nvPr/>
        </p:nvSpPr>
        <p:spPr bwMode="auto">
          <a:xfrm flipH="1">
            <a:off x="1912938" y="3489326"/>
            <a:ext cx="620712" cy="62865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5" name="Oval 19"/>
          <p:cNvSpPr>
            <a:spLocks noChangeArrowheads="1"/>
          </p:cNvSpPr>
          <p:nvPr/>
        </p:nvSpPr>
        <p:spPr bwMode="auto">
          <a:xfrm>
            <a:off x="2941638" y="5467350"/>
            <a:ext cx="792162"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6</a:t>
            </a:r>
          </a:p>
        </p:txBody>
      </p:sp>
      <p:sp>
        <p:nvSpPr>
          <p:cNvPr id="16" name="Line 20"/>
          <p:cNvSpPr>
            <a:spLocks noChangeShapeType="1"/>
          </p:cNvSpPr>
          <p:nvPr/>
        </p:nvSpPr>
        <p:spPr bwMode="auto">
          <a:xfrm flipH="1">
            <a:off x="3446463" y="4819650"/>
            <a:ext cx="406400" cy="647700"/>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7" name="Oval 22"/>
          <p:cNvSpPr>
            <a:spLocks noChangeArrowheads="1"/>
          </p:cNvSpPr>
          <p:nvPr/>
        </p:nvSpPr>
        <p:spPr bwMode="auto">
          <a:xfrm>
            <a:off x="663576" y="5391150"/>
            <a:ext cx="792162"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3</a:t>
            </a:r>
          </a:p>
        </p:txBody>
      </p:sp>
      <p:sp>
        <p:nvSpPr>
          <p:cNvPr id="18" name="Line 23"/>
          <p:cNvSpPr>
            <a:spLocks noChangeShapeType="1"/>
          </p:cNvSpPr>
          <p:nvPr/>
        </p:nvSpPr>
        <p:spPr bwMode="auto">
          <a:xfrm flipH="1">
            <a:off x="1166813" y="4819649"/>
            <a:ext cx="573087" cy="625475"/>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9" name="Oval 25"/>
          <p:cNvSpPr>
            <a:spLocks noChangeArrowheads="1"/>
          </p:cNvSpPr>
          <p:nvPr/>
        </p:nvSpPr>
        <p:spPr bwMode="auto">
          <a:xfrm>
            <a:off x="5794375" y="3951287"/>
            <a:ext cx="842963"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12</a:t>
            </a:r>
          </a:p>
        </p:txBody>
      </p:sp>
      <p:sp>
        <p:nvSpPr>
          <p:cNvPr id="20" name="Line 26"/>
          <p:cNvSpPr>
            <a:spLocks noChangeShapeType="1"/>
          </p:cNvSpPr>
          <p:nvPr/>
        </p:nvSpPr>
        <p:spPr bwMode="auto">
          <a:xfrm flipH="1">
            <a:off x="6564312" y="3475037"/>
            <a:ext cx="827087" cy="604838"/>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1" name="Oval 28"/>
          <p:cNvSpPr>
            <a:spLocks noChangeArrowheads="1"/>
          </p:cNvSpPr>
          <p:nvPr/>
        </p:nvSpPr>
        <p:spPr bwMode="auto">
          <a:xfrm>
            <a:off x="6802438" y="5319712"/>
            <a:ext cx="842962" cy="704850"/>
          </a:xfrm>
          <a:prstGeom prst="ellipse">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8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13</a:t>
            </a:r>
          </a:p>
        </p:txBody>
      </p:sp>
      <p:sp>
        <p:nvSpPr>
          <p:cNvPr id="22" name="Line 29"/>
          <p:cNvSpPr>
            <a:spLocks noChangeShapeType="1"/>
          </p:cNvSpPr>
          <p:nvPr/>
        </p:nvSpPr>
        <p:spPr bwMode="auto">
          <a:xfrm>
            <a:off x="6400800" y="4602164"/>
            <a:ext cx="520702" cy="788986"/>
          </a:xfrm>
          <a:prstGeom prst="line">
            <a:avLst/>
          </a:prstGeom>
          <a:noFill/>
          <a:ln w="9525">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Tree>
    <p:extLst>
      <p:ext uri="{BB962C8B-B14F-4D97-AF65-F5344CB8AC3E}">
        <p14:creationId xmlns:p14="http://schemas.microsoft.com/office/powerpoint/2010/main" val="1189261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8" presetClass="entr" presetSubtype="16"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amond(in)">
                                      <p:cBhvr>
                                        <p:cTn id="12" dur="2000"/>
                                        <p:tgtEl>
                                          <p:spTgt spid="8"/>
                                        </p:tgtEl>
                                      </p:cBhvr>
                                    </p:animEffect>
                                  </p:childTnLst>
                                </p:cTn>
                              </p:par>
                            </p:childTnLst>
                          </p:cTn>
                        </p:par>
                        <p:par>
                          <p:cTn id="13" fill="hold">
                            <p:stCondLst>
                              <p:cond delay="2500"/>
                            </p:stCondLst>
                            <p:childTnLst>
                              <p:par>
                                <p:cTn id="14" presetID="3"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par>
                          <p:cTn id="17" fill="hold">
                            <p:stCondLst>
                              <p:cond delay="3000"/>
                            </p:stCondLst>
                            <p:childTnLst>
                              <p:par>
                                <p:cTn id="18" presetID="8" presetClass="entr" presetSubtype="16" fill="hold" nodeType="after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diamond(in)">
                                      <p:cBhvr>
                                        <p:cTn id="20" dur="2000"/>
                                        <p:tgtEl>
                                          <p:spTgt spid="14"/>
                                        </p:tgtEl>
                                      </p:cBhvr>
                                    </p:animEffect>
                                  </p:childTnLst>
                                </p:cTn>
                              </p:par>
                            </p:childTnLst>
                          </p:cTn>
                        </p:par>
                        <p:par>
                          <p:cTn id="21" fill="hold">
                            <p:stCondLst>
                              <p:cond delay="5000"/>
                            </p:stCondLst>
                            <p:childTnLst>
                              <p:par>
                                <p:cTn id="22" presetID="3" presetClass="entr" presetSubtype="1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childTnLst>
                          </p:cTn>
                        </p:par>
                        <p:par>
                          <p:cTn id="25" fill="hold">
                            <p:stCondLst>
                              <p:cond delay="5500"/>
                            </p:stCondLst>
                            <p:childTnLst>
                              <p:par>
                                <p:cTn id="26" presetID="8" presetClass="entr" presetSubtype="16" fill="hold"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amond(in)">
                                      <p:cBhvr>
                                        <p:cTn id="28" dur="2000"/>
                                        <p:tgtEl>
                                          <p:spTgt spid="12"/>
                                        </p:tgtEl>
                                      </p:cBhvr>
                                    </p:animEffect>
                                  </p:childTnLst>
                                </p:cTn>
                              </p:par>
                            </p:childTnLst>
                          </p:cTn>
                        </p:par>
                        <p:par>
                          <p:cTn id="29" fill="hold">
                            <p:stCondLst>
                              <p:cond delay="7500"/>
                            </p:stCondLst>
                            <p:childTnLst>
                              <p:par>
                                <p:cTn id="30" presetID="3" presetClass="entr" presetSubtype="1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par>
                          <p:cTn id="33" fill="hold">
                            <p:stCondLst>
                              <p:cond delay="8000"/>
                            </p:stCondLst>
                            <p:childTnLst>
                              <p:par>
                                <p:cTn id="34" presetID="8" presetClass="entr" presetSubtype="16"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amond(in)">
                                      <p:cBhvr>
                                        <p:cTn id="36" dur="2000"/>
                                        <p:tgtEl>
                                          <p:spTgt spid="16"/>
                                        </p:tgtEl>
                                      </p:cBhvr>
                                    </p:animEffect>
                                  </p:childTnLst>
                                </p:cTn>
                              </p:par>
                            </p:childTnLst>
                          </p:cTn>
                        </p:par>
                        <p:par>
                          <p:cTn id="37" fill="hold">
                            <p:stCondLst>
                              <p:cond delay="10000"/>
                            </p:stCondLst>
                            <p:childTnLst>
                              <p:par>
                                <p:cTn id="38" presetID="3" presetClass="entr" presetSubtype="1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linds(horizontal)">
                                      <p:cBhvr>
                                        <p:cTn id="40" dur="500"/>
                                        <p:tgtEl>
                                          <p:spTgt spid="15"/>
                                        </p:tgtEl>
                                      </p:cBhvr>
                                    </p:animEffect>
                                  </p:childTnLst>
                                </p:cTn>
                              </p:par>
                            </p:childTnLst>
                          </p:cTn>
                        </p:par>
                        <p:par>
                          <p:cTn id="41" fill="hold">
                            <p:stCondLst>
                              <p:cond delay="10500"/>
                            </p:stCondLst>
                            <p:childTnLst>
                              <p:par>
                                <p:cTn id="42" presetID="8" presetClass="entr" presetSubtype="16" fill="hold" nodeType="after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amond(in)">
                                      <p:cBhvr>
                                        <p:cTn id="44" dur="2000"/>
                                        <p:tgtEl>
                                          <p:spTgt spid="18"/>
                                        </p:tgtEl>
                                      </p:cBhvr>
                                    </p:animEffect>
                                  </p:childTnLst>
                                </p:cTn>
                              </p:par>
                            </p:childTnLst>
                          </p:cTn>
                        </p:par>
                        <p:par>
                          <p:cTn id="45" fill="hold">
                            <p:stCondLst>
                              <p:cond delay="12500"/>
                            </p:stCondLst>
                            <p:childTnLst>
                              <p:par>
                                <p:cTn id="46" presetID="3" presetClass="entr" presetSubtype="10"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linds(horizontal)">
                                      <p:cBhvr>
                                        <p:cTn id="48" dur="500"/>
                                        <p:tgtEl>
                                          <p:spTgt spid="17"/>
                                        </p:tgtEl>
                                      </p:cBhvr>
                                    </p:animEffect>
                                  </p:childTnLst>
                                </p:cTn>
                              </p:par>
                            </p:childTnLst>
                          </p:cTn>
                        </p:par>
                        <p:par>
                          <p:cTn id="49" fill="hold">
                            <p:stCondLst>
                              <p:cond delay="13000"/>
                            </p:stCondLst>
                            <p:childTnLst>
                              <p:par>
                                <p:cTn id="50" presetID="8" presetClass="entr" presetSubtype="16" fill="hold" nodeType="after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diamond(in)">
                                      <p:cBhvr>
                                        <p:cTn id="52" dur="2000"/>
                                        <p:tgtEl>
                                          <p:spTgt spid="10"/>
                                        </p:tgtEl>
                                      </p:cBhvr>
                                    </p:animEffect>
                                  </p:childTnLst>
                                </p:cTn>
                              </p:par>
                            </p:childTnLst>
                          </p:cTn>
                        </p:par>
                        <p:par>
                          <p:cTn id="53" fill="hold">
                            <p:stCondLst>
                              <p:cond delay="15000"/>
                            </p:stCondLst>
                            <p:childTnLst>
                              <p:par>
                                <p:cTn id="54" presetID="3" presetClass="entr" presetSubtype="10"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blinds(horizontal)">
                                      <p:cBhvr>
                                        <p:cTn id="56" dur="500"/>
                                        <p:tgtEl>
                                          <p:spTgt spid="9"/>
                                        </p:tgtEl>
                                      </p:cBhvr>
                                    </p:animEffect>
                                  </p:childTnLst>
                                </p:cTn>
                              </p:par>
                            </p:childTnLst>
                          </p:cTn>
                        </p:par>
                        <p:par>
                          <p:cTn id="57" fill="hold">
                            <p:stCondLst>
                              <p:cond delay="15500"/>
                            </p:stCondLst>
                            <p:childTnLst>
                              <p:par>
                                <p:cTn id="58" presetID="8" presetClass="entr" presetSubtype="16" fill="hold"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amond(in)">
                                      <p:cBhvr>
                                        <p:cTn id="60" dur="2000"/>
                                        <p:tgtEl>
                                          <p:spTgt spid="20"/>
                                        </p:tgtEl>
                                      </p:cBhvr>
                                    </p:animEffect>
                                  </p:childTnLst>
                                </p:cTn>
                              </p:par>
                            </p:childTnLst>
                          </p:cTn>
                        </p:par>
                        <p:par>
                          <p:cTn id="61" fill="hold">
                            <p:stCondLst>
                              <p:cond delay="17500"/>
                            </p:stCondLst>
                            <p:childTnLst>
                              <p:par>
                                <p:cTn id="62" presetID="3" presetClass="entr" presetSubtype="10" fill="hold" grpId="0" nodeType="after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blinds(horizontal)">
                                      <p:cBhvr>
                                        <p:cTn id="64" dur="500"/>
                                        <p:tgtEl>
                                          <p:spTgt spid="19"/>
                                        </p:tgtEl>
                                      </p:cBhvr>
                                    </p:animEffect>
                                  </p:childTnLst>
                                </p:cTn>
                              </p:par>
                            </p:childTnLst>
                          </p:cTn>
                        </p:par>
                        <p:par>
                          <p:cTn id="65" fill="hold">
                            <p:stCondLst>
                              <p:cond delay="18000"/>
                            </p:stCondLst>
                            <p:childTnLst>
                              <p:par>
                                <p:cTn id="66" presetID="8" presetClass="entr" presetSubtype="16" fill="hold"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diamond(in)">
                                      <p:cBhvr>
                                        <p:cTn id="68" dur="2000"/>
                                        <p:tgtEl>
                                          <p:spTgt spid="22"/>
                                        </p:tgtEl>
                                      </p:cBhvr>
                                    </p:animEffect>
                                  </p:childTnLst>
                                </p:cTn>
                              </p:par>
                            </p:childTnLst>
                          </p:cTn>
                        </p:par>
                        <p:par>
                          <p:cTn id="69" fill="hold">
                            <p:stCondLst>
                              <p:cond delay="20000"/>
                            </p:stCondLst>
                            <p:childTnLst>
                              <p:par>
                                <p:cTn id="70" presetID="3" presetClass="entr" presetSubtype="10" fill="hold" grpId="0" nodeType="after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blinds(horizontal)">
                                      <p:cBhvr>
                                        <p:cTn id="7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p:bldP spid="9" grpId="0" animBg="1"/>
      <p:bldP spid="11" grpId="0" animBg="1"/>
      <p:bldP spid="13" grpId="0" animBg="1"/>
      <p:bldP spid="15" grpId="0" animBg="1"/>
      <p:bldP spid="17" grpId="0" animBg="1"/>
      <p:bldP spid="19" grpId="0" animBg="1"/>
      <p:bldP spid="21" grpId="0" animBg="1"/>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Hủy nút có khóa x trên cây</a:t>
            </a:r>
          </a:p>
        </p:txBody>
      </p:sp>
      <p:sp>
        <p:nvSpPr>
          <p:cNvPr id="3" name="Content Placeholder 2"/>
          <p:cNvSpPr>
            <a:spLocks noGrp="1"/>
          </p:cNvSpPr>
          <p:nvPr>
            <p:ph idx="1"/>
          </p:nvPr>
        </p:nvSpPr>
        <p:spPr>
          <a:xfrm>
            <a:off x="228600" y="1096962"/>
            <a:ext cx="8610600" cy="5186363"/>
          </a:xfrm>
        </p:spPr>
        <p:txBody>
          <a:bodyPr/>
          <a:lstStyle/>
          <a:p>
            <a:pPr marL="0" indent="0">
              <a:buNone/>
            </a:pPr>
            <a:r>
              <a:rPr lang="vi-VN" sz="2800" b="1">
                <a:latin typeface="Times New Roman" panose="02020603050405020304" pitchFamily="18" charset="0"/>
                <a:cs typeface="Times New Roman" panose="02020603050405020304" pitchFamily="18" charset="0"/>
              </a:rPr>
              <a:t>Có 3 trường hợp khi hủy 1 nút trên cây</a:t>
            </a:r>
            <a:r>
              <a:rPr lang="en-US" sz="2800">
                <a:latin typeface="Times New Roman" panose="02020603050405020304" pitchFamily="18" charset="0"/>
                <a:cs typeface="Times New Roman" panose="02020603050405020304" pitchFamily="18" charset="0"/>
              </a:rPr>
              <a:t>:</a:t>
            </a:r>
            <a:endParaRPr lang="vi-VN" sz="280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vi-VN" sz="2800">
                <a:solidFill>
                  <a:srgbClr val="3333FF"/>
                </a:solidFill>
                <a:latin typeface="Times New Roman" panose="02020603050405020304" pitchFamily="18" charset="0"/>
                <a:cs typeface="Times New Roman" panose="02020603050405020304" pitchFamily="18" charset="0"/>
              </a:rPr>
              <a:t>X là nút lá </a:t>
            </a:r>
            <a:r>
              <a:rPr lang="en-US" sz="2800">
                <a:latin typeface="Times New Roman" panose="02020603050405020304" pitchFamily="18" charset="0"/>
                <a:cs typeface="Times New Roman" panose="02020603050405020304" pitchFamily="18" charset="0"/>
              </a:rPr>
              <a:t>– </a:t>
            </a:r>
            <a:r>
              <a:rPr lang="en-US" sz="2800" i="1">
                <a:latin typeface="Times New Roman" panose="02020603050405020304" pitchFamily="18" charset="0"/>
                <a:cs typeface="Times New Roman" panose="02020603050405020304" pitchFamily="18" charset="0"/>
              </a:rPr>
              <a:t>Hủy bình thường mà không ảnh hưởng đến các nút khác trên cây.</a:t>
            </a:r>
            <a:endParaRPr lang="vi-VN" sz="2800" i="1">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vi-VN" sz="2800">
                <a:solidFill>
                  <a:srgbClr val="3333FF"/>
                </a:solidFill>
                <a:latin typeface="Times New Roman" panose="02020603050405020304" pitchFamily="18" charset="0"/>
                <a:cs typeface="Times New Roman" panose="02020603050405020304" pitchFamily="18" charset="0"/>
              </a:rPr>
              <a:t>X chỉ có 1 cây con</a:t>
            </a:r>
            <a:r>
              <a:rPr lang="en-US" sz="2800">
                <a:solidFill>
                  <a:srgbClr val="3333FF"/>
                </a:solidFill>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 </a:t>
            </a:r>
            <a:r>
              <a:rPr lang="vi-VN" sz="2800" i="1">
                <a:latin typeface="Times New Roman" panose="02020603050405020304" pitchFamily="18" charset="0"/>
                <a:cs typeface="Times New Roman" panose="02020603050405020304" pitchFamily="18" charset="0"/>
              </a:rPr>
              <a:t>Trước khi xoá x ta móc nối cha của X với con duy nhất cùa X</a:t>
            </a:r>
          </a:p>
          <a:p>
            <a:pPr>
              <a:buFont typeface="Wingdings" panose="05000000000000000000" pitchFamily="2" charset="2"/>
              <a:buChar char="§"/>
            </a:pPr>
            <a:r>
              <a:rPr lang="vi-VN" sz="2800">
                <a:solidFill>
                  <a:srgbClr val="3333FF"/>
                </a:solidFill>
                <a:latin typeface="Times New Roman" panose="02020603050405020304" pitchFamily="18" charset="0"/>
                <a:cs typeface="Times New Roman" panose="02020603050405020304" pitchFamily="18" charset="0"/>
              </a:rPr>
              <a:t>X có đầy đủ 2 cây con</a:t>
            </a:r>
            <a:r>
              <a:rPr lang="en-US" sz="2800">
                <a:solidFill>
                  <a:srgbClr val="3333FF"/>
                </a:solidFill>
                <a:latin typeface="Times New Roman" panose="02020603050405020304" pitchFamily="18" charset="0"/>
                <a:cs typeface="Times New Roman" panose="02020603050405020304" pitchFamily="18" charset="0"/>
              </a:rPr>
              <a:t> </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a:t>
            </a:r>
            <a:r>
              <a:rPr lang="vi-VN" sz="2800" i="1">
                <a:latin typeface="Times New Roman" panose="02020603050405020304" pitchFamily="18" charset="0"/>
                <a:cs typeface="Times New Roman" panose="02020603050405020304" pitchFamily="18" charset="0"/>
              </a:rPr>
              <a:t>Ta dùng cách xoá gián tiếp</a:t>
            </a:r>
          </a:p>
          <a:p>
            <a:pPr marL="0" indent="0">
              <a:buNone/>
            </a:pPr>
            <a:endParaRPr lang="en-US" sz="2800" i="1">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247</a:t>
            </a:fld>
            <a:endParaRPr lang="en-US" altLang="en-US"/>
          </a:p>
        </p:txBody>
      </p:sp>
    </p:spTree>
    <p:extLst>
      <p:ext uri="{BB962C8B-B14F-4D97-AF65-F5344CB8AC3E}">
        <p14:creationId xmlns:p14="http://schemas.microsoft.com/office/powerpoint/2010/main" val="3646261328"/>
      </p:ext>
    </p:extLst>
  </p:cSld>
  <p:clrMapOvr>
    <a:masterClrMapping/>
  </p:clrMapOvr>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200">
                <a:latin typeface="Times New Roman" panose="02020603050405020304" pitchFamily="18" charset="0"/>
                <a:cs typeface="Times New Roman" panose="02020603050405020304" pitchFamily="18" charset="0"/>
              </a:rPr>
              <a:t>Hủy nút có khóa x trên cây</a:t>
            </a:r>
          </a:p>
        </p:txBody>
      </p:sp>
      <p:sp>
        <p:nvSpPr>
          <p:cNvPr id="3" name="Content Placeholder 2"/>
          <p:cNvSpPr>
            <a:spLocks noGrp="1"/>
          </p:cNvSpPr>
          <p:nvPr>
            <p:ph idx="1"/>
          </p:nvPr>
        </p:nvSpPr>
        <p:spPr>
          <a:xfrm>
            <a:off x="228600" y="1096962"/>
            <a:ext cx="8610600" cy="5186363"/>
          </a:xfrm>
        </p:spPr>
        <p:txBody>
          <a:bodyPr/>
          <a:lstStyle/>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Xóa </a:t>
            </a:r>
            <a:r>
              <a:rPr lang="vi-VN" sz="2800">
                <a:latin typeface="Times New Roman" panose="02020603050405020304" pitchFamily="18" charset="0"/>
                <a:cs typeface="Times New Roman" panose="02020603050405020304" pitchFamily="18" charset="0"/>
              </a:rPr>
              <a:t>gián tiếp</a:t>
            </a:r>
            <a:r>
              <a:rPr lang="en-US" sz="2800">
                <a:latin typeface="Times New Roman" panose="02020603050405020304" pitchFamily="18" charset="0"/>
                <a:cs typeface="Times New Roman" panose="02020603050405020304" pitchFamily="18" charset="0"/>
              </a:rPr>
              <a:t>:</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Thay vì hủy X ta tìm phần tử thế mạng Y. Nút Y có tối đa 1 cây con. </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Thông tin lưu tại nút Y sẽ được chuyển lên lưu tại X.</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Ta tiến hành xoá hủy nút Y (xoá Y giống 2 trường hợp đầu)</a:t>
            </a:r>
          </a:p>
          <a:p>
            <a:pPr lvl="1">
              <a:buFont typeface="Arial" panose="020B0604020202020204" pitchFamily="34" charset="0"/>
              <a:buChar char="•"/>
            </a:pPr>
            <a:r>
              <a:rPr lang="vi-VN">
                <a:latin typeface="Times New Roman" panose="02020603050405020304" pitchFamily="18" charset="0"/>
                <a:cs typeface="Times New Roman" panose="02020603050405020304" pitchFamily="18" charset="0"/>
              </a:rPr>
              <a:t>Cách tìm nút thế mạng Y cho X: Có 2 cách</a:t>
            </a:r>
          </a:p>
          <a:p>
            <a:pPr lvl="2">
              <a:buFont typeface="Wingdings" panose="05000000000000000000" pitchFamily="2" charset="2"/>
              <a:buChar char="Ø"/>
            </a:pPr>
            <a:r>
              <a:rPr lang="vi-VN">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C1: Nút Y là nút có khoá nhỏ nhất (trái nhất) bên cây con phải X</a:t>
            </a:r>
          </a:p>
          <a:p>
            <a:pPr lvl="2">
              <a:buFont typeface="Wingdings" panose="05000000000000000000" pitchFamily="2" charset="2"/>
              <a:buChar char="Ø"/>
            </a:pPr>
            <a:r>
              <a:rPr lang="vi-VN" sz="2800">
                <a:latin typeface="Times New Roman" panose="02020603050405020304" pitchFamily="18" charset="0"/>
                <a:cs typeface="Times New Roman" panose="02020603050405020304" pitchFamily="18" charset="0"/>
              </a:rPr>
              <a:t>C2: Nút Y là nút có khoá lớn nhất (phải nhất) bên cây con trái của X</a:t>
            </a:r>
          </a:p>
          <a:p>
            <a:pPr lvl="1">
              <a:buFont typeface="Arial" panose="020B0604020202020204" pitchFamily="34" charset="0"/>
              <a:buChar char="•"/>
            </a:pPr>
            <a:endParaRPr lang="vi-VN" sz="2400">
              <a:latin typeface="Times New Roman" panose="02020603050405020304" pitchFamily="18" charset="0"/>
              <a:cs typeface="Times New Roman" panose="02020603050405020304" pitchFamily="18" charset="0"/>
            </a:endParaRPr>
          </a:p>
          <a:p>
            <a:pPr marL="0" indent="0">
              <a:buNone/>
            </a:pPr>
            <a:endParaRPr lang="en-US"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248</a:t>
            </a:fld>
            <a:endParaRPr lang="en-US" altLang="en-US"/>
          </a:p>
        </p:txBody>
      </p:sp>
    </p:spTree>
    <p:extLst>
      <p:ext uri="{BB962C8B-B14F-4D97-AF65-F5344CB8AC3E}">
        <p14:creationId xmlns:p14="http://schemas.microsoft.com/office/powerpoint/2010/main" val="2007250151"/>
      </p:ext>
    </p:extLst>
  </p:cSld>
  <p:clrMapOvr>
    <a:masterClrMapping/>
  </p:clrMapOvr>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72" y="355599"/>
            <a:ext cx="6302375" cy="711201"/>
          </a:xfrm>
        </p:spPr>
        <p:txBody>
          <a:bodyPr/>
          <a:lstStyle/>
          <a:p>
            <a:r>
              <a:rPr lang="en-US" sz="3200">
                <a:latin typeface="Times New Roman" panose="02020603050405020304" pitchFamily="18" charset="0"/>
                <a:cs typeface="Times New Roman" panose="02020603050405020304" pitchFamily="18" charset="0"/>
              </a:rPr>
              <a:t>Minh họa hủy nút có 1 cây con</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249</a:t>
            </a:fld>
            <a:endParaRPr lang="en-US" altLang="en-US"/>
          </a:p>
        </p:txBody>
      </p:sp>
      <p:sp>
        <p:nvSpPr>
          <p:cNvPr id="5" name="AutoShape 4"/>
          <p:cNvSpPr>
            <a:spLocks noChangeArrowheads="1"/>
          </p:cNvSpPr>
          <p:nvPr/>
        </p:nvSpPr>
        <p:spPr bwMode="auto">
          <a:xfrm>
            <a:off x="4432300" y="1524000"/>
            <a:ext cx="560387"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44</a:t>
            </a:r>
          </a:p>
        </p:txBody>
      </p:sp>
      <p:sp>
        <p:nvSpPr>
          <p:cNvPr id="6" name="Line 5"/>
          <p:cNvSpPr>
            <a:spLocks noChangeShapeType="1"/>
          </p:cNvSpPr>
          <p:nvPr/>
        </p:nvSpPr>
        <p:spPr bwMode="auto">
          <a:xfrm flipH="1">
            <a:off x="2792412" y="1925637"/>
            <a:ext cx="1901825" cy="90170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7" name="Line 7"/>
          <p:cNvSpPr>
            <a:spLocks noChangeShapeType="1"/>
          </p:cNvSpPr>
          <p:nvPr/>
        </p:nvSpPr>
        <p:spPr bwMode="auto">
          <a:xfrm flipH="1">
            <a:off x="1824037" y="3236912"/>
            <a:ext cx="968375" cy="874713"/>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8" name="Line 8"/>
          <p:cNvSpPr>
            <a:spLocks noChangeShapeType="1"/>
          </p:cNvSpPr>
          <p:nvPr/>
        </p:nvSpPr>
        <p:spPr bwMode="auto">
          <a:xfrm>
            <a:off x="4706937" y="1925637"/>
            <a:ext cx="2135188" cy="90170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9" name="Line 9"/>
          <p:cNvSpPr>
            <a:spLocks noChangeShapeType="1"/>
          </p:cNvSpPr>
          <p:nvPr/>
        </p:nvSpPr>
        <p:spPr bwMode="auto">
          <a:xfrm flipH="1">
            <a:off x="6142037" y="3236912"/>
            <a:ext cx="712788" cy="874713"/>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0" name="Line 10"/>
          <p:cNvSpPr>
            <a:spLocks noChangeShapeType="1"/>
          </p:cNvSpPr>
          <p:nvPr/>
        </p:nvSpPr>
        <p:spPr bwMode="auto">
          <a:xfrm>
            <a:off x="6854825" y="3236912"/>
            <a:ext cx="612775" cy="874713"/>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1" name="AutoShape 11"/>
          <p:cNvSpPr>
            <a:spLocks noChangeArrowheads="1"/>
          </p:cNvSpPr>
          <p:nvPr/>
        </p:nvSpPr>
        <p:spPr bwMode="auto">
          <a:xfrm>
            <a:off x="2519362" y="2835275"/>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18</a:t>
            </a:r>
          </a:p>
        </p:txBody>
      </p:sp>
      <p:sp>
        <p:nvSpPr>
          <p:cNvPr id="12" name="AutoShape 12"/>
          <p:cNvSpPr>
            <a:spLocks noChangeArrowheads="1"/>
          </p:cNvSpPr>
          <p:nvPr/>
        </p:nvSpPr>
        <p:spPr bwMode="auto">
          <a:xfrm>
            <a:off x="6543675" y="2835275"/>
            <a:ext cx="5588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88</a:t>
            </a:r>
          </a:p>
        </p:txBody>
      </p:sp>
      <p:sp>
        <p:nvSpPr>
          <p:cNvPr id="13" name="AutoShape 13"/>
          <p:cNvSpPr>
            <a:spLocks noChangeArrowheads="1"/>
          </p:cNvSpPr>
          <p:nvPr/>
        </p:nvSpPr>
        <p:spPr bwMode="auto">
          <a:xfrm>
            <a:off x="1562100" y="4121150"/>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13</a:t>
            </a:r>
          </a:p>
        </p:txBody>
      </p:sp>
      <p:sp>
        <p:nvSpPr>
          <p:cNvPr id="14" name="AutoShape 15"/>
          <p:cNvSpPr>
            <a:spLocks noChangeArrowheads="1"/>
          </p:cNvSpPr>
          <p:nvPr/>
        </p:nvSpPr>
        <p:spPr bwMode="auto">
          <a:xfrm>
            <a:off x="5856287" y="4108450"/>
            <a:ext cx="5588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59</a:t>
            </a:r>
          </a:p>
        </p:txBody>
      </p:sp>
      <p:sp>
        <p:nvSpPr>
          <p:cNvPr id="15" name="AutoShape 16"/>
          <p:cNvSpPr>
            <a:spLocks noChangeArrowheads="1"/>
          </p:cNvSpPr>
          <p:nvPr/>
        </p:nvSpPr>
        <p:spPr bwMode="auto">
          <a:xfrm>
            <a:off x="7194550" y="4121150"/>
            <a:ext cx="95885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108</a:t>
            </a:r>
          </a:p>
        </p:txBody>
      </p:sp>
      <p:grpSp>
        <p:nvGrpSpPr>
          <p:cNvPr id="16" name="Group 30"/>
          <p:cNvGrpSpPr>
            <a:grpSpLocks/>
          </p:cNvGrpSpPr>
          <p:nvPr/>
        </p:nvGrpSpPr>
        <p:grpSpPr bwMode="auto">
          <a:xfrm>
            <a:off x="2805112" y="3236912"/>
            <a:ext cx="1108075" cy="2160588"/>
            <a:chOff x="1918" y="1740"/>
            <a:chExt cx="698" cy="1361"/>
          </a:xfrm>
        </p:grpSpPr>
        <p:sp>
          <p:nvSpPr>
            <p:cNvPr id="17" name="Line 6"/>
            <p:cNvSpPr>
              <a:spLocks noChangeShapeType="1"/>
            </p:cNvSpPr>
            <p:nvPr/>
          </p:nvSpPr>
          <p:spPr bwMode="auto">
            <a:xfrm>
              <a:off x="1918" y="1740"/>
              <a:ext cx="549" cy="56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8" name="AutoShape 14"/>
            <p:cNvSpPr>
              <a:spLocks noChangeArrowheads="1"/>
            </p:cNvSpPr>
            <p:nvPr/>
          </p:nvSpPr>
          <p:spPr bwMode="auto">
            <a:xfrm>
              <a:off x="2248" y="2297"/>
              <a:ext cx="368" cy="27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37</a:t>
              </a:r>
            </a:p>
          </p:txBody>
        </p:sp>
        <p:sp>
          <p:nvSpPr>
            <p:cNvPr id="19" name="Line 17"/>
            <p:cNvSpPr>
              <a:spLocks noChangeShapeType="1"/>
            </p:cNvSpPr>
            <p:nvPr/>
          </p:nvSpPr>
          <p:spPr bwMode="auto">
            <a:xfrm flipH="1">
              <a:off x="2072" y="2550"/>
              <a:ext cx="360" cy="551"/>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grpSp>
      <p:grpSp>
        <p:nvGrpSpPr>
          <p:cNvPr id="20" name="Group 18"/>
          <p:cNvGrpSpPr>
            <a:grpSpLocks/>
          </p:cNvGrpSpPr>
          <p:nvPr/>
        </p:nvGrpSpPr>
        <p:grpSpPr bwMode="auto">
          <a:xfrm>
            <a:off x="5576887" y="4522787"/>
            <a:ext cx="1093788" cy="887413"/>
            <a:chOff x="3900" y="9945"/>
            <a:chExt cx="2265" cy="1005"/>
          </a:xfrm>
        </p:grpSpPr>
        <p:sp>
          <p:nvSpPr>
            <p:cNvPr id="21" name="Line 19"/>
            <p:cNvSpPr>
              <a:spLocks noChangeShapeType="1"/>
            </p:cNvSpPr>
            <p:nvPr/>
          </p:nvSpPr>
          <p:spPr bwMode="auto">
            <a:xfrm>
              <a:off x="5100" y="9945"/>
              <a:ext cx="1065" cy="1005"/>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2" name="Line 20"/>
            <p:cNvSpPr>
              <a:spLocks noChangeShapeType="1"/>
            </p:cNvSpPr>
            <p:nvPr/>
          </p:nvSpPr>
          <p:spPr bwMode="auto">
            <a:xfrm flipH="1">
              <a:off x="3900" y="9945"/>
              <a:ext cx="1185" cy="990"/>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grpSp>
      <p:sp>
        <p:nvSpPr>
          <p:cNvPr id="23" name="Line 21"/>
          <p:cNvSpPr>
            <a:spLocks noChangeShapeType="1"/>
          </p:cNvSpPr>
          <p:nvPr/>
        </p:nvSpPr>
        <p:spPr bwMode="auto">
          <a:xfrm>
            <a:off x="1874837" y="4522787"/>
            <a:ext cx="512763" cy="887413"/>
          </a:xfrm>
          <a:prstGeom prst="line">
            <a:avLst/>
          </a:prstGeom>
          <a:no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4" name="AutoShape 22"/>
          <p:cNvSpPr>
            <a:spLocks noChangeArrowheads="1"/>
          </p:cNvSpPr>
          <p:nvPr/>
        </p:nvSpPr>
        <p:spPr bwMode="auto">
          <a:xfrm>
            <a:off x="2089150" y="5407025"/>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15</a:t>
            </a:r>
          </a:p>
        </p:txBody>
      </p:sp>
      <p:sp>
        <p:nvSpPr>
          <p:cNvPr id="25" name="AutoShape 23"/>
          <p:cNvSpPr>
            <a:spLocks noChangeArrowheads="1"/>
          </p:cNvSpPr>
          <p:nvPr/>
        </p:nvSpPr>
        <p:spPr bwMode="auto">
          <a:xfrm>
            <a:off x="2776537" y="5407025"/>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23</a:t>
            </a:r>
          </a:p>
        </p:txBody>
      </p:sp>
      <p:sp>
        <p:nvSpPr>
          <p:cNvPr id="26" name="AutoShape 24"/>
          <p:cNvSpPr>
            <a:spLocks noChangeArrowheads="1"/>
          </p:cNvSpPr>
          <p:nvPr/>
        </p:nvSpPr>
        <p:spPr bwMode="auto">
          <a:xfrm>
            <a:off x="5280025" y="5407025"/>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55</a:t>
            </a:r>
          </a:p>
        </p:txBody>
      </p:sp>
      <p:sp>
        <p:nvSpPr>
          <p:cNvPr id="27" name="AutoShape 25"/>
          <p:cNvSpPr>
            <a:spLocks noChangeArrowheads="1"/>
          </p:cNvSpPr>
          <p:nvPr/>
        </p:nvSpPr>
        <p:spPr bwMode="auto">
          <a:xfrm>
            <a:off x="6359525" y="5407025"/>
            <a:ext cx="58420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auto" latinLnBrk="0" hangingPunct="0">
              <a:lnSpc>
                <a:spcPct val="100000"/>
              </a:lnSpc>
              <a:spcBef>
                <a:spcPct val="5000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VNI-Helve" pitchFamily="2" charset="0"/>
                <a:cs typeface="Arial" panose="020B0604020202020204" pitchFamily="34" charset="0"/>
              </a:rPr>
              <a:t>71</a:t>
            </a:r>
          </a:p>
        </p:txBody>
      </p:sp>
      <p:sp>
        <p:nvSpPr>
          <p:cNvPr id="28" name="Freeform 28"/>
          <p:cNvSpPr>
            <a:spLocks/>
          </p:cNvSpPr>
          <p:nvPr/>
        </p:nvSpPr>
        <p:spPr bwMode="auto">
          <a:xfrm>
            <a:off x="2792412" y="3252787"/>
            <a:ext cx="214313" cy="2160588"/>
          </a:xfrm>
          <a:custGeom>
            <a:avLst/>
            <a:gdLst>
              <a:gd name="T0" fmla="*/ 0 w 262"/>
              <a:gd name="T1" fmla="*/ 0 h 2445"/>
              <a:gd name="T2" fmla="*/ 225 w 262"/>
              <a:gd name="T3" fmla="*/ 1185 h 2445"/>
              <a:gd name="T4" fmla="*/ 225 w 262"/>
              <a:gd name="T5" fmla="*/ 2445 h 2445"/>
            </a:gdLst>
            <a:ahLst/>
            <a:cxnLst>
              <a:cxn ang="0">
                <a:pos x="T0" y="T1"/>
              </a:cxn>
              <a:cxn ang="0">
                <a:pos x="T2" y="T3"/>
              </a:cxn>
              <a:cxn ang="0">
                <a:pos x="T4" y="T5"/>
              </a:cxn>
            </a:cxnLst>
            <a:rect l="0" t="0" r="r" b="b"/>
            <a:pathLst>
              <a:path w="262" h="2445">
                <a:moveTo>
                  <a:pt x="0" y="0"/>
                </a:moveTo>
                <a:cubicBezTo>
                  <a:pt x="94" y="389"/>
                  <a:pt x="188" y="778"/>
                  <a:pt x="225" y="1185"/>
                </a:cubicBezTo>
                <a:cubicBezTo>
                  <a:pt x="262" y="1592"/>
                  <a:pt x="243" y="2018"/>
                  <a:pt x="225" y="2445"/>
                </a:cubicBezTo>
              </a:path>
            </a:pathLst>
          </a:custGeom>
          <a:noFill/>
          <a:ln w="63500" cap="flat" cmpd="sng">
            <a:solidFill>
              <a:srgbClr val="FF3399"/>
            </a:solidFill>
            <a:prstDash val="dash"/>
            <a:round/>
            <a:headEnd type="none" w="med" len="med"/>
            <a:tailEnd type="triangle" w="med" len="me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solidFill>
                <a:srgbClr val="000000"/>
              </a:solidFill>
              <a:cs typeface="Arial" panose="020B0604020202020204" pitchFamily="34" charset="0"/>
            </a:endParaRPr>
          </a:p>
        </p:txBody>
      </p:sp>
      <p:sp>
        <p:nvSpPr>
          <p:cNvPr id="29" name="Text Box 29"/>
          <p:cNvSpPr txBox="1">
            <a:spLocks noChangeArrowheads="1"/>
          </p:cNvSpPr>
          <p:nvPr/>
        </p:nvSpPr>
        <p:spPr bwMode="auto">
          <a:xfrm>
            <a:off x="968375" y="1527175"/>
            <a:ext cx="2160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b="1">
                <a:solidFill>
                  <a:srgbClr val="000000"/>
                </a:solidFill>
                <a:cs typeface="Arial" panose="020B0604020202020204" pitchFamily="34" charset="0"/>
              </a:rPr>
              <a:t>Hủy X=37</a:t>
            </a:r>
          </a:p>
        </p:txBody>
      </p:sp>
    </p:spTree>
    <p:extLst>
      <p:ext uri="{BB962C8B-B14F-4D97-AF65-F5344CB8AC3E}">
        <p14:creationId xmlns:p14="http://schemas.microsoft.com/office/powerpoint/2010/main" val="1427248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amond(in)">
                                      <p:cBhvr>
                                        <p:cTn id="7" dur="2000"/>
                                        <p:tgtEl>
                                          <p:spTgt spid="28"/>
                                        </p:tgtEl>
                                      </p:cBhvr>
                                    </p:animEffect>
                                  </p:childTnLst>
                                </p:cTn>
                              </p:par>
                            </p:childTnLst>
                          </p:cTn>
                        </p:par>
                        <p:par>
                          <p:cTn id="8" fill="hold">
                            <p:stCondLst>
                              <p:cond delay="2000"/>
                            </p:stCondLst>
                            <p:childTnLst>
                              <p:par>
                                <p:cTn id="9" presetID="8" presetClass="exit" presetSubtype="16" fill="hold" nodeType="afterEffect">
                                  <p:stCondLst>
                                    <p:cond delay="0"/>
                                  </p:stCondLst>
                                  <p:childTnLst>
                                    <p:animEffect transition="out" filter="diamond(in)">
                                      <p:cBhvr>
                                        <p:cTn id="10" dur="2000"/>
                                        <p:tgtEl>
                                          <p:spTgt spid="16"/>
                                        </p:tgtEl>
                                      </p:cBhvr>
                                    </p:animEffect>
                                    <p:set>
                                      <p:cBhvr>
                                        <p:cTn id="11"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3600" y="5029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B4E3EE"/>
              </a:solidFill>
              <a:effectLst/>
              <a:uLnTx/>
              <a:uFillTx/>
              <a:latin typeface="Arial"/>
              <a:ea typeface="+mn-ea"/>
              <a:cs typeface="+mn-cs"/>
            </a:endParaRPr>
          </a:p>
        </p:txBody>
      </p:sp>
      <p:sp>
        <p:nvSpPr>
          <p:cNvPr id="8" name="Rectangle 7"/>
          <p:cNvSpPr/>
          <p:nvPr/>
        </p:nvSpPr>
        <p:spPr>
          <a:xfrm>
            <a:off x="4038600" y="3505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B4E3EE"/>
              </a:solidFill>
              <a:effectLst/>
              <a:uLnTx/>
              <a:uFillTx/>
              <a:latin typeface="Arial"/>
              <a:ea typeface="+mn-ea"/>
              <a:cs typeface="+mn-cs"/>
            </a:endParaRPr>
          </a:p>
        </p:txBody>
      </p:sp>
      <p:sp>
        <p:nvSpPr>
          <p:cNvPr id="9" name="Rectangle 2"/>
          <p:cNvSpPr txBox="1">
            <a:spLocks noChangeArrowheads="1"/>
          </p:cNvSpPr>
          <p:nvPr/>
        </p:nvSpPr>
        <p:spPr bwMode="gray">
          <a:xfrm>
            <a:off x="4114800" y="3136900"/>
            <a:ext cx="4411299"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200" b="1" i="0" u="none" strike="noStrike" kern="1200" cap="none" spc="0" normalizeH="0" baseline="0" noProof="0">
                <a:ln/>
                <a:pattFill prst="dkUpDiag">
                  <a:fgClr>
                    <a:srgbClr val="B4E3EE">
                      <a:lumMod val="50000"/>
                    </a:srgbClr>
                  </a:fgClr>
                  <a:bgClr>
                    <a:srgbClr val="000000">
                      <a:lumMod val="75000"/>
                      <a:lumOff val="25000"/>
                    </a:srgbClr>
                  </a:bgClr>
                </a:pattFill>
                <a:effectLst>
                  <a:outerShdw blurRad="38100" dist="19050" dir="2700000" algn="tl" rotWithShape="0">
                    <a:srgbClr val="000000">
                      <a:lumMod val="50000"/>
                      <a:alpha val="40000"/>
                    </a:srgbClr>
                  </a:outerShdw>
                </a:effectLst>
                <a:uLnTx/>
                <a:uFillTx/>
                <a:latin typeface="Times New Roman" panose="02020603050405020304" pitchFamily="18" charset="0"/>
                <a:ea typeface="+mj-ea"/>
                <a:cs typeface="Times New Roman" panose="02020603050405020304" pitchFamily="18" charset="0"/>
              </a:rPr>
              <a:t>Chương II</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200" b="1" i="0" u="none" strike="noStrike" kern="1200" cap="none" spc="0" normalizeH="0" baseline="0" noProof="0">
                <a:ln/>
                <a:pattFill prst="dkUpDiag">
                  <a:fgClr>
                    <a:srgbClr val="B4E3EE">
                      <a:lumMod val="50000"/>
                    </a:srgbClr>
                  </a:fgClr>
                  <a:bgClr>
                    <a:srgbClr val="000000">
                      <a:lumMod val="75000"/>
                      <a:lumOff val="25000"/>
                    </a:srgbClr>
                  </a:bgClr>
                </a:pattFill>
                <a:effectLst>
                  <a:outerShdw blurRad="38100" dist="19050" dir="2700000" algn="tl" rotWithShape="0">
                    <a:srgbClr val="000000">
                      <a:lumMod val="50000"/>
                      <a:alpha val="40000"/>
                    </a:srgbClr>
                  </a:outerShdw>
                </a:effectLst>
                <a:uLnTx/>
                <a:uFillTx/>
                <a:latin typeface="Times New Roman" panose="02020603050405020304" pitchFamily="18" charset="0"/>
                <a:ea typeface="+mj-ea"/>
                <a:cs typeface="Times New Roman" panose="02020603050405020304" pitchFamily="18" charset="0"/>
              </a:rPr>
              <a:t>GIẢI THUẬT TÌM KIẾM</a:t>
            </a:r>
            <a:endParaRPr kumimoji="0" lang="en-US" altLang="en-US" sz="4200" b="1" i="0" u="none" strike="noStrike" kern="1200" cap="none" spc="0" normalizeH="0" baseline="0" noProof="0" dirty="0">
              <a:ln/>
              <a:pattFill prst="dkUpDiag">
                <a:fgClr>
                  <a:srgbClr val="B4E3EE">
                    <a:lumMod val="50000"/>
                  </a:srgbClr>
                </a:fgClr>
                <a:bgClr>
                  <a:srgbClr val="000000">
                    <a:lumMod val="75000"/>
                    <a:lumOff val="25000"/>
                  </a:srgbClr>
                </a:bgClr>
              </a:pattFill>
              <a:effectLst>
                <a:outerShdw blurRad="38100" dist="19050" dir="2700000" algn="tl" rotWithShape="0">
                  <a:srgbClr val="000000">
                    <a:lumMod val="50000"/>
                    <a:alpha val="40000"/>
                  </a:srgbClr>
                </a:outerShdw>
              </a:effectLst>
              <a:uLnTx/>
              <a:uFillTx/>
              <a:latin typeface="Times New Roman" panose="02020603050405020304" pitchFamily="18" charset="0"/>
              <a:ea typeface="+mj-ea"/>
              <a:cs typeface="Times New Roman" panose="02020603050405020304" pitchFamily="18" charset="0"/>
            </a:endParaRPr>
          </a:p>
        </p:txBody>
      </p:sp>
      <p:sp>
        <p:nvSpPr>
          <p:cNvPr id="10" name="Slide Number Placeholder 9"/>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17F7427-C84F-4D27-922E-55D885048A2A}"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450995518"/>
      </p:ext>
    </p:extLst>
  </p:cSld>
  <p:clrMapOvr>
    <a:masterClrMapping/>
  </p:clrMapOvr>
  <p:transition spd="slow">
    <p:strips dir="ld"/>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72" y="355599"/>
            <a:ext cx="6302375" cy="711201"/>
          </a:xfrm>
        </p:spPr>
        <p:txBody>
          <a:bodyPr/>
          <a:lstStyle/>
          <a:p>
            <a:r>
              <a:rPr lang="en-US" sz="3200">
                <a:latin typeface="Times New Roman" panose="02020603050405020304" pitchFamily="18" charset="0"/>
                <a:cs typeface="Times New Roman" panose="02020603050405020304" pitchFamily="18" charset="0"/>
              </a:rPr>
              <a:t>Minh họa hủy nút có 2 cây con</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250</a:t>
            </a:fld>
            <a:endParaRPr lang="en-US" altLang="en-US"/>
          </a:p>
        </p:txBody>
      </p:sp>
      <p:sp>
        <p:nvSpPr>
          <p:cNvPr id="30" name="AutoShape 12"/>
          <p:cNvSpPr>
            <a:spLocks noChangeArrowheads="1"/>
          </p:cNvSpPr>
          <p:nvPr/>
        </p:nvSpPr>
        <p:spPr bwMode="auto">
          <a:xfrm>
            <a:off x="4479925" y="1336675"/>
            <a:ext cx="604838"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44</a:t>
            </a:r>
          </a:p>
        </p:txBody>
      </p:sp>
      <p:sp>
        <p:nvSpPr>
          <p:cNvPr id="31" name="Line 13"/>
          <p:cNvSpPr>
            <a:spLocks noChangeShapeType="1"/>
          </p:cNvSpPr>
          <p:nvPr/>
        </p:nvSpPr>
        <p:spPr bwMode="auto">
          <a:xfrm flipH="1">
            <a:off x="2720975" y="1698625"/>
            <a:ext cx="2041525" cy="80962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2" name="Line 14"/>
          <p:cNvSpPr>
            <a:spLocks noChangeShapeType="1"/>
          </p:cNvSpPr>
          <p:nvPr/>
        </p:nvSpPr>
        <p:spPr bwMode="auto">
          <a:xfrm>
            <a:off x="2733675" y="2876550"/>
            <a:ext cx="935038" cy="79692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3" name="Line 15"/>
          <p:cNvSpPr>
            <a:spLocks noChangeShapeType="1"/>
          </p:cNvSpPr>
          <p:nvPr/>
        </p:nvSpPr>
        <p:spPr bwMode="auto">
          <a:xfrm flipH="1">
            <a:off x="1679575" y="2876550"/>
            <a:ext cx="1041400" cy="785813"/>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4" name="Line 16"/>
          <p:cNvSpPr>
            <a:spLocks noChangeShapeType="1"/>
          </p:cNvSpPr>
          <p:nvPr/>
        </p:nvSpPr>
        <p:spPr bwMode="auto">
          <a:xfrm>
            <a:off x="4776788" y="1698625"/>
            <a:ext cx="2292350" cy="80962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5" name="Line 17"/>
          <p:cNvSpPr>
            <a:spLocks noChangeShapeType="1"/>
          </p:cNvSpPr>
          <p:nvPr/>
        </p:nvSpPr>
        <p:spPr bwMode="auto">
          <a:xfrm flipH="1">
            <a:off x="6318250" y="2876550"/>
            <a:ext cx="763588" cy="785813"/>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6" name="Line 18"/>
          <p:cNvSpPr>
            <a:spLocks noChangeShapeType="1"/>
          </p:cNvSpPr>
          <p:nvPr/>
        </p:nvSpPr>
        <p:spPr bwMode="auto">
          <a:xfrm>
            <a:off x="7081838" y="2876550"/>
            <a:ext cx="658812" cy="785813"/>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37" name="AutoShape 19"/>
          <p:cNvSpPr>
            <a:spLocks noChangeArrowheads="1"/>
          </p:cNvSpPr>
          <p:nvPr/>
        </p:nvSpPr>
        <p:spPr bwMode="auto">
          <a:xfrm>
            <a:off x="2424113" y="2514600"/>
            <a:ext cx="630237"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18</a:t>
            </a:r>
          </a:p>
        </p:txBody>
      </p:sp>
      <p:sp>
        <p:nvSpPr>
          <p:cNvPr id="38" name="AutoShape 20"/>
          <p:cNvSpPr>
            <a:spLocks noChangeArrowheads="1"/>
          </p:cNvSpPr>
          <p:nvPr/>
        </p:nvSpPr>
        <p:spPr bwMode="auto">
          <a:xfrm>
            <a:off x="6746875" y="2514600"/>
            <a:ext cx="603250"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88</a:t>
            </a:r>
          </a:p>
        </p:txBody>
      </p:sp>
      <p:sp>
        <p:nvSpPr>
          <p:cNvPr id="39" name="AutoShape 21"/>
          <p:cNvSpPr>
            <a:spLocks noChangeArrowheads="1"/>
          </p:cNvSpPr>
          <p:nvPr/>
        </p:nvSpPr>
        <p:spPr bwMode="auto">
          <a:xfrm>
            <a:off x="1397000" y="3668713"/>
            <a:ext cx="630238"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13</a:t>
            </a:r>
          </a:p>
        </p:txBody>
      </p:sp>
      <p:sp>
        <p:nvSpPr>
          <p:cNvPr id="40" name="AutoShape 22"/>
          <p:cNvSpPr>
            <a:spLocks noChangeArrowheads="1"/>
          </p:cNvSpPr>
          <p:nvPr/>
        </p:nvSpPr>
        <p:spPr bwMode="auto">
          <a:xfrm>
            <a:off x="3294063" y="3668713"/>
            <a:ext cx="630237"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37</a:t>
            </a:r>
          </a:p>
        </p:txBody>
      </p:sp>
      <p:sp>
        <p:nvSpPr>
          <p:cNvPr id="41" name="AutoShape 23"/>
          <p:cNvSpPr>
            <a:spLocks noChangeArrowheads="1"/>
          </p:cNvSpPr>
          <p:nvPr/>
        </p:nvSpPr>
        <p:spPr bwMode="auto">
          <a:xfrm>
            <a:off x="6008688" y="3656013"/>
            <a:ext cx="60325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59</a:t>
            </a:r>
          </a:p>
        </p:txBody>
      </p:sp>
      <p:sp>
        <p:nvSpPr>
          <p:cNvPr id="42" name="AutoShape 24"/>
          <p:cNvSpPr>
            <a:spLocks noChangeArrowheads="1"/>
          </p:cNvSpPr>
          <p:nvPr/>
        </p:nvSpPr>
        <p:spPr bwMode="auto">
          <a:xfrm>
            <a:off x="7443788" y="3667125"/>
            <a:ext cx="1146175"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108</a:t>
            </a:r>
          </a:p>
        </p:txBody>
      </p:sp>
      <p:sp>
        <p:nvSpPr>
          <p:cNvPr id="43" name="Line 25"/>
          <p:cNvSpPr>
            <a:spLocks noChangeShapeType="1"/>
          </p:cNvSpPr>
          <p:nvPr/>
        </p:nvSpPr>
        <p:spPr bwMode="auto">
          <a:xfrm>
            <a:off x="3617913" y="4030663"/>
            <a:ext cx="552450" cy="79692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nvGrpSpPr>
          <p:cNvPr id="44" name="Group 27"/>
          <p:cNvGrpSpPr>
            <a:grpSpLocks/>
          </p:cNvGrpSpPr>
          <p:nvPr/>
        </p:nvGrpSpPr>
        <p:grpSpPr bwMode="auto">
          <a:xfrm>
            <a:off x="5710238" y="4030663"/>
            <a:ext cx="1174750" cy="796925"/>
            <a:chOff x="3900" y="9945"/>
            <a:chExt cx="2265" cy="1005"/>
          </a:xfrm>
        </p:grpSpPr>
        <p:sp>
          <p:nvSpPr>
            <p:cNvPr id="45" name="Line 28"/>
            <p:cNvSpPr>
              <a:spLocks noChangeShapeType="1"/>
            </p:cNvSpPr>
            <p:nvPr/>
          </p:nvSpPr>
          <p:spPr bwMode="auto">
            <a:xfrm>
              <a:off x="5100" y="9945"/>
              <a:ext cx="1065" cy="100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46" name="Line 29"/>
            <p:cNvSpPr>
              <a:spLocks noChangeShapeType="1"/>
            </p:cNvSpPr>
            <p:nvPr/>
          </p:nvSpPr>
          <p:spPr bwMode="auto">
            <a:xfrm flipH="1">
              <a:off x="3900" y="9945"/>
              <a:ext cx="1185" cy="990"/>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sp>
        <p:nvSpPr>
          <p:cNvPr id="47" name="Line 30"/>
          <p:cNvSpPr>
            <a:spLocks noChangeShapeType="1"/>
          </p:cNvSpPr>
          <p:nvPr/>
        </p:nvSpPr>
        <p:spPr bwMode="auto">
          <a:xfrm>
            <a:off x="1733550" y="4030663"/>
            <a:ext cx="552450" cy="796925"/>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48" name="AutoShape 31"/>
          <p:cNvSpPr>
            <a:spLocks noChangeArrowheads="1"/>
          </p:cNvSpPr>
          <p:nvPr/>
        </p:nvSpPr>
        <p:spPr bwMode="auto">
          <a:xfrm>
            <a:off x="1963738" y="4821238"/>
            <a:ext cx="630237"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15</a:t>
            </a:r>
          </a:p>
        </p:txBody>
      </p:sp>
      <p:sp>
        <p:nvSpPr>
          <p:cNvPr id="49" name="AutoShape 32"/>
          <p:cNvSpPr>
            <a:spLocks noChangeArrowheads="1"/>
          </p:cNvSpPr>
          <p:nvPr/>
        </p:nvSpPr>
        <p:spPr bwMode="auto">
          <a:xfrm>
            <a:off x="2614613" y="4816475"/>
            <a:ext cx="630237" cy="43973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23</a:t>
            </a:r>
          </a:p>
        </p:txBody>
      </p:sp>
      <p:sp>
        <p:nvSpPr>
          <p:cNvPr id="50" name="AutoShape 33"/>
          <p:cNvSpPr>
            <a:spLocks noChangeArrowheads="1"/>
          </p:cNvSpPr>
          <p:nvPr/>
        </p:nvSpPr>
        <p:spPr bwMode="auto">
          <a:xfrm>
            <a:off x="3821113" y="4821238"/>
            <a:ext cx="630237"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40</a:t>
            </a:r>
          </a:p>
        </p:txBody>
      </p:sp>
      <p:sp>
        <p:nvSpPr>
          <p:cNvPr id="51" name="AutoShape 34"/>
          <p:cNvSpPr>
            <a:spLocks noChangeArrowheads="1"/>
          </p:cNvSpPr>
          <p:nvPr/>
        </p:nvSpPr>
        <p:spPr bwMode="auto">
          <a:xfrm>
            <a:off x="5389563" y="4821238"/>
            <a:ext cx="630237"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55</a:t>
            </a:r>
          </a:p>
        </p:txBody>
      </p:sp>
      <p:sp>
        <p:nvSpPr>
          <p:cNvPr id="52" name="AutoShape 35"/>
          <p:cNvSpPr>
            <a:spLocks noChangeArrowheads="1"/>
          </p:cNvSpPr>
          <p:nvPr/>
        </p:nvSpPr>
        <p:spPr bwMode="auto">
          <a:xfrm>
            <a:off x="6550025" y="4821238"/>
            <a:ext cx="628650"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71</a:t>
            </a:r>
          </a:p>
        </p:txBody>
      </p:sp>
      <p:sp>
        <p:nvSpPr>
          <p:cNvPr id="53" name="AutoShape 36"/>
          <p:cNvSpPr>
            <a:spLocks noChangeArrowheads="1"/>
          </p:cNvSpPr>
          <p:nvPr/>
        </p:nvSpPr>
        <p:spPr bwMode="auto">
          <a:xfrm>
            <a:off x="3162300" y="5868988"/>
            <a:ext cx="630238" cy="43973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30</a:t>
            </a:r>
          </a:p>
        </p:txBody>
      </p:sp>
      <p:sp>
        <p:nvSpPr>
          <p:cNvPr id="54" name="Freeform 40"/>
          <p:cNvSpPr>
            <a:spLocks/>
          </p:cNvSpPr>
          <p:nvPr/>
        </p:nvSpPr>
        <p:spPr bwMode="auto">
          <a:xfrm flipH="1">
            <a:off x="3478213" y="4149725"/>
            <a:ext cx="87312" cy="1712913"/>
          </a:xfrm>
          <a:custGeom>
            <a:avLst/>
            <a:gdLst>
              <a:gd name="T0" fmla="*/ 75 w 178"/>
              <a:gd name="T1" fmla="*/ 0 h 2340"/>
              <a:gd name="T2" fmla="*/ 165 w 178"/>
              <a:gd name="T3" fmla="*/ 720 h 2340"/>
              <a:gd name="T4" fmla="*/ 150 w 178"/>
              <a:gd name="T5" fmla="*/ 1590 h 2340"/>
              <a:gd name="T6" fmla="*/ 0 w 178"/>
              <a:gd name="T7" fmla="*/ 2340 h 2340"/>
            </a:gdLst>
            <a:ahLst/>
            <a:cxnLst>
              <a:cxn ang="0">
                <a:pos x="T0" y="T1"/>
              </a:cxn>
              <a:cxn ang="0">
                <a:pos x="T2" y="T3"/>
              </a:cxn>
              <a:cxn ang="0">
                <a:pos x="T4" y="T5"/>
              </a:cxn>
              <a:cxn ang="0">
                <a:pos x="T6" y="T7"/>
              </a:cxn>
            </a:cxnLst>
            <a:rect l="0" t="0" r="r" b="b"/>
            <a:pathLst>
              <a:path w="178" h="2340">
                <a:moveTo>
                  <a:pt x="75" y="0"/>
                </a:moveTo>
                <a:cubicBezTo>
                  <a:pt x="113" y="227"/>
                  <a:pt x="152" y="455"/>
                  <a:pt x="165" y="720"/>
                </a:cubicBezTo>
                <a:cubicBezTo>
                  <a:pt x="178" y="985"/>
                  <a:pt x="178" y="1320"/>
                  <a:pt x="150" y="1590"/>
                </a:cubicBezTo>
                <a:cubicBezTo>
                  <a:pt x="122" y="1860"/>
                  <a:pt x="61" y="2100"/>
                  <a:pt x="0" y="2340"/>
                </a:cubicBezTo>
              </a:path>
            </a:pathLst>
          </a:custGeom>
          <a:noFill/>
          <a:ln w="76200" cap="flat" cmpd="sng">
            <a:solidFill>
              <a:srgbClr val="3366FF"/>
            </a:solidFill>
            <a:prstDash val="dash"/>
            <a:round/>
            <a:headEnd type="none" w="med" len="med"/>
            <a:tailEnd type="triangle" w="med" len="med"/>
          </a:ln>
          <a:effectLst/>
          <a:extLst>
            <a:ext uri="{909E8E84-426E-40DD-AFC4-6F175D3DCCD1}">
              <a14:hiddenFill xmlns:a14="http://schemas.microsoft.com/office/drawing/2010/main">
                <a:solidFill>
                  <a:srgbClr val="99FF66"/>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grpSp>
        <p:nvGrpSpPr>
          <p:cNvPr id="55" name="Group 43"/>
          <p:cNvGrpSpPr>
            <a:grpSpLocks/>
          </p:cNvGrpSpPr>
          <p:nvPr/>
        </p:nvGrpSpPr>
        <p:grpSpPr bwMode="auto">
          <a:xfrm>
            <a:off x="2630488" y="4073525"/>
            <a:ext cx="960437" cy="1831975"/>
            <a:chOff x="1805" y="2566"/>
            <a:chExt cx="605" cy="1154"/>
          </a:xfrm>
        </p:grpSpPr>
        <p:sp>
          <p:nvSpPr>
            <p:cNvPr id="56" name="Line 26"/>
            <p:cNvSpPr>
              <a:spLocks noChangeShapeType="1"/>
            </p:cNvSpPr>
            <p:nvPr/>
          </p:nvSpPr>
          <p:spPr bwMode="auto">
            <a:xfrm flipH="1">
              <a:off x="2023" y="2566"/>
              <a:ext cx="387" cy="494"/>
            </a:xfrm>
            <a:prstGeom prst="line">
              <a:avLst/>
            </a:prstGeom>
            <a:noFill/>
            <a:ln w="38100">
              <a:solidFill>
                <a:srgbClr val="FF3399"/>
              </a:solidFill>
              <a:round/>
              <a:headEnd/>
              <a:tailEnd type="triangl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7" name="Line 37"/>
            <p:cNvSpPr>
              <a:spLocks noChangeShapeType="1"/>
            </p:cNvSpPr>
            <p:nvPr/>
          </p:nvSpPr>
          <p:spPr bwMode="auto">
            <a:xfrm>
              <a:off x="2041" y="3293"/>
              <a:ext cx="282" cy="427"/>
            </a:xfrm>
            <a:prstGeom prst="line">
              <a:avLst/>
            </a:prstGeom>
            <a:noFill/>
            <a:ln w="38100">
              <a:solidFill>
                <a:srgbClr val="FF33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endParaRPr lang="en-US"/>
            </a:p>
          </p:txBody>
        </p:sp>
        <p:sp>
          <p:nvSpPr>
            <p:cNvPr id="58" name="AutoShape 41"/>
            <p:cNvSpPr>
              <a:spLocks noChangeArrowheads="1"/>
            </p:cNvSpPr>
            <p:nvPr/>
          </p:nvSpPr>
          <p:spPr bwMode="auto">
            <a:xfrm>
              <a:off x="1805" y="3022"/>
              <a:ext cx="397" cy="27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23</a:t>
              </a:r>
            </a:p>
          </p:txBody>
        </p:sp>
      </p:grpSp>
      <p:sp>
        <p:nvSpPr>
          <p:cNvPr id="59" name="Text Box 44"/>
          <p:cNvSpPr txBox="1">
            <a:spLocks noChangeArrowheads="1"/>
          </p:cNvSpPr>
          <p:nvPr/>
        </p:nvSpPr>
        <p:spPr bwMode="auto">
          <a:xfrm>
            <a:off x="369339" y="1122035"/>
            <a:ext cx="324857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000" b="1">
                <a:latin typeface="Times New Roman" panose="02020603050405020304" pitchFamily="18" charset="0"/>
                <a:cs typeface="Times New Roman" panose="02020603050405020304" pitchFamily="18" charset="0"/>
              </a:rPr>
              <a:t>Xoá nút có trường key = 18, lúc đó nút có khoá 23 là nút thế mạng</a:t>
            </a:r>
          </a:p>
        </p:txBody>
      </p:sp>
    </p:spTree>
    <p:extLst>
      <p:ext uri="{BB962C8B-B14F-4D97-AF65-F5344CB8AC3E}">
        <p14:creationId xmlns:p14="http://schemas.microsoft.com/office/powerpoint/2010/main" val="35260627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2.5E-6 7.40741E-7 L -0.02448 -0.33634 " pathEditMode="relative" rAng="0" ptsTypes="AA">
                                      <p:cBhvr>
                                        <p:cTn id="6" dur="2000" fill="hold"/>
                                        <p:tgtEl>
                                          <p:spTgt spid="49"/>
                                        </p:tgtEl>
                                        <p:attrNameLst>
                                          <p:attrName>ppt_x</p:attrName>
                                          <p:attrName>ppt_y</p:attrName>
                                        </p:attrNameLst>
                                      </p:cBhvr>
                                      <p:rCtr x="-1233" y="-16829"/>
                                    </p:animMotion>
                                  </p:childTnLst>
                                </p:cTn>
                              </p:par>
                            </p:childTnLst>
                          </p:cTn>
                        </p:par>
                        <p:par>
                          <p:cTn id="7" fill="hold">
                            <p:stCondLst>
                              <p:cond delay="2000"/>
                            </p:stCondLst>
                            <p:childTnLst>
                              <p:par>
                                <p:cTn id="8" presetID="4" presetClass="exit" presetSubtype="16" fill="hold" grpId="0" nodeType="afterEffect">
                                  <p:stCondLst>
                                    <p:cond delay="0"/>
                                  </p:stCondLst>
                                  <p:childTnLst>
                                    <p:animEffect transition="out" filter="box(in)">
                                      <p:cBhvr>
                                        <p:cTn id="9" dur="2000"/>
                                        <p:tgtEl>
                                          <p:spTgt spid="37"/>
                                        </p:tgtEl>
                                      </p:cBhvr>
                                    </p:animEffect>
                                    <p:set>
                                      <p:cBhvr>
                                        <p:cTn id="10" dur="1" fill="hold">
                                          <p:stCondLst>
                                            <p:cond delay="1999"/>
                                          </p:stCondLst>
                                        </p:cTn>
                                        <p:tgtEl>
                                          <p:spTgt spid="37"/>
                                        </p:tgtEl>
                                        <p:attrNameLst>
                                          <p:attrName>style.visibility</p:attrName>
                                        </p:attrNameLst>
                                      </p:cBhvr>
                                      <p:to>
                                        <p:strVal val="hidden"/>
                                      </p:to>
                                    </p:set>
                                  </p:childTnLst>
                                </p:cTn>
                              </p:par>
                            </p:childTnLst>
                          </p:cTn>
                        </p:par>
                        <p:par>
                          <p:cTn id="11" fill="hold">
                            <p:stCondLst>
                              <p:cond delay="4000"/>
                            </p:stCondLst>
                            <p:childTnLst>
                              <p:par>
                                <p:cTn id="12" presetID="3" presetClass="entr" presetSubtype="10" fill="hold" nodeType="after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blinds(horizontal)">
                                      <p:cBhvr>
                                        <p:cTn id="14" dur="2000"/>
                                        <p:tgtEl>
                                          <p:spTgt spid="54"/>
                                        </p:tgtEl>
                                      </p:cBhvr>
                                    </p:animEffect>
                                  </p:childTnLst>
                                </p:cTn>
                              </p:par>
                            </p:childTnLst>
                          </p:cTn>
                        </p:par>
                        <p:par>
                          <p:cTn id="15" fill="hold">
                            <p:stCondLst>
                              <p:cond delay="6000"/>
                            </p:stCondLst>
                            <p:childTnLst>
                              <p:par>
                                <p:cTn id="16" presetID="3" presetClass="exit" presetSubtype="10" fill="hold" nodeType="afterEffect">
                                  <p:stCondLst>
                                    <p:cond delay="0"/>
                                  </p:stCondLst>
                                  <p:childTnLst>
                                    <p:animEffect transition="out" filter="blinds(horizontal)">
                                      <p:cBhvr>
                                        <p:cTn id="17" dur="500"/>
                                        <p:tgtEl>
                                          <p:spTgt spid="55"/>
                                        </p:tgtEl>
                                      </p:cBhvr>
                                    </p:animEffect>
                                    <p:set>
                                      <p:cBhvr>
                                        <p:cTn id="18" dur="1" fill="hold">
                                          <p:stCondLst>
                                            <p:cond delay="499"/>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9" grpId="0" animBg="1"/>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381000"/>
            <a:ext cx="6302375" cy="639762"/>
          </a:xfrm>
        </p:spPr>
        <p:txBody>
          <a:bodyPr/>
          <a:lstStyle/>
          <a:p>
            <a:r>
              <a:rPr lang="en-US" sz="3200">
                <a:latin typeface="Times New Roman" panose="02020603050405020304" pitchFamily="18" charset="0"/>
                <a:cs typeface="Times New Roman" panose="02020603050405020304" pitchFamily="18" charset="0"/>
              </a:rPr>
              <a:t>Cài đặt thao tác xóa nút có key x</a:t>
            </a:r>
          </a:p>
        </p:txBody>
      </p:sp>
      <p:sp>
        <p:nvSpPr>
          <p:cNvPr id="3" name="Content Placeholder 2"/>
          <p:cNvSpPr>
            <a:spLocks noGrp="1"/>
          </p:cNvSpPr>
          <p:nvPr>
            <p:ph idx="1"/>
          </p:nvPr>
        </p:nvSpPr>
        <p:spPr>
          <a:xfrm>
            <a:off x="457200" y="914400"/>
            <a:ext cx="8229600" cy="5105401"/>
          </a:xfrm>
        </p:spPr>
        <p:txBody>
          <a:bodyPr/>
          <a:lstStyle/>
          <a:p>
            <a:pPr marL="0" indent="0" defTabSz="428625">
              <a:buNone/>
            </a:pPr>
            <a:r>
              <a:rPr lang="en-US" sz="2100" b="1" i="1">
                <a:latin typeface="Times New Roman" panose="02020603050405020304" pitchFamily="18" charset="0"/>
                <a:cs typeface="Times New Roman" panose="02020603050405020304" pitchFamily="18" charset="0"/>
              </a:rPr>
              <a:t>void</a:t>
            </a:r>
            <a:r>
              <a:rPr lang="en-US" sz="2100" i="1">
                <a:latin typeface="Times New Roman" panose="02020603050405020304" pitchFamily="18" charset="0"/>
                <a:cs typeface="Times New Roman" panose="02020603050405020304" pitchFamily="18" charset="0"/>
              </a:rPr>
              <a:t> DelNode</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TREE </a:t>
            </a:r>
            <a:r>
              <a:rPr lang="en-US" sz="2100" i="1">
                <a:solidFill>
                  <a:srgbClr val="FF0000"/>
                </a:solidFill>
                <a:latin typeface="Times New Roman" panose="02020603050405020304" pitchFamily="18" charset="0"/>
                <a:cs typeface="Times New Roman" panose="02020603050405020304" pitchFamily="18" charset="0"/>
              </a:rPr>
              <a:t>&amp;</a:t>
            </a:r>
            <a:r>
              <a:rPr lang="en-US" sz="2100" i="1">
                <a:latin typeface="Times New Roman" panose="02020603050405020304" pitchFamily="18" charset="0"/>
                <a:cs typeface="Times New Roman" panose="02020603050405020304" pitchFamily="18" charset="0"/>
              </a:rPr>
              <a:t>test</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 </a:t>
            </a:r>
            <a:r>
              <a:rPr lang="en-US" sz="2100" b="1" i="1">
                <a:latin typeface="Times New Roman" panose="02020603050405020304" pitchFamily="18" charset="0"/>
                <a:cs typeface="Times New Roman" panose="02020603050405020304" pitchFamily="18" charset="0"/>
              </a:rPr>
              <a:t>int </a:t>
            </a:r>
            <a:r>
              <a:rPr lang="en-US" sz="2100" i="1">
                <a:latin typeface="Times New Roman" panose="02020603050405020304" pitchFamily="18" charset="0"/>
                <a:cs typeface="Times New Roman" panose="02020603050405020304" pitchFamily="18" charset="0"/>
              </a:rPr>
              <a:t>x</a:t>
            </a:r>
            <a:r>
              <a:rPr lang="en-US" sz="21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a:latin typeface="Times New Roman" panose="02020603050405020304" pitchFamily="18" charset="0"/>
                <a:cs typeface="Times New Roman" panose="02020603050405020304" pitchFamily="18" charset="0"/>
              </a:rPr>
              <a:t>	</a:t>
            </a:r>
            <a:r>
              <a:rPr lang="en-US" sz="2100" b="1" i="1">
                <a:latin typeface="Times New Roman" panose="02020603050405020304" pitchFamily="18" charset="0"/>
                <a:cs typeface="Times New Roman" panose="02020603050405020304" pitchFamily="18" charset="0"/>
              </a:rPr>
              <a:t>if</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test</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NULL</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printf</a:t>
            </a:r>
            <a:r>
              <a:rPr lang="en-US" sz="2100" i="1">
                <a:solidFill>
                  <a:srgbClr val="FF0000"/>
                </a:solidFill>
                <a:latin typeface="Times New Roman" panose="02020603050405020304" pitchFamily="18" charset="0"/>
                <a:cs typeface="Times New Roman" panose="02020603050405020304" pitchFamily="18" charset="0"/>
              </a:rPr>
              <a:t>(</a:t>
            </a:r>
            <a:r>
              <a:rPr lang="en-US" sz="2100" i="1">
                <a:solidFill>
                  <a:srgbClr val="255DDB"/>
                </a:solidFill>
                <a:latin typeface="Times New Roman" panose="02020603050405020304" pitchFamily="18" charset="0"/>
                <a:cs typeface="Times New Roman" panose="02020603050405020304" pitchFamily="18" charset="0"/>
              </a:rPr>
              <a:t>"Khong tim thay nut can xoa"</a:t>
            </a:r>
            <a:r>
              <a:rPr lang="en-US" sz="21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a:latin typeface="Times New Roman" panose="02020603050405020304" pitchFamily="18" charset="0"/>
                <a:cs typeface="Times New Roman" panose="02020603050405020304" pitchFamily="18" charset="0"/>
              </a:rPr>
              <a:t>	</a:t>
            </a:r>
            <a:r>
              <a:rPr lang="en-US" sz="2100" b="1" i="1">
                <a:latin typeface="Times New Roman" panose="02020603050405020304" pitchFamily="18" charset="0"/>
                <a:cs typeface="Times New Roman" panose="02020603050405020304" pitchFamily="18" charset="0"/>
              </a:rPr>
              <a:t>else</a:t>
            </a:r>
          </a:p>
          <a:p>
            <a:pPr marL="0" indent="0" defTabSz="428625">
              <a:buNone/>
            </a:pPr>
            <a:r>
              <a:rPr lang="en-US" sz="2100" i="1">
                <a:latin typeface="Times New Roman" panose="02020603050405020304" pitchFamily="18" charset="0"/>
                <a:cs typeface="Times New Roman" panose="02020603050405020304" pitchFamily="18" charset="0"/>
              </a:rPr>
              <a:t>	</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	</a:t>
            </a:r>
            <a:r>
              <a:rPr lang="en-US" sz="2100" b="1" i="1">
                <a:latin typeface="Times New Roman" panose="02020603050405020304" pitchFamily="18" charset="0"/>
                <a:cs typeface="Times New Roman" panose="02020603050405020304" pitchFamily="18" charset="0"/>
              </a:rPr>
              <a:t>if</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test</a:t>
            </a:r>
            <a:r>
              <a:rPr lang="en-US" sz="2100" i="1">
                <a:solidFill>
                  <a:srgbClr val="FF0000"/>
                </a:solidFill>
                <a:latin typeface="Times New Roman" panose="02020603050405020304" pitchFamily="18" charset="0"/>
                <a:cs typeface="Times New Roman" panose="02020603050405020304" pitchFamily="18" charset="0"/>
              </a:rPr>
              <a:t>-&gt;</a:t>
            </a:r>
            <a:r>
              <a:rPr lang="en-US" sz="2100" i="1">
                <a:latin typeface="Times New Roman" panose="02020603050405020304" pitchFamily="18" charset="0"/>
                <a:cs typeface="Times New Roman" panose="02020603050405020304" pitchFamily="18" charset="0"/>
              </a:rPr>
              <a:t>key</a:t>
            </a:r>
            <a:r>
              <a:rPr lang="en-US" sz="2100" i="1">
                <a:solidFill>
                  <a:srgbClr val="FF0000"/>
                </a:solidFill>
                <a:latin typeface="Times New Roman" panose="02020603050405020304" pitchFamily="18" charset="0"/>
                <a:cs typeface="Times New Roman" panose="02020603050405020304" pitchFamily="18" charset="0"/>
              </a:rPr>
              <a:t>&lt;</a:t>
            </a:r>
            <a:r>
              <a:rPr lang="en-US" sz="2100" i="1">
                <a:latin typeface="Times New Roman" panose="02020603050405020304" pitchFamily="18" charset="0"/>
                <a:cs typeface="Times New Roman" panose="02020603050405020304" pitchFamily="18" charset="0"/>
              </a:rPr>
              <a:t>x</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 DelNode</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test</a:t>
            </a:r>
            <a:r>
              <a:rPr lang="en-US" sz="2100" i="1">
                <a:solidFill>
                  <a:srgbClr val="FF0000"/>
                </a:solidFill>
                <a:latin typeface="Times New Roman" panose="02020603050405020304" pitchFamily="18" charset="0"/>
                <a:cs typeface="Times New Roman" panose="02020603050405020304" pitchFamily="18" charset="0"/>
              </a:rPr>
              <a:t>-&gt;</a:t>
            </a:r>
            <a:r>
              <a:rPr lang="en-US" sz="2100" i="1">
                <a:latin typeface="Times New Roman" panose="02020603050405020304" pitchFamily="18" charset="0"/>
                <a:cs typeface="Times New Roman" panose="02020603050405020304" pitchFamily="18" charset="0"/>
              </a:rPr>
              <a:t>right</a:t>
            </a:r>
            <a:r>
              <a:rPr lang="en-US" sz="2100" i="1">
                <a:solidFill>
                  <a:srgbClr val="FF0000"/>
                </a:solidFill>
                <a:latin typeface="Times New Roman" panose="02020603050405020304" pitchFamily="18" charset="0"/>
                <a:cs typeface="Times New Roman" panose="02020603050405020304" pitchFamily="18" charset="0"/>
              </a:rPr>
              <a:t>, </a:t>
            </a:r>
            <a:r>
              <a:rPr lang="en-US" sz="2100" i="1">
                <a:latin typeface="Times New Roman" panose="02020603050405020304" pitchFamily="18" charset="0"/>
                <a:cs typeface="Times New Roman" panose="02020603050405020304" pitchFamily="18" charset="0"/>
              </a:rPr>
              <a:t>x</a:t>
            </a:r>
            <a:r>
              <a:rPr lang="en-US" sz="21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a:latin typeface="Times New Roman" panose="02020603050405020304" pitchFamily="18" charset="0"/>
                <a:cs typeface="Times New Roman" panose="02020603050405020304" pitchFamily="18" charset="0"/>
              </a:rPr>
              <a:t>		</a:t>
            </a:r>
            <a:r>
              <a:rPr lang="en-US" sz="2100" b="1" i="1">
                <a:latin typeface="Times New Roman" panose="02020603050405020304" pitchFamily="18" charset="0"/>
                <a:cs typeface="Times New Roman" panose="02020603050405020304" pitchFamily="18" charset="0"/>
              </a:rPr>
              <a:t>else	</a:t>
            </a:r>
          </a:p>
          <a:p>
            <a:pPr marL="0" indent="0" defTabSz="428625">
              <a:buNone/>
            </a:pPr>
            <a:r>
              <a:rPr lang="en-US" sz="2100" i="1">
                <a:latin typeface="Times New Roman" panose="02020603050405020304" pitchFamily="18" charset="0"/>
                <a:cs typeface="Times New Roman" panose="02020603050405020304" pitchFamily="18" charset="0"/>
              </a:rPr>
              <a:t>		</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	</a:t>
            </a:r>
            <a:r>
              <a:rPr lang="en-US" sz="2100" b="1" i="1">
                <a:latin typeface="Times New Roman" panose="02020603050405020304" pitchFamily="18" charset="0"/>
                <a:cs typeface="Times New Roman" panose="02020603050405020304" pitchFamily="18" charset="0"/>
              </a:rPr>
              <a:t>if</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test</a:t>
            </a:r>
            <a:r>
              <a:rPr lang="en-US" sz="2100" i="1">
                <a:solidFill>
                  <a:srgbClr val="FF0000"/>
                </a:solidFill>
                <a:latin typeface="Times New Roman" panose="02020603050405020304" pitchFamily="18" charset="0"/>
                <a:cs typeface="Times New Roman" panose="02020603050405020304" pitchFamily="18" charset="0"/>
              </a:rPr>
              <a:t>-&gt;</a:t>
            </a:r>
            <a:r>
              <a:rPr lang="en-US" sz="2100" i="1">
                <a:latin typeface="Times New Roman" panose="02020603050405020304" pitchFamily="18" charset="0"/>
                <a:cs typeface="Times New Roman" panose="02020603050405020304" pitchFamily="18" charset="0"/>
              </a:rPr>
              <a:t>key</a:t>
            </a:r>
            <a:r>
              <a:rPr lang="en-US" sz="2100" i="1">
                <a:solidFill>
                  <a:srgbClr val="FF0000"/>
                </a:solidFill>
                <a:latin typeface="Times New Roman" panose="02020603050405020304" pitchFamily="18" charset="0"/>
                <a:cs typeface="Times New Roman" panose="02020603050405020304" pitchFamily="18" charset="0"/>
              </a:rPr>
              <a:t>&gt;</a:t>
            </a:r>
            <a:r>
              <a:rPr lang="en-US" sz="2100" i="1">
                <a:latin typeface="Times New Roman" panose="02020603050405020304" pitchFamily="18" charset="0"/>
                <a:cs typeface="Times New Roman" panose="02020603050405020304" pitchFamily="18" charset="0"/>
              </a:rPr>
              <a:t>x</a:t>
            </a:r>
            <a:r>
              <a:rPr lang="en-US" sz="2100" i="1">
                <a:solidFill>
                  <a:srgbClr val="FF0000"/>
                </a:solidFill>
                <a:latin typeface="Times New Roman" panose="02020603050405020304" pitchFamily="18" charset="0"/>
                <a:cs typeface="Times New Roman" panose="02020603050405020304" pitchFamily="18" charset="0"/>
              </a:rPr>
              <a:t>) </a:t>
            </a:r>
            <a:r>
              <a:rPr lang="en-US" sz="2100" i="1">
                <a:latin typeface="Times New Roman" panose="02020603050405020304" pitchFamily="18" charset="0"/>
                <a:cs typeface="Times New Roman" panose="02020603050405020304" pitchFamily="18" charset="0"/>
              </a:rPr>
              <a:t>DelNode</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test</a:t>
            </a:r>
            <a:r>
              <a:rPr lang="en-US" sz="2100" i="1">
                <a:solidFill>
                  <a:srgbClr val="FF0000"/>
                </a:solidFill>
                <a:latin typeface="Times New Roman" panose="02020603050405020304" pitchFamily="18" charset="0"/>
                <a:cs typeface="Times New Roman" panose="02020603050405020304" pitchFamily="18" charset="0"/>
              </a:rPr>
              <a:t>-&gt;</a:t>
            </a:r>
            <a:r>
              <a:rPr lang="en-US" sz="2100" i="1">
                <a:latin typeface="Times New Roman" panose="02020603050405020304" pitchFamily="18" charset="0"/>
                <a:cs typeface="Times New Roman" panose="02020603050405020304" pitchFamily="18" charset="0"/>
              </a:rPr>
              <a:t>left</a:t>
            </a:r>
            <a:r>
              <a:rPr lang="en-US" sz="2100" i="1">
                <a:solidFill>
                  <a:srgbClr val="FF0000"/>
                </a:solidFill>
                <a:latin typeface="Times New Roman" panose="02020603050405020304" pitchFamily="18" charset="0"/>
                <a:cs typeface="Times New Roman" panose="02020603050405020304" pitchFamily="18" charset="0"/>
              </a:rPr>
              <a:t>, </a:t>
            </a:r>
            <a:r>
              <a:rPr lang="en-US" sz="2100" i="1">
                <a:latin typeface="Times New Roman" panose="02020603050405020304" pitchFamily="18" charset="0"/>
                <a:cs typeface="Times New Roman" panose="02020603050405020304" pitchFamily="18" charset="0"/>
              </a:rPr>
              <a:t>x</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			</a:t>
            </a:r>
          </a:p>
          <a:p>
            <a:pPr marL="0" indent="0" defTabSz="428625">
              <a:buNone/>
            </a:pPr>
            <a:r>
              <a:rPr lang="en-US" sz="2100" i="1">
                <a:latin typeface="Times New Roman" panose="02020603050405020304" pitchFamily="18" charset="0"/>
                <a:cs typeface="Times New Roman" panose="02020603050405020304" pitchFamily="18" charset="0"/>
              </a:rPr>
              <a:t>			</a:t>
            </a:r>
            <a:r>
              <a:rPr lang="en-US" sz="2100" b="1" i="1">
                <a:latin typeface="Times New Roman" panose="02020603050405020304" pitchFamily="18" charset="0"/>
                <a:cs typeface="Times New Roman" panose="02020603050405020304" pitchFamily="18" charset="0"/>
              </a:rPr>
              <a:t>else</a:t>
            </a:r>
            <a:r>
              <a:rPr lang="en-US" sz="2100" i="1">
                <a:latin typeface="Times New Roman" panose="02020603050405020304" pitchFamily="18" charset="0"/>
                <a:cs typeface="Times New Roman" panose="02020603050405020304" pitchFamily="18" charset="0"/>
              </a:rPr>
              <a:t>	</a:t>
            </a:r>
          </a:p>
          <a:p>
            <a:pPr marL="0" indent="0" defTabSz="428625">
              <a:buNone/>
            </a:pPr>
            <a:r>
              <a:rPr lang="en-US" sz="2100" i="1">
                <a:latin typeface="Times New Roman" panose="02020603050405020304" pitchFamily="18" charset="0"/>
                <a:cs typeface="Times New Roman" panose="02020603050405020304" pitchFamily="18" charset="0"/>
              </a:rPr>
              <a:t>			</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	Node </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p</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 p</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test</a:t>
            </a:r>
            <a:r>
              <a:rPr lang="en-US" sz="21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a:latin typeface="Times New Roman" panose="02020603050405020304" pitchFamily="18" charset="0"/>
                <a:cs typeface="Times New Roman" panose="02020603050405020304" pitchFamily="18" charset="0"/>
              </a:rPr>
              <a:t>				</a:t>
            </a:r>
            <a:r>
              <a:rPr lang="en-US" sz="2100" b="1" i="1">
                <a:latin typeface="Times New Roman" panose="02020603050405020304" pitchFamily="18" charset="0"/>
                <a:cs typeface="Times New Roman" panose="02020603050405020304" pitchFamily="18" charset="0"/>
              </a:rPr>
              <a:t>if</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test</a:t>
            </a:r>
            <a:r>
              <a:rPr lang="en-US" sz="2100" i="1">
                <a:solidFill>
                  <a:srgbClr val="FF0000"/>
                </a:solidFill>
                <a:latin typeface="Times New Roman" panose="02020603050405020304" pitchFamily="18" charset="0"/>
                <a:cs typeface="Times New Roman" panose="02020603050405020304" pitchFamily="18" charset="0"/>
              </a:rPr>
              <a:t>-&gt;</a:t>
            </a:r>
            <a:r>
              <a:rPr lang="en-US" sz="2100" i="1">
                <a:latin typeface="Times New Roman" panose="02020603050405020304" pitchFamily="18" charset="0"/>
                <a:cs typeface="Times New Roman" panose="02020603050405020304" pitchFamily="18" charset="0"/>
              </a:rPr>
              <a:t>left</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NULL</a:t>
            </a:r>
            <a:r>
              <a:rPr lang="en-US" sz="2100" i="1">
                <a:solidFill>
                  <a:srgbClr val="FF0000"/>
                </a:solidFill>
                <a:latin typeface="Times New Roman" panose="02020603050405020304" pitchFamily="18" charset="0"/>
                <a:cs typeface="Times New Roman" panose="02020603050405020304" pitchFamily="18" charset="0"/>
              </a:rPr>
              <a:t>) </a:t>
            </a:r>
            <a:r>
              <a:rPr lang="en-US" sz="2100" i="1">
                <a:latin typeface="Times New Roman" panose="02020603050405020304" pitchFamily="18" charset="0"/>
                <a:cs typeface="Times New Roman" panose="02020603050405020304" pitchFamily="18" charset="0"/>
              </a:rPr>
              <a:t>test</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test</a:t>
            </a:r>
            <a:r>
              <a:rPr lang="en-US" sz="2100" i="1">
                <a:solidFill>
                  <a:srgbClr val="FF0000"/>
                </a:solidFill>
                <a:latin typeface="Times New Roman" panose="02020603050405020304" pitchFamily="18" charset="0"/>
                <a:cs typeface="Times New Roman" panose="02020603050405020304" pitchFamily="18" charset="0"/>
              </a:rPr>
              <a:t>-&gt;</a:t>
            </a:r>
            <a:r>
              <a:rPr lang="en-US" sz="2100" i="1">
                <a:latin typeface="Times New Roman" panose="02020603050405020304" pitchFamily="18" charset="0"/>
                <a:cs typeface="Times New Roman" panose="02020603050405020304" pitchFamily="18" charset="0"/>
              </a:rPr>
              <a:t>right</a:t>
            </a:r>
            <a:r>
              <a:rPr lang="en-US" sz="21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a:latin typeface="Times New Roman" panose="02020603050405020304" pitchFamily="18" charset="0"/>
                <a:cs typeface="Times New Roman" panose="02020603050405020304" pitchFamily="18" charset="0"/>
              </a:rPr>
              <a:t>				</a:t>
            </a:r>
            <a:r>
              <a:rPr lang="en-US" sz="2100" b="1" i="1">
                <a:latin typeface="Times New Roman" panose="02020603050405020304" pitchFamily="18" charset="0"/>
                <a:cs typeface="Times New Roman" panose="02020603050405020304" pitchFamily="18" charset="0"/>
              </a:rPr>
              <a:t>else</a:t>
            </a:r>
            <a:r>
              <a:rPr lang="en-US" sz="2100" i="1">
                <a:latin typeface="Times New Roman" panose="02020603050405020304" pitchFamily="18" charset="0"/>
                <a:cs typeface="Times New Roman" panose="02020603050405020304" pitchFamily="18" charset="0"/>
              </a:rPr>
              <a:t> 	</a:t>
            </a:r>
          </a:p>
          <a:p>
            <a:pPr marL="0" indent="0" defTabSz="428625">
              <a:buNone/>
            </a:pPr>
            <a:r>
              <a:rPr lang="en-US" sz="2100" i="1">
                <a:latin typeface="Times New Roman" panose="02020603050405020304" pitchFamily="18" charset="0"/>
                <a:cs typeface="Times New Roman" panose="02020603050405020304" pitchFamily="18" charset="0"/>
              </a:rPr>
              <a:t>				</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	</a:t>
            </a:r>
            <a:r>
              <a:rPr lang="en-US" sz="2100" b="1" i="1">
                <a:latin typeface="Times New Roman" panose="02020603050405020304" pitchFamily="18" charset="0"/>
                <a:cs typeface="Times New Roman" panose="02020603050405020304" pitchFamily="18" charset="0"/>
              </a:rPr>
              <a:t>if</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test</a:t>
            </a:r>
            <a:r>
              <a:rPr lang="en-US" sz="2100" i="1">
                <a:solidFill>
                  <a:srgbClr val="FF0000"/>
                </a:solidFill>
                <a:latin typeface="Times New Roman" panose="02020603050405020304" pitchFamily="18" charset="0"/>
                <a:cs typeface="Times New Roman" panose="02020603050405020304" pitchFamily="18" charset="0"/>
              </a:rPr>
              <a:t>-&gt;</a:t>
            </a:r>
            <a:r>
              <a:rPr lang="en-US" sz="2100" i="1">
                <a:latin typeface="Times New Roman" panose="02020603050405020304" pitchFamily="18" charset="0"/>
                <a:cs typeface="Times New Roman" panose="02020603050405020304" pitchFamily="18" charset="0"/>
              </a:rPr>
              <a:t>right</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NULL</a:t>
            </a:r>
            <a:r>
              <a:rPr lang="en-US" sz="2100" i="1">
                <a:solidFill>
                  <a:srgbClr val="FF0000"/>
                </a:solidFill>
                <a:latin typeface="Times New Roman" panose="02020603050405020304" pitchFamily="18" charset="0"/>
                <a:cs typeface="Times New Roman" panose="02020603050405020304" pitchFamily="18" charset="0"/>
              </a:rPr>
              <a:t>) </a:t>
            </a:r>
            <a:r>
              <a:rPr lang="en-US" sz="2100" i="1">
                <a:latin typeface="Times New Roman" panose="02020603050405020304" pitchFamily="18" charset="0"/>
                <a:cs typeface="Times New Roman" panose="02020603050405020304" pitchFamily="18" charset="0"/>
              </a:rPr>
              <a:t>test</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test</a:t>
            </a:r>
            <a:r>
              <a:rPr lang="en-US" sz="2100" i="1">
                <a:solidFill>
                  <a:srgbClr val="FF0000"/>
                </a:solidFill>
                <a:latin typeface="Times New Roman" panose="02020603050405020304" pitchFamily="18" charset="0"/>
                <a:cs typeface="Times New Roman" panose="02020603050405020304" pitchFamily="18" charset="0"/>
              </a:rPr>
              <a:t>-&gt;</a:t>
            </a:r>
            <a:r>
              <a:rPr lang="en-US" sz="2100" i="1">
                <a:latin typeface="Times New Roman" panose="02020603050405020304" pitchFamily="18" charset="0"/>
                <a:cs typeface="Times New Roman" panose="02020603050405020304" pitchFamily="18" charset="0"/>
              </a:rPr>
              <a:t>left</a:t>
            </a:r>
            <a:r>
              <a:rPr lang="en-US" sz="21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a:latin typeface="Times New Roman" panose="02020603050405020304" pitchFamily="18" charset="0"/>
                <a:cs typeface="Times New Roman" panose="02020603050405020304" pitchFamily="18" charset="0"/>
              </a:rPr>
              <a:t>					</a:t>
            </a:r>
            <a:r>
              <a:rPr lang="en-US" sz="2100" b="1" i="1">
                <a:latin typeface="Times New Roman" panose="02020603050405020304" pitchFamily="18" charset="0"/>
                <a:cs typeface="Times New Roman" panose="02020603050405020304" pitchFamily="18" charset="0"/>
              </a:rPr>
              <a:t>else</a:t>
            </a:r>
            <a:r>
              <a:rPr lang="en-US" sz="2100" i="1">
                <a:latin typeface="Times New Roman" panose="02020603050405020304" pitchFamily="18" charset="0"/>
                <a:cs typeface="Times New Roman" panose="02020603050405020304" pitchFamily="18" charset="0"/>
              </a:rPr>
              <a:t> thaythe</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p</a:t>
            </a:r>
            <a:r>
              <a:rPr lang="en-US" sz="2100" i="1">
                <a:solidFill>
                  <a:srgbClr val="FF0000"/>
                </a:solidFill>
                <a:latin typeface="Times New Roman" panose="02020603050405020304" pitchFamily="18" charset="0"/>
                <a:cs typeface="Times New Roman" panose="02020603050405020304" pitchFamily="18" charset="0"/>
              </a:rPr>
              <a:t>, </a:t>
            </a:r>
            <a:r>
              <a:rPr lang="en-US" sz="2100" i="1">
                <a:latin typeface="Times New Roman" panose="02020603050405020304" pitchFamily="18" charset="0"/>
                <a:cs typeface="Times New Roman" panose="02020603050405020304" pitchFamily="18" charset="0"/>
              </a:rPr>
              <a:t>test</a:t>
            </a:r>
            <a:r>
              <a:rPr lang="en-US" sz="2100" i="1">
                <a:solidFill>
                  <a:srgbClr val="FF0000"/>
                </a:solidFill>
                <a:latin typeface="Times New Roman" panose="02020603050405020304" pitchFamily="18" charset="0"/>
                <a:cs typeface="Times New Roman" panose="02020603050405020304" pitchFamily="18" charset="0"/>
              </a:rPr>
              <a:t>-&gt;</a:t>
            </a:r>
            <a:r>
              <a:rPr lang="en-US" sz="2100" i="1">
                <a:latin typeface="Times New Roman" panose="02020603050405020304" pitchFamily="18" charset="0"/>
                <a:cs typeface="Times New Roman" panose="02020603050405020304" pitchFamily="18" charset="0"/>
              </a:rPr>
              <a:t>right</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	</a:t>
            </a:r>
            <a:r>
              <a:rPr lang="en-US" sz="21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a:latin typeface="Times New Roman" panose="02020603050405020304" pitchFamily="18" charset="0"/>
                <a:cs typeface="Times New Roman" panose="02020603050405020304" pitchFamily="18" charset="0"/>
              </a:rPr>
              <a:t>				</a:t>
            </a:r>
            <a:r>
              <a:rPr lang="en-US" sz="2100" i="1">
                <a:solidFill>
                  <a:srgbClr val="FF0000"/>
                </a:solidFill>
                <a:latin typeface="Times New Roman" panose="02020603050405020304" pitchFamily="18" charset="0"/>
                <a:cs typeface="Times New Roman" panose="02020603050405020304" pitchFamily="18" charset="0"/>
              </a:rPr>
              <a:t>}</a:t>
            </a:r>
            <a:r>
              <a:rPr lang="en-US" sz="2100" i="1">
                <a:latin typeface="Times New Roman" panose="02020603050405020304" pitchFamily="18" charset="0"/>
                <a:cs typeface="Times New Roman" panose="02020603050405020304" pitchFamily="18" charset="0"/>
              </a:rPr>
              <a:t>	</a:t>
            </a:r>
            <a:r>
              <a:rPr lang="en-US" sz="2100" b="1" i="1">
                <a:latin typeface="Times New Roman" panose="02020603050405020304" pitchFamily="18" charset="0"/>
                <a:cs typeface="Times New Roman" panose="02020603050405020304" pitchFamily="18" charset="0"/>
              </a:rPr>
              <a:t>delete</a:t>
            </a:r>
            <a:r>
              <a:rPr lang="en-US" sz="2100" i="1">
                <a:latin typeface="Times New Roman" panose="02020603050405020304" pitchFamily="18" charset="0"/>
                <a:cs typeface="Times New Roman" panose="02020603050405020304" pitchFamily="18" charset="0"/>
              </a:rPr>
              <a:t> p</a:t>
            </a:r>
            <a:r>
              <a:rPr lang="en-US" sz="21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1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251</a:t>
            </a:fld>
            <a:endParaRPr lang="en-US" altLang="en-US"/>
          </a:p>
        </p:txBody>
      </p:sp>
    </p:spTree>
    <p:extLst>
      <p:ext uri="{BB962C8B-B14F-4D97-AF65-F5344CB8AC3E}">
        <p14:creationId xmlns:p14="http://schemas.microsoft.com/office/powerpoint/2010/main" val="220411366"/>
      </p:ext>
    </p:extLst>
  </p:cSld>
  <p:clrMapOvr>
    <a:masterClrMapping/>
  </p:clrMapOvr>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381000"/>
            <a:ext cx="6302375" cy="639762"/>
          </a:xfrm>
        </p:spPr>
        <p:txBody>
          <a:bodyPr/>
          <a:lstStyle/>
          <a:p>
            <a:r>
              <a:rPr lang="en-US" sz="3200">
                <a:latin typeface="Times New Roman" panose="02020603050405020304" pitchFamily="18" charset="0"/>
                <a:cs typeface="Times New Roman" panose="02020603050405020304" pitchFamily="18" charset="0"/>
              </a:rPr>
              <a:t>Hàm tìm phần tử thay thế</a:t>
            </a:r>
          </a:p>
        </p:txBody>
      </p:sp>
      <p:sp>
        <p:nvSpPr>
          <p:cNvPr id="3" name="Content Placeholder 2"/>
          <p:cNvSpPr>
            <a:spLocks noGrp="1"/>
          </p:cNvSpPr>
          <p:nvPr>
            <p:ph idx="1"/>
          </p:nvPr>
        </p:nvSpPr>
        <p:spPr>
          <a:xfrm>
            <a:off x="457200" y="990600"/>
            <a:ext cx="8229600" cy="5562600"/>
          </a:xfrm>
        </p:spPr>
        <p:txBody>
          <a:bodyPr/>
          <a:lstStyle/>
          <a:p>
            <a:pPr marL="0" indent="0" defTabSz="428625">
              <a:buNone/>
            </a:pPr>
            <a:r>
              <a:rPr lang="en-US" sz="2800" b="1" i="1">
                <a:latin typeface="Times New Roman" panose="02020603050405020304" pitchFamily="18" charset="0"/>
                <a:cs typeface="Times New Roman" panose="02020603050405020304" pitchFamily="18" charset="0"/>
              </a:rPr>
              <a:t>void</a:t>
            </a:r>
            <a:r>
              <a:rPr lang="en-US" sz="2800" i="1">
                <a:latin typeface="Times New Roman" panose="02020603050405020304" pitchFamily="18" charset="0"/>
                <a:cs typeface="Times New Roman" panose="02020603050405020304" pitchFamily="18" charset="0"/>
              </a:rPr>
              <a:t> thaythe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TREE </a:t>
            </a:r>
            <a:r>
              <a:rPr lang="en-US" sz="2800" i="1">
                <a:solidFill>
                  <a:srgbClr val="FF0000"/>
                </a:solidFill>
                <a:latin typeface="Times New Roman" panose="02020603050405020304" pitchFamily="18" charset="0"/>
                <a:cs typeface="Times New Roman" panose="02020603050405020304" pitchFamily="18" charset="0"/>
              </a:rPr>
              <a:t>&amp;</a:t>
            </a:r>
            <a:r>
              <a:rPr lang="en-US" sz="2800" i="1">
                <a:latin typeface="Times New Roman" panose="02020603050405020304" pitchFamily="18" charset="0"/>
                <a:cs typeface="Times New Roman" panose="02020603050405020304" pitchFamily="18" charset="0"/>
              </a:rPr>
              <a:t>nut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TREE </a:t>
            </a:r>
            <a:r>
              <a:rPr lang="en-US" sz="2800" i="1">
                <a:solidFill>
                  <a:srgbClr val="FF0000"/>
                </a:solidFill>
                <a:latin typeface="Times New Roman" panose="02020603050405020304" pitchFamily="18" charset="0"/>
                <a:cs typeface="Times New Roman" panose="02020603050405020304" pitchFamily="18" charset="0"/>
              </a:rPr>
              <a:t>&amp;</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if</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left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NULL</a:t>
            </a:r>
            <a:r>
              <a:rPr lang="en-US" sz="2800" i="1">
                <a:solidFill>
                  <a:srgbClr val="FF0000"/>
                </a:solidFill>
                <a:latin typeface="Times New Roman" panose="02020603050405020304" pitchFamily="18" charset="0"/>
                <a:cs typeface="Times New Roman" panose="02020603050405020304" pitchFamily="18" charset="0"/>
              </a:rPr>
              <a:t>)</a:t>
            </a:r>
            <a:endParaRPr lang="en-US" sz="2800" i="1">
              <a:solidFill>
                <a:srgbClr val="3333FF"/>
              </a:solidFill>
              <a:latin typeface="Times New Roman" panose="02020603050405020304" pitchFamily="18" charset="0"/>
              <a:cs typeface="Times New Roman" panose="02020603050405020304" pitchFamily="18" charset="0"/>
            </a:endParaRPr>
          </a:p>
          <a:p>
            <a:pPr marL="0" indent="0" defTabSz="428625">
              <a:buNone/>
            </a:pPr>
            <a:r>
              <a:rPr lang="en-US" sz="2800" i="1">
                <a:latin typeface="Times New Roman" panose="02020603050405020304" pitchFamily="18" charset="0"/>
                <a:cs typeface="Times New Roman" panose="02020603050405020304" pitchFamily="18" charset="0"/>
              </a:rPr>
              <a:t>	thaythe</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nut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left</a:t>
            </a: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else</a:t>
            </a:r>
            <a:r>
              <a:rPr lang="en-US" sz="2800" i="1">
                <a:latin typeface="Times New Roman" panose="02020603050405020304" pitchFamily="18" charset="0"/>
                <a:cs typeface="Times New Roman" panose="02020603050405020304" pitchFamily="18" charset="0"/>
              </a:rPr>
              <a:t> </a:t>
            </a:r>
            <a:endParaRPr lang="en-US" sz="2800" i="1">
              <a:solidFill>
                <a:srgbClr val="3333FF"/>
              </a:solidFill>
              <a:latin typeface="Times New Roman" panose="02020603050405020304" pitchFamily="18" charset="0"/>
              <a:cs typeface="Times New Roman" panose="02020603050405020304" pitchFamily="18" charset="0"/>
            </a:endParaRPr>
          </a:p>
          <a:p>
            <a:pPr marL="0" indent="0" defTabSz="428625">
              <a:buNone/>
            </a:pPr>
            <a:r>
              <a:rPr lang="en-US" sz="2800" i="1">
                <a:latin typeface="Times New Roman" panose="02020603050405020304" pitchFamily="18" charset="0"/>
                <a:cs typeface="Times New Roman" panose="02020603050405020304" pitchFamily="18" charset="0"/>
              </a:rPr>
              <a:t>	</a:t>
            </a: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latin typeface="Times New Roman" panose="02020603050405020304" pitchFamily="18" charset="0"/>
                <a:cs typeface="Times New Roman" panose="02020603050405020304" pitchFamily="18" charset="0"/>
              </a:rPr>
              <a:t>		nut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key</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p>
          <a:p>
            <a:pPr marL="0" indent="0" defTabSz="428625">
              <a:buNone/>
            </a:pPr>
            <a:r>
              <a:rPr lang="en-US" sz="2800" i="1">
                <a:latin typeface="Times New Roman" panose="02020603050405020304" pitchFamily="18" charset="0"/>
                <a:cs typeface="Times New Roman" panose="02020603050405020304" pitchFamily="18" charset="0"/>
              </a:rPr>
              <a:t>		nut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latin typeface="Times New Roman" panose="02020603050405020304" pitchFamily="18" charset="0"/>
                <a:cs typeface="Times New Roman" panose="02020603050405020304" pitchFamily="18" charset="0"/>
              </a:rPr>
              <a:t>		t</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a:t>
            </a:r>
            <a:r>
              <a:rPr lang="en-US" sz="2800" i="1">
                <a:solidFill>
                  <a:srgbClr val="FF0000"/>
                </a:solidFill>
                <a:latin typeface="Times New Roman" panose="02020603050405020304" pitchFamily="18" charset="0"/>
                <a:cs typeface="Times New Roman" panose="02020603050405020304" pitchFamily="18" charset="0"/>
              </a:rPr>
              <a:t>-&gt;</a:t>
            </a:r>
            <a:r>
              <a:rPr lang="en-US" sz="2800" i="1">
                <a:latin typeface="Times New Roman" panose="02020603050405020304" pitchFamily="18" charset="0"/>
                <a:cs typeface="Times New Roman" panose="02020603050405020304" pitchFamily="18" charset="0"/>
              </a:rPr>
              <a:t>right</a:t>
            </a: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latin typeface="Times New Roman" panose="02020603050405020304" pitchFamily="18" charset="0"/>
                <a:cs typeface="Times New Roman" panose="02020603050405020304" pitchFamily="18" charset="0"/>
              </a:rPr>
              <a:t>	</a:t>
            </a:r>
            <a:r>
              <a:rPr lang="en-US" sz="2800" i="1">
                <a:solidFill>
                  <a:srgbClr val="FF0000"/>
                </a:solidFill>
                <a:latin typeface="Times New Roman" panose="02020603050405020304" pitchFamily="18" charset="0"/>
                <a:cs typeface="Times New Roman" panose="02020603050405020304" pitchFamily="18" charset="0"/>
              </a:rPr>
              <a:t>}</a:t>
            </a:r>
          </a:p>
          <a:p>
            <a:pPr marL="0" indent="0" defTabSz="428625">
              <a:buNone/>
            </a:pPr>
            <a:r>
              <a:rPr lang="en-US" sz="28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252</a:t>
            </a:fld>
            <a:endParaRPr lang="en-US" altLang="en-US"/>
          </a:p>
        </p:txBody>
      </p:sp>
    </p:spTree>
    <p:extLst>
      <p:ext uri="{BB962C8B-B14F-4D97-AF65-F5344CB8AC3E}">
        <p14:creationId xmlns:p14="http://schemas.microsoft.com/office/powerpoint/2010/main" val="348923911"/>
      </p:ext>
    </p:extLst>
  </p:cSld>
  <p:clrMapOvr>
    <a:masterClrMapping/>
  </p:clrMapOvr>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27038"/>
            <a:ext cx="6302375" cy="639762"/>
          </a:xfrm>
        </p:spPr>
        <p:txBody>
          <a:bodyPr/>
          <a:lstStyle/>
          <a:p>
            <a:r>
              <a:rPr lang="en-US" sz="3200">
                <a:latin typeface="Times New Roman" panose="02020603050405020304" pitchFamily="18" charset="0"/>
                <a:cs typeface="Times New Roman" panose="02020603050405020304" pitchFamily="18" charset="0"/>
              </a:rPr>
              <a:t>4.4 Cây NPTK cân bằng</a:t>
            </a:r>
          </a:p>
        </p:txBody>
      </p:sp>
      <p:sp>
        <p:nvSpPr>
          <p:cNvPr id="3" name="Content Placeholder 2"/>
          <p:cNvSpPr>
            <a:spLocks noGrp="1"/>
          </p:cNvSpPr>
          <p:nvPr>
            <p:ph idx="1"/>
          </p:nvPr>
        </p:nvSpPr>
        <p:spPr>
          <a:xfrm>
            <a:off x="457200" y="1066800"/>
            <a:ext cx="8229600" cy="5216525"/>
          </a:xfrm>
        </p:spPr>
        <p:txBody>
          <a:bodyPr/>
          <a:lstStyle/>
          <a:p>
            <a:pPr>
              <a:buFont typeface="Wingdings" panose="05000000000000000000" pitchFamily="2" charset="2"/>
              <a:buChar char="§"/>
            </a:pPr>
            <a:r>
              <a:rPr lang="en-US" altLang="en-US" sz="2800" b="1">
                <a:solidFill>
                  <a:srgbClr val="080808"/>
                </a:solidFill>
                <a:latin typeface="Times New Roman" panose="02020603050405020304" pitchFamily="18" charset="0"/>
                <a:cs typeface="Times New Roman" panose="02020603050405020304" pitchFamily="18" charset="0"/>
              </a:rPr>
              <a:t>Định nghĩa: </a:t>
            </a:r>
            <a:r>
              <a:rPr lang="en-US" altLang="en-US" sz="2800">
                <a:solidFill>
                  <a:srgbClr val="080808"/>
                </a:solidFill>
                <a:latin typeface="Times New Roman" panose="02020603050405020304" pitchFamily="18" charset="0"/>
                <a:cs typeface="Times New Roman" panose="02020603050405020304" pitchFamily="18" charset="0"/>
              </a:rPr>
              <a:t>Cây nhị phân tìm  kiếm cân bằng là cây</a:t>
            </a:r>
            <a:r>
              <a:rPr lang="en-US" altLang="en-US" sz="2800">
                <a:latin typeface="Times New Roman" panose="02020603050405020304" pitchFamily="18" charset="0"/>
                <a:cs typeface="Times New Roman" panose="02020603050405020304" pitchFamily="18" charset="0"/>
              </a:rPr>
              <a:t> </a:t>
            </a:r>
            <a:r>
              <a:rPr lang="en-US" altLang="en-US" sz="2800">
                <a:solidFill>
                  <a:srgbClr val="080808"/>
                </a:solidFill>
                <a:latin typeface="Times New Roman" panose="02020603050405020304" pitchFamily="18" charset="0"/>
                <a:cs typeface="Times New Roman" panose="02020603050405020304" pitchFamily="18" charset="0"/>
              </a:rPr>
              <a:t>mà tại mỗi nút của nó độ cao của cây con trái và của cây con phải chênh lệch không quá một </a:t>
            </a:r>
          </a:p>
          <a:p>
            <a:pPr>
              <a:buFont typeface="Wingdings" panose="05000000000000000000" pitchFamily="2" charset="2"/>
              <a:buChar char="§"/>
            </a:pPr>
            <a:r>
              <a:rPr lang="en-US" altLang="en-US" sz="2800" b="1">
                <a:solidFill>
                  <a:srgbClr val="080808"/>
                </a:solidFill>
                <a:latin typeface="Times New Roman" panose="02020603050405020304" pitchFamily="18" charset="0"/>
                <a:cs typeface="Times New Roman" panose="02020603050405020304" pitchFamily="18" charset="0"/>
              </a:rPr>
              <a:t>Ví dụ:</a:t>
            </a:r>
            <a:endParaRPr lang="en-US" altLang="en-US" sz="2800" b="1">
              <a:latin typeface="Times New Roman" panose="02020603050405020304" pitchFamily="18" charset="0"/>
              <a:cs typeface="Times New Roman" panose="02020603050405020304" pitchFamily="18" charset="0"/>
            </a:endParaRPr>
          </a:p>
          <a:p>
            <a:pPr marL="0" indent="0">
              <a:buNone/>
            </a:pPr>
            <a:endParaRPr lang="en-US"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253</a:t>
            </a:fld>
            <a:endParaRPr lang="en-US" altLang="en-US"/>
          </a:p>
        </p:txBody>
      </p:sp>
      <p:grpSp>
        <p:nvGrpSpPr>
          <p:cNvPr id="6" name="Group 27"/>
          <p:cNvGrpSpPr>
            <a:grpSpLocks/>
          </p:cNvGrpSpPr>
          <p:nvPr/>
        </p:nvGrpSpPr>
        <p:grpSpPr bwMode="auto">
          <a:xfrm>
            <a:off x="1160463" y="2441575"/>
            <a:ext cx="7478712" cy="3959225"/>
            <a:chOff x="2787" y="1514"/>
            <a:chExt cx="7538" cy="4881"/>
          </a:xfrm>
        </p:grpSpPr>
        <p:sp>
          <p:nvSpPr>
            <p:cNvPr id="7" name="AutoShape 28"/>
            <p:cNvSpPr>
              <a:spLocks noChangeArrowheads="1"/>
            </p:cNvSpPr>
            <p:nvPr/>
          </p:nvSpPr>
          <p:spPr bwMode="auto">
            <a:xfrm>
              <a:off x="6298" y="1514"/>
              <a:ext cx="673" cy="489"/>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44</a:t>
              </a:r>
            </a:p>
          </p:txBody>
        </p:sp>
        <p:sp>
          <p:nvSpPr>
            <p:cNvPr id="8" name="Line 29"/>
            <p:cNvSpPr>
              <a:spLocks noChangeShapeType="1"/>
            </p:cNvSpPr>
            <p:nvPr/>
          </p:nvSpPr>
          <p:spPr bwMode="auto">
            <a:xfrm flipH="1">
              <a:off x="4290" y="1965"/>
              <a:ext cx="2325" cy="102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9" name="Line 30"/>
            <p:cNvSpPr>
              <a:spLocks noChangeShapeType="1"/>
            </p:cNvSpPr>
            <p:nvPr/>
          </p:nvSpPr>
          <p:spPr bwMode="auto">
            <a:xfrm>
              <a:off x="4305" y="3450"/>
              <a:ext cx="1065" cy="1005"/>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0" name="Line 31"/>
            <p:cNvSpPr>
              <a:spLocks noChangeShapeType="1"/>
            </p:cNvSpPr>
            <p:nvPr/>
          </p:nvSpPr>
          <p:spPr bwMode="auto">
            <a:xfrm flipH="1">
              <a:off x="3105" y="3450"/>
              <a:ext cx="1185" cy="99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1" name="Line 32"/>
            <p:cNvSpPr>
              <a:spLocks noChangeShapeType="1"/>
            </p:cNvSpPr>
            <p:nvPr/>
          </p:nvSpPr>
          <p:spPr bwMode="auto">
            <a:xfrm>
              <a:off x="6630" y="1965"/>
              <a:ext cx="2610" cy="102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2" name="Line 33"/>
            <p:cNvSpPr>
              <a:spLocks noChangeShapeType="1"/>
            </p:cNvSpPr>
            <p:nvPr/>
          </p:nvSpPr>
          <p:spPr bwMode="auto">
            <a:xfrm flipH="1">
              <a:off x="8385" y="3450"/>
              <a:ext cx="870" cy="99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3" name="Line 34"/>
            <p:cNvSpPr>
              <a:spLocks noChangeShapeType="1"/>
            </p:cNvSpPr>
            <p:nvPr/>
          </p:nvSpPr>
          <p:spPr bwMode="auto">
            <a:xfrm>
              <a:off x="9255" y="3450"/>
              <a:ext cx="750" cy="99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14" name="AutoShape 35"/>
            <p:cNvSpPr>
              <a:spLocks noChangeArrowheads="1"/>
            </p:cNvSpPr>
            <p:nvPr/>
          </p:nvSpPr>
          <p:spPr bwMode="auto">
            <a:xfrm>
              <a:off x="3956" y="2997"/>
              <a:ext cx="711"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23</a:t>
              </a:r>
            </a:p>
          </p:txBody>
        </p:sp>
        <p:sp>
          <p:nvSpPr>
            <p:cNvPr id="15" name="AutoShape 36"/>
            <p:cNvSpPr>
              <a:spLocks noChangeArrowheads="1"/>
            </p:cNvSpPr>
            <p:nvPr/>
          </p:nvSpPr>
          <p:spPr bwMode="auto">
            <a:xfrm>
              <a:off x="8878" y="2998"/>
              <a:ext cx="673" cy="489"/>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88</a:t>
              </a:r>
            </a:p>
          </p:txBody>
        </p:sp>
        <p:sp>
          <p:nvSpPr>
            <p:cNvPr id="16" name="AutoShape 37"/>
            <p:cNvSpPr>
              <a:spLocks noChangeArrowheads="1"/>
            </p:cNvSpPr>
            <p:nvPr/>
          </p:nvSpPr>
          <p:spPr bwMode="auto">
            <a:xfrm>
              <a:off x="2787" y="4451"/>
              <a:ext cx="711" cy="48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13</a:t>
              </a:r>
            </a:p>
          </p:txBody>
        </p:sp>
        <p:sp>
          <p:nvSpPr>
            <p:cNvPr id="17" name="AutoShape 38"/>
            <p:cNvSpPr>
              <a:spLocks noChangeArrowheads="1"/>
            </p:cNvSpPr>
            <p:nvPr/>
          </p:nvSpPr>
          <p:spPr bwMode="auto">
            <a:xfrm>
              <a:off x="4947" y="4451"/>
              <a:ext cx="711" cy="488"/>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37</a:t>
              </a:r>
            </a:p>
          </p:txBody>
        </p:sp>
        <p:sp>
          <p:nvSpPr>
            <p:cNvPr id="18" name="AutoShape 39"/>
            <p:cNvSpPr>
              <a:spLocks noChangeArrowheads="1"/>
            </p:cNvSpPr>
            <p:nvPr/>
          </p:nvSpPr>
          <p:spPr bwMode="auto">
            <a:xfrm>
              <a:off x="8039" y="4439"/>
              <a:ext cx="673" cy="489"/>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59</a:t>
              </a:r>
            </a:p>
          </p:txBody>
        </p:sp>
        <p:sp>
          <p:nvSpPr>
            <p:cNvPr id="19" name="AutoShape 40"/>
            <p:cNvSpPr>
              <a:spLocks noChangeArrowheads="1"/>
            </p:cNvSpPr>
            <p:nvPr/>
          </p:nvSpPr>
          <p:spPr bwMode="auto">
            <a:xfrm>
              <a:off x="9663" y="4446"/>
              <a:ext cx="662" cy="452"/>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b="1">
                  <a:latin typeface="VNI-Helve" pitchFamily="2" charset="0"/>
                </a:rPr>
                <a:t>108</a:t>
              </a:r>
            </a:p>
          </p:txBody>
        </p:sp>
        <p:sp>
          <p:nvSpPr>
            <p:cNvPr id="20" name="Line 41"/>
            <p:cNvSpPr>
              <a:spLocks noChangeShapeType="1"/>
            </p:cNvSpPr>
            <p:nvPr/>
          </p:nvSpPr>
          <p:spPr bwMode="auto">
            <a:xfrm>
              <a:off x="5312" y="4905"/>
              <a:ext cx="628" cy="1005"/>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1" name="Line 42"/>
            <p:cNvSpPr>
              <a:spLocks noChangeShapeType="1"/>
            </p:cNvSpPr>
            <p:nvPr/>
          </p:nvSpPr>
          <p:spPr bwMode="auto">
            <a:xfrm flipH="1">
              <a:off x="4604" y="4905"/>
              <a:ext cx="699" cy="99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nvGrpSpPr>
            <p:cNvPr id="22" name="Group 43"/>
            <p:cNvGrpSpPr>
              <a:grpSpLocks/>
            </p:cNvGrpSpPr>
            <p:nvPr/>
          </p:nvGrpSpPr>
          <p:grpSpPr bwMode="auto">
            <a:xfrm>
              <a:off x="7694" y="4905"/>
              <a:ext cx="1336" cy="1005"/>
              <a:chOff x="3900" y="9945"/>
              <a:chExt cx="2265" cy="1005"/>
            </a:xfrm>
          </p:grpSpPr>
          <p:sp>
            <p:nvSpPr>
              <p:cNvPr id="29" name="Line 44"/>
              <p:cNvSpPr>
                <a:spLocks noChangeShapeType="1"/>
              </p:cNvSpPr>
              <p:nvPr/>
            </p:nvSpPr>
            <p:spPr bwMode="auto">
              <a:xfrm>
                <a:off x="5100" y="9945"/>
                <a:ext cx="1065" cy="1005"/>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30" name="Line 45"/>
              <p:cNvSpPr>
                <a:spLocks noChangeShapeType="1"/>
              </p:cNvSpPr>
              <p:nvPr/>
            </p:nvSpPr>
            <p:spPr bwMode="auto">
              <a:xfrm flipH="1">
                <a:off x="3900" y="9945"/>
                <a:ext cx="1185" cy="990"/>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grpSp>
        <p:sp>
          <p:nvSpPr>
            <p:cNvPr id="23" name="Line 46"/>
            <p:cNvSpPr>
              <a:spLocks noChangeShapeType="1"/>
            </p:cNvSpPr>
            <p:nvPr/>
          </p:nvSpPr>
          <p:spPr bwMode="auto">
            <a:xfrm>
              <a:off x="3167" y="4905"/>
              <a:ext cx="628" cy="1005"/>
            </a:xfrm>
            <a:prstGeom prst="line">
              <a:avLst/>
            </a:prstGeom>
            <a:no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4" name="AutoShape 47"/>
            <p:cNvSpPr>
              <a:spLocks noChangeArrowheads="1"/>
            </p:cNvSpPr>
            <p:nvPr/>
          </p:nvSpPr>
          <p:spPr bwMode="auto">
            <a:xfrm>
              <a:off x="3431" y="5908"/>
              <a:ext cx="711"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15</a:t>
              </a:r>
            </a:p>
          </p:txBody>
        </p:sp>
        <p:sp>
          <p:nvSpPr>
            <p:cNvPr id="25" name="AutoShape 48"/>
            <p:cNvSpPr>
              <a:spLocks noChangeArrowheads="1"/>
            </p:cNvSpPr>
            <p:nvPr/>
          </p:nvSpPr>
          <p:spPr bwMode="auto">
            <a:xfrm>
              <a:off x="4273" y="5908"/>
              <a:ext cx="708"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30</a:t>
              </a:r>
            </a:p>
          </p:txBody>
        </p:sp>
        <p:sp>
          <p:nvSpPr>
            <p:cNvPr id="26" name="AutoShape 49"/>
            <p:cNvSpPr>
              <a:spLocks noChangeArrowheads="1"/>
            </p:cNvSpPr>
            <p:nvPr/>
          </p:nvSpPr>
          <p:spPr bwMode="auto">
            <a:xfrm>
              <a:off x="5548" y="5908"/>
              <a:ext cx="708"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40</a:t>
              </a:r>
            </a:p>
          </p:txBody>
        </p:sp>
        <p:sp>
          <p:nvSpPr>
            <p:cNvPr id="27" name="AutoShape 50"/>
            <p:cNvSpPr>
              <a:spLocks noChangeArrowheads="1"/>
            </p:cNvSpPr>
            <p:nvPr/>
          </p:nvSpPr>
          <p:spPr bwMode="auto">
            <a:xfrm>
              <a:off x="7331" y="5908"/>
              <a:ext cx="711"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55</a:t>
              </a:r>
            </a:p>
          </p:txBody>
        </p:sp>
        <p:sp>
          <p:nvSpPr>
            <p:cNvPr id="28" name="AutoShape 51"/>
            <p:cNvSpPr>
              <a:spLocks noChangeArrowheads="1"/>
            </p:cNvSpPr>
            <p:nvPr/>
          </p:nvSpPr>
          <p:spPr bwMode="auto">
            <a:xfrm>
              <a:off x="8651" y="5908"/>
              <a:ext cx="711" cy="487"/>
            </a:xfrm>
            <a:prstGeom prst="roundRect">
              <a:avLst>
                <a:gd name="adj" fmla="val 16667"/>
              </a:avLst>
            </a:prstGeom>
            <a:gradFill rotWithShape="1">
              <a:gsLst>
                <a:gs pos="0">
                  <a:srgbClr val="69FF69">
                    <a:gamma/>
                    <a:tint val="0"/>
                    <a:invGamma/>
                  </a:srgbClr>
                </a:gs>
                <a:gs pos="100000">
                  <a:srgbClr val="69FF69">
                    <a:alpha val="60001"/>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000" b="1">
                  <a:latin typeface="VNI-Helve" pitchFamily="2" charset="0"/>
                </a:rPr>
                <a:t>71</a:t>
              </a:r>
            </a:p>
          </p:txBody>
        </p:sp>
      </p:grpSp>
    </p:spTree>
    <p:extLst>
      <p:ext uri="{BB962C8B-B14F-4D97-AF65-F5344CB8AC3E}">
        <p14:creationId xmlns:p14="http://schemas.microsoft.com/office/powerpoint/2010/main" val="620127534"/>
      </p:ext>
    </p:extLst>
  </p:cSld>
  <p:clrMapOvr>
    <a:masterClrMapping/>
  </p:clrMapOvr>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92162"/>
          </a:xfrm>
        </p:spPr>
        <p:txBody>
          <a:bodyPr/>
          <a:lstStyle/>
          <a:p>
            <a:r>
              <a:rPr lang="en-US" sz="3200">
                <a:latin typeface="Times New Roman" panose="02020603050405020304" pitchFamily="18" charset="0"/>
                <a:cs typeface="Times New Roman" panose="02020603050405020304" pitchFamily="18" charset="0"/>
              </a:rPr>
              <a:t>CTDL của cây NPTK cân bằng</a:t>
            </a:r>
          </a:p>
        </p:txBody>
      </p:sp>
      <p:sp>
        <p:nvSpPr>
          <p:cNvPr id="3" name="Content Placeholder 2"/>
          <p:cNvSpPr>
            <a:spLocks noGrp="1"/>
          </p:cNvSpPr>
          <p:nvPr>
            <p:ph idx="1"/>
          </p:nvPr>
        </p:nvSpPr>
        <p:spPr>
          <a:xfrm>
            <a:off x="304800" y="1173162"/>
            <a:ext cx="8534400" cy="5110163"/>
          </a:xfrm>
        </p:spPr>
        <p:txBody>
          <a:bodyPr/>
          <a:lstStyle/>
          <a:p>
            <a:pPr>
              <a:buFont typeface="Wingdings" panose="05000000000000000000" pitchFamily="2" charset="2"/>
              <a:buChar char="§"/>
            </a:pPr>
            <a:r>
              <a:rPr lang="en-US" altLang="en-US" sz="2800">
                <a:solidFill>
                  <a:srgbClr val="080808"/>
                </a:solidFill>
                <a:latin typeface="Times New Roman" panose="02020603050405020304" pitchFamily="18" charset="0"/>
                <a:cs typeface="Times New Roman" panose="02020603050405020304" pitchFamily="18" charset="0"/>
              </a:rPr>
              <a:t>Chỉ số cân bằng = độ lệch giữa cây trái và cây phải của một nút</a:t>
            </a:r>
          </a:p>
          <a:p>
            <a:pPr>
              <a:buFont typeface="Wingdings" panose="05000000000000000000" pitchFamily="2" charset="2"/>
              <a:buChar char="§"/>
            </a:pPr>
            <a:r>
              <a:rPr lang="en-US" altLang="en-US" sz="2800">
                <a:solidFill>
                  <a:srgbClr val="080808"/>
                </a:solidFill>
                <a:latin typeface="Times New Roman" panose="02020603050405020304" pitchFamily="18" charset="0"/>
                <a:cs typeface="Times New Roman" panose="02020603050405020304" pitchFamily="18" charset="0"/>
              </a:rPr>
              <a:t>Các giá trị hợp lệ của CSCB:</a:t>
            </a:r>
          </a:p>
          <a:p>
            <a:pPr lvl="1">
              <a:buFont typeface="Arial" panose="020B0604020202020204" pitchFamily="34" charset="0"/>
              <a:buChar char="•"/>
            </a:pPr>
            <a:r>
              <a:rPr lang="en-US" altLang="en-US">
                <a:solidFill>
                  <a:srgbClr val="080808"/>
                </a:solidFill>
                <a:latin typeface="Times New Roman" panose="02020603050405020304" pitchFamily="18" charset="0"/>
                <a:cs typeface="Times New Roman" panose="02020603050405020304" pitchFamily="18" charset="0"/>
              </a:rPr>
              <a:t>CSCB(p) = 0	</a:t>
            </a:r>
            <a:r>
              <a:rPr lang="en-US" altLang="en-US">
                <a:solidFill>
                  <a:srgbClr val="080808"/>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a:solidFill>
                  <a:srgbClr val="080808"/>
                </a:solidFill>
                <a:latin typeface="Times New Roman" panose="02020603050405020304" pitchFamily="18" charset="0"/>
                <a:cs typeface="Times New Roman" panose="02020603050405020304" pitchFamily="18" charset="0"/>
              </a:rPr>
              <a:t>	Độ cao cây trái (p) = Độ cao cây phải (p)</a:t>
            </a:r>
          </a:p>
          <a:p>
            <a:pPr lvl="1">
              <a:buFont typeface="Arial" panose="020B0604020202020204" pitchFamily="34" charset="0"/>
              <a:buChar char="•"/>
            </a:pPr>
            <a:r>
              <a:rPr lang="en-US" altLang="en-US">
                <a:solidFill>
                  <a:srgbClr val="080808"/>
                </a:solidFill>
                <a:latin typeface="Times New Roman" panose="02020603050405020304" pitchFamily="18" charset="0"/>
                <a:cs typeface="Times New Roman" panose="02020603050405020304" pitchFamily="18" charset="0"/>
              </a:rPr>
              <a:t>CSCB(p) = 1	</a:t>
            </a:r>
            <a:r>
              <a:rPr lang="en-US" altLang="en-US">
                <a:solidFill>
                  <a:srgbClr val="080808"/>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a:solidFill>
                  <a:srgbClr val="080808"/>
                </a:solidFill>
                <a:latin typeface="Times New Roman" panose="02020603050405020304" pitchFamily="18" charset="0"/>
                <a:cs typeface="Times New Roman" panose="02020603050405020304" pitchFamily="18" charset="0"/>
              </a:rPr>
              <a:t>	Độ cao cây trái (p) &lt; Độ cao cây phải (p)</a:t>
            </a:r>
          </a:p>
          <a:p>
            <a:pPr lvl="1">
              <a:buFont typeface="Arial" panose="020B0604020202020204" pitchFamily="34" charset="0"/>
              <a:buChar char="•"/>
            </a:pPr>
            <a:r>
              <a:rPr lang="en-US" altLang="en-US">
                <a:solidFill>
                  <a:srgbClr val="080808"/>
                </a:solidFill>
                <a:latin typeface="Times New Roman" panose="02020603050405020304" pitchFamily="18" charset="0"/>
                <a:cs typeface="Times New Roman" panose="02020603050405020304" pitchFamily="18" charset="0"/>
              </a:rPr>
              <a:t>CSCB(p) = -1	</a:t>
            </a:r>
            <a:r>
              <a:rPr lang="en-US" altLang="en-US">
                <a:solidFill>
                  <a:srgbClr val="080808"/>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a:solidFill>
                  <a:srgbClr val="080808"/>
                </a:solidFill>
                <a:latin typeface="Times New Roman" panose="02020603050405020304" pitchFamily="18" charset="0"/>
                <a:cs typeface="Times New Roman" panose="02020603050405020304" pitchFamily="18" charset="0"/>
              </a:rPr>
              <a:t>	Độ cao cây trái (p) &gt; Độ cao cây phải (p)</a:t>
            </a:r>
          </a:p>
          <a:p>
            <a:pPr>
              <a:buFont typeface="Wingdings" panose="05000000000000000000" pitchFamily="2" charset="2"/>
              <a:buChar char="§"/>
            </a:pPr>
            <a:endParaRPr lang="en-US"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254</a:t>
            </a:fld>
            <a:endParaRPr lang="en-US" altLang="en-US"/>
          </a:p>
        </p:txBody>
      </p:sp>
    </p:spTree>
    <p:extLst>
      <p:ext uri="{BB962C8B-B14F-4D97-AF65-F5344CB8AC3E}">
        <p14:creationId xmlns:p14="http://schemas.microsoft.com/office/powerpoint/2010/main" val="3587252615"/>
      </p:ext>
    </p:extLst>
  </p:cSld>
  <p:clrMapOvr>
    <a:masterClrMapping/>
  </p:clrMapOvr>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92162"/>
          </a:xfrm>
        </p:spPr>
        <p:txBody>
          <a:bodyPr/>
          <a:lstStyle/>
          <a:p>
            <a:r>
              <a:rPr lang="en-US" sz="3200">
                <a:latin typeface="Times New Roman" panose="02020603050405020304" pitchFamily="18" charset="0"/>
                <a:cs typeface="Times New Roman" panose="02020603050405020304" pitchFamily="18" charset="0"/>
              </a:rPr>
              <a:t>CTDL của cây NPTK cân bằng</a:t>
            </a:r>
          </a:p>
        </p:txBody>
      </p:sp>
      <p:sp>
        <p:nvSpPr>
          <p:cNvPr id="3" name="Content Placeholder 2"/>
          <p:cNvSpPr>
            <a:spLocks noGrp="1"/>
          </p:cNvSpPr>
          <p:nvPr>
            <p:ph idx="1"/>
          </p:nvPr>
        </p:nvSpPr>
        <p:spPr>
          <a:xfrm>
            <a:off x="304800" y="1062037"/>
            <a:ext cx="8534400" cy="5110163"/>
          </a:xfrm>
        </p:spPr>
        <p:txBody>
          <a:bodyPr/>
          <a:lstStyle/>
          <a:p>
            <a:pPr marL="0" indent="0">
              <a:buNone/>
            </a:pPr>
            <a:r>
              <a:rPr lang="en-US" sz="2800" b="1" i="1">
                <a:solidFill>
                  <a:schemeClr val="tx2">
                    <a:lumMod val="75000"/>
                  </a:schemeClr>
                </a:solidFill>
                <a:latin typeface="Times New Roman" panose="02020603050405020304" pitchFamily="18" charset="0"/>
                <a:cs typeface="Times New Roman" panose="02020603050405020304" pitchFamily="18" charset="0"/>
              </a:rPr>
              <a:t>#define LH -1 </a:t>
            </a:r>
            <a:r>
              <a:rPr lang="en-US" sz="2800" i="1">
                <a:solidFill>
                  <a:srgbClr val="3333FF"/>
                </a:solidFill>
                <a:latin typeface="Times New Roman" panose="02020603050405020304" pitchFamily="18" charset="0"/>
                <a:cs typeface="Times New Roman" panose="02020603050405020304" pitchFamily="18" charset="0"/>
              </a:rPr>
              <a:t>//Cây con trái cao hơn</a:t>
            </a:r>
          </a:p>
          <a:p>
            <a:pPr marL="0" indent="0">
              <a:buNone/>
            </a:pPr>
            <a:r>
              <a:rPr lang="en-US" sz="2800" b="1" i="1">
                <a:solidFill>
                  <a:schemeClr val="tx2">
                    <a:lumMod val="75000"/>
                  </a:schemeClr>
                </a:solidFill>
                <a:latin typeface="Times New Roman" panose="02020603050405020304" pitchFamily="18" charset="0"/>
                <a:cs typeface="Times New Roman" panose="02020603050405020304" pitchFamily="18" charset="0"/>
              </a:rPr>
              <a:t>#define EH 0 </a:t>
            </a:r>
            <a:r>
              <a:rPr lang="en-US" sz="2800" i="1">
                <a:solidFill>
                  <a:srgbClr val="3333FF"/>
                </a:solidFill>
                <a:latin typeface="Times New Roman" panose="02020603050405020304" pitchFamily="18" charset="0"/>
                <a:cs typeface="Times New Roman" panose="02020603050405020304" pitchFamily="18" charset="0"/>
              </a:rPr>
              <a:t>//Cây con trái bằng cây con phải</a:t>
            </a:r>
          </a:p>
          <a:p>
            <a:pPr marL="0" indent="0">
              <a:buNone/>
            </a:pPr>
            <a:r>
              <a:rPr lang="en-US" sz="2800" b="1" i="1">
                <a:solidFill>
                  <a:schemeClr val="tx2">
                    <a:lumMod val="75000"/>
                  </a:schemeClr>
                </a:solidFill>
                <a:latin typeface="Times New Roman" panose="02020603050405020304" pitchFamily="18" charset="0"/>
                <a:cs typeface="Times New Roman" panose="02020603050405020304" pitchFamily="18" charset="0"/>
              </a:rPr>
              <a:t>#define RH 1 </a:t>
            </a:r>
            <a:r>
              <a:rPr lang="en-US" sz="2800" i="1">
                <a:solidFill>
                  <a:srgbClr val="3333FF"/>
                </a:solidFill>
                <a:latin typeface="Times New Roman" panose="02020603050405020304" pitchFamily="18" charset="0"/>
                <a:cs typeface="Times New Roman" panose="02020603050405020304" pitchFamily="18" charset="0"/>
              </a:rPr>
              <a:t>//Cây con phải cao hơn</a:t>
            </a:r>
          </a:p>
          <a:p>
            <a:pPr marL="0" indent="0">
              <a:buNone/>
            </a:pPr>
            <a:r>
              <a:rPr lang="en-US" sz="2800" b="1" i="1">
                <a:latin typeface="Times New Roman" panose="02020603050405020304" pitchFamily="18" charset="0"/>
                <a:cs typeface="Times New Roman" panose="02020603050405020304" pitchFamily="18" charset="0"/>
              </a:rPr>
              <a:t>struct</a:t>
            </a:r>
            <a:r>
              <a:rPr lang="en-US" sz="2800" i="1">
                <a:latin typeface="Times New Roman" panose="02020603050405020304" pitchFamily="18" charset="0"/>
                <a:cs typeface="Times New Roman" panose="02020603050405020304" pitchFamily="18" charset="0"/>
              </a:rPr>
              <a:t> Node	</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char</a:t>
            </a:r>
            <a:r>
              <a:rPr lang="en-US" sz="2800" i="1">
                <a:latin typeface="Times New Roman" panose="02020603050405020304" pitchFamily="18" charset="0"/>
                <a:cs typeface="Times New Roman" panose="02020603050405020304" pitchFamily="18" charset="0"/>
              </a:rPr>
              <a:t>	BalanceFactor</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en-US" sz="2800" i="1">
                <a:solidFill>
                  <a:srgbClr val="3333FF"/>
                </a:solidFill>
                <a:latin typeface="Times New Roman" panose="02020603050405020304" pitchFamily="18" charset="0"/>
                <a:cs typeface="Times New Roman" panose="02020603050405020304" pitchFamily="18" charset="0"/>
              </a:rPr>
              <a:t>//chỉ số cân bằng</a:t>
            </a:r>
          </a:p>
          <a:p>
            <a:pPr marL="0" indent="0">
              <a:buNone/>
            </a:pPr>
            <a:r>
              <a:rPr lang="en-US" sz="2800" i="1">
                <a:latin typeface="Times New Roman" panose="02020603050405020304" pitchFamily="18" charset="0"/>
                <a:cs typeface="Times New Roman" panose="02020603050405020304" pitchFamily="18" charset="0"/>
              </a:rPr>
              <a:t>	</a:t>
            </a:r>
            <a:r>
              <a:rPr lang="en-US" sz="2800" b="1" i="1">
                <a:latin typeface="Times New Roman" panose="02020603050405020304" pitchFamily="18" charset="0"/>
                <a:cs typeface="Times New Roman" panose="02020603050405020304" pitchFamily="18" charset="0"/>
              </a:rPr>
              <a:t>int</a:t>
            </a:r>
            <a:r>
              <a:rPr lang="en-US" sz="2800" i="1">
                <a:latin typeface="Times New Roman" panose="02020603050405020304" pitchFamily="18" charset="0"/>
                <a:cs typeface="Times New Roman" panose="02020603050405020304" pitchFamily="18" charset="0"/>
              </a:rPr>
              <a:t>	key</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Left</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latin typeface="Times New Roman" panose="02020603050405020304" pitchFamily="18" charset="0"/>
                <a:cs typeface="Times New Roman" panose="02020603050405020304" pitchFamily="18" charset="0"/>
              </a:rPr>
              <a:t>	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Right</a:t>
            </a: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i="1">
                <a:solidFill>
                  <a:srgbClr val="FF0000"/>
                </a:solidFill>
                <a:latin typeface="Times New Roman" panose="02020603050405020304" pitchFamily="18" charset="0"/>
                <a:cs typeface="Times New Roman" panose="02020603050405020304" pitchFamily="18" charset="0"/>
              </a:rPr>
              <a:t>};</a:t>
            </a:r>
          </a:p>
          <a:p>
            <a:pPr marL="0" indent="0">
              <a:buNone/>
            </a:pPr>
            <a:r>
              <a:rPr lang="en-US" sz="2800" b="1" i="1">
                <a:latin typeface="Times New Roman" panose="02020603050405020304" pitchFamily="18" charset="0"/>
                <a:cs typeface="Times New Roman" panose="02020603050405020304" pitchFamily="18" charset="0"/>
              </a:rPr>
              <a:t>typedef</a:t>
            </a:r>
            <a:r>
              <a:rPr lang="en-US" sz="2800" i="1">
                <a:latin typeface="Times New Roman" panose="02020603050405020304" pitchFamily="18" charset="0"/>
                <a:cs typeface="Times New Roman" panose="02020603050405020304" pitchFamily="18" charset="0"/>
              </a:rPr>
              <a:t> Node </a:t>
            </a:r>
            <a:r>
              <a:rPr lang="en-US" sz="2800" i="1">
                <a:solidFill>
                  <a:srgbClr val="FF0000"/>
                </a:solidFill>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Tree</a:t>
            </a:r>
            <a:r>
              <a:rPr lang="en-US" sz="28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255</a:t>
            </a:fld>
            <a:endParaRPr lang="en-US" altLang="en-US"/>
          </a:p>
        </p:txBody>
      </p:sp>
    </p:spTree>
    <p:extLst>
      <p:ext uri="{BB962C8B-B14F-4D97-AF65-F5344CB8AC3E}">
        <p14:creationId xmlns:p14="http://schemas.microsoft.com/office/powerpoint/2010/main" val="2261305017"/>
      </p:ext>
    </p:extLst>
  </p:cSld>
  <p:clrMapOvr>
    <a:masterClrMapping/>
  </p:clrMapOvr>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7038"/>
            <a:ext cx="7696200" cy="563562"/>
          </a:xfrm>
          <a:solidFill>
            <a:srgbClr val="FFFFFF"/>
          </a:solidFill>
        </p:spPr>
        <p:txBody>
          <a:bodyPr/>
          <a:lstStyle/>
          <a:p>
            <a:r>
              <a:rPr lang="en-US" sz="3200">
                <a:latin typeface="Times New Roman" panose="02020603050405020304" pitchFamily="18" charset="0"/>
                <a:cs typeface="Times New Roman" panose="02020603050405020304" pitchFamily="18" charset="0"/>
              </a:rPr>
              <a:t>Các trường hợp mất cân bằng do lệch trái</a:t>
            </a:r>
          </a:p>
        </p:txBody>
      </p:sp>
      <p:sp>
        <p:nvSpPr>
          <p:cNvPr id="3" name="Content Placeholder 2"/>
          <p:cNvSpPr>
            <a:spLocks noGrp="1"/>
          </p:cNvSpPr>
          <p:nvPr>
            <p:ph idx="1"/>
          </p:nvPr>
        </p:nvSpPr>
        <p:spPr>
          <a:xfrm>
            <a:off x="457200" y="990600"/>
            <a:ext cx="8229600" cy="5135563"/>
          </a:xfrm>
        </p:spPr>
        <p:txBody>
          <a:bodyPr/>
          <a:lstStyle/>
          <a:p>
            <a:r>
              <a:rPr lang="en-US" sz="2800" b="1">
                <a:latin typeface="Times New Roman" panose="02020603050405020304" pitchFamily="18" charset="0"/>
                <a:cs typeface="Times New Roman" panose="02020603050405020304" pitchFamily="18" charset="0"/>
              </a:rPr>
              <a:t>Cây mất cân bằng tại nút 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256</a:t>
            </a:fld>
            <a:endParaRPr lang="en-US" altLang="en-US"/>
          </a:p>
        </p:txBody>
      </p:sp>
      <p:grpSp>
        <p:nvGrpSpPr>
          <p:cNvPr id="5" name="Group 58"/>
          <p:cNvGrpSpPr>
            <a:grpSpLocks/>
          </p:cNvGrpSpPr>
          <p:nvPr/>
        </p:nvGrpSpPr>
        <p:grpSpPr bwMode="auto">
          <a:xfrm>
            <a:off x="414338" y="1557338"/>
            <a:ext cx="4070350" cy="4752975"/>
            <a:chOff x="465" y="527"/>
            <a:chExt cx="2564" cy="299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p:grpSpPr>
        <p:sp>
          <p:nvSpPr>
            <p:cNvPr id="6" name="Oval 59"/>
            <p:cNvSpPr>
              <a:spLocks noChangeArrowheads="1"/>
            </p:cNvSpPr>
            <p:nvPr/>
          </p:nvSpPr>
          <p:spPr bwMode="auto">
            <a:xfrm>
              <a:off x="1905" y="527"/>
              <a:ext cx="453" cy="408"/>
            </a:xfrm>
            <a:prstGeom prst="ellipse">
              <a:avLst/>
            </a:prstGeom>
            <a:grp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cs typeface="Arial" panose="020B0604020202020204" pitchFamily="34" charset="0"/>
                </a:rPr>
                <a:t>T</a:t>
              </a:r>
            </a:p>
          </p:txBody>
        </p:sp>
        <p:sp>
          <p:nvSpPr>
            <p:cNvPr id="7" name="Oval 60"/>
            <p:cNvSpPr>
              <a:spLocks noChangeArrowheads="1"/>
            </p:cNvSpPr>
            <p:nvPr/>
          </p:nvSpPr>
          <p:spPr bwMode="auto">
            <a:xfrm>
              <a:off x="2621" y="1253"/>
              <a:ext cx="408" cy="453"/>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cs typeface="Arial" panose="020B0604020202020204" pitchFamily="34" charset="0"/>
                </a:rPr>
                <a:t>R</a:t>
              </a:r>
            </a:p>
          </p:txBody>
        </p:sp>
        <p:sp>
          <p:nvSpPr>
            <p:cNvPr id="8" name="Oval 61"/>
            <p:cNvSpPr>
              <a:spLocks noChangeArrowheads="1"/>
            </p:cNvSpPr>
            <p:nvPr/>
          </p:nvSpPr>
          <p:spPr bwMode="auto">
            <a:xfrm>
              <a:off x="1215" y="1253"/>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cs typeface="Arial" panose="020B0604020202020204" pitchFamily="34" charset="0"/>
                </a:rPr>
                <a:t>T1</a:t>
              </a:r>
            </a:p>
          </p:txBody>
        </p:sp>
        <p:sp>
          <p:nvSpPr>
            <p:cNvPr id="9" name="Oval 62"/>
            <p:cNvSpPr>
              <a:spLocks noChangeArrowheads="1"/>
            </p:cNvSpPr>
            <p:nvPr/>
          </p:nvSpPr>
          <p:spPr bwMode="auto">
            <a:xfrm>
              <a:off x="1714" y="2115"/>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cs typeface="Arial" panose="020B0604020202020204" pitchFamily="34" charset="0"/>
                </a:rPr>
                <a:t>R1</a:t>
              </a:r>
            </a:p>
          </p:txBody>
        </p:sp>
        <p:sp>
          <p:nvSpPr>
            <p:cNvPr id="10" name="Oval 63"/>
            <p:cNvSpPr>
              <a:spLocks noChangeArrowheads="1"/>
            </p:cNvSpPr>
            <p:nvPr/>
          </p:nvSpPr>
          <p:spPr bwMode="auto">
            <a:xfrm>
              <a:off x="671" y="2160"/>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cs typeface="Arial" panose="020B0604020202020204" pitchFamily="34" charset="0"/>
                </a:rPr>
                <a:t>L1</a:t>
              </a:r>
            </a:p>
          </p:txBody>
        </p:sp>
        <p:sp>
          <p:nvSpPr>
            <p:cNvPr id="11" name="Oval 64"/>
            <p:cNvSpPr>
              <a:spLocks noChangeArrowheads="1"/>
            </p:cNvSpPr>
            <p:nvPr/>
          </p:nvSpPr>
          <p:spPr bwMode="auto">
            <a:xfrm>
              <a:off x="1124" y="3113"/>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1" i="0" u="none" strike="noStrike" kern="0" cap="none" spc="0" normalizeH="0" baseline="0" noProof="0">
                <a:ln>
                  <a:noFill/>
                </a:ln>
                <a:solidFill>
                  <a:srgbClr val="000000"/>
                </a:solidFill>
                <a:effectLst/>
                <a:uLnTx/>
                <a:uFillTx/>
                <a:cs typeface="Arial" panose="020B0604020202020204" pitchFamily="34" charset="0"/>
              </a:endParaRPr>
            </a:p>
          </p:txBody>
        </p:sp>
        <p:sp>
          <p:nvSpPr>
            <p:cNvPr id="12" name="Oval 65"/>
            <p:cNvSpPr>
              <a:spLocks noChangeArrowheads="1"/>
            </p:cNvSpPr>
            <p:nvPr/>
          </p:nvSpPr>
          <p:spPr bwMode="auto">
            <a:xfrm>
              <a:off x="465" y="3113"/>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1" i="0" u="none" strike="noStrike" kern="0" cap="none" spc="0" normalizeH="0" baseline="0" noProof="0">
                <a:ln>
                  <a:noFill/>
                </a:ln>
                <a:solidFill>
                  <a:srgbClr val="000000"/>
                </a:solidFill>
                <a:effectLst/>
                <a:uLnTx/>
                <a:uFillTx/>
                <a:cs typeface="Arial" panose="020B0604020202020204" pitchFamily="34" charset="0"/>
              </a:endParaRPr>
            </a:p>
          </p:txBody>
        </p:sp>
        <p:sp>
          <p:nvSpPr>
            <p:cNvPr id="13" name="Line 66"/>
            <p:cNvSpPr>
              <a:spLocks noChangeShapeType="1"/>
            </p:cNvSpPr>
            <p:nvPr/>
          </p:nvSpPr>
          <p:spPr bwMode="auto">
            <a:xfrm flipH="1">
              <a:off x="1442" y="935"/>
              <a:ext cx="680" cy="318"/>
            </a:xfrm>
            <a:prstGeom prst="line">
              <a:avLst/>
            </a:prstGeom>
            <a:grpFill/>
            <a:ln w="9525">
              <a:solidFill>
                <a:srgbClr val="000000"/>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4" name="Line 67"/>
            <p:cNvSpPr>
              <a:spLocks noChangeShapeType="1"/>
            </p:cNvSpPr>
            <p:nvPr/>
          </p:nvSpPr>
          <p:spPr bwMode="auto">
            <a:xfrm>
              <a:off x="2122" y="935"/>
              <a:ext cx="680" cy="318"/>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5" name="Line 68"/>
            <p:cNvSpPr>
              <a:spLocks noChangeShapeType="1"/>
            </p:cNvSpPr>
            <p:nvPr/>
          </p:nvSpPr>
          <p:spPr bwMode="auto">
            <a:xfrm>
              <a:off x="1441" y="1661"/>
              <a:ext cx="454" cy="454"/>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6" name="Line 69"/>
            <p:cNvSpPr>
              <a:spLocks noChangeShapeType="1"/>
            </p:cNvSpPr>
            <p:nvPr/>
          </p:nvSpPr>
          <p:spPr bwMode="auto">
            <a:xfrm flipH="1">
              <a:off x="897" y="1661"/>
              <a:ext cx="544" cy="499"/>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7" name="Line 70"/>
            <p:cNvSpPr>
              <a:spLocks noChangeShapeType="1"/>
            </p:cNvSpPr>
            <p:nvPr/>
          </p:nvSpPr>
          <p:spPr bwMode="auto">
            <a:xfrm flipH="1">
              <a:off x="671" y="2568"/>
              <a:ext cx="226" cy="545"/>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18" name="Line 71"/>
            <p:cNvSpPr>
              <a:spLocks noChangeShapeType="1"/>
            </p:cNvSpPr>
            <p:nvPr/>
          </p:nvSpPr>
          <p:spPr bwMode="auto">
            <a:xfrm>
              <a:off x="897" y="2568"/>
              <a:ext cx="409" cy="545"/>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grpSp>
      <p:grpSp>
        <p:nvGrpSpPr>
          <p:cNvPr id="19" name="Group 72"/>
          <p:cNvGrpSpPr>
            <a:grpSpLocks/>
          </p:cNvGrpSpPr>
          <p:nvPr/>
        </p:nvGrpSpPr>
        <p:grpSpPr bwMode="auto">
          <a:xfrm>
            <a:off x="5133975" y="1844675"/>
            <a:ext cx="3743325" cy="4464050"/>
            <a:chOff x="671" y="527"/>
            <a:chExt cx="2358" cy="2812"/>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b="100000"/>
            </a:path>
            <a:tileRect t="-100000" r="-100000"/>
          </a:gradFill>
        </p:grpSpPr>
        <p:sp>
          <p:nvSpPr>
            <p:cNvPr id="20" name="Oval 73"/>
            <p:cNvSpPr>
              <a:spLocks noChangeArrowheads="1"/>
            </p:cNvSpPr>
            <p:nvPr/>
          </p:nvSpPr>
          <p:spPr bwMode="auto">
            <a:xfrm>
              <a:off x="1905" y="527"/>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cs typeface="Arial" panose="020B0604020202020204" pitchFamily="34" charset="0"/>
                </a:rPr>
                <a:t>T</a:t>
              </a:r>
            </a:p>
          </p:txBody>
        </p:sp>
        <p:sp>
          <p:nvSpPr>
            <p:cNvPr id="21" name="Oval 74"/>
            <p:cNvSpPr>
              <a:spLocks noChangeArrowheads="1"/>
            </p:cNvSpPr>
            <p:nvPr/>
          </p:nvSpPr>
          <p:spPr bwMode="auto">
            <a:xfrm>
              <a:off x="2621" y="1253"/>
              <a:ext cx="408" cy="453"/>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cs typeface="Arial" panose="020B0604020202020204" pitchFamily="34" charset="0"/>
                </a:rPr>
                <a:t>R</a:t>
              </a:r>
            </a:p>
          </p:txBody>
        </p:sp>
        <p:sp>
          <p:nvSpPr>
            <p:cNvPr id="22" name="Oval 75"/>
            <p:cNvSpPr>
              <a:spLocks noChangeArrowheads="1"/>
            </p:cNvSpPr>
            <p:nvPr/>
          </p:nvSpPr>
          <p:spPr bwMode="auto">
            <a:xfrm>
              <a:off x="1215" y="1253"/>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cs typeface="Arial" panose="020B0604020202020204" pitchFamily="34" charset="0"/>
                </a:rPr>
                <a:t>T1</a:t>
              </a:r>
            </a:p>
          </p:txBody>
        </p:sp>
        <p:sp>
          <p:nvSpPr>
            <p:cNvPr id="23" name="Oval 76"/>
            <p:cNvSpPr>
              <a:spLocks noChangeArrowheads="1"/>
            </p:cNvSpPr>
            <p:nvPr/>
          </p:nvSpPr>
          <p:spPr bwMode="auto">
            <a:xfrm>
              <a:off x="1714" y="2115"/>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cs typeface="Arial" panose="020B0604020202020204" pitchFamily="34" charset="0"/>
                </a:rPr>
                <a:t>T2</a:t>
              </a:r>
            </a:p>
          </p:txBody>
        </p:sp>
        <p:sp>
          <p:nvSpPr>
            <p:cNvPr id="24" name="Oval 77"/>
            <p:cNvSpPr>
              <a:spLocks noChangeArrowheads="1"/>
            </p:cNvSpPr>
            <p:nvPr/>
          </p:nvSpPr>
          <p:spPr bwMode="auto">
            <a:xfrm>
              <a:off x="671" y="2160"/>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cs typeface="Arial" panose="020B0604020202020204" pitchFamily="34" charset="0"/>
                </a:rPr>
                <a:t>L1</a:t>
              </a:r>
            </a:p>
          </p:txBody>
        </p:sp>
        <p:sp>
          <p:nvSpPr>
            <p:cNvPr id="25" name="Oval 78"/>
            <p:cNvSpPr>
              <a:spLocks noChangeArrowheads="1"/>
            </p:cNvSpPr>
            <p:nvPr/>
          </p:nvSpPr>
          <p:spPr bwMode="auto">
            <a:xfrm>
              <a:off x="2304" y="2928"/>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cs typeface="Arial" panose="020B0604020202020204" pitchFamily="34" charset="0"/>
                </a:rPr>
                <a:t>R21</a:t>
              </a:r>
            </a:p>
          </p:txBody>
        </p:sp>
        <p:sp>
          <p:nvSpPr>
            <p:cNvPr id="26" name="Oval 79"/>
            <p:cNvSpPr>
              <a:spLocks noChangeArrowheads="1"/>
            </p:cNvSpPr>
            <p:nvPr/>
          </p:nvSpPr>
          <p:spPr bwMode="auto">
            <a:xfrm>
              <a:off x="1170" y="2931"/>
              <a:ext cx="453" cy="408"/>
            </a:xfrm>
            <a:prstGeom prst="ellipse">
              <a:avLst/>
            </a:prstGeom>
            <a:grp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cs typeface="Arial" panose="020B0604020202020204" pitchFamily="34" charset="0"/>
                </a:rPr>
                <a:t>L21</a:t>
              </a:r>
            </a:p>
          </p:txBody>
        </p:sp>
        <p:sp>
          <p:nvSpPr>
            <p:cNvPr id="27" name="Line 80"/>
            <p:cNvSpPr>
              <a:spLocks noChangeShapeType="1"/>
            </p:cNvSpPr>
            <p:nvPr/>
          </p:nvSpPr>
          <p:spPr bwMode="auto">
            <a:xfrm flipH="1">
              <a:off x="1442" y="935"/>
              <a:ext cx="680" cy="318"/>
            </a:xfrm>
            <a:prstGeom prst="line">
              <a:avLst/>
            </a:prstGeom>
            <a:grpFill/>
            <a:ln w="9525">
              <a:solidFill>
                <a:srgbClr val="000000"/>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8" name="Line 81"/>
            <p:cNvSpPr>
              <a:spLocks noChangeShapeType="1"/>
            </p:cNvSpPr>
            <p:nvPr/>
          </p:nvSpPr>
          <p:spPr bwMode="auto">
            <a:xfrm>
              <a:off x="2122" y="935"/>
              <a:ext cx="680" cy="318"/>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29" name="Line 82"/>
            <p:cNvSpPr>
              <a:spLocks noChangeShapeType="1"/>
            </p:cNvSpPr>
            <p:nvPr/>
          </p:nvSpPr>
          <p:spPr bwMode="auto">
            <a:xfrm>
              <a:off x="1441" y="1661"/>
              <a:ext cx="454" cy="454"/>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30" name="Line 83"/>
            <p:cNvSpPr>
              <a:spLocks noChangeShapeType="1"/>
            </p:cNvSpPr>
            <p:nvPr/>
          </p:nvSpPr>
          <p:spPr bwMode="auto">
            <a:xfrm flipH="1">
              <a:off x="897" y="1661"/>
              <a:ext cx="544" cy="499"/>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31" name="Line 84"/>
            <p:cNvSpPr>
              <a:spLocks noChangeShapeType="1"/>
            </p:cNvSpPr>
            <p:nvPr/>
          </p:nvSpPr>
          <p:spPr bwMode="auto">
            <a:xfrm flipH="1">
              <a:off x="1442" y="2523"/>
              <a:ext cx="511" cy="408"/>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sp>
          <p:nvSpPr>
            <p:cNvPr id="32" name="Line 85"/>
            <p:cNvSpPr>
              <a:spLocks noChangeShapeType="1"/>
            </p:cNvSpPr>
            <p:nvPr/>
          </p:nvSpPr>
          <p:spPr bwMode="auto">
            <a:xfrm>
              <a:off x="1941" y="2523"/>
              <a:ext cx="544" cy="408"/>
            </a:xfrm>
            <a:prstGeom prst="line">
              <a:avLst/>
            </a:prstGeom>
            <a:grpFill/>
            <a:ln w="9525">
              <a:solidFill>
                <a:srgbClr val="000000"/>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cs typeface="Arial" panose="020B0604020202020204" pitchFamily="34" charset="0"/>
              </a:endParaRPr>
            </a:p>
          </p:txBody>
        </p:sp>
      </p:grpSp>
      <p:sp>
        <p:nvSpPr>
          <p:cNvPr id="33" name="Text Box 87"/>
          <p:cNvSpPr txBox="1">
            <a:spLocks noChangeArrowheads="1"/>
          </p:cNvSpPr>
          <p:nvPr/>
        </p:nvSpPr>
        <p:spPr bwMode="auto">
          <a:xfrm>
            <a:off x="381000" y="1773238"/>
            <a:ext cx="2160588" cy="457200"/>
          </a:xfrm>
          <a:prstGeom prst="rect">
            <a:avLst/>
          </a:prstGeom>
          <a:noFill/>
          <a:ln>
            <a:noFill/>
          </a:ln>
          <a:effectLst/>
        </p:spPr>
        <p:txBody>
          <a:bodyPr>
            <a:spAutoFit/>
          </a:bodyPr>
          <a:lstStyle/>
          <a:p>
            <a:pPr>
              <a:spcBef>
                <a:spcPct val="50000"/>
              </a:spcBef>
            </a:pPr>
            <a:r>
              <a:rPr lang="en-US" altLang="en-US" sz="2400">
                <a:solidFill>
                  <a:srgbClr val="000000"/>
                </a:solidFill>
                <a:cs typeface="Arial" panose="020B0604020202020204" pitchFamily="34" charset="0"/>
              </a:rPr>
              <a:t>TH1: Left-Left</a:t>
            </a:r>
          </a:p>
        </p:txBody>
      </p:sp>
      <p:sp>
        <p:nvSpPr>
          <p:cNvPr id="34" name="Text Box 88"/>
          <p:cNvSpPr txBox="1">
            <a:spLocks noChangeArrowheads="1"/>
          </p:cNvSpPr>
          <p:nvPr/>
        </p:nvSpPr>
        <p:spPr bwMode="auto">
          <a:xfrm>
            <a:off x="4773613" y="1819275"/>
            <a:ext cx="2376487" cy="457200"/>
          </a:xfrm>
          <a:prstGeom prst="rect">
            <a:avLst/>
          </a:prstGeom>
          <a:noFill/>
          <a:ln>
            <a:noFill/>
          </a:ln>
          <a:effectLst/>
        </p:spPr>
        <p:txBody>
          <a:bodyPr>
            <a:spAutoFit/>
          </a:bodyPr>
          <a:lstStyle/>
          <a:p>
            <a:pPr>
              <a:spcBef>
                <a:spcPct val="50000"/>
              </a:spcBef>
            </a:pPr>
            <a:r>
              <a:rPr lang="en-US" altLang="en-US" sz="2400">
                <a:solidFill>
                  <a:srgbClr val="000000"/>
                </a:solidFill>
                <a:cs typeface="Arial" panose="020B0604020202020204" pitchFamily="34" charset="0"/>
              </a:rPr>
              <a:t>TH2: Left-Right</a:t>
            </a:r>
          </a:p>
        </p:txBody>
      </p:sp>
    </p:spTree>
    <p:extLst>
      <p:ext uri="{BB962C8B-B14F-4D97-AF65-F5344CB8AC3E}">
        <p14:creationId xmlns:p14="http://schemas.microsoft.com/office/powerpoint/2010/main" val="139903415"/>
      </p:ext>
    </p:extLst>
  </p:cSld>
  <p:clrMapOvr>
    <a:masterClrMapping/>
  </p:clrMapOvr>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27038"/>
            <a:ext cx="7696200" cy="563562"/>
          </a:xfrm>
          <a:solidFill>
            <a:srgbClr val="FFFFFF"/>
          </a:solidFill>
        </p:spPr>
        <p:txBody>
          <a:bodyPr/>
          <a:lstStyle/>
          <a:p>
            <a:r>
              <a:rPr lang="en-US" sz="3200">
                <a:latin typeface="Times New Roman" panose="02020603050405020304" pitchFamily="18" charset="0"/>
                <a:cs typeface="Times New Roman" panose="02020603050405020304" pitchFamily="18" charset="0"/>
              </a:rPr>
              <a:t>Các trường hợp mất cân bằng do lệch phải</a:t>
            </a:r>
          </a:p>
        </p:txBody>
      </p:sp>
      <p:sp>
        <p:nvSpPr>
          <p:cNvPr id="3" name="Content Placeholder 2"/>
          <p:cNvSpPr>
            <a:spLocks noGrp="1"/>
          </p:cNvSpPr>
          <p:nvPr>
            <p:ph idx="1"/>
          </p:nvPr>
        </p:nvSpPr>
        <p:spPr>
          <a:xfrm>
            <a:off x="457200" y="990600"/>
            <a:ext cx="8229600" cy="5135563"/>
          </a:xfrm>
        </p:spPr>
        <p:txBody>
          <a:bodyPr/>
          <a:lstStyle/>
          <a:p>
            <a:r>
              <a:rPr lang="en-US" sz="2800" b="1">
                <a:latin typeface="Times New Roman" panose="02020603050405020304" pitchFamily="18" charset="0"/>
                <a:cs typeface="Times New Roman" panose="02020603050405020304" pitchFamily="18" charset="0"/>
              </a:rPr>
              <a:t>Cây mất cân bằng tại nút T</a:t>
            </a:r>
          </a:p>
        </p:txBody>
      </p:sp>
      <p:sp>
        <p:nvSpPr>
          <p:cNvPr id="4" name="Slide Number Placeholder 3"/>
          <p:cNvSpPr>
            <a:spLocks noGrp="1"/>
          </p:cNvSpPr>
          <p:nvPr>
            <p:ph type="sldNum" sz="quarter" idx="12"/>
          </p:nvPr>
        </p:nvSpPr>
        <p:spPr>
          <a:noFill/>
        </p:spPr>
        <p:txBody>
          <a:bodyPr/>
          <a:lstStyle/>
          <a:p>
            <a:fld id="{F5EFD47E-C029-4974-8E90-7A6D993626E2}" type="slidenum">
              <a:rPr lang="en-US" altLang="en-US" smtClean="0"/>
              <a:pPr/>
              <a:t>257</a:t>
            </a:fld>
            <a:endParaRPr lang="en-US" altLang="en-US"/>
          </a:p>
        </p:txBody>
      </p:sp>
      <p:grpSp>
        <p:nvGrpSpPr>
          <p:cNvPr id="35" name="Group 58"/>
          <p:cNvGrpSpPr>
            <a:grpSpLocks/>
          </p:cNvGrpSpPr>
          <p:nvPr/>
        </p:nvGrpSpPr>
        <p:grpSpPr bwMode="auto">
          <a:xfrm>
            <a:off x="573087" y="2133600"/>
            <a:ext cx="4391025" cy="4392613"/>
            <a:chOff x="444" y="527"/>
            <a:chExt cx="2766" cy="2767"/>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grpSpPr>
        <p:sp>
          <p:nvSpPr>
            <p:cNvPr id="36" name="Oval 59"/>
            <p:cNvSpPr>
              <a:spLocks noChangeArrowheads="1"/>
            </p:cNvSpPr>
            <p:nvPr/>
          </p:nvSpPr>
          <p:spPr bwMode="auto">
            <a:xfrm>
              <a:off x="1135" y="52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37" name="Oval 60"/>
            <p:cNvSpPr>
              <a:spLocks noChangeArrowheads="1"/>
            </p:cNvSpPr>
            <p:nvPr/>
          </p:nvSpPr>
          <p:spPr bwMode="auto">
            <a:xfrm>
              <a:off x="1714" y="1163"/>
              <a:ext cx="49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38" name="Oval 61"/>
            <p:cNvSpPr>
              <a:spLocks noChangeArrowheads="1"/>
            </p:cNvSpPr>
            <p:nvPr/>
          </p:nvSpPr>
          <p:spPr bwMode="auto">
            <a:xfrm>
              <a:off x="444" y="111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39" name="Oval 62"/>
            <p:cNvSpPr>
              <a:spLocks noChangeArrowheads="1"/>
            </p:cNvSpPr>
            <p:nvPr/>
          </p:nvSpPr>
          <p:spPr bwMode="auto">
            <a:xfrm>
              <a:off x="2213"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40" name="Oval 63"/>
            <p:cNvSpPr>
              <a:spLocks noChangeArrowheads="1"/>
            </p:cNvSpPr>
            <p:nvPr/>
          </p:nvSpPr>
          <p:spPr bwMode="auto">
            <a:xfrm>
              <a:off x="1171"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41" name="Oval 64"/>
            <p:cNvSpPr>
              <a:spLocks noChangeArrowheads="1"/>
            </p:cNvSpPr>
            <p:nvPr/>
          </p:nvSpPr>
          <p:spPr bwMode="auto">
            <a:xfrm>
              <a:off x="2757" y="2840"/>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42" name="Oval 65"/>
            <p:cNvSpPr>
              <a:spLocks noChangeArrowheads="1"/>
            </p:cNvSpPr>
            <p:nvPr/>
          </p:nvSpPr>
          <p:spPr bwMode="auto">
            <a:xfrm>
              <a:off x="1714" y="2886"/>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43" name="Line 66"/>
            <p:cNvSpPr>
              <a:spLocks noChangeShapeType="1"/>
            </p:cNvSpPr>
            <p:nvPr/>
          </p:nvSpPr>
          <p:spPr bwMode="auto">
            <a:xfrm flipH="1">
              <a:off x="671" y="935"/>
              <a:ext cx="725" cy="182"/>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67"/>
            <p:cNvSpPr>
              <a:spLocks noChangeShapeType="1"/>
            </p:cNvSpPr>
            <p:nvPr/>
          </p:nvSpPr>
          <p:spPr bwMode="auto">
            <a:xfrm>
              <a:off x="1352" y="935"/>
              <a:ext cx="543" cy="227"/>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68"/>
            <p:cNvSpPr>
              <a:spLocks noChangeShapeType="1"/>
            </p:cNvSpPr>
            <p:nvPr/>
          </p:nvSpPr>
          <p:spPr bwMode="auto">
            <a:xfrm>
              <a:off x="1986" y="1616"/>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69"/>
            <p:cNvSpPr>
              <a:spLocks noChangeShapeType="1"/>
            </p:cNvSpPr>
            <p:nvPr/>
          </p:nvSpPr>
          <p:spPr bwMode="auto">
            <a:xfrm flipH="1">
              <a:off x="1442" y="1616"/>
              <a:ext cx="544"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70"/>
            <p:cNvSpPr>
              <a:spLocks noChangeShapeType="1"/>
            </p:cNvSpPr>
            <p:nvPr/>
          </p:nvSpPr>
          <p:spPr bwMode="auto">
            <a:xfrm flipH="1">
              <a:off x="1941" y="2432"/>
              <a:ext cx="499"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Line 71"/>
            <p:cNvSpPr>
              <a:spLocks noChangeShapeType="1"/>
            </p:cNvSpPr>
            <p:nvPr/>
          </p:nvSpPr>
          <p:spPr bwMode="auto">
            <a:xfrm>
              <a:off x="2440" y="2432"/>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9" name="Group 72"/>
          <p:cNvGrpSpPr>
            <a:grpSpLocks/>
          </p:cNvGrpSpPr>
          <p:nvPr/>
        </p:nvGrpSpPr>
        <p:grpSpPr bwMode="auto">
          <a:xfrm>
            <a:off x="5251450" y="2060575"/>
            <a:ext cx="3527425" cy="4392613"/>
            <a:chOff x="444" y="527"/>
            <a:chExt cx="2222" cy="2767"/>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grpSpPr>
        <p:sp>
          <p:nvSpPr>
            <p:cNvPr id="50" name="Oval 73"/>
            <p:cNvSpPr>
              <a:spLocks noChangeArrowheads="1"/>
            </p:cNvSpPr>
            <p:nvPr/>
          </p:nvSpPr>
          <p:spPr bwMode="auto">
            <a:xfrm>
              <a:off x="1135" y="52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51" name="Oval 74"/>
            <p:cNvSpPr>
              <a:spLocks noChangeArrowheads="1"/>
            </p:cNvSpPr>
            <p:nvPr/>
          </p:nvSpPr>
          <p:spPr bwMode="auto">
            <a:xfrm>
              <a:off x="1714" y="1163"/>
              <a:ext cx="49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52" name="Oval 75"/>
            <p:cNvSpPr>
              <a:spLocks noChangeArrowheads="1"/>
            </p:cNvSpPr>
            <p:nvPr/>
          </p:nvSpPr>
          <p:spPr bwMode="auto">
            <a:xfrm>
              <a:off x="444" y="111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53" name="Oval 76"/>
            <p:cNvSpPr>
              <a:spLocks noChangeArrowheads="1"/>
            </p:cNvSpPr>
            <p:nvPr/>
          </p:nvSpPr>
          <p:spPr bwMode="auto">
            <a:xfrm>
              <a:off x="2213"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54" name="Oval 77"/>
            <p:cNvSpPr>
              <a:spLocks noChangeArrowheads="1"/>
            </p:cNvSpPr>
            <p:nvPr/>
          </p:nvSpPr>
          <p:spPr bwMode="auto">
            <a:xfrm>
              <a:off x="1171"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T2</a:t>
              </a:r>
            </a:p>
          </p:txBody>
        </p:sp>
        <p:sp>
          <p:nvSpPr>
            <p:cNvPr id="55" name="Oval 78"/>
            <p:cNvSpPr>
              <a:spLocks noChangeArrowheads="1"/>
            </p:cNvSpPr>
            <p:nvPr/>
          </p:nvSpPr>
          <p:spPr bwMode="auto">
            <a:xfrm>
              <a:off x="1714" y="2840"/>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R21</a:t>
              </a:r>
            </a:p>
          </p:txBody>
        </p:sp>
        <p:sp>
          <p:nvSpPr>
            <p:cNvPr id="56" name="Oval 79"/>
            <p:cNvSpPr>
              <a:spLocks noChangeArrowheads="1"/>
            </p:cNvSpPr>
            <p:nvPr/>
          </p:nvSpPr>
          <p:spPr bwMode="auto">
            <a:xfrm>
              <a:off x="671" y="2886"/>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L21</a:t>
              </a:r>
            </a:p>
          </p:txBody>
        </p:sp>
        <p:sp>
          <p:nvSpPr>
            <p:cNvPr id="57" name="Line 80"/>
            <p:cNvSpPr>
              <a:spLocks noChangeShapeType="1"/>
            </p:cNvSpPr>
            <p:nvPr/>
          </p:nvSpPr>
          <p:spPr bwMode="auto">
            <a:xfrm flipH="1">
              <a:off x="671" y="935"/>
              <a:ext cx="725" cy="182"/>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81"/>
            <p:cNvSpPr>
              <a:spLocks noChangeShapeType="1"/>
            </p:cNvSpPr>
            <p:nvPr/>
          </p:nvSpPr>
          <p:spPr bwMode="auto">
            <a:xfrm>
              <a:off x="1352" y="935"/>
              <a:ext cx="543" cy="227"/>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82"/>
            <p:cNvSpPr>
              <a:spLocks noChangeShapeType="1"/>
            </p:cNvSpPr>
            <p:nvPr/>
          </p:nvSpPr>
          <p:spPr bwMode="auto">
            <a:xfrm>
              <a:off x="1986" y="1616"/>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83"/>
            <p:cNvSpPr>
              <a:spLocks noChangeShapeType="1"/>
            </p:cNvSpPr>
            <p:nvPr/>
          </p:nvSpPr>
          <p:spPr bwMode="auto">
            <a:xfrm flipH="1">
              <a:off x="1442" y="1616"/>
              <a:ext cx="544"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84"/>
            <p:cNvSpPr>
              <a:spLocks noChangeShapeType="1"/>
            </p:cNvSpPr>
            <p:nvPr/>
          </p:nvSpPr>
          <p:spPr bwMode="auto">
            <a:xfrm flipH="1">
              <a:off x="898" y="2432"/>
              <a:ext cx="499"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Line 85"/>
            <p:cNvSpPr>
              <a:spLocks noChangeShapeType="1"/>
            </p:cNvSpPr>
            <p:nvPr/>
          </p:nvSpPr>
          <p:spPr bwMode="auto">
            <a:xfrm>
              <a:off x="1397" y="2432"/>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3" name="Text Box 87"/>
          <p:cNvSpPr txBox="1">
            <a:spLocks noChangeArrowheads="1"/>
          </p:cNvSpPr>
          <p:nvPr/>
        </p:nvSpPr>
        <p:spPr bwMode="auto">
          <a:xfrm>
            <a:off x="452438" y="1700213"/>
            <a:ext cx="2519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TH3: Right-Right</a:t>
            </a:r>
          </a:p>
        </p:txBody>
      </p:sp>
      <p:sp>
        <p:nvSpPr>
          <p:cNvPr id="64" name="Text Box 88"/>
          <p:cNvSpPr txBox="1">
            <a:spLocks noChangeArrowheads="1"/>
          </p:cNvSpPr>
          <p:nvPr/>
        </p:nvSpPr>
        <p:spPr bwMode="auto">
          <a:xfrm>
            <a:off x="4314825" y="1700213"/>
            <a:ext cx="2376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TH4: Right-Left</a:t>
            </a:r>
          </a:p>
        </p:txBody>
      </p:sp>
    </p:spTree>
    <p:extLst>
      <p:ext uri="{BB962C8B-B14F-4D97-AF65-F5344CB8AC3E}">
        <p14:creationId xmlns:p14="http://schemas.microsoft.com/office/powerpoint/2010/main" val="2514964572"/>
      </p:ext>
    </p:extLst>
  </p:cSld>
  <p:clrMapOvr>
    <a:masterClrMapping/>
  </p:clrMapOvr>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487362"/>
          </a:xfrm>
        </p:spPr>
        <p:txBody>
          <a:bodyPr/>
          <a:lstStyle/>
          <a:p>
            <a:r>
              <a:rPr lang="en-US" sz="3200">
                <a:latin typeface="Times New Roman" panose="02020603050405020304" pitchFamily="18" charset="0"/>
                <a:cs typeface="Times New Roman" panose="02020603050405020304" pitchFamily="18" charset="0"/>
              </a:rPr>
              <a:t>Các thao tác trên cây cân bằng</a:t>
            </a:r>
          </a:p>
        </p:txBody>
      </p:sp>
      <p:sp>
        <p:nvSpPr>
          <p:cNvPr id="3" name="Content Placeholder 2"/>
          <p:cNvSpPr>
            <a:spLocks noGrp="1"/>
          </p:cNvSpPr>
          <p:nvPr>
            <p:ph idx="1"/>
          </p:nvPr>
        </p:nvSpPr>
        <p:spPr>
          <a:xfrm>
            <a:off x="381000" y="990600"/>
            <a:ext cx="8610600" cy="5410200"/>
          </a:xfrm>
        </p:spPr>
        <p:txBody>
          <a:bodyPr/>
          <a:lstStyle/>
          <a:p>
            <a:pPr>
              <a:buFont typeface="Wingdings" panose="05000000000000000000" pitchFamily="2" charset="2"/>
              <a:buChar char="§"/>
            </a:pPr>
            <a:r>
              <a:rPr lang="en-US" altLang="en-US" sz="2800">
                <a:solidFill>
                  <a:srgbClr val="080808"/>
                </a:solidFill>
                <a:latin typeface="Times New Roman" panose="02020603050405020304" pitchFamily="18" charset="0"/>
                <a:cs typeface="Times New Roman" panose="02020603050405020304" pitchFamily="18" charset="0"/>
              </a:rPr>
              <a:t>Khi th</a:t>
            </a:r>
            <a:r>
              <a:rPr lang="en-US" altLang="en-US" sz="2800">
                <a:latin typeface="Times New Roman" panose="02020603050405020304" pitchFamily="18" charset="0"/>
                <a:cs typeface="Times New Roman" panose="02020603050405020304" pitchFamily="18" charset="0"/>
              </a:rPr>
              <a:t>êm hay xoá 1 nút trên cây, có thể làm cho cây mất tính cân bằng, khi ấy ta phải tiến hành cân bằng lại.</a:t>
            </a:r>
            <a:endParaRPr lang="en-US" altLang="en-US" sz="2800">
              <a:solidFill>
                <a:srgbClr val="080808"/>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altLang="en-US" sz="2800">
                <a:solidFill>
                  <a:srgbClr val="080808"/>
                </a:solidFill>
                <a:latin typeface="Times New Roman" panose="02020603050405020304" pitchFamily="18" charset="0"/>
                <a:cs typeface="Times New Roman" panose="02020603050405020304" pitchFamily="18" charset="0"/>
              </a:rPr>
              <a:t>Cây có khả năng mất cân bằng khi thay đổi chiều cao:</a:t>
            </a:r>
          </a:p>
          <a:p>
            <a:pPr lvl="1">
              <a:buFont typeface="Arial" panose="020B0604020202020204" pitchFamily="34" charset="0"/>
              <a:buChar char="•"/>
            </a:pPr>
            <a:r>
              <a:rPr lang="en-US" altLang="en-US" i="1">
                <a:solidFill>
                  <a:srgbClr val="080808"/>
                </a:solidFill>
                <a:latin typeface="Times New Roman" panose="02020603050405020304" pitchFamily="18" charset="0"/>
                <a:cs typeface="Times New Roman" panose="02020603050405020304" pitchFamily="18" charset="0"/>
              </a:rPr>
              <a:t>Thêm bên trái -&gt; lệch nhánh trái</a:t>
            </a:r>
          </a:p>
          <a:p>
            <a:pPr lvl="1">
              <a:buFont typeface="Arial" panose="020B0604020202020204" pitchFamily="34" charset="0"/>
              <a:buChar char="•"/>
            </a:pPr>
            <a:r>
              <a:rPr lang="en-US" altLang="en-US" i="1">
                <a:solidFill>
                  <a:srgbClr val="080808"/>
                </a:solidFill>
                <a:latin typeface="Times New Roman" panose="02020603050405020304" pitchFamily="18" charset="0"/>
                <a:cs typeface="Times New Roman" panose="02020603050405020304" pitchFamily="18" charset="0"/>
              </a:rPr>
              <a:t>Thêm bên phải -&gt; lệch nhánh phải</a:t>
            </a:r>
          </a:p>
          <a:p>
            <a:pPr lvl="1">
              <a:buFont typeface="Arial" panose="020B0604020202020204" pitchFamily="34" charset="0"/>
              <a:buChar char="•"/>
            </a:pPr>
            <a:r>
              <a:rPr lang="en-US" altLang="en-US" i="1">
                <a:solidFill>
                  <a:srgbClr val="080808"/>
                </a:solidFill>
                <a:latin typeface="Times New Roman" panose="02020603050405020304" pitchFamily="18" charset="0"/>
                <a:cs typeface="Times New Roman" panose="02020603050405020304" pitchFamily="18" charset="0"/>
              </a:rPr>
              <a:t>Hủy bên phải -&gt; lệch nhánh trái</a:t>
            </a:r>
          </a:p>
          <a:p>
            <a:pPr lvl="1">
              <a:buFont typeface="Arial" panose="020B0604020202020204" pitchFamily="34" charset="0"/>
              <a:buChar char="•"/>
            </a:pPr>
            <a:r>
              <a:rPr lang="en-US" altLang="en-US" i="1">
                <a:solidFill>
                  <a:srgbClr val="080808"/>
                </a:solidFill>
                <a:latin typeface="Times New Roman" panose="02020603050405020304" pitchFamily="18" charset="0"/>
                <a:cs typeface="Times New Roman" panose="02020603050405020304" pitchFamily="18" charset="0"/>
              </a:rPr>
              <a:t>Hủy bên trái -&gt; lệch nhánh phải</a:t>
            </a:r>
          </a:p>
          <a:p>
            <a:pPr>
              <a:buFont typeface="Wingdings" panose="05000000000000000000" pitchFamily="2" charset="2"/>
              <a:buChar char="§"/>
            </a:pPr>
            <a:r>
              <a:rPr lang="en-US" altLang="en-US" sz="2800">
                <a:solidFill>
                  <a:srgbClr val="080808"/>
                </a:solidFill>
                <a:latin typeface="Times New Roman" panose="02020603050405020304" pitchFamily="18" charset="0"/>
                <a:cs typeface="Times New Roman" panose="02020603050405020304" pitchFamily="18" charset="0"/>
              </a:rPr>
              <a:t>Cân bằng lại cây : Tìm cách bố trí lại cây sao cho chiều cao 2 cây con cân đối:</a:t>
            </a:r>
          </a:p>
          <a:p>
            <a:pPr lvl="1">
              <a:buFont typeface="Arial" panose="020B0604020202020204" pitchFamily="34" charset="0"/>
              <a:buChar char="•"/>
            </a:pPr>
            <a:r>
              <a:rPr lang="en-US" altLang="en-US" i="1">
                <a:solidFill>
                  <a:srgbClr val="080808"/>
                </a:solidFill>
                <a:latin typeface="Times New Roman" panose="02020603050405020304" pitchFamily="18" charset="0"/>
                <a:cs typeface="Times New Roman" panose="02020603050405020304" pitchFamily="18" charset="0"/>
              </a:rPr>
              <a:t>Kéo nhánh cao bù cho nhánh thấp</a:t>
            </a:r>
          </a:p>
          <a:p>
            <a:pPr lvl="1">
              <a:buFont typeface="Arial" panose="020B0604020202020204" pitchFamily="34" charset="0"/>
              <a:buChar char="•"/>
            </a:pPr>
            <a:r>
              <a:rPr lang="en-US" altLang="en-US" i="1">
                <a:solidFill>
                  <a:srgbClr val="080808"/>
                </a:solidFill>
                <a:latin typeface="Times New Roman" panose="02020603050405020304" pitchFamily="18" charset="0"/>
                <a:cs typeface="Times New Roman" panose="02020603050405020304" pitchFamily="18" charset="0"/>
              </a:rPr>
              <a:t>Phải bảo đảm cây vẫn là Nh</a:t>
            </a:r>
            <a:r>
              <a:rPr lang="en-US" altLang="en-US" i="1">
                <a:latin typeface="Times New Roman" panose="02020603050405020304" pitchFamily="18" charset="0"/>
                <a:cs typeface="Times New Roman" panose="02020603050405020304" pitchFamily="18" charset="0"/>
              </a:rPr>
              <a:t>ị phân tìm kiếm</a:t>
            </a:r>
          </a:p>
          <a:p>
            <a:pPr>
              <a:buFont typeface="Wingdings" panose="05000000000000000000" pitchFamily="2" charset="2"/>
              <a:buChar char="§"/>
            </a:pPr>
            <a:endParaRPr lang="en-US" sz="2800" b="1">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258</a:t>
            </a:fld>
            <a:endParaRPr lang="en-US" altLang="en-US"/>
          </a:p>
        </p:txBody>
      </p:sp>
    </p:spTree>
    <p:extLst>
      <p:ext uri="{BB962C8B-B14F-4D97-AF65-F5344CB8AC3E}">
        <p14:creationId xmlns:p14="http://schemas.microsoft.com/office/powerpoint/2010/main" val="1094168027"/>
      </p:ext>
    </p:extLst>
  </p:cSld>
  <p:clrMapOvr>
    <a:masterClrMapping/>
  </p:clrMapOvr>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487362"/>
          </a:xfrm>
        </p:spPr>
        <p:txBody>
          <a:bodyPr/>
          <a:lstStyle/>
          <a:p>
            <a:r>
              <a:rPr lang="en-US" sz="3200">
                <a:latin typeface="Times New Roman" panose="02020603050405020304" pitchFamily="18" charset="0"/>
                <a:cs typeface="Times New Roman" panose="02020603050405020304" pitchFamily="18" charset="0"/>
              </a:rPr>
              <a:t>Cân bằng lại do lệch trái TH1</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259</a:t>
            </a:fld>
            <a:endParaRPr lang="en-US" altLang="en-US"/>
          </a:p>
        </p:txBody>
      </p:sp>
      <p:grpSp>
        <p:nvGrpSpPr>
          <p:cNvPr id="5" name="Group 48"/>
          <p:cNvGrpSpPr>
            <a:grpSpLocks/>
          </p:cNvGrpSpPr>
          <p:nvPr/>
        </p:nvGrpSpPr>
        <p:grpSpPr bwMode="auto">
          <a:xfrm>
            <a:off x="228600" y="1266825"/>
            <a:ext cx="4070350" cy="4752975"/>
            <a:chOff x="465" y="527"/>
            <a:chExt cx="2564" cy="2994"/>
          </a:xfrm>
          <a:gradFill>
            <a:gsLst>
              <a:gs pos="0">
                <a:schemeClr val="accent1">
                  <a:lumMod val="5000"/>
                  <a:lumOff val="95000"/>
                </a:schemeClr>
              </a:gs>
              <a:gs pos="41000">
                <a:schemeClr val="accent1">
                  <a:lumMod val="45000"/>
                  <a:lumOff val="55000"/>
                </a:schemeClr>
              </a:gs>
              <a:gs pos="63000">
                <a:schemeClr val="accent1">
                  <a:lumMod val="45000"/>
                  <a:lumOff val="55000"/>
                </a:schemeClr>
              </a:gs>
              <a:gs pos="100000">
                <a:schemeClr val="accent1">
                  <a:lumMod val="30000"/>
                  <a:lumOff val="70000"/>
                </a:schemeClr>
              </a:gs>
            </a:gsLst>
            <a:lin ang="5400000" scaled="1"/>
          </a:gradFill>
        </p:grpSpPr>
        <p:sp>
          <p:nvSpPr>
            <p:cNvPr id="6" name="Oval 4"/>
            <p:cNvSpPr>
              <a:spLocks noChangeArrowheads="1"/>
            </p:cNvSpPr>
            <p:nvPr/>
          </p:nvSpPr>
          <p:spPr bwMode="auto">
            <a:xfrm>
              <a:off x="1905" y="527"/>
              <a:ext cx="453" cy="408"/>
            </a:xfrm>
            <a:prstGeom prst="ellips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7" name="Oval 5"/>
            <p:cNvSpPr>
              <a:spLocks noChangeArrowheads="1"/>
            </p:cNvSpPr>
            <p:nvPr/>
          </p:nvSpPr>
          <p:spPr bwMode="auto">
            <a:xfrm>
              <a:off x="2621" y="1253"/>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a:t>
              </a:r>
            </a:p>
          </p:txBody>
        </p:sp>
        <p:sp>
          <p:nvSpPr>
            <p:cNvPr id="8" name="Oval 10"/>
            <p:cNvSpPr>
              <a:spLocks noChangeArrowheads="1"/>
            </p:cNvSpPr>
            <p:nvPr/>
          </p:nvSpPr>
          <p:spPr bwMode="auto">
            <a:xfrm>
              <a:off x="1215" y="1253"/>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9" name="Oval 11"/>
            <p:cNvSpPr>
              <a:spLocks noChangeArrowheads="1"/>
            </p:cNvSpPr>
            <p:nvPr/>
          </p:nvSpPr>
          <p:spPr bwMode="auto">
            <a:xfrm>
              <a:off x="1714" y="2115"/>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10" name="Oval 12"/>
            <p:cNvSpPr>
              <a:spLocks noChangeArrowheads="1"/>
            </p:cNvSpPr>
            <p:nvPr/>
          </p:nvSpPr>
          <p:spPr bwMode="auto">
            <a:xfrm>
              <a:off x="671" y="2160"/>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11" name="Oval 13"/>
            <p:cNvSpPr>
              <a:spLocks noChangeArrowheads="1"/>
            </p:cNvSpPr>
            <p:nvPr/>
          </p:nvSpPr>
          <p:spPr bwMode="auto">
            <a:xfrm>
              <a:off x="1124" y="3113"/>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12" name="Oval 14"/>
            <p:cNvSpPr>
              <a:spLocks noChangeArrowheads="1"/>
            </p:cNvSpPr>
            <p:nvPr/>
          </p:nvSpPr>
          <p:spPr bwMode="auto">
            <a:xfrm>
              <a:off x="465" y="3113"/>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13" name="Line 15"/>
            <p:cNvSpPr>
              <a:spLocks noChangeShapeType="1"/>
            </p:cNvSpPr>
            <p:nvPr/>
          </p:nvSpPr>
          <p:spPr bwMode="auto">
            <a:xfrm flipH="1">
              <a:off x="1442" y="935"/>
              <a:ext cx="680" cy="318"/>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6"/>
            <p:cNvSpPr>
              <a:spLocks noChangeShapeType="1"/>
            </p:cNvSpPr>
            <p:nvPr/>
          </p:nvSpPr>
          <p:spPr bwMode="auto">
            <a:xfrm>
              <a:off x="2122" y="935"/>
              <a:ext cx="680" cy="31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7"/>
            <p:cNvSpPr>
              <a:spLocks noChangeShapeType="1"/>
            </p:cNvSpPr>
            <p:nvPr/>
          </p:nvSpPr>
          <p:spPr bwMode="auto">
            <a:xfrm>
              <a:off x="1441" y="1661"/>
              <a:ext cx="454"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p:cNvSpPr>
              <a:spLocks noChangeShapeType="1"/>
            </p:cNvSpPr>
            <p:nvPr/>
          </p:nvSpPr>
          <p:spPr bwMode="auto">
            <a:xfrm flipH="1">
              <a:off x="897" y="1661"/>
              <a:ext cx="544" cy="49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9"/>
            <p:cNvSpPr>
              <a:spLocks noChangeShapeType="1"/>
            </p:cNvSpPr>
            <p:nvPr/>
          </p:nvSpPr>
          <p:spPr bwMode="auto">
            <a:xfrm flipH="1">
              <a:off x="671" y="2568"/>
              <a:ext cx="226" cy="545"/>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20"/>
            <p:cNvSpPr>
              <a:spLocks noChangeShapeType="1"/>
            </p:cNvSpPr>
            <p:nvPr/>
          </p:nvSpPr>
          <p:spPr bwMode="auto">
            <a:xfrm>
              <a:off x="897" y="2568"/>
              <a:ext cx="409" cy="545"/>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49"/>
          <p:cNvGrpSpPr>
            <a:grpSpLocks/>
          </p:cNvGrpSpPr>
          <p:nvPr/>
        </p:nvGrpSpPr>
        <p:grpSpPr bwMode="auto">
          <a:xfrm>
            <a:off x="3962400" y="1878013"/>
            <a:ext cx="4824412" cy="3455987"/>
            <a:chOff x="3029" y="845"/>
            <a:chExt cx="3039" cy="2177"/>
          </a:xfrm>
          <a:gradFill>
            <a:gsLst>
              <a:gs pos="0">
                <a:schemeClr val="accent1">
                  <a:lumMod val="5000"/>
                  <a:lumOff val="95000"/>
                </a:schemeClr>
              </a:gs>
              <a:gs pos="41000">
                <a:schemeClr val="accent1">
                  <a:lumMod val="45000"/>
                  <a:lumOff val="55000"/>
                </a:schemeClr>
              </a:gs>
              <a:gs pos="63000">
                <a:schemeClr val="accent1">
                  <a:lumMod val="45000"/>
                  <a:lumOff val="55000"/>
                </a:schemeClr>
              </a:gs>
              <a:gs pos="100000">
                <a:schemeClr val="accent1">
                  <a:lumMod val="30000"/>
                  <a:lumOff val="70000"/>
                </a:schemeClr>
              </a:gs>
            </a:gsLst>
            <a:lin ang="5400000" scaled="1"/>
          </a:gradFill>
        </p:grpSpPr>
        <p:sp>
          <p:nvSpPr>
            <p:cNvPr id="20" name="Oval 34"/>
            <p:cNvSpPr>
              <a:spLocks noChangeArrowheads="1"/>
            </p:cNvSpPr>
            <p:nvPr/>
          </p:nvSpPr>
          <p:spPr bwMode="auto">
            <a:xfrm>
              <a:off x="4980" y="1706"/>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21" name="Oval 35"/>
            <p:cNvSpPr>
              <a:spLocks noChangeArrowheads="1"/>
            </p:cNvSpPr>
            <p:nvPr/>
          </p:nvSpPr>
          <p:spPr bwMode="auto">
            <a:xfrm>
              <a:off x="5660" y="2523"/>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a:t>
              </a:r>
            </a:p>
          </p:txBody>
        </p:sp>
        <p:sp>
          <p:nvSpPr>
            <p:cNvPr id="22" name="Oval 36"/>
            <p:cNvSpPr>
              <a:spLocks noChangeArrowheads="1"/>
            </p:cNvSpPr>
            <p:nvPr/>
          </p:nvSpPr>
          <p:spPr bwMode="auto">
            <a:xfrm>
              <a:off x="4390" y="845"/>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23" name="Oval 37"/>
            <p:cNvSpPr>
              <a:spLocks noChangeArrowheads="1"/>
            </p:cNvSpPr>
            <p:nvPr/>
          </p:nvSpPr>
          <p:spPr bwMode="auto">
            <a:xfrm>
              <a:off x="4481" y="2568"/>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24" name="Oval 38"/>
            <p:cNvSpPr>
              <a:spLocks noChangeArrowheads="1"/>
            </p:cNvSpPr>
            <p:nvPr/>
          </p:nvSpPr>
          <p:spPr bwMode="auto">
            <a:xfrm>
              <a:off x="3483" y="1752"/>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25" name="Oval 39"/>
            <p:cNvSpPr>
              <a:spLocks noChangeArrowheads="1"/>
            </p:cNvSpPr>
            <p:nvPr/>
          </p:nvSpPr>
          <p:spPr bwMode="auto">
            <a:xfrm>
              <a:off x="3891" y="2568"/>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26" name="Oval 40"/>
            <p:cNvSpPr>
              <a:spLocks noChangeArrowheads="1"/>
            </p:cNvSpPr>
            <p:nvPr/>
          </p:nvSpPr>
          <p:spPr bwMode="auto">
            <a:xfrm>
              <a:off x="3029" y="261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27" name="Line 41"/>
            <p:cNvSpPr>
              <a:spLocks noChangeShapeType="1"/>
            </p:cNvSpPr>
            <p:nvPr/>
          </p:nvSpPr>
          <p:spPr bwMode="auto">
            <a:xfrm>
              <a:off x="4617" y="1253"/>
              <a:ext cx="590" cy="453"/>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42"/>
            <p:cNvSpPr>
              <a:spLocks noChangeShapeType="1"/>
            </p:cNvSpPr>
            <p:nvPr/>
          </p:nvSpPr>
          <p:spPr bwMode="auto">
            <a:xfrm>
              <a:off x="5207" y="2115"/>
              <a:ext cx="635"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43"/>
            <p:cNvSpPr>
              <a:spLocks noChangeShapeType="1"/>
            </p:cNvSpPr>
            <p:nvPr/>
          </p:nvSpPr>
          <p:spPr bwMode="auto">
            <a:xfrm flipH="1">
              <a:off x="4753" y="2115"/>
              <a:ext cx="453" cy="453"/>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44"/>
            <p:cNvSpPr>
              <a:spLocks noChangeShapeType="1"/>
            </p:cNvSpPr>
            <p:nvPr/>
          </p:nvSpPr>
          <p:spPr bwMode="auto">
            <a:xfrm flipH="1">
              <a:off x="3755" y="1253"/>
              <a:ext cx="817" cy="49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45"/>
            <p:cNvSpPr>
              <a:spLocks noChangeShapeType="1"/>
            </p:cNvSpPr>
            <p:nvPr/>
          </p:nvSpPr>
          <p:spPr bwMode="auto">
            <a:xfrm flipH="1">
              <a:off x="3256" y="2160"/>
              <a:ext cx="408"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46"/>
            <p:cNvSpPr>
              <a:spLocks noChangeShapeType="1"/>
            </p:cNvSpPr>
            <p:nvPr/>
          </p:nvSpPr>
          <p:spPr bwMode="auto">
            <a:xfrm>
              <a:off x="3710" y="2160"/>
              <a:ext cx="408"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AutoShape 47"/>
          <p:cNvSpPr>
            <a:spLocks noChangeArrowheads="1"/>
          </p:cNvSpPr>
          <p:nvPr/>
        </p:nvSpPr>
        <p:spPr bwMode="auto">
          <a:xfrm>
            <a:off x="4379912" y="1676400"/>
            <a:ext cx="1143000" cy="685800"/>
          </a:xfrm>
          <a:prstGeom prst="rightArrow">
            <a:avLst>
              <a:gd name="adj1" fmla="val 50000"/>
              <a:gd name="adj2" fmla="val 41667"/>
            </a:avLst>
          </a:prstGeom>
          <a:gradFill>
            <a:gsLst>
              <a:gs pos="0">
                <a:schemeClr val="accent1">
                  <a:lumMod val="5000"/>
                  <a:lumOff val="95000"/>
                </a:schemeClr>
              </a:gs>
              <a:gs pos="41000">
                <a:schemeClr val="accent1">
                  <a:lumMod val="45000"/>
                  <a:lumOff val="55000"/>
                </a:schemeClr>
              </a:gs>
              <a:gs pos="63000">
                <a:schemeClr val="accent1">
                  <a:lumMod val="45000"/>
                  <a:lumOff val="55000"/>
                </a:schemeClr>
              </a:gs>
              <a:gs pos="100000">
                <a:schemeClr val="accent1">
                  <a:lumMod val="30000"/>
                  <a:lumOff val="70000"/>
                </a:schemeClr>
              </a:gs>
            </a:gsLst>
            <a:lin ang="5400000" scaled="1"/>
          </a:gradFill>
          <a:ln w="57150" algn="ctr">
            <a:solidFill>
              <a:srgbClr val="7030A0"/>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5223235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67" name="Rectangle 35"/>
          <p:cNvSpPr>
            <a:spLocks noGrp="1" noChangeArrowheads="1"/>
          </p:cNvSpPr>
          <p:nvPr>
            <p:ph type="title"/>
          </p:nvPr>
        </p:nvSpPr>
        <p:spPr>
          <a:xfrm>
            <a:off x="936625" y="152400"/>
            <a:ext cx="6302375" cy="1143000"/>
          </a:xfrm>
        </p:spPr>
        <p:txBody>
          <a:bodyPr/>
          <a:lstStyle/>
          <a:p>
            <a:r>
              <a:rPr lang="en-US" altLang="en-US" sz="4000" dirty="0">
                <a:latin typeface="Times New Roman" panose="02020603050405020304" pitchFamily="18" charset="0"/>
                <a:cs typeface="Times New Roman" panose="02020603050405020304" pitchFamily="18" charset="0"/>
              </a:rPr>
              <a:t>Nội </a:t>
            </a:r>
            <a:r>
              <a:rPr lang="en-US" altLang="en-US" sz="4000">
                <a:latin typeface="Times New Roman" panose="02020603050405020304" pitchFamily="18" charset="0"/>
                <a:cs typeface="Times New Roman" panose="02020603050405020304" pitchFamily="18" charset="0"/>
              </a:rPr>
              <a:t>dung chính</a:t>
            </a:r>
            <a:endParaRPr lang="en-US" altLang="en-US" sz="4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5EFD47E-C029-4974-8E90-7A6D993626E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45" name="Rectangle 5"/>
          <p:cNvSpPr>
            <a:spLocks noChangeArrowheads="1"/>
          </p:cNvSpPr>
          <p:nvPr/>
        </p:nvSpPr>
        <p:spPr bwMode="auto">
          <a:xfrm>
            <a:off x="1524000" y="1520825"/>
            <a:ext cx="441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Bài toán tìm kiếm</a:t>
            </a:r>
            <a:endPar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46" name="Rectangle 6"/>
          <p:cNvSpPr>
            <a:spLocks noChangeArrowheads="1"/>
          </p:cNvSpPr>
          <p:nvPr/>
        </p:nvSpPr>
        <p:spPr bwMode="auto">
          <a:xfrm>
            <a:off x="1447800" y="2282825"/>
            <a:ext cx="4953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Tìm kiếm tuyến tính</a:t>
            </a:r>
            <a:endPar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
        <p:nvSpPr>
          <p:cNvPr id="47" name="Rectangle 7"/>
          <p:cNvSpPr>
            <a:spLocks noChangeArrowheads="1"/>
          </p:cNvSpPr>
          <p:nvPr/>
        </p:nvSpPr>
        <p:spPr bwMode="auto">
          <a:xfrm>
            <a:off x="1524000" y="3883025"/>
            <a:ext cx="441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Đánh giá giải thuật tìm kiếm</a:t>
            </a:r>
            <a:endPar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grpSp>
        <p:nvGrpSpPr>
          <p:cNvPr id="49" name="Group 9"/>
          <p:cNvGrpSpPr>
            <a:grpSpLocks/>
          </p:cNvGrpSpPr>
          <p:nvPr/>
        </p:nvGrpSpPr>
        <p:grpSpPr bwMode="auto">
          <a:xfrm>
            <a:off x="1066800" y="1843087"/>
            <a:ext cx="5867400" cy="533400"/>
            <a:chOff x="1104" y="1488"/>
            <a:chExt cx="3696" cy="336"/>
          </a:xfrm>
        </p:grpSpPr>
        <p:grpSp>
          <p:nvGrpSpPr>
            <p:cNvPr id="50" name="Group 10"/>
            <p:cNvGrpSpPr>
              <a:grpSpLocks/>
            </p:cNvGrpSpPr>
            <p:nvPr/>
          </p:nvGrpSpPr>
          <p:grpSpPr bwMode="auto">
            <a:xfrm>
              <a:off x="1247" y="1622"/>
              <a:ext cx="3553" cy="68"/>
              <a:chOff x="528" y="1824"/>
              <a:chExt cx="4512" cy="71"/>
            </a:xfrm>
          </p:grpSpPr>
          <p:sp>
            <p:nvSpPr>
              <p:cNvPr id="66" name="Rectangle 11"/>
              <p:cNvSpPr>
                <a:spLocks noChangeArrowheads="1"/>
              </p:cNvSpPr>
              <p:nvPr/>
            </p:nvSpPr>
            <p:spPr bwMode="gray">
              <a:xfrm>
                <a:off x="528" y="1844"/>
                <a:ext cx="4512" cy="31"/>
              </a:xfrm>
              <a:prstGeom prst="rect">
                <a:avLst/>
              </a:prstGeom>
              <a:gradFill rotWithShape="0">
                <a:gsLst>
                  <a:gs pos="0">
                    <a:srgbClr val="009999"/>
                  </a:gs>
                  <a:gs pos="100000">
                    <a:srgbClr val="0099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7" name="Rectangle 12"/>
              <p:cNvSpPr>
                <a:spLocks noChangeArrowheads="1"/>
              </p:cNvSpPr>
              <p:nvPr/>
            </p:nvSpPr>
            <p:spPr bwMode="gray">
              <a:xfrm>
                <a:off x="528" y="1885"/>
                <a:ext cx="4512" cy="10"/>
              </a:xfrm>
              <a:prstGeom prst="rect">
                <a:avLst/>
              </a:prstGeom>
              <a:gradFill rotWithShape="0">
                <a:gsLst>
                  <a:gs pos="0">
                    <a:srgbClr val="009999"/>
                  </a:gs>
                  <a:gs pos="100000">
                    <a:srgbClr val="0099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8" name="Rectangle 13"/>
              <p:cNvSpPr>
                <a:spLocks noChangeArrowheads="1"/>
              </p:cNvSpPr>
              <p:nvPr/>
            </p:nvSpPr>
            <p:spPr bwMode="gray">
              <a:xfrm>
                <a:off x="528" y="1824"/>
                <a:ext cx="4512" cy="10"/>
              </a:xfrm>
              <a:prstGeom prst="rect">
                <a:avLst/>
              </a:prstGeom>
              <a:gradFill rotWithShape="0">
                <a:gsLst>
                  <a:gs pos="0">
                    <a:srgbClr val="009999"/>
                  </a:gs>
                  <a:gs pos="100000">
                    <a:srgbClr val="0099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51" name="Group 14"/>
            <p:cNvGrpSpPr>
              <a:grpSpLocks/>
            </p:cNvGrpSpPr>
            <p:nvPr/>
          </p:nvGrpSpPr>
          <p:grpSpPr bwMode="auto">
            <a:xfrm>
              <a:off x="1104" y="1488"/>
              <a:ext cx="336" cy="336"/>
              <a:chOff x="288" y="1632"/>
              <a:chExt cx="2112" cy="2448"/>
            </a:xfrm>
          </p:grpSpPr>
          <p:sp>
            <p:nvSpPr>
              <p:cNvPr id="52" name="Rectangle 15"/>
              <p:cNvSpPr>
                <a:spLocks noChangeArrowheads="1"/>
              </p:cNvSpPr>
              <p:nvPr/>
            </p:nvSpPr>
            <p:spPr bwMode="gray">
              <a:xfrm rot="2686397">
                <a:off x="1252" y="2085"/>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3" name="Rectangle 16"/>
              <p:cNvSpPr>
                <a:spLocks noChangeArrowheads="1"/>
              </p:cNvSpPr>
              <p:nvPr/>
            </p:nvSpPr>
            <p:spPr bwMode="gray">
              <a:xfrm rot="2686397">
                <a:off x="1515" y="2386"/>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 name="Rectangle 17"/>
              <p:cNvSpPr>
                <a:spLocks noChangeArrowheads="1"/>
              </p:cNvSpPr>
              <p:nvPr/>
            </p:nvSpPr>
            <p:spPr bwMode="gray">
              <a:xfrm rot="2686397">
                <a:off x="986" y="1780"/>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 name="Rectangle 18"/>
              <p:cNvSpPr>
                <a:spLocks noChangeArrowheads="1"/>
              </p:cNvSpPr>
              <p:nvPr/>
            </p:nvSpPr>
            <p:spPr bwMode="gray">
              <a:xfrm rot="2686397">
                <a:off x="288" y="3237"/>
                <a:ext cx="1327" cy="149"/>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6" name="Rectangle 19"/>
              <p:cNvSpPr>
                <a:spLocks noChangeArrowheads="1"/>
              </p:cNvSpPr>
              <p:nvPr/>
            </p:nvSpPr>
            <p:spPr bwMode="gray">
              <a:xfrm rot="2686397">
                <a:off x="551" y="2936"/>
                <a:ext cx="1327" cy="145"/>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7" name="Rectangle 20"/>
              <p:cNvSpPr>
                <a:spLocks noChangeArrowheads="1"/>
              </p:cNvSpPr>
              <p:nvPr/>
            </p:nvSpPr>
            <p:spPr bwMode="gray">
              <a:xfrm rot="2686397">
                <a:off x="810" y="2627"/>
                <a:ext cx="1327" cy="149"/>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8" name="Rectangle 21"/>
              <p:cNvSpPr>
                <a:spLocks noChangeArrowheads="1"/>
              </p:cNvSpPr>
              <p:nvPr/>
            </p:nvSpPr>
            <p:spPr bwMode="gray">
              <a:xfrm rot="2686397">
                <a:off x="1073" y="2322"/>
                <a:ext cx="1327" cy="145"/>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9" name="Rectangle 22"/>
              <p:cNvSpPr>
                <a:spLocks noChangeArrowheads="1"/>
              </p:cNvSpPr>
              <p:nvPr/>
            </p:nvSpPr>
            <p:spPr bwMode="gray">
              <a:xfrm rot="2686397">
                <a:off x="1646" y="2539"/>
                <a:ext cx="128"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 name="Rectangle 23"/>
              <p:cNvSpPr>
                <a:spLocks noChangeArrowheads="1"/>
              </p:cNvSpPr>
              <p:nvPr/>
            </p:nvSpPr>
            <p:spPr bwMode="gray">
              <a:xfrm rot="2686397">
                <a:off x="1387" y="2234"/>
                <a:ext cx="125"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 name="Rectangle 24"/>
              <p:cNvSpPr>
                <a:spLocks noChangeArrowheads="1"/>
              </p:cNvSpPr>
              <p:nvPr/>
            </p:nvSpPr>
            <p:spPr bwMode="gray">
              <a:xfrm rot="2686397">
                <a:off x="858" y="1632"/>
                <a:ext cx="125"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 name="Rectangle 25"/>
              <p:cNvSpPr>
                <a:spLocks noChangeArrowheads="1"/>
              </p:cNvSpPr>
              <p:nvPr/>
            </p:nvSpPr>
            <p:spPr bwMode="gray">
              <a:xfrm rot="2686397">
                <a:off x="1121" y="1933"/>
                <a:ext cx="128"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 name="Rectangle 26"/>
              <p:cNvSpPr>
                <a:spLocks noChangeArrowheads="1"/>
              </p:cNvSpPr>
              <p:nvPr/>
            </p:nvSpPr>
            <p:spPr bwMode="gray">
              <a:xfrm rot="2686397">
                <a:off x="419" y="3085"/>
                <a:ext cx="1328" cy="148"/>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4" name="Rectangle 27"/>
              <p:cNvSpPr>
                <a:spLocks noChangeArrowheads="1"/>
              </p:cNvSpPr>
              <p:nvPr/>
            </p:nvSpPr>
            <p:spPr bwMode="gray">
              <a:xfrm rot="2686397">
                <a:off x="679" y="2780"/>
                <a:ext cx="1327" cy="148"/>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5" name="Rectangle 28"/>
              <p:cNvSpPr>
                <a:spLocks noChangeArrowheads="1"/>
              </p:cNvSpPr>
              <p:nvPr/>
            </p:nvSpPr>
            <p:spPr bwMode="gray">
              <a:xfrm rot="2686397">
                <a:off x="941" y="2471"/>
                <a:ext cx="1328" cy="148"/>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grpSp>
        <p:nvGrpSpPr>
          <p:cNvPr id="69" name="Group 29"/>
          <p:cNvGrpSpPr>
            <a:grpSpLocks/>
          </p:cNvGrpSpPr>
          <p:nvPr/>
        </p:nvGrpSpPr>
        <p:grpSpPr bwMode="auto">
          <a:xfrm>
            <a:off x="1066800" y="2605087"/>
            <a:ext cx="5867400" cy="533400"/>
            <a:chOff x="960" y="1536"/>
            <a:chExt cx="3696" cy="336"/>
          </a:xfrm>
        </p:grpSpPr>
        <p:grpSp>
          <p:nvGrpSpPr>
            <p:cNvPr id="70" name="Group 30"/>
            <p:cNvGrpSpPr>
              <a:grpSpLocks/>
            </p:cNvGrpSpPr>
            <p:nvPr/>
          </p:nvGrpSpPr>
          <p:grpSpPr bwMode="auto">
            <a:xfrm>
              <a:off x="1103" y="1670"/>
              <a:ext cx="3553" cy="68"/>
              <a:chOff x="528" y="1824"/>
              <a:chExt cx="4512" cy="71"/>
            </a:xfrm>
          </p:grpSpPr>
          <p:sp>
            <p:nvSpPr>
              <p:cNvPr id="86" name="Rectangle 31"/>
              <p:cNvSpPr>
                <a:spLocks noChangeArrowheads="1"/>
              </p:cNvSpPr>
              <p:nvPr/>
            </p:nvSpPr>
            <p:spPr bwMode="gray">
              <a:xfrm>
                <a:off x="528" y="1844"/>
                <a:ext cx="4512" cy="31"/>
              </a:xfrm>
              <a:prstGeom prst="rect">
                <a:avLst/>
              </a:prstGeom>
              <a:gradFill rotWithShape="0">
                <a:gsLst>
                  <a:gs pos="0">
                    <a:srgbClr val="006699"/>
                  </a:gs>
                  <a:gs pos="100000">
                    <a:srgbClr val="0066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7" name="Rectangle 32"/>
              <p:cNvSpPr>
                <a:spLocks noChangeArrowheads="1"/>
              </p:cNvSpPr>
              <p:nvPr/>
            </p:nvSpPr>
            <p:spPr bwMode="gray">
              <a:xfrm>
                <a:off x="528" y="1885"/>
                <a:ext cx="4512" cy="10"/>
              </a:xfrm>
              <a:prstGeom prst="rect">
                <a:avLst/>
              </a:prstGeom>
              <a:gradFill rotWithShape="0">
                <a:gsLst>
                  <a:gs pos="0">
                    <a:srgbClr val="006699"/>
                  </a:gs>
                  <a:gs pos="100000">
                    <a:srgbClr val="0066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8" name="Rectangle 33"/>
              <p:cNvSpPr>
                <a:spLocks noChangeArrowheads="1"/>
              </p:cNvSpPr>
              <p:nvPr/>
            </p:nvSpPr>
            <p:spPr bwMode="gray">
              <a:xfrm>
                <a:off x="528" y="1824"/>
                <a:ext cx="4512" cy="10"/>
              </a:xfrm>
              <a:prstGeom prst="rect">
                <a:avLst/>
              </a:prstGeom>
              <a:gradFill rotWithShape="0">
                <a:gsLst>
                  <a:gs pos="0">
                    <a:srgbClr val="006699"/>
                  </a:gs>
                  <a:gs pos="100000">
                    <a:srgbClr val="0066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1" name="Group 34"/>
            <p:cNvGrpSpPr>
              <a:grpSpLocks/>
            </p:cNvGrpSpPr>
            <p:nvPr/>
          </p:nvGrpSpPr>
          <p:grpSpPr bwMode="auto">
            <a:xfrm>
              <a:off x="960" y="1536"/>
              <a:ext cx="336" cy="336"/>
              <a:chOff x="288" y="1632"/>
              <a:chExt cx="2112" cy="2448"/>
            </a:xfrm>
          </p:grpSpPr>
          <p:sp>
            <p:nvSpPr>
              <p:cNvPr id="72" name="Rectangle 35"/>
              <p:cNvSpPr>
                <a:spLocks noChangeArrowheads="1"/>
              </p:cNvSpPr>
              <p:nvPr/>
            </p:nvSpPr>
            <p:spPr bwMode="gray">
              <a:xfrm rot="2686397">
                <a:off x="1252" y="2085"/>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3" name="Rectangle 36"/>
              <p:cNvSpPr>
                <a:spLocks noChangeArrowheads="1"/>
              </p:cNvSpPr>
              <p:nvPr/>
            </p:nvSpPr>
            <p:spPr bwMode="gray">
              <a:xfrm rot="2686397">
                <a:off x="1515" y="2386"/>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4" name="Rectangle 37"/>
              <p:cNvSpPr>
                <a:spLocks noChangeArrowheads="1"/>
              </p:cNvSpPr>
              <p:nvPr/>
            </p:nvSpPr>
            <p:spPr bwMode="gray">
              <a:xfrm rot="2686397">
                <a:off x="986" y="1780"/>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5" name="Rectangle 38"/>
              <p:cNvSpPr>
                <a:spLocks noChangeArrowheads="1"/>
              </p:cNvSpPr>
              <p:nvPr/>
            </p:nvSpPr>
            <p:spPr bwMode="gray">
              <a:xfrm rot="2686397">
                <a:off x="288" y="3237"/>
                <a:ext cx="1327" cy="149"/>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6" name="Rectangle 39"/>
              <p:cNvSpPr>
                <a:spLocks noChangeArrowheads="1"/>
              </p:cNvSpPr>
              <p:nvPr/>
            </p:nvSpPr>
            <p:spPr bwMode="gray">
              <a:xfrm rot="2686397">
                <a:off x="551" y="2936"/>
                <a:ext cx="1327" cy="14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7" name="Rectangle 40"/>
              <p:cNvSpPr>
                <a:spLocks noChangeArrowheads="1"/>
              </p:cNvSpPr>
              <p:nvPr/>
            </p:nvSpPr>
            <p:spPr bwMode="gray">
              <a:xfrm rot="2686397">
                <a:off x="810" y="2627"/>
                <a:ext cx="1327" cy="149"/>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8" name="Rectangle 41"/>
              <p:cNvSpPr>
                <a:spLocks noChangeArrowheads="1"/>
              </p:cNvSpPr>
              <p:nvPr/>
            </p:nvSpPr>
            <p:spPr bwMode="gray">
              <a:xfrm rot="2686397">
                <a:off x="1073" y="2322"/>
                <a:ext cx="1327" cy="14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9" name="Rectangle 42"/>
              <p:cNvSpPr>
                <a:spLocks noChangeArrowheads="1"/>
              </p:cNvSpPr>
              <p:nvPr/>
            </p:nvSpPr>
            <p:spPr bwMode="gray">
              <a:xfrm rot="2686397">
                <a:off x="1646" y="2539"/>
                <a:ext cx="128"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0" name="Rectangle 43"/>
              <p:cNvSpPr>
                <a:spLocks noChangeArrowheads="1"/>
              </p:cNvSpPr>
              <p:nvPr/>
            </p:nvSpPr>
            <p:spPr bwMode="gray">
              <a:xfrm rot="2686397">
                <a:off x="1387" y="2234"/>
                <a:ext cx="125"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 name="Rectangle 44"/>
              <p:cNvSpPr>
                <a:spLocks noChangeArrowheads="1"/>
              </p:cNvSpPr>
              <p:nvPr/>
            </p:nvSpPr>
            <p:spPr bwMode="gray">
              <a:xfrm rot="2686397">
                <a:off x="858" y="1632"/>
                <a:ext cx="125"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2" name="Rectangle 45"/>
              <p:cNvSpPr>
                <a:spLocks noChangeArrowheads="1"/>
              </p:cNvSpPr>
              <p:nvPr/>
            </p:nvSpPr>
            <p:spPr bwMode="gray">
              <a:xfrm rot="2686397">
                <a:off x="1121" y="1933"/>
                <a:ext cx="128"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3" name="Rectangle 46"/>
              <p:cNvSpPr>
                <a:spLocks noChangeArrowheads="1"/>
              </p:cNvSpPr>
              <p:nvPr/>
            </p:nvSpPr>
            <p:spPr bwMode="gray">
              <a:xfrm rot="2686397">
                <a:off x="419" y="3085"/>
                <a:ext cx="1328" cy="1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4" name="Rectangle 47"/>
              <p:cNvSpPr>
                <a:spLocks noChangeArrowheads="1"/>
              </p:cNvSpPr>
              <p:nvPr/>
            </p:nvSpPr>
            <p:spPr bwMode="gray">
              <a:xfrm rot="2686397">
                <a:off x="679" y="2780"/>
                <a:ext cx="1327" cy="1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5" name="Rectangle 48"/>
              <p:cNvSpPr>
                <a:spLocks noChangeArrowheads="1"/>
              </p:cNvSpPr>
              <p:nvPr/>
            </p:nvSpPr>
            <p:spPr bwMode="gray">
              <a:xfrm rot="2686397">
                <a:off x="941" y="2471"/>
                <a:ext cx="1328" cy="1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grpSp>
        <p:nvGrpSpPr>
          <p:cNvPr id="89" name="Group 49"/>
          <p:cNvGrpSpPr>
            <a:grpSpLocks/>
          </p:cNvGrpSpPr>
          <p:nvPr/>
        </p:nvGrpSpPr>
        <p:grpSpPr bwMode="auto">
          <a:xfrm>
            <a:off x="1066800" y="4191000"/>
            <a:ext cx="5867400" cy="533400"/>
            <a:chOff x="960" y="1536"/>
            <a:chExt cx="3696" cy="336"/>
          </a:xfrm>
        </p:grpSpPr>
        <p:grpSp>
          <p:nvGrpSpPr>
            <p:cNvPr id="90" name="Group 50"/>
            <p:cNvGrpSpPr>
              <a:grpSpLocks/>
            </p:cNvGrpSpPr>
            <p:nvPr/>
          </p:nvGrpSpPr>
          <p:grpSpPr bwMode="auto">
            <a:xfrm>
              <a:off x="1103" y="1670"/>
              <a:ext cx="3553" cy="68"/>
              <a:chOff x="528" y="1824"/>
              <a:chExt cx="4512" cy="71"/>
            </a:xfrm>
          </p:grpSpPr>
          <p:sp>
            <p:nvSpPr>
              <p:cNvPr id="106" name="Rectangle 51"/>
              <p:cNvSpPr>
                <a:spLocks noChangeArrowheads="1"/>
              </p:cNvSpPr>
              <p:nvPr/>
            </p:nvSpPr>
            <p:spPr bwMode="gray">
              <a:xfrm>
                <a:off x="528" y="1844"/>
                <a:ext cx="4512" cy="31"/>
              </a:xfrm>
              <a:prstGeom prst="rect">
                <a:avLst/>
              </a:prstGeom>
              <a:gradFill rotWithShape="0">
                <a:gsLst>
                  <a:gs pos="0">
                    <a:srgbClr val="006699"/>
                  </a:gs>
                  <a:gs pos="100000">
                    <a:srgbClr val="0066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7" name="Rectangle 52"/>
              <p:cNvSpPr>
                <a:spLocks noChangeArrowheads="1"/>
              </p:cNvSpPr>
              <p:nvPr/>
            </p:nvSpPr>
            <p:spPr bwMode="gray">
              <a:xfrm>
                <a:off x="528" y="1885"/>
                <a:ext cx="4512" cy="10"/>
              </a:xfrm>
              <a:prstGeom prst="rect">
                <a:avLst/>
              </a:prstGeom>
              <a:gradFill rotWithShape="0">
                <a:gsLst>
                  <a:gs pos="0">
                    <a:srgbClr val="006699"/>
                  </a:gs>
                  <a:gs pos="100000">
                    <a:srgbClr val="0066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8" name="Rectangle 53"/>
              <p:cNvSpPr>
                <a:spLocks noChangeArrowheads="1"/>
              </p:cNvSpPr>
              <p:nvPr/>
            </p:nvSpPr>
            <p:spPr bwMode="gray">
              <a:xfrm>
                <a:off x="528" y="1824"/>
                <a:ext cx="4512" cy="10"/>
              </a:xfrm>
              <a:prstGeom prst="rect">
                <a:avLst/>
              </a:prstGeom>
              <a:gradFill rotWithShape="0">
                <a:gsLst>
                  <a:gs pos="0">
                    <a:srgbClr val="006699"/>
                  </a:gs>
                  <a:gs pos="100000">
                    <a:srgbClr val="0066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91" name="Group 54"/>
            <p:cNvGrpSpPr>
              <a:grpSpLocks/>
            </p:cNvGrpSpPr>
            <p:nvPr/>
          </p:nvGrpSpPr>
          <p:grpSpPr bwMode="auto">
            <a:xfrm>
              <a:off x="960" y="1536"/>
              <a:ext cx="336" cy="336"/>
              <a:chOff x="288" y="1632"/>
              <a:chExt cx="2112" cy="2448"/>
            </a:xfrm>
          </p:grpSpPr>
          <p:sp>
            <p:nvSpPr>
              <p:cNvPr id="92" name="Rectangle 55"/>
              <p:cNvSpPr>
                <a:spLocks noChangeArrowheads="1"/>
              </p:cNvSpPr>
              <p:nvPr/>
            </p:nvSpPr>
            <p:spPr bwMode="gray">
              <a:xfrm rot="2686397">
                <a:off x="1252" y="2085"/>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3" name="Rectangle 56"/>
              <p:cNvSpPr>
                <a:spLocks noChangeArrowheads="1"/>
              </p:cNvSpPr>
              <p:nvPr/>
            </p:nvSpPr>
            <p:spPr bwMode="gray">
              <a:xfrm rot="2686397">
                <a:off x="1515" y="2386"/>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4" name="Rectangle 57"/>
              <p:cNvSpPr>
                <a:spLocks noChangeArrowheads="1"/>
              </p:cNvSpPr>
              <p:nvPr/>
            </p:nvSpPr>
            <p:spPr bwMode="gray">
              <a:xfrm rot="2686397">
                <a:off x="986" y="1780"/>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5" name="Rectangle 58"/>
              <p:cNvSpPr>
                <a:spLocks noChangeArrowheads="1"/>
              </p:cNvSpPr>
              <p:nvPr/>
            </p:nvSpPr>
            <p:spPr bwMode="gray">
              <a:xfrm rot="2686397">
                <a:off x="288" y="3237"/>
                <a:ext cx="1327" cy="149"/>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6" name="Rectangle 59"/>
              <p:cNvSpPr>
                <a:spLocks noChangeArrowheads="1"/>
              </p:cNvSpPr>
              <p:nvPr/>
            </p:nvSpPr>
            <p:spPr bwMode="gray">
              <a:xfrm rot="2686397">
                <a:off x="551" y="2936"/>
                <a:ext cx="1327" cy="14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7" name="Rectangle 60"/>
              <p:cNvSpPr>
                <a:spLocks noChangeArrowheads="1"/>
              </p:cNvSpPr>
              <p:nvPr/>
            </p:nvSpPr>
            <p:spPr bwMode="gray">
              <a:xfrm rot="2686397">
                <a:off x="810" y="2627"/>
                <a:ext cx="1327" cy="149"/>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8" name="Rectangle 61"/>
              <p:cNvSpPr>
                <a:spLocks noChangeArrowheads="1"/>
              </p:cNvSpPr>
              <p:nvPr/>
            </p:nvSpPr>
            <p:spPr bwMode="gray">
              <a:xfrm rot="2686397">
                <a:off x="1073" y="2322"/>
                <a:ext cx="1327" cy="14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9" name="Rectangle 62"/>
              <p:cNvSpPr>
                <a:spLocks noChangeArrowheads="1"/>
              </p:cNvSpPr>
              <p:nvPr/>
            </p:nvSpPr>
            <p:spPr bwMode="gray">
              <a:xfrm rot="2686397">
                <a:off x="1646" y="2539"/>
                <a:ext cx="128"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0" name="Rectangle 63"/>
              <p:cNvSpPr>
                <a:spLocks noChangeArrowheads="1"/>
              </p:cNvSpPr>
              <p:nvPr/>
            </p:nvSpPr>
            <p:spPr bwMode="gray">
              <a:xfrm rot="2686397">
                <a:off x="1387" y="2234"/>
                <a:ext cx="125"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1" name="Rectangle 64"/>
              <p:cNvSpPr>
                <a:spLocks noChangeArrowheads="1"/>
              </p:cNvSpPr>
              <p:nvPr/>
            </p:nvSpPr>
            <p:spPr bwMode="gray">
              <a:xfrm rot="2686397">
                <a:off x="858" y="1632"/>
                <a:ext cx="125"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2" name="Rectangle 65"/>
              <p:cNvSpPr>
                <a:spLocks noChangeArrowheads="1"/>
              </p:cNvSpPr>
              <p:nvPr/>
            </p:nvSpPr>
            <p:spPr bwMode="gray">
              <a:xfrm rot="2686397">
                <a:off x="1121" y="1933"/>
                <a:ext cx="128"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3" name="Rectangle 66"/>
              <p:cNvSpPr>
                <a:spLocks noChangeArrowheads="1"/>
              </p:cNvSpPr>
              <p:nvPr/>
            </p:nvSpPr>
            <p:spPr bwMode="gray">
              <a:xfrm rot="2686397">
                <a:off x="419" y="3085"/>
                <a:ext cx="1328" cy="1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4" name="Rectangle 67"/>
              <p:cNvSpPr>
                <a:spLocks noChangeArrowheads="1"/>
              </p:cNvSpPr>
              <p:nvPr/>
            </p:nvSpPr>
            <p:spPr bwMode="gray">
              <a:xfrm rot="2686397">
                <a:off x="679" y="2780"/>
                <a:ext cx="1327" cy="1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5" name="Rectangle 68"/>
              <p:cNvSpPr>
                <a:spLocks noChangeArrowheads="1"/>
              </p:cNvSpPr>
              <p:nvPr/>
            </p:nvSpPr>
            <p:spPr bwMode="gray">
              <a:xfrm rot="2686397">
                <a:off x="941" y="2471"/>
                <a:ext cx="1328" cy="1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grpSp>
        <p:nvGrpSpPr>
          <p:cNvPr id="109" name="Group 69"/>
          <p:cNvGrpSpPr>
            <a:grpSpLocks/>
          </p:cNvGrpSpPr>
          <p:nvPr/>
        </p:nvGrpSpPr>
        <p:grpSpPr bwMode="auto">
          <a:xfrm>
            <a:off x="1066800" y="3429000"/>
            <a:ext cx="5867400" cy="533400"/>
            <a:chOff x="1104" y="1488"/>
            <a:chExt cx="3696" cy="336"/>
          </a:xfrm>
        </p:grpSpPr>
        <p:grpSp>
          <p:nvGrpSpPr>
            <p:cNvPr id="110" name="Group 70"/>
            <p:cNvGrpSpPr>
              <a:grpSpLocks/>
            </p:cNvGrpSpPr>
            <p:nvPr/>
          </p:nvGrpSpPr>
          <p:grpSpPr bwMode="auto">
            <a:xfrm>
              <a:off x="1247" y="1622"/>
              <a:ext cx="3553" cy="68"/>
              <a:chOff x="528" y="1824"/>
              <a:chExt cx="4512" cy="71"/>
            </a:xfrm>
          </p:grpSpPr>
          <p:sp>
            <p:nvSpPr>
              <p:cNvPr id="126" name="Rectangle 71"/>
              <p:cNvSpPr>
                <a:spLocks noChangeArrowheads="1"/>
              </p:cNvSpPr>
              <p:nvPr/>
            </p:nvSpPr>
            <p:spPr bwMode="gray">
              <a:xfrm>
                <a:off x="528" y="1844"/>
                <a:ext cx="4512" cy="31"/>
              </a:xfrm>
              <a:prstGeom prst="rect">
                <a:avLst/>
              </a:prstGeom>
              <a:gradFill rotWithShape="0">
                <a:gsLst>
                  <a:gs pos="0">
                    <a:srgbClr val="009999"/>
                  </a:gs>
                  <a:gs pos="100000">
                    <a:srgbClr val="0099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7" name="Rectangle 72"/>
              <p:cNvSpPr>
                <a:spLocks noChangeArrowheads="1"/>
              </p:cNvSpPr>
              <p:nvPr/>
            </p:nvSpPr>
            <p:spPr bwMode="gray">
              <a:xfrm>
                <a:off x="528" y="1885"/>
                <a:ext cx="4512" cy="10"/>
              </a:xfrm>
              <a:prstGeom prst="rect">
                <a:avLst/>
              </a:prstGeom>
              <a:gradFill rotWithShape="0">
                <a:gsLst>
                  <a:gs pos="0">
                    <a:srgbClr val="009999"/>
                  </a:gs>
                  <a:gs pos="100000">
                    <a:srgbClr val="0099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 name="Rectangle 73"/>
              <p:cNvSpPr>
                <a:spLocks noChangeArrowheads="1"/>
              </p:cNvSpPr>
              <p:nvPr/>
            </p:nvSpPr>
            <p:spPr bwMode="gray">
              <a:xfrm>
                <a:off x="528" y="1824"/>
                <a:ext cx="4512" cy="10"/>
              </a:xfrm>
              <a:prstGeom prst="rect">
                <a:avLst/>
              </a:prstGeom>
              <a:gradFill rotWithShape="0">
                <a:gsLst>
                  <a:gs pos="0">
                    <a:srgbClr val="009999"/>
                  </a:gs>
                  <a:gs pos="100000">
                    <a:srgbClr val="0099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111" name="Group 74"/>
            <p:cNvGrpSpPr>
              <a:grpSpLocks/>
            </p:cNvGrpSpPr>
            <p:nvPr/>
          </p:nvGrpSpPr>
          <p:grpSpPr bwMode="auto">
            <a:xfrm>
              <a:off x="1104" y="1488"/>
              <a:ext cx="336" cy="336"/>
              <a:chOff x="288" y="1632"/>
              <a:chExt cx="2112" cy="2448"/>
            </a:xfrm>
          </p:grpSpPr>
          <p:sp>
            <p:nvSpPr>
              <p:cNvPr id="112" name="Rectangle 75"/>
              <p:cNvSpPr>
                <a:spLocks noChangeArrowheads="1"/>
              </p:cNvSpPr>
              <p:nvPr/>
            </p:nvSpPr>
            <p:spPr bwMode="gray">
              <a:xfrm rot="2686397">
                <a:off x="1252" y="2085"/>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3" name="Rectangle 76"/>
              <p:cNvSpPr>
                <a:spLocks noChangeArrowheads="1"/>
              </p:cNvSpPr>
              <p:nvPr/>
            </p:nvSpPr>
            <p:spPr bwMode="gray">
              <a:xfrm rot="2686397">
                <a:off x="1515" y="2386"/>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4" name="Rectangle 77"/>
              <p:cNvSpPr>
                <a:spLocks noChangeArrowheads="1"/>
              </p:cNvSpPr>
              <p:nvPr/>
            </p:nvSpPr>
            <p:spPr bwMode="gray">
              <a:xfrm rot="2686397">
                <a:off x="986" y="1780"/>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5" name="Rectangle 78"/>
              <p:cNvSpPr>
                <a:spLocks noChangeArrowheads="1"/>
              </p:cNvSpPr>
              <p:nvPr/>
            </p:nvSpPr>
            <p:spPr bwMode="gray">
              <a:xfrm rot="2686397">
                <a:off x="288" y="3237"/>
                <a:ext cx="1327" cy="149"/>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6" name="Rectangle 79"/>
              <p:cNvSpPr>
                <a:spLocks noChangeArrowheads="1"/>
              </p:cNvSpPr>
              <p:nvPr/>
            </p:nvSpPr>
            <p:spPr bwMode="gray">
              <a:xfrm rot="2686397">
                <a:off x="551" y="2936"/>
                <a:ext cx="1327" cy="145"/>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7" name="Rectangle 80"/>
              <p:cNvSpPr>
                <a:spLocks noChangeArrowheads="1"/>
              </p:cNvSpPr>
              <p:nvPr/>
            </p:nvSpPr>
            <p:spPr bwMode="gray">
              <a:xfrm rot="2686397">
                <a:off x="810" y="2627"/>
                <a:ext cx="1327" cy="149"/>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8" name="Rectangle 81"/>
              <p:cNvSpPr>
                <a:spLocks noChangeArrowheads="1"/>
              </p:cNvSpPr>
              <p:nvPr/>
            </p:nvSpPr>
            <p:spPr bwMode="gray">
              <a:xfrm rot="2686397">
                <a:off x="1073" y="2322"/>
                <a:ext cx="1327" cy="145"/>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 name="Rectangle 82"/>
              <p:cNvSpPr>
                <a:spLocks noChangeArrowheads="1"/>
              </p:cNvSpPr>
              <p:nvPr/>
            </p:nvSpPr>
            <p:spPr bwMode="gray">
              <a:xfrm rot="2686397">
                <a:off x="1646" y="2539"/>
                <a:ext cx="128"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0" name="Rectangle 83"/>
              <p:cNvSpPr>
                <a:spLocks noChangeArrowheads="1"/>
              </p:cNvSpPr>
              <p:nvPr/>
            </p:nvSpPr>
            <p:spPr bwMode="gray">
              <a:xfrm rot="2686397">
                <a:off x="1387" y="2234"/>
                <a:ext cx="125"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1" name="Rectangle 84"/>
              <p:cNvSpPr>
                <a:spLocks noChangeArrowheads="1"/>
              </p:cNvSpPr>
              <p:nvPr/>
            </p:nvSpPr>
            <p:spPr bwMode="gray">
              <a:xfrm rot="2686397">
                <a:off x="858" y="1632"/>
                <a:ext cx="125"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 name="Rectangle 85"/>
              <p:cNvSpPr>
                <a:spLocks noChangeArrowheads="1"/>
              </p:cNvSpPr>
              <p:nvPr/>
            </p:nvSpPr>
            <p:spPr bwMode="gray">
              <a:xfrm rot="2686397">
                <a:off x="1121" y="1933"/>
                <a:ext cx="128"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3" name="Rectangle 86"/>
              <p:cNvSpPr>
                <a:spLocks noChangeArrowheads="1"/>
              </p:cNvSpPr>
              <p:nvPr/>
            </p:nvSpPr>
            <p:spPr bwMode="gray">
              <a:xfrm rot="2686397">
                <a:off x="419" y="3085"/>
                <a:ext cx="1328" cy="148"/>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4" name="Rectangle 87"/>
              <p:cNvSpPr>
                <a:spLocks noChangeArrowheads="1"/>
              </p:cNvSpPr>
              <p:nvPr/>
            </p:nvSpPr>
            <p:spPr bwMode="gray">
              <a:xfrm rot="2686397">
                <a:off x="679" y="2780"/>
                <a:ext cx="1327" cy="148"/>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5" name="Rectangle 88"/>
              <p:cNvSpPr>
                <a:spLocks noChangeArrowheads="1"/>
              </p:cNvSpPr>
              <p:nvPr/>
            </p:nvSpPr>
            <p:spPr bwMode="gray">
              <a:xfrm rot="2686397">
                <a:off x="941" y="2471"/>
                <a:ext cx="1328" cy="148"/>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sp>
        <p:nvSpPr>
          <p:cNvPr id="171" name="Rectangle 6"/>
          <p:cNvSpPr>
            <a:spLocks noChangeArrowheads="1"/>
          </p:cNvSpPr>
          <p:nvPr/>
        </p:nvSpPr>
        <p:spPr bwMode="auto">
          <a:xfrm>
            <a:off x="1447800" y="3055005"/>
            <a:ext cx="4953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mn-cs"/>
              </a:rPr>
              <a:t>Tìm kiếm nhị phân</a:t>
            </a:r>
            <a:endPar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008894004"/>
      </p:ext>
    </p:extLst>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487362"/>
          </a:xfrm>
        </p:spPr>
        <p:txBody>
          <a:bodyPr/>
          <a:lstStyle/>
          <a:p>
            <a:r>
              <a:rPr lang="en-US" sz="3200">
                <a:latin typeface="Times New Roman" panose="02020603050405020304" pitchFamily="18" charset="0"/>
                <a:cs typeface="Times New Roman" panose="02020603050405020304" pitchFamily="18" charset="0"/>
              </a:rPr>
              <a:t>Hàm cân bằng cho TH1</a:t>
            </a:r>
          </a:p>
        </p:txBody>
      </p:sp>
      <p:sp>
        <p:nvSpPr>
          <p:cNvPr id="3" name="Content Placeholder 2"/>
          <p:cNvSpPr>
            <a:spLocks noGrp="1"/>
          </p:cNvSpPr>
          <p:nvPr>
            <p:ph idx="1"/>
          </p:nvPr>
        </p:nvSpPr>
        <p:spPr>
          <a:xfrm>
            <a:off x="381000" y="990600"/>
            <a:ext cx="8458200" cy="5292725"/>
          </a:xfrm>
        </p:spPr>
        <p:txBody>
          <a:bodyPr/>
          <a:lstStyle/>
          <a:p>
            <a:pPr marL="0" indent="0" defTabSz="461963">
              <a:buNone/>
            </a:pPr>
            <a:r>
              <a:rPr lang="en-US" sz="2400" b="1" i="1">
                <a:latin typeface="Times New Roman" panose="02020603050405020304" pitchFamily="18" charset="0"/>
                <a:cs typeface="Times New Roman" panose="02020603050405020304" pitchFamily="18" charset="0"/>
              </a:rPr>
              <a:t>void </a:t>
            </a:r>
            <a:r>
              <a:rPr lang="en-US" sz="2400" i="1">
                <a:latin typeface="Times New Roman" panose="02020603050405020304" pitchFamily="18" charset="0"/>
                <a:cs typeface="Times New Roman" panose="02020603050405020304" pitchFamily="18" charset="0"/>
              </a:rPr>
              <a:t>Lech_trai_trai</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Tree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a:latin typeface="Times New Roman" panose="02020603050405020304" pitchFamily="18" charset="0"/>
                <a:cs typeface="Times New Roman" panose="02020603050405020304" pitchFamily="18" charset="0"/>
              </a:rPr>
              <a:t>	Node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T1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Left</a:t>
            </a:r>
            <a:r>
              <a:rPr lang="en-US" sz="2400" i="1">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Left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Right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Right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switch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a:t>
            </a:r>
            <a:r>
              <a:rPr lang="en-US" sz="2400" i="1">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p>
          <a:p>
            <a:pPr marL="0" indent="0" defTabSz="461963">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case</a:t>
            </a:r>
            <a:r>
              <a:rPr lang="en-US" sz="2400" i="1">
                <a:latin typeface="Times New Roman" panose="02020603050405020304" pitchFamily="18" charset="0"/>
                <a:cs typeface="Times New Roman" panose="02020603050405020304" pitchFamily="18" charset="0"/>
              </a:rPr>
              <a:t> LH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EH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p>
          <a:p>
            <a:pPr marL="0" indent="0" defTabSz="461963">
              <a:buNone/>
            </a:pPr>
            <a:r>
              <a:rPr lang="en-US" sz="2400" i="1">
                <a:latin typeface="Times New Roman" panose="02020603050405020304" pitchFamily="18" charset="0"/>
                <a:cs typeface="Times New Roman" panose="02020603050405020304" pitchFamily="18" charset="0"/>
              </a:rPr>
              <a:t>					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EH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break</a:t>
            </a:r>
            <a:r>
              <a:rPr lang="en-US" sz="2400" i="1">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case</a:t>
            </a:r>
            <a:r>
              <a:rPr lang="en-US" sz="2400" i="1">
                <a:latin typeface="Times New Roman" panose="02020603050405020304" pitchFamily="18" charset="0"/>
                <a:cs typeface="Times New Roman" panose="02020603050405020304" pitchFamily="18" charset="0"/>
              </a:rPr>
              <a:t> EH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EH</a:t>
            </a:r>
            <a:r>
              <a:rPr lang="en-US" sz="2400" i="1">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a:latin typeface="Times New Roman" panose="02020603050405020304" pitchFamily="18" charset="0"/>
                <a:cs typeface="Times New Roman" panose="02020603050405020304" pitchFamily="18" charset="0"/>
              </a:rPr>
              <a:t>					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RH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break</a:t>
            </a:r>
            <a:r>
              <a:rPr lang="en-US" sz="2400" i="1">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T1</a:t>
            </a:r>
            <a:r>
              <a:rPr lang="en-US" sz="2400" i="1">
                <a:solidFill>
                  <a:srgbClr val="FF0000"/>
                </a:solidFill>
                <a:latin typeface="Times New Roman" panose="02020603050405020304" pitchFamily="18" charset="0"/>
                <a:cs typeface="Times New Roman" panose="02020603050405020304" pitchFamily="18" charset="0"/>
              </a:rPr>
              <a:t>;</a:t>
            </a:r>
          </a:p>
          <a:p>
            <a:pPr marL="0" indent="0" defTabSz="461963">
              <a:buNone/>
            </a:pPr>
            <a:r>
              <a:rPr lang="en-US" sz="24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260</a:t>
            </a:fld>
            <a:endParaRPr lang="en-US" altLang="en-US"/>
          </a:p>
        </p:txBody>
      </p:sp>
    </p:spTree>
    <p:extLst>
      <p:ext uri="{BB962C8B-B14F-4D97-AF65-F5344CB8AC3E}">
        <p14:creationId xmlns:p14="http://schemas.microsoft.com/office/powerpoint/2010/main" val="998412671"/>
      </p:ext>
    </p:extLst>
  </p:cSld>
  <p:clrMapOvr>
    <a:masterClrMapping/>
  </p:clrMapOvr>
  <p:transition/>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6302375" cy="487362"/>
          </a:xfrm>
        </p:spPr>
        <p:txBody>
          <a:bodyPr/>
          <a:lstStyle/>
          <a:p>
            <a:r>
              <a:rPr lang="en-US" sz="3200">
                <a:latin typeface="Times New Roman" panose="02020603050405020304" pitchFamily="18" charset="0"/>
                <a:cs typeface="Times New Roman" panose="02020603050405020304" pitchFamily="18" charset="0"/>
              </a:rPr>
              <a:t>Cân bằng lại do lệch trái TH2</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261</a:t>
            </a:fld>
            <a:endParaRPr lang="en-US" altLang="en-US"/>
          </a:p>
        </p:txBody>
      </p:sp>
      <p:grpSp>
        <p:nvGrpSpPr>
          <p:cNvPr id="34" name="Group 31"/>
          <p:cNvGrpSpPr>
            <a:grpSpLocks/>
          </p:cNvGrpSpPr>
          <p:nvPr/>
        </p:nvGrpSpPr>
        <p:grpSpPr bwMode="auto">
          <a:xfrm>
            <a:off x="381000" y="1327150"/>
            <a:ext cx="3743325" cy="4464050"/>
            <a:chOff x="671" y="527"/>
            <a:chExt cx="2358" cy="2812"/>
          </a:xfrm>
          <a:solidFill>
            <a:schemeClr val="accent1">
              <a:lumMod val="40000"/>
              <a:lumOff val="60000"/>
            </a:schemeClr>
          </a:solidFill>
        </p:grpSpPr>
        <p:sp>
          <p:nvSpPr>
            <p:cNvPr id="35" name="Oval 4"/>
            <p:cNvSpPr>
              <a:spLocks noChangeArrowheads="1"/>
            </p:cNvSpPr>
            <p:nvPr/>
          </p:nvSpPr>
          <p:spPr bwMode="auto">
            <a:xfrm>
              <a:off x="1905" y="52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36" name="Oval 5"/>
            <p:cNvSpPr>
              <a:spLocks noChangeArrowheads="1"/>
            </p:cNvSpPr>
            <p:nvPr/>
          </p:nvSpPr>
          <p:spPr bwMode="auto">
            <a:xfrm>
              <a:off x="2621" y="1253"/>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a:t>
              </a:r>
            </a:p>
          </p:txBody>
        </p:sp>
        <p:sp>
          <p:nvSpPr>
            <p:cNvPr id="37" name="Oval 6"/>
            <p:cNvSpPr>
              <a:spLocks noChangeArrowheads="1"/>
            </p:cNvSpPr>
            <p:nvPr/>
          </p:nvSpPr>
          <p:spPr bwMode="auto">
            <a:xfrm>
              <a:off x="1215" y="1253"/>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38" name="Oval 7"/>
            <p:cNvSpPr>
              <a:spLocks noChangeArrowheads="1"/>
            </p:cNvSpPr>
            <p:nvPr/>
          </p:nvSpPr>
          <p:spPr bwMode="auto">
            <a:xfrm>
              <a:off x="1714" y="2115"/>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T2</a:t>
              </a:r>
            </a:p>
          </p:txBody>
        </p:sp>
        <p:sp>
          <p:nvSpPr>
            <p:cNvPr id="39" name="Oval 8"/>
            <p:cNvSpPr>
              <a:spLocks noChangeArrowheads="1"/>
            </p:cNvSpPr>
            <p:nvPr/>
          </p:nvSpPr>
          <p:spPr bwMode="auto">
            <a:xfrm>
              <a:off x="671" y="2160"/>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40" name="Oval 9"/>
            <p:cNvSpPr>
              <a:spLocks noChangeArrowheads="1"/>
            </p:cNvSpPr>
            <p:nvPr/>
          </p:nvSpPr>
          <p:spPr bwMode="auto">
            <a:xfrm>
              <a:off x="2304" y="2928"/>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R21</a:t>
              </a:r>
            </a:p>
          </p:txBody>
        </p:sp>
        <p:sp>
          <p:nvSpPr>
            <p:cNvPr id="41" name="Oval 10"/>
            <p:cNvSpPr>
              <a:spLocks noChangeArrowheads="1"/>
            </p:cNvSpPr>
            <p:nvPr/>
          </p:nvSpPr>
          <p:spPr bwMode="auto">
            <a:xfrm>
              <a:off x="1170" y="293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L21</a:t>
              </a:r>
            </a:p>
          </p:txBody>
        </p:sp>
        <p:sp>
          <p:nvSpPr>
            <p:cNvPr id="42" name="Line 11"/>
            <p:cNvSpPr>
              <a:spLocks noChangeShapeType="1"/>
            </p:cNvSpPr>
            <p:nvPr/>
          </p:nvSpPr>
          <p:spPr bwMode="auto">
            <a:xfrm flipH="1">
              <a:off x="1442" y="935"/>
              <a:ext cx="680" cy="318"/>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12"/>
            <p:cNvSpPr>
              <a:spLocks noChangeShapeType="1"/>
            </p:cNvSpPr>
            <p:nvPr/>
          </p:nvSpPr>
          <p:spPr bwMode="auto">
            <a:xfrm>
              <a:off x="2122" y="935"/>
              <a:ext cx="680" cy="31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3"/>
            <p:cNvSpPr>
              <a:spLocks noChangeShapeType="1"/>
            </p:cNvSpPr>
            <p:nvPr/>
          </p:nvSpPr>
          <p:spPr bwMode="auto">
            <a:xfrm>
              <a:off x="1441" y="1661"/>
              <a:ext cx="454"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14"/>
            <p:cNvSpPr>
              <a:spLocks noChangeShapeType="1"/>
            </p:cNvSpPr>
            <p:nvPr/>
          </p:nvSpPr>
          <p:spPr bwMode="auto">
            <a:xfrm flipH="1">
              <a:off x="897" y="1661"/>
              <a:ext cx="544" cy="49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5"/>
            <p:cNvSpPr>
              <a:spLocks noChangeShapeType="1"/>
            </p:cNvSpPr>
            <p:nvPr/>
          </p:nvSpPr>
          <p:spPr bwMode="auto">
            <a:xfrm flipH="1">
              <a:off x="1442" y="2523"/>
              <a:ext cx="511"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16"/>
            <p:cNvSpPr>
              <a:spLocks noChangeShapeType="1"/>
            </p:cNvSpPr>
            <p:nvPr/>
          </p:nvSpPr>
          <p:spPr bwMode="auto">
            <a:xfrm>
              <a:off x="1941" y="2523"/>
              <a:ext cx="544"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8" name="Group 32"/>
          <p:cNvGrpSpPr>
            <a:grpSpLocks/>
          </p:cNvGrpSpPr>
          <p:nvPr/>
        </p:nvGrpSpPr>
        <p:grpSpPr bwMode="auto">
          <a:xfrm>
            <a:off x="4124325" y="1543050"/>
            <a:ext cx="4608512" cy="3240087"/>
            <a:chOff x="3029" y="663"/>
            <a:chExt cx="2903" cy="2041"/>
          </a:xfrm>
          <a:solidFill>
            <a:schemeClr val="accent1">
              <a:lumMod val="40000"/>
              <a:lumOff val="60000"/>
            </a:schemeClr>
          </a:solidFill>
        </p:grpSpPr>
        <p:sp>
          <p:nvSpPr>
            <p:cNvPr id="49" name="Oval 17"/>
            <p:cNvSpPr>
              <a:spLocks noChangeArrowheads="1"/>
            </p:cNvSpPr>
            <p:nvPr/>
          </p:nvSpPr>
          <p:spPr bwMode="auto">
            <a:xfrm>
              <a:off x="4263" y="663"/>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T2</a:t>
              </a:r>
            </a:p>
          </p:txBody>
        </p:sp>
        <p:sp>
          <p:nvSpPr>
            <p:cNvPr id="50" name="Oval 18"/>
            <p:cNvSpPr>
              <a:spLocks noChangeArrowheads="1"/>
            </p:cNvSpPr>
            <p:nvPr/>
          </p:nvSpPr>
          <p:spPr bwMode="auto">
            <a:xfrm>
              <a:off x="4979" y="1389"/>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51" name="Oval 19"/>
            <p:cNvSpPr>
              <a:spLocks noChangeArrowheads="1"/>
            </p:cNvSpPr>
            <p:nvPr/>
          </p:nvSpPr>
          <p:spPr bwMode="auto">
            <a:xfrm>
              <a:off x="3573" y="1389"/>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52" name="Oval 20"/>
            <p:cNvSpPr>
              <a:spLocks noChangeArrowheads="1"/>
            </p:cNvSpPr>
            <p:nvPr/>
          </p:nvSpPr>
          <p:spPr bwMode="auto">
            <a:xfrm>
              <a:off x="4072"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L21</a:t>
              </a:r>
            </a:p>
          </p:txBody>
        </p:sp>
        <p:sp>
          <p:nvSpPr>
            <p:cNvPr id="53" name="Oval 21"/>
            <p:cNvSpPr>
              <a:spLocks noChangeArrowheads="1"/>
            </p:cNvSpPr>
            <p:nvPr/>
          </p:nvSpPr>
          <p:spPr bwMode="auto">
            <a:xfrm>
              <a:off x="3029" y="2296"/>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54" name="Oval 22"/>
            <p:cNvSpPr>
              <a:spLocks noChangeArrowheads="1"/>
            </p:cNvSpPr>
            <p:nvPr/>
          </p:nvSpPr>
          <p:spPr bwMode="auto">
            <a:xfrm>
              <a:off x="5479"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a:t>
              </a:r>
            </a:p>
          </p:txBody>
        </p:sp>
        <p:sp>
          <p:nvSpPr>
            <p:cNvPr id="55" name="Oval 23"/>
            <p:cNvSpPr>
              <a:spLocks noChangeArrowheads="1"/>
            </p:cNvSpPr>
            <p:nvPr/>
          </p:nvSpPr>
          <p:spPr bwMode="auto">
            <a:xfrm>
              <a:off x="4617"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R21</a:t>
              </a:r>
            </a:p>
          </p:txBody>
        </p:sp>
        <p:sp>
          <p:nvSpPr>
            <p:cNvPr id="56" name="Line 24"/>
            <p:cNvSpPr>
              <a:spLocks noChangeShapeType="1"/>
            </p:cNvSpPr>
            <p:nvPr/>
          </p:nvSpPr>
          <p:spPr bwMode="auto">
            <a:xfrm flipH="1">
              <a:off x="3800" y="1071"/>
              <a:ext cx="680" cy="318"/>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25"/>
            <p:cNvSpPr>
              <a:spLocks noChangeShapeType="1"/>
            </p:cNvSpPr>
            <p:nvPr/>
          </p:nvSpPr>
          <p:spPr bwMode="auto">
            <a:xfrm>
              <a:off x="4480" y="1071"/>
              <a:ext cx="680" cy="31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26"/>
            <p:cNvSpPr>
              <a:spLocks noChangeShapeType="1"/>
            </p:cNvSpPr>
            <p:nvPr/>
          </p:nvSpPr>
          <p:spPr bwMode="auto">
            <a:xfrm>
              <a:off x="3799" y="1797"/>
              <a:ext cx="454"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7"/>
            <p:cNvSpPr>
              <a:spLocks noChangeShapeType="1"/>
            </p:cNvSpPr>
            <p:nvPr/>
          </p:nvSpPr>
          <p:spPr bwMode="auto">
            <a:xfrm flipH="1">
              <a:off x="3255" y="1797"/>
              <a:ext cx="544" cy="49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28"/>
            <p:cNvSpPr>
              <a:spLocks noChangeShapeType="1"/>
            </p:cNvSpPr>
            <p:nvPr/>
          </p:nvSpPr>
          <p:spPr bwMode="auto">
            <a:xfrm flipH="1">
              <a:off x="4844" y="1842"/>
              <a:ext cx="363" cy="40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9"/>
            <p:cNvSpPr>
              <a:spLocks noChangeShapeType="1"/>
            </p:cNvSpPr>
            <p:nvPr/>
          </p:nvSpPr>
          <p:spPr bwMode="auto">
            <a:xfrm>
              <a:off x="5207" y="1842"/>
              <a:ext cx="498" cy="40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 name="AutoShape 30"/>
          <p:cNvSpPr>
            <a:spLocks noChangeArrowheads="1"/>
          </p:cNvSpPr>
          <p:nvPr/>
        </p:nvSpPr>
        <p:spPr bwMode="auto">
          <a:xfrm>
            <a:off x="4205287" y="1865312"/>
            <a:ext cx="1143000" cy="685800"/>
          </a:xfrm>
          <a:prstGeom prst="rightArrow">
            <a:avLst>
              <a:gd name="adj1" fmla="val 50000"/>
              <a:gd name="adj2" fmla="val 41667"/>
            </a:avLst>
          </a:prstGeom>
          <a:solidFill>
            <a:schemeClr val="accent1">
              <a:lumMod val="40000"/>
              <a:lumOff val="60000"/>
            </a:schemeClr>
          </a:solidFill>
          <a:ln w="57150" algn="ctr">
            <a:solidFill>
              <a:srgbClr val="7030A0"/>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4202441166"/>
      </p:ext>
    </p:extLst>
  </p:cSld>
  <p:clrMapOvr>
    <a:masterClrMapping/>
  </p:clrMapOvr>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302375" cy="639762"/>
          </a:xfrm>
        </p:spPr>
        <p:txBody>
          <a:bodyPr/>
          <a:lstStyle/>
          <a:p>
            <a:r>
              <a:rPr lang="en-US" sz="3200">
                <a:latin typeface="Times New Roman" panose="02020603050405020304" pitchFamily="18" charset="0"/>
                <a:cs typeface="Times New Roman" panose="02020603050405020304" pitchFamily="18" charset="0"/>
              </a:rPr>
              <a:t>Hàm cân bằng cho TH2</a:t>
            </a:r>
          </a:p>
        </p:txBody>
      </p:sp>
      <p:sp>
        <p:nvSpPr>
          <p:cNvPr id="3" name="Content Placeholder 2"/>
          <p:cNvSpPr>
            <a:spLocks noGrp="1"/>
          </p:cNvSpPr>
          <p:nvPr>
            <p:ph idx="1"/>
          </p:nvPr>
        </p:nvSpPr>
        <p:spPr>
          <a:xfrm>
            <a:off x="304800" y="1010550"/>
            <a:ext cx="8534400" cy="5272775"/>
          </a:xfrm>
        </p:spPr>
        <p:txBody>
          <a:bodyPr/>
          <a:lstStyle/>
          <a:p>
            <a:pPr marL="0" indent="0" defTabSz="395288">
              <a:buNone/>
            </a:pPr>
            <a:r>
              <a:rPr lang="en-US" sz="2400" b="1" i="1">
                <a:latin typeface="Times New Roman" panose="02020603050405020304" pitchFamily="18" charset="0"/>
                <a:cs typeface="Times New Roman" panose="02020603050405020304" pitchFamily="18" charset="0"/>
              </a:rPr>
              <a:t>void</a:t>
            </a:r>
            <a:r>
              <a:rPr lang="en-US" sz="2400" i="1">
                <a:latin typeface="Times New Roman" panose="02020603050405020304" pitchFamily="18" charset="0"/>
                <a:cs typeface="Times New Roman" panose="02020603050405020304" pitchFamily="18" charset="0"/>
              </a:rPr>
              <a:t> Lech_trai_phai</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Tree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Node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T1</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Left</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T2</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Right</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Left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T2</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Right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T2</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Right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Right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T2</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Left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T2</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Left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T1</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switch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T2</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case</a:t>
            </a:r>
            <a:r>
              <a:rPr lang="en-US" sz="2400" i="1">
                <a:latin typeface="Times New Roman" panose="02020603050405020304" pitchFamily="18" charset="0"/>
                <a:cs typeface="Times New Roman" panose="02020603050405020304" pitchFamily="18" charset="0"/>
              </a:rPr>
              <a:t> LH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EH</a:t>
            </a:r>
            <a:r>
              <a:rPr lang="en-US" sz="2400" i="1">
                <a:solidFill>
                  <a:srgbClr val="FF0000"/>
                </a:solidFill>
                <a:latin typeface="Times New Roman" panose="02020603050405020304" pitchFamily="18" charset="0"/>
                <a:cs typeface="Times New Roman" panose="02020603050405020304" pitchFamily="18" charset="0"/>
              </a:rPr>
              <a:t>; </a:t>
            </a:r>
          </a:p>
          <a:p>
            <a:pPr marL="0" indent="0" defTabSz="395288">
              <a:buNone/>
            </a:pPr>
            <a:r>
              <a:rPr lang="en-US" sz="2400" i="1">
                <a:latin typeface="Times New Roman" panose="02020603050405020304" pitchFamily="18" charset="0"/>
                <a:cs typeface="Times New Roman" panose="02020603050405020304" pitchFamily="18" charset="0"/>
              </a:rPr>
              <a:t>					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RH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break</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case</a:t>
            </a:r>
            <a:r>
              <a:rPr lang="en-US" sz="2400" i="1">
                <a:latin typeface="Times New Roman" panose="02020603050405020304" pitchFamily="18" charset="0"/>
                <a:cs typeface="Times New Roman" panose="02020603050405020304" pitchFamily="18" charset="0"/>
              </a:rPr>
              <a:t> EH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EH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p>
          <a:p>
            <a:pPr marL="0" indent="0" defTabSz="395288">
              <a:buNone/>
            </a:pPr>
            <a:r>
              <a:rPr lang="en-US" sz="2400" i="1">
                <a:latin typeface="Times New Roman" panose="02020603050405020304" pitchFamily="18" charset="0"/>
                <a:cs typeface="Times New Roman" panose="02020603050405020304" pitchFamily="18" charset="0"/>
              </a:rPr>
              <a:t>					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EH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break</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case</a:t>
            </a:r>
            <a:r>
              <a:rPr lang="en-US" sz="2400" i="1">
                <a:latin typeface="Times New Roman" panose="02020603050405020304" pitchFamily="18" charset="0"/>
                <a:cs typeface="Times New Roman" panose="02020603050405020304" pitchFamily="18" charset="0"/>
              </a:rPr>
              <a:t> RH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LH</a:t>
            </a:r>
            <a:r>
              <a:rPr lang="en-US" sz="2400" i="1">
                <a:solidFill>
                  <a:srgbClr val="FF0000"/>
                </a:solidFill>
                <a:latin typeface="Times New Roman" panose="02020603050405020304" pitchFamily="18" charset="0"/>
                <a:cs typeface="Times New Roman" panose="02020603050405020304" pitchFamily="18" charset="0"/>
              </a:rPr>
              <a:t>; </a:t>
            </a:r>
          </a:p>
          <a:p>
            <a:pPr marL="0" indent="0" defTabSz="395288">
              <a:buNone/>
            </a:pPr>
            <a:r>
              <a:rPr lang="en-US" sz="2400" i="1">
                <a:latin typeface="Times New Roman" panose="02020603050405020304" pitchFamily="18" charset="0"/>
                <a:cs typeface="Times New Roman" panose="02020603050405020304" pitchFamily="18" charset="0"/>
              </a:rPr>
              <a:t>					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EH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break</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	</a:t>
            </a:r>
            <a:r>
              <a:rPr lang="en-US" sz="2400" i="1">
                <a:latin typeface="Times New Roman" panose="02020603050405020304" pitchFamily="18" charset="0"/>
                <a:cs typeface="Times New Roman" panose="02020603050405020304" pitchFamily="18" charset="0"/>
              </a:rPr>
              <a:t>T2</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EH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T2</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262</a:t>
            </a:fld>
            <a:endParaRPr lang="en-US" altLang="en-US"/>
          </a:p>
        </p:txBody>
      </p:sp>
    </p:spTree>
    <p:extLst>
      <p:ext uri="{BB962C8B-B14F-4D97-AF65-F5344CB8AC3E}">
        <p14:creationId xmlns:p14="http://schemas.microsoft.com/office/powerpoint/2010/main" val="351312942"/>
      </p:ext>
    </p:extLst>
  </p:cSld>
  <p:clrMapOvr>
    <a:masterClrMapping/>
  </p:clrMapOvr>
  <p:transition/>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302375" cy="639762"/>
          </a:xfrm>
        </p:spPr>
        <p:txBody>
          <a:bodyPr/>
          <a:lstStyle/>
          <a:p>
            <a:r>
              <a:rPr lang="en-US" sz="3200">
                <a:latin typeface="Times New Roman" panose="02020603050405020304" pitchFamily="18" charset="0"/>
                <a:cs typeface="Times New Roman" panose="02020603050405020304" pitchFamily="18" charset="0"/>
              </a:rPr>
              <a:t>Cân bằng cho lệch phải TH3</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263</a:t>
            </a:fld>
            <a:endParaRPr lang="en-US" altLang="en-US"/>
          </a:p>
        </p:txBody>
      </p:sp>
      <p:grpSp>
        <p:nvGrpSpPr>
          <p:cNvPr id="5" name="Group 31"/>
          <p:cNvGrpSpPr>
            <a:grpSpLocks/>
          </p:cNvGrpSpPr>
          <p:nvPr/>
        </p:nvGrpSpPr>
        <p:grpSpPr bwMode="auto">
          <a:xfrm>
            <a:off x="228600" y="1550988"/>
            <a:ext cx="4191873" cy="4392612"/>
            <a:chOff x="444" y="527"/>
            <a:chExt cx="2766" cy="2767"/>
          </a:xfrm>
          <a:gradFill>
            <a:gsLst>
              <a:gs pos="0">
                <a:schemeClr val="accent1">
                  <a:lumMod val="5000"/>
                  <a:lumOff val="95000"/>
                </a:schemeClr>
              </a:gs>
              <a:gs pos="86000">
                <a:schemeClr val="accent1">
                  <a:lumMod val="45000"/>
                  <a:lumOff val="55000"/>
                </a:schemeClr>
              </a:gs>
              <a:gs pos="70000">
                <a:schemeClr val="accent1">
                  <a:lumMod val="45000"/>
                  <a:lumOff val="55000"/>
                </a:schemeClr>
              </a:gs>
              <a:gs pos="100000">
                <a:schemeClr val="accent1">
                  <a:lumMod val="30000"/>
                  <a:lumOff val="70000"/>
                </a:schemeClr>
              </a:gs>
            </a:gsLst>
            <a:lin ang="5400000" scaled="1"/>
          </a:gradFill>
        </p:grpSpPr>
        <p:sp>
          <p:nvSpPr>
            <p:cNvPr id="6" name="Oval 4"/>
            <p:cNvSpPr>
              <a:spLocks noChangeArrowheads="1"/>
            </p:cNvSpPr>
            <p:nvPr/>
          </p:nvSpPr>
          <p:spPr bwMode="auto">
            <a:xfrm>
              <a:off x="1135" y="52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7" name="Oval 5"/>
            <p:cNvSpPr>
              <a:spLocks noChangeArrowheads="1"/>
            </p:cNvSpPr>
            <p:nvPr/>
          </p:nvSpPr>
          <p:spPr bwMode="auto">
            <a:xfrm>
              <a:off x="1714" y="1163"/>
              <a:ext cx="49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8" name="Oval 6"/>
            <p:cNvSpPr>
              <a:spLocks noChangeArrowheads="1"/>
            </p:cNvSpPr>
            <p:nvPr/>
          </p:nvSpPr>
          <p:spPr bwMode="auto">
            <a:xfrm>
              <a:off x="444" y="111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9" name="Oval 7"/>
            <p:cNvSpPr>
              <a:spLocks noChangeArrowheads="1"/>
            </p:cNvSpPr>
            <p:nvPr/>
          </p:nvSpPr>
          <p:spPr bwMode="auto">
            <a:xfrm>
              <a:off x="2213"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10" name="Oval 8"/>
            <p:cNvSpPr>
              <a:spLocks noChangeArrowheads="1"/>
            </p:cNvSpPr>
            <p:nvPr/>
          </p:nvSpPr>
          <p:spPr bwMode="auto">
            <a:xfrm>
              <a:off x="1171"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11" name="Oval 9"/>
            <p:cNvSpPr>
              <a:spLocks noChangeArrowheads="1"/>
            </p:cNvSpPr>
            <p:nvPr/>
          </p:nvSpPr>
          <p:spPr bwMode="auto">
            <a:xfrm>
              <a:off x="2757" y="2840"/>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12" name="Oval 10"/>
            <p:cNvSpPr>
              <a:spLocks noChangeArrowheads="1"/>
            </p:cNvSpPr>
            <p:nvPr/>
          </p:nvSpPr>
          <p:spPr bwMode="auto">
            <a:xfrm>
              <a:off x="1714" y="2886"/>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13" name="Line 11"/>
            <p:cNvSpPr>
              <a:spLocks noChangeShapeType="1"/>
            </p:cNvSpPr>
            <p:nvPr/>
          </p:nvSpPr>
          <p:spPr bwMode="auto">
            <a:xfrm flipH="1">
              <a:off x="671" y="935"/>
              <a:ext cx="725" cy="182"/>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2"/>
            <p:cNvSpPr>
              <a:spLocks noChangeShapeType="1"/>
            </p:cNvSpPr>
            <p:nvPr/>
          </p:nvSpPr>
          <p:spPr bwMode="auto">
            <a:xfrm>
              <a:off x="1352" y="935"/>
              <a:ext cx="543" cy="227"/>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3"/>
            <p:cNvSpPr>
              <a:spLocks noChangeShapeType="1"/>
            </p:cNvSpPr>
            <p:nvPr/>
          </p:nvSpPr>
          <p:spPr bwMode="auto">
            <a:xfrm>
              <a:off x="1986" y="1616"/>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4"/>
            <p:cNvSpPr>
              <a:spLocks noChangeShapeType="1"/>
            </p:cNvSpPr>
            <p:nvPr/>
          </p:nvSpPr>
          <p:spPr bwMode="auto">
            <a:xfrm flipH="1">
              <a:off x="1442" y="1616"/>
              <a:ext cx="544"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5"/>
            <p:cNvSpPr>
              <a:spLocks noChangeShapeType="1"/>
            </p:cNvSpPr>
            <p:nvPr/>
          </p:nvSpPr>
          <p:spPr bwMode="auto">
            <a:xfrm flipH="1">
              <a:off x="1941" y="2432"/>
              <a:ext cx="499"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Line 16"/>
            <p:cNvSpPr>
              <a:spLocks noChangeShapeType="1"/>
            </p:cNvSpPr>
            <p:nvPr/>
          </p:nvSpPr>
          <p:spPr bwMode="auto">
            <a:xfrm>
              <a:off x="2440" y="2432"/>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32"/>
          <p:cNvGrpSpPr>
            <a:grpSpLocks/>
          </p:cNvGrpSpPr>
          <p:nvPr/>
        </p:nvGrpSpPr>
        <p:grpSpPr bwMode="auto">
          <a:xfrm>
            <a:off x="4076700" y="1524000"/>
            <a:ext cx="4811712" cy="3024188"/>
            <a:chOff x="3029" y="754"/>
            <a:chExt cx="3175" cy="1905"/>
          </a:xfrm>
          <a:gradFill>
            <a:gsLst>
              <a:gs pos="0">
                <a:schemeClr val="accent1">
                  <a:lumMod val="5000"/>
                  <a:lumOff val="95000"/>
                </a:schemeClr>
              </a:gs>
              <a:gs pos="86000">
                <a:schemeClr val="accent1">
                  <a:lumMod val="45000"/>
                  <a:lumOff val="55000"/>
                </a:schemeClr>
              </a:gs>
              <a:gs pos="70000">
                <a:schemeClr val="accent1">
                  <a:lumMod val="45000"/>
                  <a:lumOff val="55000"/>
                </a:schemeClr>
              </a:gs>
              <a:gs pos="100000">
                <a:schemeClr val="accent1">
                  <a:lumMod val="30000"/>
                  <a:lumOff val="70000"/>
                </a:schemeClr>
              </a:gs>
            </a:gsLst>
            <a:lin ang="5400000" scaled="1"/>
          </a:gradFill>
        </p:grpSpPr>
        <p:sp>
          <p:nvSpPr>
            <p:cNvPr id="20" name="Oval 17"/>
            <p:cNvSpPr>
              <a:spLocks noChangeArrowheads="1"/>
            </p:cNvSpPr>
            <p:nvPr/>
          </p:nvSpPr>
          <p:spPr bwMode="auto">
            <a:xfrm>
              <a:off x="5116" y="1389"/>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21" name="Oval 18"/>
            <p:cNvSpPr>
              <a:spLocks noChangeArrowheads="1"/>
            </p:cNvSpPr>
            <p:nvPr/>
          </p:nvSpPr>
          <p:spPr bwMode="auto">
            <a:xfrm>
              <a:off x="5796" y="2206"/>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22" name="Oval 19"/>
            <p:cNvSpPr>
              <a:spLocks noChangeArrowheads="1"/>
            </p:cNvSpPr>
            <p:nvPr/>
          </p:nvSpPr>
          <p:spPr bwMode="auto">
            <a:xfrm>
              <a:off x="4254" y="75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23" name="Oval 20"/>
            <p:cNvSpPr>
              <a:spLocks noChangeArrowheads="1"/>
            </p:cNvSpPr>
            <p:nvPr/>
          </p:nvSpPr>
          <p:spPr bwMode="auto">
            <a:xfrm>
              <a:off x="4617"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2400" b="1"/>
            </a:p>
          </p:txBody>
        </p:sp>
        <p:sp>
          <p:nvSpPr>
            <p:cNvPr id="24" name="Oval 21"/>
            <p:cNvSpPr>
              <a:spLocks noChangeArrowheads="1"/>
            </p:cNvSpPr>
            <p:nvPr/>
          </p:nvSpPr>
          <p:spPr bwMode="auto">
            <a:xfrm>
              <a:off x="3438" y="143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25" name="Oval 22"/>
            <p:cNvSpPr>
              <a:spLocks noChangeArrowheads="1"/>
            </p:cNvSpPr>
            <p:nvPr/>
          </p:nvSpPr>
          <p:spPr bwMode="auto">
            <a:xfrm>
              <a:off x="3029"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26" name="Oval 23"/>
            <p:cNvSpPr>
              <a:spLocks noChangeArrowheads="1"/>
            </p:cNvSpPr>
            <p:nvPr/>
          </p:nvSpPr>
          <p:spPr bwMode="auto">
            <a:xfrm>
              <a:off x="3982"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L1</a:t>
              </a:r>
            </a:p>
          </p:txBody>
        </p:sp>
        <p:sp>
          <p:nvSpPr>
            <p:cNvPr id="27" name="Line 24"/>
            <p:cNvSpPr>
              <a:spLocks noChangeShapeType="1"/>
            </p:cNvSpPr>
            <p:nvPr/>
          </p:nvSpPr>
          <p:spPr bwMode="auto">
            <a:xfrm>
              <a:off x="4526" y="1162"/>
              <a:ext cx="817" cy="227"/>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Line 25"/>
            <p:cNvSpPr>
              <a:spLocks noChangeShapeType="1"/>
            </p:cNvSpPr>
            <p:nvPr/>
          </p:nvSpPr>
          <p:spPr bwMode="auto">
            <a:xfrm>
              <a:off x="5343" y="1798"/>
              <a:ext cx="635"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6"/>
            <p:cNvSpPr>
              <a:spLocks noChangeShapeType="1"/>
            </p:cNvSpPr>
            <p:nvPr/>
          </p:nvSpPr>
          <p:spPr bwMode="auto">
            <a:xfrm flipH="1">
              <a:off x="4889" y="1798"/>
              <a:ext cx="453" cy="453"/>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27"/>
            <p:cNvSpPr>
              <a:spLocks noChangeShapeType="1"/>
            </p:cNvSpPr>
            <p:nvPr/>
          </p:nvSpPr>
          <p:spPr bwMode="auto">
            <a:xfrm flipH="1">
              <a:off x="3710" y="1162"/>
              <a:ext cx="771" cy="27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8"/>
            <p:cNvSpPr>
              <a:spLocks noChangeShapeType="1"/>
            </p:cNvSpPr>
            <p:nvPr/>
          </p:nvSpPr>
          <p:spPr bwMode="auto">
            <a:xfrm flipH="1">
              <a:off x="3301" y="1842"/>
              <a:ext cx="363" cy="40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29"/>
            <p:cNvSpPr>
              <a:spLocks noChangeShapeType="1"/>
            </p:cNvSpPr>
            <p:nvPr/>
          </p:nvSpPr>
          <p:spPr bwMode="auto">
            <a:xfrm>
              <a:off x="3755" y="1842"/>
              <a:ext cx="408"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AutoShape 30"/>
          <p:cNvSpPr>
            <a:spLocks noChangeArrowheads="1"/>
          </p:cNvSpPr>
          <p:nvPr/>
        </p:nvSpPr>
        <p:spPr bwMode="auto">
          <a:xfrm>
            <a:off x="3352800" y="1550988"/>
            <a:ext cx="1275542" cy="836612"/>
          </a:xfrm>
          <a:prstGeom prst="rightArrow">
            <a:avLst>
              <a:gd name="adj1" fmla="val 50000"/>
              <a:gd name="adj2" fmla="val 41667"/>
            </a:avLst>
          </a:prstGeom>
          <a:solidFill>
            <a:schemeClr val="tx2">
              <a:lumMod val="75000"/>
            </a:schemeClr>
          </a:solidFill>
          <a:ln w="57150" algn="ctr">
            <a:solidFill>
              <a:srgbClr val="FFFFFF"/>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2148343628"/>
      </p:ext>
    </p:extLst>
  </p:cSld>
  <p:clrMapOvr>
    <a:masterClrMapping/>
  </p:clrMapOvr>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302375" cy="639762"/>
          </a:xfrm>
        </p:spPr>
        <p:txBody>
          <a:bodyPr/>
          <a:lstStyle/>
          <a:p>
            <a:r>
              <a:rPr lang="en-US" sz="3200">
                <a:latin typeface="Times New Roman" panose="02020603050405020304" pitchFamily="18" charset="0"/>
                <a:cs typeface="Times New Roman" panose="02020603050405020304" pitchFamily="18" charset="0"/>
              </a:rPr>
              <a:t>Hàm cân bằng TH3</a:t>
            </a:r>
          </a:p>
        </p:txBody>
      </p:sp>
      <p:sp>
        <p:nvSpPr>
          <p:cNvPr id="3" name="Content Placeholder 2"/>
          <p:cNvSpPr>
            <a:spLocks noGrp="1"/>
          </p:cNvSpPr>
          <p:nvPr>
            <p:ph idx="1"/>
          </p:nvPr>
        </p:nvSpPr>
        <p:spPr>
          <a:xfrm>
            <a:off x="304800" y="1010550"/>
            <a:ext cx="8534400" cy="5272775"/>
          </a:xfrm>
        </p:spPr>
        <p:txBody>
          <a:bodyPr/>
          <a:lstStyle/>
          <a:p>
            <a:pPr marL="0" indent="0" defTabSz="395288">
              <a:buNone/>
            </a:pPr>
            <a:r>
              <a:rPr lang="en-US" sz="2400" b="1" i="1">
                <a:latin typeface="Times New Roman" panose="02020603050405020304" pitchFamily="18" charset="0"/>
                <a:cs typeface="Times New Roman" panose="02020603050405020304" pitchFamily="18" charset="0"/>
              </a:rPr>
              <a:t>void</a:t>
            </a:r>
            <a:r>
              <a:rPr lang="en-US" sz="2400" i="1">
                <a:latin typeface="Times New Roman" panose="02020603050405020304" pitchFamily="18" charset="0"/>
                <a:cs typeface="Times New Roman" panose="02020603050405020304" pitchFamily="18" charset="0"/>
              </a:rPr>
              <a:t> Lech_phai_phai</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Tree </a:t>
            </a:r>
            <a:r>
              <a:rPr lang="en-US" sz="2400" i="1">
                <a:solidFill>
                  <a:srgbClr val="FF0000"/>
                </a:solidFill>
                <a:latin typeface="Times New Roman" panose="02020603050405020304" pitchFamily="18" charset="0"/>
                <a:cs typeface="Times New Roman" panose="02020603050405020304" pitchFamily="18" charset="0"/>
              </a:rPr>
              <a:t>&amp;</a:t>
            </a:r>
            <a:r>
              <a:rPr lang="en-US" sz="2400" i="1">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Node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T1</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Right</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Right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Left</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Left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switch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T1</a:t>
            </a:r>
            <a:r>
              <a:rPr lang="en-US" sz="2400" i="1">
                <a:solidFill>
                  <a:srgbClr val="FF0000"/>
                </a:solidFill>
                <a:latin typeface="Times New Roman" panose="02020603050405020304" pitchFamily="18" charset="0"/>
                <a:cs typeface="Times New Roman" panose="02020603050405020304" pitchFamily="18" charset="0"/>
              </a:rPr>
              <a:t>-&gt; </a:t>
            </a:r>
            <a:r>
              <a:rPr lang="en-US" sz="2400" i="1">
                <a:latin typeface="Times New Roman" panose="02020603050405020304" pitchFamily="18" charset="0"/>
                <a:cs typeface="Times New Roman" panose="02020603050405020304" pitchFamily="18" charset="0"/>
              </a:rPr>
              <a:t>BalanceFactor</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case </a:t>
            </a:r>
            <a:r>
              <a:rPr lang="en-US" sz="2400" i="1">
                <a:latin typeface="Times New Roman" panose="02020603050405020304" pitchFamily="18" charset="0"/>
                <a:cs typeface="Times New Roman" panose="02020603050405020304" pitchFamily="18" charset="0"/>
              </a:rPr>
              <a:t>RH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-&gt; </a:t>
            </a:r>
            <a:r>
              <a:rPr lang="en-US" sz="2400" i="1">
                <a:latin typeface="Times New Roman" panose="02020603050405020304" pitchFamily="18" charset="0"/>
                <a:cs typeface="Times New Roman" panose="02020603050405020304" pitchFamily="18" charset="0"/>
              </a:rPr>
              <a:t>BalanceFactor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EH</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-&gt; </a:t>
            </a:r>
            <a:r>
              <a:rPr lang="en-US" sz="2400" i="1">
                <a:latin typeface="Times New Roman" panose="02020603050405020304" pitchFamily="18" charset="0"/>
                <a:cs typeface="Times New Roman" panose="02020603050405020304" pitchFamily="18" charset="0"/>
              </a:rPr>
              <a:t>BalanceFactor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EH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break</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case</a:t>
            </a:r>
            <a:r>
              <a:rPr lang="en-US" sz="2400" i="1">
                <a:latin typeface="Times New Roman" panose="02020603050405020304" pitchFamily="18" charset="0"/>
                <a:cs typeface="Times New Roman" panose="02020603050405020304" pitchFamily="18" charset="0"/>
              </a:rPr>
              <a:t> EH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-&gt; </a:t>
            </a:r>
            <a:r>
              <a:rPr lang="en-US" sz="2400" i="1">
                <a:latin typeface="Times New Roman" panose="02020603050405020304" pitchFamily="18" charset="0"/>
                <a:cs typeface="Times New Roman" panose="02020603050405020304" pitchFamily="18" charset="0"/>
              </a:rPr>
              <a:t>BalanceFactor </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EH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p>
          <a:p>
            <a:pPr marL="0" indent="0" defTabSz="395288">
              <a:buNone/>
            </a:pPr>
            <a:r>
              <a:rPr lang="en-US" sz="2400" i="1">
                <a:latin typeface="Times New Roman" panose="02020603050405020304" pitchFamily="18" charset="0"/>
                <a:cs typeface="Times New Roman" panose="02020603050405020304" pitchFamily="18" charset="0"/>
              </a:rPr>
              <a:t>					T1</a:t>
            </a:r>
            <a:r>
              <a:rPr lang="en-US" sz="2400" i="1">
                <a:solidFill>
                  <a:srgbClr val="FF0000"/>
                </a:solidFill>
                <a:latin typeface="Times New Roman" panose="02020603050405020304" pitchFamily="18" charset="0"/>
                <a:cs typeface="Times New Roman" panose="02020603050405020304" pitchFamily="18" charset="0"/>
              </a:rPr>
              <a:t>-&gt;</a:t>
            </a:r>
            <a:r>
              <a:rPr lang="en-US" sz="2400" i="1">
                <a:latin typeface="Times New Roman" panose="02020603050405020304" pitchFamily="18" charset="0"/>
                <a:cs typeface="Times New Roman" panose="02020603050405020304" pitchFamily="18" charset="0"/>
              </a:rPr>
              <a:t>BalanceFactor</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LH</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break</a:t>
            </a:r>
            <a:r>
              <a:rPr lang="en-US" sz="2400" b="1"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latin typeface="Times New Roman" panose="02020603050405020304" pitchFamily="18" charset="0"/>
                <a:cs typeface="Times New Roman" panose="02020603050405020304" pitchFamily="18" charset="0"/>
              </a:rPr>
              <a:t>	T</a:t>
            </a:r>
            <a:r>
              <a:rPr lang="en-US" sz="2400" i="1">
                <a:solidFill>
                  <a:srgbClr val="FF0000"/>
                </a:solidFill>
                <a:latin typeface="Times New Roman" panose="02020603050405020304" pitchFamily="18" charset="0"/>
                <a:cs typeface="Times New Roman" panose="02020603050405020304" pitchFamily="18" charset="0"/>
              </a:rPr>
              <a:t>=</a:t>
            </a:r>
            <a:r>
              <a:rPr lang="en-US" sz="2400" i="1">
                <a:latin typeface="Times New Roman" panose="02020603050405020304" pitchFamily="18" charset="0"/>
                <a:cs typeface="Times New Roman" panose="02020603050405020304" pitchFamily="18" charset="0"/>
              </a:rPr>
              <a:t>T1</a:t>
            </a:r>
            <a:r>
              <a:rPr lang="en-US" sz="24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4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264</a:t>
            </a:fld>
            <a:endParaRPr lang="en-US" altLang="en-US"/>
          </a:p>
        </p:txBody>
      </p:sp>
    </p:spTree>
    <p:extLst>
      <p:ext uri="{BB962C8B-B14F-4D97-AF65-F5344CB8AC3E}">
        <p14:creationId xmlns:p14="http://schemas.microsoft.com/office/powerpoint/2010/main" val="2707343458"/>
      </p:ext>
    </p:extLst>
  </p:cSld>
  <p:clrMapOvr>
    <a:masterClrMapping/>
  </p:clrMapOvr>
  <p:transition/>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302375" cy="639762"/>
          </a:xfrm>
        </p:spPr>
        <p:txBody>
          <a:bodyPr/>
          <a:lstStyle/>
          <a:p>
            <a:r>
              <a:rPr lang="en-US" sz="3200">
                <a:latin typeface="Times New Roman" panose="02020603050405020304" pitchFamily="18" charset="0"/>
                <a:cs typeface="Times New Roman" panose="02020603050405020304" pitchFamily="18" charset="0"/>
              </a:rPr>
              <a:t>Cân bằng cho lệch phải TH4</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265</a:t>
            </a:fld>
            <a:endParaRPr lang="en-US" altLang="en-US"/>
          </a:p>
        </p:txBody>
      </p:sp>
      <p:grpSp>
        <p:nvGrpSpPr>
          <p:cNvPr id="34" name="Group 31"/>
          <p:cNvGrpSpPr>
            <a:grpSpLocks/>
          </p:cNvGrpSpPr>
          <p:nvPr/>
        </p:nvGrpSpPr>
        <p:grpSpPr bwMode="auto">
          <a:xfrm>
            <a:off x="304800" y="1322388"/>
            <a:ext cx="3527425" cy="4392612"/>
            <a:chOff x="444" y="527"/>
            <a:chExt cx="2222" cy="2767"/>
          </a:xfrm>
          <a:gradFill>
            <a:gsLst>
              <a:gs pos="0">
                <a:schemeClr val="accent1">
                  <a:lumMod val="5000"/>
                  <a:lumOff val="95000"/>
                </a:schemeClr>
              </a:gs>
              <a:gs pos="86000">
                <a:schemeClr val="accent1">
                  <a:lumMod val="45000"/>
                  <a:lumOff val="55000"/>
                </a:schemeClr>
              </a:gs>
              <a:gs pos="45000">
                <a:schemeClr val="accent1">
                  <a:lumMod val="45000"/>
                  <a:lumOff val="55000"/>
                </a:schemeClr>
              </a:gs>
              <a:gs pos="100000">
                <a:schemeClr val="accent1">
                  <a:lumMod val="30000"/>
                  <a:lumOff val="70000"/>
                </a:schemeClr>
              </a:gs>
            </a:gsLst>
            <a:lin ang="5400000" scaled="1"/>
          </a:gradFill>
        </p:grpSpPr>
        <p:sp>
          <p:nvSpPr>
            <p:cNvPr id="35" name="Oval 4"/>
            <p:cNvSpPr>
              <a:spLocks noChangeArrowheads="1"/>
            </p:cNvSpPr>
            <p:nvPr/>
          </p:nvSpPr>
          <p:spPr bwMode="auto">
            <a:xfrm>
              <a:off x="1135" y="52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36" name="Oval 5"/>
            <p:cNvSpPr>
              <a:spLocks noChangeArrowheads="1"/>
            </p:cNvSpPr>
            <p:nvPr/>
          </p:nvSpPr>
          <p:spPr bwMode="auto">
            <a:xfrm>
              <a:off x="1714" y="1163"/>
              <a:ext cx="49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37" name="Oval 6"/>
            <p:cNvSpPr>
              <a:spLocks noChangeArrowheads="1"/>
            </p:cNvSpPr>
            <p:nvPr/>
          </p:nvSpPr>
          <p:spPr bwMode="auto">
            <a:xfrm>
              <a:off x="444" y="1117"/>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38" name="Oval 7"/>
            <p:cNvSpPr>
              <a:spLocks noChangeArrowheads="1"/>
            </p:cNvSpPr>
            <p:nvPr/>
          </p:nvSpPr>
          <p:spPr bwMode="auto">
            <a:xfrm>
              <a:off x="2213"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39" name="Oval 8"/>
            <p:cNvSpPr>
              <a:spLocks noChangeArrowheads="1"/>
            </p:cNvSpPr>
            <p:nvPr/>
          </p:nvSpPr>
          <p:spPr bwMode="auto">
            <a:xfrm>
              <a:off x="1171" y="202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T2</a:t>
              </a:r>
            </a:p>
          </p:txBody>
        </p:sp>
        <p:sp>
          <p:nvSpPr>
            <p:cNvPr id="40" name="Oval 9"/>
            <p:cNvSpPr>
              <a:spLocks noChangeArrowheads="1"/>
            </p:cNvSpPr>
            <p:nvPr/>
          </p:nvSpPr>
          <p:spPr bwMode="auto">
            <a:xfrm>
              <a:off x="1714" y="2840"/>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R21</a:t>
              </a:r>
            </a:p>
          </p:txBody>
        </p:sp>
        <p:sp>
          <p:nvSpPr>
            <p:cNvPr id="41" name="Oval 10"/>
            <p:cNvSpPr>
              <a:spLocks noChangeArrowheads="1"/>
            </p:cNvSpPr>
            <p:nvPr/>
          </p:nvSpPr>
          <p:spPr bwMode="auto">
            <a:xfrm>
              <a:off x="671" y="2886"/>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L21</a:t>
              </a:r>
            </a:p>
          </p:txBody>
        </p:sp>
        <p:sp>
          <p:nvSpPr>
            <p:cNvPr id="42" name="Line 11"/>
            <p:cNvSpPr>
              <a:spLocks noChangeShapeType="1"/>
            </p:cNvSpPr>
            <p:nvPr/>
          </p:nvSpPr>
          <p:spPr bwMode="auto">
            <a:xfrm flipH="1">
              <a:off x="671" y="935"/>
              <a:ext cx="725" cy="182"/>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Line 12"/>
            <p:cNvSpPr>
              <a:spLocks noChangeShapeType="1"/>
            </p:cNvSpPr>
            <p:nvPr/>
          </p:nvSpPr>
          <p:spPr bwMode="auto">
            <a:xfrm>
              <a:off x="1352" y="935"/>
              <a:ext cx="543" cy="227"/>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3"/>
            <p:cNvSpPr>
              <a:spLocks noChangeShapeType="1"/>
            </p:cNvSpPr>
            <p:nvPr/>
          </p:nvSpPr>
          <p:spPr bwMode="auto">
            <a:xfrm>
              <a:off x="1986" y="1616"/>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14"/>
            <p:cNvSpPr>
              <a:spLocks noChangeShapeType="1"/>
            </p:cNvSpPr>
            <p:nvPr/>
          </p:nvSpPr>
          <p:spPr bwMode="auto">
            <a:xfrm flipH="1">
              <a:off x="1442" y="1616"/>
              <a:ext cx="544"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Line 15"/>
            <p:cNvSpPr>
              <a:spLocks noChangeShapeType="1"/>
            </p:cNvSpPr>
            <p:nvPr/>
          </p:nvSpPr>
          <p:spPr bwMode="auto">
            <a:xfrm flipH="1">
              <a:off x="898" y="2432"/>
              <a:ext cx="499" cy="45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16"/>
            <p:cNvSpPr>
              <a:spLocks noChangeShapeType="1"/>
            </p:cNvSpPr>
            <p:nvPr/>
          </p:nvSpPr>
          <p:spPr bwMode="auto">
            <a:xfrm>
              <a:off x="1397" y="2432"/>
              <a:ext cx="499"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8" name="Group 32"/>
          <p:cNvGrpSpPr>
            <a:grpSpLocks/>
          </p:cNvGrpSpPr>
          <p:nvPr/>
        </p:nvGrpSpPr>
        <p:grpSpPr bwMode="auto">
          <a:xfrm>
            <a:off x="3924300" y="1682750"/>
            <a:ext cx="5040312" cy="3024188"/>
            <a:chOff x="3029" y="754"/>
            <a:chExt cx="3175" cy="1905"/>
          </a:xfrm>
          <a:gradFill>
            <a:gsLst>
              <a:gs pos="0">
                <a:schemeClr val="accent1">
                  <a:lumMod val="5000"/>
                  <a:lumOff val="95000"/>
                </a:schemeClr>
              </a:gs>
              <a:gs pos="86000">
                <a:schemeClr val="accent1">
                  <a:lumMod val="45000"/>
                  <a:lumOff val="55000"/>
                </a:schemeClr>
              </a:gs>
              <a:gs pos="45000">
                <a:schemeClr val="accent1">
                  <a:lumMod val="45000"/>
                  <a:lumOff val="55000"/>
                </a:schemeClr>
              </a:gs>
              <a:gs pos="100000">
                <a:schemeClr val="accent1">
                  <a:lumMod val="30000"/>
                  <a:lumOff val="70000"/>
                </a:schemeClr>
              </a:gs>
            </a:gsLst>
            <a:lin ang="5400000" scaled="1"/>
          </a:gradFill>
        </p:grpSpPr>
        <p:sp>
          <p:nvSpPr>
            <p:cNvPr id="49" name="Oval 17"/>
            <p:cNvSpPr>
              <a:spLocks noChangeArrowheads="1"/>
            </p:cNvSpPr>
            <p:nvPr/>
          </p:nvSpPr>
          <p:spPr bwMode="auto">
            <a:xfrm>
              <a:off x="5116" y="1389"/>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T1</a:t>
              </a:r>
            </a:p>
          </p:txBody>
        </p:sp>
        <p:sp>
          <p:nvSpPr>
            <p:cNvPr id="50" name="Oval 18"/>
            <p:cNvSpPr>
              <a:spLocks noChangeArrowheads="1"/>
            </p:cNvSpPr>
            <p:nvPr/>
          </p:nvSpPr>
          <p:spPr bwMode="auto">
            <a:xfrm>
              <a:off x="5796" y="2206"/>
              <a:ext cx="408" cy="453"/>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R1</a:t>
              </a:r>
            </a:p>
          </p:txBody>
        </p:sp>
        <p:sp>
          <p:nvSpPr>
            <p:cNvPr id="51" name="Oval 19"/>
            <p:cNvSpPr>
              <a:spLocks noChangeArrowheads="1"/>
            </p:cNvSpPr>
            <p:nvPr/>
          </p:nvSpPr>
          <p:spPr bwMode="auto">
            <a:xfrm>
              <a:off x="4254" y="75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T2</a:t>
              </a:r>
            </a:p>
          </p:txBody>
        </p:sp>
        <p:sp>
          <p:nvSpPr>
            <p:cNvPr id="52" name="Oval 20"/>
            <p:cNvSpPr>
              <a:spLocks noChangeArrowheads="1"/>
            </p:cNvSpPr>
            <p:nvPr/>
          </p:nvSpPr>
          <p:spPr bwMode="auto">
            <a:xfrm>
              <a:off x="4617"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R21</a:t>
              </a:r>
            </a:p>
          </p:txBody>
        </p:sp>
        <p:sp>
          <p:nvSpPr>
            <p:cNvPr id="53" name="Oval 21"/>
            <p:cNvSpPr>
              <a:spLocks noChangeArrowheads="1"/>
            </p:cNvSpPr>
            <p:nvPr/>
          </p:nvSpPr>
          <p:spPr bwMode="auto">
            <a:xfrm>
              <a:off x="3512" y="1434"/>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T</a:t>
              </a:r>
            </a:p>
          </p:txBody>
        </p:sp>
        <p:sp>
          <p:nvSpPr>
            <p:cNvPr id="54" name="Oval 22"/>
            <p:cNvSpPr>
              <a:spLocks noChangeArrowheads="1"/>
            </p:cNvSpPr>
            <p:nvPr/>
          </p:nvSpPr>
          <p:spPr bwMode="auto">
            <a:xfrm>
              <a:off x="3029"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a:t>
              </a:r>
            </a:p>
          </p:txBody>
        </p:sp>
        <p:sp>
          <p:nvSpPr>
            <p:cNvPr id="55" name="Oval 23"/>
            <p:cNvSpPr>
              <a:spLocks noChangeArrowheads="1"/>
            </p:cNvSpPr>
            <p:nvPr/>
          </p:nvSpPr>
          <p:spPr bwMode="auto">
            <a:xfrm>
              <a:off x="3982" y="2251"/>
              <a:ext cx="453" cy="408"/>
            </a:xfrm>
            <a:prstGeom prst="ellipse">
              <a:avLst/>
            </a:prstGeom>
            <a:grp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400" b="1"/>
                <a:t>L21</a:t>
              </a:r>
            </a:p>
          </p:txBody>
        </p:sp>
        <p:sp>
          <p:nvSpPr>
            <p:cNvPr id="56" name="Line 24"/>
            <p:cNvSpPr>
              <a:spLocks noChangeShapeType="1"/>
            </p:cNvSpPr>
            <p:nvPr/>
          </p:nvSpPr>
          <p:spPr bwMode="auto">
            <a:xfrm>
              <a:off x="4526" y="1162"/>
              <a:ext cx="817" cy="227"/>
            </a:xfrm>
            <a:prstGeom prst="line">
              <a:avLst/>
            </a:prstGeom>
            <a:grpFill/>
            <a:ln w="9525">
              <a:solidFill>
                <a:schemeClr val="tx1"/>
              </a:solidFill>
              <a:round/>
              <a:headEnd/>
              <a:tailEnd type="stealth"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25"/>
            <p:cNvSpPr>
              <a:spLocks noChangeShapeType="1"/>
            </p:cNvSpPr>
            <p:nvPr/>
          </p:nvSpPr>
          <p:spPr bwMode="auto">
            <a:xfrm>
              <a:off x="5343" y="1798"/>
              <a:ext cx="635"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Line 26"/>
            <p:cNvSpPr>
              <a:spLocks noChangeShapeType="1"/>
            </p:cNvSpPr>
            <p:nvPr/>
          </p:nvSpPr>
          <p:spPr bwMode="auto">
            <a:xfrm flipH="1">
              <a:off x="4889" y="1798"/>
              <a:ext cx="453" cy="453"/>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Line 27"/>
            <p:cNvSpPr>
              <a:spLocks noChangeShapeType="1"/>
            </p:cNvSpPr>
            <p:nvPr/>
          </p:nvSpPr>
          <p:spPr bwMode="auto">
            <a:xfrm flipH="1">
              <a:off x="3710" y="1162"/>
              <a:ext cx="771" cy="27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Line 28"/>
            <p:cNvSpPr>
              <a:spLocks noChangeShapeType="1"/>
            </p:cNvSpPr>
            <p:nvPr/>
          </p:nvSpPr>
          <p:spPr bwMode="auto">
            <a:xfrm flipH="1">
              <a:off x="3301" y="1842"/>
              <a:ext cx="363" cy="409"/>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Line 29"/>
            <p:cNvSpPr>
              <a:spLocks noChangeShapeType="1"/>
            </p:cNvSpPr>
            <p:nvPr/>
          </p:nvSpPr>
          <p:spPr bwMode="auto">
            <a:xfrm>
              <a:off x="3755" y="1842"/>
              <a:ext cx="408" cy="40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2" name="AutoShape 30"/>
          <p:cNvSpPr>
            <a:spLocks noChangeArrowheads="1"/>
          </p:cNvSpPr>
          <p:nvPr/>
        </p:nvSpPr>
        <p:spPr bwMode="auto">
          <a:xfrm>
            <a:off x="3505200" y="1524000"/>
            <a:ext cx="1143000" cy="685800"/>
          </a:xfrm>
          <a:prstGeom prst="rightArrow">
            <a:avLst>
              <a:gd name="adj1" fmla="val 50000"/>
              <a:gd name="adj2" fmla="val 41667"/>
            </a:avLst>
          </a:prstGeom>
          <a:gradFill>
            <a:gsLst>
              <a:gs pos="0">
                <a:schemeClr val="accent1">
                  <a:lumMod val="5000"/>
                  <a:lumOff val="95000"/>
                </a:schemeClr>
              </a:gs>
              <a:gs pos="86000">
                <a:schemeClr val="accent1">
                  <a:lumMod val="45000"/>
                  <a:lumOff val="55000"/>
                </a:schemeClr>
              </a:gs>
              <a:gs pos="45000">
                <a:schemeClr val="accent1">
                  <a:lumMod val="45000"/>
                  <a:lumOff val="55000"/>
                </a:schemeClr>
              </a:gs>
              <a:gs pos="100000">
                <a:schemeClr val="accent1">
                  <a:lumMod val="30000"/>
                  <a:lumOff val="70000"/>
                </a:schemeClr>
              </a:gs>
            </a:gsLst>
            <a:lin ang="5400000" scaled="1"/>
          </a:gradFill>
          <a:ln w="57150" algn="ctr">
            <a:solidFill>
              <a:schemeClr val="tx2">
                <a:lumMod val="75000"/>
              </a:schemeClr>
            </a:solidFill>
            <a:miter lim="800000"/>
            <a:headEnd/>
            <a:tailEnd/>
          </a:ln>
          <a:effectLst/>
        </p:spPr>
        <p:txBody>
          <a:bodyPr wrap="none" anchor="ctr"/>
          <a:lstStyle/>
          <a:p>
            <a:endParaRPr lang="en-US"/>
          </a:p>
        </p:txBody>
      </p:sp>
    </p:spTree>
    <p:extLst>
      <p:ext uri="{BB962C8B-B14F-4D97-AF65-F5344CB8AC3E}">
        <p14:creationId xmlns:p14="http://schemas.microsoft.com/office/powerpoint/2010/main" val="3309704023"/>
      </p:ext>
    </p:extLst>
  </p:cSld>
  <p:clrMapOvr>
    <a:masterClrMapping/>
  </p:clrMapOvr>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6302375" cy="639762"/>
          </a:xfrm>
        </p:spPr>
        <p:txBody>
          <a:bodyPr/>
          <a:lstStyle/>
          <a:p>
            <a:r>
              <a:rPr lang="en-US" sz="3200">
                <a:latin typeface="Times New Roman" panose="02020603050405020304" pitchFamily="18" charset="0"/>
                <a:cs typeface="Times New Roman" panose="02020603050405020304" pitchFamily="18" charset="0"/>
              </a:rPr>
              <a:t>Hàm cân bằng TH4</a:t>
            </a:r>
          </a:p>
        </p:txBody>
      </p:sp>
      <p:sp>
        <p:nvSpPr>
          <p:cNvPr id="3" name="Content Placeholder 2"/>
          <p:cNvSpPr>
            <a:spLocks noGrp="1"/>
          </p:cNvSpPr>
          <p:nvPr>
            <p:ph idx="1"/>
          </p:nvPr>
        </p:nvSpPr>
        <p:spPr>
          <a:xfrm>
            <a:off x="304800" y="1010550"/>
            <a:ext cx="8534400" cy="5272775"/>
          </a:xfrm>
        </p:spPr>
        <p:txBody>
          <a:bodyPr/>
          <a:lstStyle/>
          <a:p>
            <a:pPr marL="0" indent="0" defTabSz="395288">
              <a:buNone/>
            </a:pPr>
            <a:r>
              <a:rPr lang="en-US" sz="2200" b="1" i="1">
                <a:latin typeface="Times New Roman" panose="02020603050405020304" pitchFamily="18" charset="0"/>
                <a:cs typeface="Times New Roman" panose="02020603050405020304" pitchFamily="18" charset="0"/>
              </a:rPr>
              <a:t>void</a:t>
            </a:r>
            <a:r>
              <a:rPr lang="en-US" sz="2200" i="1">
                <a:latin typeface="Times New Roman" panose="02020603050405020304" pitchFamily="18" charset="0"/>
                <a:cs typeface="Times New Roman" panose="02020603050405020304" pitchFamily="18" charset="0"/>
              </a:rPr>
              <a:t> Lech_phai_trai</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Tree </a:t>
            </a:r>
            <a:r>
              <a:rPr lang="en-US" sz="2200" i="1">
                <a:solidFill>
                  <a:srgbClr val="FF0000"/>
                </a:solidFill>
                <a:latin typeface="Times New Roman" panose="02020603050405020304" pitchFamily="18" charset="0"/>
                <a:cs typeface="Times New Roman" panose="02020603050405020304" pitchFamily="18" charset="0"/>
              </a:rPr>
              <a:t>&amp;</a:t>
            </a:r>
            <a:r>
              <a:rPr lang="en-US" sz="2200" i="1">
                <a:latin typeface="Times New Roman" panose="02020603050405020304" pitchFamily="18" charset="0"/>
                <a:cs typeface="Times New Roman" panose="02020603050405020304" pitchFamily="18" charset="0"/>
              </a:rPr>
              <a:t>T</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Node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T1</a:t>
            </a:r>
            <a:r>
              <a:rPr lang="en-US" sz="2200" i="1">
                <a:solidFill>
                  <a:srgbClr val="FF0000"/>
                </a:solidFill>
                <a:latin typeface="Times New Roman" panose="02020603050405020304" pitchFamily="18" charset="0"/>
                <a:cs typeface="Times New Roman" panose="02020603050405020304" pitchFamily="18" charset="0"/>
              </a:rPr>
              <a:t>= </a:t>
            </a:r>
            <a:r>
              <a:rPr lang="en-US" sz="2200" i="1">
                <a:latin typeface="Times New Roman" panose="02020603050405020304" pitchFamily="18" charset="0"/>
                <a:cs typeface="Times New Roman" panose="02020603050405020304" pitchFamily="18" charset="0"/>
              </a:rPr>
              <a:t>T</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Right</a:t>
            </a:r>
            <a:r>
              <a:rPr lang="en-US" sz="2200" i="1">
                <a:solidFill>
                  <a:srgbClr val="FF0000"/>
                </a:solidFill>
                <a:latin typeface="Times New Roman" panose="02020603050405020304" pitchFamily="18" charset="0"/>
                <a:cs typeface="Times New Roman" panose="02020603050405020304" pitchFamily="18" charset="0"/>
              </a:rPr>
              <a:t>, *</a:t>
            </a:r>
            <a:r>
              <a:rPr lang="en-US" sz="2200" i="1">
                <a:latin typeface="Times New Roman" panose="02020603050405020304" pitchFamily="18" charset="0"/>
                <a:cs typeface="Times New Roman" panose="02020603050405020304" pitchFamily="18" charset="0"/>
              </a:rPr>
              <a:t>T2</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T1</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Left</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T</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Right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T2</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Left</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T2</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Left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T1</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Left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T2</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Right</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T2</a:t>
            </a:r>
            <a:r>
              <a:rPr lang="en-US" sz="2200" i="1">
                <a:solidFill>
                  <a:srgbClr val="FF0000"/>
                </a:solidFill>
                <a:latin typeface="Times New Roman" panose="02020603050405020304" pitchFamily="18" charset="0"/>
                <a:cs typeface="Times New Roman" panose="02020603050405020304" pitchFamily="18" charset="0"/>
              </a:rPr>
              <a:t>-&gt;</a:t>
            </a:r>
            <a:r>
              <a:rPr lang="en-US" sz="2200" i="1">
                <a:latin typeface="Times New Roman" panose="02020603050405020304" pitchFamily="18" charset="0"/>
                <a:cs typeface="Times New Roman" panose="02020603050405020304" pitchFamily="18" charset="0"/>
              </a:rPr>
              <a:t>Right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T1</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switch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T2</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case</a:t>
            </a:r>
            <a:r>
              <a:rPr lang="en-US" sz="2200" i="1">
                <a:latin typeface="Times New Roman" panose="02020603050405020304" pitchFamily="18" charset="0"/>
                <a:cs typeface="Times New Roman" panose="02020603050405020304" pitchFamily="18" charset="0"/>
              </a:rPr>
              <a:t> RH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EH</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T1</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LH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break</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case</a:t>
            </a:r>
            <a:r>
              <a:rPr lang="en-US" sz="2200" i="1">
                <a:latin typeface="Times New Roman" panose="02020603050405020304" pitchFamily="18" charset="0"/>
                <a:cs typeface="Times New Roman" panose="02020603050405020304" pitchFamily="18" charset="0"/>
              </a:rPr>
              <a:t> EH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 </a:t>
            </a:r>
            <a:r>
              <a:rPr lang="en-US" sz="2200" i="1">
                <a:latin typeface="Times New Roman" panose="02020603050405020304" pitchFamily="18" charset="0"/>
                <a:cs typeface="Times New Roman" panose="02020603050405020304" pitchFamily="18" charset="0"/>
              </a:rPr>
              <a:t>EH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p>
          <a:p>
            <a:pPr marL="0" indent="0" defTabSz="395288">
              <a:buNone/>
            </a:pPr>
            <a:r>
              <a:rPr lang="en-US" sz="2200" i="1">
                <a:latin typeface="Times New Roman" panose="02020603050405020304" pitchFamily="18" charset="0"/>
                <a:cs typeface="Times New Roman" panose="02020603050405020304" pitchFamily="18" charset="0"/>
              </a:rPr>
              <a:t>					T1</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EH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break</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case</a:t>
            </a:r>
            <a:r>
              <a:rPr lang="en-US" sz="2200" i="1">
                <a:latin typeface="Times New Roman" panose="02020603050405020304" pitchFamily="18" charset="0"/>
                <a:cs typeface="Times New Roman" panose="02020603050405020304" pitchFamily="18" charset="0"/>
              </a:rPr>
              <a:t> LH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RH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p>
          <a:p>
            <a:pPr marL="0" indent="0" defTabSz="395288">
              <a:buNone/>
            </a:pPr>
            <a:r>
              <a:rPr lang="en-US" sz="2200" i="1">
                <a:latin typeface="Times New Roman" panose="02020603050405020304" pitchFamily="18" charset="0"/>
                <a:cs typeface="Times New Roman" panose="02020603050405020304" pitchFamily="18" charset="0"/>
              </a:rPr>
              <a:t>					T1</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EH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a:t>
            </a:r>
            <a:r>
              <a:rPr lang="en-US" sz="2200" b="1" i="1">
                <a:latin typeface="Times New Roman" panose="02020603050405020304" pitchFamily="18" charset="0"/>
                <a:cs typeface="Times New Roman" panose="02020603050405020304" pitchFamily="18" charset="0"/>
              </a:rPr>
              <a:t>break</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latin typeface="Times New Roman" panose="02020603050405020304" pitchFamily="18" charset="0"/>
                <a:cs typeface="Times New Roman" panose="02020603050405020304" pitchFamily="18" charset="0"/>
              </a:rPr>
              <a:t>	T2</a:t>
            </a:r>
            <a:r>
              <a:rPr lang="en-US" sz="2200" i="1">
                <a:solidFill>
                  <a:srgbClr val="FF0000"/>
                </a:solidFill>
                <a:latin typeface="Times New Roman" panose="02020603050405020304" pitchFamily="18" charset="0"/>
                <a:cs typeface="Times New Roman" panose="02020603050405020304" pitchFamily="18" charset="0"/>
              </a:rPr>
              <a:t>-&gt; </a:t>
            </a:r>
            <a:r>
              <a:rPr lang="en-US" sz="2200" i="1">
                <a:latin typeface="Times New Roman" panose="02020603050405020304" pitchFamily="18" charset="0"/>
                <a:cs typeface="Times New Roman" panose="02020603050405020304" pitchFamily="18" charset="0"/>
              </a:rPr>
              <a:t>BalanceFactor </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EH</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 T</a:t>
            </a:r>
            <a:r>
              <a:rPr lang="en-US" sz="2200" i="1">
                <a:solidFill>
                  <a:srgbClr val="FF0000"/>
                </a:solidFill>
                <a:latin typeface="Times New Roman" panose="02020603050405020304" pitchFamily="18" charset="0"/>
                <a:cs typeface="Times New Roman" panose="02020603050405020304" pitchFamily="18" charset="0"/>
              </a:rPr>
              <a:t>=</a:t>
            </a:r>
            <a:r>
              <a:rPr lang="en-US" sz="2200" i="1">
                <a:latin typeface="Times New Roman" panose="02020603050405020304" pitchFamily="18" charset="0"/>
                <a:cs typeface="Times New Roman" panose="02020603050405020304" pitchFamily="18" charset="0"/>
              </a:rPr>
              <a:t>T2</a:t>
            </a:r>
            <a:r>
              <a:rPr lang="en-US" sz="2200" i="1">
                <a:solidFill>
                  <a:srgbClr val="FF0000"/>
                </a:solidFill>
                <a:latin typeface="Times New Roman" panose="02020603050405020304" pitchFamily="18" charset="0"/>
                <a:cs typeface="Times New Roman" panose="02020603050405020304" pitchFamily="18" charset="0"/>
              </a:rPr>
              <a:t>;</a:t>
            </a:r>
          </a:p>
          <a:p>
            <a:pPr marL="0" indent="0" defTabSz="395288">
              <a:buNone/>
            </a:pPr>
            <a:r>
              <a:rPr lang="en-US" sz="2200" i="1">
                <a:solidFill>
                  <a:srgbClr val="FF0000"/>
                </a:solidFill>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266</a:t>
            </a:fld>
            <a:endParaRPr lang="en-US" altLang="en-US"/>
          </a:p>
        </p:txBody>
      </p:sp>
    </p:spTree>
    <p:extLst>
      <p:ext uri="{BB962C8B-B14F-4D97-AF65-F5344CB8AC3E}">
        <p14:creationId xmlns:p14="http://schemas.microsoft.com/office/powerpoint/2010/main" val="3693315187"/>
      </p:ext>
    </p:extLst>
  </p:cSld>
  <p:clrMapOvr>
    <a:masterClrMapping/>
  </p:clrMapOvr>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6302375" cy="563562"/>
          </a:xfrm>
        </p:spPr>
        <p:txBody>
          <a:bodyPr/>
          <a:lstStyle/>
          <a:p>
            <a:r>
              <a:rPr lang="en-US" sz="3200">
                <a:latin typeface="Times New Roman" panose="02020603050405020304" pitchFamily="18" charset="0"/>
                <a:cs typeface="Times New Roman" panose="02020603050405020304" pitchFamily="18" charset="0"/>
              </a:rPr>
              <a:t>Thêm nút vào cây NPTK CB</a:t>
            </a:r>
          </a:p>
        </p:txBody>
      </p:sp>
      <p:sp>
        <p:nvSpPr>
          <p:cNvPr id="3" name="Content Placeholder 2"/>
          <p:cNvSpPr>
            <a:spLocks noGrp="1"/>
          </p:cNvSpPr>
          <p:nvPr>
            <p:ph idx="1"/>
          </p:nvPr>
        </p:nvSpPr>
        <p:spPr>
          <a:xfrm>
            <a:off x="152400" y="1020762"/>
            <a:ext cx="8839200" cy="5262563"/>
          </a:xfrm>
        </p:spPr>
        <p:txBody>
          <a:bodyPr/>
          <a:lstStyle/>
          <a:p>
            <a:pPr>
              <a:lnSpc>
                <a:spcPct val="120000"/>
              </a:lnSpc>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Th</a:t>
            </a:r>
            <a:r>
              <a:rPr lang="en-US" altLang="en-US" sz="2800">
                <a:latin typeface="Times New Roman" panose="02020603050405020304" pitchFamily="18" charset="0"/>
                <a:cs typeface="Times New Roman" panose="02020603050405020304" pitchFamily="18" charset="0"/>
              </a:rPr>
              <a:t>êm bình thường như trường hợp cây NPTK</a:t>
            </a:r>
          </a:p>
          <a:p>
            <a:pPr>
              <a:lnSpc>
                <a:spcPct val="120000"/>
              </a:lnSpc>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N</a:t>
            </a:r>
            <a:r>
              <a:rPr lang="en-US" altLang="en-US" sz="2800">
                <a:latin typeface="Times New Roman" panose="02020603050405020304" pitchFamily="18" charset="0"/>
                <a:cs typeface="Times New Roman" panose="02020603050405020304" pitchFamily="18" charset="0"/>
              </a:rPr>
              <a:t>ếu cây tăng trưởng chiều cao</a:t>
            </a:r>
          </a:p>
          <a:p>
            <a:pPr lvl="1">
              <a:lnSpc>
                <a:spcPct val="120000"/>
              </a:lnSpc>
              <a:spcBef>
                <a:spcPct val="60000"/>
              </a:spcBef>
              <a:buFont typeface="Wingdings" panose="05000000000000000000" pitchFamily="2" charset="2"/>
              <a:buChar char="§"/>
            </a:pPr>
            <a:r>
              <a:rPr lang="en-US" altLang="en-US">
                <a:solidFill>
                  <a:srgbClr val="080808"/>
                </a:solidFill>
                <a:latin typeface="Times New Roman" panose="02020603050405020304" pitchFamily="18" charset="0"/>
                <a:cs typeface="Times New Roman" panose="02020603050405020304" pitchFamily="18" charset="0"/>
              </a:rPr>
              <a:t>L</a:t>
            </a:r>
            <a:r>
              <a:rPr lang="en-US" altLang="en-US">
                <a:latin typeface="Times New Roman" panose="02020603050405020304" pitchFamily="18" charset="0"/>
                <a:cs typeface="Times New Roman" panose="02020603050405020304" pitchFamily="18" charset="0"/>
              </a:rPr>
              <a:t>ần ngược về gốc để phát hiện nút bị mất cân bằng</a:t>
            </a:r>
          </a:p>
          <a:p>
            <a:pPr lvl="1">
              <a:lnSpc>
                <a:spcPct val="120000"/>
              </a:lnSpc>
              <a:spcBef>
                <a:spcPct val="60000"/>
              </a:spcBef>
              <a:buFont typeface="Wingdings" panose="05000000000000000000" pitchFamily="2" charset="2"/>
              <a:buChar char="§"/>
            </a:pPr>
            <a:r>
              <a:rPr lang="en-US" altLang="en-US">
                <a:solidFill>
                  <a:srgbClr val="080808"/>
                </a:solidFill>
                <a:latin typeface="Times New Roman" panose="02020603050405020304" pitchFamily="18" charset="0"/>
                <a:cs typeface="Times New Roman" panose="02020603050405020304" pitchFamily="18" charset="0"/>
              </a:rPr>
              <a:t>Ti</a:t>
            </a:r>
            <a:r>
              <a:rPr lang="en-US" altLang="en-US">
                <a:latin typeface="Times New Roman" panose="02020603050405020304" pitchFamily="18" charset="0"/>
                <a:cs typeface="Times New Roman" panose="02020603050405020304" pitchFamily="18" charset="0"/>
              </a:rPr>
              <a:t>ến hành cân bằng lại nút đó bằng thao tác cân bằng thích hợp</a:t>
            </a:r>
          </a:p>
          <a:p>
            <a:pPr>
              <a:lnSpc>
                <a:spcPct val="120000"/>
              </a:lnSpc>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Vi</a:t>
            </a:r>
            <a:r>
              <a:rPr lang="en-US" altLang="en-US" sz="2800">
                <a:latin typeface="Times New Roman" panose="02020603050405020304" pitchFamily="18" charset="0"/>
                <a:cs typeface="Times New Roman" panose="02020603050405020304" pitchFamily="18" charset="0"/>
              </a:rPr>
              <a:t>ệc cân bằng lại chỉ cần thực hiện 1 lần nơi mất cân bằng</a:t>
            </a:r>
            <a:endParaRPr lang="en-US"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267</a:t>
            </a:fld>
            <a:endParaRPr lang="en-US" altLang="en-US"/>
          </a:p>
        </p:txBody>
      </p:sp>
    </p:spTree>
    <p:extLst>
      <p:ext uri="{BB962C8B-B14F-4D97-AF65-F5344CB8AC3E}">
        <p14:creationId xmlns:p14="http://schemas.microsoft.com/office/powerpoint/2010/main" val="1176764026"/>
      </p:ext>
    </p:extLst>
  </p:cSld>
  <p:clrMapOvr>
    <a:masterClrMapping/>
  </p:clrMapOvr>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6302375" cy="563562"/>
          </a:xfrm>
        </p:spPr>
        <p:txBody>
          <a:bodyPr/>
          <a:lstStyle/>
          <a:p>
            <a:r>
              <a:rPr lang="en-US" sz="3200">
                <a:latin typeface="Times New Roman" panose="02020603050405020304" pitchFamily="18" charset="0"/>
                <a:cs typeface="Times New Roman" panose="02020603050405020304" pitchFamily="18" charset="0"/>
              </a:rPr>
              <a:t>Hủy nút trên cây NPTK CB</a:t>
            </a:r>
          </a:p>
        </p:txBody>
      </p:sp>
      <p:sp>
        <p:nvSpPr>
          <p:cNvPr id="3" name="Content Placeholder 2"/>
          <p:cNvSpPr>
            <a:spLocks noGrp="1"/>
          </p:cNvSpPr>
          <p:nvPr>
            <p:ph idx="1"/>
          </p:nvPr>
        </p:nvSpPr>
        <p:spPr>
          <a:xfrm>
            <a:off x="304800" y="1020762"/>
            <a:ext cx="8534400" cy="5262563"/>
          </a:xfrm>
        </p:spPr>
        <p:txBody>
          <a:bodyPr/>
          <a:lstStyle/>
          <a:p>
            <a:pPr>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Hủy bình thường như trường hợp cây NPTK</a:t>
            </a:r>
          </a:p>
          <a:p>
            <a:pPr>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Nếu cây giảm chiều cao:</a:t>
            </a:r>
          </a:p>
          <a:p>
            <a:pPr lvl="1">
              <a:spcBef>
                <a:spcPct val="60000"/>
              </a:spcBef>
              <a:buFont typeface="Wingdings" panose="05000000000000000000" pitchFamily="2" charset="2"/>
              <a:buChar char="§"/>
            </a:pPr>
            <a:r>
              <a:rPr lang="en-US" altLang="en-US">
                <a:solidFill>
                  <a:srgbClr val="080808"/>
                </a:solidFill>
                <a:latin typeface="Times New Roman" panose="02020603050405020304" pitchFamily="18" charset="0"/>
                <a:cs typeface="Times New Roman" panose="02020603050405020304" pitchFamily="18" charset="0"/>
              </a:rPr>
              <a:t>Lần ngược về gốc để phát hiện nút bị mất cân bằng</a:t>
            </a:r>
          </a:p>
          <a:p>
            <a:pPr lvl="1">
              <a:spcBef>
                <a:spcPct val="60000"/>
              </a:spcBef>
              <a:buFont typeface="Wingdings" panose="05000000000000000000" pitchFamily="2" charset="2"/>
              <a:buChar char="§"/>
            </a:pPr>
            <a:r>
              <a:rPr lang="en-US" altLang="en-US">
                <a:solidFill>
                  <a:srgbClr val="080808"/>
                </a:solidFill>
                <a:latin typeface="Times New Roman" panose="02020603050405020304" pitchFamily="18" charset="0"/>
                <a:cs typeface="Times New Roman" panose="02020603050405020304" pitchFamily="18" charset="0"/>
              </a:rPr>
              <a:t>Tiến hành cân bằng lại nút đó bằng thao tác cân bằng thích hợp</a:t>
            </a:r>
          </a:p>
          <a:p>
            <a:pPr lvl="1">
              <a:spcBef>
                <a:spcPct val="60000"/>
              </a:spcBef>
              <a:buFont typeface="Wingdings" panose="05000000000000000000" pitchFamily="2" charset="2"/>
              <a:buChar char="§"/>
            </a:pPr>
            <a:r>
              <a:rPr lang="en-US" altLang="en-US">
                <a:solidFill>
                  <a:srgbClr val="080808"/>
                </a:solidFill>
                <a:latin typeface="Times New Roman" panose="02020603050405020304" pitchFamily="18" charset="0"/>
                <a:cs typeface="Times New Roman" panose="02020603050405020304" pitchFamily="18" charset="0"/>
              </a:rPr>
              <a:t>Tiếp tục lần ngược lên nút cha…</a:t>
            </a:r>
          </a:p>
          <a:p>
            <a:pPr>
              <a:spcBef>
                <a:spcPct val="60000"/>
              </a:spcBef>
              <a:buFont typeface="Wingdings" panose="05000000000000000000" pitchFamily="2" charset="2"/>
              <a:buChar char="Ø"/>
            </a:pPr>
            <a:r>
              <a:rPr lang="en-US" altLang="en-US" sz="2800">
                <a:solidFill>
                  <a:srgbClr val="080808"/>
                </a:solidFill>
                <a:latin typeface="Times New Roman" panose="02020603050405020304" pitchFamily="18" charset="0"/>
                <a:cs typeface="Times New Roman" panose="02020603050405020304" pitchFamily="18" charset="0"/>
              </a:rPr>
              <a:t>Việc cân bằng lại có thể lan truyền lên tận gốc</a:t>
            </a:r>
          </a:p>
          <a:p>
            <a:endParaRPr lang="en-US" altLang="en-US" sz="2800">
              <a:latin typeface="Times New Roman" panose="02020603050405020304" pitchFamily="18" charset="0"/>
              <a:cs typeface="Times New Roman" panose="02020603050405020304" pitchFamily="18" charset="0"/>
            </a:endParaRPr>
          </a:p>
          <a:p>
            <a:pPr marL="0" indent="0">
              <a:lnSpc>
                <a:spcPct val="120000"/>
              </a:lnSpc>
              <a:spcBef>
                <a:spcPct val="60000"/>
              </a:spcBef>
              <a:buNone/>
            </a:pPr>
            <a:endParaRPr lang="en-US" sz="28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268</a:t>
            </a:fld>
            <a:endParaRPr lang="en-US" altLang="en-US"/>
          </a:p>
        </p:txBody>
      </p:sp>
    </p:spTree>
    <p:extLst>
      <p:ext uri="{BB962C8B-B14F-4D97-AF65-F5344CB8AC3E}">
        <p14:creationId xmlns:p14="http://schemas.microsoft.com/office/powerpoint/2010/main" val="285224314"/>
      </p:ext>
    </p:extLst>
  </p:cSld>
  <p:clrMapOvr>
    <a:masterClrMapping/>
  </p:clrMapOvr>
  <p:transition/>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81000"/>
            <a:ext cx="6302375" cy="715962"/>
          </a:xfrm>
        </p:spPr>
        <p:txBody>
          <a:bodyPr/>
          <a:lstStyle/>
          <a:p>
            <a:r>
              <a:rPr lang="en-US" sz="3600">
                <a:latin typeface="Times New Roman" panose="02020603050405020304" pitchFamily="18" charset="0"/>
                <a:cs typeface="Times New Roman" panose="02020603050405020304" pitchFamily="18" charset="0"/>
              </a:rPr>
              <a:t>Bài tập chương 5</a:t>
            </a:r>
          </a:p>
        </p:txBody>
      </p:sp>
      <p:sp>
        <p:nvSpPr>
          <p:cNvPr id="3" name="Content Placeholder 2"/>
          <p:cNvSpPr>
            <a:spLocks noGrp="1"/>
          </p:cNvSpPr>
          <p:nvPr>
            <p:ph idx="1"/>
          </p:nvPr>
        </p:nvSpPr>
        <p:spPr>
          <a:xfrm>
            <a:off x="457200" y="1066800"/>
            <a:ext cx="8458200" cy="5303838"/>
          </a:xfrm>
        </p:spPr>
        <p:txBody>
          <a:bodyPr/>
          <a:lstStyle/>
          <a:p>
            <a:pPr marL="0" indent="0">
              <a:buNone/>
            </a:pPr>
            <a:r>
              <a:rPr lang="en-US" sz="2800" b="1" u="sng">
                <a:solidFill>
                  <a:srgbClr val="FF0000"/>
                </a:solidFill>
                <a:latin typeface="Times New Roman" panose="02020603050405020304" pitchFamily="18" charset="0"/>
                <a:cs typeface="Times New Roman" panose="02020603050405020304" pitchFamily="18" charset="0"/>
              </a:rPr>
              <a:t>Bài 1</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Vẽ hình cây nhị phân </a:t>
            </a:r>
            <a:r>
              <a:rPr lang="en-US" sz="2800">
                <a:latin typeface="Times New Roman" panose="02020603050405020304" pitchFamily="18" charset="0"/>
                <a:cs typeface="Times New Roman" panose="02020603050405020304" pitchFamily="18" charset="0"/>
              </a:rPr>
              <a:t>tìm kiếm </a:t>
            </a:r>
            <a:r>
              <a:rPr lang="vi-VN" sz="2800">
                <a:latin typeface="Times New Roman" panose="02020603050405020304" pitchFamily="18" charset="0"/>
                <a:cs typeface="Times New Roman" panose="02020603050405020304" pitchFamily="18" charset="0"/>
              </a:rPr>
              <a:t>tạo ra từ cây rỗng bằng cách lần lượt thêm vào các khoá là các số nguyên: 54, 31, 43, 29, 65, 10, 20, 36, 78, 59.</a:t>
            </a:r>
            <a:endParaRPr lang="en-US" sz="2800">
              <a:latin typeface="Times New Roman" panose="02020603050405020304" pitchFamily="18" charset="0"/>
              <a:cs typeface="Times New Roman" panose="02020603050405020304" pitchFamily="18" charset="0"/>
            </a:endParaRPr>
          </a:p>
          <a:p>
            <a:pPr marL="0" indent="0">
              <a:buNone/>
            </a:pPr>
            <a:r>
              <a:rPr lang="en-US" sz="2800" b="1" u="sng">
                <a:solidFill>
                  <a:srgbClr val="FF0000"/>
                </a:solidFill>
                <a:latin typeface="Times New Roman" panose="02020603050405020304" pitchFamily="18" charset="0"/>
                <a:cs typeface="Times New Roman" panose="02020603050405020304" pitchFamily="18" charset="0"/>
              </a:rPr>
              <a:t>Bài 2</a:t>
            </a:r>
            <a:r>
              <a:rPr lang="en-US" sz="2800">
                <a:latin typeface="Times New Roman" panose="02020603050405020304" pitchFamily="18" charset="0"/>
                <a:cs typeface="Times New Roman" panose="02020603050405020304" pitchFamily="18" charset="0"/>
              </a:rPr>
              <a:t>: Cho biết kết quả khi duyệt trước, duyệt giữa và duyệt sau (từ trái qua phải) khi duyệt cây nhị phân ở bài 1</a:t>
            </a:r>
          </a:p>
          <a:p>
            <a:pPr marL="0" indent="0">
              <a:buNone/>
            </a:pPr>
            <a:r>
              <a:rPr lang="en-US" sz="2800" b="1" u="sng">
                <a:solidFill>
                  <a:srgbClr val="FF0000"/>
                </a:solidFill>
                <a:latin typeface="Times New Roman" panose="02020603050405020304" pitchFamily="18" charset="0"/>
                <a:cs typeface="Times New Roman" panose="02020603050405020304" pitchFamily="18" charset="0"/>
              </a:rPr>
              <a:t>Bài 3</a:t>
            </a:r>
            <a:r>
              <a:rPr lang="en-US" sz="2800">
                <a:latin typeface="Times New Roman" panose="02020603050405020304" pitchFamily="18" charset="0"/>
                <a:cs typeface="Times New Roman" panose="02020603050405020304" pitchFamily="18" charset="0"/>
              </a:rPr>
              <a:t>: Vẽ lại cây nhị phân bài 1 sau khi xóa phần tử 31 khỏi cây.  </a:t>
            </a:r>
          </a:p>
          <a:p>
            <a:pPr marL="0" indent="0">
              <a:buNone/>
            </a:pPr>
            <a:r>
              <a:rPr lang="en-US" sz="2800" b="1" u="sng">
                <a:solidFill>
                  <a:srgbClr val="FF0000"/>
                </a:solidFill>
                <a:latin typeface="Times New Roman" panose="02020603050405020304" pitchFamily="18" charset="0"/>
                <a:cs typeface="Times New Roman" panose="02020603050405020304" pitchFamily="18" charset="0"/>
              </a:rPr>
              <a:t>Bài 4</a:t>
            </a:r>
            <a:r>
              <a:rPr lang="en-US" sz="2800">
                <a:latin typeface="Times New Roman" panose="02020603050405020304" pitchFamily="18" charset="0"/>
                <a:cs typeface="Times New Roman" panose="02020603050405020304" pitchFamily="18" charset="0"/>
              </a:rPr>
              <a:t>: Vẽ cây nhị phân tìm kiếm cân bằng từ các số nguyên ở bài 1.</a:t>
            </a:r>
          </a:p>
          <a:p>
            <a:pPr marL="0" indent="0">
              <a:buNone/>
            </a:pPr>
            <a:r>
              <a:rPr lang="en-US" sz="2800" b="1" u="sng">
                <a:solidFill>
                  <a:srgbClr val="FF0000"/>
                </a:solidFill>
                <a:latin typeface="Times New Roman" panose="02020603050405020304" pitchFamily="18" charset="0"/>
                <a:cs typeface="Times New Roman" panose="02020603050405020304" pitchFamily="18" charset="0"/>
              </a:rPr>
              <a:t>Bài 5</a:t>
            </a:r>
            <a:r>
              <a:rPr lang="en-US" sz="2800">
                <a:latin typeface="Times New Roman" panose="02020603050405020304" pitchFamily="18" charset="0"/>
                <a:cs typeface="Times New Roman" panose="02020603050405020304" pitchFamily="18" charset="0"/>
              </a:rPr>
              <a:t>: Viết chương trình nhập vào 1 cây NPTK. Duyệt qua cây theo các cách: duyệt trước, duyệt giữa và duyệt sau.</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269</a:t>
            </a:fld>
            <a:endParaRPr lang="en-US" altLang="en-US"/>
          </a:p>
        </p:txBody>
      </p:sp>
    </p:spTree>
    <p:extLst>
      <p:ext uri="{BB962C8B-B14F-4D97-AF65-F5344CB8AC3E}">
        <p14:creationId xmlns:p14="http://schemas.microsoft.com/office/powerpoint/2010/main" val="244206403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57200"/>
            <a:ext cx="6302375" cy="533400"/>
          </a:xfrm>
        </p:spPr>
        <p:txBody>
          <a:bodyPr/>
          <a:lstStyle/>
          <a:p>
            <a:r>
              <a:rPr lang="en-US" sz="3200">
                <a:latin typeface="Times New Roman" panose="02020603050405020304" pitchFamily="18" charset="0"/>
                <a:cs typeface="Times New Roman" panose="02020603050405020304" pitchFamily="18" charset="0"/>
              </a:rPr>
              <a:t>2.1 Bài toán tìm kiếm</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990600"/>
            <a:ext cx="8534400" cy="5029200"/>
          </a:xfrm>
        </p:spPr>
        <p:txBody>
          <a:bodyPr/>
          <a:lstStyle/>
          <a:p>
            <a:pPr marL="0" indent="0">
              <a:buNone/>
            </a:pPr>
            <a:r>
              <a:rPr lang="vi-VN" sz="2800">
                <a:latin typeface="Times New Roman" panose="02020603050405020304" pitchFamily="18" charset="0"/>
                <a:cs typeface="Times New Roman" panose="02020603050405020304" pitchFamily="18" charset="0"/>
              </a:rPr>
              <a:t>Cho một dãy gồm n bản ghi r[1…n]. Mỗi bản ghi r[i] tương ứng với một khóa k[i]. Hãy tìm bản ghi có khóa X cho trước. X được gọi là khóa tìm kiếm hay đối trị tìm kiếm (argument). </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5EFD47E-C029-4974-8E90-7A6D993626E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9159624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4" name="Rectangle 4"/>
          <p:cNvSpPr>
            <a:spLocks noGrp="1" noChangeArrowheads="1"/>
          </p:cNvSpPr>
          <p:nvPr>
            <p:ph type="ctrTitle"/>
          </p:nvPr>
        </p:nvSpPr>
        <p:spPr>
          <a:xfrm>
            <a:off x="4648200" y="3787775"/>
            <a:ext cx="4110038" cy="885825"/>
          </a:xfrm>
        </p:spPr>
        <p:txBody>
          <a:bodyPr/>
          <a:lstStyle/>
          <a:p>
            <a:pPr algn="dist"/>
            <a:r>
              <a:rPr lang="en-US" altLang="en-US" sz="5500" dirty="0"/>
              <a:t>Thank You!</a:t>
            </a:r>
          </a:p>
        </p:txBody>
      </p:sp>
      <p:sp>
        <p:nvSpPr>
          <p:cNvPr id="3" name="Slide Number Placeholder 2"/>
          <p:cNvSpPr>
            <a:spLocks noGrp="1"/>
          </p:cNvSpPr>
          <p:nvPr>
            <p:ph type="sldNum" sz="quarter" idx="4"/>
          </p:nvPr>
        </p:nvSpPr>
        <p:spPr/>
        <p:txBody>
          <a:bodyPr/>
          <a:lstStyle/>
          <a:p>
            <a:fld id="{D17F7427-C84F-4D27-922E-55D885048A2A}" type="slidenum">
              <a:rPr lang="en-US" altLang="en-US" smtClean="0"/>
              <a:pPr/>
              <a:t>270</a:t>
            </a:fld>
            <a:endParaRPr lang="en-US" altLang="en-US"/>
          </a:p>
        </p:txBody>
      </p:sp>
      <p:sp>
        <p:nvSpPr>
          <p:cNvPr id="7" name="Rectangle 6"/>
          <p:cNvSpPr/>
          <p:nvPr/>
        </p:nvSpPr>
        <p:spPr>
          <a:xfrm>
            <a:off x="5715000" y="5029200"/>
            <a:ext cx="30432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431398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57200"/>
            <a:ext cx="6302375" cy="533400"/>
          </a:xfrm>
        </p:spPr>
        <p:txBody>
          <a:bodyPr/>
          <a:lstStyle/>
          <a:p>
            <a:r>
              <a:rPr lang="en-US" sz="3200">
                <a:latin typeface="Times New Roman" panose="02020603050405020304" pitchFamily="18" charset="0"/>
                <a:cs typeface="Times New Roman" panose="02020603050405020304" pitchFamily="18" charset="0"/>
              </a:rPr>
              <a:t>2.1 Bài toán tìm kiếm</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990600"/>
            <a:ext cx="8534400" cy="5029200"/>
          </a:xfrm>
        </p:spPr>
        <p:txBody>
          <a:bodyPr/>
          <a:lstStyle/>
          <a:p>
            <a:pPr marL="0" indent="0">
              <a:buNone/>
            </a:pPr>
            <a:r>
              <a:rPr lang="vi-VN" sz="2800">
                <a:latin typeface="Times New Roman" panose="02020603050405020304" pitchFamily="18" charset="0"/>
                <a:cs typeface="Times New Roman" panose="02020603050405020304" pitchFamily="18" charset="0"/>
              </a:rPr>
              <a:t>Công việc tìm kiếm sẽ hoàn thành nếu như có một trong hai tình huống sau sảy ra:</a:t>
            </a:r>
          </a:p>
          <a:p>
            <a:pPr marL="0" indent="0">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i="1">
                <a:latin typeface="Times New Roman" panose="02020603050405020304" pitchFamily="18" charset="0"/>
                <a:cs typeface="Times New Roman" panose="02020603050405020304" pitchFamily="18" charset="0"/>
              </a:rPr>
              <a:t>Tìm được bản ghi có khóa tương ứng bằng X, lúc đó phép tìm kiếm </a:t>
            </a:r>
            <a:r>
              <a:rPr lang="vi-VN" sz="2800" b="1" i="1">
                <a:latin typeface="Times New Roman" panose="02020603050405020304" pitchFamily="18" charset="0"/>
                <a:cs typeface="Times New Roman" panose="02020603050405020304" pitchFamily="18" charset="0"/>
              </a:rPr>
              <a:t>thành công</a:t>
            </a:r>
            <a:r>
              <a:rPr lang="vi-VN" sz="2800" i="1">
                <a:latin typeface="Times New Roman" panose="02020603050405020304" pitchFamily="18" charset="0"/>
                <a:cs typeface="Times New Roman" panose="02020603050405020304" pitchFamily="18" charset="0"/>
              </a:rPr>
              <a:t>;</a:t>
            </a:r>
          </a:p>
          <a:p>
            <a:pPr marL="0" indent="0">
              <a:buNone/>
            </a:pPr>
            <a:r>
              <a:rPr lang="vi-VN" sz="2800" i="1">
                <a:latin typeface="Times New Roman" panose="02020603050405020304" pitchFamily="18" charset="0"/>
                <a:cs typeface="Times New Roman" panose="02020603050405020304" pitchFamily="18" charset="0"/>
              </a:rPr>
              <a:t>•</a:t>
            </a:r>
            <a:r>
              <a:rPr lang="en-US" sz="2800" i="1">
                <a:latin typeface="Times New Roman" panose="02020603050405020304" pitchFamily="18" charset="0"/>
                <a:cs typeface="Times New Roman" panose="02020603050405020304" pitchFamily="18" charset="0"/>
              </a:rPr>
              <a:t> </a:t>
            </a:r>
            <a:r>
              <a:rPr lang="vi-VN" sz="2800" i="1">
                <a:latin typeface="Times New Roman" panose="02020603050405020304" pitchFamily="18" charset="0"/>
                <a:cs typeface="Times New Roman" panose="02020603050405020304" pitchFamily="18" charset="0"/>
              </a:rPr>
              <a:t>Không tìm được bản ghi nào có khóa bằng X cả, phép tìm kiếm </a:t>
            </a:r>
            <a:r>
              <a:rPr lang="vi-VN" sz="2800" b="1" i="1">
                <a:latin typeface="Times New Roman" panose="02020603050405020304" pitchFamily="18" charset="0"/>
                <a:cs typeface="Times New Roman" panose="02020603050405020304" pitchFamily="18" charset="0"/>
              </a:rPr>
              <a:t>thất bại</a:t>
            </a:r>
            <a:r>
              <a:rPr lang="vi-VN" sz="2800" i="1">
                <a:latin typeface="Times New Roman" panose="02020603050405020304" pitchFamily="18" charset="0"/>
                <a:cs typeface="Times New Roman" panose="02020603050405020304" pitchFamily="18" charset="0"/>
              </a:rPr>
              <a:t>.</a:t>
            </a:r>
            <a:endParaRPr lang="en-US" sz="2800" i="1">
              <a:latin typeface="Times New Roman" panose="02020603050405020304" pitchFamily="18" charset="0"/>
              <a:cs typeface="Times New Roman" panose="02020603050405020304" pitchFamily="18" charset="0"/>
            </a:endParaRPr>
          </a:p>
          <a:p>
            <a:pPr marL="0" indent="0">
              <a:buNone/>
            </a:pPr>
            <a:endParaRPr lang="en-US" sz="2800">
              <a:latin typeface="Times New Roman" panose="02020603050405020304" pitchFamily="18" charset="0"/>
              <a:cs typeface="Times New Roman" panose="02020603050405020304" pitchFamily="18" charset="0"/>
            </a:endParaRPr>
          </a:p>
          <a:p>
            <a:pPr marL="0" indent="0">
              <a:buNone/>
            </a:pPr>
            <a:r>
              <a:rPr lang="en-US" sz="2800">
                <a:latin typeface="Times New Roman" panose="02020603050405020304" pitchFamily="18" charset="0"/>
                <a:cs typeface="Times New Roman" panose="02020603050405020304" pitchFamily="18" charset="0"/>
              </a:rPr>
              <a:t>Để đơn giản cho việc trình bày giải thuật thì bài toán có thể phát biểu như sau: Cho mảng A[n], hãy tìm trong A phần tử có khóa bằng X. </a:t>
            </a:r>
          </a:p>
          <a:p>
            <a:pPr marL="0" indent="0">
              <a:buNone/>
            </a:pPr>
            <a:endParaRPr lang="vi-VN" sz="2800" i="1">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5EFD47E-C029-4974-8E90-7A6D993626E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469149989"/>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57200"/>
            <a:ext cx="6302375" cy="533400"/>
          </a:xfrm>
        </p:spPr>
        <p:txBody>
          <a:bodyPr/>
          <a:lstStyle/>
          <a:p>
            <a:r>
              <a:rPr lang="en-US" sz="3200">
                <a:latin typeface="Times New Roman" panose="02020603050405020304" pitchFamily="18" charset="0"/>
                <a:cs typeface="Times New Roman" panose="02020603050405020304" pitchFamily="18" charset="0"/>
              </a:rPr>
              <a:t>2.2 Tìm kiếm tuyến tính</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5EFD47E-C029-4974-8E90-7A6D993626E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 name="Rectangle 3"/>
          <p:cNvSpPr>
            <a:spLocks noGrp="1" noChangeArrowheads="1"/>
          </p:cNvSpPr>
          <p:nvPr>
            <p:ph idx="1"/>
          </p:nvPr>
        </p:nvSpPr>
        <p:spPr>
          <a:xfrm>
            <a:off x="457200" y="1143000"/>
            <a:ext cx="8229600" cy="5029200"/>
          </a:xfrm>
        </p:spPr>
        <p:txBody>
          <a:bodyPr anchor="t"/>
          <a:lstStyle/>
          <a:p>
            <a:pPr marL="400050" lvl="1" indent="0" algn="just">
              <a:spcBef>
                <a:spcPts val="800"/>
              </a:spcBef>
              <a:buNone/>
            </a:pPr>
            <a:r>
              <a:rPr lang="en-US" b="1">
                <a:latin typeface="Times New Roman" panose="02020603050405020304" pitchFamily="18" charset="0"/>
                <a:cs typeface="Times New Roman" panose="02020603050405020304" pitchFamily="18" charset="0"/>
              </a:rPr>
              <a:t>Ý tưởng</a:t>
            </a:r>
            <a:r>
              <a:rPr lang="en-US">
                <a:latin typeface="Times New Roman" panose="02020603050405020304" pitchFamily="18" charset="0"/>
                <a:cs typeface="Times New Roman" panose="02020603050405020304" pitchFamily="18" charset="0"/>
              </a:rPr>
              <a:t> : So sánh X lần lượt với phần tử thứ 1, thứ 2,…của mảng A cho đến khi gặp được khóa cần tìm (tìm thấy), hoặc tìm hết mảng mà không thấy (không tìm thấy).</a:t>
            </a:r>
          </a:p>
          <a:p>
            <a:pPr marL="400050" lvl="1" indent="0" algn="just">
              <a:spcBef>
                <a:spcPts val="800"/>
              </a:spcBef>
              <a:buNone/>
            </a:pPr>
            <a:endParaRPr lang="en-US" altLang="en-US" b="1" dirty="0">
              <a:latin typeface="Times New Roman" panose="02020603050405020304" pitchFamily="18" charset="0"/>
              <a:cs typeface="Times New Roman" panose="02020603050405020304" pitchFamily="18" charset="0"/>
            </a:endParaRPr>
          </a:p>
          <a:p>
            <a:pPr algn="just" eaLnBrk="1" hangingPunct="1">
              <a:spcBef>
                <a:spcPct val="80000"/>
              </a:spcBef>
            </a:pP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552000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67" name="Rectangle 35"/>
          <p:cNvSpPr>
            <a:spLocks noGrp="1" noChangeArrowheads="1"/>
          </p:cNvSpPr>
          <p:nvPr>
            <p:ph type="title"/>
          </p:nvPr>
        </p:nvSpPr>
        <p:spPr>
          <a:xfrm>
            <a:off x="936625" y="152400"/>
            <a:ext cx="6302375" cy="1143000"/>
          </a:xfrm>
        </p:spPr>
        <p:txBody>
          <a:bodyPr/>
          <a:lstStyle/>
          <a:p>
            <a:r>
              <a:rPr lang="en-US" altLang="en-US" sz="4000" dirty="0">
                <a:latin typeface="Times New Roman" panose="02020603050405020304" pitchFamily="18" charset="0"/>
                <a:cs typeface="Times New Roman" panose="02020603050405020304" pitchFamily="18" charset="0"/>
              </a:rPr>
              <a:t>Nội dung học phần</a:t>
            </a:r>
          </a:p>
        </p:txBody>
      </p:sp>
      <p:sp>
        <p:nvSpPr>
          <p:cNvPr id="3" name="Slide Number Placeholder 2"/>
          <p:cNvSpPr>
            <a:spLocks noGrp="1"/>
          </p:cNvSpPr>
          <p:nvPr>
            <p:ph type="sldNum" sz="quarter" idx="12"/>
          </p:nvPr>
        </p:nvSpPr>
        <p:spPr/>
        <p:txBody>
          <a:bodyPr/>
          <a:lstStyle/>
          <a:p>
            <a:fld id="{F5EFD47E-C029-4974-8E90-7A6D993626E2}" type="slidenum">
              <a:rPr lang="en-US" altLang="en-US" smtClean="0"/>
              <a:pPr/>
              <a:t>3</a:t>
            </a:fld>
            <a:endParaRPr lang="en-US" altLang="en-US"/>
          </a:p>
        </p:txBody>
      </p:sp>
      <p:sp>
        <p:nvSpPr>
          <p:cNvPr id="45" name="Rectangle 5"/>
          <p:cNvSpPr>
            <a:spLocks noChangeArrowheads="1"/>
          </p:cNvSpPr>
          <p:nvPr/>
        </p:nvSpPr>
        <p:spPr bwMode="auto">
          <a:xfrm>
            <a:off x="1524000" y="1143000"/>
            <a:ext cx="441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800">
                <a:solidFill>
                  <a:srgbClr val="000000"/>
                </a:solidFill>
                <a:latin typeface="Times New Roman" panose="02020603050405020304" pitchFamily="18" charset="0"/>
              </a:rPr>
              <a:t>Tổng </a:t>
            </a:r>
            <a:r>
              <a:rPr lang="en-US" altLang="en-US" sz="2800" dirty="0">
                <a:solidFill>
                  <a:srgbClr val="000000"/>
                </a:solidFill>
                <a:latin typeface="Times New Roman" panose="02020603050405020304" pitchFamily="18" charset="0"/>
              </a:rPr>
              <a:t>quan</a:t>
            </a:r>
          </a:p>
        </p:txBody>
      </p:sp>
      <p:sp>
        <p:nvSpPr>
          <p:cNvPr id="46" name="Rectangle 6"/>
          <p:cNvSpPr>
            <a:spLocks noChangeArrowheads="1"/>
          </p:cNvSpPr>
          <p:nvPr/>
        </p:nvSpPr>
        <p:spPr bwMode="auto">
          <a:xfrm>
            <a:off x="1447800" y="1905000"/>
            <a:ext cx="4953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sz="2800">
                <a:solidFill>
                  <a:srgbClr val="000000"/>
                </a:solidFill>
                <a:latin typeface="Times New Roman" panose="02020603050405020304" pitchFamily="18" charset="0"/>
              </a:rPr>
              <a:t>Tìm kiếm</a:t>
            </a:r>
            <a:endParaRPr lang="en-US" altLang="en-US" sz="2800" dirty="0">
              <a:solidFill>
                <a:srgbClr val="000000"/>
              </a:solidFill>
              <a:latin typeface="Times New Roman" panose="02020603050405020304" pitchFamily="18" charset="0"/>
            </a:endParaRPr>
          </a:p>
        </p:txBody>
      </p:sp>
      <p:sp>
        <p:nvSpPr>
          <p:cNvPr id="47" name="Rectangle 7"/>
          <p:cNvSpPr>
            <a:spLocks noChangeArrowheads="1"/>
          </p:cNvSpPr>
          <p:nvPr/>
        </p:nvSpPr>
        <p:spPr bwMode="auto">
          <a:xfrm>
            <a:off x="1524000" y="3505200"/>
            <a:ext cx="441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800">
                <a:solidFill>
                  <a:srgbClr val="000000"/>
                </a:solidFill>
                <a:latin typeface="Times New Roman" panose="02020603050405020304" pitchFamily="18" charset="0"/>
              </a:rPr>
              <a:t>Danh </a:t>
            </a:r>
            <a:r>
              <a:rPr lang="en-US" altLang="en-US" sz="2800" dirty="0">
                <a:solidFill>
                  <a:srgbClr val="000000"/>
                </a:solidFill>
                <a:latin typeface="Times New Roman" panose="02020603050405020304" pitchFamily="18" charset="0"/>
              </a:rPr>
              <a:t>sách liên kết</a:t>
            </a:r>
          </a:p>
        </p:txBody>
      </p:sp>
      <p:sp>
        <p:nvSpPr>
          <p:cNvPr id="48" name="Rectangle 8"/>
          <p:cNvSpPr>
            <a:spLocks noChangeArrowheads="1"/>
          </p:cNvSpPr>
          <p:nvPr/>
        </p:nvSpPr>
        <p:spPr bwMode="auto">
          <a:xfrm>
            <a:off x="1524000" y="4357687"/>
            <a:ext cx="441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800">
                <a:solidFill>
                  <a:srgbClr val="000000"/>
                </a:solidFill>
                <a:latin typeface="Times New Roman" panose="02020603050405020304" pitchFamily="18" charset="0"/>
              </a:rPr>
              <a:t>Cây</a:t>
            </a:r>
            <a:endParaRPr lang="en-US" altLang="en-US" sz="2800" dirty="0">
              <a:solidFill>
                <a:srgbClr val="000000"/>
              </a:solidFill>
              <a:latin typeface="Times New Roman" panose="02020603050405020304" pitchFamily="18" charset="0"/>
            </a:endParaRPr>
          </a:p>
        </p:txBody>
      </p:sp>
      <p:grpSp>
        <p:nvGrpSpPr>
          <p:cNvPr id="49" name="Group 9"/>
          <p:cNvGrpSpPr>
            <a:grpSpLocks/>
          </p:cNvGrpSpPr>
          <p:nvPr/>
        </p:nvGrpSpPr>
        <p:grpSpPr bwMode="auto">
          <a:xfrm>
            <a:off x="1066800" y="1465262"/>
            <a:ext cx="5867400" cy="533400"/>
            <a:chOff x="1104" y="1488"/>
            <a:chExt cx="3696" cy="336"/>
          </a:xfrm>
        </p:grpSpPr>
        <p:grpSp>
          <p:nvGrpSpPr>
            <p:cNvPr id="50" name="Group 10"/>
            <p:cNvGrpSpPr>
              <a:grpSpLocks/>
            </p:cNvGrpSpPr>
            <p:nvPr/>
          </p:nvGrpSpPr>
          <p:grpSpPr bwMode="auto">
            <a:xfrm>
              <a:off x="1247" y="1622"/>
              <a:ext cx="3553" cy="68"/>
              <a:chOff x="528" y="1824"/>
              <a:chExt cx="4512" cy="71"/>
            </a:xfrm>
          </p:grpSpPr>
          <p:sp>
            <p:nvSpPr>
              <p:cNvPr id="66" name="Rectangle 11"/>
              <p:cNvSpPr>
                <a:spLocks noChangeArrowheads="1"/>
              </p:cNvSpPr>
              <p:nvPr/>
            </p:nvSpPr>
            <p:spPr bwMode="gray">
              <a:xfrm>
                <a:off x="528" y="1844"/>
                <a:ext cx="4512" cy="31"/>
              </a:xfrm>
              <a:prstGeom prst="rect">
                <a:avLst/>
              </a:prstGeom>
              <a:gradFill rotWithShape="0">
                <a:gsLst>
                  <a:gs pos="0">
                    <a:srgbClr val="009999"/>
                  </a:gs>
                  <a:gs pos="100000">
                    <a:srgbClr val="0099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Rectangle 12"/>
              <p:cNvSpPr>
                <a:spLocks noChangeArrowheads="1"/>
              </p:cNvSpPr>
              <p:nvPr/>
            </p:nvSpPr>
            <p:spPr bwMode="gray">
              <a:xfrm>
                <a:off x="528" y="1885"/>
                <a:ext cx="4512" cy="10"/>
              </a:xfrm>
              <a:prstGeom prst="rect">
                <a:avLst/>
              </a:prstGeom>
              <a:gradFill rotWithShape="0">
                <a:gsLst>
                  <a:gs pos="0">
                    <a:srgbClr val="009999"/>
                  </a:gs>
                  <a:gs pos="100000">
                    <a:srgbClr val="0099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Rectangle 13"/>
              <p:cNvSpPr>
                <a:spLocks noChangeArrowheads="1"/>
              </p:cNvSpPr>
              <p:nvPr/>
            </p:nvSpPr>
            <p:spPr bwMode="gray">
              <a:xfrm>
                <a:off x="528" y="1824"/>
                <a:ext cx="4512" cy="10"/>
              </a:xfrm>
              <a:prstGeom prst="rect">
                <a:avLst/>
              </a:prstGeom>
              <a:gradFill rotWithShape="0">
                <a:gsLst>
                  <a:gs pos="0">
                    <a:srgbClr val="009999"/>
                  </a:gs>
                  <a:gs pos="100000">
                    <a:srgbClr val="0099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 name="Group 14"/>
            <p:cNvGrpSpPr>
              <a:grpSpLocks/>
            </p:cNvGrpSpPr>
            <p:nvPr/>
          </p:nvGrpSpPr>
          <p:grpSpPr bwMode="auto">
            <a:xfrm>
              <a:off x="1104" y="1488"/>
              <a:ext cx="336" cy="336"/>
              <a:chOff x="288" y="1632"/>
              <a:chExt cx="2112" cy="2448"/>
            </a:xfrm>
          </p:grpSpPr>
          <p:sp>
            <p:nvSpPr>
              <p:cNvPr id="52" name="Rectangle 15"/>
              <p:cNvSpPr>
                <a:spLocks noChangeArrowheads="1"/>
              </p:cNvSpPr>
              <p:nvPr/>
            </p:nvSpPr>
            <p:spPr bwMode="gray">
              <a:xfrm rot="2686397">
                <a:off x="1252" y="2085"/>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3" name="Rectangle 16"/>
              <p:cNvSpPr>
                <a:spLocks noChangeArrowheads="1"/>
              </p:cNvSpPr>
              <p:nvPr/>
            </p:nvSpPr>
            <p:spPr bwMode="gray">
              <a:xfrm rot="2686397">
                <a:off x="1515" y="2386"/>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4" name="Rectangle 17"/>
              <p:cNvSpPr>
                <a:spLocks noChangeArrowheads="1"/>
              </p:cNvSpPr>
              <p:nvPr/>
            </p:nvSpPr>
            <p:spPr bwMode="gray">
              <a:xfrm rot="2686397">
                <a:off x="986" y="1780"/>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5" name="Rectangle 18"/>
              <p:cNvSpPr>
                <a:spLocks noChangeArrowheads="1"/>
              </p:cNvSpPr>
              <p:nvPr/>
            </p:nvSpPr>
            <p:spPr bwMode="gray">
              <a:xfrm rot="2686397">
                <a:off x="288" y="3237"/>
                <a:ext cx="1327" cy="149"/>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6" name="Rectangle 19"/>
              <p:cNvSpPr>
                <a:spLocks noChangeArrowheads="1"/>
              </p:cNvSpPr>
              <p:nvPr/>
            </p:nvSpPr>
            <p:spPr bwMode="gray">
              <a:xfrm rot="2686397">
                <a:off x="551" y="2936"/>
                <a:ext cx="1327" cy="145"/>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7" name="Rectangle 20"/>
              <p:cNvSpPr>
                <a:spLocks noChangeArrowheads="1"/>
              </p:cNvSpPr>
              <p:nvPr/>
            </p:nvSpPr>
            <p:spPr bwMode="gray">
              <a:xfrm rot="2686397">
                <a:off x="810" y="2627"/>
                <a:ext cx="1327" cy="149"/>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8" name="Rectangle 21"/>
              <p:cNvSpPr>
                <a:spLocks noChangeArrowheads="1"/>
              </p:cNvSpPr>
              <p:nvPr/>
            </p:nvSpPr>
            <p:spPr bwMode="gray">
              <a:xfrm rot="2686397">
                <a:off x="1073" y="2322"/>
                <a:ext cx="1327" cy="145"/>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9" name="Rectangle 22"/>
              <p:cNvSpPr>
                <a:spLocks noChangeArrowheads="1"/>
              </p:cNvSpPr>
              <p:nvPr/>
            </p:nvSpPr>
            <p:spPr bwMode="gray">
              <a:xfrm rot="2686397">
                <a:off x="1646" y="2539"/>
                <a:ext cx="128"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0" name="Rectangle 23"/>
              <p:cNvSpPr>
                <a:spLocks noChangeArrowheads="1"/>
              </p:cNvSpPr>
              <p:nvPr/>
            </p:nvSpPr>
            <p:spPr bwMode="gray">
              <a:xfrm rot="2686397">
                <a:off x="1387" y="2234"/>
                <a:ext cx="125"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1" name="Rectangle 24"/>
              <p:cNvSpPr>
                <a:spLocks noChangeArrowheads="1"/>
              </p:cNvSpPr>
              <p:nvPr/>
            </p:nvSpPr>
            <p:spPr bwMode="gray">
              <a:xfrm rot="2686397">
                <a:off x="858" y="1632"/>
                <a:ext cx="125"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2" name="Rectangle 25"/>
              <p:cNvSpPr>
                <a:spLocks noChangeArrowheads="1"/>
              </p:cNvSpPr>
              <p:nvPr/>
            </p:nvSpPr>
            <p:spPr bwMode="gray">
              <a:xfrm rot="2686397">
                <a:off x="1121" y="1933"/>
                <a:ext cx="128"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3" name="Rectangle 26"/>
              <p:cNvSpPr>
                <a:spLocks noChangeArrowheads="1"/>
              </p:cNvSpPr>
              <p:nvPr/>
            </p:nvSpPr>
            <p:spPr bwMode="gray">
              <a:xfrm rot="2686397">
                <a:off x="419" y="3085"/>
                <a:ext cx="1328" cy="148"/>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 name="Rectangle 27"/>
              <p:cNvSpPr>
                <a:spLocks noChangeArrowheads="1"/>
              </p:cNvSpPr>
              <p:nvPr/>
            </p:nvSpPr>
            <p:spPr bwMode="gray">
              <a:xfrm rot="2686397">
                <a:off x="679" y="2780"/>
                <a:ext cx="1327" cy="148"/>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5" name="Rectangle 28"/>
              <p:cNvSpPr>
                <a:spLocks noChangeArrowheads="1"/>
              </p:cNvSpPr>
              <p:nvPr/>
            </p:nvSpPr>
            <p:spPr bwMode="gray">
              <a:xfrm rot="2686397">
                <a:off x="941" y="2471"/>
                <a:ext cx="1328" cy="148"/>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69" name="Group 29"/>
          <p:cNvGrpSpPr>
            <a:grpSpLocks/>
          </p:cNvGrpSpPr>
          <p:nvPr/>
        </p:nvGrpSpPr>
        <p:grpSpPr bwMode="auto">
          <a:xfrm>
            <a:off x="1066800" y="2227262"/>
            <a:ext cx="5867400" cy="533400"/>
            <a:chOff x="960" y="1536"/>
            <a:chExt cx="3696" cy="336"/>
          </a:xfrm>
        </p:grpSpPr>
        <p:grpSp>
          <p:nvGrpSpPr>
            <p:cNvPr id="70" name="Group 30"/>
            <p:cNvGrpSpPr>
              <a:grpSpLocks/>
            </p:cNvGrpSpPr>
            <p:nvPr/>
          </p:nvGrpSpPr>
          <p:grpSpPr bwMode="auto">
            <a:xfrm>
              <a:off x="1103" y="1670"/>
              <a:ext cx="3553" cy="68"/>
              <a:chOff x="528" y="1824"/>
              <a:chExt cx="4512" cy="71"/>
            </a:xfrm>
          </p:grpSpPr>
          <p:sp>
            <p:nvSpPr>
              <p:cNvPr id="86" name="Rectangle 31"/>
              <p:cNvSpPr>
                <a:spLocks noChangeArrowheads="1"/>
              </p:cNvSpPr>
              <p:nvPr/>
            </p:nvSpPr>
            <p:spPr bwMode="gray">
              <a:xfrm>
                <a:off x="528" y="1844"/>
                <a:ext cx="4512" cy="31"/>
              </a:xfrm>
              <a:prstGeom prst="rect">
                <a:avLst/>
              </a:prstGeom>
              <a:gradFill rotWithShape="0">
                <a:gsLst>
                  <a:gs pos="0">
                    <a:srgbClr val="006699"/>
                  </a:gs>
                  <a:gs pos="100000">
                    <a:srgbClr val="0066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Rectangle 32"/>
              <p:cNvSpPr>
                <a:spLocks noChangeArrowheads="1"/>
              </p:cNvSpPr>
              <p:nvPr/>
            </p:nvSpPr>
            <p:spPr bwMode="gray">
              <a:xfrm>
                <a:off x="528" y="1885"/>
                <a:ext cx="4512" cy="10"/>
              </a:xfrm>
              <a:prstGeom prst="rect">
                <a:avLst/>
              </a:prstGeom>
              <a:gradFill rotWithShape="0">
                <a:gsLst>
                  <a:gs pos="0">
                    <a:srgbClr val="006699"/>
                  </a:gs>
                  <a:gs pos="100000">
                    <a:srgbClr val="0066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8" name="Rectangle 33"/>
              <p:cNvSpPr>
                <a:spLocks noChangeArrowheads="1"/>
              </p:cNvSpPr>
              <p:nvPr/>
            </p:nvSpPr>
            <p:spPr bwMode="gray">
              <a:xfrm>
                <a:off x="528" y="1824"/>
                <a:ext cx="4512" cy="10"/>
              </a:xfrm>
              <a:prstGeom prst="rect">
                <a:avLst/>
              </a:prstGeom>
              <a:gradFill rotWithShape="0">
                <a:gsLst>
                  <a:gs pos="0">
                    <a:srgbClr val="006699"/>
                  </a:gs>
                  <a:gs pos="100000">
                    <a:srgbClr val="0066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1" name="Group 34"/>
            <p:cNvGrpSpPr>
              <a:grpSpLocks/>
            </p:cNvGrpSpPr>
            <p:nvPr/>
          </p:nvGrpSpPr>
          <p:grpSpPr bwMode="auto">
            <a:xfrm>
              <a:off x="960" y="1536"/>
              <a:ext cx="336" cy="336"/>
              <a:chOff x="288" y="1632"/>
              <a:chExt cx="2112" cy="2448"/>
            </a:xfrm>
          </p:grpSpPr>
          <p:sp>
            <p:nvSpPr>
              <p:cNvPr id="72" name="Rectangle 35"/>
              <p:cNvSpPr>
                <a:spLocks noChangeArrowheads="1"/>
              </p:cNvSpPr>
              <p:nvPr/>
            </p:nvSpPr>
            <p:spPr bwMode="gray">
              <a:xfrm rot="2686397">
                <a:off x="1252" y="2085"/>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3" name="Rectangle 36"/>
              <p:cNvSpPr>
                <a:spLocks noChangeArrowheads="1"/>
              </p:cNvSpPr>
              <p:nvPr/>
            </p:nvSpPr>
            <p:spPr bwMode="gray">
              <a:xfrm rot="2686397">
                <a:off x="1515" y="2386"/>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4" name="Rectangle 37"/>
              <p:cNvSpPr>
                <a:spLocks noChangeArrowheads="1"/>
              </p:cNvSpPr>
              <p:nvPr/>
            </p:nvSpPr>
            <p:spPr bwMode="gray">
              <a:xfrm rot="2686397">
                <a:off x="986" y="1780"/>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5" name="Rectangle 38"/>
              <p:cNvSpPr>
                <a:spLocks noChangeArrowheads="1"/>
              </p:cNvSpPr>
              <p:nvPr/>
            </p:nvSpPr>
            <p:spPr bwMode="gray">
              <a:xfrm rot="2686397">
                <a:off x="288" y="3237"/>
                <a:ext cx="1327" cy="149"/>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6" name="Rectangle 39"/>
              <p:cNvSpPr>
                <a:spLocks noChangeArrowheads="1"/>
              </p:cNvSpPr>
              <p:nvPr/>
            </p:nvSpPr>
            <p:spPr bwMode="gray">
              <a:xfrm rot="2686397">
                <a:off x="551" y="2936"/>
                <a:ext cx="1327" cy="14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7" name="Rectangle 40"/>
              <p:cNvSpPr>
                <a:spLocks noChangeArrowheads="1"/>
              </p:cNvSpPr>
              <p:nvPr/>
            </p:nvSpPr>
            <p:spPr bwMode="gray">
              <a:xfrm rot="2686397">
                <a:off x="810" y="2627"/>
                <a:ext cx="1327" cy="149"/>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8" name="Rectangle 41"/>
              <p:cNvSpPr>
                <a:spLocks noChangeArrowheads="1"/>
              </p:cNvSpPr>
              <p:nvPr/>
            </p:nvSpPr>
            <p:spPr bwMode="gray">
              <a:xfrm rot="2686397">
                <a:off x="1073" y="2322"/>
                <a:ext cx="1327" cy="14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79" name="Rectangle 42"/>
              <p:cNvSpPr>
                <a:spLocks noChangeArrowheads="1"/>
              </p:cNvSpPr>
              <p:nvPr/>
            </p:nvSpPr>
            <p:spPr bwMode="gray">
              <a:xfrm rot="2686397">
                <a:off x="1646" y="2539"/>
                <a:ext cx="128"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0" name="Rectangle 43"/>
              <p:cNvSpPr>
                <a:spLocks noChangeArrowheads="1"/>
              </p:cNvSpPr>
              <p:nvPr/>
            </p:nvSpPr>
            <p:spPr bwMode="gray">
              <a:xfrm rot="2686397">
                <a:off x="1387" y="2234"/>
                <a:ext cx="125"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 name="Rectangle 44"/>
              <p:cNvSpPr>
                <a:spLocks noChangeArrowheads="1"/>
              </p:cNvSpPr>
              <p:nvPr/>
            </p:nvSpPr>
            <p:spPr bwMode="gray">
              <a:xfrm rot="2686397">
                <a:off x="858" y="1632"/>
                <a:ext cx="125"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2" name="Rectangle 45"/>
              <p:cNvSpPr>
                <a:spLocks noChangeArrowheads="1"/>
              </p:cNvSpPr>
              <p:nvPr/>
            </p:nvSpPr>
            <p:spPr bwMode="gray">
              <a:xfrm rot="2686397">
                <a:off x="1121" y="1933"/>
                <a:ext cx="128"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3" name="Rectangle 46"/>
              <p:cNvSpPr>
                <a:spLocks noChangeArrowheads="1"/>
              </p:cNvSpPr>
              <p:nvPr/>
            </p:nvSpPr>
            <p:spPr bwMode="gray">
              <a:xfrm rot="2686397">
                <a:off x="419" y="3085"/>
                <a:ext cx="1328" cy="1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4" name="Rectangle 47"/>
              <p:cNvSpPr>
                <a:spLocks noChangeArrowheads="1"/>
              </p:cNvSpPr>
              <p:nvPr/>
            </p:nvSpPr>
            <p:spPr bwMode="gray">
              <a:xfrm rot="2686397">
                <a:off x="679" y="2780"/>
                <a:ext cx="1327" cy="1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5" name="Rectangle 48"/>
              <p:cNvSpPr>
                <a:spLocks noChangeArrowheads="1"/>
              </p:cNvSpPr>
              <p:nvPr/>
            </p:nvSpPr>
            <p:spPr bwMode="gray">
              <a:xfrm rot="2686397">
                <a:off x="941" y="2471"/>
                <a:ext cx="1328" cy="1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89" name="Group 49"/>
          <p:cNvGrpSpPr>
            <a:grpSpLocks/>
          </p:cNvGrpSpPr>
          <p:nvPr/>
        </p:nvGrpSpPr>
        <p:grpSpPr bwMode="auto">
          <a:xfrm>
            <a:off x="1066800" y="3813175"/>
            <a:ext cx="5867400" cy="533400"/>
            <a:chOff x="960" y="1536"/>
            <a:chExt cx="3696" cy="336"/>
          </a:xfrm>
        </p:grpSpPr>
        <p:grpSp>
          <p:nvGrpSpPr>
            <p:cNvPr id="90" name="Group 50"/>
            <p:cNvGrpSpPr>
              <a:grpSpLocks/>
            </p:cNvGrpSpPr>
            <p:nvPr/>
          </p:nvGrpSpPr>
          <p:grpSpPr bwMode="auto">
            <a:xfrm>
              <a:off x="1103" y="1670"/>
              <a:ext cx="3553" cy="68"/>
              <a:chOff x="528" y="1824"/>
              <a:chExt cx="4512" cy="71"/>
            </a:xfrm>
          </p:grpSpPr>
          <p:sp>
            <p:nvSpPr>
              <p:cNvPr id="106" name="Rectangle 51"/>
              <p:cNvSpPr>
                <a:spLocks noChangeArrowheads="1"/>
              </p:cNvSpPr>
              <p:nvPr/>
            </p:nvSpPr>
            <p:spPr bwMode="gray">
              <a:xfrm>
                <a:off x="528" y="1844"/>
                <a:ext cx="4512" cy="31"/>
              </a:xfrm>
              <a:prstGeom prst="rect">
                <a:avLst/>
              </a:prstGeom>
              <a:gradFill rotWithShape="0">
                <a:gsLst>
                  <a:gs pos="0">
                    <a:srgbClr val="006699"/>
                  </a:gs>
                  <a:gs pos="100000">
                    <a:srgbClr val="0066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7" name="Rectangle 52"/>
              <p:cNvSpPr>
                <a:spLocks noChangeArrowheads="1"/>
              </p:cNvSpPr>
              <p:nvPr/>
            </p:nvSpPr>
            <p:spPr bwMode="gray">
              <a:xfrm>
                <a:off x="528" y="1885"/>
                <a:ext cx="4512" cy="10"/>
              </a:xfrm>
              <a:prstGeom prst="rect">
                <a:avLst/>
              </a:prstGeom>
              <a:gradFill rotWithShape="0">
                <a:gsLst>
                  <a:gs pos="0">
                    <a:srgbClr val="006699"/>
                  </a:gs>
                  <a:gs pos="100000">
                    <a:srgbClr val="0066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8" name="Rectangle 53"/>
              <p:cNvSpPr>
                <a:spLocks noChangeArrowheads="1"/>
              </p:cNvSpPr>
              <p:nvPr/>
            </p:nvSpPr>
            <p:spPr bwMode="gray">
              <a:xfrm>
                <a:off x="528" y="1824"/>
                <a:ext cx="4512" cy="10"/>
              </a:xfrm>
              <a:prstGeom prst="rect">
                <a:avLst/>
              </a:prstGeom>
              <a:gradFill rotWithShape="0">
                <a:gsLst>
                  <a:gs pos="0">
                    <a:srgbClr val="006699"/>
                  </a:gs>
                  <a:gs pos="100000">
                    <a:srgbClr val="0066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1" name="Group 54"/>
            <p:cNvGrpSpPr>
              <a:grpSpLocks/>
            </p:cNvGrpSpPr>
            <p:nvPr/>
          </p:nvGrpSpPr>
          <p:grpSpPr bwMode="auto">
            <a:xfrm>
              <a:off x="960" y="1536"/>
              <a:ext cx="336" cy="336"/>
              <a:chOff x="288" y="1632"/>
              <a:chExt cx="2112" cy="2448"/>
            </a:xfrm>
          </p:grpSpPr>
          <p:sp>
            <p:nvSpPr>
              <p:cNvPr id="92" name="Rectangle 55"/>
              <p:cNvSpPr>
                <a:spLocks noChangeArrowheads="1"/>
              </p:cNvSpPr>
              <p:nvPr/>
            </p:nvSpPr>
            <p:spPr bwMode="gray">
              <a:xfrm rot="2686397">
                <a:off x="1252" y="2085"/>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3" name="Rectangle 56"/>
              <p:cNvSpPr>
                <a:spLocks noChangeArrowheads="1"/>
              </p:cNvSpPr>
              <p:nvPr/>
            </p:nvSpPr>
            <p:spPr bwMode="gray">
              <a:xfrm rot="2686397">
                <a:off x="1515" y="2386"/>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4" name="Rectangle 57"/>
              <p:cNvSpPr>
                <a:spLocks noChangeArrowheads="1"/>
              </p:cNvSpPr>
              <p:nvPr/>
            </p:nvSpPr>
            <p:spPr bwMode="gray">
              <a:xfrm rot="2686397">
                <a:off x="986" y="1780"/>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5" name="Rectangle 58"/>
              <p:cNvSpPr>
                <a:spLocks noChangeArrowheads="1"/>
              </p:cNvSpPr>
              <p:nvPr/>
            </p:nvSpPr>
            <p:spPr bwMode="gray">
              <a:xfrm rot="2686397">
                <a:off x="288" y="3237"/>
                <a:ext cx="1327" cy="149"/>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6" name="Rectangle 59"/>
              <p:cNvSpPr>
                <a:spLocks noChangeArrowheads="1"/>
              </p:cNvSpPr>
              <p:nvPr/>
            </p:nvSpPr>
            <p:spPr bwMode="gray">
              <a:xfrm rot="2686397">
                <a:off x="551" y="2936"/>
                <a:ext cx="1327" cy="14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7" name="Rectangle 60"/>
              <p:cNvSpPr>
                <a:spLocks noChangeArrowheads="1"/>
              </p:cNvSpPr>
              <p:nvPr/>
            </p:nvSpPr>
            <p:spPr bwMode="gray">
              <a:xfrm rot="2686397">
                <a:off x="810" y="2627"/>
                <a:ext cx="1327" cy="149"/>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8" name="Rectangle 61"/>
              <p:cNvSpPr>
                <a:spLocks noChangeArrowheads="1"/>
              </p:cNvSpPr>
              <p:nvPr/>
            </p:nvSpPr>
            <p:spPr bwMode="gray">
              <a:xfrm rot="2686397">
                <a:off x="1073" y="2322"/>
                <a:ext cx="1327" cy="14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9" name="Rectangle 62"/>
              <p:cNvSpPr>
                <a:spLocks noChangeArrowheads="1"/>
              </p:cNvSpPr>
              <p:nvPr/>
            </p:nvSpPr>
            <p:spPr bwMode="gray">
              <a:xfrm rot="2686397">
                <a:off x="1646" y="2539"/>
                <a:ext cx="128"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0" name="Rectangle 63"/>
              <p:cNvSpPr>
                <a:spLocks noChangeArrowheads="1"/>
              </p:cNvSpPr>
              <p:nvPr/>
            </p:nvSpPr>
            <p:spPr bwMode="gray">
              <a:xfrm rot="2686397">
                <a:off x="1387" y="2234"/>
                <a:ext cx="125"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1" name="Rectangle 64"/>
              <p:cNvSpPr>
                <a:spLocks noChangeArrowheads="1"/>
              </p:cNvSpPr>
              <p:nvPr/>
            </p:nvSpPr>
            <p:spPr bwMode="gray">
              <a:xfrm rot="2686397">
                <a:off x="858" y="1632"/>
                <a:ext cx="125"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2" name="Rectangle 65"/>
              <p:cNvSpPr>
                <a:spLocks noChangeArrowheads="1"/>
              </p:cNvSpPr>
              <p:nvPr/>
            </p:nvSpPr>
            <p:spPr bwMode="gray">
              <a:xfrm rot="2686397">
                <a:off x="1121" y="1933"/>
                <a:ext cx="128"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3" name="Rectangle 66"/>
              <p:cNvSpPr>
                <a:spLocks noChangeArrowheads="1"/>
              </p:cNvSpPr>
              <p:nvPr/>
            </p:nvSpPr>
            <p:spPr bwMode="gray">
              <a:xfrm rot="2686397">
                <a:off x="419" y="3085"/>
                <a:ext cx="1328" cy="1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4" name="Rectangle 67"/>
              <p:cNvSpPr>
                <a:spLocks noChangeArrowheads="1"/>
              </p:cNvSpPr>
              <p:nvPr/>
            </p:nvSpPr>
            <p:spPr bwMode="gray">
              <a:xfrm rot="2686397">
                <a:off x="679" y="2780"/>
                <a:ext cx="1327" cy="1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05" name="Rectangle 68"/>
              <p:cNvSpPr>
                <a:spLocks noChangeArrowheads="1"/>
              </p:cNvSpPr>
              <p:nvPr/>
            </p:nvSpPr>
            <p:spPr bwMode="gray">
              <a:xfrm rot="2686397">
                <a:off x="941" y="2471"/>
                <a:ext cx="1328" cy="1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09" name="Group 69"/>
          <p:cNvGrpSpPr>
            <a:grpSpLocks/>
          </p:cNvGrpSpPr>
          <p:nvPr/>
        </p:nvGrpSpPr>
        <p:grpSpPr bwMode="auto">
          <a:xfrm>
            <a:off x="1066800" y="3051175"/>
            <a:ext cx="5867400" cy="533400"/>
            <a:chOff x="1104" y="1488"/>
            <a:chExt cx="3696" cy="336"/>
          </a:xfrm>
        </p:grpSpPr>
        <p:grpSp>
          <p:nvGrpSpPr>
            <p:cNvPr id="110" name="Group 70"/>
            <p:cNvGrpSpPr>
              <a:grpSpLocks/>
            </p:cNvGrpSpPr>
            <p:nvPr/>
          </p:nvGrpSpPr>
          <p:grpSpPr bwMode="auto">
            <a:xfrm>
              <a:off x="1247" y="1622"/>
              <a:ext cx="3553" cy="68"/>
              <a:chOff x="528" y="1824"/>
              <a:chExt cx="4512" cy="71"/>
            </a:xfrm>
          </p:grpSpPr>
          <p:sp>
            <p:nvSpPr>
              <p:cNvPr id="126" name="Rectangle 71"/>
              <p:cNvSpPr>
                <a:spLocks noChangeArrowheads="1"/>
              </p:cNvSpPr>
              <p:nvPr/>
            </p:nvSpPr>
            <p:spPr bwMode="gray">
              <a:xfrm>
                <a:off x="528" y="1844"/>
                <a:ext cx="4512" cy="31"/>
              </a:xfrm>
              <a:prstGeom prst="rect">
                <a:avLst/>
              </a:prstGeom>
              <a:gradFill rotWithShape="0">
                <a:gsLst>
                  <a:gs pos="0">
                    <a:srgbClr val="009999"/>
                  </a:gs>
                  <a:gs pos="100000">
                    <a:srgbClr val="0099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7" name="Rectangle 72"/>
              <p:cNvSpPr>
                <a:spLocks noChangeArrowheads="1"/>
              </p:cNvSpPr>
              <p:nvPr/>
            </p:nvSpPr>
            <p:spPr bwMode="gray">
              <a:xfrm>
                <a:off x="528" y="1885"/>
                <a:ext cx="4512" cy="10"/>
              </a:xfrm>
              <a:prstGeom prst="rect">
                <a:avLst/>
              </a:prstGeom>
              <a:gradFill rotWithShape="0">
                <a:gsLst>
                  <a:gs pos="0">
                    <a:srgbClr val="009999"/>
                  </a:gs>
                  <a:gs pos="100000">
                    <a:srgbClr val="0099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8" name="Rectangle 73"/>
              <p:cNvSpPr>
                <a:spLocks noChangeArrowheads="1"/>
              </p:cNvSpPr>
              <p:nvPr/>
            </p:nvSpPr>
            <p:spPr bwMode="gray">
              <a:xfrm>
                <a:off x="528" y="1824"/>
                <a:ext cx="4512" cy="10"/>
              </a:xfrm>
              <a:prstGeom prst="rect">
                <a:avLst/>
              </a:prstGeom>
              <a:gradFill rotWithShape="0">
                <a:gsLst>
                  <a:gs pos="0">
                    <a:srgbClr val="009999"/>
                  </a:gs>
                  <a:gs pos="100000">
                    <a:srgbClr val="0099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11" name="Group 74"/>
            <p:cNvGrpSpPr>
              <a:grpSpLocks/>
            </p:cNvGrpSpPr>
            <p:nvPr/>
          </p:nvGrpSpPr>
          <p:grpSpPr bwMode="auto">
            <a:xfrm>
              <a:off x="1104" y="1488"/>
              <a:ext cx="336" cy="336"/>
              <a:chOff x="288" y="1632"/>
              <a:chExt cx="2112" cy="2448"/>
            </a:xfrm>
          </p:grpSpPr>
          <p:sp>
            <p:nvSpPr>
              <p:cNvPr id="112" name="Rectangle 75"/>
              <p:cNvSpPr>
                <a:spLocks noChangeArrowheads="1"/>
              </p:cNvSpPr>
              <p:nvPr/>
            </p:nvSpPr>
            <p:spPr bwMode="gray">
              <a:xfrm rot="2686397">
                <a:off x="1252" y="2085"/>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3" name="Rectangle 76"/>
              <p:cNvSpPr>
                <a:spLocks noChangeArrowheads="1"/>
              </p:cNvSpPr>
              <p:nvPr/>
            </p:nvSpPr>
            <p:spPr bwMode="gray">
              <a:xfrm rot="2686397">
                <a:off x="1515" y="2386"/>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4" name="Rectangle 77"/>
              <p:cNvSpPr>
                <a:spLocks noChangeArrowheads="1"/>
              </p:cNvSpPr>
              <p:nvPr/>
            </p:nvSpPr>
            <p:spPr bwMode="gray">
              <a:xfrm rot="2686397">
                <a:off x="986" y="1780"/>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5" name="Rectangle 78"/>
              <p:cNvSpPr>
                <a:spLocks noChangeArrowheads="1"/>
              </p:cNvSpPr>
              <p:nvPr/>
            </p:nvSpPr>
            <p:spPr bwMode="gray">
              <a:xfrm rot="2686397">
                <a:off x="288" y="3237"/>
                <a:ext cx="1327" cy="149"/>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6" name="Rectangle 79"/>
              <p:cNvSpPr>
                <a:spLocks noChangeArrowheads="1"/>
              </p:cNvSpPr>
              <p:nvPr/>
            </p:nvSpPr>
            <p:spPr bwMode="gray">
              <a:xfrm rot="2686397">
                <a:off x="551" y="2936"/>
                <a:ext cx="1327" cy="145"/>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7" name="Rectangle 80"/>
              <p:cNvSpPr>
                <a:spLocks noChangeArrowheads="1"/>
              </p:cNvSpPr>
              <p:nvPr/>
            </p:nvSpPr>
            <p:spPr bwMode="gray">
              <a:xfrm rot="2686397">
                <a:off x="810" y="2627"/>
                <a:ext cx="1327" cy="149"/>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8" name="Rectangle 81"/>
              <p:cNvSpPr>
                <a:spLocks noChangeArrowheads="1"/>
              </p:cNvSpPr>
              <p:nvPr/>
            </p:nvSpPr>
            <p:spPr bwMode="gray">
              <a:xfrm rot="2686397">
                <a:off x="1073" y="2322"/>
                <a:ext cx="1327" cy="145"/>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19" name="Rectangle 82"/>
              <p:cNvSpPr>
                <a:spLocks noChangeArrowheads="1"/>
              </p:cNvSpPr>
              <p:nvPr/>
            </p:nvSpPr>
            <p:spPr bwMode="gray">
              <a:xfrm rot="2686397">
                <a:off x="1646" y="2539"/>
                <a:ext cx="128"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0" name="Rectangle 83"/>
              <p:cNvSpPr>
                <a:spLocks noChangeArrowheads="1"/>
              </p:cNvSpPr>
              <p:nvPr/>
            </p:nvSpPr>
            <p:spPr bwMode="gray">
              <a:xfrm rot="2686397">
                <a:off x="1387" y="2234"/>
                <a:ext cx="125"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1" name="Rectangle 84"/>
              <p:cNvSpPr>
                <a:spLocks noChangeArrowheads="1"/>
              </p:cNvSpPr>
              <p:nvPr/>
            </p:nvSpPr>
            <p:spPr bwMode="gray">
              <a:xfrm rot="2686397">
                <a:off x="858" y="1632"/>
                <a:ext cx="125"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2" name="Rectangle 85"/>
              <p:cNvSpPr>
                <a:spLocks noChangeArrowheads="1"/>
              </p:cNvSpPr>
              <p:nvPr/>
            </p:nvSpPr>
            <p:spPr bwMode="gray">
              <a:xfrm rot="2686397">
                <a:off x="1121" y="1933"/>
                <a:ext cx="128"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 name="Rectangle 86"/>
              <p:cNvSpPr>
                <a:spLocks noChangeArrowheads="1"/>
              </p:cNvSpPr>
              <p:nvPr/>
            </p:nvSpPr>
            <p:spPr bwMode="gray">
              <a:xfrm rot="2686397">
                <a:off x="419" y="3085"/>
                <a:ext cx="1328" cy="148"/>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4" name="Rectangle 87"/>
              <p:cNvSpPr>
                <a:spLocks noChangeArrowheads="1"/>
              </p:cNvSpPr>
              <p:nvPr/>
            </p:nvSpPr>
            <p:spPr bwMode="gray">
              <a:xfrm rot="2686397">
                <a:off x="679" y="2780"/>
                <a:ext cx="1327" cy="148"/>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5" name="Rectangle 88"/>
              <p:cNvSpPr>
                <a:spLocks noChangeArrowheads="1"/>
              </p:cNvSpPr>
              <p:nvPr/>
            </p:nvSpPr>
            <p:spPr bwMode="gray">
              <a:xfrm rot="2686397">
                <a:off x="941" y="2471"/>
                <a:ext cx="1328" cy="148"/>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29" name="Rectangle 7"/>
          <p:cNvSpPr>
            <a:spLocks noChangeArrowheads="1"/>
          </p:cNvSpPr>
          <p:nvPr/>
        </p:nvSpPr>
        <p:spPr bwMode="auto">
          <a:xfrm>
            <a:off x="1524000" y="5195887"/>
            <a:ext cx="441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sz="2800">
                <a:solidFill>
                  <a:srgbClr val="000000"/>
                </a:solidFill>
                <a:latin typeface="Times New Roman" panose="02020603050405020304" pitchFamily="18" charset="0"/>
              </a:rPr>
              <a:t>Bảng </a:t>
            </a:r>
            <a:r>
              <a:rPr lang="en-US" altLang="en-US" sz="2800" dirty="0">
                <a:solidFill>
                  <a:srgbClr val="000000"/>
                </a:solidFill>
                <a:latin typeface="Times New Roman" panose="02020603050405020304" pitchFamily="18" charset="0"/>
              </a:rPr>
              <a:t>băm</a:t>
            </a:r>
          </a:p>
        </p:txBody>
      </p:sp>
      <p:grpSp>
        <p:nvGrpSpPr>
          <p:cNvPr id="130" name="Group 69"/>
          <p:cNvGrpSpPr>
            <a:grpSpLocks/>
          </p:cNvGrpSpPr>
          <p:nvPr/>
        </p:nvGrpSpPr>
        <p:grpSpPr bwMode="auto">
          <a:xfrm>
            <a:off x="1066800" y="4633913"/>
            <a:ext cx="5867400" cy="533400"/>
            <a:chOff x="1104" y="1488"/>
            <a:chExt cx="3696" cy="336"/>
          </a:xfrm>
        </p:grpSpPr>
        <p:grpSp>
          <p:nvGrpSpPr>
            <p:cNvPr id="131" name="Group 70"/>
            <p:cNvGrpSpPr>
              <a:grpSpLocks/>
            </p:cNvGrpSpPr>
            <p:nvPr/>
          </p:nvGrpSpPr>
          <p:grpSpPr bwMode="auto">
            <a:xfrm>
              <a:off x="1247" y="1622"/>
              <a:ext cx="3553" cy="68"/>
              <a:chOff x="528" y="1824"/>
              <a:chExt cx="4512" cy="71"/>
            </a:xfrm>
          </p:grpSpPr>
          <p:sp>
            <p:nvSpPr>
              <p:cNvPr id="147" name="Rectangle 71"/>
              <p:cNvSpPr>
                <a:spLocks noChangeArrowheads="1"/>
              </p:cNvSpPr>
              <p:nvPr/>
            </p:nvSpPr>
            <p:spPr bwMode="gray">
              <a:xfrm>
                <a:off x="528" y="1844"/>
                <a:ext cx="4512" cy="31"/>
              </a:xfrm>
              <a:prstGeom prst="rect">
                <a:avLst/>
              </a:prstGeom>
              <a:gradFill rotWithShape="0">
                <a:gsLst>
                  <a:gs pos="0">
                    <a:srgbClr val="009999"/>
                  </a:gs>
                  <a:gs pos="100000">
                    <a:srgbClr val="0099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8" name="Rectangle 72"/>
              <p:cNvSpPr>
                <a:spLocks noChangeArrowheads="1"/>
              </p:cNvSpPr>
              <p:nvPr/>
            </p:nvSpPr>
            <p:spPr bwMode="gray">
              <a:xfrm>
                <a:off x="528" y="1885"/>
                <a:ext cx="4512" cy="10"/>
              </a:xfrm>
              <a:prstGeom prst="rect">
                <a:avLst/>
              </a:prstGeom>
              <a:gradFill rotWithShape="0">
                <a:gsLst>
                  <a:gs pos="0">
                    <a:srgbClr val="009999"/>
                  </a:gs>
                  <a:gs pos="100000">
                    <a:srgbClr val="0099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9" name="Rectangle 73"/>
              <p:cNvSpPr>
                <a:spLocks noChangeArrowheads="1"/>
              </p:cNvSpPr>
              <p:nvPr/>
            </p:nvSpPr>
            <p:spPr bwMode="gray">
              <a:xfrm>
                <a:off x="528" y="1824"/>
                <a:ext cx="4512" cy="10"/>
              </a:xfrm>
              <a:prstGeom prst="rect">
                <a:avLst/>
              </a:prstGeom>
              <a:gradFill rotWithShape="0">
                <a:gsLst>
                  <a:gs pos="0">
                    <a:srgbClr val="009999"/>
                  </a:gs>
                  <a:gs pos="100000">
                    <a:srgbClr val="0099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2" name="Group 74"/>
            <p:cNvGrpSpPr>
              <a:grpSpLocks/>
            </p:cNvGrpSpPr>
            <p:nvPr/>
          </p:nvGrpSpPr>
          <p:grpSpPr bwMode="auto">
            <a:xfrm>
              <a:off x="1104" y="1488"/>
              <a:ext cx="336" cy="336"/>
              <a:chOff x="288" y="1632"/>
              <a:chExt cx="2112" cy="2448"/>
            </a:xfrm>
          </p:grpSpPr>
          <p:sp>
            <p:nvSpPr>
              <p:cNvPr id="133" name="Rectangle 75"/>
              <p:cNvSpPr>
                <a:spLocks noChangeArrowheads="1"/>
              </p:cNvSpPr>
              <p:nvPr/>
            </p:nvSpPr>
            <p:spPr bwMode="gray">
              <a:xfrm rot="2686397">
                <a:off x="1252" y="2085"/>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4" name="Rectangle 76"/>
              <p:cNvSpPr>
                <a:spLocks noChangeArrowheads="1"/>
              </p:cNvSpPr>
              <p:nvPr/>
            </p:nvSpPr>
            <p:spPr bwMode="gray">
              <a:xfrm rot="2686397">
                <a:off x="1515" y="2386"/>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5" name="Rectangle 77"/>
              <p:cNvSpPr>
                <a:spLocks noChangeArrowheads="1"/>
              </p:cNvSpPr>
              <p:nvPr/>
            </p:nvSpPr>
            <p:spPr bwMode="gray">
              <a:xfrm rot="2686397">
                <a:off x="986" y="1780"/>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6" name="Rectangle 78"/>
              <p:cNvSpPr>
                <a:spLocks noChangeArrowheads="1"/>
              </p:cNvSpPr>
              <p:nvPr/>
            </p:nvSpPr>
            <p:spPr bwMode="gray">
              <a:xfrm rot="2686397">
                <a:off x="288" y="3237"/>
                <a:ext cx="1327" cy="149"/>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7" name="Rectangle 79"/>
              <p:cNvSpPr>
                <a:spLocks noChangeArrowheads="1"/>
              </p:cNvSpPr>
              <p:nvPr/>
            </p:nvSpPr>
            <p:spPr bwMode="gray">
              <a:xfrm rot="2686397">
                <a:off x="551" y="2936"/>
                <a:ext cx="1327" cy="145"/>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8" name="Rectangle 80"/>
              <p:cNvSpPr>
                <a:spLocks noChangeArrowheads="1"/>
              </p:cNvSpPr>
              <p:nvPr/>
            </p:nvSpPr>
            <p:spPr bwMode="gray">
              <a:xfrm rot="2686397">
                <a:off x="810" y="2627"/>
                <a:ext cx="1327" cy="149"/>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39" name="Rectangle 81"/>
              <p:cNvSpPr>
                <a:spLocks noChangeArrowheads="1"/>
              </p:cNvSpPr>
              <p:nvPr/>
            </p:nvSpPr>
            <p:spPr bwMode="gray">
              <a:xfrm rot="2686397">
                <a:off x="1073" y="2322"/>
                <a:ext cx="1327" cy="145"/>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0" name="Rectangle 82"/>
              <p:cNvSpPr>
                <a:spLocks noChangeArrowheads="1"/>
              </p:cNvSpPr>
              <p:nvPr/>
            </p:nvSpPr>
            <p:spPr bwMode="gray">
              <a:xfrm rot="2686397">
                <a:off x="1646" y="2539"/>
                <a:ext cx="128"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1" name="Rectangle 83"/>
              <p:cNvSpPr>
                <a:spLocks noChangeArrowheads="1"/>
              </p:cNvSpPr>
              <p:nvPr/>
            </p:nvSpPr>
            <p:spPr bwMode="gray">
              <a:xfrm rot="2686397">
                <a:off x="1387" y="2234"/>
                <a:ext cx="125"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2" name="Rectangle 84"/>
              <p:cNvSpPr>
                <a:spLocks noChangeArrowheads="1"/>
              </p:cNvSpPr>
              <p:nvPr/>
            </p:nvSpPr>
            <p:spPr bwMode="gray">
              <a:xfrm rot="2686397">
                <a:off x="858" y="1632"/>
                <a:ext cx="125"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3" name="Rectangle 85"/>
              <p:cNvSpPr>
                <a:spLocks noChangeArrowheads="1"/>
              </p:cNvSpPr>
              <p:nvPr/>
            </p:nvSpPr>
            <p:spPr bwMode="gray">
              <a:xfrm rot="2686397">
                <a:off x="1121" y="1933"/>
                <a:ext cx="128"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4" name="Rectangle 86"/>
              <p:cNvSpPr>
                <a:spLocks noChangeArrowheads="1"/>
              </p:cNvSpPr>
              <p:nvPr/>
            </p:nvSpPr>
            <p:spPr bwMode="gray">
              <a:xfrm rot="2686397">
                <a:off x="419" y="3085"/>
                <a:ext cx="1328" cy="148"/>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5" name="Rectangle 87"/>
              <p:cNvSpPr>
                <a:spLocks noChangeArrowheads="1"/>
              </p:cNvSpPr>
              <p:nvPr/>
            </p:nvSpPr>
            <p:spPr bwMode="gray">
              <a:xfrm rot="2686397">
                <a:off x="679" y="2780"/>
                <a:ext cx="1327" cy="148"/>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46" name="Rectangle 88"/>
              <p:cNvSpPr>
                <a:spLocks noChangeArrowheads="1"/>
              </p:cNvSpPr>
              <p:nvPr/>
            </p:nvSpPr>
            <p:spPr bwMode="gray">
              <a:xfrm rot="2686397">
                <a:off x="941" y="2471"/>
                <a:ext cx="1328" cy="148"/>
              </a:xfrm>
              <a:prstGeom prst="rect">
                <a:avLst/>
              </a:prstGeom>
              <a:gradFill rotWithShape="1">
                <a:gsLst>
                  <a:gs pos="0">
                    <a:srgbClr val="6EC830">
                      <a:gamma/>
                      <a:shade val="46275"/>
                      <a:invGamma/>
                    </a:srgbClr>
                  </a:gs>
                  <a:gs pos="50000">
                    <a:srgbClr val="6EC830"/>
                  </a:gs>
                  <a:gs pos="100000">
                    <a:srgbClr val="6EC830">
                      <a:gamma/>
                      <a:shade val="46275"/>
                      <a:invGamma/>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grpSp>
        <p:nvGrpSpPr>
          <p:cNvPr id="151" name="Group 49"/>
          <p:cNvGrpSpPr>
            <a:grpSpLocks/>
          </p:cNvGrpSpPr>
          <p:nvPr/>
        </p:nvGrpSpPr>
        <p:grpSpPr bwMode="auto">
          <a:xfrm>
            <a:off x="1038226" y="5486400"/>
            <a:ext cx="5867400" cy="533400"/>
            <a:chOff x="960" y="1536"/>
            <a:chExt cx="3696" cy="336"/>
          </a:xfrm>
        </p:grpSpPr>
        <p:grpSp>
          <p:nvGrpSpPr>
            <p:cNvPr id="152" name="Group 50"/>
            <p:cNvGrpSpPr>
              <a:grpSpLocks/>
            </p:cNvGrpSpPr>
            <p:nvPr/>
          </p:nvGrpSpPr>
          <p:grpSpPr bwMode="auto">
            <a:xfrm>
              <a:off x="1103" y="1670"/>
              <a:ext cx="3553" cy="68"/>
              <a:chOff x="528" y="1824"/>
              <a:chExt cx="4512" cy="71"/>
            </a:xfrm>
          </p:grpSpPr>
          <p:sp>
            <p:nvSpPr>
              <p:cNvPr id="168" name="Rectangle 51"/>
              <p:cNvSpPr>
                <a:spLocks noChangeArrowheads="1"/>
              </p:cNvSpPr>
              <p:nvPr/>
            </p:nvSpPr>
            <p:spPr bwMode="gray">
              <a:xfrm>
                <a:off x="528" y="1844"/>
                <a:ext cx="4512" cy="31"/>
              </a:xfrm>
              <a:prstGeom prst="rect">
                <a:avLst/>
              </a:prstGeom>
              <a:gradFill rotWithShape="0">
                <a:gsLst>
                  <a:gs pos="0">
                    <a:srgbClr val="006699"/>
                  </a:gs>
                  <a:gs pos="100000">
                    <a:srgbClr val="0066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9" name="Rectangle 52"/>
              <p:cNvSpPr>
                <a:spLocks noChangeArrowheads="1"/>
              </p:cNvSpPr>
              <p:nvPr/>
            </p:nvSpPr>
            <p:spPr bwMode="gray">
              <a:xfrm>
                <a:off x="528" y="1885"/>
                <a:ext cx="4512" cy="10"/>
              </a:xfrm>
              <a:prstGeom prst="rect">
                <a:avLst/>
              </a:prstGeom>
              <a:gradFill rotWithShape="0">
                <a:gsLst>
                  <a:gs pos="0">
                    <a:srgbClr val="006699"/>
                  </a:gs>
                  <a:gs pos="100000">
                    <a:srgbClr val="0066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0" name="Rectangle 53"/>
              <p:cNvSpPr>
                <a:spLocks noChangeArrowheads="1"/>
              </p:cNvSpPr>
              <p:nvPr/>
            </p:nvSpPr>
            <p:spPr bwMode="gray">
              <a:xfrm>
                <a:off x="528" y="1824"/>
                <a:ext cx="4512" cy="10"/>
              </a:xfrm>
              <a:prstGeom prst="rect">
                <a:avLst/>
              </a:prstGeom>
              <a:gradFill rotWithShape="0">
                <a:gsLst>
                  <a:gs pos="0">
                    <a:srgbClr val="006699"/>
                  </a:gs>
                  <a:gs pos="100000">
                    <a:srgbClr val="006699">
                      <a:gamma/>
                      <a:shade val="46275"/>
                      <a:invGamma/>
                      <a:alpha val="0"/>
                    </a:srgb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3" name="Group 54"/>
            <p:cNvGrpSpPr>
              <a:grpSpLocks/>
            </p:cNvGrpSpPr>
            <p:nvPr/>
          </p:nvGrpSpPr>
          <p:grpSpPr bwMode="auto">
            <a:xfrm>
              <a:off x="960" y="1536"/>
              <a:ext cx="336" cy="336"/>
              <a:chOff x="288" y="1632"/>
              <a:chExt cx="2112" cy="2448"/>
            </a:xfrm>
          </p:grpSpPr>
          <p:sp>
            <p:nvSpPr>
              <p:cNvPr id="154" name="Rectangle 55"/>
              <p:cNvSpPr>
                <a:spLocks noChangeArrowheads="1"/>
              </p:cNvSpPr>
              <p:nvPr/>
            </p:nvSpPr>
            <p:spPr bwMode="gray">
              <a:xfrm rot="2686397">
                <a:off x="1252" y="2085"/>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5" name="Rectangle 56"/>
              <p:cNvSpPr>
                <a:spLocks noChangeArrowheads="1"/>
              </p:cNvSpPr>
              <p:nvPr/>
            </p:nvSpPr>
            <p:spPr bwMode="gray">
              <a:xfrm rot="2686397">
                <a:off x="1515" y="2386"/>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6" name="Rectangle 57"/>
              <p:cNvSpPr>
                <a:spLocks noChangeArrowheads="1"/>
              </p:cNvSpPr>
              <p:nvPr/>
            </p:nvSpPr>
            <p:spPr bwMode="gray">
              <a:xfrm rot="2686397">
                <a:off x="986" y="1780"/>
                <a:ext cx="128" cy="1542"/>
              </a:xfrm>
              <a:prstGeom prst="rect">
                <a:avLst/>
              </a:prstGeom>
              <a:gradFill rotWithShape="1">
                <a:gsLst>
                  <a:gs pos="0">
                    <a:srgbClr val="38BAC8">
                      <a:gamma/>
                      <a:shade val="46275"/>
                      <a:invGamma/>
                    </a:srgbClr>
                  </a:gs>
                  <a:gs pos="50000">
                    <a:srgbClr val="38BAC8"/>
                  </a:gs>
                  <a:gs pos="100000">
                    <a:srgbClr val="38BAC8">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7" name="Rectangle 58"/>
              <p:cNvSpPr>
                <a:spLocks noChangeArrowheads="1"/>
              </p:cNvSpPr>
              <p:nvPr/>
            </p:nvSpPr>
            <p:spPr bwMode="gray">
              <a:xfrm rot="2686397">
                <a:off x="288" y="3237"/>
                <a:ext cx="1327" cy="149"/>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8" name="Rectangle 59"/>
              <p:cNvSpPr>
                <a:spLocks noChangeArrowheads="1"/>
              </p:cNvSpPr>
              <p:nvPr/>
            </p:nvSpPr>
            <p:spPr bwMode="gray">
              <a:xfrm rot="2686397">
                <a:off x="551" y="2936"/>
                <a:ext cx="1327" cy="14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59" name="Rectangle 60"/>
              <p:cNvSpPr>
                <a:spLocks noChangeArrowheads="1"/>
              </p:cNvSpPr>
              <p:nvPr/>
            </p:nvSpPr>
            <p:spPr bwMode="gray">
              <a:xfrm rot="2686397">
                <a:off x="810" y="2627"/>
                <a:ext cx="1327" cy="149"/>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0" name="Rectangle 61"/>
              <p:cNvSpPr>
                <a:spLocks noChangeArrowheads="1"/>
              </p:cNvSpPr>
              <p:nvPr/>
            </p:nvSpPr>
            <p:spPr bwMode="gray">
              <a:xfrm rot="2686397">
                <a:off x="1073" y="2322"/>
                <a:ext cx="1327" cy="145"/>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1" name="Rectangle 62"/>
              <p:cNvSpPr>
                <a:spLocks noChangeArrowheads="1"/>
              </p:cNvSpPr>
              <p:nvPr/>
            </p:nvSpPr>
            <p:spPr bwMode="gray">
              <a:xfrm rot="2686397">
                <a:off x="1646" y="2539"/>
                <a:ext cx="128"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2" name="Rectangle 63"/>
              <p:cNvSpPr>
                <a:spLocks noChangeArrowheads="1"/>
              </p:cNvSpPr>
              <p:nvPr/>
            </p:nvSpPr>
            <p:spPr bwMode="gray">
              <a:xfrm rot="2686397">
                <a:off x="1387" y="2234"/>
                <a:ext cx="125"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3" name="Rectangle 64"/>
              <p:cNvSpPr>
                <a:spLocks noChangeArrowheads="1"/>
              </p:cNvSpPr>
              <p:nvPr/>
            </p:nvSpPr>
            <p:spPr bwMode="gray">
              <a:xfrm rot="2686397">
                <a:off x="858" y="1632"/>
                <a:ext cx="125"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4" name="Rectangle 65"/>
              <p:cNvSpPr>
                <a:spLocks noChangeArrowheads="1"/>
              </p:cNvSpPr>
              <p:nvPr/>
            </p:nvSpPr>
            <p:spPr bwMode="gray">
              <a:xfrm rot="2686397">
                <a:off x="1121" y="1933"/>
                <a:ext cx="128" cy="1541"/>
              </a:xfrm>
              <a:prstGeom prst="rect">
                <a:avLst/>
              </a:prstGeom>
              <a:gradFill rotWithShape="1">
                <a:gsLst>
                  <a:gs pos="0">
                    <a:srgbClr val="006699"/>
                  </a:gs>
                  <a:gs pos="100000">
                    <a:srgbClr val="006699">
                      <a:gamma/>
                      <a:shade val="46275"/>
                      <a:invGamma/>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5" name="Rectangle 66"/>
              <p:cNvSpPr>
                <a:spLocks noChangeArrowheads="1"/>
              </p:cNvSpPr>
              <p:nvPr/>
            </p:nvSpPr>
            <p:spPr bwMode="gray">
              <a:xfrm rot="2686397">
                <a:off x="419" y="3085"/>
                <a:ext cx="1328" cy="1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6" name="Rectangle 67"/>
              <p:cNvSpPr>
                <a:spLocks noChangeArrowheads="1"/>
              </p:cNvSpPr>
              <p:nvPr/>
            </p:nvSpPr>
            <p:spPr bwMode="gray">
              <a:xfrm rot="2686397">
                <a:off x="679" y="2780"/>
                <a:ext cx="1327" cy="1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67" name="Rectangle 68"/>
              <p:cNvSpPr>
                <a:spLocks noChangeArrowheads="1"/>
              </p:cNvSpPr>
              <p:nvPr/>
            </p:nvSpPr>
            <p:spPr bwMode="gray">
              <a:xfrm rot="2686397">
                <a:off x="941" y="2471"/>
                <a:ext cx="1328" cy="148"/>
              </a:xfrm>
              <a:prstGeom prst="rect">
                <a:avLst/>
              </a:prstGeom>
              <a:gradFill rotWithShape="1">
                <a:gsLst>
                  <a:gs pos="0">
                    <a:schemeClr val="hlink">
                      <a:gamma/>
                      <a:shade val="46275"/>
                      <a:invGamma/>
                    </a:schemeClr>
                  </a:gs>
                  <a:gs pos="50000">
                    <a:schemeClr val="hlink"/>
                  </a:gs>
                  <a:gs pos="100000">
                    <a:schemeClr val="hlink">
                      <a:gamma/>
                      <a:shade val="46275"/>
                      <a:invGamma/>
                    </a:scheme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grpSp>
      <p:sp>
        <p:nvSpPr>
          <p:cNvPr id="171" name="Rectangle 6"/>
          <p:cNvSpPr>
            <a:spLocks noChangeArrowheads="1"/>
          </p:cNvSpPr>
          <p:nvPr/>
        </p:nvSpPr>
        <p:spPr bwMode="auto">
          <a:xfrm>
            <a:off x="1447800" y="2677180"/>
            <a:ext cx="4953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en-US" sz="2800">
                <a:solidFill>
                  <a:srgbClr val="000000"/>
                </a:solidFill>
                <a:latin typeface="Times New Roman" panose="02020603050405020304" pitchFamily="18" charset="0"/>
              </a:rPr>
              <a:t>Sắp </a:t>
            </a:r>
            <a:r>
              <a:rPr lang="en-US" altLang="en-US" sz="2800" dirty="0">
                <a:solidFill>
                  <a:srgbClr val="000000"/>
                </a:solidFill>
                <a:latin typeface="Times New Roman" panose="02020603050405020304" pitchFamily="18" charset="0"/>
              </a:rPr>
              <a:t>xếp</a:t>
            </a:r>
          </a:p>
        </p:txBody>
      </p:sp>
    </p:spTree>
  </p:cSld>
  <p:clrMapOvr>
    <a:masterClrMapping/>
  </p:clrMapOvr>
  <mc:AlternateContent xmlns:mc="http://schemas.openxmlformats.org/markup-compatibility/2006" xmlns:p14="http://schemas.microsoft.com/office/powerpoint/2010/main">
    <mc:Choice Requires="p14">
      <p:transition spd="slow" p14:dur="1400">
        <p:blinds/>
      </p:transition>
    </mc:Choice>
    <mc:Fallback xmlns="">
      <p:transition spd="slow">
        <p:blind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57200"/>
            <a:ext cx="7673975" cy="533400"/>
          </a:xfrm>
          <a:solidFill>
            <a:srgbClr val="FFFFFF"/>
          </a:solidFill>
        </p:spPr>
        <p:txBody>
          <a:bodyPr/>
          <a:lstStyle/>
          <a:p>
            <a:r>
              <a:rPr lang="en-US" sz="3200">
                <a:latin typeface="Times New Roman" panose="02020603050405020304" pitchFamily="18" charset="0"/>
                <a:cs typeface="Times New Roman" panose="02020603050405020304" pitchFamily="18" charset="0"/>
              </a:rPr>
              <a:t>2.2 Tìm kiếm tuyến tính</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5EFD47E-C029-4974-8E90-7A6D993626E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aphicFrame>
        <p:nvGraphicFramePr>
          <p:cNvPr id="7" name="Object 6"/>
          <p:cNvGraphicFramePr>
            <a:graphicFrameLocks noChangeAspect="1"/>
          </p:cNvGraphicFramePr>
          <p:nvPr/>
        </p:nvGraphicFramePr>
        <p:xfrm>
          <a:off x="848135" y="1115244"/>
          <a:ext cx="6934200" cy="5241556"/>
        </p:xfrm>
        <a:graphic>
          <a:graphicData uri="http://schemas.openxmlformats.org/presentationml/2006/ole">
            <mc:AlternateContent xmlns:mc="http://schemas.openxmlformats.org/markup-compatibility/2006">
              <mc:Choice xmlns:v="urn:schemas-microsoft-com:vml" Requires="v">
                <p:oleObj spid="_x0000_s1026" name="Visio" r:id="rId3" imgW="4792753" imgH="3627009" progId="Visio.Drawing.15">
                  <p:embed/>
                </p:oleObj>
              </mc:Choice>
              <mc:Fallback>
                <p:oleObj name="Visio" r:id="rId3" imgW="4792753" imgH="3627009" progId="Visio.Drawing.15">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135" y="1115244"/>
                        <a:ext cx="6934200" cy="5241556"/>
                      </a:xfrm>
                      <a:prstGeom prst="rect">
                        <a:avLst/>
                      </a:prstGeom>
                      <a:noFill/>
                    </p:spPr>
                  </p:pic>
                </p:oleObj>
              </mc:Fallback>
            </mc:AlternateContent>
          </a:graphicData>
        </a:graphic>
      </p:graphicFrame>
    </p:spTree>
    <p:extLst>
      <p:ext uri="{BB962C8B-B14F-4D97-AF65-F5344CB8AC3E}">
        <p14:creationId xmlns:p14="http://schemas.microsoft.com/office/powerpoint/2010/main" val="2709208188"/>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5EFD47E-C029-4974-8E90-7A6D993626E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Rectangle 4"/>
          <p:cNvSpPr/>
          <p:nvPr/>
        </p:nvSpPr>
        <p:spPr>
          <a:xfrm>
            <a:off x="6400800" y="685800"/>
            <a:ext cx="663575"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B4E3EE"/>
              </a:solidFill>
              <a:effectLst/>
              <a:uLnTx/>
              <a:uFillTx/>
              <a:latin typeface="Arial"/>
              <a:ea typeface="+mn-ea"/>
              <a:cs typeface="+mn-cs"/>
            </a:endParaRPr>
          </a:p>
        </p:txBody>
      </p:sp>
      <p:sp>
        <p:nvSpPr>
          <p:cNvPr id="6" name="Rectangle 5"/>
          <p:cNvSpPr/>
          <p:nvPr/>
        </p:nvSpPr>
        <p:spPr>
          <a:xfrm>
            <a:off x="6400800" y="685800"/>
            <a:ext cx="663575" cy="15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B4E3EE"/>
              </a:solidFill>
              <a:effectLst/>
              <a:uLnTx/>
              <a:uFillTx/>
              <a:latin typeface="Arial"/>
              <a:ea typeface="+mn-ea"/>
              <a:cs typeface="+mn-cs"/>
            </a:endParaRPr>
          </a:p>
        </p:txBody>
      </p:sp>
      <p:sp>
        <p:nvSpPr>
          <p:cNvPr id="8" name="Title 1"/>
          <p:cNvSpPr txBox="1">
            <a:spLocks/>
          </p:cNvSpPr>
          <p:nvPr/>
        </p:nvSpPr>
        <p:spPr bwMode="gray">
          <a:xfrm>
            <a:off x="936625" y="152400"/>
            <a:ext cx="63023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a:ln>
                  <a:noFill/>
                </a:ln>
                <a:solidFill>
                  <a:srgbClr val="000000"/>
                </a:solidFill>
                <a:effectLst/>
                <a:uLnTx/>
                <a:uFillTx/>
                <a:latin typeface="Times New Roman" panose="02020603050405020304" pitchFamily="18" charset="0"/>
                <a:ea typeface="+mj-ea"/>
                <a:cs typeface="Times New Roman" panose="02020603050405020304" pitchFamily="18" charset="0"/>
              </a:rPr>
              <a:t>Cài đặt giải thuật</a:t>
            </a:r>
            <a:endParaRPr kumimoji="0" 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endParaRPr>
          </a:p>
        </p:txBody>
      </p:sp>
      <p:sp>
        <p:nvSpPr>
          <p:cNvPr id="9" name="Text Box 2"/>
          <p:cNvSpPr txBox="1">
            <a:spLocks noChangeArrowheads="1"/>
          </p:cNvSpPr>
          <p:nvPr/>
        </p:nvSpPr>
        <p:spPr bwMode="auto">
          <a:xfrm>
            <a:off x="381000" y="1066800"/>
            <a:ext cx="8305800" cy="521652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8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SequentialSearch</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x</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i</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 </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&amp;&amp; </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i</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800" b="1"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return</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0; </a:t>
            </a:r>
            <a:r>
              <a:rPr kumimoji="0" lang="en-US" sz="2800" b="0" i="1" u="none" strike="noStrike" kern="1200" cap="none" spc="0" normalizeH="0" baseline="0" noProof="0">
                <a:ln>
                  <a:noFill/>
                </a:ln>
                <a:solidFill>
                  <a:srgbClr val="00B0F0"/>
                </a:solidFill>
                <a:effectLst/>
                <a:uLnTx/>
                <a:uFillTx/>
                <a:latin typeface="Times New Roman" panose="02020603050405020304" pitchFamily="18" charset="0"/>
                <a:ea typeface="Calibri" panose="020F0502020204030204" pitchFamily="34" charset="0"/>
                <a:cs typeface="Times New Roman" panose="02020603050405020304" pitchFamily="18" charset="0"/>
              </a:rPr>
              <a:t>//Tìm không thấy x</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else </a:t>
            </a: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8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return</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1; </a:t>
            </a:r>
            <a:r>
              <a:rPr kumimoji="0" lang="en-US" sz="2800" b="0" i="1" u="none" strike="noStrike" kern="1200" cap="none" spc="0" normalizeH="0" baseline="0" noProof="0">
                <a:ln>
                  <a:noFill/>
                </a:ln>
                <a:solidFill>
                  <a:srgbClr val="00B0F0"/>
                </a:solidFill>
                <a:effectLst/>
                <a:uLnTx/>
                <a:uFillTx/>
                <a:latin typeface="Times New Roman" panose="02020603050405020304" pitchFamily="18" charset="0"/>
                <a:ea typeface="Calibri" panose="020F0502020204030204" pitchFamily="34" charset="0"/>
                <a:cs typeface="Times New Roman" panose="02020603050405020304" pitchFamily="18" charset="0"/>
              </a:rPr>
              <a:t>//Tìm thấy</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691543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5EFD47E-C029-4974-8E90-7A6D993626E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Rectangle 4"/>
          <p:cNvSpPr/>
          <p:nvPr/>
        </p:nvSpPr>
        <p:spPr>
          <a:xfrm>
            <a:off x="6400800" y="685800"/>
            <a:ext cx="663575"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B4E3EE"/>
              </a:solidFill>
              <a:effectLst/>
              <a:uLnTx/>
              <a:uFillTx/>
              <a:latin typeface="Arial"/>
              <a:ea typeface="+mn-ea"/>
              <a:cs typeface="+mn-cs"/>
            </a:endParaRPr>
          </a:p>
        </p:txBody>
      </p:sp>
      <p:sp>
        <p:nvSpPr>
          <p:cNvPr id="6" name="Rectangle 5"/>
          <p:cNvSpPr/>
          <p:nvPr/>
        </p:nvSpPr>
        <p:spPr>
          <a:xfrm>
            <a:off x="6400800" y="685800"/>
            <a:ext cx="663575" cy="15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B4E3EE"/>
              </a:solidFill>
              <a:effectLst/>
              <a:uLnTx/>
              <a:uFillTx/>
              <a:latin typeface="Arial"/>
              <a:ea typeface="+mn-ea"/>
              <a:cs typeface="+mn-cs"/>
            </a:endParaRPr>
          </a:p>
        </p:txBody>
      </p:sp>
      <p:sp>
        <p:nvSpPr>
          <p:cNvPr id="8" name="Title 1"/>
          <p:cNvSpPr txBox="1">
            <a:spLocks/>
          </p:cNvSpPr>
          <p:nvPr/>
        </p:nvSpPr>
        <p:spPr bwMode="gray">
          <a:xfrm>
            <a:off x="936625" y="152400"/>
            <a:ext cx="63023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a:ln>
                  <a:noFill/>
                </a:ln>
                <a:solidFill>
                  <a:srgbClr val="000000"/>
                </a:solidFill>
                <a:effectLst/>
                <a:uLnTx/>
                <a:uFillTx/>
                <a:latin typeface="Times New Roman" panose="02020603050405020304" pitchFamily="18" charset="0"/>
                <a:ea typeface="+mj-ea"/>
                <a:cs typeface="Times New Roman" panose="02020603050405020304" pitchFamily="18" charset="0"/>
              </a:rPr>
              <a:t>Cài đặt giải thuật</a:t>
            </a:r>
            <a:endParaRPr kumimoji="0" 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p:cNvSpPr/>
          <p:nvPr/>
        </p:nvSpPr>
        <p:spPr>
          <a:xfrm>
            <a:off x="304800" y="1046489"/>
            <a:ext cx="8534400" cy="181588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vi-VN" sz="2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Nhận xét</a:t>
            </a:r>
            <a:r>
              <a:rPr kumimoji="0" lang="vi-VN"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Số phép so sánh của thuật toán trong trường hợp xấu nhất là 2*n. Để giảm thiểu số phép so sánh trong vòng lặp cho thuật toán, ta thêm phần tử “lính canh” vào cuối dãy</a:t>
            </a: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t>
            </a:r>
          </a:p>
        </p:txBody>
      </p:sp>
      <p:sp>
        <p:nvSpPr>
          <p:cNvPr id="10" name="Text Box 2"/>
          <p:cNvSpPr txBox="1">
            <a:spLocks noChangeArrowheads="1"/>
          </p:cNvSpPr>
          <p:nvPr/>
        </p:nvSpPr>
        <p:spPr bwMode="auto">
          <a:xfrm>
            <a:off x="408305" y="2843321"/>
            <a:ext cx="8354695" cy="3440004"/>
          </a:xfrm>
          <a:prstGeom prst="rect">
            <a:avLst/>
          </a:prstGeom>
          <a:solidFill>
            <a:sysClr val="window" lastClr="FFFFFF">
              <a:lumMod val="95000"/>
            </a:sysClr>
          </a:solidFill>
          <a:ln w="9525">
            <a:solidFill>
              <a:sysClr val="window" lastClr="FFFFFF"/>
            </a:solidFill>
            <a:miter lim="800000"/>
            <a:headEnd/>
            <a:tailEnd/>
          </a:ln>
        </p:spPr>
        <p:txBody>
          <a:bodyPr rot="0" vert="horz" wrap="square" lIns="91440" tIns="45720" rIns="91440" bIns="45720" anchor="t" anchorCtr="0">
            <a:noAutofit/>
          </a:bodyPr>
          <a:lstStyle/>
          <a:p>
            <a:pPr marL="0" marR="0" lvl="0" indent="347345" algn="just" defTabSz="914400" rtl="0" eaLnBrk="1" fontAlgn="auto" latinLnBrk="0" hangingPunct="1">
              <a:lnSpc>
                <a:spcPct val="107000"/>
              </a:lnSpc>
              <a:spcBef>
                <a:spcPts val="0"/>
              </a:spcBef>
              <a:spcAft>
                <a:spcPts val="0"/>
              </a:spcAft>
              <a:buClrTx/>
              <a:buSzTx/>
              <a:buFontTx/>
              <a:buNone/>
              <a:tabLst/>
              <a:defRPr/>
            </a:pP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SequentialSearch</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x</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0, 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 </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B0F0"/>
                </a:solidFill>
                <a:effectLst/>
                <a:uLnTx/>
                <a:uFillTx/>
                <a:latin typeface="Times New Roman" panose="02020603050405020304" pitchFamily="18" charset="0"/>
                <a:ea typeface="Calibri" panose="020F0502020204030204" pitchFamily="34" charset="0"/>
                <a:cs typeface="Times New Roman" panose="02020603050405020304" pitchFamily="18" charset="0"/>
              </a:rPr>
              <a:t> //A[n] là phần tử lính canh</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return</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0; </a:t>
            </a:r>
            <a:r>
              <a:rPr kumimoji="0" lang="en-US" sz="2800" b="0" i="1" u="none" strike="noStrike" kern="0" cap="none" spc="0" normalizeH="0" baseline="0" noProof="0">
                <a:ln>
                  <a:noFill/>
                </a:ln>
                <a:solidFill>
                  <a:srgbClr val="00B0F0"/>
                </a:solidFill>
                <a:effectLst/>
                <a:uLnTx/>
                <a:uFillTx/>
                <a:latin typeface="Times New Roman" panose="02020603050405020304" pitchFamily="18" charset="0"/>
                <a:ea typeface="Calibri" panose="020F0502020204030204" pitchFamily="34" charset="0"/>
                <a:cs typeface="Times New Roman" panose="02020603050405020304" pitchFamily="18" charset="0"/>
              </a:rPr>
              <a:t>//Tìm không thấy x</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else return</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1; </a:t>
            </a:r>
            <a:r>
              <a:rPr kumimoji="0" lang="en-US" sz="2800" b="0" i="1" u="none" strike="noStrike" kern="0" cap="none" spc="0" normalizeH="0" baseline="0" noProof="0">
                <a:ln>
                  <a:noFill/>
                </a:ln>
                <a:solidFill>
                  <a:srgbClr val="00B0F0"/>
                </a:solidFill>
                <a:effectLst/>
                <a:uLnTx/>
                <a:uFillTx/>
                <a:latin typeface="Times New Roman" panose="02020603050405020304" pitchFamily="18" charset="0"/>
                <a:ea typeface="Calibri" panose="020F0502020204030204" pitchFamily="34" charset="0"/>
                <a:cs typeface="Times New Roman" panose="02020603050405020304" pitchFamily="18" charset="0"/>
              </a:rPr>
              <a:t>//Tìm thấy</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32385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5EFD47E-C029-4974-8E90-7A6D993626E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Rectangle 4"/>
          <p:cNvSpPr/>
          <p:nvPr/>
        </p:nvSpPr>
        <p:spPr>
          <a:xfrm>
            <a:off x="6400800" y="685800"/>
            <a:ext cx="663575"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B4E3EE"/>
              </a:solidFill>
              <a:effectLst/>
              <a:uLnTx/>
              <a:uFillTx/>
              <a:latin typeface="Arial"/>
              <a:ea typeface="+mn-ea"/>
              <a:cs typeface="+mn-cs"/>
            </a:endParaRPr>
          </a:p>
        </p:txBody>
      </p:sp>
      <p:sp>
        <p:nvSpPr>
          <p:cNvPr id="6" name="Rectangle 5"/>
          <p:cNvSpPr/>
          <p:nvPr/>
        </p:nvSpPr>
        <p:spPr>
          <a:xfrm>
            <a:off x="6400800" y="685800"/>
            <a:ext cx="663575" cy="15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B4E3EE"/>
              </a:solidFill>
              <a:effectLst/>
              <a:uLnTx/>
              <a:uFillTx/>
              <a:latin typeface="Arial"/>
              <a:ea typeface="+mn-ea"/>
              <a:cs typeface="+mn-cs"/>
            </a:endParaRPr>
          </a:p>
        </p:txBody>
      </p:sp>
      <p:sp>
        <p:nvSpPr>
          <p:cNvPr id="8" name="Title 1"/>
          <p:cNvSpPr txBox="1">
            <a:spLocks/>
          </p:cNvSpPr>
          <p:nvPr/>
        </p:nvSpPr>
        <p:spPr bwMode="gray">
          <a:xfrm>
            <a:off x="936625" y="152400"/>
            <a:ext cx="63023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a:ln>
                  <a:noFill/>
                </a:ln>
                <a:solidFill>
                  <a:srgbClr val="000000"/>
                </a:solidFill>
                <a:effectLst/>
                <a:uLnTx/>
                <a:uFillTx/>
                <a:latin typeface="Times New Roman" panose="02020603050405020304" pitchFamily="18" charset="0"/>
                <a:ea typeface="+mj-ea"/>
                <a:cs typeface="Times New Roman" panose="02020603050405020304" pitchFamily="18" charset="0"/>
              </a:rPr>
              <a:t>Cài đặt giải thuật</a:t>
            </a:r>
            <a:endParaRPr kumimoji="0" 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p:cNvSpPr/>
          <p:nvPr/>
        </p:nvSpPr>
        <p:spPr>
          <a:xfrm>
            <a:off x="304800" y="1046489"/>
            <a:ext cx="8534400" cy="526297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Cài đặt giải thuật bằng for</a:t>
            </a: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800" b="1"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Ghi chú</a:t>
            </a:r>
            <a:r>
              <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vi-VN" sz="2800" b="0" i="1"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Tùy vào yêu cầu của bài toán mà ta có thể áp dụng giải thuật tìm kiếm tuyến tính một cách linh hoạt và phù hợp hơn</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a:t>
            </a:r>
          </a:p>
        </p:txBody>
      </p:sp>
      <p:sp>
        <p:nvSpPr>
          <p:cNvPr id="9" name="Text Box 2"/>
          <p:cNvSpPr txBox="1">
            <a:spLocks noChangeArrowheads="1"/>
          </p:cNvSpPr>
          <p:nvPr/>
        </p:nvSpPr>
        <p:spPr bwMode="auto">
          <a:xfrm>
            <a:off x="304800" y="1701798"/>
            <a:ext cx="8534400" cy="2870202"/>
          </a:xfrm>
          <a:prstGeom prst="rect">
            <a:avLst/>
          </a:prstGeom>
          <a:solidFill>
            <a:schemeClr val="bg2">
              <a:lumMod val="20000"/>
              <a:lumOff val="80000"/>
            </a:schemeClr>
          </a:solidFill>
          <a:ln w="9525">
            <a:noFill/>
            <a:miter lim="800000"/>
            <a:headEnd/>
            <a:tailEnd/>
          </a:ln>
        </p:spPr>
        <p:txBody>
          <a:bodyPr rot="0" vert="horz" wrap="square" lIns="91440" tIns="45720" rIns="91440" bIns="45720" anchor="t" anchorCtr="0">
            <a:noAutofit/>
          </a:bodyPr>
          <a:lstStyle/>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8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SequentialSearch</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x</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800" b="1"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 </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120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1"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8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if</a:t>
            </a:r>
            <a:r>
              <a:rPr kumimoji="0" lang="en-US" sz="2800" b="1"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800" b="1"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return </a:t>
            </a:r>
            <a:r>
              <a:rPr kumimoji="0" lang="en-US" sz="2800" b="0" i="1" u="none" strike="noStrike" kern="120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8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return </a:t>
            </a:r>
            <a:r>
              <a:rPr kumimoji="0" lang="en-US" sz="2800" b="0" i="1" u="none" strike="noStrike" kern="120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8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97927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57200"/>
            <a:ext cx="6302375" cy="487362"/>
          </a:xfrm>
        </p:spPr>
        <p:txBody>
          <a:bodyPr/>
          <a:lstStyle/>
          <a:p>
            <a:r>
              <a:rPr lang="en-US" sz="3200" dirty="0">
                <a:latin typeface="Times New Roman" panose="02020603050405020304" pitchFamily="18" charset="0"/>
                <a:cs typeface="Times New Roman" panose="02020603050405020304" pitchFamily="18" charset="0"/>
              </a:rPr>
              <a:t>Minh họa tìm kiếm tuyến tính</a:t>
            </a: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5EFD47E-C029-4974-8E90-7A6D993626E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25" name="Group 24"/>
          <p:cNvGrpSpPr>
            <a:grpSpLocks/>
          </p:cNvGrpSpPr>
          <p:nvPr/>
        </p:nvGrpSpPr>
        <p:grpSpPr bwMode="auto">
          <a:xfrm>
            <a:off x="723900" y="3075782"/>
            <a:ext cx="7440612" cy="608013"/>
            <a:chOff x="955" y="2820"/>
            <a:chExt cx="4687" cy="383"/>
          </a:xfrm>
        </p:grpSpPr>
        <p:sp>
          <p:nvSpPr>
            <p:cNvPr id="26" name="Oval 5"/>
            <p:cNvSpPr>
              <a:spLocks noChangeArrowheads="1"/>
            </p:cNvSpPr>
            <p:nvPr/>
          </p:nvSpPr>
          <p:spPr bwMode="auto">
            <a:xfrm>
              <a:off x="1653"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1</a:t>
              </a:r>
            </a:p>
          </p:txBody>
        </p:sp>
        <p:sp>
          <p:nvSpPr>
            <p:cNvPr id="27" name="Oval 6"/>
            <p:cNvSpPr>
              <a:spLocks noChangeArrowheads="1"/>
            </p:cNvSpPr>
            <p:nvPr/>
          </p:nvSpPr>
          <p:spPr bwMode="auto">
            <a:xfrm>
              <a:off x="2351" y="2820"/>
              <a:ext cx="499"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2</a:t>
              </a:r>
            </a:p>
          </p:txBody>
        </p:sp>
        <p:sp>
          <p:nvSpPr>
            <p:cNvPr id="28" name="Oval 7"/>
            <p:cNvSpPr>
              <a:spLocks noChangeArrowheads="1"/>
            </p:cNvSpPr>
            <p:nvPr/>
          </p:nvSpPr>
          <p:spPr bwMode="auto">
            <a:xfrm>
              <a:off x="3049"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3</a:t>
              </a:r>
            </a:p>
          </p:txBody>
        </p:sp>
        <p:sp>
          <p:nvSpPr>
            <p:cNvPr id="29" name="Oval 8"/>
            <p:cNvSpPr>
              <a:spLocks noChangeArrowheads="1"/>
            </p:cNvSpPr>
            <p:nvPr/>
          </p:nvSpPr>
          <p:spPr bwMode="auto">
            <a:xfrm>
              <a:off x="3748"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4</a:t>
              </a:r>
            </a:p>
          </p:txBody>
        </p:sp>
        <p:sp>
          <p:nvSpPr>
            <p:cNvPr id="30" name="Oval 9"/>
            <p:cNvSpPr>
              <a:spLocks noChangeArrowheads="1"/>
            </p:cNvSpPr>
            <p:nvPr/>
          </p:nvSpPr>
          <p:spPr bwMode="auto">
            <a:xfrm>
              <a:off x="4445" y="2820"/>
              <a:ext cx="499"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5</a:t>
              </a:r>
            </a:p>
          </p:txBody>
        </p:sp>
        <p:sp>
          <p:nvSpPr>
            <p:cNvPr id="31" name="Oval 10"/>
            <p:cNvSpPr>
              <a:spLocks noChangeArrowheads="1"/>
            </p:cNvSpPr>
            <p:nvPr/>
          </p:nvSpPr>
          <p:spPr bwMode="auto">
            <a:xfrm>
              <a:off x="5144"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6</a:t>
              </a:r>
            </a:p>
          </p:txBody>
        </p:sp>
        <p:sp>
          <p:nvSpPr>
            <p:cNvPr id="32" name="Oval 11"/>
            <p:cNvSpPr>
              <a:spLocks noChangeArrowheads="1"/>
            </p:cNvSpPr>
            <p:nvPr/>
          </p:nvSpPr>
          <p:spPr bwMode="auto">
            <a:xfrm>
              <a:off x="955"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0</a:t>
              </a:r>
            </a:p>
          </p:txBody>
        </p:sp>
      </p:grpSp>
      <p:sp>
        <p:nvSpPr>
          <p:cNvPr id="33" name="Oval 13"/>
          <p:cNvSpPr>
            <a:spLocks noChangeArrowheads="1"/>
          </p:cNvSpPr>
          <p:nvPr/>
        </p:nvSpPr>
        <p:spPr bwMode="auto">
          <a:xfrm>
            <a:off x="704850" y="2418557"/>
            <a:ext cx="80962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2</a:t>
            </a:r>
          </a:p>
        </p:txBody>
      </p:sp>
      <p:sp>
        <p:nvSpPr>
          <p:cNvPr id="34" name="Oval 14"/>
          <p:cNvSpPr>
            <a:spLocks noChangeArrowheads="1"/>
          </p:cNvSpPr>
          <p:nvPr/>
        </p:nvSpPr>
        <p:spPr bwMode="auto">
          <a:xfrm>
            <a:off x="1830387" y="2418557"/>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8</a:t>
            </a:r>
          </a:p>
        </p:txBody>
      </p:sp>
      <p:sp>
        <p:nvSpPr>
          <p:cNvPr id="35" name="Oval 15"/>
          <p:cNvSpPr>
            <a:spLocks noChangeArrowheads="1"/>
          </p:cNvSpPr>
          <p:nvPr/>
        </p:nvSpPr>
        <p:spPr bwMode="auto">
          <a:xfrm>
            <a:off x="2938462" y="2418557"/>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5</a:t>
            </a:r>
          </a:p>
        </p:txBody>
      </p:sp>
      <p:sp>
        <p:nvSpPr>
          <p:cNvPr id="36" name="Oval 16"/>
          <p:cNvSpPr>
            <a:spLocks noChangeArrowheads="1"/>
          </p:cNvSpPr>
          <p:nvPr/>
        </p:nvSpPr>
        <p:spPr bwMode="auto">
          <a:xfrm>
            <a:off x="4030662" y="2418557"/>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1</a:t>
            </a:r>
          </a:p>
        </p:txBody>
      </p:sp>
      <p:sp>
        <p:nvSpPr>
          <p:cNvPr id="37" name="Oval 17"/>
          <p:cNvSpPr>
            <a:spLocks noChangeArrowheads="1"/>
          </p:cNvSpPr>
          <p:nvPr/>
        </p:nvSpPr>
        <p:spPr bwMode="auto">
          <a:xfrm>
            <a:off x="5137150" y="2418557"/>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6</a:t>
            </a:r>
          </a:p>
        </p:txBody>
      </p:sp>
      <p:sp>
        <p:nvSpPr>
          <p:cNvPr id="38" name="Oval 18"/>
          <p:cNvSpPr>
            <a:spLocks noChangeArrowheads="1"/>
          </p:cNvSpPr>
          <p:nvPr/>
        </p:nvSpPr>
        <p:spPr bwMode="auto">
          <a:xfrm>
            <a:off x="6246812" y="2418557"/>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4</a:t>
            </a:r>
          </a:p>
        </p:txBody>
      </p:sp>
      <p:sp>
        <p:nvSpPr>
          <p:cNvPr id="39" name="Oval 19"/>
          <p:cNvSpPr>
            <a:spLocks noChangeArrowheads="1"/>
          </p:cNvSpPr>
          <p:nvPr/>
        </p:nvSpPr>
        <p:spPr bwMode="auto">
          <a:xfrm>
            <a:off x="7373937" y="2418557"/>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6</a:t>
            </a:r>
          </a:p>
        </p:txBody>
      </p:sp>
      <p:grpSp>
        <p:nvGrpSpPr>
          <p:cNvPr id="40" name="Group 26"/>
          <p:cNvGrpSpPr>
            <a:grpSpLocks/>
          </p:cNvGrpSpPr>
          <p:nvPr/>
        </p:nvGrpSpPr>
        <p:grpSpPr bwMode="auto">
          <a:xfrm>
            <a:off x="685800" y="1183482"/>
            <a:ext cx="792162" cy="1130300"/>
            <a:chOff x="931" y="1604"/>
            <a:chExt cx="499" cy="712"/>
          </a:xfrm>
        </p:grpSpPr>
        <p:sp>
          <p:nvSpPr>
            <p:cNvPr id="41" name="Rectangle 20"/>
            <p:cNvSpPr>
              <a:spLocks noChangeArrowheads="1"/>
            </p:cNvSpPr>
            <p:nvPr/>
          </p:nvSpPr>
          <p:spPr bwMode="auto">
            <a:xfrm>
              <a:off x="931" y="1604"/>
              <a:ext cx="499" cy="317"/>
            </a:xfrm>
            <a:prstGeom prst="rect">
              <a:avLst/>
            </a:prstGeom>
            <a:gradFill rotWithShape="1">
              <a:gsLst>
                <a:gs pos="0">
                  <a:srgbClr val="FFFF99"/>
                </a:gs>
                <a:gs pos="100000">
                  <a:srgbClr val="FFFF99">
                    <a:gamma/>
                    <a:shade val="46275"/>
                    <a:invGamma/>
                  </a:srgbClr>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X=6</a:t>
              </a:r>
            </a:p>
          </p:txBody>
        </p:sp>
        <p:sp>
          <p:nvSpPr>
            <p:cNvPr id="42" name="AutoShape 25"/>
            <p:cNvSpPr>
              <a:spLocks noChangeArrowheads="1"/>
            </p:cNvSpPr>
            <p:nvPr/>
          </p:nvSpPr>
          <p:spPr bwMode="auto">
            <a:xfrm>
              <a:off x="988" y="1933"/>
              <a:ext cx="363" cy="383"/>
            </a:xfrm>
            <a:prstGeom prst="downArrow">
              <a:avLst>
                <a:gd name="adj1" fmla="val 50000"/>
                <a:gd name="adj2" fmla="val 26377"/>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a:t>
              </a:r>
            </a:p>
          </p:txBody>
        </p:sp>
      </p:grpSp>
      <p:sp>
        <p:nvSpPr>
          <p:cNvPr id="43" name="Oval 27"/>
          <p:cNvSpPr>
            <a:spLocks noChangeArrowheads="1"/>
          </p:cNvSpPr>
          <p:nvPr/>
        </p:nvSpPr>
        <p:spPr bwMode="auto">
          <a:xfrm>
            <a:off x="5133975" y="2405857"/>
            <a:ext cx="814387" cy="649188"/>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6</a:t>
            </a:r>
          </a:p>
        </p:txBody>
      </p:sp>
      <p:sp>
        <p:nvSpPr>
          <p:cNvPr id="44" name="Text Box 28"/>
          <p:cNvSpPr txBox="1">
            <a:spLocks noChangeArrowheads="1"/>
          </p:cNvSpPr>
          <p:nvPr/>
        </p:nvSpPr>
        <p:spPr bwMode="auto">
          <a:xfrm>
            <a:off x="1506538" y="1030684"/>
            <a:ext cx="35671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Tìm thấy 6 tại vị trí i = 4</a:t>
            </a:r>
          </a:p>
        </p:txBody>
      </p:sp>
      <p:grpSp>
        <p:nvGrpSpPr>
          <p:cNvPr id="45" name="Group 4"/>
          <p:cNvGrpSpPr>
            <a:grpSpLocks/>
          </p:cNvGrpSpPr>
          <p:nvPr/>
        </p:nvGrpSpPr>
        <p:grpSpPr bwMode="auto">
          <a:xfrm>
            <a:off x="639763" y="5945188"/>
            <a:ext cx="7440612" cy="608012"/>
            <a:chOff x="955" y="2820"/>
            <a:chExt cx="4687" cy="383"/>
          </a:xfrm>
        </p:grpSpPr>
        <p:sp>
          <p:nvSpPr>
            <p:cNvPr id="46" name="Oval 5"/>
            <p:cNvSpPr>
              <a:spLocks noChangeArrowheads="1"/>
            </p:cNvSpPr>
            <p:nvPr/>
          </p:nvSpPr>
          <p:spPr bwMode="auto">
            <a:xfrm>
              <a:off x="1653"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Arial" panose="020B0604020202020204" pitchFamily="34" charset="0"/>
                </a:rPr>
                <a:t>1</a:t>
              </a:r>
            </a:p>
          </p:txBody>
        </p:sp>
        <p:sp>
          <p:nvSpPr>
            <p:cNvPr id="47" name="Oval 6"/>
            <p:cNvSpPr>
              <a:spLocks noChangeArrowheads="1"/>
            </p:cNvSpPr>
            <p:nvPr/>
          </p:nvSpPr>
          <p:spPr bwMode="auto">
            <a:xfrm>
              <a:off x="2351" y="2820"/>
              <a:ext cx="499"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Arial" panose="020B0604020202020204" pitchFamily="34" charset="0"/>
                </a:rPr>
                <a:t>2</a:t>
              </a:r>
            </a:p>
          </p:txBody>
        </p:sp>
        <p:sp>
          <p:nvSpPr>
            <p:cNvPr id="48" name="Oval 7"/>
            <p:cNvSpPr>
              <a:spLocks noChangeArrowheads="1"/>
            </p:cNvSpPr>
            <p:nvPr/>
          </p:nvSpPr>
          <p:spPr bwMode="auto">
            <a:xfrm>
              <a:off x="3049"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Arial" panose="020B0604020202020204" pitchFamily="34" charset="0"/>
                </a:rPr>
                <a:t>3</a:t>
              </a:r>
            </a:p>
          </p:txBody>
        </p:sp>
        <p:sp>
          <p:nvSpPr>
            <p:cNvPr id="49" name="Oval 8"/>
            <p:cNvSpPr>
              <a:spLocks noChangeArrowheads="1"/>
            </p:cNvSpPr>
            <p:nvPr/>
          </p:nvSpPr>
          <p:spPr bwMode="auto">
            <a:xfrm>
              <a:off x="3748"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Arial" panose="020B0604020202020204" pitchFamily="34" charset="0"/>
                </a:rPr>
                <a:t>4</a:t>
              </a:r>
            </a:p>
          </p:txBody>
        </p:sp>
        <p:sp>
          <p:nvSpPr>
            <p:cNvPr id="50" name="Oval 9"/>
            <p:cNvSpPr>
              <a:spLocks noChangeArrowheads="1"/>
            </p:cNvSpPr>
            <p:nvPr/>
          </p:nvSpPr>
          <p:spPr bwMode="auto">
            <a:xfrm>
              <a:off x="4445" y="2820"/>
              <a:ext cx="499"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Arial" panose="020B0604020202020204" pitchFamily="34" charset="0"/>
                </a:rPr>
                <a:t>5</a:t>
              </a:r>
            </a:p>
          </p:txBody>
        </p:sp>
        <p:sp>
          <p:nvSpPr>
            <p:cNvPr id="51" name="Oval 10"/>
            <p:cNvSpPr>
              <a:spLocks noChangeArrowheads="1"/>
            </p:cNvSpPr>
            <p:nvPr/>
          </p:nvSpPr>
          <p:spPr bwMode="auto">
            <a:xfrm>
              <a:off x="5144"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Arial" panose="020B0604020202020204" pitchFamily="34" charset="0"/>
                </a:rPr>
                <a:t>6</a:t>
              </a:r>
            </a:p>
          </p:txBody>
        </p:sp>
        <p:sp>
          <p:nvSpPr>
            <p:cNvPr id="52" name="Oval 11"/>
            <p:cNvSpPr>
              <a:spLocks noChangeArrowheads="1"/>
            </p:cNvSpPr>
            <p:nvPr/>
          </p:nvSpPr>
          <p:spPr bwMode="auto">
            <a:xfrm>
              <a:off x="955"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Arial" panose="020B0604020202020204" pitchFamily="34" charset="0"/>
                </a:rPr>
                <a:t>0</a:t>
              </a:r>
            </a:p>
          </p:txBody>
        </p:sp>
      </p:grpSp>
      <p:sp>
        <p:nvSpPr>
          <p:cNvPr id="53" name="Oval 12"/>
          <p:cNvSpPr>
            <a:spLocks noChangeArrowheads="1"/>
          </p:cNvSpPr>
          <p:nvPr/>
        </p:nvSpPr>
        <p:spPr bwMode="auto">
          <a:xfrm>
            <a:off x="620713" y="5287963"/>
            <a:ext cx="809625" cy="617537"/>
          </a:xfrm>
          <a:prstGeom prst="ellipse">
            <a:avLst/>
          </a:prstGeom>
          <a:gradFill rotWithShape="1">
            <a:gsLst>
              <a:gs pos="0">
                <a:srgbClr val="FFFFFF">
                  <a:alpha val="60001"/>
                </a:srgbClr>
              </a:gs>
              <a:gs pos="100000">
                <a:srgbClr val="33CC33"/>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latin typeface="VNI-Helve" pitchFamily="2" charset="0"/>
                <a:ea typeface="+mn-ea"/>
                <a:cs typeface="Arial" panose="020B0604020202020204" pitchFamily="34" charset="0"/>
              </a:rPr>
              <a:t>2</a:t>
            </a:r>
          </a:p>
        </p:txBody>
      </p:sp>
      <p:sp>
        <p:nvSpPr>
          <p:cNvPr id="54" name="Oval 13"/>
          <p:cNvSpPr>
            <a:spLocks noChangeArrowheads="1"/>
          </p:cNvSpPr>
          <p:nvPr/>
        </p:nvSpPr>
        <p:spPr bwMode="auto">
          <a:xfrm>
            <a:off x="1746250" y="5287963"/>
            <a:ext cx="790575" cy="617537"/>
          </a:xfrm>
          <a:prstGeom prst="ellipse">
            <a:avLst/>
          </a:prstGeom>
          <a:gradFill rotWithShape="1">
            <a:gsLst>
              <a:gs pos="0">
                <a:srgbClr val="FFFFFF">
                  <a:alpha val="60001"/>
                </a:srgbClr>
              </a:gs>
              <a:gs pos="100000">
                <a:srgbClr val="33CC33"/>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latin typeface="VNI-Helve" pitchFamily="2" charset="0"/>
                <a:ea typeface="+mn-ea"/>
                <a:cs typeface="Arial" panose="020B0604020202020204" pitchFamily="34" charset="0"/>
              </a:rPr>
              <a:t>8</a:t>
            </a:r>
          </a:p>
        </p:txBody>
      </p:sp>
      <p:sp>
        <p:nvSpPr>
          <p:cNvPr id="55" name="Oval 14"/>
          <p:cNvSpPr>
            <a:spLocks noChangeArrowheads="1"/>
          </p:cNvSpPr>
          <p:nvPr/>
        </p:nvSpPr>
        <p:spPr bwMode="auto">
          <a:xfrm>
            <a:off x="2854325" y="5287963"/>
            <a:ext cx="790575" cy="617537"/>
          </a:xfrm>
          <a:prstGeom prst="ellipse">
            <a:avLst/>
          </a:prstGeom>
          <a:gradFill rotWithShape="1">
            <a:gsLst>
              <a:gs pos="0">
                <a:srgbClr val="FFFFFF">
                  <a:alpha val="60001"/>
                </a:srgbClr>
              </a:gs>
              <a:gs pos="100000">
                <a:srgbClr val="33CC33"/>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latin typeface="VNI-Helve" pitchFamily="2" charset="0"/>
                <a:ea typeface="+mn-ea"/>
                <a:cs typeface="Arial" panose="020B0604020202020204" pitchFamily="34" charset="0"/>
              </a:rPr>
              <a:t>5</a:t>
            </a:r>
          </a:p>
        </p:txBody>
      </p:sp>
      <p:sp>
        <p:nvSpPr>
          <p:cNvPr id="56" name="Oval 15"/>
          <p:cNvSpPr>
            <a:spLocks noChangeArrowheads="1"/>
          </p:cNvSpPr>
          <p:nvPr/>
        </p:nvSpPr>
        <p:spPr bwMode="auto">
          <a:xfrm>
            <a:off x="3946525" y="5287963"/>
            <a:ext cx="790575" cy="617537"/>
          </a:xfrm>
          <a:prstGeom prst="ellipse">
            <a:avLst/>
          </a:prstGeom>
          <a:gradFill rotWithShape="1">
            <a:gsLst>
              <a:gs pos="0">
                <a:srgbClr val="FFFFFF">
                  <a:alpha val="60001"/>
                </a:srgbClr>
              </a:gs>
              <a:gs pos="100000">
                <a:srgbClr val="33CC33"/>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latin typeface="VNI-Helve" pitchFamily="2" charset="0"/>
                <a:ea typeface="+mn-ea"/>
                <a:cs typeface="Arial" panose="020B0604020202020204" pitchFamily="34" charset="0"/>
              </a:rPr>
              <a:t>1</a:t>
            </a:r>
          </a:p>
        </p:txBody>
      </p:sp>
      <p:sp>
        <p:nvSpPr>
          <p:cNvPr id="57" name="Oval 16"/>
          <p:cNvSpPr>
            <a:spLocks noChangeArrowheads="1"/>
          </p:cNvSpPr>
          <p:nvPr/>
        </p:nvSpPr>
        <p:spPr bwMode="auto">
          <a:xfrm>
            <a:off x="5053013" y="5287963"/>
            <a:ext cx="792162" cy="617537"/>
          </a:xfrm>
          <a:prstGeom prst="ellipse">
            <a:avLst/>
          </a:prstGeom>
          <a:gradFill rotWithShape="1">
            <a:gsLst>
              <a:gs pos="0">
                <a:srgbClr val="FFFFFF">
                  <a:alpha val="60001"/>
                </a:srgbClr>
              </a:gs>
              <a:gs pos="100000">
                <a:srgbClr val="33CC33"/>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latin typeface="VNI-Helve" pitchFamily="2" charset="0"/>
                <a:ea typeface="+mn-ea"/>
                <a:cs typeface="Arial" panose="020B0604020202020204" pitchFamily="34" charset="0"/>
              </a:rPr>
              <a:t>6</a:t>
            </a:r>
          </a:p>
        </p:txBody>
      </p:sp>
      <p:sp>
        <p:nvSpPr>
          <p:cNvPr id="58" name="Oval 17"/>
          <p:cNvSpPr>
            <a:spLocks noChangeArrowheads="1"/>
          </p:cNvSpPr>
          <p:nvPr/>
        </p:nvSpPr>
        <p:spPr bwMode="auto">
          <a:xfrm>
            <a:off x="6162675" y="5287963"/>
            <a:ext cx="790575" cy="617537"/>
          </a:xfrm>
          <a:prstGeom prst="ellipse">
            <a:avLst/>
          </a:prstGeom>
          <a:gradFill rotWithShape="1">
            <a:gsLst>
              <a:gs pos="0">
                <a:srgbClr val="FFFFFF">
                  <a:alpha val="60001"/>
                </a:srgbClr>
              </a:gs>
              <a:gs pos="100000">
                <a:srgbClr val="33CC33"/>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latin typeface="VNI-Helve" pitchFamily="2" charset="0"/>
                <a:ea typeface="+mn-ea"/>
                <a:cs typeface="Arial" panose="020B0604020202020204" pitchFamily="34" charset="0"/>
              </a:rPr>
              <a:t>4</a:t>
            </a:r>
          </a:p>
        </p:txBody>
      </p:sp>
      <p:sp>
        <p:nvSpPr>
          <p:cNvPr id="59" name="Oval 18"/>
          <p:cNvSpPr>
            <a:spLocks noChangeArrowheads="1"/>
          </p:cNvSpPr>
          <p:nvPr/>
        </p:nvSpPr>
        <p:spPr bwMode="auto">
          <a:xfrm>
            <a:off x="7289800" y="5287963"/>
            <a:ext cx="790575" cy="617537"/>
          </a:xfrm>
          <a:prstGeom prst="ellipse">
            <a:avLst/>
          </a:prstGeom>
          <a:gradFill rotWithShape="1">
            <a:gsLst>
              <a:gs pos="0">
                <a:srgbClr val="FFFFFF">
                  <a:alpha val="60001"/>
                </a:srgbClr>
              </a:gs>
              <a:gs pos="100000">
                <a:srgbClr val="33CC33"/>
              </a:gs>
            </a:gsLst>
            <a:path path="shape">
              <a:fillToRect l="50000" t="50000" r="50000" b="50000"/>
            </a:path>
          </a:gradFill>
          <a:ln w="9525"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auto" latinLnBrk="0" hangingPunct="0">
              <a:lnSpc>
                <a:spcPct val="100000"/>
              </a:lnSpc>
              <a:spcBef>
                <a:spcPct val="50000"/>
              </a:spcBef>
              <a:spcAft>
                <a:spcPts val="0"/>
              </a:spcAft>
              <a:buClrTx/>
              <a:buSzTx/>
              <a:buFontTx/>
              <a:buNone/>
              <a:tabLst/>
              <a:defRPr/>
            </a:pPr>
            <a:r>
              <a:rPr kumimoji="0" lang="en-US" altLang="en-US" sz="2400" b="1" i="0" u="none" strike="noStrike" kern="0" cap="none" spc="0" normalizeH="0" baseline="0" noProof="0">
                <a:ln>
                  <a:noFill/>
                </a:ln>
                <a:solidFill>
                  <a:srgbClr val="000000"/>
                </a:solidFill>
                <a:effectLst/>
                <a:uLnTx/>
                <a:uFillTx/>
                <a:latin typeface="VNI-Helve" pitchFamily="2" charset="0"/>
                <a:ea typeface="+mn-ea"/>
                <a:cs typeface="Arial" panose="020B0604020202020204" pitchFamily="34" charset="0"/>
              </a:rPr>
              <a:t>6</a:t>
            </a:r>
          </a:p>
        </p:txBody>
      </p:sp>
      <p:grpSp>
        <p:nvGrpSpPr>
          <p:cNvPr id="60" name="Group 19"/>
          <p:cNvGrpSpPr>
            <a:grpSpLocks/>
          </p:cNvGrpSpPr>
          <p:nvPr/>
        </p:nvGrpSpPr>
        <p:grpSpPr bwMode="auto">
          <a:xfrm>
            <a:off x="601663" y="4038600"/>
            <a:ext cx="792162" cy="1130300"/>
            <a:chOff x="931" y="1604"/>
            <a:chExt cx="499" cy="712"/>
          </a:xfrm>
        </p:grpSpPr>
        <p:sp>
          <p:nvSpPr>
            <p:cNvPr id="61" name="Rectangle 20"/>
            <p:cNvSpPr>
              <a:spLocks noChangeArrowheads="1"/>
            </p:cNvSpPr>
            <p:nvPr/>
          </p:nvSpPr>
          <p:spPr bwMode="auto">
            <a:xfrm>
              <a:off x="931" y="1604"/>
              <a:ext cx="499" cy="317"/>
            </a:xfrm>
            <a:prstGeom prst="rect">
              <a:avLst/>
            </a:prstGeom>
            <a:gradFill rotWithShape="1">
              <a:gsLst>
                <a:gs pos="0">
                  <a:srgbClr val="FFFF99"/>
                </a:gs>
                <a:gs pos="100000">
                  <a:srgbClr val="FFFF99">
                    <a:gamma/>
                    <a:shade val="46275"/>
                    <a:invGamma/>
                  </a:srgbClr>
                </a:gs>
              </a:gsLst>
              <a:path path="shape">
                <a:fillToRect l="50000" t="50000" r="50000" b="50000"/>
              </a:path>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t>X=10</a:t>
              </a:r>
            </a:p>
          </p:txBody>
        </p:sp>
        <p:sp>
          <p:nvSpPr>
            <p:cNvPr id="62" name="AutoShape 21"/>
            <p:cNvSpPr>
              <a:spLocks noChangeArrowheads="1"/>
            </p:cNvSpPr>
            <p:nvPr/>
          </p:nvSpPr>
          <p:spPr bwMode="auto">
            <a:xfrm>
              <a:off x="988" y="1933"/>
              <a:ext cx="363" cy="383"/>
            </a:xfrm>
            <a:prstGeom prst="downArrow">
              <a:avLst>
                <a:gd name="adj1" fmla="val 50000"/>
                <a:gd name="adj2" fmla="val 26377"/>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a:t>
              </a:r>
            </a:p>
          </p:txBody>
        </p:sp>
      </p:grpSp>
      <p:sp>
        <p:nvSpPr>
          <p:cNvPr id="63" name="Text Box 23"/>
          <p:cNvSpPr txBox="1">
            <a:spLocks noChangeArrowheads="1"/>
          </p:cNvSpPr>
          <p:nvPr/>
        </p:nvSpPr>
        <p:spPr bwMode="auto">
          <a:xfrm>
            <a:off x="1592262" y="3957935"/>
            <a:ext cx="33607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 = 7, không tìm thấy 10</a:t>
            </a:r>
          </a:p>
        </p:txBody>
      </p:sp>
    </p:spTree>
    <p:extLst>
      <p:ext uri="{BB962C8B-B14F-4D97-AF65-F5344CB8AC3E}">
        <p14:creationId xmlns:p14="http://schemas.microsoft.com/office/powerpoint/2010/main" val="2935605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40"/>
                                        </p:tgtEl>
                                      </p:cBhvr>
                                    </p:animEffect>
                                    <p:animScale>
                                      <p:cBhvr>
                                        <p:cTn id="11" dur="250" autoRev="1" fill="hold"/>
                                        <p:tgtEl>
                                          <p:spTgt spid="40"/>
                                        </p:tgtEl>
                                      </p:cBhvr>
                                      <p:by x="105000" y="105000"/>
                                    </p:animScale>
                                  </p:childTnLst>
                                </p:cTn>
                              </p:par>
                              <p:par>
                                <p:cTn id="12" presetID="26" presetClass="emph" presetSubtype="0" fill="hold" grpId="0" nodeType="withEffect">
                                  <p:stCondLst>
                                    <p:cond delay="0"/>
                                  </p:stCondLst>
                                  <p:childTnLst>
                                    <p:animEffect transition="out" filter="fade">
                                      <p:cBhvr>
                                        <p:cTn id="13" dur="500" tmFilter="0, 0; .2, .5; .8, .5; 1, 0"/>
                                        <p:tgtEl>
                                          <p:spTgt spid="33"/>
                                        </p:tgtEl>
                                      </p:cBhvr>
                                    </p:animEffect>
                                    <p:animScale>
                                      <p:cBhvr>
                                        <p:cTn id="14" dur="250" autoRev="1" fill="hold"/>
                                        <p:tgtEl>
                                          <p:spTgt spid="33"/>
                                        </p:tgtEl>
                                      </p:cBhvr>
                                      <p:by x="105000" y="105000"/>
                                    </p:animScale>
                                  </p:childTnLst>
                                </p:cTn>
                              </p:par>
                            </p:childTnLst>
                          </p:cTn>
                        </p:par>
                        <p:par>
                          <p:cTn id="15" fill="hold">
                            <p:stCondLst>
                              <p:cond delay="1000"/>
                            </p:stCondLst>
                            <p:childTnLst>
                              <p:par>
                                <p:cTn id="16" presetID="63" presetClass="path" presetSubtype="0" accel="50000" decel="50000" fill="hold" nodeType="afterEffect">
                                  <p:stCondLst>
                                    <p:cond delay="0"/>
                                  </p:stCondLst>
                                  <p:childTnLst>
                                    <p:animMotion origin="layout" path="M -0.00156 -2.59259E-6 L 0.13177 0.00046 " pathEditMode="relative" rAng="0" ptsTypes="AA">
                                      <p:cBhvr>
                                        <p:cTn id="17" dur="2000" fill="hold"/>
                                        <p:tgtEl>
                                          <p:spTgt spid="40"/>
                                        </p:tgtEl>
                                        <p:attrNameLst>
                                          <p:attrName>ppt_x</p:attrName>
                                          <p:attrName>ppt_y</p:attrName>
                                        </p:attrNameLst>
                                      </p:cBhvr>
                                      <p:rCtr x="6250" y="-23"/>
                                    </p:animMotion>
                                  </p:childTnLst>
                                </p:cTn>
                              </p:par>
                            </p:childTnLst>
                          </p:cTn>
                        </p:par>
                        <p:par>
                          <p:cTn id="18" fill="hold">
                            <p:stCondLst>
                              <p:cond delay="3000"/>
                            </p:stCondLst>
                            <p:childTnLst>
                              <p:par>
                                <p:cTn id="19" presetID="26" presetClass="emph" presetSubtype="0" fill="hold" nodeType="afterEffect">
                                  <p:stCondLst>
                                    <p:cond delay="0"/>
                                  </p:stCondLst>
                                  <p:childTnLst>
                                    <p:animEffect transition="out" filter="fade">
                                      <p:cBhvr>
                                        <p:cTn id="20" dur="2000" tmFilter="0, 0; .2, .5; .8, .5; 1, 0"/>
                                        <p:tgtEl>
                                          <p:spTgt spid="40"/>
                                        </p:tgtEl>
                                      </p:cBhvr>
                                    </p:animEffect>
                                    <p:animScale>
                                      <p:cBhvr>
                                        <p:cTn id="21" dur="1000" autoRev="1" fill="hold"/>
                                        <p:tgtEl>
                                          <p:spTgt spid="40"/>
                                        </p:tgtEl>
                                      </p:cBhvr>
                                      <p:by x="105000" y="105000"/>
                                    </p:animScale>
                                  </p:childTnLst>
                                </p:cTn>
                              </p:par>
                              <p:par>
                                <p:cTn id="22" presetID="26" presetClass="emph" presetSubtype="0" fill="hold" grpId="0" nodeType="withEffect">
                                  <p:stCondLst>
                                    <p:cond delay="0"/>
                                  </p:stCondLst>
                                  <p:childTnLst>
                                    <p:animEffect transition="out" filter="fade">
                                      <p:cBhvr>
                                        <p:cTn id="23" dur="2000" tmFilter="0, 0; .2, .5; .8, .5; 1, 0"/>
                                        <p:tgtEl>
                                          <p:spTgt spid="34"/>
                                        </p:tgtEl>
                                      </p:cBhvr>
                                    </p:animEffect>
                                    <p:animScale>
                                      <p:cBhvr>
                                        <p:cTn id="24" dur="1000" autoRev="1" fill="hold"/>
                                        <p:tgtEl>
                                          <p:spTgt spid="34"/>
                                        </p:tgtEl>
                                      </p:cBhvr>
                                      <p:by x="105000" y="105000"/>
                                    </p:animScale>
                                  </p:childTnLst>
                                </p:cTn>
                              </p:par>
                            </p:childTnLst>
                          </p:cTn>
                        </p:par>
                        <p:par>
                          <p:cTn id="25" fill="hold">
                            <p:stCondLst>
                              <p:cond delay="5000"/>
                            </p:stCondLst>
                            <p:childTnLst>
                              <p:par>
                                <p:cTn id="26" presetID="63" presetClass="path" presetSubtype="0" accel="50000" decel="50000" fill="hold" nodeType="afterEffect">
                                  <p:stCondLst>
                                    <p:cond delay="0"/>
                                  </p:stCondLst>
                                  <p:childTnLst>
                                    <p:animMotion origin="layout" path="M 0.13177 0.00047 L 0.25764 0.00046 " pathEditMode="fixed" rAng="0" ptsTypes="AA">
                                      <p:cBhvr>
                                        <p:cTn id="27" dur="2000" fill="hold"/>
                                        <p:tgtEl>
                                          <p:spTgt spid="40"/>
                                        </p:tgtEl>
                                        <p:attrNameLst>
                                          <p:attrName>ppt_x</p:attrName>
                                          <p:attrName>ppt_y</p:attrName>
                                        </p:attrNameLst>
                                      </p:cBhvr>
                                      <p:rCtr x="6250" y="93"/>
                                    </p:animMotion>
                                  </p:childTnLst>
                                </p:cTn>
                              </p:par>
                            </p:childTnLst>
                          </p:cTn>
                        </p:par>
                        <p:par>
                          <p:cTn id="28" fill="hold">
                            <p:stCondLst>
                              <p:cond delay="7000"/>
                            </p:stCondLst>
                            <p:childTnLst>
                              <p:par>
                                <p:cTn id="29" presetID="26" presetClass="emph" presetSubtype="0" fill="hold" nodeType="afterEffect">
                                  <p:stCondLst>
                                    <p:cond delay="0"/>
                                  </p:stCondLst>
                                  <p:childTnLst>
                                    <p:animEffect transition="out" filter="fade">
                                      <p:cBhvr>
                                        <p:cTn id="30" dur="500" tmFilter="0, 0; .2, .5; .8, .5; 1, 0"/>
                                        <p:tgtEl>
                                          <p:spTgt spid="40"/>
                                        </p:tgtEl>
                                      </p:cBhvr>
                                    </p:animEffect>
                                    <p:animScale>
                                      <p:cBhvr>
                                        <p:cTn id="31" dur="250" autoRev="1" fill="hold"/>
                                        <p:tgtEl>
                                          <p:spTgt spid="40"/>
                                        </p:tgtEl>
                                      </p:cBhvr>
                                      <p:by x="105000" y="105000"/>
                                    </p:animScale>
                                  </p:childTnLst>
                                </p:cTn>
                              </p:par>
                              <p:par>
                                <p:cTn id="32" presetID="26" presetClass="emph" presetSubtype="0" fill="hold" grpId="0" nodeType="withEffect">
                                  <p:stCondLst>
                                    <p:cond delay="0"/>
                                  </p:stCondLst>
                                  <p:childTnLst>
                                    <p:animEffect transition="out" filter="fade">
                                      <p:cBhvr>
                                        <p:cTn id="33" dur="500" tmFilter="0, 0; .2, .5; .8, .5; 1, 0"/>
                                        <p:tgtEl>
                                          <p:spTgt spid="35"/>
                                        </p:tgtEl>
                                      </p:cBhvr>
                                    </p:animEffect>
                                    <p:animScale>
                                      <p:cBhvr>
                                        <p:cTn id="34" dur="250" autoRev="1" fill="hold"/>
                                        <p:tgtEl>
                                          <p:spTgt spid="35"/>
                                        </p:tgtEl>
                                      </p:cBhvr>
                                      <p:by x="105000" y="105000"/>
                                    </p:animScale>
                                  </p:childTnLst>
                                </p:cTn>
                              </p:par>
                            </p:childTnLst>
                          </p:cTn>
                        </p:par>
                        <p:par>
                          <p:cTn id="35" fill="hold">
                            <p:stCondLst>
                              <p:cond delay="7500"/>
                            </p:stCondLst>
                            <p:childTnLst>
                              <p:par>
                                <p:cTn id="36" presetID="63" presetClass="path" presetSubtype="0" accel="50000" decel="50000" fill="hold" nodeType="afterEffect">
                                  <p:stCondLst>
                                    <p:cond delay="0"/>
                                  </p:stCondLst>
                                  <p:childTnLst>
                                    <p:animMotion origin="layout" path="M 0.25764 0.00047 L 0.36511 0.00046 " pathEditMode="relative" rAng="0" ptsTypes="AA">
                                      <p:cBhvr>
                                        <p:cTn id="37" dur="2000" fill="hold"/>
                                        <p:tgtEl>
                                          <p:spTgt spid="40"/>
                                        </p:tgtEl>
                                        <p:attrNameLst>
                                          <p:attrName>ppt_x</p:attrName>
                                          <p:attrName>ppt_y</p:attrName>
                                        </p:attrNameLst>
                                      </p:cBhvr>
                                      <p:rCtr x="5781" y="93"/>
                                    </p:animMotion>
                                  </p:childTnLst>
                                </p:cTn>
                              </p:par>
                            </p:childTnLst>
                          </p:cTn>
                        </p:par>
                        <p:par>
                          <p:cTn id="38" fill="hold">
                            <p:stCondLst>
                              <p:cond delay="9500"/>
                            </p:stCondLst>
                            <p:childTnLst>
                              <p:par>
                                <p:cTn id="39" presetID="26" presetClass="emph" presetSubtype="0" fill="hold" nodeType="afterEffect">
                                  <p:stCondLst>
                                    <p:cond delay="0"/>
                                  </p:stCondLst>
                                  <p:childTnLst>
                                    <p:animEffect transition="out" filter="fade">
                                      <p:cBhvr>
                                        <p:cTn id="40" dur="2000" tmFilter="0, 0; .2, .5; .8, .5; 1, 0"/>
                                        <p:tgtEl>
                                          <p:spTgt spid="40"/>
                                        </p:tgtEl>
                                      </p:cBhvr>
                                    </p:animEffect>
                                    <p:animScale>
                                      <p:cBhvr>
                                        <p:cTn id="41" dur="1000" autoRev="1" fill="hold"/>
                                        <p:tgtEl>
                                          <p:spTgt spid="40"/>
                                        </p:tgtEl>
                                      </p:cBhvr>
                                      <p:by x="105000" y="105000"/>
                                    </p:animScale>
                                  </p:childTnLst>
                                </p:cTn>
                              </p:par>
                              <p:par>
                                <p:cTn id="42" presetID="26" presetClass="emph" presetSubtype="0" fill="hold" grpId="0" nodeType="withEffect">
                                  <p:stCondLst>
                                    <p:cond delay="0"/>
                                  </p:stCondLst>
                                  <p:childTnLst>
                                    <p:animEffect transition="out" filter="fade">
                                      <p:cBhvr>
                                        <p:cTn id="43" dur="2000" tmFilter="0, 0; .2, .5; .8, .5; 1, 0"/>
                                        <p:tgtEl>
                                          <p:spTgt spid="36"/>
                                        </p:tgtEl>
                                      </p:cBhvr>
                                    </p:animEffect>
                                    <p:animScale>
                                      <p:cBhvr>
                                        <p:cTn id="44" dur="1000" autoRev="1" fill="hold"/>
                                        <p:tgtEl>
                                          <p:spTgt spid="36"/>
                                        </p:tgtEl>
                                      </p:cBhvr>
                                      <p:by x="105000" y="105000"/>
                                    </p:animScale>
                                  </p:childTnLst>
                                </p:cTn>
                              </p:par>
                            </p:childTnLst>
                          </p:cTn>
                        </p:par>
                        <p:par>
                          <p:cTn id="45" fill="hold">
                            <p:stCondLst>
                              <p:cond delay="11500"/>
                            </p:stCondLst>
                            <p:childTnLst>
                              <p:par>
                                <p:cTn id="46" presetID="63" presetClass="path" presetSubtype="0" accel="50000" decel="50000" fill="hold" nodeType="afterEffect">
                                  <p:stCondLst>
                                    <p:cond delay="0"/>
                                  </p:stCondLst>
                                  <p:childTnLst>
                                    <p:animMotion origin="layout" path="M 0.3651 0.00047 L 0.4901 0.00255 " pathEditMode="fixed" rAng="0" ptsTypes="AA">
                                      <p:cBhvr>
                                        <p:cTn id="47" dur="2000" fill="hold"/>
                                        <p:tgtEl>
                                          <p:spTgt spid="40"/>
                                        </p:tgtEl>
                                        <p:attrNameLst>
                                          <p:attrName>ppt_x</p:attrName>
                                          <p:attrName>ppt_y</p:attrName>
                                        </p:attrNameLst>
                                      </p:cBhvr>
                                      <p:rCtr x="6250" y="93"/>
                                    </p:animMotion>
                                  </p:childTnLst>
                                </p:cTn>
                              </p:par>
                            </p:childTnLst>
                          </p:cTn>
                        </p:par>
                        <p:par>
                          <p:cTn id="48" fill="hold">
                            <p:stCondLst>
                              <p:cond delay="13500"/>
                            </p:stCondLst>
                            <p:childTnLst>
                              <p:par>
                                <p:cTn id="49" presetID="26" presetClass="emph" presetSubtype="0" fill="hold" nodeType="afterEffect">
                                  <p:stCondLst>
                                    <p:cond delay="0"/>
                                  </p:stCondLst>
                                  <p:childTnLst>
                                    <p:animEffect transition="out" filter="fade">
                                      <p:cBhvr>
                                        <p:cTn id="50" dur="500" tmFilter="0, 0; .2, .5; .8, .5; 1, 0"/>
                                        <p:tgtEl>
                                          <p:spTgt spid="40"/>
                                        </p:tgtEl>
                                      </p:cBhvr>
                                    </p:animEffect>
                                    <p:animScale>
                                      <p:cBhvr>
                                        <p:cTn id="51" dur="250" autoRev="1" fill="hold"/>
                                        <p:tgtEl>
                                          <p:spTgt spid="40"/>
                                        </p:tgtEl>
                                      </p:cBhvr>
                                      <p:by x="105000" y="105000"/>
                                    </p:animScale>
                                  </p:childTnLst>
                                </p:cTn>
                              </p:par>
                              <p:par>
                                <p:cTn id="52" presetID="26" presetClass="emph" presetSubtype="0" fill="hold" grpId="0" nodeType="withEffect">
                                  <p:stCondLst>
                                    <p:cond delay="0"/>
                                  </p:stCondLst>
                                  <p:childTnLst>
                                    <p:animEffect transition="out" filter="fade">
                                      <p:cBhvr>
                                        <p:cTn id="53" dur="2000" tmFilter="0, 0; .2, .5; .8, .5; 1, 0"/>
                                        <p:tgtEl>
                                          <p:spTgt spid="37"/>
                                        </p:tgtEl>
                                      </p:cBhvr>
                                    </p:animEffect>
                                    <p:animScale>
                                      <p:cBhvr>
                                        <p:cTn id="54" dur="1000" autoRev="1" fill="hold"/>
                                        <p:tgtEl>
                                          <p:spTgt spid="37"/>
                                        </p:tgtEl>
                                      </p:cBhvr>
                                      <p:by x="105000" y="105000"/>
                                    </p:animScale>
                                  </p:childTnLst>
                                </p:cTn>
                              </p:par>
                              <p:par>
                                <p:cTn id="55" presetID="8" presetClass="entr" presetSubtype="16"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amond(in)">
                                      <p:cBhvr>
                                        <p:cTn id="57" dur="1000"/>
                                        <p:tgtEl>
                                          <p:spTgt spid="43"/>
                                        </p:tgtEl>
                                      </p:cBhvr>
                                    </p:animEffect>
                                  </p:childTnLst>
                                </p:cTn>
                              </p:par>
                            </p:childTnLst>
                          </p:cTn>
                        </p:par>
                        <p:par>
                          <p:cTn id="58" fill="hold">
                            <p:stCondLst>
                              <p:cond delay="15500"/>
                            </p:stCondLst>
                            <p:childTnLst>
                              <p:par>
                                <p:cTn id="59" presetID="1" presetClass="entr" presetSubtype="0" fill="hold" grpId="1" nodeType="after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childTnLst>
                          </p:cTn>
                        </p:par>
                        <p:par>
                          <p:cTn id="61" fill="hold">
                            <p:stCondLst>
                              <p:cond delay="15500"/>
                            </p:stCondLst>
                            <p:childTnLst>
                              <p:par>
                                <p:cTn id="62" presetID="1" presetClass="entr" presetSubtype="0" fill="hold" grpId="0" nodeType="afterEffect">
                                  <p:stCondLst>
                                    <p:cond delay="0"/>
                                  </p:stCondLst>
                                  <p:childTnLst>
                                    <p:set>
                                      <p:cBhvr>
                                        <p:cTn id="63" dur="1" fill="hold">
                                          <p:stCondLst>
                                            <p:cond delay="0"/>
                                          </p:stCondLst>
                                        </p:cTn>
                                        <p:tgtEl>
                                          <p:spTgt spid="44"/>
                                        </p:tgtEl>
                                        <p:attrNameLst>
                                          <p:attrName>style.visibility</p:attrName>
                                        </p:attrNameLst>
                                      </p:cBhvr>
                                      <p:to>
                                        <p:strVal val="visible"/>
                                      </p:to>
                                    </p:set>
                                  </p:childTnLst>
                                </p:cTn>
                              </p:par>
                              <p:par>
                                <p:cTn id="64" presetID="3" presetClass="entr" presetSubtype="10" fill="hold" nodeType="with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blinds(horizontal)">
                                      <p:cBhvr>
                                        <p:cTn id="66" dur="500"/>
                                        <p:tgtEl>
                                          <p:spTgt spid="60"/>
                                        </p:tgtEl>
                                      </p:cBhvr>
                                    </p:animEffect>
                                  </p:childTnLst>
                                </p:cTn>
                              </p:par>
                            </p:childTnLst>
                          </p:cTn>
                        </p:par>
                        <p:par>
                          <p:cTn id="67" fill="hold">
                            <p:stCondLst>
                              <p:cond delay="16000"/>
                            </p:stCondLst>
                            <p:childTnLst>
                              <p:par>
                                <p:cTn id="68" presetID="26" presetClass="emph" presetSubtype="0" fill="hold" nodeType="afterEffect">
                                  <p:stCondLst>
                                    <p:cond delay="0"/>
                                  </p:stCondLst>
                                  <p:childTnLst>
                                    <p:animEffect transition="out" filter="fade">
                                      <p:cBhvr>
                                        <p:cTn id="69" dur="500" tmFilter="0, 0; .2, .5; .8, .5; 1, 0"/>
                                        <p:tgtEl>
                                          <p:spTgt spid="60"/>
                                        </p:tgtEl>
                                      </p:cBhvr>
                                    </p:animEffect>
                                    <p:animScale>
                                      <p:cBhvr>
                                        <p:cTn id="70" dur="250" autoRev="1" fill="hold"/>
                                        <p:tgtEl>
                                          <p:spTgt spid="60"/>
                                        </p:tgtEl>
                                      </p:cBhvr>
                                      <p:by x="105000" y="105000"/>
                                    </p:animScale>
                                  </p:childTnLst>
                                </p:cTn>
                              </p:par>
                              <p:par>
                                <p:cTn id="71" presetID="26" presetClass="emph" presetSubtype="0" fill="hold" grpId="0" nodeType="withEffect">
                                  <p:stCondLst>
                                    <p:cond delay="0"/>
                                  </p:stCondLst>
                                  <p:childTnLst>
                                    <p:animEffect transition="out" filter="fade">
                                      <p:cBhvr>
                                        <p:cTn id="72" dur="500" tmFilter="0, 0; .2, .5; .8, .5; 1, 0"/>
                                        <p:tgtEl>
                                          <p:spTgt spid="53"/>
                                        </p:tgtEl>
                                      </p:cBhvr>
                                    </p:animEffect>
                                    <p:animScale>
                                      <p:cBhvr>
                                        <p:cTn id="73" dur="250" autoRev="1" fill="hold"/>
                                        <p:tgtEl>
                                          <p:spTgt spid="53"/>
                                        </p:tgtEl>
                                      </p:cBhvr>
                                      <p:by x="105000" y="105000"/>
                                    </p:animScale>
                                  </p:childTnLst>
                                </p:cTn>
                              </p:par>
                            </p:childTnLst>
                          </p:cTn>
                        </p:par>
                        <p:par>
                          <p:cTn id="74" fill="hold">
                            <p:stCondLst>
                              <p:cond delay="16500"/>
                            </p:stCondLst>
                            <p:childTnLst>
                              <p:par>
                                <p:cTn id="75" presetID="63" presetClass="path" presetSubtype="0" accel="50000" decel="50000" fill="hold" nodeType="afterEffect">
                                  <p:stCondLst>
                                    <p:cond delay="0"/>
                                  </p:stCondLst>
                                  <p:childTnLst>
                                    <p:animMotion origin="layout" path="M -0.0007 -0.00625 L 0.13264 -0.00625 " pathEditMode="relative" rAng="0" ptsTypes="AA">
                                      <p:cBhvr>
                                        <p:cTn id="76" dur="2000" fill="hold"/>
                                        <p:tgtEl>
                                          <p:spTgt spid="60"/>
                                        </p:tgtEl>
                                        <p:attrNameLst>
                                          <p:attrName>ppt_x</p:attrName>
                                          <p:attrName>ppt_y</p:attrName>
                                        </p:attrNameLst>
                                      </p:cBhvr>
                                      <p:rCtr x="6667" y="0"/>
                                    </p:animMotion>
                                  </p:childTnLst>
                                </p:cTn>
                              </p:par>
                            </p:childTnLst>
                          </p:cTn>
                        </p:par>
                        <p:par>
                          <p:cTn id="77" fill="hold">
                            <p:stCondLst>
                              <p:cond delay="18500"/>
                            </p:stCondLst>
                            <p:childTnLst>
                              <p:par>
                                <p:cTn id="78" presetID="26" presetClass="emph" presetSubtype="0" fill="hold" nodeType="afterEffect">
                                  <p:stCondLst>
                                    <p:cond delay="0"/>
                                  </p:stCondLst>
                                  <p:childTnLst>
                                    <p:animEffect transition="out" filter="fade">
                                      <p:cBhvr>
                                        <p:cTn id="79" dur="2000" tmFilter="0, 0; .2, .5; .8, .5; 1, 0"/>
                                        <p:tgtEl>
                                          <p:spTgt spid="60"/>
                                        </p:tgtEl>
                                      </p:cBhvr>
                                    </p:animEffect>
                                    <p:animScale>
                                      <p:cBhvr>
                                        <p:cTn id="80" dur="1000" autoRev="1" fill="hold"/>
                                        <p:tgtEl>
                                          <p:spTgt spid="60"/>
                                        </p:tgtEl>
                                      </p:cBhvr>
                                      <p:by x="105000" y="105000"/>
                                    </p:animScale>
                                  </p:childTnLst>
                                </p:cTn>
                              </p:par>
                              <p:par>
                                <p:cTn id="81" presetID="26" presetClass="emph" presetSubtype="0" fill="hold" grpId="0" nodeType="withEffect">
                                  <p:stCondLst>
                                    <p:cond delay="0"/>
                                  </p:stCondLst>
                                  <p:childTnLst>
                                    <p:animEffect transition="out" filter="fade">
                                      <p:cBhvr>
                                        <p:cTn id="82" dur="2000" tmFilter="0, 0; .2, .5; .8, .5; 1, 0"/>
                                        <p:tgtEl>
                                          <p:spTgt spid="54"/>
                                        </p:tgtEl>
                                      </p:cBhvr>
                                    </p:animEffect>
                                    <p:animScale>
                                      <p:cBhvr>
                                        <p:cTn id="83" dur="1000" autoRev="1" fill="hold"/>
                                        <p:tgtEl>
                                          <p:spTgt spid="54"/>
                                        </p:tgtEl>
                                      </p:cBhvr>
                                      <p:by x="105000" y="105000"/>
                                    </p:animScale>
                                  </p:childTnLst>
                                </p:cTn>
                              </p:par>
                            </p:childTnLst>
                          </p:cTn>
                        </p:par>
                        <p:par>
                          <p:cTn id="84" fill="hold">
                            <p:stCondLst>
                              <p:cond delay="20500"/>
                            </p:stCondLst>
                            <p:childTnLst>
                              <p:par>
                                <p:cTn id="85" presetID="63" presetClass="path" presetSubtype="0" accel="50000" decel="50000" fill="hold" nodeType="afterEffect">
                                  <p:stCondLst>
                                    <p:cond delay="0"/>
                                  </p:stCondLst>
                                  <p:childTnLst>
                                    <p:animMotion origin="layout" path="M 0.13264 -0.00625 L 0.25121 -0.00625 " pathEditMode="relative" rAng="0" ptsTypes="AA">
                                      <p:cBhvr>
                                        <p:cTn id="86" dur="2000" fill="hold"/>
                                        <p:tgtEl>
                                          <p:spTgt spid="60"/>
                                        </p:tgtEl>
                                        <p:attrNameLst>
                                          <p:attrName>ppt_x</p:attrName>
                                          <p:attrName>ppt_y</p:attrName>
                                        </p:attrNameLst>
                                      </p:cBhvr>
                                      <p:rCtr x="5920" y="0"/>
                                    </p:animMotion>
                                  </p:childTnLst>
                                </p:cTn>
                              </p:par>
                            </p:childTnLst>
                          </p:cTn>
                        </p:par>
                        <p:par>
                          <p:cTn id="87" fill="hold">
                            <p:stCondLst>
                              <p:cond delay="22500"/>
                            </p:stCondLst>
                            <p:childTnLst>
                              <p:par>
                                <p:cTn id="88" presetID="26" presetClass="emph" presetSubtype="0" fill="hold" nodeType="afterEffect">
                                  <p:stCondLst>
                                    <p:cond delay="0"/>
                                  </p:stCondLst>
                                  <p:childTnLst>
                                    <p:animEffect transition="out" filter="fade">
                                      <p:cBhvr>
                                        <p:cTn id="89" dur="2000" tmFilter="0, 0; .2, .5; .8, .5; 1, 0"/>
                                        <p:tgtEl>
                                          <p:spTgt spid="60"/>
                                        </p:tgtEl>
                                      </p:cBhvr>
                                    </p:animEffect>
                                    <p:animScale>
                                      <p:cBhvr>
                                        <p:cTn id="90" dur="1000" autoRev="1" fill="hold"/>
                                        <p:tgtEl>
                                          <p:spTgt spid="60"/>
                                        </p:tgtEl>
                                      </p:cBhvr>
                                      <p:by x="105000" y="105000"/>
                                    </p:animScale>
                                  </p:childTnLst>
                                </p:cTn>
                              </p:par>
                              <p:par>
                                <p:cTn id="91" presetID="26" presetClass="emph" presetSubtype="0" fill="hold" grpId="0" nodeType="withEffect">
                                  <p:stCondLst>
                                    <p:cond delay="0"/>
                                  </p:stCondLst>
                                  <p:childTnLst>
                                    <p:animEffect transition="out" filter="fade">
                                      <p:cBhvr>
                                        <p:cTn id="92" dur="500" tmFilter="0, 0; .2, .5; .8, .5; 1, 0"/>
                                        <p:tgtEl>
                                          <p:spTgt spid="55"/>
                                        </p:tgtEl>
                                      </p:cBhvr>
                                    </p:animEffect>
                                    <p:animScale>
                                      <p:cBhvr>
                                        <p:cTn id="93" dur="250" autoRev="1" fill="hold"/>
                                        <p:tgtEl>
                                          <p:spTgt spid="55"/>
                                        </p:tgtEl>
                                      </p:cBhvr>
                                      <p:by x="105000" y="105000"/>
                                    </p:animScale>
                                  </p:childTnLst>
                                </p:cTn>
                              </p:par>
                            </p:childTnLst>
                          </p:cTn>
                        </p:par>
                        <p:par>
                          <p:cTn id="94" fill="hold">
                            <p:stCondLst>
                              <p:cond delay="24500"/>
                            </p:stCondLst>
                            <p:childTnLst>
                              <p:par>
                                <p:cTn id="95" presetID="63" presetClass="path" presetSubtype="0" accel="50000" decel="50000" fill="hold" nodeType="afterEffect">
                                  <p:stCondLst>
                                    <p:cond delay="0"/>
                                  </p:stCondLst>
                                  <p:childTnLst>
                                    <p:animMotion origin="layout" path="M 0.24982 -0.00625 L 0.36597 -0.00625 " pathEditMode="relative" rAng="0" ptsTypes="AA">
                                      <p:cBhvr>
                                        <p:cTn id="96" dur="2000" fill="hold"/>
                                        <p:tgtEl>
                                          <p:spTgt spid="60"/>
                                        </p:tgtEl>
                                        <p:attrNameLst>
                                          <p:attrName>ppt_x</p:attrName>
                                          <p:attrName>ppt_y</p:attrName>
                                        </p:attrNameLst>
                                      </p:cBhvr>
                                      <p:rCtr x="5799" y="0"/>
                                    </p:animMotion>
                                  </p:childTnLst>
                                </p:cTn>
                              </p:par>
                            </p:childTnLst>
                          </p:cTn>
                        </p:par>
                        <p:par>
                          <p:cTn id="97" fill="hold">
                            <p:stCondLst>
                              <p:cond delay="26500"/>
                            </p:stCondLst>
                            <p:childTnLst>
                              <p:par>
                                <p:cTn id="98" presetID="26" presetClass="emph" presetSubtype="0" fill="hold" nodeType="afterEffect">
                                  <p:stCondLst>
                                    <p:cond delay="0"/>
                                  </p:stCondLst>
                                  <p:childTnLst>
                                    <p:animEffect transition="out" filter="fade">
                                      <p:cBhvr>
                                        <p:cTn id="99" dur="2000" tmFilter="0, 0; .2, .5; .8, .5; 1, 0"/>
                                        <p:tgtEl>
                                          <p:spTgt spid="60"/>
                                        </p:tgtEl>
                                      </p:cBhvr>
                                    </p:animEffect>
                                    <p:animScale>
                                      <p:cBhvr>
                                        <p:cTn id="100" dur="1000" autoRev="1" fill="hold"/>
                                        <p:tgtEl>
                                          <p:spTgt spid="60"/>
                                        </p:tgtEl>
                                      </p:cBhvr>
                                      <p:by x="105000" y="105000"/>
                                    </p:animScale>
                                  </p:childTnLst>
                                </p:cTn>
                              </p:par>
                              <p:par>
                                <p:cTn id="101" presetID="26" presetClass="emph" presetSubtype="0" fill="hold" grpId="0" nodeType="withEffect">
                                  <p:stCondLst>
                                    <p:cond delay="0"/>
                                  </p:stCondLst>
                                  <p:childTnLst>
                                    <p:animEffect transition="out" filter="fade">
                                      <p:cBhvr>
                                        <p:cTn id="102" dur="2000" tmFilter="0, 0; .2, .5; .8, .5; 1, 0"/>
                                        <p:tgtEl>
                                          <p:spTgt spid="56"/>
                                        </p:tgtEl>
                                      </p:cBhvr>
                                    </p:animEffect>
                                    <p:animScale>
                                      <p:cBhvr>
                                        <p:cTn id="103" dur="1000" autoRev="1" fill="hold"/>
                                        <p:tgtEl>
                                          <p:spTgt spid="56"/>
                                        </p:tgtEl>
                                      </p:cBhvr>
                                      <p:by x="105000" y="105000"/>
                                    </p:animScale>
                                  </p:childTnLst>
                                </p:cTn>
                              </p:par>
                            </p:childTnLst>
                          </p:cTn>
                        </p:par>
                        <p:par>
                          <p:cTn id="104" fill="hold">
                            <p:stCondLst>
                              <p:cond delay="28500"/>
                            </p:stCondLst>
                            <p:childTnLst>
                              <p:par>
                                <p:cTn id="105" presetID="63" presetClass="path" presetSubtype="0" accel="50000" decel="50000" fill="hold" nodeType="afterEffect">
                                  <p:stCondLst>
                                    <p:cond delay="0"/>
                                  </p:stCondLst>
                                  <p:childTnLst>
                                    <p:animMotion origin="layout" path="M 0.36597 -0.00625 L 0.49097 -0.00718 " pathEditMode="relative" rAng="0" ptsTypes="AA">
                                      <p:cBhvr>
                                        <p:cTn id="106" dur="2000" fill="hold"/>
                                        <p:tgtEl>
                                          <p:spTgt spid="60"/>
                                        </p:tgtEl>
                                        <p:attrNameLst>
                                          <p:attrName>ppt_x</p:attrName>
                                          <p:attrName>ppt_y</p:attrName>
                                        </p:attrNameLst>
                                      </p:cBhvr>
                                      <p:rCtr x="6250" y="-46"/>
                                    </p:animMotion>
                                  </p:childTnLst>
                                </p:cTn>
                              </p:par>
                            </p:childTnLst>
                          </p:cTn>
                        </p:par>
                        <p:par>
                          <p:cTn id="107" fill="hold">
                            <p:stCondLst>
                              <p:cond delay="30500"/>
                            </p:stCondLst>
                            <p:childTnLst>
                              <p:par>
                                <p:cTn id="108" presetID="26" presetClass="emph" presetSubtype="0" fill="hold" nodeType="afterEffect">
                                  <p:stCondLst>
                                    <p:cond delay="0"/>
                                  </p:stCondLst>
                                  <p:childTnLst>
                                    <p:animEffect transition="out" filter="fade">
                                      <p:cBhvr>
                                        <p:cTn id="109" dur="2000" tmFilter="0, 0; .2, .5; .8, .5; 1, 0"/>
                                        <p:tgtEl>
                                          <p:spTgt spid="60"/>
                                        </p:tgtEl>
                                      </p:cBhvr>
                                    </p:animEffect>
                                    <p:animScale>
                                      <p:cBhvr>
                                        <p:cTn id="110" dur="1000" autoRev="1" fill="hold"/>
                                        <p:tgtEl>
                                          <p:spTgt spid="60"/>
                                        </p:tgtEl>
                                      </p:cBhvr>
                                      <p:by x="105000" y="105000"/>
                                    </p:animScale>
                                  </p:childTnLst>
                                </p:cTn>
                              </p:par>
                              <p:par>
                                <p:cTn id="111" presetID="26" presetClass="emph" presetSubtype="0" fill="hold" grpId="0" nodeType="withEffect">
                                  <p:stCondLst>
                                    <p:cond delay="0"/>
                                  </p:stCondLst>
                                  <p:childTnLst>
                                    <p:animEffect transition="out" filter="fade">
                                      <p:cBhvr>
                                        <p:cTn id="112" dur="2000" tmFilter="0, 0; .2, .5; .8, .5; 1, 0"/>
                                        <p:tgtEl>
                                          <p:spTgt spid="57"/>
                                        </p:tgtEl>
                                      </p:cBhvr>
                                    </p:animEffect>
                                    <p:animScale>
                                      <p:cBhvr>
                                        <p:cTn id="113" dur="1000" autoRev="1" fill="hold"/>
                                        <p:tgtEl>
                                          <p:spTgt spid="57"/>
                                        </p:tgtEl>
                                      </p:cBhvr>
                                      <p:by x="105000" y="105000"/>
                                    </p:animScale>
                                  </p:childTnLst>
                                </p:cTn>
                              </p:par>
                            </p:childTnLst>
                          </p:cTn>
                        </p:par>
                        <p:par>
                          <p:cTn id="114" fill="hold">
                            <p:stCondLst>
                              <p:cond delay="32500"/>
                            </p:stCondLst>
                            <p:childTnLst>
                              <p:par>
                                <p:cTn id="115" presetID="63" presetClass="path" presetSubtype="0" accel="50000" decel="50000" fill="hold" nodeType="afterEffect">
                                  <p:stCondLst>
                                    <p:cond delay="0"/>
                                  </p:stCondLst>
                                  <p:childTnLst>
                                    <p:animMotion origin="layout" path="M 0.49097 -0.00718 L 0.60764 -0.00718 " pathEditMode="relative" rAng="0" ptsTypes="AA">
                                      <p:cBhvr>
                                        <p:cTn id="116" dur="2000" fill="hold"/>
                                        <p:tgtEl>
                                          <p:spTgt spid="60"/>
                                        </p:tgtEl>
                                        <p:attrNameLst>
                                          <p:attrName>ppt_x</p:attrName>
                                          <p:attrName>ppt_y</p:attrName>
                                        </p:attrNameLst>
                                      </p:cBhvr>
                                      <p:rCtr x="5833" y="0"/>
                                    </p:animMotion>
                                  </p:childTnLst>
                                </p:cTn>
                              </p:par>
                            </p:childTnLst>
                          </p:cTn>
                        </p:par>
                        <p:par>
                          <p:cTn id="117" fill="hold">
                            <p:stCondLst>
                              <p:cond delay="34500"/>
                            </p:stCondLst>
                            <p:childTnLst>
                              <p:par>
                                <p:cTn id="118" presetID="26" presetClass="emph" presetSubtype="0" fill="hold" nodeType="afterEffect">
                                  <p:stCondLst>
                                    <p:cond delay="0"/>
                                  </p:stCondLst>
                                  <p:childTnLst>
                                    <p:animEffect transition="out" filter="fade">
                                      <p:cBhvr>
                                        <p:cTn id="119" dur="2000" tmFilter="0, 0; .2, .5; .8, .5; 1, 0"/>
                                        <p:tgtEl>
                                          <p:spTgt spid="60"/>
                                        </p:tgtEl>
                                      </p:cBhvr>
                                    </p:animEffect>
                                    <p:animScale>
                                      <p:cBhvr>
                                        <p:cTn id="120" dur="1000" autoRev="1" fill="hold"/>
                                        <p:tgtEl>
                                          <p:spTgt spid="60"/>
                                        </p:tgtEl>
                                      </p:cBhvr>
                                      <p:by x="105000" y="105000"/>
                                    </p:animScale>
                                  </p:childTnLst>
                                </p:cTn>
                              </p:par>
                              <p:par>
                                <p:cTn id="121" presetID="26" presetClass="emph" presetSubtype="0" fill="hold" nodeType="withEffect">
                                  <p:stCondLst>
                                    <p:cond delay="0"/>
                                  </p:stCondLst>
                                  <p:childTnLst>
                                    <p:animEffect transition="out" filter="fade">
                                      <p:cBhvr>
                                        <p:cTn id="122" dur="2000" tmFilter="0, 0; .2, .5; .8, .5; 1, 0"/>
                                        <p:tgtEl>
                                          <p:spTgt spid="58"/>
                                        </p:tgtEl>
                                      </p:cBhvr>
                                    </p:animEffect>
                                    <p:animScale>
                                      <p:cBhvr>
                                        <p:cTn id="123" dur="1000" autoRev="1" fill="hold"/>
                                        <p:tgtEl>
                                          <p:spTgt spid="58"/>
                                        </p:tgtEl>
                                      </p:cBhvr>
                                      <p:by x="105000" y="105000"/>
                                    </p:animScale>
                                  </p:childTnLst>
                                </p:cTn>
                              </p:par>
                            </p:childTnLst>
                          </p:cTn>
                        </p:par>
                        <p:par>
                          <p:cTn id="124" fill="hold">
                            <p:stCondLst>
                              <p:cond delay="36500"/>
                            </p:stCondLst>
                            <p:childTnLst>
                              <p:par>
                                <p:cTn id="125" presetID="63" presetClass="path" presetSubtype="0" accel="50000" decel="50000" fill="hold" nodeType="afterEffect">
                                  <p:stCondLst>
                                    <p:cond delay="0"/>
                                  </p:stCondLst>
                                  <p:childTnLst>
                                    <p:animMotion origin="layout" path="M 0.60764 -0.00718 L 0.73264 -0.00903 " pathEditMode="relative" rAng="0" ptsTypes="AA">
                                      <p:cBhvr>
                                        <p:cTn id="126" dur="2000" fill="hold"/>
                                        <p:tgtEl>
                                          <p:spTgt spid="60"/>
                                        </p:tgtEl>
                                        <p:attrNameLst>
                                          <p:attrName>ppt_x</p:attrName>
                                          <p:attrName>ppt_y</p:attrName>
                                        </p:attrNameLst>
                                      </p:cBhvr>
                                      <p:rCtr x="6250" y="-93"/>
                                    </p:animMotion>
                                  </p:childTnLst>
                                </p:cTn>
                              </p:par>
                            </p:childTnLst>
                          </p:cTn>
                        </p:par>
                        <p:par>
                          <p:cTn id="127" fill="hold">
                            <p:stCondLst>
                              <p:cond delay="38500"/>
                            </p:stCondLst>
                            <p:childTnLst>
                              <p:par>
                                <p:cTn id="128" presetID="26" presetClass="emph" presetSubtype="0" fill="hold" nodeType="afterEffect">
                                  <p:stCondLst>
                                    <p:cond delay="0"/>
                                  </p:stCondLst>
                                  <p:childTnLst>
                                    <p:animEffect transition="out" filter="fade">
                                      <p:cBhvr>
                                        <p:cTn id="129" dur="2000" tmFilter="0, 0; .2, .5; .8, .5; 1, 0"/>
                                        <p:tgtEl>
                                          <p:spTgt spid="60"/>
                                        </p:tgtEl>
                                      </p:cBhvr>
                                    </p:animEffect>
                                    <p:animScale>
                                      <p:cBhvr>
                                        <p:cTn id="130" dur="1000" autoRev="1" fill="hold"/>
                                        <p:tgtEl>
                                          <p:spTgt spid="60"/>
                                        </p:tgtEl>
                                      </p:cBhvr>
                                      <p:by x="105000" y="105000"/>
                                    </p:animScale>
                                  </p:childTnLst>
                                </p:cTn>
                              </p:par>
                              <p:par>
                                <p:cTn id="131" presetID="26" presetClass="emph" presetSubtype="0" fill="hold" grpId="0" nodeType="withEffect">
                                  <p:stCondLst>
                                    <p:cond delay="0"/>
                                  </p:stCondLst>
                                  <p:childTnLst>
                                    <p:animEffect transition="out" filter="fade">
                                      <p:cBhvr>
                                        <p:cTn id="132" dur="2000" tmFilter="0, 0; .2, .5; .8, .5; 1, 0"/>
                                        <p:tgtEl>
                                          <p:spTgt spid="59"/>
                                        </p:tgtEl>
                                      </p:cBhvr>
                                    </p:animEffect>
                                    <p:animScale>
                                      <p:cBhvr>
                                        <p:cTn id="133" dur="1000" autoRev="1" fill="hold"/>
                                        <p:tgtEl>
                                          <p:spTgt spid="59"/>
                                        </p:tgtEl>
                                      </p:cBhvr>
                                      <p:by x="105000" y="105000"/>
                                    </p:animScale>
                                  </p:childTnLst>
                                </p:cTn>
                              </p:par>
                            </p:childTnLst>
                          </p:cTn>
                        </p:par>
                        <p:par>
                          <p:cTn id="134" fill="hold">
                            <p:stCondLst>
                              <p:cond delay="40500"/>
                            </p:stCondLst>
                            <p:childTnLst>
                              <p:par>
                                <p:cTn id="135" presetID="3" presetClass="exit" presetSubtype="10" fill="hold" nodeType="afterEffect">
                                  <p:stCondLst>
                                    <p:cond delay="0"/>
                                  </p:stCondLst>
                                  <p:childTnLst>
                                    <p:animEffect transition="out" filter="blinds(horizontal)">
                                      <p:cBhvr>
                                        <p:cTn id="136" dur="500"/>
                                        <p:tgtEl>
                                          <p:spTgt spid="60"/>
                                        </p:tgtEl>
                                      </p:cBhvr>
                                    </p:animEffect>
                                    <p:set>
                                      <p:cBhvr>
                                        <p:cTn id="137" dur="1" fill="hold">
                                          <p:stCondLst>
                                            <p:cond delay="499"/>
                                          </p:stCondLst>
                                        </p:cTn>
                                        <p:tgtEl>
                                          <p:spTgt spid="60"/>
                                        </p:tgtEl>
                                        <p:attrNameLst>
                                          <p:attrName>style.visibility</p:attrName>
                                        </p:attrNameLst>
                                      </p:cBhvr>
                                      <p:to>
                                        <p:strVal val="hidden"/>
                                      </p:to>
                                    </p:set>
                                  </p:childTnLst>
                                </p:cTn>
                              </p:par>
                            </p:childTnLst>
                          </p:cTn>
                        </p:par>
                        <p:par>
                          <p:cTn id="138" fill="hold">
                            <p:stCondLst>
                              <p:cond delay="41000"/>
                            </p:stCondLst>
                            <p:childTnLst>
                              <p:par>
                                <p:cTn id="139" presetID="3" presetClass="entr" presetSubtype="10" fill="hold" grpId="0" nodeType="afterEffect">
                                  <p:stCondLst>
                                    <p:cond delay="0"/>
                                  </p:stCondLst>
                                  <p:childTnLst>
                                    <p:set>
                                      <p:cBhvr>
                                        <p:cTn id="140" dur="1" fill="hold">
                                          <p:stCondLst>
                                            <p:cond delay="0"/>
                                          </p:stCondLst>
                                        </p:cTn>
                                        <p:tgtEl>
                                          <p:spTgt spid="63"/>
                                        </p:tgtEl>
                                        <p:attrNameLst>
                                          <p:attrName>style.visibility</p:attrName>
                                        </p:attrNameLst>
                                      </p:cBhvr>
                                      <p:to>
                                        <p:strVal val="visible"/>
                                      </p:to>
                                    </p:set>
                                    <p:animEffect transition="in" filter="blinds(horizontal)">
                                      <p:cBhvr>
                                        <p:cTn id="141"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43" grpId="0" animBg="1"/>
      <p:bldP spid="43" grpId="1" animBg="1"/>
      <p:bldP spid="44" grpId="0"/>
      <p:bldP spid="53" grpId="0" animBg="1"/>
      <p:bldP spid="54" grpId="0" animBg="1"/>
      <p:bldP spid="55" grpId="0" animBg="1"/>
      <p:bldP spid="56" grpId="0" animBg="1"/>
      <p:bldP spid="57" grpId="0" animBg="1"/>
      <p:bldP spid="59" grpId="0" animBg="1"/>
      <p:bldP spid="6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a:latin typeface="Times New Roman" panose="02020603050405020304" pitchFamily="18" charset="0"/>
                <a:cs typeface="Times New Roman" panose="02020603050405020304" pitchFamily="18" charset="0"/>
              </a:rPr>
              <a:t>2.3 Tìm kiếm nhị phân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4906963"/>
          </a:xfrm>
        </p:spPr>
        <p:txBody>
          <a:bodyPr/>
          <a:lstStyle/>
          <a:p>
            <a:pPr marL="0" indent="0" algn="just">
              <a:buNone/>
            </a:pPr>
            <a:r>
              <a:rPr lang="vi-VN" sz="2800">
                <a:latin typeface="Times New Roman" panose="02020603050405020304" pitchFamily="18" charset="0"/>
                <a:cs typeface="Times New Roman" panose="02020603050405020304" pitchFamily="18" charset="0"/>
              </a:rPr>
              <a:t>Giải thuật tìm kiếm nhị phân được áp dụng trên mảng đã sắp xếp thứ tự. Giả sử mảng A[n] được sắp xếp tăng dần, khi đó ta có:</a:t>
            </a:r>
          </a:p>
          <a:p>
            <a:pPr marL="0" indent="0" algn="ctr">
              <a:buNone/>
            </a:pPr>
            <a:r>
              <a:rPr lang="vi-VN" sz="2800">
                <a:latin typeface="Times New Roman" panose="02020603050405020304" pitchFamily="18" charset="0"/>
                <a:cs typeface="Times New Roman" panose="02020603050405020304" pitchFamily="18" charset="0"/>
              </a:rPr>
              <a:t>A[i-1] &lt; A[i] &lt;A[i+1]</a:t>
            </a:r>
          </a:p>
          <a:p>
            <a:pPr marL="0" indent="0" algn="just">
              <a:buNone/>
            </a:pPr>
            <a:r>
              <a:rPr lang="vi-VN" sz="2800">
                <a:latin typeface="Times New Roman" panose="02020603050405020304" pitchFamily="18" charset="0"/>
                <a:cs typeface="Times New Roman" panose="02020603050405020304" pitchFamily="18" charset="0"/>
              </a:rPr>
              <a:t>Như vậy nếu X&gt;A[i] thì X chỉ có thể nằm trong đoạn [A[i+1], A[n-1]], còn nếu X&lt;A[i] thì X chỉ có thể nằm trong đoạn [A[0], A[i-1]].</a:t>
            </a:r>
          </a:p>
          <a:p>
            <a:pPr marL="0" indent="0" algn="just">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5EFD47E-C029-4974-8E90-7A6D993626E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41458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a:latin typeface="Times New Roman" panose="02020603050405020304" pitchFamily="18" charset="0"/>
                <a:cs typeface="Times New Roman" panose="02020603050405020304" pitchFamily="18" charset="0"/>
              </a:rPr>
              <a:t>2.3 Tìm kiếm nhị phân</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4906963"/>
          </a:xfrm>
        </p:spPr>
        <p:txBody>
          <a:bodyPr/>
          <a:lstStyle/>
          <a:p>
            <a:pPr marL="0" indent="0" algn="just">
              <a:buNone/>
            </a:pPr>
            <a:r>
              <a:rPr lang="vi-VN" sz="2800">
                <a:latin typeface="Times New Roman" panose="02020603050405020304" pitchFamily="18" charset="0"/>
                <a:cs typeface="Times New Roman" panose="02020603050405020304" pitchFamily="18" charset="0"/>
              </a:rPr>
              <a:t>Ý tưởng của giải thuật là tại mỗi bước ta so sánh X với phần tử đứng giữa trong dãy tìm kiếm hiện hành, dựa vào kết quả so sánh này mà ta quyết định giới hạn dãy tìm kiếm ở nửa </a:t>
            </a:r>
            <a:r>
              <a:rPr lang="en-US" sz="2800">
                <a:latin typeface="Times New Roman" panose="02020603050405020304" pitchFamily="18" charset="0"/>
                <a:cs typeface="Times New Roman" panose="02020603050405020304" pitchFamily="18" charset="0"/>
              </a:rPr>
              <a:t>trước</a:t>
            </a:r>
            <a:r>
              <a:rPr lang="vi-VN" sz="2800">
                <a:latin typeface="Times New Roman" panose="02020603050405020304" pitchFamily="18" charset="0"/>
                <a:cs typeface="Times New Roman" panose="02020603050405020304" pitchFamily="18" charset="0"/>
              </a:rPr>
              <a:t> hay nửa </a:t>
            </a:r>
            <a:r>
              <a:rPr lang="en-US" sz="2800">
                <a:latin typeface="Times New Roman" panose="02020603050405020304" pitchFamily="18" charset="0"/>
                <a:cs typeface="Times New Roman" panose="02020603050405020304" pitchFamily="18" charset="0"/>
              </a:rPr>
              <a:t>sau</a:t>
            </a:r>
            <a:r>
              <a:rPr lang="vi-VN" sz="2800">
                <a:latin typeface="Times New Roman" panose="02020603050405020304" pitchFamily="18" charset="0"/>
                <a:cs typeface="Times New Roman" panose="02020603050405020304" pitchFamily="18" charset="0"/>
              </a:rPr>
              <a:t> của dãy tìm kiếm hiện hành.</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5EFD47E-C029-4974-8E90-7A6D993626E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333916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a:latin typeface="Times New Roman" panose="02020603050405020304" pitchFamily="18" charset="0"/>
                <a:cs typeface="Times New Roman" panose="02020603050405020304" pitchFamily="18" charset="0"/>
              </a:rPr>
              <a:t>2.3 Tìm kiếm nhị phân</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5EFD47E-C029-4974-8E90-7A6D993626E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aphicFrame>
        <p:nvGraphicFramePr>
          <p:cNvPr id="7" name="Object 6"/>
          <p:cNvGraphicFramePr>
            <a:graphicFrameLocks noChangeAspect="1"/>
          </p:cNvGraphicFramePr>
          <p:nvPr/>
        </p:nvGraphicFramePr>
        <p:xfrm>
          <a:off x="381000" y="1013281"/>
          <a:ext cx="7696200" cy="5574844"/>
        </p:xfrm>
        <a:graphic>
          <a:graphicData uri="http://schemas.openxmlformats.org/presentationml/2006/ole">
            <mc:AlternateContent xmlns:mc="http://schemas.openxmlformats.org/markup-compatibility/2006">
              <mc:Choice xmlns:v="urn:schemas-microsoft-com:vml" Requires="v">
                <p:oleObj spid="_x0000_s2050" name="Visio" r:id="rId3" imgW="6202875" imgH="4480394" progId="Visio.Drawing.15">
                  <p:embed/>
                </p:oleObj>
              </mc:Choice>
              <mc:Fallback>
                <p:oleObj name="Visio" r:id="rId3" imgW="6202875" imgH="4480394" progId="Visio.Drawing.15">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013281"/>
                        <a:ext cx="7696200" cy="5574844"/>
                      </a:xfrm>
                      <a:prstGeom prst="rect">
                        <a:avLst/>
                      </a:prstGeom>
                      <a:noFill/>
                    </p:spPr>
                  </p:pic>
                </p:oleObj>
              </mc:Fallback>
            </mc:AlternateContent>
          </a:graphicData>
        </a:graphic>
      </p:graphicFrame>
    </p:spTree>
    <p:extLst>
      <p:ext uri="{BB962C8B-B14F-4D97-AF65-F5344CB8AC3E}">
        <p14:creationId xmlns:p14="http://schemas.microsoft.com/office/powerpoint/2010/main" val="2629401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 thuật toán</a:t>
            </a: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5EFD47E-C029-4974-8E90-7A6D993626E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 name="Oval 4"/>
          <p:cNvSpPr>
            <a:spLocks noChangeArrowheads="1"/>
          </p:cNvSpPr>
          <p:nvPr/>
        </p:nvSpPr>
        <p:spPr bwMode="auto">
          <a:xfrm>
            <a:off x="898525" y="3230562"/>
            <a:ext cx="80962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1</a:t>
            </a:r>
          </a:p>
        </p:txBody>
      </p:sp>
      <p:sp>
        <p:nvSpPr>
          <p:cNvPr id="6" name="Oval 5"/>
          <p:cNvSpPr>
            <a:spLocks noChangeArrowheads="1"/>
          </p:cNvSpPr>
          <p:nvPr/>
        </p:nvSpPr>
        <p:spPr bwMode="auto">
          <a:xfrm>
            <a:off x="2024062" y="32305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2</a:t>
            </a:r>
          </a:p>
        </p:txBody>
      </p:sp>
      <p:sp>
        <p:nvSpPr>
          <p:cNvPr id="7" name="Oval 6"/>
          <p:cNvSpPr>
            <a:spLocks noChangeArrowheads="1"/>
          </p:cNvSpPr>
          <p:nvPr/>
        </p:nvSpPr>
        <p:spPr bwMode="auto">
          <a:xfrm>
            <a:off x="3132137" y="32305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4</a:t>
            </a:r>
          </a:p>
        </p:txBody>
      </p:sp>
      <p:sp>
        <p:nvSpPr>
          <p:cNvPr id="8" name="Oval 7"/>
          <p:cNvSpPr>
            <a:spLocks noChangeArrowheads="1"/>
          </p:cNvSpPr>
          <p:nvPr/>
        </p:nvSpPr>
        <p:spPr bwMode="auto">
          <a:xfrm>
            <a:off x="4224337" y="32305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6</a:t>
            </a:r>
          </a:p>
        </p:txBody>
      </p:sp>
      <p:sp>
        <p:nvSpPr>
          <p:cNvPr id="9" name="Oval 8"/>
          <p:cNvSpPr>
            <a:spLocks noChangeArrowheads="1"/>
          </p:cNvSpPr>
          <p:nvPr/>
        </p:nvSpPr>
        <p:spPr bwMode="auto">
          <a:xfrm>
            <a:off x="6440487" y="32305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9</a:t>
            </a:r>
          </a:p>
        </p:txBody>
      </p:sp>
      <p:sp>
        <p:nvSpPr>
          <p:cNvPr id="10" name="Oval 9"/>
          <p:cNvSpPr>
            <a:spLocks noChangeArrowheads="1"/>
          </p:cNvSpPr>
          <p:nvPr/>
        </p:nvSpPr>
        <p:spPr bwMode="auto">
          <a:xfrm>
            <a:off x="7567612" y="3230562"/>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10</a:t>
            </a:r>
          </a:p>
        </p:txBody>
      </p:sp>
      <p:sp>
        <p:nvSpPr>
          <p:cNvPr id="11" name="Rectangle 11"/>
          <p:cNvSpPr>
            <a:spLocks noChangeArrowheads="1"/>
          </p:cNvSpPr>
          <p:nvPr/>
        </p:nvSpPr>
        <p:spPr bwMode="auto">
          <a:xfrm>
            <a:off x="4283075" y="1760537"/>
            <a:ext cx="792162" cy="503238"/>
          </a:xfrm>
          <a:prstGeom prst="rect">
            <a:avLst/>
          </a:prstGeom>
          <a:gradFill rotWithShape="1">
            <a:gsLst>
              <a:gs pos="0">
                <a:srgbClr val="FFFF99"/>
              </a:gs>
              <a:gs pos="100000">
                <a:srgbClr val="FFFF99">
                  <a:gamma/>
                  <a:shade val="46275"/>
                  <a:invGamma/>
                </a:srgbClr>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X=2</a:t>
            </a:r>
          </a:p>
        </p:txBody>
      </p:sp>
      <p:sp>
        <p:nvSpPr>
          <p:cNvPr id="12" name="AutoShape 12"/>
          <p:cNvSpPr>
            <a:spLocks noChangeArrowheads="1"/>
          </p:cNvSpPr>
          <p:nvPr/>
        </p:nvSpPr>
        <p:spPr bwMode="auto">
          <a:xfrm>
            <a:off x="969962" y="2362200"/>
            <a:ext cx="647700"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a:t>
            </a:r>
          </a:p>
        </p:txBody>
      </p:sp>
      <p:sp>
        <p:nvSpPr>
          <p:cNvPr id="13" name="Oval 13"/>
          <p:cNvSpPr>
            <a:spLocks noChangeArrowheads="1"/>
          </p:cNvSpPr>
          <p:nvPr/>
        </p:nvSpPr>
        <p:spPr bwMode="auto">
          <a:xfrm>
            <a:off x="2024063" y="3219450"/>
            <a:ext cx="800100" cy="649188"/>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2</a:t>
            </a:r>
          </a:p>
        </p:txBody>
      </p:sp>
      <p:sp>
        <p:nvSpPr>
          <p:cNvPr id="14" name="Text Box 14"/>
          <p:cNvSpPr txBox="1">
            <a:spLocks noChangeArrowheads="1"/>
          </p:cNvSpPr>
          <p:nvPr/>
        </p:nvSpPr>
        <p:spPr bwMode="auto">
          <a:xfrm>
            <a:off x="393700" y="1219200"/>
            <a:ext cx="30813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Tìm thấy 2 tại vị trí 1</a:t>
            </a:r>
          </a:p>
        </p:txBody>
      </p:sp>
      <p:sp>
        <p:nvSpPr>
          <p:cNvPr id="15" name="Oval 15"/>
          <p:cNvSpPr>
            <a:spLocks noChangeArrowheads="1"/>
          </p:cNvSpPr>
          <p:nvPr/>
        </p:nvSpPr>
        <p:spPr bwMode="auto">
          <a:xfrm>
            <a:off x="5362575" y="3271837"/>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7</a:t>
            </a:r>
          </a:p>
        </p:txBody>
      </p:sp>
      <p:grpSp>
        <p:nvGrpSpPr>
          <p:cNvPr id="16" name="Group 16"/>
          <p:cNvGrpSpPr>
            <a:grpSpLocks/>
          </p:cNvGrpSpPr>
          <p:nvPr/>
        </p:nvGrpSpPr>
        <p:grpSpPr bwMode="auto">
          <a:xfrm>
            <a:off x="917575" y="3887787"/>
            <a:ext cx="7440612" cy="608013"/>
            <a:chOff x="955" y="2820"/>
            <a:chExt cx="4687" cy="383"/>
          </a:xfrm>
        </p:grpSpPr>
        <p:sp>
          <p:nvSpPr>
            <p:cNvPr id="17" name="Oval 17"/>
            <p:cNvSpPr>
              <a:spLocks noChangeArrowheads="1"/>
            </p:cNvSpPr>
            <p:nvPr/>
          </p:nvSpPr>
          <p:spPr bwMode="auto">
            <a:xfrm>
              <a:off x="1653"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1</a:t>
              </a:r>
            </a:p>
          </p:txBody>
        </p:sp>
        <p:sp>
          <p:nvSpPr>
            <p:cNvPr id="18" name="Oval 18"/>
            <p:cNvSpPr>
              <a:spLocks noChangeArrowheads="1"/>
            </p:cNvSpPr>
            <p:nvPr/>
          </p:nvSpPr>
          <p:spPr bwMode="auto">
            <a:xfrm>
              <a:off x="2351" y="2820"/>
              <a:ext cx="499"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2</a:t>
              </a:r>
            </a:p>
          </p:txBody>
        </p:sp>
        <p:sp>
          <p:nvSpPr>
            <p:cNvPr id="19" name="Oval 19"/>
            <p:cNvSpPr>
              <a:spLocks noChangeArrowheads="1"/>
            </p:cNvSpPr>
            <p:nvPr/>
          </p:nvSpPr>
          <p:spPr bwMode="auto">
            <a:xfrm>
              <a:off x="3049"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3</a:t>
              </a:r>
            </a:p>
          </p:txBody>
        </p:sp>
        <p:sp>
          <p:nvSpPr>
            <p:cNvPr id="20" name="Oval 20"/>
            <p:cNvSpPr>
              <a:spLocks noChangeArrowheads="1"/>
            </p:cNvSpPr>
            <p:nvPr/>
          </p:nvSpPr>
          <p:spPr bwMode="auto">
            <a:xfrm>
              <a:off x="3748"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4</a:t>
              </a:r>
            </a:p>
          </p:txBody>
        </p:sp>
        <p:sp>
          <p:nvSpPr>
            <p:cNvPr id="21" name="Oval 21"/>
            <p:cNvSpPr>
              <a:spLocks noChangeArrowheads="1"/>
            </p:cNvSpPr>
            <p:nvPr/>
          </p:nvSpPr>
          <p:spPr bwMode="auto">
            <a:xfrm>
              <a:off x="4445" y="2820"/>
              <a:ext cx="499"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5</a:t>
              </a:r>
            </a:p>
          </p:txBody>
        </p:sp>
        <p:sp>
          <p:nvSpPr>
            <p:cNvPr id="22" name="Oval 22"/>
            <p:cNvSpPr>
              <a:spLocks noChangeArrowheads="1"/>
            </p:cNvSpPr>
            <p:nvPr/>
          </p:nvSpPr>
          <p:spPr bwMode="auto">
            <a:xfrm>
              <a:off x="5144"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6</a:t>
              </a:r>
            </a:p>
          </p:txBody>
        </p:sp>
        <p:sp>
          <p:nvSpPr>
            <p:cNvPr id="23" name="Oval 23"/>
            <p:cNvSpPr>
              <a:spLocks noChangeArrowheads="1"/>
            </p:cNvSpPr>
            <p:nvPr/>
          </p:nvSpPr>
          <p:spPr bwMode="auto">
            <a:xfrm>
              <a:off x="955"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0</a:t>
              </a:r>
            </a:p>
          </p:txBody>
        </p:sp>
      </p:grpSp>
      <p:sp>
        <p:nvSpPr>
          <p:cNvPr id="24" name="AutoShape 24"/>
          <p:cNvSpPr>
            <a:spLocks noChangeArrowheads="1"/>
          </p:cNvSpPr>
          <p:nvPr/>
        </p:nvSpPr>
        <p:spPr bwMode="auto">
          <a:xfrm>
            <a:off x="7543800" y="2479675"/>
            <a:ext cx="719138"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R</a:t>
            </a:r>
          </a:p>
        </p:txBody>
      </p:sp>
      <p:sp>
        <p:nvSpPr>
          <p:cNvPr id="25" name="AutoShape 25"/>
          <p:cNvSpPr>
            <a:spLocks noChangeArrowheads="1"/>
          </p:cNvSpPr>
          <p:nvPr/>
        </p:nvSpPr>
        <p:spPr bwMode="auto">
          <a:xfrm>
            <a:off x="4283075" y="2479675"/>
            <a:ext cx="719137"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a:t>
            </a:r>
          </a:p>
        </p:txBody>
      </p:sp>
    </p:spTree>
    <p:extLst>
      <p:ext uri="{BB962C8B-B14F-4D97-AF65-F5344CB8AC3E}">
        <p14:creationId xmlns:p14="http://schemas.microsoft.com/office/powerpoint/2010/main" val="23860195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linds(horizontal)">
                                      <p:cBhvr>
                                        <p:cTn id="10" dur="500"/>
                                        <p:tgtEl>
                                          <p:spTgt spid="24"/>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blinds(horizontal)">
                                      <p:cBhvr>
                                        <p:cTn id="14" dur="2000"/>
                                        <p:tgtEl>
                                          <p:spTgt spid="25"/>
                                        </p:tgtEl>
                                      </p:cBhvr>
                                    </p:animEffect>
                                  </p:childTnLst>
                                </p:cTn>
                              </p:par>
                            </p:childTnLst>
                          </p:cTn>
                        </p:par>
                        <p:par>
                          <p:cTn id="15" fill="hold">
                            <p:stCondLst>
                              <p:cond delay="2500"/>
                            </p:stCondLst>
                            <p:childTnLst>
                              <p:par>
                                <p:cTn id="16" presetID="3" presetClass="entr" presetSubtype="1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cTn>
                              </p:par>
                            </p:childTnLst>
                          </p:cTn>
                        </p:par>
                        <p:par>
                          <p:cTn id="19" fill="hold">
                            <p:stCondLst>
                              <p:cond delay="3000"/>
                            </p:stCondLst>
                            <p:childTnLst>
                              <p:par>
                                <p:cTn id="20" presetID="26" presetClass="emph" presetSubtype="0" fill="hold" grpId="1" nodeType="afterEffect">
                                  <p:stCondLst>
                                    <p:cond delay="0"/>
                                  </p:stCondLst>
                                  <p:childTnLst>
                                    <p:animEffect transition="out" filter="fade">
                                      <p:cBhvr>
                                        <p:cTn id="21" dur="2000" tmFilter="0, 0; .2, .5; .8, .5; 1, 0"/>
                                        <p:tgtEl>
                                          <p:spTgt spid="11"/>
                                        </p:tgtEl>
                                      </p:cBhvr>
                                    </p:animEffect>
                                    <p:animScale>
                                      <p:cBhvr>
                                        <p:cTn id="22" dur="1000" autoRev="1" fill="hold"/>
                                        <p:tgtEl>
                                          <p:spTgt spid="11"/>
                                        </p:tgtEl>
                                      </p:cBhvr>
                                      <p:by x="105000" y="105000"/>
                                    </p:animScale>
                                  </p:childTnLst>
                                </p:cTn>
                              </p:par>
                              <p:par>
                                <p:cTn id="23" presetID="26" presetClass="emph" presetSubtype="0" fill="hold" grpId="0" nodeType="withEffect">
                                  <p:stCondLst>
                                    <p:cond delay="0"/>
                                  </p:stCondLst>
                                  <p:childTnLst>
                                    <p:animEffect transition="out" filter="fade">
                                      <p:cBhvr>
                                        <p:cTn id="24" dur="2000" tmFilter="0, 0; .2, .5; .8, .5; 1, 0"/>
                                        <p:tgtEl>
                                          <p:spTgt spid="8"/>
                                        </p:tgtEl>
                                      </p:cBhvr>
                                    </p:animEffect>
                                    <p:animScale>
                                      <p:cBhvr>
                                        <p:cTn id="25" dur="1000" autoRev="1" fill="hold"/>
                                        <p:tgtEl>
                                          <p:spTgt spid="8"/>
                                        </p:tgtEl>
                                      </p:cBhvr>
                                      <p:by x="105000" y="105000"/>
                                    </p:animScale>
                                  </p:childTnLst>
                                </p:cTn>
                              </p:par>
                            </p:childTnLst>
                          </p:cTn>
                        </p:par>
                        <p:par>
                          <p:cTn id="26" fill="hold">
                            <p:stCondLst>
                              <p:cond delay="5000"/>
                            </p:stCondLst>
                            <p:childTnLst>
                              <p:par>
                                <p:cTn id="27" presetID="35" presetClass="path" presetSubtype="0" accel="50000" decel="50000" fill="hold" nodeType="afterEffect">
                                  <p:stCondLst>
                                    <p:cond delay="0"/>
                                  </p:stCondLst>
                                  <p:childTnLst>
                                    <p:animMotion origin="layout" path="M 0.00243 2.96296E-6 L -0.47848 -0.00579 " pathEditMode="relative" rAng="0" ptsTypes="AA">
                                      <p:cBhvr>
                                        <p:cTn id="28" dur="2000" fill="hold"/>
                                        <p:tgtEl>
                                          <p:spTgt spid="24"/>
                                        </p:tgtEl>
                                        <p:attrNameLst>
                                          <p:attrName>ppt_x</p:attrName>
                                          <p:attrName>ppt_y</p:attrName>
                                        </p:attrNameLst>
                                      </p:cBhvr>
                                      <p:rCtr x="-24045" y="-301"/>
                                    </p:animMotion>
                                  </p:childTnLst>
                                </p:cTn>
                              </p:par>
                            </p:childTnLst>
                          </p:cTn>
                        </p:par>
                        <p:par>
                          <p:cTn id="29" fill="hold">
                            <p:stCondLst>
                              <p:cond delay="7000"/>
                            </p:stCondLst>
                            <p:childTnLst>
                              <p:par>
                                <p:cTn id="30" presetID="35" presetClass="path" presetSubtype="0" accel="50000" decel="50000" fill="hold" grpId="1" nodeType="afterEffect">
                                  <p:stCondLst>
                                    <p:cond delay="0"/>
                                  </p:stCondLst>
                                  <p:childTnLst>
                                    <p:animMotion origin="layout" path="M 1.11111E-6 -0.00579 L -0.24097 -0.01088 " pathEditMode="relative" rAng="0" ptsTypes="AA">
                                      <p:cBhvr>
                                        <p:cTn id="31" dur="2000" fill="hold"/>
                                        <p:tgtEl>
                                          <p:spTgt spid="25"/>
                                        </p:tgtEl>
                                        <p:attrNameLst>
                                          <p:attrName>ppt_x</p:attrName>
                                          <p:attrName>ppt_y</p:attrName>
                                        </p:attrNameLst>
                                      </p:cBhvr>
                                      <p:rCtr x="-12049" y="-255"/>
                                    </p:animMotion>
                                  </p:childTnLst>
                                </p:cTn>
                              </p:par>
                            </p:childTnLst>
                          </p:cTn>
                        </p:par>
                        <p:par>
                          <p:cTn id="32" fill="hold">
                            <p:stCondLst>
                              <p:cond delay="9000"/>
                            </p:stCondLst>
                            <p:childTnLst>
                              <p:par>
                                <p:cTn id="33" presetID="35" presetClass="path" presetSubtype="0" accel="50000" decel="50000" fill="hold" grpId="2" nodeType="afterEffect">
                                  <p:stCondLst>
                                    <p:cond delay="0"/>
                                  </p:stCondLst>
                                  <p:childTnLst>
                                    <p:animMotion origin="layout" path="M -1.94444E-6 2.96296E-6 L -0.23663 -0.0044 " pathEditMode="relative" rAng="0" ptsTypes="AA">
                                      <p:cBhvr>
                                        <p:cTn id="34" dur="2000" fill="hold"/>
                                        <p:tgtEl>
                                          <p:spTgt spid="11"/>
                                        </p:tgtEl>
                                        <p:attrNameLst>
                                          <p:attrName>ppt_x</p:attrName>
                                          <p:attrName>ppt_y</p:attrName>
                                        </p:attrNameLst>
                                      </p:cBhvr>
                                      <p:rCtr x="-11840" y="-231"/>
                                    </p:animMotion>
                                  </p:childTnLst>
                                </p:cTn>
                              </p:par>
                            </p:childTnLst>
                          </p:cTn>
                        </p:par>
                        <p:par>
                          <p:cTn id="35" fill="hold">
                            <p:stCondLst>
                              <p:cond delay="11000"/>
                            </p:stCondLst>
                            <p:childTnLst>
                              <p:par>
                                <p:cTn id="36" presetID="26" presetClass="emph" presetSubtype="0" fill="hold" grpId="3" nodeType="afterEffect">
                                  <p:stCondLst>
                                    <p:cond delay="0"/>
                                  </p:stCondLst>
                                  <p:childTnLst>
                                    <p:animEffect transition="out" filter="fade">
                                      <p:cBhvr>
                                        <p:cTn id="37" dur="2000" tmFilter="0, 0; .2, .5; .8, .5; 1, 0"/>
                                        <p:tgtEl>
                                          <p:spTgt spid="11"/>
                                        </p:tgtEl>
                                      </p:cBhvr>
                                    </p:animEffect>
                                    <p:animScale>
                                      <p:cBhvr>
                                        <p:cTn id="38" dur="1000" autoRev="1" fill="hold"/>
                                        <p:tgtEl>
                                          <p:spTgt spid="11"/>
                                        </p:tgtEl>
                                      </p:cBhvr>
                                      <p:by x="105000" y="105000"/>
                                    </p:animScale>
                                  </p:childTnLst>
                                </p:cTn>
                              </p:par>
                              <p:par>
                                <p:cTn id="39" presetID="26" presetClass="emph" presetSubtype="0" fill="hold" nodeType="withEffect">
                                  <p:stCondLst>
                                    <p:cond delay="0"/>
                                  </p:stCondLst>
                                  <p:childTnLst>
                                    <p:animEffect transition="out" filter="fade">
                                      <p:cBhvr>
                                        <p:cTn id="40" dur="2000" tmFilter="0, 0; .2, .5; .8, .5; 1, 0"/>
                                        <p:tgtEl>
                                          <p:spTgt spid="6"/>
                                        </p:tgtEl>
                                      </p:cBhvr>
                                    </p:animEffect>
                                    <p:animScale>
                                      <p:cBhvr>
                                        <p:cTn id="41" dur="1000" autoRev="1" fill="hold"/>
                                        <p:tgtEl>
                                          <p:spTgt spid="6"/>
                                        </p:tgtEl>
                                      </p:cBhvr>
                                      <p:by x="105000" y="105000"/>
                                    </p:animScale>
                                  </p:childTnLst>
                                </p:cTn>
                              </p:par>
                            </p:childTnLst>
                          </p:cTn>
                        </p:par>
                        <p:par>
                          <p:cTn id="42" fill="hold">
                            <p:stCondLst>
                              <p:cond delay="13000"/>
                            </p:stCondLst>
                            <p:childTnLst>
                              <p:par>
                                <p:cTn id="43" presetID="3" presetClass="entr" presetSubtype="1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blinds(horizontal)">
                                      <p:cBhvr>
                                        <p:cTn id="45" dur="500"/>
                                        <p:tgtEl>
                                          <p:spTgt spid="13"/>
                                        </p:tgtEl>
                                      </p:cBhvr>
                                    </p:animEffect>
                                  </p:childTnLst>
                                </p:cTn>
                              </p:par>
                            </p:childTnLst>
                          </p:cTn>
                        </p:par>
                        <p:par>
                          <p:cTn id="46" fill="hold">
                            <p:stCondLst>
                              <p:cond delay="13500"/>
                            </p:stCondLst>
                            <p:childTnLst>
                              <p:par>
                                <p:cTn id="47" presetID="3" presetClass="entr" presetSubtype="10" fill="hold" grpId="0"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blinds(horizontal)">
                                      <p:cBhvr>
                                        <p:cTn id="4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1" grpId="1" animBg="1"/>
      <p:bldP spid="11" grpId="2" animBg="1"/>
      <p:bldP spid="11" grpId="3" animBg="1"/>
      <p:bldP spid="12" grpId="0" animBg="1"/>
      <p:bldP spid="13" grpId="0" animBg="1"/>
      <p:bldP spid="14" grpId="0"/>
      <p:bldP spid="24" grpId="0" animBg="1"/>
      <p:bldP spid="25" grpId="0" animBg="1"/>
      <p:bldP spid="25"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 thuật toán</a:t>
            </a: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5EFD47E-C029-4974-8E90-7A6D993626E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6" name="Oval 4"/>
          <p:cNvSpPr>
            <a:spLocks noChangeArrowheads="1"/>
          </p:cNvSpPr>
          <p:nvPr/>
        </p:nvSpPr>
        <p:spPr bwMode="auto">
          <a:xfrm>
            <a:off x="881063" y="2765425"/>
            <a:ext cx="80962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1</a:t>
            </a:r>
          </a:p>
        </p:txBody>
      </p:sp>
      <p:sp>
        <p:nvSpPr>
          <p:cNvPr id="27" name="Oval 5"/>
          <p:cNvSpPr>
            <a:spLocks noChangeArrowheads="1"/>
          </p:cNvSpPr>
          <p:nvPr/>
        </p:nvSpPr>
        <p:spPr bwMode="auto">
          <a:xfrm>
            <a:off x="2006600" y="27654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2</a:t>
            </a:r>
          </a:p>
        </p:txBody>
      </p:sp>
      <p:sp>
        <p:nvSpPr>
          <p:cNvPr id="28" name="Oval 6"/>
          <p:cNvSpPr>
            <a:spLocks noChangeArrowheads="1"/>
          </p:cNvSpPr>
          <p:nvPr/>
        </p:nvSpPr>
        <p:spPr bwMode="auto">
          <a:xfrm>
            <a:off x="3114675" y="27654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4</a:t>
            </a:r>
          </a:p>
        </p:txBody>
      </p:sp>
      <p:sp>
        <p:nvSpPr>
          <p:cNvPr id="29" name="Oval 7"/>
          <p:cNvSpPr>
            <a:spLocks noChangeArrowheads="1"/>
          </p:cNvSpPr>
          <p:nvPr/>
        </p:nvSpPr>
        <p:spPr bwMode="auto">
          <a:xfrm>
            <a:off x="4206875" y="27654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6</a:t>
            </a:r>
          </a:p>
        </p:txBody>
      </p:sp>
      <p:sp>
        <p:nvSpPr>
          <p:cNvPr id="30" name="Oval 8"/>
          <p:cNvSpPr>
            <a:spLocks noChangeArrowheads="1"/>
          </p:cNvSpPr>
          <p:nvPr/>
        </p:nvSpPr>
        <p:spPr bwMode="auto">
          <a:xfrm>
            <a:off x="6423025" y="27654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9</a:t>
            </a:r>
          </a:p>
        </p:txBody>
      </p:sp>
      <p:sp>
        <p:nvSpPr>
          <p:cNvPr id="31" name="Oval 9"/>
          <p:cNvSpPr>
            <a:spLocks noChangeArrowheads="1"/>
          </p:cNvSpPr>
          <p:nvPr/>
        </p:nvSpPr>
        <p:spPr bwMode="auto">
          <a:xfrm>
            <a:off x="7550150" y="276542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10</a:t>
            </a:r>
          </a:p>
        </p:txBody>
      </p:sp>
      <p:sp>
        <p:nvSpPr>
          <p:cNvPr id="32" name="Rectangle 10"/>
          <p:cNvSpPr>
            <a:spLocks noChangeArrowheads="1"/>
          </p:cNvSpPr>
          <p:nvPr/>
        </p:nvSpPr>
        <p:spPr bwMode="auto">
          <a:xfrm>
            <a:off x="4224338" y="1186656"/>
            <a:ext cx="792162" cy="503238"/>
          </a:xfrm>
          <a:prstGeom prst="rect">
            <a:avLst/>
          </a:prstGeom>
          <a:gradFill rotWithShape="1">
            <a:gsLst>
              <a:gs pos="0">
                <a:srgbClr val="FFFF99"/>
              </a:gs>
              <a:gs pos="100000">
                <a:srgbClr val="FFFF99">
                  <a:gamma/>
                  <a:shade val="46275"/>
                  <a:invGamma/>
                </a:srgbClr>
              </a:gs>
            </a:gsLst>
            <a:path path="shape">
              <a:fillToRect l="50000" t="50000" r="50000" b="5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000000"/>
                </a:solidFill>
                <a:effectLst/>
                <a:uLnTx/>
                <a:uFillTx/>
                <a:latin typeface="Arial" panose="020B0604020202020204" pitchFamily="34" charset="0"/>
                <a:ea typeface="+mn-ea"/>
                <a:cs typeface="+mn-cs"/>
              </a:rPr>
              <a:t>X=-1</a:t>
            </a:r>
          </a:p>
        </p:txBody>
      </p:sp>
      <p:sp>
        <p:nvSpPr>
          <p:cNvPr id="33" name="AutoShape 11"/>
          <p:cNvSpPr>
            <a:spLocks noChangeArrowheads="1"/>
          </p:cNvSpPr>
          <p:nvPr/>
        </p:nvSpPr>
        <p:spPr bwMode="auto">
          <a:xfrm>
            <a:off x="952500" y="2052638"/>
            <a:ext cx="647700"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L</a:t>
            </a:r>
          </a:p>
        </p:txBody>
      </p:sp>
      <p:sp>
        <p:nvSpPr>
          <p:cNvPr id="34" name="Text Box 13"/>
          <p:cNvSpPr txBox="1">
            <a:spLocks noChangeArrowheads="1"/>
          </p:cNvSpPr>
          <p:nvPr/>
        </p:nvSpPr>
        <p:spPr bwMode="auto">
          <a:xfrm>
            <a:off x="304800" y="4391025"/>
            <a:ext cx="42672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L= 0</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en-US"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R= -1 =&gt; không tìm thấy X= -1</a:t>
            </a:r>
          </a:p>
        </p:txBody>
      </p:sp>
      <p:sp>
        <p:nvSpPr>
          <p:cNvPr id="35" name="Oval 14"/>
          <p:cNvSpPr>
            <a:spLocks noChangeArrowheads="1"/>
          </p:cNvSpPr>
          <p:nvPr/>
        </p:nvSpPr>
        <p:spPr bwMode="auto">
          <a:xfrm>
            <a:off x="5345113" y="28067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7</a:t>
            </a:r>
          </a:p>
        </p:txBody>
      </p:sp>
      <p:grpSp>
        <p:nvGrpSpPr>
          <p:cNvPr id="36" name="Group 15"/>
          <p:cNvGrpSpPr>
            <a:grpSpLocks/>
          </p:cNvGrpSpPr>
          <p:nvPr/>
        </p:nvGrpSpPr>
        <p:grpSpPr bwMode="auto">
          <a:xfrm>
            <a:off x="900113" y="3422650"/>
            <a:ext cx="7440612" cy="608013"/>
            <a:chOff x="955" y="2820"/>
            <a:chExt cx="4687" cy="383"/>
          </a:xfrm>
        </p:grpSpPr>
        <p:sp>
          <p:nvSpPr>
            <p:cNvPr id="37" name="Oval 16"/>
            <p:cNvSpPr>
              <a:spLocks noChangeArrowheads="1"/>
            </p:cNvSpPr>
            <p:nvPr/>
          </p:nvSpPr>
          <p:spPr bwMode="auto">
            <a:xfrm>
              <a:off x="1653"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1</a:t>
              </a:r>
            </a:p>
          </p:txBody>
        </p:sp>
        <p:sp>
          <p:nvSpPr>
            <p:cNvPr id="38" name="Oval 17"/>
            <p:cNvSpPr>
              <a:spLocks noChangeArrowheads="1"/>
            </p:cNvSpPr>
            <p:nvPr/>
          </p:nvSpPr>
          <p:spPr bwMode="auto">
            <a:xfrm>
              <a:off x="2351" y="2820"/>
              <a:ext cx="499"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2</a:t>
              </a:r>
            </a:p>
          </p:txBody>
        </p:sp>
        <p:sp>
          <p:nvSpPr>
            <p:cNvPr id="39" name="Oval 18"/>
            <p:cNvSpPr>
              <a:spLocks noChangeArrowheads="1"/>
            </p:cNvSpPr>
            <p:nvPr/>
          </p:nvSpPr>
          <p:spPr bwMode="auto">
            <a:xfrm>
              <a:off x="3049"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3</a:t>
              </a:r>
            </a:p>
          </p:txBody>
        </p:sp>
        <p:sp>
          <p:nvSpPr>
            <p:cNvPr id="40" name="Oval 19"/>
            <p:cNvSpPr>
              <a:spLocks noChangeArrowheads="1"/>
            </p:cNvSpPr>
            <p:nvPr/>
          </p:nvSpPr>
          <p:spPr bwMode="auto">
            <a:xfrm>
              <a:off x="3748"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4</a:t>
              </a:r>
            </a:p>
          </p:txBody>
        </p:sp>
        <p:sp>
          <p:nvSpPr>
            <p:cNvPr id="41" name="Oval 20"/>
            <p:cNvSpPr>
              <a:spLocks noChangeArrowheads="1"/>
            </p:cNvSpPr>
            <p:nvPr/>
          </p:nvSpPr>
          <p:spPr bwMode="auto">
            <a:xfrm>
              <a:off x="4445" y="2820"/>
              <a:ext cx="499"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5</a:t>
              </a:r>
            </a:p>
          </p:txBody>
        </p:sp>
        <p:sp>
          <p:nvSpPr>
            <p:cNvPr id="42" name="Oval 21"/>
            <p:cNvSpPr>
              <a:spLocks noChangeArrowheads="1"/>
            </p:cNvSpPr>
            <p:nvPr/>
          </p:nvSpPr>
          <p:spPr bwMode="auto">
            <a:xfrm>
              <a:off x="5144"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6</a:t>
              </a:r>
            </a:p>
          </p:txBody>
        </p:sp>
        <p:sp>
          <p:nvSpPr>
            <p:cNvPr id="43" name="Oval 22"/>
            <p:cNvSpPr>
              <a:spLocks noChangeArrowheads="1"/>
            </p:cNvSpPr>
            <p:nvPr/>
          </p:nvSpPr>
          <p:spPr bwMode="auto">
            <a:xfrm>
              <a:off x="955" y="2820"/>
              <a:ext cx="498"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2400" b="1" i="0" u="none" strike="noStrike" kern="1200" cap="none" spc="0" normalizeH="0" baseline="0" noProof="0">
                  <a:ln>
                    <a:noFill/>
                  </a:ln>
                  <a:solidFill>
                    <a:srgbClr val="000000"/>
                  </a:solidFill>
                  <a:effectLst/>
                  <a:uLnTx/>
                  <a:uFillTx/>
                  <a:latin typeface="VNI-Helve" pitchFamily="2" charset="0"/>
                  <a:ea typeface="+mn-ea"/>
                  <a:cs typeface="+mn-cs"/>
                </a:rPr>
                <a:t>0</a:t>
              </a:r>
            </a:p>
          </p:txBody>
        </p:sp>
      </p:grpSp>
      <p:sp>
        <p:nvSpPr>
          <p:cNvPr id="44" name="AutoShape 23"/>
          <p:cNvSpPr>
            <a:spLocks noChangeArrowheads="1"/>
          </p:cNvSpPr>
          <p:nvPr/>
        </p:nvSpPr>
        <p:spPr bwMode="auto">
          <a:xfrm>
            <a:off x="7586662" y="2035175"/>
            <a:ext cx="719138" cy="608013"/>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R</a:t>
            </a:r>
          </a:p>
        </p:txBody>
      </p:sp>
      <p:sp>
        <p:nvSpPr>
          <p:cNvPr id="45" name="AutoShape 24"/>
          <p:cNvSpPr>
            <a:spLocks noChangeArrowheads="1"/>
          </p:cNvSpPr>
          <p:nvPr/>
        </p:nvSpPr>
        <p:spPr bwMode="auto">
          <a:xfrm>
            <a:off x="4192588" y="2058988"/>
            <a:ext cx="719137"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a:t>
            </a:r>
          </a:p>
        </p:txBody>
      </p:sp>
    </p:spTree>
    <p:extLst>
      <p:ext uri="{BB962C8B-B14F-4D97-AF65-F5344CB8AC3E}">
        <p14:creationId xmlns:p14="http://schemas.microsoft.com/office/powerpoint/2010/main" val="4777306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blinds(horizontal)">
                                      <p:cBhvr>
                                        <p:cTn id="10" dur="500"/>
                                        <p:tgtEl>
                                          <p:spTgt spid="44"/>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blinds(horizontal)">
                                      <p:cBhvr>
                                        <p:cTn id="14" dur="2000"/>
                                        <p:tgtEl>
                                          <p:spTgt spid="45"/>
                                        </p:tgtEl>
                                      </p:cBhvr>
                                    </p:animEffect>
                                  </p:childTnLst>
                                </p:cTn>
                              </p:par>
                            </p:childTnLst>
                          </p:cTn>
                        </p:par>
                        <p:par>
                          <p:cTn id="15" fill="hold">
                            <p:stCondLst>
                              <p:cond delay="2500"/>
                            </p:stCondLst>
                            <p:childTnLst>
                              <p:par>
                                <p:cTn id="16" presetID="3" presetClass="entr" presetSubtype="1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linds(horizontal)">
                                      <p:cBhvr>
                                        <p:cTn id="18" dur="500"/>
                                        <p:tgtEl>
                                          <p:spTgt spid="32"/>
                                        </p:tgtEl>
                                      </p:cBhvr>
                                    </p:animEffect>
                                  </p:childTnLst>
                                </p:cTn>
                              </p:par>
                            </p:childTnLst>
                          </p:cTn>
                        </p:par>
                        <p:par>
                          <p:cTn id="19" fill="hold">
                            <p:stCondLst>
                              <p:cond delay="3000"/>
                            </p:stCondLst>
                            <p:childTnLst>
                              <p:par>
                                <p:cTn id="20" presetID="26" presetClass="emph" presetSubtype="0" fill="hold" grpId="1" nodeType="afterEffect">
                                  <p:stCondLst>
                                    <p:cond delay="0"/>
                                  </p:stCondLst>
                                  <p:childTnLst>
                                    <p:animEffect transition="out" filter="fade">
                                      <p:cBhvr>
                                        <p:cTn id="21" dur="2000" tmFilter="0, 0; .2, .5; .8, .5; 1, 0"/>
                                        <p:tgtEl>
                                          <p:spTgt spid="32"/>
                                        </p:tgtEl>
                                      </p:cBhvr>
                                    </p:animEffect>
                                    <p:animScale>
                                      <p:cBhvr>
                                        <p:cTn id="22" dur="1000" autoRev="1" fill="hold"/>
                                        <p:tgtEl>
                                          <p:spTgt spid="32"/>
                                        </p:tgtEl>
                                      </p:cBhvr>
                                      <p:by x="105000" y="105000"/>
                                    </p:animScale>
                                  </p:childTnLst>
                                </p:cTn>
                              </p:par>
                              <p:par>
                                <p:cTn id="23" presetID="26" presetClass="emph" presetSubtype="0" fill="hold" grpId="0" nodeType="withEffect">
                                  <p:stCondLst>
                                    <p:cond delay="0"/>
                                  </p:stCondLst>
                                  <p:childTnLst>
                                    <p:animEffect transition="out" filter="fade">
                                      <p:cBhvr>
                                        <p:cTn id="24" dur="2000" tmFilter="0, 0; .2, .5; .8, .5; 1, 0"/>
                                        <p:tgtEl>
                                          <p:spTgt spid="29"/>
                                        </p:tgtEl>
                                      </p:cBhvr>
                                    </p:animEffect>
                                    <p:animScale>
                                      <p:cBhvr>
                                        <p:cTn id="25" dur="1000" autoRev="1" fill="hold"/>
                                        <p:tgtEl>
                                          <p:spTgt spid="29"/>
                                        </p:tgtEl>
                                      </p:cBhvr>
                                      <p:by x="105000" y="105000"/>
                                    </p:animScale>
                                  </p:childTnLst>
                                </p:cTn>
                              </p:par>
                            </p:childTnLst>
                          </p:cTn>
                        </p:par>
                        <p:par>
                          <p:cTn id="26" fill="hold">
                            <p:stCondLst>
                              <p:cond delay="5000"/>
                            </p:stCondLst>
                            <p:childTnLst>
                              <p:par>
                                <p:cTn id="27" presetID="35" presetClass="path" presetSubtype="0" accel="50000" decel="50000" fill="hold" nodeType="afterEffect">
                                  <p:stCondLst>
                                    <p:cond delay="0"/>
                                  </p:stCondLst>
                                  <p:childTnLst>
                                    <p:animMotion origin="layout" path="M -0.01701 -0.00139 L -0.49166 0.00347 " pathEditMode="relative" rAng="0" ptsTypes="AA">
                                      <p:cBhvr>
                                        <p:cTn id="28" dur="2000" fill="hold"/>
                                        <p:tgtEl>
                                          <p:spTgt spid="44"/>
                                        </p:tgtEl>
                                        <p:attrNameLst>
                                          <p:attrName>ppt_x</p:attrName>
                                          <p:attrName>ppt_y</p:attrName>
                                        </p:attrNameLst>
                                      </p:cBhvr>
                                      <p:rCtr x="-23733" y="231"/>
                                    </p:animMotion>
                                  </p:childTnLst>
                                </p:cTn>
                              </p:par>
                            </p:childTnLst>
                          </p:cTn>
                        </p:par>
                        <p:par>
                          <p:cTn id="29" fill="hold">
                            <p:stCondLst>
                              <p:cond delay="7000"/>
                            </p:stCondLst>
                            <p:childTnLst>
                              <p:par>
                                <p:cTn id="30" presetID="35" presetClass="path" presetSubtype="0" accel="50000" decel="50000" fill="hold" grpId="1" nodeType="afterEffect">
                                  <p:stCondLst>
                                    <p:cond delay="0"/>
                                  </p:stCondLst>
                                  <p:childTnLst>
                                    <p:animMotion origin="layout" path="M -3.05556E-6 -4.44444E-6 L -0.23681 -0.00209 " pathEditMode="relative" rAng="0" ptsTypes="AA">
                                      <p:cBhvr>
                                        <p:cTn id="31" dur="2000" fill="hold"/>
                                        <p:tgtEl>
                                          <p:spTgt spid="45"/>
                                        </p:tgtEl>
                                        <p:attrNameLst>
                                          <p:attrName>ppt_x</p:attrName>
                                          <p:attrName>ppt_y</p:attrName>
                                        </p:attrNameLst>
                                      </p:cBhvr>
                                      <p:rCtr x="-11979" y="-255"/>
                                    </p:animMotion>
                                  </p:childTnLst>
                                </p:cTn>
                              </p:par>
                            </p:childTnLst>
                          </p:cTn>
                        </p:par>
                        <p:par>
                          <p:cTn id="32" fill="hold">
                            <p:stCondLst>
                              <p:cond delay="9000"/>
                            </p:stCondLst>
                            <p:childTnLst>
                              <p:par>
                                <p:cTn id="33" presetID="35" presetClass="path" presetSubtype="0" accel="50000" decel="50000" fill="hold" grpId="2" nodeType="afterEffect">
                                  <p:stCondLst>
                                    <p:cond delay="0"/>
                                  </p:stCondLst>
                                  <p:childTnLst>
                                    <p:animMotion origin="layout" path="M 0.00694 -2.22222E-6 L -0.23003 -0.00046 " pathEditMode="relative" rAng="0" ptsTypes="AA">
                                      <p:cBhvr>
                                        <p:cTn id="34" dur="2000" fill="hold"/>
                                        <p:tgtEl>
                                          <p:spTgt spid="32"/>
                                        </p:tgtEl>
                                        <p:attrNameLst>
                                          <p:attrName>ppt_x</p:attrName>
                                          <p:attrName>ppt_y</p:attrName>
                                        </p:attrNameLst>
                                      </p:cBhvr>
                                      <p:rCtr x="-11858" y="69"/>
                                    </p:animMotion>
                                  </p:childTnLst>
                                </p:cTn>
                              </p:par>
                            </p:childTnLst>
                          </p:cTn>
                        </p:par>
                        <p:par>
                          <p:cTn id="35" fill="hold">
                            <p:stCondLst>
                              <p:cond delay="11000"/>
                            </p:stCondLst>
                            <p:childTnLst>
                              <p:par>
                                <p:cTn id="36" presetID="26" presetClass="emph" presetSubtype="0" fill="hold" grpId="3" nodeType="afterEffect">
                                  <p:stCondLst>
                                    <p:cond delay="0"/>
                                  </p:stCondLst>
                                  <p:childTnLst>
                                    <p:animEffect transition="out" filter="fade">
                                      <p:cBhvr>
                                        <p:cTn id="37" dur="2000" tmFilter="0, 0; .2, .5; .8, .5; 1, 0"/>
                                        <p:tgtEl>
                                          <p:spTgt spid="32"/>
                                        </p:tgtEl>
                                      </p:cBhvr>
                                    </p:animEffect>
                                    <p:animScale>
                                      <p:cBhvr>
                                        <p:cTn id="38" dur="1000" autoRev="1" fill="hold"/>
                                        <p:tgtEl>
                                          <p:spTgt spid="32"/>
                                        </p:tgtEl>
                                      </p:cBhvr>
                                      <p:by x="105000" y="105000"/>
                                    </p:animScale>
                                  </p:childTnLst>
                                </p:cTn>
                              </p:par>
                              <p:par>
                                <p:cTn id="39" presetID="26" presetClass="emph" presetSubtype="0" fill="hold" nodeType="withEffect">
                                  <p:stCondLst>
                                    <p:cond delay="0"/>
                                  </p:stCondLst>
                                  <p:childTnLst>
                                    <p:animEffect transition="out" filter="fade">
                                      <p:cBhvr>
                                        <p:cTn id="40" dur="2000" tmFilter="0, 0; .2, .5; .8, .5; 1, 0"/>
                                        <p:tgtEl>
                                          <p:spTgt spid="27"/>
                                        </p:tgtEl>
                                      </p:cBhvr>
                                    </p:animEffect>
                                    <p:animScale>
                                      <p:cBhvr>
                                        <p:cTn id="41" dur="1000" autoRev="1" fill="hold"/>
                                        <p:tgtEl>
                                          <p:spTgt spid="27"/>
                                        </p:tgtEl>
                                      </p:cBhvr>
                                      <p:by x="105000" y="105000"/>
                                    </p:animScale>
                                  </p:childTnLst>
                                </p:cTn>
                              </p:par>
                            </p:childTnLst>
                          </p:cTn>
                        </p:par>
                        <p:par>
                          <p:cTn id="42" fill="hold">
                            <p:stCondLst>
                              <p:cond delay="13000"/>
                            </p:stCondLst>
                            <p:childTnLst>
                              <p:par>
                                <p:cTn id="43" presetID="35" presetClass="path" presetSubtype="0" accel="50000" decel="50000" fill="hold" grpId="1" nodeType="afterEffect">
                                  <p:stCondLst>
                                    <p:cond delay="0"/>
                                  </p:stCondLst>
                                  <p:childTnLst>
                                    <p:animMotion origin="layout" path="M -0.49166 0.00347 L -0.74201 0.00347 " pathEditMode="relative" rAng="0" ptsTypes="AA">
                                      <p:cBhvr>
                                        <p:cTn id="44" dur="2000" fill="hold"/>
                                        <p:tgtEl>
                                          <p:spTgt spid="44"/>
                                        </p:tgtEl>
                                        <p:attrNameLst>
                                          <p:attrName>ppt_x</p:attrName>
                                          <p:attrName>ppt_y</p:attrName>
                                        </p:attrNameLst>
                                      </p:cBhvr>
                                      <p:rCtr x="-12517" y="0"/>
                                    </p:animMotion>
                                  </p:childTnLst>
                                </p:cTn>
                              </p:par>
                            </p:childTnLst>
                          </p:cTn>
                        </p:par>
                        <p:par>
                          <p:cTn id="45" fill="hold">
                            <p:stCondLst>
                              <p:cond delay="15000"/>
                            </p:stCondLst>
                            <p:childTnLst>
                              <p:par>
                                <p:cTn id="46" presetID="35" presetClass="path" presetSubtype="0" accel="50000" decel="50000" fill="hold" grpId="2" nodeType="afterEffect">
                                  <p:stCondLst>
                                    <p:cond delay="0"/>
                                  </p:stCondLst>
                                  <p:childTnLst>
                                    <p:animMotion origin="layout" path="M -0.2368 -0.00208 L -0.35607 0.00024 " pathEditMode="relative" rAng="0" ptsTypes="AA">
                                      <p:cBhvr>
                                        <p:cTn id="47" dur="2000" fill="hold"/>
                                        <p:tgtEl>
                                          <p:spTgt spid="45"/>
                                        </p:tgtEl>
                                        <p:attrNameLst>
                                          <p:attrName>ppt_x</p:attrName>
                                          <p:attrName>ppt_y</p:attrName>
                                        </p:attrNameLst>
                                      </p:cBhvr>
                                      <p:rCtr x="-5972" y="116"/>
                                    </p:animMotion>
                                  </p:childTnLst>
                                </p:cTn>
                              </p:par>
                            </p:childTnLst>
                          </p:cTn>
                        </p:par>
                        <p:par>
                          <p:cTn id="48" fill="hold">
                            <p:stCondLst>
                              <p:cond delay="17000"/>
                            </p:stCondLst>
                            <p:childTnLst>
                              <p:par>
                                <p:cTn id="49" presetID="35" presetClass="path" presetSubtype="0" accel="50000" decel="50000" fill="hold" grpId="4" nodeType="afterEffect">
                                  <p:stCondLst>
                                    <p:cond delay="0"/>
                                  </p:stCondLst>
                                  <p:childTnLst>
                                    <p:animMotion origin="layout" path="M -0.23004 -0.00046 L -0.36806 0.00139 " pathEditMode="relative" rAng="0" ptsTypes="AA">
                                      <p:cBhvr>
                                        <p:cTn id="50" dur="2000" fill="hold"/>
                                        <p:tgtEl>
                                          <p:spTgt spid="32"/>
                                        </p:tgtEl>
                                        <p:attrNameLst>
                                          <p:attrName>ppt_x</p:attrName>
                                          <p:attrName>ppt_y</p:attrName>
                                        </p:attrNameLst>
                                      </p:cBhvr>
                                      <p:rCtr x="-6910" y="93"/>
                                    </p:animMotion>
                                  </p:childTnLst>
                                </p:cTn>
                              </p:par>
                            </p:childTnLst>
                          </p:cTn>
                        </p:par>
                        <p:par>
                          <p:cTn id="51" fill="hold">
                            <p:stCondLst>
                              <p:cond delay="19000"/>
                            </p:stCondLst>
                            <p:childTnLst>
                              <p:par>
                                <p:cTn id="52" presetID="26" presetClass="emph" presetSubtype="0" fill="hold" grpId="5" nodeType="afterEffect">
                                  <p:stCondLst>
                                    <p:cond delay="0"/>
                                  </p:stCondLst>
                                  <p:childTnLst>
                                    <p:animEffect transition="out" filter="fade">
                                      <p:cBhvr>
                                        <p:cTn id="53" dur="2000" tmFilter="0, 0; .2, .5; .8, .5; 1, 0"/>
                                        <p:tgtEl>
                                          <p:spTgt spid="32"/>
                                        </p:tgtEl>
                                      </p:cBhvr>
                                    </p:animEffect>
                                    <p:animScale>
                                      <p:cBhvr>
                                        <p:cTn id="54" dur="1000" autoRev="1" fill="hold"/>
                                        <p:tgtEl>
                                          <p:spTgt spid="32"/>
                                        </p:tgtEl>
                                      </p:cBhvr>
                                      <p:by x="105000" y="105000"/>
                                    </p:animScale>
                                  </p:childTnLst>
                                </p:cTn>
                              </p:par>
                              <p:par>
                                <p:cTn id="55" presetID="26" presetClass="emph" presetSubtype="0" fill="hold" grpId="0" nodeType="withEffect">
                                  <p:stCondLst>
                                    <p:cond delay="0"/>
                                  </p:stCondLst>
                                  <p:childTnLst>
                                    <p:animEffect transition="out" filter="fade">
                                      <p:cBhvr>
                                        <p:cTn id="56" dur="2000" tmFilter="0, 0; .2, .5; .8, .5; 1, 0"/>
                                        <p:tgtEl>
                                          <p:spTgt spid="26"/>
                                        </p:tgtEl>
                                      </p:cBhvr>
                                    </p:animEffect>
                                    <p:animScale>
                                      <p:cBhvr>
                                        <p:cTn id="57" dur="1000" autoRev="1" fill="hold"/>
                                        <p:tgtEl>
                                          <p:spTgt spid="26"/>
                                        </p:tgtEl>
                                      </p:cBhvr>
                                      <p:by x="105000" y="105000"/>
                                    </p:animScale>
                                  </p:childTnLst>
                                </p:cTn>
                              </p:par>
                            </p:childTnLst>
                          </p:cTn>
                        </p:par>
                        <p:par>
                          <p:cTn id="58" fill="hold">
                            <p:stCondLst>
                              <p:cond delay="21000"/>
                            </p:stCondLst>
                            <p:childTnLst>
                              <p:par>
                                <p:cTn id="59" presetID="35" presetClass="path" presetSubtype="0" accel="50000" decel="50000" fill="hold" grpId="2" nodeType="afterEffect">
                                  <p:stCondLst>
                                    <p:cond delay="0"/>
                                  </p:stCondLst>
                                  <p:childTnLst>
                                    <p:animMotion origin="layout" path="M -0.74201 0.00093 L -0.83368 0.00347 " pathEditMode="relative" rAng="0" ptsTypes="AA">
                                      <p:cBhvr>
                                        <p:cTn id="60" dur="2000" fill="hold"/>
                                        <p:tgtEl>
                                          <p:spTgt spid="44"/>
                                        </p:tgtEl>
                                        <p:attrNameLst>
                                          <p:attrName>ppt_x</p:attrName>
                                          <p:attrName>ppt_y</p:attrName>
                                        </p:attrNameLst>
                                      </p:cBhvr>
                                      <p:rCtr x="-4583" y="116"/>
                                    </p:animMotion>
                                  </p:childTnLst>
                                </p:cTn>
                              </p:par>
                            </p:childTnLst>
                          </p:cTn>
                        </p:par>
                        <p:par>
                          <p:cTn id="61" fill="hold">
                            <p:stCondLst>
                              <p:cond delay="23000"/>
                            </p:stCondLst>
                            <p:childTnLst>
                              <p:par>
                                <p:cTn id="62" presetID="3" presetClass="exit" presetSubtype="10" fill="hold" grpId="3" nodeType="afterEffect">
                                  <p:stCondLst>
                                    <p:cond delay="0"/>
                                  </p:stCondLst>
                                  <p:childTnLst>
                                    <p:animEffect transition="out" filter="blinds(horizontal)">
                                      <p:cBhvr>
                                        <p:cTn id="63" dur="500"/>
                                        <p:tgtEl>
                                          <p:spTgt spid="45"/>
                                        </p:tgtEl>
                                      </p:cBhvr>
                                    </p:animEffect>
                                    <p:set>
                                      <p:cBhvr>
                                        <p:cTn id="64" dur="1" fill="hold">
                                          <p:stCondLst>
                                            <p:cond delay="499"/>
                                          </p:stCondLst>
                                        </p:cTn>
                                        <p:tgtEl>
                                          <p:spTgt spid="45"/>
                                        </p:tgtEl>
                                        <p:attrNameLst>
                                          <p:attrName>style.visibility</p:attrName>
                                        </p:attrNameLst>
                                      </p:cBhvr>
                                      <p:to>
                                        <p:strVal val="hidden"/>
                                      </p:to>
                                    </p:set>
                                  </p:childTnLst>
                                </p:cTn>
                              </p:par>
                            </p:childTnLst>
                          </p:cTn>
                        </p:par>
                        <p:par>
                          <p:cTn id="65" fill="hold">
                            <p:stCondLst>
                              <p:cond delay="23500"/>
                            </p:stCondLst>
                            <p:childTnLst>
                              <p:par>
                                <p:cTn id="66" presetID="3" presetClass="entr" presetSubtype="10" fill="hold" grpId="0" nodeType="after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blinds(horizontal)">
                                      <p:cBhvr>
                                        <p:cTn id="68"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32" grpId="0" animBg="1"/>
      <p:bldP spid="32" grpId="1" animBg="1"/>
      <p:bldP spid="32" grpId="2" animBg="1"/>
      <p:bldP spid="32" grpId="3" animBg="1"/>
      <p:bldP spid="32" grpId="4" animBg="1"/>
      <p:bldP spid="32" grpId="5" animBg="1"/>
      <p:bldP spid="33" grpId="0" animBg="1"/>
      <p:bldP spid="34" grpId="0"/>
      <p:bldP spid="44" grpId="0" animBg="1"/>
      <p:bldP spid="44" grpId="1" animBg="1"/>
      <p:bldP spid="44" grpId="2" animBg="1"/>
      <p:bldP spid="45" grpId="0" animBg="1"/>
      <p:bldP spid="45" grpId="1" animBg="1"/>
      <p:bldP spid="45" grpId="2" animBg="1"/>
      <p:bldP spid="45" grpId="3"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3600" y="5029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38600" y="3505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p:cNvSpPr txBox="1">
            <a:spLocks noChangeArrowheads="1"/>
          </p:cNvSpPr>
          <p:nvPr/>
        </p:nvSpPr>
        <p:spPr bwMode="gray">
          <a:xfrm>
            <a:off x="3429000" y="3355975"/>
            <a:ext cx="54864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a:lstStyle>
          <a:p>
            <a:pPr algn="ctr"/>
            <a:r>
              <a:rPr lang="en-US" altLang="en-US" sz="3200">
                <a:ln/>
                <a:pattFill prst="dkUpDiag">
                  <a:fgClr>
                    <a:schemeClr val="bg1">
                      <a:lumMod val="50000"/>
                    </a:schemeClr>
                  </a:fgClr>
                  <a:bgClr>
                    <a:schemeClr val="tx1">
                      <a:lumMod val="75000"/>
                      <a:lumOff val="25000"/>
                    </a:schemeClr>
                  </a:bgClr>
                </a:pattFill>
                <a:latin typeface="Times New Roman" panose="02020603050405020304" pitchFamily="18" charset="0"/>
                <a:cs typeface="Times New Roman" panose="02020603050405020304" pitchFamily="18" charset="0"/>
              </a:rPr>
              <a:t>CHƯƠNG I</a:t>
            </a:r>
            <a:endParaRPr lang="en-US" altLang="en-US" sz="3200" dirty="0">
              <a:ln/>
              <a:pattFill prst="dkUpDiag">
                <a:fgClr>
                  <a:schemeClr val="bg1">
                    <a:lumMod val="50000"/>
                  </a:schemeClr>
                </a:fgClr>
                <a:bgClr>
                  <a:schemeClr val="tx1">
                    <a:lumMod val="75000"/>
                    <a:lumOff val="25000"/>
                  </a:schemeClr>
                </a:bgClr>
              </a:pattFill>
              <a:latin typeface="Times New Roman" panose="02020603050405020304" pitchFamily="18" charset="0"/>
              <a:cs typeface="Times New Roman" panose="02020603050405020304" pitchFamily="18" charset="0"/>
            </a:endParaRPr>
          </a:p>
          <a:p>
            <a:pPr algn="ctr"/>
            <a:r>
              <a:rPr lang="en-US" altLang="en-US"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TỔNG QUAN VỀ CẤU TRÚC DỮ LIỆU VÀ GIẢI THUẬT</a:t>
            </a:r>
          </a:p>
        </p:txBody>
      </p:sp>
      <p:sp>
        <p:nvSpPr>
          <p:cNvPr id="10" name="Slide Number Placeholder 9"/>
          <p:cNvSpPr>
            <a:spLocks noGrp="1"/>
          </p:cNvSpPr>
          <p:nvPr>
            <p:ph type="sldNum" sz="quarter" idx="4"/>
          </p:nvPr>
        </p:nvSpPr>
        <p:spPr/>
        <p:txBody>
          <a:bodyPr/>
          <a:lstStyle/>
          <a:p>
            <a:fld id="{D17F7427-C84F-4D27-922E-55D885048A2A}" type="slidenum">
              <a:rPr lang="en-US" altLang="en-US" smtClean="0"/>
              <a:pPr/>
              <a:t>4</a:t>
            </a:fld>
            <a:endParaRPr lang="en-US" altLang="en-US"/>
          </a:p>
        </p:txBody>
      </p:sp>
    </p:spTree>
    <p:extLst>
      <p:ext uri="{BB962C8B-B14F-4D97-AF65-F5344CB8AC3E}">
        <p14:creationId xmlns:p14="http://schemas.microsoft.com/office/powerpoint/2010/main" val="732725485"/>
      </p:ext>
    </p:extLst>
  </p:cSld>
  <p:clrMapOvr>
    <a:masterClrMapping/>
  </p:clrMapOvr>
  <mc:AlternateContent xmlns:mc="http://schemas.openxmlformats.org/markup-compatibility/2006" xmlns:p14="http://schemas.microsoft.com/office/powerpoint/2010/main">
    <mc:Choice Requires="p14">
      <p:transition spd="slow">
        <p14:wheelReverse spokes="1"/>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a:latin typeface="Times New Roman" panose="02020603050405020304" pitchFamily="18" charset="0"/>
                <a:cs typeface="Times New Roman" panose="02020603050405020304" pitchFamily="18" charset="0"/>
              </a:rPr>
              <a:t>Cài đặt giải thuật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5EFD47E-C029-4974-8E90-7A6D993626E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 name="Text Box 2"/>
          <p:cNvSpPr txBox="1">
            <a:spLocks noChangeArrowheads="1"/>
          </p:cNvSpPr>
          <p:nvPr/>
        </p:nvSpPr>
        <p:spPr bwMode="auto">
          <a:xfrm>
            <a:off x="304800" y="990600"/>
            <a:ext cx="8534400" cy="5597525"/>
          </a:xfrm>
          <a:prstGeom prst="rect">
            <a:avLst/>
          </a:prstGeom>
          <a:noFill/>
          <a:ln w="9525">
            <a:noFill/>
            <a:miter lim="800000"/>
            <a:headEnd/>
            <a:tailEnd/>
          </a:ln>
        </p:spPr>
        <p:txBody>
          <a:bodyPr rot="0" vert="horz" wrap="square" lIns="91440" tIns="45720" rIns="91440" bIns="45720" anchor="t" anchorCtr="0">
            <a:noAutofit/>
          </a:bodyPr>
          <a:lstStyle/>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4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BinarySearch</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1"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 </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just" defTabSz="914400" rtl="0" eaLnBrk="1" fontAlgn="base" latinLnBrk="0" hangingPunct="1">
              <a:lnSpc>
                <a:spcPct val="107000"/>
              </a:lnSpc>
              <a:spcBef>
                <a:spcPts val="0"/>
              </a:spcBef>
              <a:spcAft>
                <a:spcPts val="0"/>
              </a:spcAft>
              <a:buClrTx/>
              <a:buSzTx/>
              <a:buFontTx/>
              <a:buNone/>
              <a:tabLst/>
              <a:defRPr/>
            </a:pPr>
            <a:r>
              <a:rPr kumimoji="0" lang="en-US" sz="24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mid</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left</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120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right</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120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do</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just" defTabSz="914400" rtl="0" eaLnBrk="1" fontAlgn="base" latinLnBrk="0" hangingPunct="1">
              <a:lnSpc>
                <a:spcPct val="107000"/>
              </a:lnSpc>
              <a:spcBef>
                <a:spcPts val="0"/>
              </a:spcBef>
              <a:spcAft>
                <a:spcPts val="0"/>
              </a:spcAft>
              <a:buClrTx/>
              <a:buSzTx/>
              <a:buFontTx/>
              <a:buNone/>
              <a:tabLst/>
              <a:defRPr/>
            </a:pP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mid</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left</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right</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120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2</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mid</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return</a:t>
            </a:r>
            <a:r>
              <a:rPr kumimoji="0" lang="en-US" sz="2400" b="1"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120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else</a:t>
            </a:r>
            <a:r>
              <a:rPr kumimoji="0" lang="en-US" sz="2400" b="1"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mid</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left</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mid</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120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else</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right </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mid</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120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914400" marR="0" lvl="0" indent="0" algn="just" defTabSz="914400" rtl="0" eaLnBrk="1" fontAlgn="base" latinLnBrk="0" hangingPunct="1">
              <a:lnSpc>
                <a:spcPct val="107000"/>
              </a:lnSpc>
              <a:spcBef>
                <a:spcPts val="0"/>
              </a:spcBef>
              <a:spcAft>
                <a:spcPts val="0"/>
              </a:spcAft>
              <a:buClrTx/>
              <a:buSzTx/>
              <a:buFontTx/>
              <a:buNone/>
              <a:tabLst/>
              <a:defRPr/>
            </a:pP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left</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400" b="0"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right</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return</a:t>
            </a:r>
            <a:r>
              <a:rPr kumimoji="0" lang="en-US" sz="2400" b="1"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120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rtl="0" eaLnBrk="1" fontAlgn="base" latinLnBrk="0" hangingPunct="1">
              <a:lnSpc>
                <a:spcPct val="107000"/>
              </a:lnSpc>
              <a:spcBef>
                <a:spcPts val="0"/>
              </a:spcBef>
              <a:spcAft>
                <a:spcPts val="0"/>
              </a:spcAft>
              <a:buClrTx/>
              <a:buSzTx/>
              <a:buFontTx/>
              <a:buNone/>
              <a:tabLst/>
              <a:defRPr/>
            </a:pPr>
            <a:r>
              <a:rPr kumimoji="0" lang="en-US" sz="2400" b="0" i="1" u="none" strike="noStrike" kern="120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120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49922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a:latin typeface="Times New Roman" panose="02020603050405020304" pitchFamily="18" charset="0"/>
                <a:cs typeface="Times New Roman" panose="02020603050405020304" pitchFamily="18" charset="0"/>
              </a:rPr>
              <a:t>2.4 Đánh giá các giải thuật</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5EFD47E-C029-4974-8E90-7A6D993626E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aphicFrame>
        <p:nvGraphicFramePr>
          <p:cNvPr id="5" name="Table 4"/>
          <p:cNvGraphicFramePr>
            <a:graphicFrameLocks noGrp="1"/>
          </p:cNvGraphicFramePr>
          <p:nvPr/>
        </p:nvGraphicFramePr>
        <p:xfrm>
          <a:off x="381000" y="1285875"/>
          <a:ext cx="8458200" cy="3886200"/>
        </p:xfrm>
        <a:graphic>
          <a:graphicData uri="http://schemas.openxmlformats.org/drawingml/2006/table">
            <a:tbl>
              <a:tblPr firstRow="1" firstCol="1" bandRow="1">
                <a:tableStyleId>{5940675A-B579-460E-94D1-54222C63F5DA}</a:tableStyleId>
              </a:tblPr>
              <a:tblGrid>
                <a:gridCol w="1996063">
                  <a:extLst>
                    <a:ext uri="{9D8B030D-6E8A-4147-A177-3AD203B41FA5}">
                      <a16:colId xmlns:a16="http://schemas.microsoft.com/office/drawing/2014/main" val="1929314722"/>
                    </a:ext>
                  </a:extLst>
                </a:gridCol>
                <a:gridCol w="2010634">
                  <a:extLst>
                    <a:ext uri="{9D8B030D-6E8A-4147-A177-3AD203B41FA5}">
                      <a16:colId xmlns:a16="http://schemas.microsoft.com/office/drawing/2014/main" val="2824236567"/>
                    </a:ext>
                  </a:extLst>
                </a:gridCol>
                <a:gridCol w="2297744">
                  <a:extLst>
                    <a:ext uri="{9D8B030D-6E8A-4147-A177-3AD203B41FA5}">
                      <a16:colId xmlns:a16="http://schemas.microsoft.com/office/drawing/2014/main" val="1200429844"/>
                    </a:ext>
                  </a:extLst>
                </a:gridCol>
                <a:gridCol w="2153759">
                  <a:extLst>
                    <a:ext uri="{9D8B030D-6E8A-4147-A177-3AD203B41FA5}">
                      <a16:colId xmlns:a16="http://schemas.microsoft.com/office/drawing/2014/main" val="1905714372"/>
                    </a:ext>
                  </a:extLst>
                </a:gridCol>
              </a:tblGrid>
              <a:tr h="1281182">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Giải thuật tìm kiếm</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Trường hợp tốt nhất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Trường hợp trung bình</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Trường hợp xấu nhất</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14805082"/>
                  </a:ext>
                </a:extLst>
              </a:tr>
              <a:tr h="1323836">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Tìm kiếm tuyến tính</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O(1)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O((N+1)/2)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O(N)</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07213460"/>
                  </a:ext>
                </a:extLst>
              </a:tr>
              <a:tr h="1281182">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Tìm kiếm nhị phân</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O(1)</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O(log</a:t>
                      </a:r>
                      <a:r>
                        <a:rPr lang="en-US" sz="2800" baseline="-25000">
                          <a:effectLst/>
                          <a:latin typeface="Times New Roman" panose="02020603050405020304" pitchFamily="18" charset="0"/>
                          <a:cs typeface="Times New Roman" panose="02020603050405020304" pitchFamily="18" charset="0"/>
                        </a:rPr>
                        <a:t>2</a:t>
                      </a:r>
                      <a:r>
                        <a:rPr lang="en-US" sz="2800">
                          <a:effectLst/>
                          <a:latin typeface="Times New Roman" panose="02020603050405020304" pitchFamily="18" charset="0"/>
                          <a:cs typeface="Times New Roman" panose="02020603050405020304" pitchFamily="18" charset="0"/>
                        </a:rPr>
                        <a:t>N/2)</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indent="0" algn="ctr">
                        <a:lnSpc>
                          <a:spcPct val="107000"/>
                        </a:lnSpc>
                        <a:spcBef>
                          <a:spcPts val="0"/>
                        </a:spcBef>
                        <a:spcAft>
                          <a:spcPts val="0"/>
                        </a:spcAft>
                      </a:pPr>
                      <a:r>
                        <a:rPr lang="en-US" sz="2800">
                          <a:effectLst/>
                          <a:latin typeface="Times New Roman" panose="02020603050405020304" pitchFamily="18" charset="0"/>
                          <a:cs typeface="Times New Roman" panose="02020603050405020304" pitchFamily="18" charset="0"/>
                        </a:rPr>
                        <a:t>O(log</a:t>
                      </a:r>
                      <a:r>
                        <a:rPr lang="en-US" sz="2800" baseline="-25000">
                          <a:effectLst/>
                          <a:latin typeface="Times New Roman" panose="02020603050405020304" pitchFamily="18" charset="0"/>
                          <a:cs typeface="Times New Roman" panose="02020603050405020304" pitchFamily="18" charset="0"/>
                        </a:rPr>
                        <a:t>2</a:t>
                      </a:r>
                      <a:r>
                        <a:rPr lang="en-US" sz="2800">
                          <a:effectLst/>
                          <a:latin typeface="Times New Roman" panose="02020603050405020304" pitchFamily="18" charset="0"/>
                          <a:cs typeface="Times New Roman" panose="02020603050405020304" pitchFamily="18" charset="0"/>
                        </a:rPr>
                        <a:t>N)</a:t>
                      </a:r>
                      <a:endParaRPr lang="en-US"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26848847"/>
                  </a:ext>
                </a:extLst>
              </a:tr>
            </a:tbl>
          </a:graphicData>
        </a:graphic>
      </p:graphicFrame>
    </p:spTree>
    <p:extLst>
      <p:ext uri="{BB962C8B-B14F-4D97-AF65-F5344CB8AC3E}">
        <p14:creationId xmlns:p14="http://schemas.microsoft.com/office/powerpoint/2010/main" val="2518311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invX="1"/>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5EFD47E-C029-4974-8E90-7A6D993626E2}"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1" name="Title 1"/>
          <p:cNvSpPr txBox="1">
            <a:spLocks/>
          </p:cNvSpPr>
          <p:nvPr/>
        </p:nvSpPr>
        <p:spPr bwMode="gray">
          <a:xfrm>
            <a:off x="841888" y="152400"/>
            <a:ext cx="68691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1" i="0" u="none" strike="noStrike" kern="1200" cap="none" spc="0" normalizeH="0" baseline="0" noProof="0">
                <a:ln>
                  <a:noFill/>
                </a:ln>
                <a:solidFill>
                  <a:srgbClr val="000000"/>
                </a:solidFill>
                <a:effectLst/>
                <a:uLnTx/>
                <a:uFillTx/>
                <a:latin typeface="Times New Roman" panose="02020603050405020304" pitchFamily="18" charset="0"/>
                <a:ea typeface="+mj-ea"/>
                <a:cs typeface="Times New Roman" panose="02020603050405020304" pitchFamily="18" charset="0"/>
              </a:rPr>
              <a:t> Bài tập</a:t>
            </a:r>
            <a:endParaRPr kumimoji="0" 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endParaRPr>
          </a:p>
        </p:txBody>
      </p:sp>
      <p:sp>
        <p:nvSpPr>
          <p:cNvPr id="6" name="Rectangle 5"/>
          <p:cNvSpPr/>
          <p:nvPr/>
        </p:nvSpPr>
        <p:spPr>
          <a:xfrm>
            <a:off x="228600" y="1143001"/>
            <a:ext cx="8610600" cy="483209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vi-VN" sz="2800" b="1" i="1" u="none" strike="noStrike" kern="1200" cap="none" spc="0" normalizeH="0" baseline="0" noProof="0">
                <a:ln>
                  <a:noFill/>
                </a:ln>
                <a:solidFill>
                  <a:srgbClr val="C00000"/>
                </a:solidFill>
                <a:effectLst/>
                <a:uLnTx/>
                <a:uFillTx/>
                <a:latin typeface="Times New Roman" panose="02020603050405020304" pitchFamily="18" charset="0"/>
                <a:ea typeface="+mn-ea"/>
                <a:cs typeface="Times New Roman" panose="02020603050405020304" pitchFamily="18" charset="0"/>
              </a:rPr>
              <a:t>Bài 1</a:t>
            </a:r>
            <a:r>
              <a:rPr kumimoji="0" lang="vi-VN"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Viết chương trình nhập dữ liệu cho mảng số nguyên A[n], với 0&lt;n&lt;100. Hãy tìm trong A các phần tử là số lẻ và lưu vào mảng B.</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vi-VN"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vi-VN" sz="2800" b="1" i="1" u="none" strike="noStrike" kern="1200" cap="none" spc="0" normalizeH="0" baseline="0" noProof="0">
                <a:ln>
                  <a:noFill/>
                </a:ln>
                <a:solidFill>
                  <a:srgbClr val="C00000"/>
                </a:solidFill>
                <a:effectLst/>
                <a:uLnTx/>
                <a:uFillTx/>
                <a:latin typeface="Times New Roman" panose="02020603050405020304" pitchFamily="18" charset="0"/>
                <a:ea typeface="+mn-ea"/>
                <a:cs typeface="Times New Roman" panose="02020603050405020304" pitchFamily="18" charset="0"/>
              </a:rPr>
              <a:t>Bài 2</a:t>
            </a:r>
            <a:r>
              <a:rPr kumimoji="0" lang="vi-VN"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Nhập dữ liệu và sắp xếp mảng A[n] tăng dần. Sử dụng giải thuật tìm kiếm nhị phân để tìm phần tử có giá trị bằng X ở trong mảng A sau đó xóa nó khỏi A nếu tìm thấy.</a:t>
            </a:r>
            <a:endParaRPr kumimoji="0" lang="en-US"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vi-VN"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vi-VN" sz="2800" b="1" i="1" u="none" strike="noStrike" kern="1200" cap="none" spc="0" normalizeH="0" baseline="0" noProof="0">
                <a:ln>
                  <a:noFill/>
                </a:ln>
                <a:solidFill>
                  <a:srgbClr val="C00000"/>
                </a:solidFill>
                <a:effectLst/>
                <a:uLnTx/>
                <a:uFillTx/>
                <a:latin typeface="Times New Roman" panose="02020603050405020304" pitchFamily="18" charset="0"/>
                <a:ea typeface="+mn-ea"/>
                <a:cs typeface="Times New Roman" panose="02020603050405020304" pitchFamily="18" charset="0"/>
              </a:rPr>
              <a:t>Bài 3</a:t>
            </a:r>
            <a:r>
              <a:rPr kumimoji="0" lang="vi-VN" sz="28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t>. Nhập vào một chuỗi S bất kì. Đếm xem trong chuỗi S có bao nhiêu kí tự khoảng trống, bao nhiêu kí tự số, bao nhiêu kí tự là chữ cái in hoa ? </a:t>
            </a:r>
          </a:p>
        </p:txBody>
      </p:sp>
    </p:spTree>
    <p:extLst>
      <p:ext uri="{BB962C8B-B14F-4D97-AF65-F5344CB8AC3E}">
        <p14:creationId xmlns:p14="http://schemas.microsoft.com/office/powerpoint/2010/main" val="3514868358"/>
      </p:ext>
    </p:extLst>
  </p:cSld>
  <p:clrMapOvr>
    <a:masterClrMapping/>
  </p:clrMapOvr>
  <mc:AlternateContent xmlns:mc="http://schemas.openxmlformats.org/markup-compatibility/2006" xmlns:p14="http://schemas.microsoft.com/office/powerpoint/2010/main">
    <mc:Choice Requires="p14">
      <p:transition spd="slow" p14:dur="2000">
        <p14:reveal/>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4" name="Rectangle 4"/>
          <p:cNvSpPr>
            <a:spLocks noGrp="1" noChangeArrowheads="1"/>
          </p:cNvSpPr>
          <p:nvPr>
            <p:ph type="ctrTitle"/>
          </p:nvPr>
        </p:nvSpPr>
        <p:spPr>
          <a:xfrm>
            <a:off x="4648200" y="3787775"/>
            <a:ext cx="4110038" cy="885825"/>
          </a:xfrm>
        </p:spPr>
        <p:txBody>
          <a:bodyPr/>
          <a:lstStyle/>
          <a:p>
            <a:pPr algn="dist"/>
            <a:r>
              <a:rPr lang="en-US" altLang="en-US" sz="5500" dirty="0"/>
              <a:t>Thank You!</a:t>
            </a:r>
          </a:p>
        </p:txBody>
      </p:sp>
      <p:sp>
        <p:nvSpPr>
          <p:cNvPr id="3" name="Slide Number Placeholder 2"/>
          <p:cNvSpPr>
            <a:spLocks noGrp="1"/>
          </p:cNvSpPr>
          <p:nvPr>
            <p:ph type="sldNum" sz="quarter" idx="4"/>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17F7427-C84F-4D27-922E-55D885048A2A}"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 name="Rectangle 6"/>
          <p:cNvSpPr/>
          <p:nvPr/>
        </p:nvSpPr>
        <p:spPr>
          <a:xfrm>
            <a:off x="5715000" y="5029200"/>
            <a:ext cx="30432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B4E3EE"/>
              </a:solidFill>
              <a:effectLst/>
              <a:uLnTx/>
              <a:uFillTx/>
              <a:latin typeface="Arial"/>
              <a:ea typeface="+mn-ea"/>
              <a:cs typeface="+mn-cs"/>
            </a:endParaRPr>
          </a:p>
        </p:txBody>
      </p:sp>
    </p:spTree>
    <p:extLst>
      <p:ext uri="{BB962C8B-B14F-4D97-AF65-F5344CB8AC3E}">
        <p14:creationId xmlns:p14="http://schemas.microsoft.com/office/powerpoint/2010/main" val="1504480336"/>
      </p:ext>
    </p:extLst>
  </p:cSld>
  <p:clrMapOvr>
    <a:masterClrMapping/>
  </p:clrMapOvr>
  <mc:AlternateContent xmlns:mc="http://schemas.openxmlformats.org/markup-compatibility/2006" xmlns:p14="http://schemas.microsoft.com/office/powerpoint/2010/main">
    <mc:Choice Requires="p14">
      <p:transition spd="slow" p14:dur="1200">
        <p:zoom dir="in"/>
      </p:transition>
    </mc:Choice>
    <mc:Fallback xmlns="">
      <p:transition spd="slow">
        <p:zoom dir="in"/>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943600" y="5029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038600" y="3505200"/>
            <a:ext cx="2814638" cy="1066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p:cNvSpPr txBox="1">
            <a:spLocks noChangeArrowheads="1"/>
          </p:cNvSpPr>
          <p:nvPr/>
        </p:nvSpPr>
        <p:spPr bwMode="gray">
          <a:xfrm>
            <a:off x="2857500" y="3686175"/>
            <a:ext cx="61722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a:lstStyle>
          <a:p>
            <a:pPr algn="ctr"/>
            <a:r>
              <a:rPr lang="en-US" altLang="en-US" sz="3200">
                <a:ln/>
                <a:pattFill prst="dkUpDiag">
                  <a:fgClr>
                    <a:schemeClr val="bg1">
                      <a:lumMod val="50000"/>
                    </a:schemeClr>
                  </a:fgClr>
                  <a:bgClr>
                    <a:schemeClr val="tx1">
                      <a:lumMod val="75000"/>
                      <a:lumOff val="25000"/>
                    </a:schemeClr>
                  </a:bgClr>
                </a:pattFill>
                <a:latin typeface="Times New Roman" panose="02020603050405020304" pitchFamily="18" charset="0"/>
                <a:cs typeface="Times New Roman" panose="02020603050405020304" pitchFamily="18" charset="0"/>
              </a:rPr>
              <a:t>CHƯƠNG III</a:t>
            </a:r>
            <a:endParaRPr lang="en-US" altLang="en-US" sz="3200" dirty="0">
              <a:ln/>
              <a:pattFill prst="dkUpDiag">
                <a:fgClr>
                  <a:schemeClr val="bg1">
                    <a:lumMod val="50000"/>
                  </a:schemeClr>
                </a:fgClr>
                <a:bgClr>
                  <a:schemeClr val="tx1">
                    <a:lumMod val="75000"/>
                    <a:lumOff val="25000"/>
                  </a:schemeClr>
                </a:bgClr>
              </a:pattFill>
              <a:latin typeface="Times New Roman" panose="02020603050405020304" pitchFamily="18" charset="0"/>
              <a:cs typeface="Times New Roman" panose="02020603050405020304" pitchFamily="18" charset="0"/>
            </a:endParaRPr>
          </a:p>
          <a:p>
            <a:pPr algn="ctr"/>
            <a:r>
              <a:rPr lang="en-US" altLang="en-US">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CÁC GIẢI THUẬT</a:t>
            </a:r>
            <a:endParaRPr lang="en-US" altLang="en-US"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endParaRPr>
          </a:p>
          <a:p>
            <a:pPr algn="ctr"/>
            <a:r>
              <a:rPr lang="en-US" altLang="en-US"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latin typeface="Times New Roman" panose="02020603050405020304" pitchFamily="18" charset="0"/>
                <a:cs typeface="Times New Roman" panose="02020603050405020304" pitchFamily="18" charset="0"/>
              </a:rPr>
              <a:t>SẮP XẾP</a:t>
            </a:r>
          </a:p>
        </p:txBody>
      </p:sp>
      <p:sp>
        <p:nvSpPr>
          <p:cNvPr id="10" name="Slide Number Placeholder 9"/>
          <p:cNvSpPr>
            <a:spLocks noGrp="1"/>
          </p:cNvSpPr>
          <p:nvPr>
            <p:ph type="sldNum" sz="quarter" idx="4"/>
          </p:nvPr>
        </p:nvSpPr>
        <p:spPr/>
        <p:txBody>
          <a:bodyPr/>
          <a:lstStyle/>
          <a:p>
            <a:fld id="{D17F7427-C84F-4D27-922E-55D885048A2A}" type="slidenum">
              <a:rPr lang="en-US" altLang="en-US" smtClean="0"/>
              <a:pPr/>
              <a:t>44</a:t>
            </a:fld>
            <a:endParaRPr lang="en-US" altLang="en-US"/>
          </a:p>
        </p:txBody>
      </p:sp>
    </p:spTree>
    <p:extLst>
      <p:ext uri="{BB962C8B-B14F-4D97-AF65-F5344CB8AC3E}">
        <p14:creationId xmlns:p14="http://schemas.microsoft.com/office/powerpoint/2010/main" val="2233399934"/>
      </p:ext>
    </p:extLst>
  </p:cSld>
  <p:clrMapOvr>
    <a:masterClrMapping/>
  </p:clrMapOvr>
  <mc:AlternateContent xmlns:mc="http://schemas.openxmlformats.org/markup-compatibility/2006" xmlns:p14="http://schemas.microsoft.com/office/powerpoint/2010/main">
    <mc:Choice Requires="p14">
      <p:transition spd="slow">
        <p14:wheelReverse spokes="1"/>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57200"/>
            <a:ext cx="6302375" cy="487362"/>
          </a:xfrm>
        </p:spPr>
        <p:txBody>
          <a:bodyPr/>
          <a:lstStyle/>
          <a:p>
            <a:r>
              <a:rPr lang="en-US" sz="3200">
                <a:latin typeface="Times New Roman" panose="02020603050405020304" pitchFamily="18" charset="0"/>
                <a:cs typeface="Times New Roman" panose="02020603050405020304" pitchFamily="18" charset="0"/>
              </a:rPr>
              <a:t>3.1 Bài toán sắp xếp</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55675"/>
            <a:ext cx="8229600" cy="5216525"/>
          </a:xfrm>
        </p:spPr>
        <p:txBody>
          <a:bodyPr/>
          <a:lstStyle/>
          <a:p>
            <a:r>
              <a:rPr lang="vi-VN" sz="2800">
                <a:latin typeface="Times New Roman" panose="02020603050405020304" pitchFamily="18" charset="0"/>
                <a:cs typeface="Times New Roman" panose="02020603050405020304" pitchFamily="18" charset="0"/>
              </a:rPr>
              <a:t>Sắp xếp là quá trình bố trí lại các phần tử của một tập đối tượng nào đó theo một thứ tự nhất định. </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Để tìm hiểu các giải thuật sắp xếp ta sẽ minh họa bằng bài toán </a:t>
            </a:r>
            <a:r>
              <a:rPr lang="vi-VN" sz="2800">
                <a:latin typeface="Times New Roman" panose="02020603050405020304" pitchFamily="18" charset="0"/>
                <a:cs typeface="Times New Roman" panose="02020603050405020304" pitchFamily="18" charset="0"/>
              </a:rPr>
              <a:t>sắp xếp mảng a[n] theo thứ tự tăng dần.</a:t>
            </a:r>
            <a:endParaRPr lang="en-US" sz="2800">
              <a:latin typeface="Times New Roman" panose="02020603050405020304" pitchFamily="18" charset="0"/>
              <a:cs typeface="Times New Roman" panose="02020603050405020304" pitchFamily="18" charset="0"/>
            </a:endParaRPr>
          </a:p>
          <a:p>
            <a:r>
              <a:rPr lang="en-US" altLang="en-US" sz="2800">
                <a:latin typeface="Times New Roman" panose="02020603050405020304" pitchFamily="18" charset="0"/>
                <a:cs typeface="Times New Roman" panose="02020603050405020304" pitchFamily="18" charset="0"/>
              </a:rPr>
              <a:t>Để sắp xếp dãy a theo thứ tự tăng, ta tiến hành triệt tiêu tất cả các nghịch thế trong a.</a:t>
            </a:r>
          </a:p>
          <a:p>
            <a:pPr marL="0" indent="0">
              <a:buNone/>
            </a:pPr>
            <a:endParaRPr lang="en-US" altLang="en-US" sz="2800">
              <a:latin typeface="Times New Roman" panose="02020603050405020304" pitchFamily="18" charset="0"/>
              <a:cs typeface="Times New Roman" panose="02020603050405020304" pitchFamily="18" charset="0"/>
            </a:endParaRPr>
          </a:p>
          <a:p>
            <a:endParaRPr lang="vi-VN" sz="2800">
              <a:latin typeface="Times New Roman" panose="02020603050405020304" pitchFamily="18" charset="0"/>
              <a:cs typeface="Times New Roman" panose="02020603050405020304" pitchFamily="18" charset="0"/>
            </a:endParaRPr>
          </a:p>
          <a:p>
            <a:pPr marL="0" indent="0">
              <a:buNone/>
            </a:pPr>
            <a:br>
              <a:rPr lang="en-US" sz="240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45</a:t>
            </a:fld>
            <a:endParaRPr lang="en-US" altLang="en-US"/>
          </a:p>
        </p:txBody>
      </p:sp>
      <p:sp>
        <p:nvSpPr>
          <p:cNvPr id="5" name="Text Box 12"/>
          <p:cNvSpPr txBox="1">
            <a:spLocks noChangeArrowheads="1"/>
          </p:cNvSpPr>
          <p:nvPr/>
        </p:nvSpPr>
        <p:spPr bwMode="auto">
          <a:xfrm>
            <a:off x="4137025" y="4079875"/>
            <a:ext cx="22320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US" altLang="en-US"/>
          </a:p>
        </p:txBody>
      </p:sp>
      <p:grpSp>
        <p:nvGrpSpPr>
          <p:cNvPr id="6" name="Group 5"/>
          <p:cNvGrpSpPr>
            <a:grpSpLocks/>
          </p:cNvGrpSpPr>
          <p:nvPr/>
        </p:nvGrpSpPr>
        <p:grpSpPr bwMode="auto">
          <a:xfrm>
            <a:off x="609600" y="4114800"/>
            <a:ext cx="8208962" cy="469900"/>
            <a:chOff x="807" y="2726"/>
            <a:chExt cx="5397" cy="296"/>
          </a:xfrm>
        </p:grpSpPr>
        <p:sp>
          <p:nvSpPr>
            <p:cNvPr id="7" name="Text Box 13"/>
            <p:cNvSpPr txBox="1">
              <a:spLocks noChangeArrowheads="1"/>
            </p:cNvSpPr>
            <p:nvPr/>
          </p:nvSpPr>
          <p:spPr bwMode="auto">
            <a:xfrm>
              <a:off x="3936" y="2726"/>
              <a:ext cx="22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spAutoFit/>
            </a:bodyPr>
            <a:lstStyle/>
            <a:p>
              <a:pPr>
                <a:spcBef>
                  <a:spcPct val="50000"/>
                </a:spcBef>
              </a:pPr>
              <a:r>
                <a:rPr lang="en-US" altLang="en-US" sz="2000" b="1" i="1" dirty="0">
                  <a:latin typeface="Times New Roman" panose="02020603050405020304" pitchFamily="18" charset="0"/>
                  <a:cs typeface="Times New Roman" panose="02020603050405020304" pitchFamily="18" charset="0"/>
                </a:rPr>
                <a:t>a[0], a[1] </a:t>
              </a:r>
              <a:r>
                <a:rPr lang="en-US" altLang="en-US" sz="2000" b="1" i="1" dirty="0" err="1">
                  <a:latin typeface="Times New Roman" panose="02020603050405020304" pitchFamily="18" charset="0"/>
                  <a:cs typeface="Times New Roman" panose="02020603050405020304" pitchFamily="18" charset="0"/>
                </a:rPr>
                <a:t>là</a:t>
              </a:r>
              <a:r>
                <a:rPr lang="en-US" altLang="en-US" sz="2000" b="1" i="1" dirty="0">
                  <a:latin typeface="Times New Roman" panose="02020603050405020304" pitchFamily="18" charset="0"/>
                  <a:cs typeface="Times New Roman" panose="02020603050405020304" pitchFamily="18" charset="0"/>
                </a:rPr>
                <a:t> </a:t>
              </a:r>
              <a:r>
                <a:rPr lang="en-US" altLang="en-US" sz="2000" b="1" i="1" dirty="0" err="1">
                  <a:latin typeface="Times New Roman" panose="02020603050405020304" pitchFamily="18" charset="0"/>
                  <a:cs typeface="Times New Roman" panose="02020603050405020304" pitchFamily="18" charset="0"/>
                </a:rPr>
                <a:t>cặp</a:t>
              </a:r>
              <a:r>
                <a:rPr lang="en-US" altLang="en-US" sz="2000" b="1" i="1" dirty="0">
                  <a:latin typeface="Times New Roman" panose="02020603050405020304" pitchFamily="18" charset="0"/>
                  <a:cs typeface="Times New Roman" panose="02020603050405020304" pitchFamily="18" charset="0"/>
                </a:rPr>
                <a:t> </a:t>
              </a:r>
              <a:r>
                <a:rPr lang="en-US" altLang="en-US" sz="2000" b="1" i="1" dirty="0" err="1">
                  <a:latin typeface="Times New Roman" panose="02020603050405020304" pitchFamily="18" charset="0"/>
                  <a:cs typeface="Times New Roman" panose="02020603050405020304" pitchFamily="18" charset="0"/>
                </a:rPr>
                <a:t>nghịch</a:t>
              </a:r>
              <a:r>
                <a:rPr lang="en-US" altLang="en-US" sz="2000" b="1" i="1" dirty="0">
                  <a:latin typeface="Times New Roman" panose="02020603050405020304" pitchFamily="18" charset="0"/>
                  <a:cs typeface="Times New Roman" panose="02020603050405020304" pitchFamily="18" charset="0"/>
                </a:rPr>
                <a:t> </a:t>
              </a:r>
              <a:r>
                <a:rPr lang="en-US" altLang="en-US" sz="2000" b="1" i="1" dirty="0" err="1">
                  <a:latin typeface="Times New Roman" panose="02020603050405020304" pitchFamily="18" charset="0"/>
                  <a:cs typeface="Times New Roman" panose="02020603050405020304" pitchFamily="18" charset="0"/>
                </a:rPr>
                <a:t>thế</a:t>
              </a:r>
              <a:endParaRPr lang="en-US" altLang="en-US" sz="2000" b="1" i="1" dirty="0">
                <a:latin typeface="Times New Roman" panose="02020603050405020304" pitchFamily="18" charset="0"/>
                <a:cs typeface="Times New Roman" panose="02020603050405020304" pitchFamily="18" charset="0"/>
              </a:endParaRPr>
            </a:p>
          </p:txBody>
        </p:sp>
        <p:grpSp>
          <p:nvGrpSpPr>
            <p:cNvPr id="8" name="Group 15"/>
            <p:cNvGrpSpPr>
              <a:grpSpLocks/>
            </p:cNvGrpSpPr>
            <p:nvPr/>
          </p:nvGrpSpPr>
          <p:grpSpPr bwMode="auto">
            <a:xfrm>
              <a:off x="807" y="2727"/>
              <a:ext cx="3072" cy="295"/>
              <a:chOff x="807" y="2682"/>
              <a:chExt cx="3072" cy="295"/>
            </a:xfrm>
          </p:grpSpPr>
          <p:grpSp>
            <p:nvGrpSpPr>
              <p:cNvPr id="9" name="Group 11"/>
              <p:cNvGrpSpPr>
                <a:grpSpLocks/>
              </p:cNvGrpSpPr>
              <p:nvPr/>
            </p:nvGrpSpPr>
            <p:grpSpPr bwMode="auto">
              <a:xfrm>
                <a:off x="807" y="2682"/>
                <a:ext cx="3072" cy="294"/>
                <a:chOff x="2770" y="2637"/>
                <a:chExt cx="3072" cy="294"/>
              </a:xfrm>
            </p:grpSpPr>
            <p:sp>
              <p:nvSpPr>
                <p:cNvPr id="11" name="Text Box 5"/>
                <p:cNvSpPr txBox="1">
                  <a:spLocks noChangeArrowheads="1"/>
                </p:cNvSpPr>
                <p:nvPr/>
              </p:nvSpPr>
              <p:spPr bwMode="auto">
                <a:xfrm>
                  <a:off x="2770" y="2637"/>
                  <a:ext cx="768" cy="294"/>
                </a:xfrm>
                <a:prstGeom prst="rect">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34</a:t>
                  </a:r>
                </a:p>
              </p:txBody>
            </p:sp>
            <p:sp>
              <p:nvSpPr>
                <p:cNvPr id="12" name="Text Box 6"/>
                <p:cNvSpPr txBox="1">
                  <a:spLocks noChangeArrowheads="1"/>
                </p:cNvSpPr>
                <p:nvPr/>
              </p:nvSpPr>
              <p:spPr bwMode="auto">
                <a:xfrm>
                  <a:off x="3538" y="2637"/>
                  <a:ext cx="768" cy="294"/>
                </a:xfrm>
                <a:prstGeom prst="rect">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3" name="Text Box 7"/>
                <p:cNvSpPr txBox="1">
                  <a:spLocks noChangeArrowheads="1"/>
                </p:cNvSpPr>
                <p:nvPr/>
              </p:nvSpPr>
              <p:spPr bwMode="auto">
                <a:xfrm>
                  <a:off x="4306" y="2637"/>
                  <a:ext cx="768" cy="294"/>
                </a:xfrm>
                <a:prstGeom prst="rect">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4" name="Text Box 8"/>
                <p:cNvSpPr txBox="1">
                  <a:spLocks noChangeArrowheads="1"/>
                </p:cNvSpPr>
                <p:nvPr/>
              </p:nvSpPr>
              <p:spPr bwMode="auto">
                <a:xfrm>
                  <a:off x="5074" y="2637"/>
                  <a:ext cx="768" cy="294"/>
                </a:xfrm>
                <a:prstGeom prst="rect">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grpSp>
          <p:cxnSp>
            <p:nvCxnSpPr>
              <p:cNvPr id="10" name="AutoShape 14"/>
              <p:cNvCxnSpPr>
                <a:cxnSpLocks noChangeShapeType="1"/>
              </p:cNvCxnSpPr>
              <p:nvPr/>
            </p:nvCxnSpPr>
            <p:spPr bwMode="auto">
              <a:xfrm rot="16200000" flipH="1">
                <a:off x="1553" y="2593"/>
                <a:ext cx="1" cy="768"/>
              </a:xfrm>
              <a:prstGeom prst="bentConnector3">
                <a:avLst>
                  <a:gd name="adj1" fmla="val 13200000"/>
                </a:avLst>
              </a:prstGeom>
              <a:noFill/>
              <a:ln w="76200">
                <a:solidFill>
                  <a:schemeClr val="tx2"/>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extLst>
      <p:ext uri="{BB962C8B-B14F-4D97-AF65-F5344CB8AC3E}">
        <p14:creationId xmlns:p14="http://schemas.microsoft.com/office/powerpoint/2010/main" val="380758754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57200"/>
            <a:ext cx="6302375" cy="487362"/>
          </a:xfrm>
          <a:solidFill>
            <a:srgbClr val="FFFFFF"/>
          </a:solidFill>
        </p:spPr>
        <p:txBody>
          <a:bodyPr/>
          <a:lstStyle/>
          <a:p>
            <a:r>
              <a:rPr lang="en-US" sz="3200">
                <a:latin typeface="Times New Roman" panose="02020603050405020304" pitchFamily="18" charset="0"/>
                <a:cs typeface="Times New Roman" panose="02020603050405020304" pitchFamily="18" charset="0"/>
              </a:rPr>
              <a:t>Các </a:t>
            </a:r>
            <a:r>
              <a:rPr lang="en-US" sz="3200" dirty="0">
                <a:latin typeface="Times New Roman" panose="02020603050405020304" pitchFamily="18" charset="0"/>
                <a:cs typeface="Times New Roman" panose="02020603050405020304" pitchFamily="18" charset="0"/>
              </a:rPr>
              <a:t>giải </a:t>
            </a:r>
            <a:r>
              <a:rPr lang="en-US" sz="3200">
                <a:latin typeface="Times New Roman" panose="02020603050405020304" pitchFamily="18" charset="0"/>
                <a:cs typeface="Times New Roman" panose="02020603050405020304" pitchFamily="18" charset="0"/>
              </a:rPr>
              <a:t>thuật sắp xếp thông dụng</a:t>
            </a:r>
            <a:endParaRPr lang="en-US" sz="3200"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nvPr>
        </p:nvGraphicFramePr>
        <p:xfrm>
          <a:off x="457200" y="955675"/>
          <a:ext cx="8229600" cy="5216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F5EFD47E-C029-4974-8E90-7A6D993626E2}" type="slidenum">
              <a:rPr lang="en-US" altLang="en-US" smtClean="0"/>
              <a:pPr/>
              <a:t>46</a:t>
            </a:fld>
            <a:endParaRPr lang="en-US" altLang="en-US"/>
          </a:p>
        </p:txBody>
      </p:sp>
    </p:spTree>
    <p:extLst>
      <p:ext uri="{BB962C8B-B14F-4D97-AF65-F5344CB8AC3E}">
        <p14:creationId xmlns:p14="http://schemas.microsoft.com/office/powerpoint/2010/main" val="3913022778"/>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latin typeface="Times New Roman" panose="02020603050405020304" pitchFamily="18" charset="0"/>
                <a:cs typeface="Times New Roman" panose="02020603050405020304" pitchFamily="18" charset="0"/>
              </a:rPr>
              <a:t>3.2 </a:t>
            </a:r>
            <a:r>
              <a:rPr lang="en-US" sz="3200" dirty="0">
                <a:latin typeface="Times New Roman" panose="02020603050405020304" pitchFamily="18" charset="0"/>
                <a:cs typeface="Times New Roman" panose="02020603050405020304" pitchFamily="18" charset="0"/>
              </a:rPr>
              <a:t>Đổi chỗ trực tiếp</a:t>
            </a:r>
          </a:p>
        </p:txBody>
      </p:sp>
      <p:sp>
        <p:nvSpPr>
          <p:cNvPr id="3" name="Content Placeholder 2"/>
          <p:cNvSpPr>
            <a:spLocks noGrp="1"/>
          </p:cNvSpPr>
          <p:nvPr>
            <p:ph idx="1"/>
          </p:nvPr>
        </p:nvSpPr>
        <p:spPr>
          <a:xfrm>
            <a:off x="457200" y="1066800"/>
            <a:ext cx="8229600" cy="5059363"/>
          </a:xfrm>
        </p:spPr>
        <p:txBody>
          <a:bodyPr/>
          <a:lstStyle/>
          <a:p>
            <a:pPr marL="0" indent="0">
              <a:lnSpc>
                <a:spcPct val="150000"/>
              </a:lnSpc>
              <a:spcBef>
                <a:spcPts val="0"/>
              </a:spcBef>
              <a:buNone/>
            </a:pPr>
            <a:r>
              <a:rPr lang="en-US" altLang="en-US" sz="2800" b="1" dirty="0">
                <a:latin typeface="Times New Roman" panose="02020603050405020304" pitchFamily="18" charset="0"/>
                <a:cs typeface="Times New Roman" panose="02020603050405020304" pitchFamily="18" charset="0"/>
              </a:rPr>
              <a:t>Ý tưởng</a:t>
            </a:r>
            <a:r>
              <a:rPr lang="en-US" altLang="en-US" sz="2800">
                <a:latin typeface="Times New Roman" panose="02020603050405020304" pitchFamily="18" charset="0"/>
                <a:cs typeface="Times New Roman" panose="02020603050405020304" pitchFamily="18" charset="0"/>
              </a:rPr>
              <a:t>: </a:t>
            </a:r>
          </a:p>
          <a:p>
            <a:pPr>
              <a:lnSpc>
                <a:spcPct val="150000"/>
              </a:lnSpc>
              <a:spcBef>
                <a:spcPts val="0"/>
              </a:spcBef>
            </a:pPr>
            <a:r>
              <a:rPr lang="en-US" altLang="en-US" sz="2800">
                <a:latin typeface="Times New Roman" panose="02020603050405020304" pitchFamily="18" charset="0"/>
                <a:cs typeface="Times New Roman" panose="02020603050405020304" pitchFamily="18" charset="0"/>
              </a:rPr>
              <a:t>Xuất </a:t>
            </a:r>
            <a:r>
              <a:rPr lang="en-US" altLang="en-US" sz="2800" dirty="0">
                <a:latin typeface="Times New Roman" panose="02020603050405020304" pitchFamily="18" charset="0"/>
                <a:cs typeface="Times New Roman" panose="02020603050405020304" pitchFamily="18" charset="0"/>
              </a:rPr>
              <a:t>phát từ đầu dãy, tìm tất các các nghịch thế chứa phần tử này, triệt tiêu chúng bằng cách đổi chỗ 2 phần tử trong cặp nghịch thế</a:t>
            </a:r>
            <a:r>
              <a:rPr lang="en-US" altLang="en-US" sz="2800">
                <a:latin typeface="Times New Roman" panose="02020603050405020304" pitchFamily="18" charset="0"/>
                <a:cs typeface="Times New Roman" panose="02020603050405020304" pitchFamily="18" charset="0"/>
              </a:rPr>
              <a:t>. </a:t>
            </a:r>
          </a:p>
          <a:p>
            <a:pPr>
              <a:lnSpc>
                <a:spcPct val="150000"/>
              </a:lnSpc>
              <a:spcBef>
                <a:spcPts val="0"/>
              </a:spcBef>
            </a:pPr>
            <a:r>
              <a:rPr lang="en-US" altLang="en-US" sz="2800">
                <a:latin typeface="Times New Roman" panose="02020603050405020304" pitchFamily="18" charset="0"/>
                <a:cs typeface="Times New Roman" panose="02020603050405020304" pitchFamily="18" charset="0"/>
              </a:rPr>
              <a:t>Lặp </a:t>
            </a:r>
            <a:r>
              <a:rPr lang="en-US" altLang="en-US" sz="2800" dirty="0">
                <a:latin typeface="Times New Roman" panose="02020603050405020304" pitchFamily="18" charset="0"/>
                <a:cs typeface="Times New Roman" panose="02020603050405020304" pitchFamily="18" charset="0"/>
              </a:rPr>
              <a:t>lại xử lý trên với phần tử kế trong dãy.</a:t>
            </a:r>
          </a:p>
          <a:p>
            <a:pPr>
              <a:spcBef>
                <a:spcPct val="60000"/>
              </a:spcBef>
              <a:buFont typeface="Wingdings" panose="05000000000000000000" pitchFamily="2" charset="2"/>
              <a:buNone/>
            </a:pPr>
            <a:endParaRPr lang="en-US" alt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47</a:t>
            </a:fld>
            <a:endParaRPr lang="en-US" altLang="en-US"/>
          </a:p>
        </p:txBody>
      </p:sp>
    </p:spTree>
    <p:extLst>
      <p:ext uri="{BB962C8B-B14F-4D97-AF65-F5344CB8AC3E}">
        <p14:creationId xmlns:p14="http://schemas.microsoft.com/office/powerpoint/2010/main" val="238997548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Các bước tiến hành</a:t>
            </a:r>
          </a:p>
        </p:txBody>
      </p:sp>
      <p:sp>
        <p:nvSpPr>
          <p:cNvPr id="3" name="Content Placeholder 2"/>
          <p:cNvSpPr>
            <a:spLocks noGrp="1"/>
          </p:cNvSpPr>
          <p:nvPr>
            <p:ph idx="1"/>
          </p:nvPr>
        </p:nvSpPr>
        <p:spPr>
          <a:xfrm>
            <a:off x="457200" y="1066800"/>
            <a:ext cx="8229600" cy="5059363"/>
          </a:xfrm>
        </p:spPr>
        <p:txBody>
          <a:bodyPr/>
          <a:lstStyle/>
          <a:p>
            <a:r>
              <a:rPr lang="en-US" altLang="en-US" sz="2800" u="sng" dirty="0">
                <a:latin typeface="Times New Roman" panose="02020603050405020304" pitchFamily="18" charset="0"/>
                <a:cs typeface="Times New Roman" panose="02020603050405020304" pitchFamily="18" charset="0"/>
              </a:rPr>
              <a:t>Bước 1</a:t>
            </a:r>
            <a:r>
              <a:rPr lang="en-US" altLang="en-US" sz="2800" dirty="0">
                <a:latin typeface="Times New Roman" panose="02020603050405020304" pitchFamily="18" charset="0"/>
                <a:cs typeface="Times New Roman" panose="02020603050405020304" pitchFamily="18" charset="0"/>
              </a:rPr>
              <a:t>: i = 0; </a:t>
            </a:r>
            <a:r>
              <a:rPr lang="en-US" altLang="en-US" sz="2800" i="1" dirty="0">
                <a:solidFill>
                  <a:srgbClr val="3333FF"/>
                </a:solidFill>
                <a:latin typeface="Times New Roman" panose="02020603050405020304" pitchFamily="18" charset="0"/>
                <a:cs typeface="Times New Roman" panose="02020603050405020304" pitchFamily="18" charset="0"/>
              </a:rPr>
              <a:t>// bắt đầu từ đầu dãy </a:t>
            </a:r>
          </a:p>
          <a:p>
            <a:r>
              <a:rPr lang="en-US" altLang="en-US" sz="2800" u="sng" dirty="0">
                <a:latin typeface="Times New Roman" panose="02020603050405020304" pitchFamily="18" charset="0"/>
                <a:cs typeface="Times New Roman" panose="02020603050405020304" pitchFamily="18" charset="0"/>
              </a:rPr>
              <a:t>Bước 2</a:t>
            </a:r>
            <a:r>
              <a:rPr lang="en-US" altLang="en-US" sz="2800" dirty="0">
                <a:latin typeface="Times New Roman" panose="02020603050405020304" pitchFamily="18" charset="0"/>
                <a:cs typeface="Times New Roman" panose="02020603050405020304" pitchFamily="18" charset="0"/>
              </a:rPr>
              <a:t>: j = i+1; </a:t>
            </a:r>
            <a:r>
              <a:rPr lang="en-US" altLang="en-US" sz="2800" i="1" dirty="0">
                <a:solidFill>
                  <a:srgbClr val="3333FF"/>
                </a:solidFill>
                <a:latin typeface="Times New Roman" panose="02020603050405020304" pitchFamily="18" charset="0"/>
                <a:cs typeface="Times New Roman" panose="02020603050405020304" pitchFamily="18" charset="0"/>
              </a:rPr>
              <a:t>//tìm các nghịch thế với a[i] </a:t>
            </a:r>
          </a:p>
          <a:p>
            <a:r>
              <a:rPr lang="en-US" altLang="en-US" sz="2800" u="sng" dirty="0">
                <a:latin typeface="Times New Roman" panose="02020603050405020304" pitchFamily="18" charset="0"/>
                <a:cs typeface="Times New Roman" panose="02020603050405020304" pitchFamily="18" charset="0"/>
              </a:rPr>
              <a:t>Bước 3</a:t>
            </a:r>
            <a:r>
              <a:rPr lang="en-US" altLang="en-US" sz="2800" dirty="0">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Trong khi j &lt; N thực hiện </a:t>
            </a:r>
          </a:p>
          <a:p>
            <a:pPr>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Nếu a[j]&lt;a[i] </a:t>
            </a:r>
            <a:r>
              <a:rPr lang="en-US" altLang="en-US" sz="2800" i="1" dirty="0">
                <a:solidFill>
                  <a:srgbClr val="3333FF"/>
                </a:solidFill>
                <a:latin typeface="Times New Roman" panose="02020603050405020304" pitchFamily="18" charset="0"/>
                <a:cs typeface="Times New Roman" panose="02020603050405020304" pitchFamily="18" charset="0"/>
              </a:rPr>
              <a:t>//xét cặp a[i], a[j]</a:t>
            </a:r>
            <a:r>
              <a:rPr lang="en-US" altLang="en-US" sz="2800" dirty="0">
                <a:solidFill>
                  <a:srgbClr val="3333FF"/>
                </a:solidFill>
                <a:latin typeface="Times New Roman" panose="02020603050405020304" pitchFamily="18" charset="0"/>
                <a:cs typeface="Times New Roman" panose="02020603050405020304" pitchFamily="18" charset="0"/>
              </a:rPr>
              <a:t> </a:t>
            </a:r>
          </a:p>
          <a:p>
            <a:pPr>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	đổi chỗ (a[i</a:t>
            </a:r>
            <a:r>
              <a:rPr lang="en-US" altLang="en-US" sz="2800" dirty="0">
                <a:latin typeface="Times New Roman" panose="02020603050405020304" pitchFamily="18" charset="0"/>
                <a:cs typeface="Times New Roman" panose="02020603050405020304" pitchFamily="18" charset="0"/>
              </a:rPr>
              <a:t>]</a:t>
            </a:r>
            <a:r>
              <a:rPr lang="en-US"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800" dirty="0">
                <a:latin typeface="Times New Roman" panose="02020603050405020304" pitchFamily="18" charset="0"/>
                <a:cs typeface="Times New Roman" panose="02020603050405020304" pitchFamily="18" charset="0"/>
              </a:rPr>
              <a:t>a[j]); </a:t>
            </a:r>
          </a:p>
          <a:p>
            <a:pPr>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j = j+1;		</a:t>
            </a:r>
          </a:p>
          <a:p>
            <a:r>
              <a:rPr lang="en-US" altLang="en-US" sz="2800" u="sng" dirty="0">
                <a:latin typeface="Times New Roman" panose="02020603050405020304" pitchFamily="18" charset="0"/>
                <a:cs typeface="Times New Roman" panose="02020603050405020304" pitchFamily="18" charset="0"/>
              </a:rPr>
              <a:t>Bước 4</a:t>
            </a:r>
            <a:r>
              <a:rPr lang="en-US" altLang="en-US" sz="2800" dirty="0">
                <a:latin typeface="Times New Roman" panose="02020603050405020304" pitchFamily="18" charset="0"/>
                <a:cs typeface="Times New Roman" panose="02020603050405020304" pitchFamily="18" charset="0"/>
              </a:rPr>
              <a:t>: i = i+1; </a:t>
            </a:r>
          </a:p>
          <a:p>
            <a:pPr>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Nếu  i &lt; N-1: Lặp lại Bước 2. </a:t>
            </a:r>
          </a:p>
          <a:p>
            <a:pPr>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Ngược lại:  Dừng. </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48</a:t>
            </a:fld>
            <a:endParaRPr lang="en-US" altLang="en-US"/>
          </a:p>
        </p:txBody>
      </p:sp>
    </p:spTree>
    <p:extLst>
      <p:ext uri="{BB962C8B-B14F-4D97-AF65-F5344CB8AC3E}">
        <p14:creationId xmlns:p14="http://schemas.microsoft.com/office/powerpoint/2010/main" val="55079490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Cài đặt thuật toán</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49</a:t>
            </a:fld>
            <a:endParaRPr lang="en-US" altLang="en-US"/>
          </a:p>
        </p:txBody>
      </p:sp>
      <p:sp>
        <p:nvSpPr>
          <p:cNvPr id="6" name="Text Box 2"/>
          <p:cNvSpPr txBox="1">
            <a:spLocks noChangeArrowheads="1"/>
          </p:cNvSpPr>
          <p:nvPr/>
        </p:nvSpPr>
        <p:spPr bwMode="auto">
          <a:xfrm>
            <a:off x="457200" y="1143000"/>
            <a:ext cx="8229600" cy="47244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InterchangeSort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lang="en-US" sz="2800" i="1" ker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B0F0"/>
                </a:solidFill>
                <a:effectLst/>
                <a:uLnTx/>
                <a:uFillTx/>
                <a:latin typeface="Times New Roman" panose="02020603050405020304" pitchFamily="18" charset="0"/>
                <a:ea typeface="Calibri" panose="020F0502020204030204" pitchFamily="34" charset="0"/>
                <a:cs typeface="Times New Roman" panose="02020603050405020304" pitchFamily="18" charset="0"/>
              </a:rPr>
              <a:t> // Thỏa mãn là cặp nghịch thế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rgbClr val="00B0F0"/>
                </a:solidFill>
                <a:effectLst/>
                <a:uLnTx/>
                <a:uFillTx/>
                <a:latin typeface="Times New Roman" panose="02020603050405020304" pitchFamily="18" charset="0"/>
                <a:ea typeface="Calibri" panose="020F0502020204030204" pitchFamily="34" charset="0"/>
                <a:cs typeface="Times New Roman" panose="02020603050405020304" pitchFamily="18" charset="0"/>
              </a:rPr>
              <a:t>// Đổi chỗ a[i] và a[min] cho nhau</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347345"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511276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4000" dirty="0">
                <a:latin typeface="Times New Roman" panose="02020603050405020304" pitchFamily="18" charset="0"/>
                <a:cs typeface="Times New Roman" panose="02020603050405020304" pitchFamily="18" charset="0"/>
              </a:rPr>
              <a:t>Nội dung chính</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a:t>
            </a:fld>
            <a:endParaRPr lang="en-US" altLang="en-US"/>
          </a:p>
        </p:txBody>
      </p:sp>
      <p:grpSp>
        <p:nvGrpSpPr>
          <p:cNvPr id="59" name="Group 59"/>
          <p:cNvGrpSpPr>
            <a:grpSpLocks/>
          </p:cNvGrpSpPr>
          <p:nvPr/>
        </p:nvGrpSpPr>
        <p:grpSpPr bwMode="auto">
          <a:xfrm>
            <a:off x="-1905000" y="1676400"/>
            <a:ext cx="9296401" cy="4430713"/>
            <a:chOff x="-576" y="1104"/>
            <a:chExt cx="5856" cy="2791"/>
          </a:xfrm>
        </p:grpSpPr>
        <p:sp>
          <p:nvSpPr>
            <p:cNvPr id="60" name="AutoShape 5"/>
            <p:cNvSpPr>
              <a:spLocks noChangeArrowheads="1"/>
            </p:cNvSpPr>
            <p:nvPr/>
          </p:nvSpPr>
          <p:spPr bwMode="gray">
            <a:xfrm rot="5400000">
              <a:off x="-576" y="1104"/>
              <a:ext cx="2791" cy="2791"/>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0">
              <a:gsLst>
                <a:gs pos="0">
                  <a:srgbClr val="003399"/>
                </a:gs>
                <a:gs pos="100000">
                  <a:srgbClr val="00CC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
          <p:nvSpPr>
            <p:cNvPr id="61" name="AutoShape 13"/>
            <p:cNvSpPr>
              <a:spLocks noChangeArrowheads="1"/>
            </p:cNvSpPr>
            <p:nvPr/>
          </p:nvSpPr>
          <p:spPr bwMode="ltGray">
            <a:xfrm rot="5400000">
              <a:off x="-425" y="1310"/>
              <a:ext cx="2374" cy="2373"/>
            </a:xfrm>
            <a:custGeom>
              <a:avLst/>
              <a:gdLst>
                <a:gd name="G0" fmla="+- 744 0 0"/>
                <a:gd name="G1" fmla="+- 11756105 0 0"/>
                <a:gd name="G2" fmla="+- 0 0 11756105"/>
                <a:gd name="T0" fmla="*/ 0 256 1"/>
                <a:gd name="T1" fmla="*/ 180 256 1"/>
                <a:gd name="G3" fmla="+- 11756105 T0 T1"/>
                <a:gd name="T2" fmla="*/ 0 256 1"/>
                <a:gd name="T3" fmla="*/ 90 256 1"/>
                <a:gd name="G4" fmla="+- 11756105 T2 T3"/>
                <a:gd name="G5" fmla="*/ G4 2 1"/>
                <a:gd name="T4" fmla="*/ 90 256 1"/>
                <a:gd name="T5" fmla="*/ 0 256 1"/>
                <a:gd name="G6" fmla="+- 11756105 T4 T5"/>
                <a:gd name="G7" fmla="*/ G6 2 1"/>
                <a:gd name="G8" fmla="abs 11756105"/>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744"/>
                <a:gd name="G18" fmla="*/ 744 1 2"/>
                <a:gd name="G19" fmla="+- G18 5400 0"/>
                <a:gd name="G20" fmla="cos G19 11756105"/>
                <a:gd name="G21" fmla="sin G19 11756105"/>
                <a:gd name="G22" fmla="+- G20 10800 0"/>
                <a:gd name="G23" fmla="+- G21 10800 0"/>
                <a:gd name="G24" fmla="+- 10800 0 G20"/>
                <a:gd name="G25" fmla="+- 744 10800 0"/>
                <a:gd name="G26" fmla="?: G9 G17 G25"/>
                <a:gd name="G27" fmla="?: G9 0 21600"/>
                <a:gd name="G28" fmla="cos 10800 11756105"/>
                <a:gd name="G29" fmla="sin 10800 11756105"/>
                <a:gd name="G30" fmla="sin 744 11756105"/>
                <a:gd name="G31" fmla="+- G28 10800 0"/>
                <a:gd name="G32" fmla="+- G29 10800 0"/>
                <a:gd name="G33" fmla="+- G30 10800 0"/>
                <a:gd name="G34" fmla="?: G4 0 G31"/>
                <a:gd name="G35" fmla="?: 11756105 G34 0"/>
                <a:gd name="G36" fmla="?: G6 G35 G31"/>
                <a:gd name="G37" fmla="+- 21600 0 G36"/>
                <a:gd name="G38" fmla="?: G4 0 G33"/>
                <a:gd name="G39" fmla="?: 11756105 G38 G32"/>
                <a:gd name="G40" fmla="?: G6 G39 0"/>
                <a:gd name="G41" fmla="?: G4 G32 21600"/>
                <a:gd name="G42" fmla="?: G6 G41 G33"/>
                <a:gd name="T12" fmla="*/ 10800 w 21600"/>
                <a:gd name="T13" fmla="*/ 0 h 21600"/>
                <a:gd name="T14" fmla="*/ 5028 w 21600"/>
                <a:gd name="T15" fmla="*/ 10862 h 21600"/>
                <a:gd name="T16" fmla="*/ 10800 w 21600"/>
                <a:gd name="T17" fmla="*/ 10056 h 21600"/>
                <a:gd name="T18" fmla="*/ 16572 w 21600"/>
                <a:gd name="T19" fmla="*/ 10862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056" y="10807"/>
                  </a:moveTo>
                  <a:cubicBezTo>
                    <a:pt x="10056" y="10805"/>
                    <a:pt x="10056" y="10802"/>
                    <a:pt x="10056" y="10800"/>
                  </a:cubicBezTo>
                  <a:cubicBezTo>
                    <a:pt x="10056" y="10389"/>
                    <a:pt x="10389" y="10056"/>
                    <a:pt x="10800" y="10056"/>
                  </a:cubicBezTo>
                  <a:cubicBezTo>
                    <a:pt x="11210" y="10056"/>
                    <a:pt x="11544" y="10389"/>
                    <a:pt x="11544" y="10800"/>
                  </a:cubicBezTo>
                  <a:cubicBezTo>
                    <a:pt x="11544" y="10802"/>
                    <a:pt x="11543" y="10805"/>
                    <a:pt x="11543" y="10807"/>
                  </a:cubicBezTo>
                  <a:lnTo>
                    <a:pt x="21599" y="10916"/>
                  </a:lnTo>
                  <a:cubicBezTo>
                    <a:pt x="21599" y="10877"/>
                    <a:pt x="21600" y="10838"/>
                    <a:pt x="21600" y="10800"/>
                  </a:cubicBezTo>
                  <a:cubicBezTo>
                    <a:pt x="21600" y="4835"/>
                    <a:pt x="16764" y="0"/>
                    <a:pt x="10800" y="0"/>
                  </a:cubicBezTo>
                  <a:cubicBezTo>
                    <a:pt x="4835" y="0"/>
                    <a:pt x="0" y="4835"/>
                    <a:pt x="0" y="10800"/>
                  </a:cubicBezTo>
                  <a:cubicBezTo>
                    <a:pt x="-1" y="10838"/>
                    <a:pt x="0" y="10877"/>
                    <a:pt x="0" y="10916"/>
                  </a:cubicBezTo>
                  <a:close/>
                </a:path>
              </a:pathLst>
            </a:custGeom>
            <a:gradFill rotWithShape="0">
              <a:gsLst>
                <a:gs pos="0">
                  <a:srgbClr val="003399"/>
                </a:gs>
                <a:gs pos="100000">
                  <a:srgbClr val="0099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grpSp>
          <p:nvGrpSpPr>
            <p:cNvPr id="63" name="Group 57"/>
            <p:cNvGrpSpPr>
              <a:grpSpLocks/>
            </p:cNvGrpSpPr>
            <p:nvPr/>
          </p:nvGrpSpPr>
          <p:grpSpPr bwMode="auto">
            <a:xfrm>
              <a:off x="1698" y="1437"/>
              <a:ext cx="3273" cy="334"/>
              <a:chOff x="1698" y="1437"/>
              <a:chExt cx="3273" cy="334"/>
            </a:xfrm>
          </p:grpSpPr>
          <p:sp>
            <p:nvSpPr>
              <p:cNvPr id="104" name="AutoShape 21"/>
              <p:cNvSpPr>
                <a:spLocks noChangeArrowheads="1"/>
              </p:cNvSpPr>
              <p:nvPr/>
            </p:nvSpPr>
            <p:spPr bwMode="gray">
              <a:xfrm>
                <a:off x="1931" y="1437"/>
                <a:ext cx="3040" cy="334"/>
              </a:xfrm>
              <a:prstGeom prst="roundRect">
                <a:avLst>
                  <a:gd name="adj" fmla="val 50000"/>
                </a:avLst>
              </a:prstGeom>
              <a:gradFill rotWithShape="0">
                <a:gsLst>
                  <a:gs pos="0">
                    <a:srgbClr val="33CCFF"/>
                  </a:gs>
                  <a:gs pos="100000">
                    <a:srgbClr val="003399">
                      <a:alpha val="50000"/>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grpSp>
            <p:nvGrpSpPr>
              <p:cNvPr id="105" name="Group 22"/>
              <p:cNvGrpSpPr>
                <a:grpSpLocks/>
              </p:cNvGrpSpPr>
              <p:nvPr/>
            </p:nvGrpSpPr>
            <p:grpSpPr bwMode="auto">
              <a:xfrm>
                <a:off x="1698" y="1447"/>
                <a:ext cx="316" cy="316"/>
                <a:chOff x="1583" y="1494"/>
                <a:chExt cx="526" cy="526"/>
              </a:xfrm>
            </p:grpSpPr>
            <p:sp>
              <p:nvSpPr>
                <p:cNvPr id="108" name="Oval 23"/>
                <p:cNvSpPr>
                  <a:spLocks noChangeArrowheads="1"/>
                </p:cNvSpPr>
                <p:nvPr/>
              </p:nvSpPr>
              <p:spPr bwMode="gray">
                <a:xfrm>
                  <a:off x="1583" y="1494"/>
                  <a:ext cx="526" cy="526"/>
                </a:xfrm>
                <a:prstGeom prst="ellipse">
                  <a:avLst/>
                </a:prstGeom>
                <a:solidFill>
                  <a:srgbClr val="33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
              <p:nvSpPr>
                <p:cNvPr id="109" name="Oval 24"/>
                <p:cNvSpPr>
                  <a:spLocks noChangeArrowheads="1"/>
                </p:cNvSpPr>
                <p:nvPr/>
              </p:nvSpPr>
              <p:spPr bwMode="gray">
                <a:xfrm>
                  <a:off x="1634" y="1547"/>
                  <a:ext cx="425" cy="425"/>
                </a:xfrm>
                <a:prstGeom prst="ellipse">
                  <a:avLst/>
                </a:prstGeom>
                <a:gradFill rotWithShape="1">
                  <a:gsLst>
                    <a:gs pos="0">
                      <a:srgbClr val="10E470"/>
                    </a:gs>
                    <a:gs pos="100000">
                      <a:srgbClr val="10E470">
                        <a:gamma/>
                        <a:shade val="57255"/>
                        <a:invGamma/>
                      </a:srgbClr>
                    </a:gs>
                  </a:gsLst>
                  <a:path path="rect">
                    <a:fillToRect l="100000" t="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
              <p:nvSpPr>
                <p:cNvPr id="110" name="Oval 25"/>
                <p:cNvSpPr>
                  <a:spLocks noChangeArrowheads="1"/>
                </p:cNvSpPr>
                <p:nvPr/>
              </p:nvSpPr>
              <p:spPr bwMode="gray">
                <a:xfrm>
                  <a:off x="1642" y="1557"/>
                  <a:ext cx="406" cy="406"/>
                </a:xfrm>
                <a:prstGeom prst="ellipse">
                  <a:avLst/>
                </a:prstGeom>
                <a:gradFill rotWithShape="1">
                  <a:gsLst>
                    <a:gs pos="0">
                      <a:srgbClr val="FFFF00">
                        <a:alpha val="85001"/>
                      </a:srgbClr>
                    </a:gs>
                    <a:gs pos="100000">
                      <a:srgbClr val="FFFF00">
                        <a:gamma/>
                        <a:shade val="63529"/>
                        <a:invGamma/>
                      </a:srgb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
              <p:nvSpPr>
                <p:cNvPr id="111" name="Oval 26"/>
                <p:cNvSpPr>
                  <a:spLocks noChangeArrowheads="1"/>
                </p:cNvSpPr>
                <p:nvPr/>
              </p:nvSpPr>
              <p:spPr bwMode="gray">
                <a:xfrm>
                  <a:off x="1652" y="1582"/>
                  <a:ext cx="265" cy="266"/>
                </a:xfrm>
                <a:prstGeom prst="ellipse">
                  <a:avLst/>
                </a:prstGeom>
                <a:gradFill rotWithShape="1">
                  <a:gsLst>
                    <a:gs pos="0">
                      <a:srgbClr val="E9940B">
                        <a:gamma/>
                        <a:tint val="0"/>
                        <a:invGamma/>
                      </a:srgbClr>
                    </a:gs>
                    <a:gs pos="100000">
                      <a:srgbClr val="E9940B">
                        <a:alpha val="0"/>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
              <p:nvSpPr>
                <p:cNvPr id="112" name="Oval 27"/>
                <p:cNvSpPr>
                  <a:spLocks noChangeArrowheads="1"/>
                </p:cNvSpPr>
                <p:nvPr/>
              </p:nvSpPr>
              <p:spPr bwMode="gray">
                <a:xfrm>
                  <a:off x="1659" y="1571"/>
                  <a:ext cx="366" cy="366"/>
                </a:xfrm>
                <a:prstGeom prst="ellipse">
                  <a:avLst/>
                </a:prstGeom>
                <a:gradFill rotWithShape="1">
                  <a:gsLst>
                    <a:gs pos="0">
                      <a:srgbClr val="FFFF00">
                        <a:alpha val="0"/>
                      </a:srgbClr>
                    </a:gs>
                    <a:gs pos="100000">
                      <a:srgbClr val="FFFF00">
                        <a:gamma/>
                        <a:shade val="76078"/>
                        <a:invGamma/>
                      </a:srgb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grpSp>
          <p:sp>
            <p:nvSpPr>
              <p:cNvPr id="106" name="Text Box 43"/>
              <p:cNvSpPr txBox="1">
                <a:spLocks noChangeArrowheads="1"/>
              </p:cNvSpPr>
              <p:nvPr/>
            </p:nvSpPr>
            <p:spPr bwMode="auto">
              <a:xfrm>
                <a:off x="1747" y="1481"/>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1</a:t>
                </a:r>
              </a:p>
            </p:txBody>
          </p:sp>
          <p:sp>
            <p:nvSpPr>
              <p:cNvPr id="107" name="Text Box 48"/>
              <p:cNvSpPr txBox="1">
                <a:spLocks noChangeArrowheads="1"/>
              </p:cNvSpPr>
              <p:nvPr/>
            </p:nvSpPr>
            <p:spPr bwMode="auto">
              <a:xfrm>
                <a:off x="2064" y="1491"/>
                <a:ext cx="2115" cy="252"/>
              </a:xfrm>
              <a:prstGeom prst="rect">
                <a:avLst/>
              </a:prstGeom>
              <a:noFill/>
              <a:ln>
                <a:noFill/>
              </a:ln>
              <a:effectLst>
                <a:outerShdw dist="35921" dir="2700000" algn="ctr" rotWithShape="0">
                  <a:srgbClr val="003B76">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Mô</a:t>
                </a:r>
                <a:r>
                  <a:rPr kumimoji="0" lang="en-US" altLang="en-US" sz="2000" b="1" i="0" u="none" strike="noStrike" kern="0" cap="none" spc="0" normalizeH="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 hình hóa bài toán thực tế</a:t>
                </a:r>
                <a:endParaRPr kumimoji="0" lang="en-US"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grpSp>
        <p:grpSp>
          <p:nvGrpSpPr>
            <p:cNvPr id="64" name="Group 56"/>
            <p:cNvGrpSpPr>
              <a:grpSpLocks/>
            </p:cNvGrpSpPr>
            <p:nvPr/>
          </p:nvGrpSpPr>
          <p:grpSpPr bwMode="auto">
            <a:xfrm>
              <a:off x="1952" y="2019"/>
              <a:ext cx="3274" cy="333"/>
              <a:chOff x="1952" y="2019"/>
              <a:chExt cx="3274" cy="333"/>
            </a:xfrm>
          </p:grpSpPr>
          <p:sp>
            <p:nvSpPr>
              <p:cNvPr id="95" name="AutoShape 14"/>
              <p:cNvSpPr>
                <a:spLocks noChangeArrowheads="1"/>
              </p:cNvSpPr>
              <p:nvPr/>
            </p:nvSpPr>
            <p:spPr bwMode="gray">
              <a:xfrm>
                <a:off x="2185" y="2019"/>
                <a:ext cx="3041" cy="333"/>
              </a:xfrm>
              <a:prstGeom prst="roundRect">
                <a:avLst>
                  <a:gd name="adj" fmla="val 50000"/>
                </a:avLst>
              </a:prstGeom>
              <a:gradFill rotWithShape="0">
                <a:gsLst>
                  <a:gs pos="0">
                    <a:srgbClr val="00CCFF"/>
                  </a:gs>
                  <a:gs pos="100000">
                    <a:srgbClr val="003399">
                      <a:alpha val="50000"/>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grpSp>
            <p:nvGrpSpPr>
              <p:cNvPr id="96" name="Group 15"/>
              <p:cNvGrpSpPr>
                <a:grpSpLocks/>
              </p:cNvGrpSpPr>
              <p:nvPr/>
            </p:nvGrpSpPr>
            <p:grpSpPr bwMode="auto">
              <a:xfrm>
                <a:off x="1952" y="2036"/>
                <a:ext cx="316" cy="315"/>
                <a:chOff x="1583" y="1715"/>
                <a:chExt cx="526" cy="526"/>
              </a:xfrm>
            </p:grpSpPr>
            <p:sp>
              <p:nvSpPr>
                <p:cNvPr id="99" name="Oval 16"/>
                <p:cNvSpPr>
                  <a:spLocks noChangeArrowheads="1"/>
                </p:cNvSpPr>
                <p:nvPr/>
              </p:nvSpPr>
              <p:spPr bwMode="gray">
                <a:xfrm>
                  <a:off x="1583" y="1715"/>
                  <a:ext cx="526" cy="526"/>
                </a:xfrm>
                <a:prstGeom prst="ellipse">
                  <a:avLst/>
                </a:prstGeom>
                <a:solidFill>
                  <a:srgbClr val="00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
              <p:nvSpPr>
                <p:cNvPr id="100" name="Oval 17"/>
                <p:cNvSpPr>
                  <a:spLocks noChangeArrowheads="1"/>
                </p:cNvSpPr>
                <p:nvPr/>
              </p:nvSpPr>
              <p:spPr bwMode="gray">
                <a:xfrm>
                  <a:off x="1634" y="1760"/>
                  <a:ext cx="425" cy="425"/>
                </a:xfrm>
                <a:prstGeom prst="ellipse">
                  <a:avLst/>
                </a:prstGeom>
                <a:gradFill rotWithShape="1">
                  <a:gsLst>
                    <a:gs pos="0">
                      <a:srgbClr val="10E470"/>
                    </a:gs>
                    <a:gs pos="100000">
                      <a:srgbClr val="10E470">
                        <a:gamma/>
                        <a:shade val="57255"/>
                        <a:invGamma/>
                      </a:srgbClr>
                    </a:gs>
                  </a:gsLst>
                  <a:path path="rect">
                    <a:fillToRect l="100000" t="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
              <p:nvSpPr>
                <p:cNvPr id="101" name="Oval 18"/>
                <p:cNvSpPr>
                  <a:spLocks noChangeArrowheads="1"/>
                </p:cNvSpPr>
                <p:nvPr/>
              </p:nvSpPr>
              <p:spPr bwMode="gray">
                <a:xfrm>
                  <a:off x="1642" y="1762"/>
                  <a:ext cx="406" cy="406"/>
                </a:xfrm>
                <a:prstGeom prst="ellipse">
                  <a:avLst/>
                </a:prstGeom>
                <a:gradFill rotWithShape="1">
                  <a:gsLst>
                    <a:gs pos="0">
                      <a:srgbClr val="FFFF00">
                        <a:alpha val="85001"/>
                      </a:srgbClr>
                    </a:gs>
                    <a:gs pos="100000">
                      <a:srgbClr val="FFFF00">
                        <a:gamma/>
                        <a:shade val="63529"/>
                        <a:invGamma/>
                      </a:srgb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
              <p:nvSpPr>
                <p:cNvPr id="102" name="Oval 19"/>
                <p:cNvSpPr>
                  <a:spLocks noChangeArrowheads="1"/>
                </p:cNvSpPr>
                <p:nvPr/>
              </p:nvSpPr>
              <p:spPr bwMode="gray">
                <a:xfrm>
                  <a:off x="1652" y="1816"/>
                  <a:ext cx="265" cy="266"/>
                </a:xfrm>
                <a:prstGeom prst="ellipse">
                  <a:avLst/>
                </a:prstGeom>
                <a:gradFill rotWithShape="1">
                  <a:gsLst>
                    <a:gs pos="0">
                      <a:srgbClr val="E9940B">
                        <a:gamma/>
                        <a:tint val="0"/>
                        <a:invGamma/>
                      </a:srgbClr>
                    </a:gs>
                    <a:gs pos="100000">
                      <a:srgbClr val="E9940B">
                        <a:alpha val="0"/>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
              <p:nvSpPr>
                <p:cNvPr id="103" name="Oval 20"/>
                <p:cNvSpPr>
                  <a:spLocks noChangeArrowheads="1"/>
                </p:cNvSpPr>
                <p:nvPr/>
              </p:nvSpPr>
              <p:spPr bwMode="gray">
                <a:xfrm>
                  <a:off x="1659" y="1762"/>
                  <a:ext cx="366" cy="366"/>
                </a:xfrm>
                <a:prstGeom prst="ellipse">
                  <a:avLst/>
                </a:prstGeom>
                <a:gradFill rotWithShape="1">
                  <a:gsLst>
                    <a:gs pos="0">
                      <a:srgbClr val="FFFF00">
                        <a:alpha val="0"/>
                      </a:srgbClr>
                    </a:gs>
                    <a:gs pos="100000">
                      <a:srgbClr val="FFFF00">
                        <a:gamma/>
                        <a:shade val="76078"/>
                        <a:invGamma/>
                      </a:srgb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grpSp>
          <p:sp>
            <p:nvSpPr>
              <p:cNvPr id="97" name="Text Box 44"/>
              <p:cNvSpPr txBox="1">
                <a:spLocks noChangeArrowheads="1"/>
              </p:cNvSpPr>
              <p:nvPr/>
            </p:nvSpPr>
            <p:spPr bwMode="auto">
              <a:xfrm>
                <a:off x="2009" y="2052"/>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2</a:t>
                </a:r>
              </a:p>
            </p:txBody>
          </p:sp>
          <p:sp>
            <p:nvSpPr>
              <p:cNvPr id="98" name="Text Box 49"/>
              <p:cNvSpPr txBox="1">
                <a:spLocks noChangeArrowheads="1"/>
              </p:cNvSpPr>
              <p:nvPr/>
            </p:nvSpPr>
            <p:spPr bwMode="auto">
              <a:xfrm>
                <a:off x="2304" y="2052"/>
                <a:ext cx="1249" cy="252"/>
              </a:xfrm>
              <a:prstGeom prst="rect">
                <a:avLst/>
              </a:prstGeom>
              <a:noFill/>
              <a:ln>
                <a:noFill/>
              </a:ln>
              <a:effectLst>
                <a:outerShdw dist="35921" dir="2700000" algn="ctr" rotWithShape="0">
                  <a:srgbClr val="003B76">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Cấu</a:t>
                </a:r>
                <a:r>
                  <a:rPr kumimoji="0" lang="en-US" altLang="en-US" sz="2000" b="1" i="0" u="none" strike="noStrike" kern="0" cap="none" spc="0" normalizeH="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 trúc dữ liệu</a:t>
                </a:r>
                <a:endParaRPr kumimoji="0" lang="en-US"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grpSp>
        <p:grpSp>
          <p:nvGrpSpPr>
            <p:cNvPr id="65" name="Group 55"/>
            <p:cNvGrpSpPr>
              <a:grpSpLocks/>
            </p:cNvGrpSpPr>
            <p:nvPr/>
          </p:nvGrpSpPr>
          <p:grpSpPr bwMode="auto">
            <a:xfrm>
              <a:off x="2006" y="2592"/>
              <a:ext cx="3274" cy="336"/>
              <a:chOff x="2006" y="2592"/>
              <a:chExt cx="3274" cy="336"/>
            </a:xfrm>
          </p:grpSpPr>
          <p:sp>
            <p:nvSpPr>
              <p:cNvPr id="86" name="AutoShape 6"/>
              <p:cNvSpPr>
                <a:spLocks noChangeArrowheads="1"/>
              </p:cNvSpPr>
              <p:nvPr/>
            </p:nvSpPr>
            <p:spPr bwMode="gray">
              <a:xfrm>
                <a:off x="2240" y="2595"/>
                <a:ext cx="3040" cy="333"/>
              </a:xfrm>
              <a:prstGeom prst="roundRect">
                <a:avLst>
                  <a:gd name="adj" fmla="val 50000"/>
                </a:avLst>
              </a:prstGeom>
              <a:gradFill rotWithShape="0">
                <a:gsLst>
                  <a:gs pos="0">
                    <a:srgbClr val="00CCFF"/>
                  </a:gs>
                  <a:gs pos="100000">
                    <a:srgbClr val="003399">
                      <a:alpha val="50000"/>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grpSp>
            <p:nvGrpSpPr>
              <p:cNvPr id="87" name="Group 7"/>
              <p:cNvGrpSpPr>
                <a:grpSpLocks/>
              </p:cNvGrpSpPr>
              <p:nvPr/>
            </p:nvGrpSpPr>
            <p:grpSpPr bwMode="auto">
              <a:xfrm>
                <a:off x="2006" y="2592"/>
                <a:ext cx="316" cy="316"/>
                <a:chOff x="1583" y="1872"/>
                <a:chExt cx="526" cy="526"/>
              </a:xfrm>
            </p:grpSpPr>
            <p:sp>
              <p:nvSpPr>
                <p:cNvPr id="90" name="Oval 8"/>
                <p:cNvSpPr>
                  <a:spLocks noChangeArrowheads="1"/>
                </p:cNvSpPr>
                <p:nvPr/>
              </p:nvSpPr>
              <p:spPr bwMode="gray">
                <a:xfrm>
                  <a:off x="1583" y="1872"/>
                  <a:ext cx="526" cy="526"/>
                </a:xfrm>
                <a:prstGeom prst="ellipse">
                  <a:avLst/>
                </a:prstGeom>
                <a:solidFill>
                  <a:srgbClr val="00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
              <p:nvSpPr>
                <p:cNvPr id="91" name="Oval 9"/>
                <p:cNvSpPr>
                  <a:spLocks noChangeArrowheads="1"/>
                </p:cNvSpPr>
                <p:nvPr/>
              </p:nvSpPr>
              <p:spPr bwMode="gray">
                <a:xfrm>
                  <a:off x="1634" y="1926"/>
                  <a:ext cx="425" cy="425"/>
                </a:xfrm>
                <a:prstGeom prst="ellipse">
                  <a:avLst/>
                </a:prstGeom>
                <a:gradFill rotWithShape="1">
                  <a:gsLst>
                    <a:gs pos="0">
                      <a:srgbClr val="10E470"/>
                    </a:gs>
                    <a:gs pos="100000">
                      <a:srgbClr val="10E470">
                        <a:gamma/>
                        <a:shade val="57255"/>
                        <a:invGamma/>
                      </a:srgbClr>
                    </a:gs>
                  </a:gsLst>
                  <a:path path="rect">
                    <a:fillToRect l="100000" t="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
              <p:nvSpPr>
                <p:cNvPr id="92" name="Oval 10"/>
                <p:cNvSpPr>
                  <a:spLocks noChangeArrowheads="1"/>
                </p:cNvSpPr>
                <p:nvPr/>
              </p:nvSpPr>
              <p:spPr bwMode="gray">
                <a:xfrm>
                  <a:off x="1642" y="1945"/>
                  <a:ext cx="406" cy="406"/>
                </a:xfrm>
                <a:prstGeom prst="ellipse">
                  <a:avLst/>
                </a:prstGeom>
                <a:gradFill rotWithShape="1">
                  <a:gsLst>
                    <a:gs pos="0">
                      <a:srgbClr val="FFFF00">
                        <a:alpha val="85001"/>
                      </a:srgbClr>
                    </a:gs>
                    <a:gs pos="100000">
                      <a:srgbClr val="FFFF00">
                        <a:gamma/>
                        <a:shade val="63529"/>
                        <a:invGamma/>
                      </a:srgb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
              <p:nvSpPr>
                <p:cNvPr id="93" name="Oval 11"/>
                <p:cNvSpPr>
                  <a:spLocks noChangeArrowheads="1"/>
                </p:cNvSpPr>
                <p:nvPr/>
              </p:nvSpPr>
              <p:spPr bwMode="gray">
                <a:xfrm>
                  <a:off x="1680" y="2005"/>
                  <a:ext cx="265" cy="266"/>
                </a:xfrm>
                <a:prstGeom prst="ellipse">
                  <a:avLst/>
                </a:prstGeom>
                <a:gradFill rotWithShape="1">
                  <a:gsLst>
                    <a:gs pos="0">
                      <a:srgbClr val="E9940B">
                        <a:gamma/>
                        <a:tint val="0"/>
                        <a:invGamma/>
                      </a:srgbClr>
                    </a:gs>
                    <a:gs pos="100000">
                      <a:srgbClr val="E9940B">
                        <a:alpha val="0"/>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
              <p:nvSpPr>
                <p:cNvPr id="94" name="Oval 12"/>
                <p:cNvSpPr>
                  <a:spLocks noChangeArrowheads="1"/>
                </p:cNvSpPr>
                <p:nvPr/>
              </p:nvSpPr>
              <p:spPr bwMode="gray">
                <a:xfrm>
                  <a:off x="1680" y="1985"/>
                  <a:ext cx="366" cy="366"/>
                </a:xfrm>
                <a:prstGeom prst="ellipse">
                  <a:avLst/>
                </a:prstGeom>
                <a:gradFill rotWithShape="1">
                  <a:gsLst>
                    <a:gs pos="0">
                      <a:srgbClr val="FFFF00">
                        <a:alpha val="0"/>
                      </a:srgbClr>
                    </a:gs>
                    <a:gs pos="100000">
                      <a:srgbClr val="FFFF00">
                        <a:gamma/>
                        <a:shade val="76078"/>
                        <a:invGamma/>
                      </a:srgb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grpSp>
          <p:sp>
            <p:nvSpPr>
              <p:cNvPr id="88" name="Text Box 45"/>
              <p:cNvSpPr txBox="1">
                <a:spLocks noChangeArrowheads="1"/>
              </p:cNvSpPr>
              <p:nvPr/>
            </p:nvSpPr>
            <p:spPr bwMode="auto">
              <a:xfrm>
                <a:off x="2063" y="2648"/>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000" b="1"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3</a:t>
                </a:r>
              </a:p>
            </p:txBody>
          </p:sp>
          <p:sp>
            <p:nvSpPr>
              <p:cNvPr id="89" name="Text Box 50"/>
              <p:cNvSpPr txBox="1">
                <a:spLocks noChangeArrowheads="1"/>
              </p:cNvSpPr>
              <p:nvPr/>
            </p:nvSpPr>
            <p:spPr bwMode="auto">
              <a:xfrm>
                <a:off x="2352" y="2657"/>
                <a:ext cx="819" cy="252"/>
              </a:xfrm>
              <a:prstGeom prst="rect">
                <a:avLst/>
              </a:prstGeom>
              <a:noFill/>
              <a:ln>
                <a:noFill/>
              </a:ln>
              <a:effectLst>
                <a:outerShdw dist="35921" dir="2700000" algn="ctr" rotWithShape="0">
                  <a:srgbClr val="003B76">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en-US" sz="2000" b="1" kern="0">
                    <a:solidFill>
                      <a:srgbClr val="FFFF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Giải thuật</a:t>
                </a:r>
                <a:endParaRPr kumimoji="0" lang="en-US"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grpSp>
        <p:grpSp>
          <p:nvGrpSpPr>
            <p:cNvPr id="67" name="Group 53"/>
            <p:cNvGrpSpPr>
              <a:grpSpLocks/>
            </p:cNvGrpSpPr>
            <p:nvPr/>
          </p:nvGrpSpPr>
          <p:grpSpPr bwMode="auto">
            <a:xfrm>
              <a:off x="1669" y="3270"/>
              <a:ext cx="3274" cy="334"/>
              <a:chOff x="1669" y="3270"/>
              <a:chExt cx="3274" cy="334"/>
            </a:xfrm>
          </p:grpSpPr>
          <p:sp>
            <p:nvSpPr>
              <p:cNvPr id="68" name="AutoShape 35"/>
              <p:cNvSpPr>
                <a:spLocks noChangeArrowheads="1"/>
              </p:cNvSpPr>
              <p:nvPr/>
            </p:nvSpPr>
            <p:spPr bwMode="gray">
              <a:xfrm>
                <a:off x="1902" y="3270"/>
                <a:ext cx="3041" cy="334"/>
              </a:xfrm>
              <a:prstGeom prst="roundRect">
                <a:avLst>
                  <a:gd name="adj" fmla="val 50000"/>
                </a:avLst>
              </a:prstGeom>
              <a:gradFill rotWithShape="0">
                <a:gsLst>
                  <a:gs pos="0">
                    <a:srgbClr val="00CCFF"/>
                  </a:gs>
                  <a:gs pos="100000">
                    <a:srgbClr val="003399">
                      <a:alpha val="50000"/>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grpSp>
            <p:nvGrpSpPr>
              <p:cNvPr id="69" name="Group 36"/>
              <p:cNvGrpSpPr>
                <a:grpSpLocks/>
              </p:cNvGrpSpPr>
              <p:nvPr/>
            </p:nvGrpSpPr>
            <p:grpSpPr bwMode="auto">
              <a:xfrm>
                <a:off x="1669" y="3281"/>
                <a:ext cx="316" cy="316"/>
                <a:chOff x="1583" y="1494"/>
                <a:chExt cx="526" cy="526"/>
              </a:xfrm>
            </p:grpSpPr>
            <p:sp>
              <p:nvSpPr>
                <p:cNvPr id="72" name="Oval 37"/>
                <p:cNvSpPr>
                  <a:spLocks noChangeArrowheads="1"/>
                </p:cNvSpPr>
                <p:nvPr/>
              </p:nvSpPr>
              <p:spPr bwMode="gray">
                <a:xfrm>
                  <a:off x="1583" y="1494"/>
                  <a:ext cx="526" cy="526"/>
                </a:xfrm>
                <a:prstGeom prst="ellipse">
                  <a:avLst/>
                </a:prstGeom>
                <a:solidFill>
                  <a:srgbClr val="00CCFF"/>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
              <p:nvSpPr>
                <p:cNvPr id="73" name="Oval 38"/>
                <p:cNvSpPr>
                  <a:spLocks noChangeArrowheads="1"/>
                </p:cNvSpPr>
                <p:nvPr/>
              </p:nvSpPr>
              <p:spPr bwMode="gray">
                <a:xfrm>
                  <a:off x="1634" y="1547"/>
                  <a:ext cx="425" cy="425"/>
                </a:xfrm>
                <a:prstGeom prst="ellipse">
                  <a:avLst/>
                </a:prstGeom>
                <a:gradFill rotWithShape="1">
                  <a:gsLst>
                    <a:gs pos="0">
                      <a:srgbClr val="10E470"/>
                    </a:gs>
                    <a:gs pos="100000">
                      <a:srgbClr val="10E470">
                        <a:gamma/>
                        <a:shade val="57255"/>
                        <a:invGamma/>
                      </a:srgbClr>
                    </a:gs>
                  </a:gsLst>
                  <a:path path="rect">
                    <a:fillToRect l="100000" t="10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
              <p:nvSpPr>
                <p:cNvPr id="74" name="Oval 39"/>
                <p:cNvSpPr>
                  <a:spLocks noChangeArrowheads="1"/>
                </p:cNvSpPr>
                <p:nvPr/>
              </p:nvSpPr>
              <p:spPr bwMode="gray">
                <a:xfrm>
                  <a:off x="1642" y="1557"/>
                  <a:ext cx="406" cy="406"/>
                </a:xfrm>
                <a:prstGeom prst="ellipse">
                  <a:avLst/>
                </a:prstGeom>
                <a:gradFill rotWithShape="1">
                  <a:gsLst>
                    <a:gs pos="0">
                      <a:srgbClr val="FFFF00">
                        <a:alpha val="85001"/>
                      </a:srgbClr>
                    </a:gs>
                    <a:gs pos="100000">
                      <a:srgbClr val="FFFF00">
                        <a:gamma/>
                        <a:shade val="63529"/>
                        <a:invGamma/>
                      </a:srgb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
              <p:nvSpPr>
                <p:cNvPr id="75" name="Oval 40"/>
                <p:cNvSpPr>
                  <a:spLocks noChangeArrowheads="1"/>
                </p:cNvSpPr>
                <p:nvPr/>
              </p:nvSpPr>
              <p:spPr bwMode="gray">
                <a:xfrm>
                  <a:off x="1652" y="1582"/>
                  <a:ext cx="265" cy="266"/>
                </a:xfrm>
                <a:prstGeom prst="ellipse">
                  <a:avLst/>
                </a:prstGeom>
                <a:gradFill rotWithShape="1">
                  <a:gsLst>
                    <a:gs pos="0">
                      <a:srgbClr val="E9940B">
                        <a:gamma/>
                        <a:tint val="0"/>
                        <a:invGamma/>
                      </a:srgbClr>
                    </a:gs>
                    <a:gs pos="100000">
                      <a:srgbClr val="E9940B">
                        <a:alpha val="0"/>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
              <p:nvSpPr>
                <p:cNvPr id="76" name="Oval 41"/>
                <p:cNvSpPr>
                  <a:spLocks noChangeArrowheads="1"/>
                </p:cNvSpPr>
                <p:nvPr/>
              </p:nvSpPr>
              <p:spPr bwMode="gray">
                <a:xfrm>
                  <a:off x="1659" y="1571"/>
                  <a:ext cx="366" cy="366"/>
                </a:xfrm>
                <a:prstGeom prst="ellipse">
                  <a:avLst/>
                </a:prstGeom>
                <a:gradFill rotWithShape="1">
                  <a:gsLst>
                    <a:gs pos="0">
                      <a:srgbClr val="FFFF00">
                        <a:alpha val="0"/>
                      </a:srgbClr>
                    </a:gs>
                    <a:gs pos="100000">
                      <a:srgbClr val="FFFF00">
                        <a:gamma/>
                        <a:shade val="76078"/>
                        <a:invGamma/>
                      </a:srgb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52400" dir="16200000" sy="-100000" rotWithShape="0">
                          <a:schemeClr val="bg2">
                            <a:alpha val="50000"/>
                          </a:schemeClr>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grpSp>
          <p:sp>
            <p:nvSpPr>
              <p:cNvPr id="70" name="Text Box 47"/>
              <p:cNvSpPr txBox="1">
                <a:spLocks noChangeArrowheads="1"/>
              </p:cNvSpPr>
              <p:nvPr/>
            </p:nvSpPr>
            <p:spPr bwMode="auto">
              <a:xfrm>
                <a:off x="1720" y="3326"/>
                <a:ext cx="19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lang="en-US" altLang="en-US" sz="2000" b="1" kern="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endParaRPr kumimoji="0" lang="en-US" altLang="en-US" sz="2000" b="1" i="0" u="none" strike="noStrike" kern="0" cap="none" spc="0" normalizeH="0" baseline="0" noProof="0">
                  <a:ln>
                    <a:noFill/>
                  </a:ln>
                  <a:solidFill>
                    <a:srgbClr val="000000"/>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sp>
            <p:nvSpPr>
              <p:cNvPr id="71" name="Text Box 52"/>
              <p:cNvSpPr txBox="1">
                <a:spLocks noChangeArrowheads="1"/>
              </p:cNvSpPr>
              <p:nvPr/>
            </p:nvSpPr>
            <p:spPr bwMode="auto">
              <a:xfrm>
                <a:off x="2016" y="3300"/>
                <a:ext cx="1071" cy="252"/>
              </a:xfrm>
              <a:prstGeom prst="rect">
                <a:avLst/>
              </a:prstGeom>
              <a:noFill/>
              <a:ln>
                <a:noFill/>
              </a:ln>
              <a:effectLst>
                <a:outerShdw dist="35921" dir="2700000" algn="ctr" rotWithShape="0">
                  <a:srgbClr val="003B76">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Chương</a:t>
                </a:r>
                <a:r>
                  <a:rPr kumimoji="0" lang="en-US" altLang="en-US" sz="2000" b="1" i="0" u="none" strike="noStrike" kern="0" cap="none" spc="0" normalizeH="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rPr>
                  <a:t> trình</a:t>
                </a:r>
                <a:endParaRPr kumimoji="0" lang="en-US" alt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Times New Roman" panose="02020603050405020304" pitchFamily="18" charset="0"/>
                  <a:cs typeface="Times New Roman" panose="02020603050405020304" pitchFamily="18" charset="0"/>
                </a:endParaRPr>
              </a:p>
            </p:txBody>
          </p:sp>
        </p:grpSp>
      </p:grpSp>
      <p:pic>
        <p:nvPicPr>
          <p:cNvPr id="114" name="Picture 25" descr="1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673" y="3033501"/>
            <a:ext cx="1279525"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256839"/>
      </p:ext>
    </p:extLst>
  </p:cSld>
  <p:clrMapOvr>
    <a:masterClrMapping/>
  </p:clrMapOvr>
  <p:transition spd="slow">
    <p:randomBa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50</a:t>
            </a:fld>
            <a:endParaRPr lang="en-US" altLang="en-US"/>
          </a:p>
        </p:txBody>
      </p:sp>
      <p:sp>
        <p:nvSpPr>
          <p:cNvPr id="5" name="Oval 3"/>
          <p:cNvSpPr>
            <a:spLocks noChangeArrowheads="1"/>
          </p:cNvSpPr>
          <p:nvPr/>
        </p:nvSpPr>
        <p:spPr bwMode="auto">
          <a:xfrm>
            <a:off x="1479550" y="2871788"/>
            <a:ext cx="80962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4"/>
          <p:cNvSpPr>
            <a:spLocks noChangeArrowheads="1"/>
          </p:cNvSpPr>
          <p:nvPr/>
        </p:nvSpPr>
        <p:spPr bwMode="auto">
          <a:xfrm>
            <a:off x="260508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7" name="Oval 5"/>
          <p:cNvSpPr>
            <a:spLocks noChangeArrowheads="1"/>
          </p:cNvSpPr>
          <p:nvPr/>
        </p:nvSpPr>
        <p:spPr bwMode="auto">
          <a:xfrm>
            <a:off x="3713162"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6"/>
          <p:cNvSpPr>
            <a:spLocks noChangeArrowheads="1"/>
          </p:cNvSpPr>
          <p:nvPr/>
        </p:nvSpPr>
        <p:spPr bwMode="auto">
          <a:xfrm>
            <a:off x="4805362"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9" name="Oval 7"/>
          <p:cNvSpPr>
            <a:spLocks noChangeArrowheads="1"/>
          </p:cNvSpPr>
          <p:nvPr/>
        </p:nvSpPr>
        <p:spPr bwMode="auto">
          <a:xfrm>
            <a:off x="5911850"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8"/>
          <p:cNvSpPr>
            <a:spLocks noChangeArrowheads="1"/>
          </p:cNvSpPr>
          <p:nvPr/>
        </p:nvSpPr>
        <p:spPr bwMode="auto">
          <a:xfrm>
            <a:off x="7021512"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1" name="Oval 9"/>
          <p:cNvSpPr>
            <a:spLocks noChangeArrowheads="1"/>
          </p:cNvSpPr>
          <p:nvPr/>
        </p:nvSpPr>
        <p:spPr bwMode="auto">
          <a:xfrm>
            <a:off x="814863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10"/>
          <p:cNvSpPr>
            <a:spLocks noChangeArrowheads="1"/>
          </p:cNvSpPr>
          <p:nvPr/>
        </p:nvSpPr>
        <p:spPr bwMode="auto">
          <a:xfrm>
            <a:off x="38893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grpSp>
        <p:nvGrpSpPr>
          <p:cNvPr id="13" name="Group 11"/>
          <p:cNvGrpSpPr>
            <a:grpSpLocks/>
          </p:cNvGrpSpPr>
          <p:nvPr/>
        </p:nvGrpSpPr>
        <p:grpSpPr bwMode="auto">
          <a:xfrm>
            <a:off x="388937" y="3425825"/>
            <a:ext cx="8550275" cy="608013"/>
            <a:chOff x="644" y="1153"/>
            <a:chExt cx="4972" cy="383"/>
          </a:xfrm>
        </p:grpSpPr>
        <p:sp>
          <p:nvSpPr>
            <p:cNvPr id="1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1</a:t>
              </a:r>
            </a:p>
          </p:txBody>
        </p:sp>
        <p:sp>
          <p:nvSpPr>
            <p:cNvPr id="1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2</a:t>
              </a:r>
            </a:p>
          </p:txBody>
        </p:sp>
        <p:sp>
          <p:nvSpPr>
            <p:cNvPr id="1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3</a:t>
              </a:r>
            </a:p>
          </p:txBody>
        </p:sp>
        <p:sp>
          <p:nvSpPr>
            <p:cNvPr id="1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4</a:t>
              </a:r>
            </a:p>
          </p:txBody>
        </p:sp>
        <p:sp>
          <p:nvSpPr>
            <p:cNvPr id="1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5</a:t>
              </a:r>
            </a:p>
          </p:txBody>
        </p:sp>
        <p:sp>
          <p:nvSpPr>
            <p:cNvPr id="1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6</a:t>
              </a:r>
            </a:p>
          </p:txBody>
        </p:sp>
        <p:sp>
          <p:nvSpPr>
            <p:cNvPr id="2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7</a:t>
              </a:r>
            </a:p>
          </p:txBody>
        </p:sp>
        <p:sp>
          <p:nvSpPr>
            <p:cNvPr id="2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solidFill>
                    <a:schemeClr val="bg1">
                      <a:alpha val="60001"/>
                    </a:schemeClr>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eaLnBrk="0" hangingPunct="0">
                <a:spcBef>
                  <a:spcPct val="50000"/>
                </a:spcBef>
              </a:pPr>
              <a:r>
                <a:rPr lang="en-US" altLang="en-US" sz="2400" b="1">
                  <a:latin typeface="VNI-Helve" pitchFamily="2" charset="0"/>
                </a:rPr>
                <a:t>0</a:t>
              </a:r>
            </a:p>
          </p:txBody>
        </p:sp>
      </p:grpSp>
      <p:sp>
        <p:nvSpPr>
          <p:cNvPr id="22" name="Oval 20"/>
          <p:cNvSpPr>
            <a:spLocks noChangeArrowheads="1"/>
          </p:cNvSpPr>
          <p:nvPr/>
        </p:nvSpPr>
        <p:spPr bwMode="auto">
          <a:xfrm>
            <a:off x="381000" y="28702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23" name="AutoShape 21"/>
          <p:cNvSpPr>
            <a:spLocks noChangeArrowheads="1"/>
          </p:cNvSpPr>
          <p:nvPr/>
        </p:nvSpPr>
        <p:spPr bwMode="auto">
          <a:xfrm>
            <a:off x="403225" y="3554413"/>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400">
              <a:latin typeface="Times New Roman" panose="02020603050405020304" pitchFamily="18" charset="0"/>
            </a:endParaRPr>
          </a:p>
          <a:p>
            <a:pPr algn="ctr" eaLnBrk="0" hangingPunct="0">
              <a:spcBef>
                <a:spcPct val="50000"/>
              </a:spcBef>
            </a:pPr>
            <a:r>
              <a:rPr lang="en-US" altLang="en-US" sz="2400">
                <a:latin typeface="Times New Roman" panose="02020603050405020304" pitchFamily="18" charset="0"/>
              </a:rPr>
              <a:t>i</a:t>
            </a:r>
          </a:p>
        </p:txBody>
      </p:sp>
      <p:sp>
        <p:nvSpPr>
          <p:cNvPr id="24" name="AutoShape 22"/>
          <p:cNvSpPr>
            <a:spLocks noChangeArrowheads="1"/>
          </p:cNvSpPr>
          <p:nvPr/>
        </p:nvSpPr>
        <p:spPr bwMode="auto">
          <a:xfrm>
            <a:off x="1570037" y="2133600"/>
            <a:ext cx="576263" cy="608013"/>
          </a:xfrm>
          <a:prstGeom prst="downArrow">
            <a:avLst>
              <a:gd name="adj1" fmla="val 50000"/>
              <a:gd name="adj2" fmla="val 26377"/>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pPr algn="ctr"/>
            <a:r>
              <a:rPr lang="en-US" altLang="en-US" sz="2800"/>
              <a:t>j</a:t>
            </a:r>
          </a:p>
        </p:txBody>
      </p:sp>
    </p:spTree>
    <p:extLst>
      <p:ext uri="{BB962C8B-B14F-4D97-AF65-F5344CB8AC3E}">
        <p14:creationId xmlns:p14="http://schemas.microsoft.com/office/powerpoint/2010/main" val="42650712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1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5"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1000"/>
                                        <p:tgtEl>
                                          <p:spTgt spid="24"/>
                                        </p:tgtEl>
                                      </p:cBhvr>
                                    </p:animEffect>
                                  </p:childTnLst>
                                </p:cTn>
                              </p:par>
                            </p:childTnLst>
                          </p:cTn>
                        </p:par>
                        <p:par>
                          <p:cTn id="13" fill="hold">
                            <p:stCondLst>
                              <p:cond delay="1000"/>
                            </p:stCondLst>
                            <p:childTnLst>
                              <p:par>
                                <p:cTn id="14" presetID="26" presetClass="emph" presetSubtype="0" fill="hold" grpId="0" nodeType="afterEffect">
                                  <p:stCondLst>
                                    <p:cond delay="0"/>
                                  </p:stCondLst>
                                  <p:childTnLst>
                                    <p:animEffect transition="out" filter="fade">
                                      <p:cBhvr>
                                        <p:cTn id="15" dur="1000" tmFilter="0, 0; .2, .5; .8, .5; 1, 0"/>
                                        <p:tgtEl>
                                          <p:spTgt spid="5"/>
                                        </p:tgtEl>
                                      </p:cBhvr>
                                    </p:animEffect>
                                    <p:animScale>
                                      <p:cBhvr>
                                        <p:cTn id="16" dur="500" autoRev="1" fill="hold"/>
                                        <p:tgtEl>
                                          <p:spTgt spid="5"/>
                                        </p:tgtEl>
                                      </p:cBhvr>
                                      <p:by x="105000" y="105000"/>
                                    </p:animScale>
                                  </p:childTnLst>
                                </p:cTn>
                              </p:par>
                              <p:par>
                                <p:cTn id="17" presetID="26" presetClass="emph" presetSubtype="0" fill="hold" grpId="0" nodeType="withEffect">
                                  <p:stCondLst>
                                    <p:cond delay="0"/>
                                  </p:stCondLst>
                                  <p:childTnLst>
                                    <p:animEffect transition="out" filter="fade">
                                      <p:cBhvr>
                                        <p:cTn id="18" dur="1000" tmFilter="0, 0; .2, .5; .8, .5; 1, 0"/>
                                        <p:tgtEl>
                                          <p:spTgt spid="12"/>
                                        </p:tgtEl>
                                      </p:cBhvr>
                                    </p:animEffect>
                                    <p:animScale>
                                      <p:cBhvr>
                                        <p:cTn id="19" dur="500" autoRev="1" fill="hold"/>
                                        <p:tgtEl>
                                          <p:spTgt spid="12"/>
                                        </p:tgtEl>
                                      </p:cBhvr>
                                      <p:by x="105000" y="105000"/>
                                    </p:animScale>
                                  </p:childTnLst>
                                </p:cTn>
                              </p:par>
                            </p:childTnLst>
                          </p:cTn>
                        </p:par>
                        <p:par>
                          <p:cTn id="20" fill="hold">
                            <p:stCondLst>
                              <p:cond delay="2000"/>
                            </p:stCondLst>
                            <p:childTnLst>
                              <p:par>
                                <p:cTn id="21" presetID="42" presetClass="path" presetSubtype="0" accel="50000" decel="50000" fill="hold" grpId="1" nodeType="afterEffect">
                                  <p:stCondLst>
                                    <p:cond delay="0"/>
                                  </p:stCondLst>
                                  <p:childTnLst>
                                    <p:animMotion origin="layout" path="M -0.00105 2.59259E-6 L -0.05261 0.20879 " pathEditMode="relative" rAng="0" ptsTypes="AA">
                                      <p:cBhvr>
                                        <p:cTn id="22" dur="1000" fill="hold"/>
                                        <p:tgtEl>
                                          <p:spTgt spid="5"/>
                                        </p:tgtEl>
                                        <p:attrNameLst>
                                          <p:attrName>ppt_x</p:attrName>
                                          <p:attrName>ppt_y</p:attrName>
                                        </p:attrNameLst>
                                      </p:cBhvr>
                                      <p:rCtr x="-2587" y="10440"/>
                                    </p:animMotion>
                                  </p:childTnLst>
                                </p:cTn>
                              </p:par>
                            </p:childTnLst>
                          </p:cTn>
                        </p:par>
                        <p:par>
                          <p:cTn id="23" fill="hold">
                            <p:stCondLst>
                              <p:cond delay="3000"/>
                            </p:stCondLst>
                            <p:childTnLst>
                              <p:par>
                                <p:cTn id="24" presetID="63" presetClass="path" presetSubtype="0" accel="50000" decel="50000" fill="hold" grpId="1" nodeType="afterEffect">
                                  <p:stCondLst>
                                    <p:cond delay="0"/>
                                  </p:stCondLst>
                                  <p:childTnLst>
                                    <p:animMotion origin="layout" path="M 0.00105 -0.00023 L 0.11927 3.33333E-6 " pathEditMode="relative" rAng="0" ptsTypes="AA">
                                      <p:cBhvr>
                                        <p:cTn id="25" dur="1000" fill="hold"/>
                                        <p:tgtEl>
                                          <p:spTgt spid="12"/>
                                        </p:tgtEl>
                                        <p:attrNameLst>
                                          <p:attrName>ppt_x</p:attrName>
                                          <p:attrName>ppt_y</p:attrName>
                                        </p:attrNameLst>
                                      </p:cBhvr>
                                      <p:rCtr x="6076" y="162"/>
                                    </p:animMotion>
                                  </p:childTnLst>
                                </p:cTn>
                              </p:par>
                            </p:childTnLst>
                          </p:cTn>
                        </p:par>
                        <p:par>
                          <p:cTn id="26" fill="hold">
                            <p:stCondLst>
                              <p:cond delay="4000"/>
                            </p:stCondLst>
                            <p:childTnLst>
                              <p:par>
                                <p:cTn id="27" presetID="64" presetClass="path" presetSubtype="0" accel="50000" decel="50000" fill="hold" grpId="2" nodeType="afterEffect">
                                  <p:stCondLst>
                                    <p:cond delay="0"/>
                                  </p:stCondLst>
                                  <p:childTnLst>
                                    <p:animMotion origin="layout" path="M -0.05261 0.20879 L -0.11927 -0.00023 " pathEditMode="relative" rAng="0" ptsTypes="AA">
                                      <p:cBhvr>
                                        <p:cTn id="28" dur="1000" fill="hold"/>
                                        <p:tgtEl>
                                          <p:spTgt spid="5"/>
                                        </p:tgtEl>
                                        <p:attrNameLst>
                                          <p:attrName>ppt_x</p:attrName>
                                          <p:attrName>ppt_y</p:attrName>
                                        </p:attrNameLst>
                                      </p:cBhvr>
                                      <p:rCtr x="-3507" y="-10856"/>
                                    </p:animMotion>
                                  </p:childTnLst>
                                </p:cTn>
                              </p:par>
                            </p:childTnLst>
                          </p:cTn>
                        </p:par>
                        <p:par>
                          <p:cTn id="29" fill="hold">
                            <p:stCondLst>
                              <p:cond delay="5000"/>
                            </p:stCondLst>
                            <p:childTnLst>
                              <p:par>
                                <p:cTn id="30" presetID="63" presetClass="path" presetSubtype="0" accel="50000" decel="50000" fill="hold" grpId="0" nodeType="afterEffect">
                                  <p:stCondLst>
                                    <p:cond delay="0"/>
                                  </p:stCondLst>
                                  <p:childTnLst>
                                    <p:animMotion origin="layout" path="M -0.00278 0.00232 L 0.12691 0.00463 " pathEditMode="relative" rAng="0" ptsTypes="AA">
                                      <p:cBhvr>
                                        <p:cTn id="31" dur="1000" fill="hold"/>
                                        <p:tgtEl>
                                          <p:spTgt spid="24"/>
                                        </p:tgtEl>
                                        <p:attrNameLst>
                                          <p:attrName>ppt_x</p:attrName>
                                          <p:attrName>ppt_y</p:attrName>
                                        </p:attrNameLst>
                                      </p:cBhvr>
                                      <p:rCtr x="6649" y="440"/>
                                    </p:animMotion>
                                  </p:childTnLst>
                                </p:cTn>
                              </p:par>
                            </p:childTnLst>
                          </p:cTn>
                        </p:par>
                        <p:par>
                          <p:cTn id="32" fill="hold">
                            <p:stCondLst>
                              <p:cond delay="6000"/>
                            </p:stCondLst>
                            <p:childTnLst>
                              <p:par>
                                <p:cTn id="33" presetID="26" presetClass="emph" presetSubtype="0" fill="hold" grpId="0" nodeType="afterEffect">
                                  <p:stCondLst>
                                    <p:cond delay="0"/>
                                  </p:stCondLst>
                                  <p:childTnLst>
                                    <p:animEffect transition="out" filter="fade">
                                      <p:cBhvr>
                                        <p:cTn id="34" dur="1000" tmFilter="0, 0; .2, .5; .8, .5; 1, 0"/>
                                        <p:tgtEl>
                                          <p:spTgt spid="6"/>
                                        </p:tgtEl>
                                      </p:cBhvr>
                                    </p:animEffect>
                                    <p:animScale>
                                      <p:cBhvr>
                                        <p:cTn id="35" dur="500" autoRev="1" fill="hold"/>
                                        <p:tgtEl>
                                          <p:spTgt spid="6"/>
                                        </p:tgtEl>
                                      </p:cBhvr>
                                      <p:by x="105000" y="105000"/>
                                    </p:animScale>
                                  </p:childTnLst>
                                </p:cTn>
                              </p:par>
                              <p:par>
                                <p:cTn id="36" presetID="26" presetClass="emph" presetSubtype="0" fill="hold" grpId="3" nodeType="withEffect">
                                  <p:stCondLst>
                                    <p:cond delay="0"/>
                                  </p:stCondLst>
                                  <p:childTnLst>
                                    <p:animEffect transition="out" filter="fade">
                                      <p:cBhvr>
                                        <p:cTn id="37" dur="1000" tmFilter="0, 0; .2, .5; .8, .5; 1, 0"/>
                                        <p:tgtEl>
                                          <p:spTgt spid="5"/>
                                        </p:tgtEl>
                                      </p:cBhvr>
                                    </p:animEffect>
                                    <p:animScale>
                                      <p:cBhvr>
                                        <p:cTn id="38" dur="500" autoRev="1" fill="hold"/>
                                        <p:tgtEl>
                                          <p:spTgt spid="5"/>
                                        </p:tgtEl>
                                      </p:cBhvr>
                                      <p:by x="105000" y="105000"/>
                                    </p:animScale>
                                  </p:childTnLst>
                                </p:cTn>
                              </p:par>
                            </p:childTnLst>
                          </p:cTn>
                        </p:par>
                        <p:par>
                          <p:cTn id="39" fill="hold">
                            <p:stCondLst>
                              <p:cond delay="7000"/>
                            </p:stCondLst>
                            <p:childTnLst>
                              <p:par>
                                <p:cTn id="40" presetID="63" presetClass="path" presetSubtype="0" accel="50000" decel="50000" fill="hold" grpId="1" nodeType="afterEffect">
                                  <p:stCondLst>
                                    <p:cond delay="0"/>
                                  </p:stCondLst>
                                  <p:childTnLst>
                                    <p:animMotion origin="layout" path="M 0.12691 0.00463 L 0.25451 0.00811 " pathEditMode="relative" rAng="0" ptsTypes="AA">
                                      <p:cBhvr>
                                        <p:cTn id="41" dur="1000" fill="hold"/>
                                        <p:tgtEl>
                                          <p:spTgt spid="24"/>
                                        </p:tgtEl>
                                        <p:attrNameLst>
                                          <p:attrName>ppt_x</p:attrName>
                                          <p:attrName>ppt_y</p:attrName>
                                        </p:attrNameLst>
                                      </p:cBhvr>
                                      <p:rCtr x="6406" y="324"/>
                                    </p:animMotion>
                                  </p:childTnLst>
                                </p:cTn>
                              </p:par>
                            </p:childTnLst>
                          </p:cTn>
                        </p:par>
                        <p:par>
                          <p:cTn id="42" fill="hold">
                            <p:stCondLst>
                              <p:cond delay="8000"/>
                            </p:stCondLst>
                            <p:childTnLst>
                              <p:par>
                                <p:cTn id="43" presetID="26" presetClass="emph" presetSubtype="0" fill="hold" grpId="4" nodeType="afterEffect">
                                  <p:stCondLst>
                                    <p:cond delay="0"/>
                                  </p:stCondLst>
                                  <p:childTnLst>
                                    <p:animEffect transition="out" filter="fade">
                                      <p:cBhvr>
                                        <p:cTn id="44" dur="1000" tmFilter="0, 0; .2, .5; .8, .5; 1, 0"/>
                                        <p:tgtEl>
                                          <p:spTgt spid="5"/>
                                        </p:tgtEl>
                                      </p:cBhvr>
                                    </p:animEffect>
                                    <p:animScale>
                                      <p:cBhvr>
                                        <p:cTn id="45" dur="500" autoRev="1" fill="hold"/>
                                        <p:tgtEl>
                                          <p:spTgt spid="5"/>
                                        </p:tgtEl>
                                      </p:cBhvr>
                                      <p:by x="105000" y="105000"/>
                                    </p:animScale>
                                  </p:childTnLst>
                                </p:cTn>
                              </p:par>
                              <p:par>
                                <p:cTn id="46" presetID="26" presetClass="emph" presetSubtype="0" fill="hold" grpId="0" nodeType="withEffect">
                                  <p:stCondLst>
                                    <p:cond delay="0"/>
                                  </p:stCondLst>
                                  <p:childTnLst>
                                    <p:animEffect transition="out" filter="fade">
                                      <p:cBhvr>
                                        <p:cTn id="47" dur="1000" tmFilter="0, 0; .2, .5; .8, .5; 1, 0"/>
                                        <p:tgtEl>
                                          <p:spTgt spid="7"/>
                                        </p:tgtEl>
                                      </p:cBhvr>
                                    </p:animEffect>
                                    <p:animScale>
                                      <p:cBhvr>
                                        <p:cTn id="48" dur="500" autoRev="1" fill="hold"/>
                                        <p:tgtEl>
                                          <p:spTgt spid="7"/>
                                        </p:tgtEl>
                                      </p:cBhvr>
                                      <p:by x="105000" y="105000"/>
                                    </p:animScale>
                                  </p:childTnLst>
                                </p:cTn>
                              </p:par>
                            </p:childTnLst>
                          </p:cTn>
                        </p:par>
                        <p:par>
                          <p:cTn id="49" fill="hold">
                            <p:stCondLst>
                              <p:cond delay="9000"/>
                            </p:stCondLst>
                            <p:childTnLst>
                              <p:par>
                                <p:cTn id="50" presetID="63" presetClass="path" presetSubtype="0" accel="50000" decel="50000" fill="hold" grpId="7" nodeType="afterEffect">
                                  <p:stCondLst>
                                    <p:cond delay="0"/>
                                  </p:stCondLst>
                                  <p:childTnLst>
                                    <p:animMotion origin="layout" path="M 0.25452 0.00811 L 0.36355 0.00811 " pathEditMode="relative" rAng="0" ptsTypes="AA">
                                      <p:cBhvr>
                                        <p:cTn id="51" dur="1000" fill="hold"/>
                                        <p:tgtEl>
                                          <p:spTgt spid="24"/>
                                        </p:tgtEl>
                                        <p:attrNameLst>
                                          <p:attrName>ppt_x</p:attrName>
                                          <p:attrName>ppt_y</p:attrName>
                                        </p:attrNameLst>
                                      </p:cBhvr>
                                      <p:rCtr x="5451" y="0"/>
                                    </p:animMotion>
                                  </p:childTnLst>
                                </p:cTn>
                              </p:par>
                            </p:childTnLst>
                          </p:cTn>
                        </p:par>
                        <p:par>
                          <p:cTn id="52" fill="hold">
                            <p:stCondLst>
                              <p:cond delay="10000"/>
                            </p:stCondLst>
                            <p:childTnLst>
                              <p:par>
                                <p:cTn id="53" presetID="26" presetClass="emph" presetSubtype="0" fill="hold" grpId="0" nodeType="afterEffect">
                                  <p:stCondLst>
                                    <p:cond delay="0"/>
                                  </p:stCondLst>
                                  <p:childTnLst>
                                    <p:animEffect transition="out" filter="fade">
                                      <p:cBhvr>
                                        <p:cTn id="54" dur="1000" tmFilter="0, 0; .2, .5; .8, .5; 1, 0"/>
                                        <p:tgtEl>
                                          <p:spTgt spid="8"/>
                                        </p:tgtEl>
                                      </p:cBhvr>
                                    </p:animEffect>
                                    <p:animScale>
                                      <p:cBhvr>
                                        <p:cTn id="55" dur="500" autoRev="1" fill="hold"/>
                                        <p:tgtEl>
                                          <p:spTgt spid="8"/>
                                        </p:tgtEl>
                                      </p:cBhvr>
                                      <p:by x="105000" y="105000"/>
                                    </p:animScale>
                                  </p:childTnLst>
                                </p:cTn>
                              </p:par>
                              <p:par>
                                <p:cTn id="56" presetID="26" presetClass="emph" presetSubtype="0" fill="hold" grpId="5" nodeType="withEffect">
                                  <p:stCondLst>
                                    <p:cond delay="0"/>
                                  </p:stCondLst>
                                  <p:childTnLst>
                                    <p:animEffect transition="out" filter="fade">
                                      <p:cBhvr>
                                        <p:cTn id="57" dur="1000" tmFilter="0, 0; .2, .5; .8, .5; 1, 0"/>
                                        <p:tgtEl>
                                          <p:spTgt spid="5"/>
                                        </p:tgtEl>
                                      </p:cBhvr>
                                    </p:animEffect>
                                    <p:animScale>
                                      <p:cBhvr>
                                        <p:cTn id="58" dur="500" autoRev="1" fill="hold"/>
                                        <p:tgtEl>
                                          <p:spTgt spid="5"/>
                                        </p:tgtEl>
                                      </p:cBhvr>
                                      <p:by x="105000" y="105000"/>
                                    </p:animScale>
                                  </p:childTnLst>
                                </p:cTn>
                              </p:par>
                            </p:childTnLst>
                          </p:cTn>
                        </p:par>
                        <p:par>
                          <p:cTn id="59" fill="hold">
                            <p:stCondLst>
                              <p:cond delay="11000"/>
                            </p:stCondLst>
                            <p:childTnLst>
                              <p:par>
                                <p:cTn id="60" presetID="42" presetClass="path" presetSubtype="0" accel="50000" decel="50000" fill="hold" grpId="1" nodeType="afterEffect">
                                  <p:stCondLst>
                                    <p:cond delay="0"/>
                                  </p:stCondLst>
                                  <p:childTnLst>
                                    <p:animMotion origin="layout" path="M 0.00035 2.59259E-6 L -0.22153 0.20879 " pathEditMode="relative" rAng="0" ptsTypes="AA">
                                      <p:cBhvr>
                                        <p:cTn id="61" dur="1000" fill="hold"/>
                                        <p:tgtEl>
                                          <p:spTgt spid="8"/>
                                        </p:tgtEl>
                                        <p:attrNameLst>
                                          <p:attrName>ppt_x</p:attrName>
                                          <p:attrName>ppt_y</p:attrName>
                                        </p:attrNameLst>
                                      </p:cBhvr>
                                      <p:rCtr x="-11094" y="10440"/>
                                    </p:animMotion>
                                  </p:childTnLst>
                                </p:cTn>
                              </p:par>
                            </p:childTnLst>
                          </p:cTn>
                        </p:par>
                        <p:par>
                          <p:cTn id="62" fill="hold">
                            <p:stCondLst>
                              <p:cond delay="12000"/>
                            </p:stCondLst>
                            <p:childTnLst>
                              <p:par>
                                <p:cTn id="63" presetID="63" presetClass="path" presetSubtype="0" accel="50000" decel="50000" fill="hold" grpId="6" nodeType="afterEffect">
                                  <p:stCondLst>
                                    <p:cond delay="0"/>
                                  </p:stCondLst>
                                  <p:childTnLst>
                                    <p:animMotion origin="layout" path="M -0.11094 -0.00023 L 0.36302 3.33333E-6 " pathEditMode="relative" rAng="0" ptsTypes="AA">
                                      <p:cBhvr>
                                        <p:cTn id="64" dur="1000" fill="hold"/>
                                        <p:tgtEl>
                                          <p:spTgt spid="5"/>
                                        </p:tgtEl>
                                        <p:attrNameLst>
                                          <p:attrName>ppt_x</p:attrName>
                                          <p:attrName>ppt_y</p:attrName>
                                        </p:attrNameLst>
                                      </p:cBhvr>
                                      <p:rCtr x="23576" y="162"/>
                                    </p:animMotion>
                                  </p:childTnLst>
                                </p:cTn>
                              </p:par>
                            </p:childTnLst>
                          </p:cTn>
                        </p:par>
                        <p:par>
                          <p:cTn id="65" fill="hold">
                            <p:stCondLst>
                              <p:cond delay="13000"/>
                            </p:stCondLst>
                            <p:childTnLst>
                              <p:par>
                                <p:cTn id="66" presetID="64" presetClass="path" presetSubtype="0" accel="50000" decel="50000" fill="hold" grpId="2" nodeType="afterEffect">
                                  <p:stCondLst>
                                    <p:cond delay="0"/>
                                  </p:stCondLst>
                                  <p:childTnLst>
                                    <p:animMotion origin="layout" path="M -0.22153 0.20879 L -0.48195 -0.00023 " pathEditMode="relative" rAng="0" ptsTypes="AA">
                                      <p:cBhvr>
                                        <p:cTn id="67" dur="1000" fill="hold"/>
                                        <p:tgtEl>
                                          <p:spTgt spid="8"/>
                                        </p:tgtEl>
                                        <p:attrNameLst>
                                          <p:attrName>ppt_x</p:attrName>
                                          <p:attrName>ppt_y</p:attrName>
                                        </p:attrNameLst>
                                      </p:cBhvr>
                                      <p:rCtr x="-13194" y="-10856"/>
                                    </p:animMotion>
                                  </p:childTnLst>
                                </p:cTn>
                              </p:par>
                            </p:childTnLst>
                          </p:cTn>
                        </p:par>
                        <p:par>
                          <p:cTn id="68" fill="hold">
                            <p:stCondLst>
                              <p:cond delay="14000"/>
                            </p:stCondLst>
                            <p:childTnLst>
                              <p:par>
                                <p:cTn id="69" presetID="63" presetClass="path" presetSubtype="0" accel="50000" decel="50000" fill="hold" grpId="8" nodeType="afterEffect">
                                  <p:stCondLst>
                                    <p:cond delay="0"/>
                                  </p:stCondLst>
                                  <p:childTnLst>
                                    <p:animMotion origin="layout" path="M 0.37119 0.00811 L 0.48021 0.00811 " pathEditMode="relative" rAng="0" ptsTypes="AA">
                                      <p:cBhvr>
                                        <p:cTn id="70" dur="1000" fill="hold"/>
                                        <p:tgtEl>
                                          <p:spTgt spid="24"/>
                                        </p:tgtEl>
                                        <p:attrNameLst>
                                          <p:attrName>ppt_x</p:attrName>
                                          <p:attrName>ppt_y</p:attrName>
                                        </p:attrNameLst>
                                      </p:cBhvr>
                                      <p:rCtr x="5868" y="-394"/>
                                    </p:animMotion>
                                  </p:childTnLst>
                                </p:cTn>
                              </p:par>
                            </p:childTnLst>
                          </p:cTn>
                        </p:par>
                        <p:par>
                          <p:cTn id="71" fill="hold">
                            <p:stCondLst>
                              <p:cond delay="15000"/>
                            </p:stCondLst>
                            <p:childTnLst>
                              <p:par>
                                <p:cTn id="72" presetID="26" presetClass="emph" presetSubtype="0" fill="hold" grpId="0" nodeType="afterEffect">
                                  <p:stCondLst>
                                    <p:cond delay="0"/>
                                  </p:stCondLst>
                                  <p:childTnLst>
                                    <p:animEffect transition="out" filter="fade">
                                      <p:cBhvr>
                                        <p:cTn id="73" dur="1000" tmFilter="0, 0; .2, .5; .8, .5; 1, 0"/>
                                        <p:tgtEl>
                                          <p:spTgt spid="9"/>
                                        </p:tgtEl>
                                      </p:cBhvr>
                                    </p:animEffect>
                                    <p:animScale>
                                      <p:cBhvr>
                                        <p:cTn id="74" dur="500" autoRev="1" fill="hold"/>
                                        <p:tgtEl>
                                          <p:spTgt spid="9"/>
                                        </p:tgtEl>
                                      </p:cBhvr>
                                      <p:by x="105000" y="105000"/>
                                    </p:animScale>
                                  </p:childTnLst>
                                </p:cTn>
                              </p:par>
                              <p:par>
                                <p:cTn id="75" presetID="26" presetClass="emph" presetSubtype="0" fill="hold" grpId="3" nodeType="withEffect">
                                  <p:stCondLst>
                                    <p:cond delay="0"/>
                                  </p:stCondLst>
                                  <p:childTnLst>
                                    <p:animEffect transition="out" filter="fade">
                                      <p:cBhvr>
                                        <p:cTn id="76" dur="1000" tmFilter="0, 0; .2, .5; .8, .5; 1, 0"/>
                                        <p:tgtEl>
                                          <p:spTgt spid="8"/>
                                        </p:tgtEl>
                                      </p:cBhvr>
                                    </p:animEffect>
                                    <p:animScale>
                                      <p:cBhvr>
                                        <p:cTn id="77" dur="500" autoRev="1" fill="hold"/>
                                        <p:tgtEl>
                                          <p:spTgt spid="8"/>
                                        </p:tgtEl>
                                      </p:cBhvr>
                                      <p:by x="105000" y="105000"/>
                                    </p:animScale>
                                  </p:childTnLst>
                                </p:cTn>
                              </p:par>
                            </p:childTnLst>
                          </p:cTn>
                        </p:par>
                      </p:childTnLst>
                    </p:cTn>
                  </p:par>
                  <p:par>
                    <p:cTn id="78" fill="hold">
                      <p:stCondLst>
                        <p:cond delay="indefinite"/>
                      </p:stCondLst>
                      <p:childTnLst>
                        <p:par>
                          <p:cTn id="79" fill="hold">
                            <p:stCondLst>
                              <p:cond delay="0"/>
                            </p:stCondLst>
                            <p:childTnLst>
                              <p:par>
                                <p:cTn id="80" presetID="63" presetClass="path" presetSubtype="0" accel="50000" decel="50000" fill="hold" grpId="2" nodeType="clickEffect">
                                  <p:stCondLst>
                                    <p:cond delay="0"/>
                                  </p:stCondLst>
                                  <p:childTnLst>
                                    <p:animMotion origin="layout" path="M 0.48021 0.00811 L 0.61511 0.00232 " pathEditMode="relative" rAng="0" ptsTypes="AA">
                                      <p:cBhvr>
                                        <p:cTn id="81" dur="1000" fill="hold"/>
                                        <p:tgtEl>
                                          <p:spTgt spid="24"/>
                                        </p:tgtEl>
                                        <p:attrNameLst>
                                          <p:attrName>ppt_x</p:attrName>
                                          <p:attrName>ppt_y</p:attrName>
                                        </p:attrNameLst>
                                      </p:cBhvr>
                                      <p:rCtr x="5903" y="-463"/>
                                    </p:animMotion>
                                  </p:childTnLst>
                                </p:cTn>
                              </p:par>
                            </p:childTnLst>
                          </p:cTn>
                        </p:par>
                        <p:par>
                          <p:cTn id="82" fill="hold">
                            <p:stCondLst>
                              <p:cond delay="1000"/>
                            </p:stCondLst>
                            <p:childTnLst>
                              <p:par>
                                <p:cTn id="83" presetID="26" presetClass="emph" presetSubtype="0" fill="hold" grpId="0" nodeType="afterEffect">
                                  <p:stCondLst>
                                    <p:cond delay="0"/>
                                  </p:stCondLst>
                                  <p:childTnLst>
                                    <p:animEffect transition="out" filter="fade">
                                      <p:cBhvr>
                                        <p:cTn id="84" dur="1000" tmFilter="0, 0; .2, .5; .8, .5; 1, 0"/>
                                        <p:tgtEl>
                                          <p:spTgt spid="10"/>
                                        </p:tgtEl>
                                      </p:cBhvr>
                                    </p:animEffect>
                                    <p:animScale>
                                      <p:cBhvr>
                                        <p:cTn id="85" dur="500" autoRev="1" fill="hold"/>
                                        <p:tgtEl>
                                          <p:spTgt spid="10"/>
                                        </p:tgtEl>
                                      </p:cBhvr>
                                      <p:by x="105000" y="105000"/>
                                    </p:animScale>
                                  </p:childTnLst>
                                </p:cTn>
                              </p:par>
                              <p:par>
                                <p:cTn id="86" presetID="26" presetClass="emph" presetSubtype="0" fill="hold" grpId="4" nodeType="withEffect">
                                  <p:stCondLst>
                                    <p:cond delay="0"/>
                                  </p:stCondLst>
                                  <p:childTnLst>
                                    <p:animEffect transition="out" filter="fade">
                                      <p:cBhvr>
                                        <p:cTn id="87" dur="1000" tmFilter="0, 0; .2, .5; .8, .5; 1, 0"/>
                                        <p:tgtEl>
                                          <p:spTgt spid="8"/>
                                        </p:tgtEl>
                                      </p:cBhvr>
                                    </p:animEffect>
                                    <p:animScale>
                                      <p:cBhvr>
                                        <p:cTn id="88" dur="500" autoRev="1" fill="hold"/>
                                        <p:tgtEl>
                                          <p:spTgt spid="8"/>
                                        </p:tgtEl>
                                      </p:cBhvr>
                                      <p:by x="105000" y="105000"/>
                                    </p:animScale>
                                  </p:childTnLst>
                                </p:cTn>
                              </p:par>
                            </p:childTnLst>
                          </p:cTn>
                        </p:par>
                      </p:childTnLst>
                    </p:cTn>
                  </p:par>
                  <p:par>
                    <p:cTn id="89" fill="hold">
                      <p:stCondLst>
                        <p:cond delay="indefinite"/>
                      </p:stCondLst>
                      <p:childTnLst>
                        <p:par>
                          <p:cTn id="90" fill="hold">
                            <p:stCondLst>
                              <p:cond delay="0"/>
                            </p:stCondLst>
                            <p:childTnLst>
                              <p:par>
                                <p:cTn id="91" presetID="63" presetClass="path" presetSubtype="0" accel="50000" decel="50000" fill="hold" grpId="3" nodeType="clickEffect">
                                  <p:stCondLst>
                                    <p:cond delay="0"/>
                                  </p:stCondLst>
                                  <p:childTnLst>
                                    <p:animMotion origin="layout" path="M 0.61511 0.00232 L 0.73855 0.00232 " pathEditMode="relative" rAng="0" ptsTypes="AA">
                                      <p:cBhvr>
                                        <p:cTn id="92" dur="1000" fill="hold"/>
                                        <p:tgtEl>
                                          <p:spTgt spid="24"/>
                                        </p:tgtEl>
                                        <p:attrNameLst>
                                          <p:attrName>ppt_x</p:attrName>
                                          <p:attrName>ppt_y</p:attrName>
                                        </p:attrNameLst>
                                      </p:cBhvr>
                                      <p:rCtr x="6163" y="0"/>
                                    </p:animMotion>
                                  </p:childTnLst>
                                </p:cTn>
                              </p:par>
                            </p:childTnLst>
                          </p:cTn>
                        </p:par>
                        <p:par>
                          <p:cTn id="93" fill="hold">
                            <p:stCondLst>
                              <p:cond delay="1000"/>
                            </p:stCondLst>
                            <p:childTnLst>
                              <p:par>
                                <p:cTn id="94" presetID="26" presetClass="emph" presetSubtype="0" fill="hold" grpId="5" nodeType="afterEffect">
                                  <p:stCondLst>
                                    <p:cond delay="0"/>
                                  </p:stCondLst>
                                  <p:childTnLst>
                                    <p:animEffect transition="out" filter="fade">
                                      <p:cBhvr>
                                        <p:cTn id="95" dur="1000" tmFilter="0, 0; .2, .5; .8, .5; 1, 0"/>
                                        <p:tgtEl>
                                          <p:spTgt spid="8"/>
                                        </p:tgtEl>
                                      </p:cBhvr>
                                    </p:animEffect>
                                    <p:animScale>
                                      <p:cBhvr>
                                        <p:cTn id="96" dur="500" autoRev="1" fill="hold"/>
                                        <p:tgtEl>
                                          <p:spTgt spid="8"/>
                                        </p:tgtEl>
                                      </p:cBhvr>
                                      <p:by x="105000" y="105000"/>
                                    </p:animScale>
                                  </p:childTnLst>
                                </p:cTn>
                              </p:par>
                              <p:par>
                                <p:cTn id="97" presetID="26" presetClass="emph" presetSubtype="0" fill="hold" grpId="0" nodeType="withEffect">
                                  <p:stCondLst>
                                    <p:cond delay="0"/>
                                  </p:stCondLst>
                                  <p:childTnLst>
                                    <p:animEffect transition="out" filter="fade">
                                      <p:cBhvr>
                                        <p:cTn id="98" dur="1000" tmFilter="0, 0; .2, .5; .8, .5; 1, 0"/>
                                        <p:tgtEl>
                                          <p:spTgt spid="11"/>
                                        </p:tgtEl>
                                      </p:cBhvr>
                                    </p:animEffect>
                                    <p:animScale>
                                      <p:cBhvr>
                                        <p:cTn id="99" dur="500" autoRev="1" fill="hold"/>
                                        <p:tgtEl>
                                          <p:spTgt spid="11"/>
                                        </p:tgtEl>
                                      </p:cBhvr>
                                      <p:by x="105000" y="105000"/>
                                    </p:animScale>
                                  </p:childTnLst>
                                </p:cTn>
                              </p:par>
                            </p:childTnLst>
                          </p:cTn>
                        </p:par>
                        <p:par>
                          <p:cTn id="100" fill="hold">
                            <p:stCondLst>
                              <p:cond delay="2000"/>
                            </p:stCondLst>
                            <p:childTnLst>
                              <p:par>
                                <p:cTn id="101" presetID="8" presetClass="exit" presetSubtype="16" fill="hold" grpId="6" nodeType="afterEffect">
                                  <p:stCondLst>
                                    <p:cond delay="0"/>
                                  </p:stCondLst>
                                  <p:childTnLst>
                                    <p:animEffect transition="out" filter="diamond(in)">
                                      <p:cBhvr>
                                        <p:cTn id="102" dur="1000"/>
                                        <p:tgtEl>
                                          <p:spTgt spid="8"/>
                                        </p:tgtEl>
                                      </p:cBhvr>
                                    </p:animEffect>
                                    <p:set>
                                      <p:cBhvr>
                                        <p:cTn id="103" dur="1" fill="hold">
                                          <p:stCondLst>
                                            <p:cond delay="999"/>
                                          </p:stCondLst>
                                        </p:cTn>
                                        <p:tgtEl>
                                          <p:spTgt spid="8"/>
                                        </p:tgtEl>
                                        <p:attrNameLst>
                                          <p:attrName>style.visibility</p:attrName>
                                        </p:attrNameLst>
                                      </p:cBhvr>
                                      <p:to>
                                        <p:strVal val="hidden"/>
                                      </p:to>
                                    </p:set>
                                  </p:childTnLst>
                                </p:cTn>
                              </p:par>
                              <p:par>
                                <p:cTn id="104" presetID="8" presetClass="entr" presetSubtype="16" fill="hold" grpId="0" nodeType="with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diamond(in)">
                                      <p:cBhvr>
                                        <p:cTn id="106" dur="1000"/>
                                        <p:tgtEl>
                                          <p:spTgt spid="22"/>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xit" presetSubtype="10" fill="hold" grpId="4" nodeType="clickEffect">
                                  <p:stCondLst>
                                    <p:cond delay="0"/>
                                  </p:stCondLst>
                                  <p:childTnLst>
                                    <p:animEffect transition="out" filter="blinds(horizontal)">
                                      <p:cBhvr>
                                        <p:cTn id="110" dur="1000"/>
                                        <p:tgtEl>
                                          <p:spTgt spid="24"/>
                                        </p:tgtEl>
                                      </p:cBhvr>
                                    </p:animEffect>
                                    <p:set>
                                      <p:cBhvr>
                                        <p:cTn id="111" dur="1" fill="hold">
                                          <p:stCondLst>
                                            <p:cond delay="999"/>
                                          </p:stCondLst>
                                        </p:cTn>
                                        <p:tgtEl>
                                          <p:spTgt spid="24"/>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grpId="6" nodeType="clickEffect">
                                  <p:stCondLst>
                                    <p:cond delay="0"/>
                                  </p:stCondLst>
                                  <p:childTnLst>
                                    <p:set>
                                      <p:cBhvr>
                                        <p:cTn id="115" dur="1" fill="hold">
                                          <p:stCondLst>
                                            <p:cond delay="0"/>
                                          </p:stCondLst>
                                        </p:cTn>
                                        <p:tgtEl>
                                          <p:spTgt spid="24"/>
                                        </p:tgtEl>
                                        <p:attrNameLst>
                                          <p:attrName>style.visibility</p:attrName>
                                        </p:attrNameLst>
                                      </p:cBhvr>
                                      <p:to>
                                        <p:strVal val="visible"/>
                                      </p:to>
                                    </p:set>
                                    <p:animEffect transition="in" filter="blinds(horizontal)">
                                      <p:cBhvr>
                                        <p:cTn id="116"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P spid="5" grpId="4" animBg="1"/>
      <p:bldP spid="5" grpId="5" animBg="1"/>
      <p:bldP spid="5" grpId="6" animBg="1"/>
      <p:bldP spid="6" grpId="0" animBg="1"/>
      <p:bldP spid="7" grpId="0" animBg="1"/>
      <p:bldP spid="8" grpId="0" animBg="1"/>
      <p:bldP spid="8" grpId="1" animBg="1"/>
      <p:bldP spid="8" grpId="2" animBg="1"/>
      <p:bldP spid="8" grpId="3" animBg="1"/>
      <p:bldP spid="8" grpId="4" animBg="1"/>
      <p:bldP spid="8" grpId="5" animBg="1"/>
      <p:bldP spid="8" grpId="6" animBg="1"/>
      <p:bldP spid="9" grpId="0" animBg="1"/>
      <p:bldP spid="10" grpId="0" animBg="1"/>
      <p:bldP spid="11" grpId="0" animBg="1"/>
      <p:bldP spid="12" grpId="0" animBg="1"/>
      <p:bldP spid="12" grpId="1" animBg="1"/>
      <p:bldP spid="22" grpId="0" animBg="1"/>
      <p:bldP spid="23" grpId="0" animBg="1"/>
      <p:bldP spid="24" grpId="0" animBg="1"/>
      <p:bldP spid="24" grpId="1" animBg="1"/>
      <p:bldP spid="24" grpId="2" animBg="1"/>
      <p:bldP spid="24" grpId="3" animBg="1"/>
      <p:bldP spid="24" grpId="4" animBg="1"/>
      <p:bldP spid="24" grpId="5" animBg="1"/>
      <p:bldP spid="24" grpId="6" animBg="1"/>
      <p:bldP spid="24" grpId="7" animBg="1"/>
      <p:bldP spid="24" grpId="8"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51</a:t>
            </a:fld>
            <a:endParaRPr lang="en-US" altLang="en-US"/>
          </a:p>
        </p:txBody>
      </p:sp>
      <p:sp>
        <p:nvSpPr>
          <p:cNvPr id="25" name="Oval 3"/>
          <p:cNvSpPr>
            <a:spLocks noChangeArrowheads="1"/>
          </p:cNvSpPr>
          <p:nvPr/>
        </p:nvSpPr>
        <p:spPr bwMode="auto">
          <a:xfrm>
            <a:off x="14557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6" name="Oval 4"/>
          <p:cNvSpPr>
            <a:spLocks noChangeArrowheads="1"/>
          </p:cNvSpPr>
          <p:nvPr/>
        </p:nvSpPr>
        <p:spPr bwMode="auto">
          <a:xfrm>
            <a:off x="2581275" y="28829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7" name="Oval 5"/>
          <p:cNvSpPr>
            <a:spLocks noChangeArrowheads="1"/>
          </p:cNvSpPr>
          <p:nvPr/>
        </p:nvSpPr>
        <p:spPr bwMode="auto">
          <a:xfrm>
            <a:off x="36893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8" name="Oval 6"/>
          <p:cNvSpPr>
            <a:spLocks noChangeArrowheads="1"/>
          </p:cNvSpPr>
          <p:nvPr/>
        </p:nvSpPr>
        <p:spPr bwMode="auto">
          <a:xfrm>
            <a:off x="47815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9" name="Oval 7"/>
          <p:cNvSpPr>
            <a:spLocks noChangeArrowheads="1"/>
          </p:cNvSpPr>
          <p:nvPr/>
        </p:nvSpPr>
        <p:spPr bwMode="auto">
          <a:xfrm>
            <a:off x="588803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0" name="Oval 8"/>
          <p:cNvSpPr>
            <a:spLocks noChangeArrowheads="1"/>
          </p:cNvSpPr>
          <p:nvPr/>
        </p:nvSpPr>
        <p:spPr bwMode="auto">
          <a:xfrm>
            <a:off x="69977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1" name="Oval 9"/>
          <p:cNvSpPr>
            <a:spLocks noChangeArrowheads="1"/>
          </p:cNvSpPr>
          <p:nvPr/>
        </p:nvSpPr>
        <p:spPr bwMode="auto">
          <a:xfrm>
            <a:off x="8124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2" name="Oval 10"/>
          <p:cNvSpPr>
            <a:spLocks noChangeArrowheads="1"/>
          </p:cNvSpPr>
          <p:nvPr/>
        </p:nvSpPr>
        <p:spPr bwMode="auto">
          <a:xfrm>
            <a:off x="3651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33" name="Group 11"/>
          <p:cNvGrpSpPr>
            <a:grpSpLocks/>
          </p:cNvGrpSpPr>
          <p:nvPr/>
        </p:nvGrpSpPr>
        <p:grpSpPr bwMode="auto">
          <a:xfrm>
            <a:off x="365125" y="3468688"/>
            <a:ext cx="8550275" cy="608012"/>
            <a:chOff x="644" y="1153"/>
            <a:chExt cx="4972" cy="383"/>
          </a:xfrm>
        </p:grpSpPr>
        <p:sp>
          <p:nvSpPr>
            <p:cNvPr id="3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2" name="Oval 20"/>
          <p:cNvSpPr>
            <a:spLocks noChangeArrowheads="1"/>
          </p:cNvSpPr>
          <p:nvPr/>
        </p:nvSpPr>
        <p:spPr bwMode="auto">
          <a:xfrm>
            <a:off x="145573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3" name="AutoShape 21"/>
          <p:cNvSpPr>
            <a:spLocks noChangeArrowheads="1"/>
          </p:cNvSpPr>
          <p:nvPr/>
        </p:nvSpPr>
        <p:spPr bwMode="auto">
          <a:xfrm>
            <a:off x="393700" y="3581400"/>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400" b="1" dirty="0">
              <a:solidFill>
                <a:srgbClr val="0000F0"/>
              </a:solidFill>
              <a:latin typeface="Times New Roman" panose="02020603050405020304" pitchFamily="18" charset="0"/>
            </a:endParaRPr>
          </a:p>
          <a:p>
            <a:pPr algn="ctr" eaLnBrk="0" hangingPunct="0">
              <a:spcBef>
                <a:spcPct val="50000"/>
              </a:spcBef>
            </a:pPr>
            <a:r>
              <a:rPr lang="en-US" altLang="en-US" sz="2400" b="1" dirty="0">
                <a:solidFill>
                  <a:srgbClr val="0000F0"/>
                </a:solidFill>
                <a:latin typeface="Times New Roman" panose="02020603050405020304" pitchFamily="18" charset="0"/>
              </a:rPr>
              <a:t>i</a:t>
            </a:r>
          </a:p>
        </p:txBody>
      </p:sp>
      <p:sp>
        <p:nvSpPr>
          <p:cNvPr id="44" name="AutoShape 22"/>
          <p:cNvSpPr>
            <a:spLocks noChangeArrowheads="1"/>
          </p:cNvSpPr>
          <p:nvPr/>
        </p:nvSpPr>
        <p:spPr bwMode="auto">
          <a:xfrm>
            <a:off x="2625725" y="1989138"/>
            <a:ext cx="649288"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pPr algn="ctr"/>
            <a:r>
              <a:rPr lang="en-US" altLang="en-US" sz="2800"/>
              <a:t>j</a:t>
            </a:r>
          </a:p>
        </p:txBody>
      </p:sp>
    </p:spTree>
    <p:extLst>
      <p:ext uri="{BB962C8B-B14F-4D97-AF65-F5344CB8AC3E}">
        <p14:creationId xmlns:p14="http://schemas.microsoft.com/office/powerpoint/2010/main" val="31045799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1000"/>
                                        <p:tgtEl>
                                          <p:spTgt spid="43"/>
                                        </p:tgtEl>
                                      </p:cBhvr>
                                    </p:animEffect>
                                  </p:childTnLst>
                                </p:cTn>
                              </p:par>
                            </p:childTnLst>
                          </p:cTn>
                        </p:par>
                        <p:par>
                          <p:cTn id="8" fill="hold">
                            <p:stCondLst>
                              <p:cond delay="1000"/>
                            </p:stCondLst>
                            <p:childTnLst>
                              <p:par>
                                <p:cTn id="9" presetID="63" presetClass="path" presetSubtype="0" accel="50000" decel="50000" fill="hold" grpId="2" nodeType="afterEffect">
                                  <p:stCondLst>
                                    <p:cond delay="0"/>
                                  </p:stCondLst>
                                  <p:childTnLst>
                                    <p:animMotion origin="layout" path="M 4.72222E-6 -2.96296E-6 L 0.12586 -0.00694 " pathEditMode="relative" rAng="0" ptsTypes="AA">
                                      <p:cBhvr>
                                        <p:cTn id="10" dur="1000" fill="hold"/>
                                        <p:tgtEl>
                                          <p:spTgt spid="43"/>
                                        </p:tgtEl>
                                        <p:attrNameLst>
                                          <p:attrName>ppt_x</p:attrName>
                                          <p:attrName>ppt_y</p:attrName>
                                        </p:attrNameLst>
                                      </p:cBhvr>
                                      <p:rCtr x="6285" y="-347"/>
                                    </p:animMotion>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blinds(horizontal)">
                                      <p:cBhvr>
                                        <p:cTn id="15" dur="1000"/>
                                        <p:tgtEl>
                                          <p:spTgt spid="44"/>
                                        </p:tgtEl>
                                      </p:cBhvr>
                                    </p:animEffect>
                                  </p:childTnLst>
                                </p:cTn>
                              </p:par>
                            </p:childTnLst>
                          </p:cTn>
                        </p:par>
                        <p:par>
                          <p:cTn id="16" fill="hold">
                            <p:stCondLst>
                              <p:cond delay="1000"/>
                            </p:stCondLst>
                            <p:childTnLst>
                              <p:par>
                                <p:cTn id="17" presetID="3" presetClass="entr" presetSubtype="10" fill="hold" grpId="1"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blinds(horizontal)">
                                      <p:cBhvr>
                                        <p:cTn id="19" dur="1000"/>
                                        <p:tgtEl>
                                          <p:spTgt spid="43"/>
                                        </p:tgtEl>
                                      </p:cBhvr>
                                    </p:animEffect>
                                  </p:childTnLst>
                                </p:cTn>
                              </p:par>
                            </p:childTnLst>
                          </p:cTn>
                        </p:par>
                        <p:par>
                          <p:cTn id="20" fill="hold">
                            <p:stCondLst>
                              <p:cond delay="2000"/>
                            </p:stCondLst>
                            <p:childTnLst>
                              <p:par>
                                <p:cTn id="21" presetID="26" presetClass="emph" presetSubtype="0" fill="hold" grpId="0" nodeType="afterEffect">
                                  <p:stCondLst>
                                    <p:cond delay="0"/>
                                  </p:stCondLst>
                                  <p:childTnLst>
                                    <p:animEffect transition="out" filter="fade">
                                      <p:cBhvr>
                                        <p:cTn id="22" dur="1000" tmFilter="0, 0; .2, .5; .8, .5; 1, 0"/>
                                        <p:tgtEl>
                                          <p:spTgt spid="26"/>
                                        </p:tgtEl>
                                      </p:cBhvr>
                                    </p:animEffect>
                                    <p:animScale>
                                      <p:cBhvr>
                                        <p:cTn id="23" dur="500" autoRev="1" fill="hold"/>
                                        <p:tgtEl>
                                          <p:spTgt spid="26"/>
                                        </p:tgtEl>
                                      </p:cBhvr>
                                      <p:by x="105000" y="105000"/>
                                    </p:animScale>
                                  </p:childTnLst>
                                </p:cTn>
                              </p:par>
                              <p:par>
                                <p:cTn id="24" presetID="26" presetClass="emph" presetSubtype="0" fill="hold" grpId="0" nodeType="withEffect">
                                  <p:stCondLst>
                                    <p:cond delay="0"/>
                                  </p:stCondLst>
                                  <p:childTnLst>
                                    <p:animEffect transition="out" filter="fade">
                                      <p:cBhvr>
                                        <p:cTn id="25" dur="1000" tmFilter="0, 0; .2, .5; .8, .5; 1, 0"/>
                                        <p:tgtEl>
                                          <p:spTgt spid="25"/>
                                        </p:tgtEl>
                                      </p:cBhvr>
                                    </p:animEffect>
                                    <p:animScale>
                                      <p:cBhvr>
                                        <p:cTn id="26" dur="500" autoRev="1" fill="hold"/>
                                        <p:tgtEl>
                                          <p:spTgt spid="25"/>
                                        </p:tgtEl>
                                      </p:cBhvr>
                                      <p:by x="105000" y="105000"/>
                                    </p:animScale>
                                  </p:childTnLst>
                                </p:cTn>
                              </p:par>
                            </p:childTnLst>
                          </p:cTn>
                        </p:par>
                        <p:par>
                          <p:cTn id="27" fill="hold">
                            <p:stCondLst>
                              <p:cond delay="3000"/>
                            </p:stCondLst>
                            <p:childTnLst>
                              <p:par>
                                <p:cTn id="28" presetID="42" presetClass="path" presetSubtype="0" accel="50000" decel="50000" fill="hold" grpId="1" nodeType="afterEffect">
                                  <p:stCondLst>
                                    <p:cond delay="0"/>
                                  </p:stCondLst>
                                  <p:childTnLst>
                                    <p:animMotion origin="layout" path="M -8.33333E-7 2.22222E-6 L -0.0566 0.21111 " pathEditMode="relative" rAng="0" ptsTypes="AA">
                                      <p:cBhvr>
                                        <p:cTn id="29" dur="1000" fill="hold"/>
                                        <p:tgtEl>
                                          <p:spTgt spid="26"/>
                                        </p:tgtEl>
                                        <p:attrNameLst>
                                          <p:attrName>ppt_x</p:attrName>
                                          <p:attrName>ppt_y</p:attrName>
                                        </p:attrNameLst>
                                      </p:cBhvr>
                                      <p:rCtr x="-2830" y="10556"/>
                                    </p:animMotion>
                                  </p:childTnLst>
                                </p:cTn>
                              </p:par>
                            </p:childTnLst>
                          </p:cTn>
                        </p:par>
                        <p:par>
                          <p:cTn id="30" fill="hold">
                            <p:stCondLst>
                              <p:cond delay="4000"/>
                            </p:stCondLst>
                            <p:childTnLst>
                              <p:par>
                                <p:cTn id="31" presetID="63" presetClass="path" presetSubtype="0" accel="50000" decel="50000" fill="hold" grpId="1" nodeType="afterEffect">
                                  <p:stCondLst>
                                    <p:cond delay="0"/>
                                  </p:stCondLst>
                                  <p:childTnLst>
                                    <p:animMotion origin="layout" path="M 0.00208 2.59259E-6 L 0.12309 0.00162 " pathEditMode="relative" rAng="0" ptsTypes="AA">
                                      <p:cBhvr>
                                        <p:cTn id="32" dur="1000" fill="hold"/>
                                        <p:tgtEl>
                                          <p:spTgt spid="25"/>
                                        </p:tgtEl>
                                        <p:attrNameLst>
                                          <p:attrName>ppt_x</p:attrName>
                                          <p:attrName>ppt_y</p:attrName>
                                        </p:attrNameLst>
                                      </p:cBhvr>
                                      <p:rCtr x="6024" y="23"/>
                                    </p:animMotion>
                                  </p:childTnLst>
                                </p:cTn>
                              </p:par>
                            </p:childTnLst>
                          </p:cTn>
                        </p:par>
                        <p:par>
                          <p:cTn id="33" fill="hold">
                            <p:stCondLst>
                              <p:cond delay="5000"/>
                            </p:stCondLst>
                            <p:childTnLst>
                              <p:par>
                                <p:cTn id="34" presetID="64" presetClass="path" presetSubtype="0" accel="50000" decel="50000" fill="hold" grpId="2" nodeType="afterEffect">
                                  <p:stCondLst>
                                    <p:cond delay="0"/>
                                  </p:stCondLst>
                                  <p:childTnLst>
                                    <p:animMotion origin="layout" path="M -0.0566 0.21111 L -0.12101 -0.00162 " pathEditMode="relative" rAng="0" ptsTypes="AA">
                                      <p:cBhvr>
                                        <p:cTn id="35" dur="1000" fill="hold"/>
                                        <p:tgtEl>
                                          <p:spTgt spid="26"/>
                                        </p:tgtEl>
                                        <p:attrNameLst>
                                          <p:attrName>ppt_x</p:attrName>
                                          <p:attrName>ppt_y</p:attrName>
                                        </p:attrNameLst>
                                      </p:cBhvr>
                                      <p:rCtr x="-3455" y="-10486"/>
                                    </p:animMotion>
                                  </p:childTnLst>
                                </p:cTn>
                              </p:par>
                            </p:childTnLst>
                          </p:cTn>
                        </p:par>
                        <p:par>
                          <p:cTn id="36" fill="hold">
                            <p:stCondLst>
                              <p:cond delay="6000"/>
                            </p:stCondLst>
                            <p:childTnLst>
                              <p:par>
                                <p:cTn id="37" presetID="63" presetClass="path" presetSubtype="0" accel="50000" decel="50000" fill="hold" grpId="4" nodeType="afterEffect">
                                  <p:stCondLst>
                                    <p:cond delay="0"/>
                                  </p:stCondLst>
                                  <p:childTnLst>
                                    <p:animMotion origin="layout" path="M 5.55556E-7 7.40741E-7 L 0.13142 -2.22222E-6 " pathEditMode="relative" rAng="0" ptsTypes="AA">
                                      <p:cBhvr>
                                        <p:cTn id="38" dur="1000" fill="hold"/>
                                        <p:tgtEl>
                                          <p:spTgt spid="44"/>
                                        </p:tgtEl>
                                        <p:attrNameLst>
                                          <p:attrName>ppt_x</p:attrName>
                                          <p:attrName>ppt_y</p:attrName>
                                        </p:attrNameLst>
                                      </p:cBhvr>
                                      <p:rCtr x="6372" y="23"/>
                                    </p:animMotion>
                                  </p:childTnLst>
                                </p:cTn>
                              </p:par>
                            </p:childTnLst>
                          </p:cTn>
                        </p:par>
                        <p:par>
                          <p:cTn id="39" fill="hold">
                            <p:stCondLst>
                              <p:cond delay="7000"/>
                            </p:stCondLst>
                            <p:childTnLst>
                              <p:par>
                                <p:cTn id="40" presetID="26" presetClass="emph" presetSubtype="0" fill="hold" grpId="0" nodeType="afterEffect">
                                  <p:stCondLst>
                                    <p:cond delay="0"/>
                                  </p:stCondLst>
                                  <p:childTnLst>
                                    <p:animEffect transition="out" filter="fade">
                                      <p:cBhvr>
                                        <p:cTn id="41" dur="1000" tmFilter="0, 0; .2, .5; .8, .5; 1, 0"/>
                                        <p:tgtEl>
                                          <p:spTgt spid="27"/>
                                        </p:tgtEl>
                                      </p:cBhvr>
                                    </p:animEffect>
                                    <p:animScale>
                                      <p:cBhvr>
                                        <p:cTn id="42" dur="500" autoRev="1" fill="hold"/>
                                        <p:tgtEl>
                                          <p:spTgt spid="27"/>
                                        </p:tgtEl>
                                      </p:cBhvr>
                                      <p:by x="105000" y="105000"/>
                                    </p:animScale>
                                  </p:childTnLst>
                                </p:cTn>
                              </p:par>
                              <p:par>
                                <p:cTn id="43" presetID="26" presetClass="emph" presetSubtype="0" fill="hold" grpId="3" nodeType="withEffect">
                                  <p:stCondLst>
                                    <p:cond delay="0"/>
                                  </p:stCondLst>
                                  <p:childTnLst>
                                    <p:animEffect transition="out" filter="fade">
                                      <p:cBhvr>
                                        <p:cTn id="44" dur="1000" tmFilter="0, 0; .2, .5; .8, .5; 1, 0"/>
                                        <p:tgtEl>
                                          <p:spTgt spid="26"/>
                                        </p:tgtEl>
                                      </p:cBhvr>
                                    </p:animEffect>
                                    <p:animScale>
                                      <p:cBhvr>
                                        <p:cTn id="45" dur="500" autoRev="1" fill="hold"/>
                                        <p:tgtEl>
                                          <p:spTgt spid="26"/>
                                        </p:tgtEl>
                                      </p:cBhvr>
                                      <p:by x="105000" y="105000"/>
                                    </p:animScale>
                                  </p:childTnLst>
                                </p:cTn>
                              </p:par>
                            </p:childTnLst>
                          </p:cTn>
                        </p:par>
                        <p:par>
                          <p:cTn id="46" fill="hold">
                            <p:stCondLst>
                              <p:cond delay="8000"/>
                            </p:stCondLst>
                            <p:childTnLst>
                              <p:par>
                                <p:cTn id="47" presetID="42" presetClass="path" presetSubtype="0" accel="50000" decel="50000" fill="hold" grpId="1" nodeType="afterEffect">
                                  <p:stCondLst>
                                    <p:cond delay="0"/>
                                  </p:stCondLst>
                                  <p:childTnLst>
                                    <p:animMotion origin="layout" path="M -1.38889E-6 2.59259E-6 L -0.11007 0.21319 " pathEditMode="relative" rAng="0" ptsTypes="AA">
                                      <p:cBhvr>
                                        <p:cTn id="48" dur="1000" fill="hold"/>
                                        <p:tgtEl>
                                          <p:spTgt spid="27"/>
                                        </p:tgtEl>
                                        <p:attrNameLst>
                                          <p:attrName>ppt_x</p:attrName>
                                          <p:attrName>ppt_y</p:attrName>
                                        </p:attrNameLst>
                                      </p:cBhvr>
                                      <p:rCtr x="-5503" y="10648"/>
                                    </p:animMotion>
                                  </p:childTnLst>
                                </p:cTn>
                              </p:par>
                            </p:childTnLst>
                          </p:cTn>
                        </p:par>
                        <p:par>
                          <p:cTn id="49" fill="hold">
                            <p:stCondLst>
                              <p:cond delay="9000"/>
                            </p:stCondLst>
                            <p:childTnLst>
                              <p:par>
                                <p:cTn id="50" presetID="63" presetClass="path" presetSubtype="0" accel="50000" decel="50000" fill="hold" grpId="4" nodeType="afterEffect">
                                  <p:stCondLst>
                                    <p:cond delay="0"/>
                                  </p:stCondLst>
                                  <p:childTnLst>
                                    <p:animMotion origin="layout" path="M -0.11319 -0.00023 L 0.12118 -0.00162 " pathEditMode="relative" rAng="0" ptsTypes="AA">
                                      <p:cBhvr>
                                        <p:cTn id="51" dur="1000" fill="hold"/>
                                        <p:tgtEl>
                                          <p:spTgt spid="26"/>
                                        </p:tgtEl>
                                        <p:attrNameLst>
                                          <p:attrName>ppt_x</p:attrName>
                                          <p:attrName>ppt_y</p:attrName>
                                        </p:attrNameLst>
                                      </p:cBhvr>
                                      <p:rCtr x="11458" y="-46"/>
                                    </p:animMotion>
                                  </p:childTnLst>
                                </p:cTn>
                              </p:par>
                            </p:childTnLst>
                          </p:cTn>
                        </p:par>
                        <p:par>
                          <p:cTn id="52" fill="hold">
                            <p:stCondLst>
                              <p:cond delay="10000"/>
                            </p:stCondLst>
                            <p:childTnLst>
                              <p:par>
                                <p:cTn id="53" presetID="64" presetClass="path" presetSubtype="0" accel="50000" decel="50000" fill="hold" grpId="2" nodeType="afterEffect">
                                  <p:stCondLst>
                                    <p:cond delay="0"/>
                                  </p:stCondLst>
                                  <p:childTnLst>
                                    <p:animMotion origin="layout" path="M -0.11007 0.21319 L -0.24219 4.44444E-6 " pathEditMode="relative" rAng="0" ptsTypes="AA">
                                      <p:cBhvr>
                                        <p:cTn id="54" dur="1000" fill="hold"/>
                                        <p:tgtEl>
                                          <p:spTgt spid="27"/>
                                        </p:tgtEl>
                                        <p:attrNameLst>
                                          <p:attrName>ppt_x</p:attrName>
                                          <p:attrName>ppt_y</p:attrName>
                                        </p:attrNameLst>
                                      </p:cBhvr>
                                      <p:rCtr x="-6840" y="-11065"/>
                                    </p:animMotion>
                                  </p:childTnLst>
                                </p:cTn>
                              </p:par>
                            </p:childTnLst>
                          </p:cTn>
                        </p:par>
                        <p:par>
                          <p:cTn id="55" fill="hold">
                            <p:stCondLst>
                              <p:cond delay="11000"/>
                            </p:stCondLst>
                            <p:childTnLst>
                              <p:par>
                                <p:cTn id="56" presetID="63" presetClass="path" presetSubtype="0" accel="50000" decel="50000" fill="hold" grpId="5" nodeType="afterEffect">
                                  <p:stCondLst>
                                    <p:cond delay="0"/>
                                  </p:stCondLst>
                                  <p:childTnLst>
                                    <p:animMotion origin="layout" path="M 0.13142 7.40741E-7 L 0.2441 -0.00232 " pathEditMode="relative" rAng="0" ptsTypes="AA">
                                      <p:cBhvr>
                                        <p:cTn id="57" dur="1000" fill="hold"/>
                                        <p:tgtEl>
                                          <p:spTgt spid="44"/>
                                        </p:tgtEl>
                                        <p:attrNameLst>
                                          <p:attrName>ppt_x</p:attrName>
                                          <p:attrName>ppt_y</p:attrName>
                                        </p:attrNameLst>
                                      </p:cBhvr>
                                      <p:rCtr x="5625" y="-116"/>
                                    </p:animMotion>
                                  </p:childTnLst>
                                </p:cTn>
                              </p:par>
                            </p:childTnLst>
                          </p:cTn>
                        </p:par>
                        <p:par>
                          <p:cTn id="58" fill="hold">
                            <p:stCondLst>
                              <p:cond delay="12000"/>
                            </p:stCondLst>
                            <p:childTnLst>
                              <p:par>
                                <p:cTn id="59" presetID="26" presetClass="emph" presetSubtype="0" fill="hold" grpId="0" nodeType="afterEffect">
                                  <p:stCondLst>
                                    <p:cond delay="0"/>
                                  </p:stCondLst>
                                  <p:childTnLst>
                                    <p:animEffect transition="out" filter="fade">
                                      <p:cBhvr>
                                        <p:cTn id="60" dur="1000" tmFilter="0, 0; .2, .5; .8, .5; 1, 0"/>
                                        <p:tgtEl>
                                          <p:spTgt spid="28"/>
                                        </p:tgtEl>
                                      </p:cBhvr>
                                    </p:animEffect>
                                    <p:animScale>
                                      <p:cBhvr>
                                        <p:cTn id="61" dur="500" autoRev="1" fill="hold"/>
                                        <p:tgtEl>
                                          <p:spTgt spid="28"/>
                                        </p:tgtEl>
                                      </p:cBhvr>
                                      <p:by x="105000" y="105000"/>
                                    </p:animScale>
                                  </p:childTnLst>
                                </p:cTn>
                              </p:par>
                              <p:par>
                                <p:cTn id="62" presetID="26" presetClass="emph" presetSubtype="0" fill="hold" grpId="3" nodeType="withEffect">
                                  <p:stCondLst>
                                    <p:cond delay="0"/>
                                  </p:stCondLst>
                                  <p:childTnLst>
                                    <p:animEffect transition="out" filter="fade">
                                      <p:cBhvr>
                                        <p:cTn id="63" dur="1000" tmFilter="0, 0; .2, .5; .8, .5; 1, 0"/>
                                        <p:tgtEl>
                                          <p:spTgt spid="27"/>
                                        </p:tgtEl>
                                      </p:cBhvr>
                                    </p:animEffect>
                                    <p:animScale>
                                      <p:cBhvr>
                                        <p:cTn id="64" dur="500" autoRev="1" fill="hold"/>
                                        <p:tgtEl>
                                          <p:spTgt spid="27"/>
                                        </p:tgtEl>
                                      </p:cBhvr>
                                      <p:by x="105000" y="105000"/>
                                    </p:animScale>
                                  </p:childTnLst>
                                </p:cTn>
                              </p:par>
                            </p:childTnLst>
                          </p:cTn>
                        </p:par>
                        <p:par>
                          <p:cTn id="65" fill="hold">
                            <p:stCondLst>
                              <p:cond delay="13000"/>
                            </p:stCondLst>
                            <p:childTnLst>
                              <p:par>
                                <p:cTn id="66" presetID="42" presetClass="path" presetSubtype="0" accel="50000" decel="50000" fill="hold" grpId="1" nodeType="afterEffect">
                                  <p:stCondLst>
                                    <p:cond delay="0"/>
                                  </p:stCondLst>
                                  <p:childTnLst>
                                    <p:animMotion origin="layout" path="M 4.16667E-6 2.59259E-6 L -0.16337 0.20879 " pathEditMode="relative" rAng="0" ptsTypes="AA">
                                      <p:cBhvr>
                                        <p:cTn id="67" dur="1000" fill="hold"/>
                                        <p:tgtEl>
                                          <p:spTgt spid="28"/>
                                        </p:tgtEl>
                                        <p:attrNameLst>
                                          <p:attrName>ppt_x</p:attrName>
                                          <p:attrName>ppt_y</p:attrName>
                                        </p:attrNameLst>
                                      </p:cBhvr>
                                      <p:rCtr x="-8177" y="10440"/>
                                    </p:animMotion>
                                  </p:childTnLst>
                                </p:cTn>
                              </p:par>
                            </p:childTnLst>
                          </p:cTn>
                        </p:par>
                        <p:par>
                          <p:cTn id="68" fill="hold">
                            <p:stCondLst>
                              <p:cond delay="14000"/>
                            </p:stCondLst>
                            <p:childTnLst>
                              <p:par>
                                <p:cTn id="69" presetID="63" presetClass="path" presetSubtype="0" accel="50000" decel="50000" fill="hold" grpId="4" nodeType="afterEffect">
                                  <p:stCondLst>
                                    <p:cond delay="0"/>
                                  </p:stCondLst>
                                  <p:childTnLst>
                                    <p:animMotion origin="layout" path="M -0.23437 0.00139 L 0.11163 -0.00023 " pathEditMode="relative" rAng="0" ptsTypes="AA">
                                      <p:cBhvr>
                                        <p:cTn id="70" dur="1000" fill="hold"/>
                                        <p:tgtEl>
                                          <p:spTgt spid="27"/>
                                        </p:tgtEl>
                                        <p:attrNameLst>
                                          <p:attrName>ppt_x</p:attrName>
                                          <p:attrName>ppt_y</p:attrName>
                                        </p:attrNameLst>
                                      </p:cBhvr>
                                      <p:rCtr x="17292" y="-93"/>
                                    </p:animMotion>
                                  </p:childTnLst>
                                </p:cTn>
                              </p:par>
                            </p:childTnLst>
                          </p:cTn>
                        </p:par>
                        <p:par>
                          <p:cTn id="71" fill="hold">
                            <p:stCondLst>
                              <p:cond delay="15000"/>
                            </p:stCondLst>
                            <p:childTnLst>
                              <p:par>
                                <p:cTn id="72" presetID="64" presetClass="path" presetSubtype="0" accel="50000" decel="50000" fill="hold" grpId="2" nodeType="afterEffect">
                                  <p:stCondLst>
                                    <p:cond delay="0"/>
                                  </p:stCondLst>
                                  <p:childTnLst>
                                    <p:animMotion origin="layout" path="M -0.16337 0.20879 L -0.36164 3.33333E-6 " pathEditMode="relative" rAng="0" ptsTypes="AA">
                                      <p:cBhvr>
                                        <p:cTn id="73" dur="1000" fill="hold"/>
                                        <p:tgtEl>
                                          <p:spTgt spid="28"/>
                                        </p:tgtEl>
                                        <p:attrNameLst>
                                          <p:attrName>ppt_x</p:attrName>
                                          <p:attrName>ppt_y</p:attrName>
                                        </p:attrNameLst>
                                      </p:cBhvr>
                                      <p:rCtr x="-9722" y="-10301"/>
                                    </p:animMotion>
                                  </p:childTnLst>
                                </p:cTn>
                              </p:par>
                            </p:childTnLst>
                          </p:cTn>
                        </p:par>
                      </p:childTnLst>
                    </p:cTn>
                  </p:par>
                  <p:par>
                    <p:cTn id="74" fill="hold">
                      <p:stCondLst>
                        <p:cond delay="indefinite"/>
                      </p:stCondLst>
                      <p:childTnLst>
                        <p:par>
                          <p:cTn id="75" fill="hold">
                            <p:stCondLst>
                              <p:cond delay="0"/>
                            </p:stCondLst>
                            <p:childTnLst>
                              <p:par>
                                <p:cTn id="76" presetID="63" presetClass="path" presetSubtype="0" accel="50000" decel="50000" fill="hold" grpId="1" nodeType="clickEffect">
                                  <p:stCondLst>
                                    <p:cond delay="0"/>
                                  </p:stCondLst>
                                  <p:childTnLst>
                                    <p:animMotion origin="layout" path="M 0.24479 -0.00232 L 0.36076 -0.00232 " pathEditMode="relative" rAng="0" ptsTypes="AA">
                                      <p:cBhvr>
                                        <p:cTn id="77" dur="1000" fill="hold"/>
                                        <p:tgtEl>
                                          <p:spTgt spid="44"/>
                                        </p:tgtEl>
                                        <p:attrNameLst>
                                          <p:attrName>ppt_x</p:attrName>
                                          <p:attrName>ppt_y</p:attrName>
                                        </p:attrNameLst>
                                      </p:cBhvr>
                                      <p:rCtr x="5799" y="0"/>
                                    </p:animMotion>
                                  </p:childTnLst>
                                </p:cTn>
                              </p:par>
                            </p:childTnLst>
                          </p:cTn>
                        </p:par>
                        <p:par>
                          <p:cTn id="78" fill="hold">
                            <p:stCondLst>
                              <p:cond delay="1000"/>
                            </p:stCondLst>
                            <p:childTnLst>
                              <p:par>
                                <p:cTn id="79" presetID="26" presetClass="emph" presetSubtype="0" fill="hold" grpId="0" nodeType="afterEffect">
                                  <p:stCondLst>
                                    <p:cond delay="0"/>
                                  </p:stCondLst>
                                  <p:childTnLst>
                                    <p:animEffect transition="out" filter="fade">
                                      <p:cBhvr>
                                        <p:cTn id="80" dur="1000" tmFilter="0, 0; .2, .5; .8, .5; 1, 0"/>
                                        <p:tgtEl>
                                          <p:spTgt spid="29"/>
                                        </p:tgtEl>
                                      </p:cBhvr>
                                    </p:animEffect>
                                    <p:animScale>
                                      <p:cBhvr>
                                        <p:cTn id="81" dur="500" autoRev="1" fill="hold"/>
                                        <p:tgtEl>
                                          <p:spTgt spid="29"/>
                                        </p:tgtEl>
                                      </p:cBhvr>
                                      <p:by x="105000" y="105000"/>
                                    </p:animScale>
                                  </p:childTnLst>
                                </p:cTn>
                              </p:par>
                              <p:par>
                                <p:cTn id="82" presetID="26" presetClass="emph" presetSubtype="0" fill="hold" grpId="3" nodeType="withEffect">
                                  <p:stCondLst>
                                    <p:cond delay="0"/>
                                  </p:stCondLst>
                                  <p:childTnLst>
                                    <p:animEffect transition="out" filter="fade">
                                      <p:cBhvr>
                                        <p:cTn id="83" dur="1000" tmFilter="0, 0; .2, .5; .8, .5; 1, 0"/>
                                        <p:tgtEl>
                                          <p:spTgt spid="28"/>
                                        </p:tgtEl>
                                      </p:cBhvr>
                                    </p:animEffect>
                                    <p:animScale>
                                      <p:cBhvr>
                                        <p:cTn id="84" dur="500" autoRev="1" fill="hold"/>
                                        <p:tgtEl>
                                          <p:spTgt spid="28"/>
                                        </p:tgtEl>
                                      </p:cBhvr>
                                      <p:by x="105000" y="105000"/>
                                    </p:animScale>
                                  </p:childTnLst>
                                </p:cTn>
                              </p:par>
                            </p:childTnLst>
                          </p:cTn>
                        </p:par>
                      </p:childTnLst>
                    </p:cTn>
                  </p:par>
                  <p:par>
                    <p:cTn id="85" fill="hold">
                      <p:stCondLst>
                        <p:cond delay="indefinite"/>
                      </p:stCondLst>
                      <p:childTnLst>
                        <p:par>
                          <p:cTn id="86" fill="hold">
                            <p:stCondLst>
                              <p:cond delay="0"/>
                            </p:stCondLst>
                            <p:childTnLst>
                              <p:par>
                                <p:cTn id="87" presetID="63" presetClass="path" presetSubtype="0" accel="50000" decel="50000" fill="hold" grpId="2" nodeType="clickEffect">
                                  <p:stCondLst>
                                    <p:cond delay="0"/>
                                  </p:stCondLst>
                                  <p:childTnLst>
                                    <p:animMotion origin="layout" path="M 0.36007 -0.00232 L 0.48732 -0.00232 " pathEditMode="relative" rAng="0" ptsTypes="AA">
                                      <p:cBhvr>
                                        <p:cTn id="88" dur="1000" fill="hold"/>
                                        <p:tgtEl>
                                          <p:spTgt spid="44"/>
                                        </p:tgtEl>
                                        <p:attrNameLst>
                                          <p:attrName>ppt_x</p:attrName>
                                          <p:attrName>ppt_y</p:attrName>
                                        </p:attrNameLst>
                                      </p:cBhvr>
                                      <p:rCtr x="6285" y="46"/>
                                    </p:animMotion>
                                  </p:childTnLst>
                                </p:cTn>
                              </p:par>
                            </p:childTnLst>
                          </p:cTn>
                        </p:par>
                        <p:par>
                          <p:cTn id="89" fill="hold">
                            <p:stCondLst>
                              <p:cond delay="1000"/>
                            </p:stCondLst>
                            <p:childTnLst>
                              <p:par>
                                <p:cTn id="90" presetID="26" presetClass="emph" presetSubtype="0" fill="hold" grpId="0" nodeType="afterEffect">
                                  <p:stCondLst>
                                    <p:cond delay="0"/>
                                  </p:stCondLst>
                                  <p:childTnLst>
                                    <p:animEffect transition="out" filter="fade">
                                      <p:cBhvr>
                                        <p:cTn id="91" dur="1000" tmFilter="0, 0; .2, .5; .8, .5; 1, 0"/>
                                        <p:tgtEl>
                                          <p:spTgt spid="30"/>
                                        </p:tgtEl>
                                      </p:cBhvr>
                                    </p:animEffect>
                                    <p:animScale>
                                      <p:cBhvr>
                                        <p:cTn id="92" dur="500" autoRev="1" fill="hold"/>
                                        <p:tgtEl>
                                          <p:spTgt spid="30"/>
                                        </p:tgtEl>
                                      </p:cBhvr>
                                      <p:by x="105000" y="105000"/>
                                    </p:animScale>
                                  </p:childTnLst>
                                </p:cTn>
                              </p:par>
                              <p:par>
                                <p:cTn id="93" presetID="26" presetClass="emph" presetSubtype="0" fill="hold" nodeType="withEffect">
                                  <p:stCondLst>
                                    <p:cond delay="0"/>
                                  </p:stCondLst>
                                  <p:childTnLst>
                                    <p:animEffect transition="out" filter="fade">
                                      <p:cBhvr>
                                        <p:cTn id="94" dur="1000" tmFilter="0, 0; .2, .5; .8, .5; 1, 0"/>
                                        <p:tgtEl>
                                          <p:spTgt spid="28"/>
                                        </p:tgtEl>
                                      </p:cBhvr>
                                    </p:animEffect>
                                    <p:animScale>
                                      <p:cBhvr>
                                        <p:cTn id="95" dur="500" autoRev="1" fill="hold"/>
                                        <p:tgtEl>
                                          <p:spTgt spid="28"/>
                                        </p:tgtEl>
                                      </p:cBhvr>
                                      <p:by x="105000" y="105000"/>
                                    </p:animScale>
                                  </p:childTnLst>
                                </p:cTn>
                              </p:par>
                            </p:childTnLst>
                          </p:cTn>
                        </p:par>
                      </p:childTnLst>
                    </p:cTn>
                  </p:par>
                  <p:par>
                    <p:cTn id="96" fill="hold">
                      <p:stCondLst>
                        <p:cond delay="indefinite"/>
                      </p:stCondLst>
                      <p:childTnLst>
                        <p:par>
                          <p:cTn id="97" fill="hold">
                            <p:stCondLst>
                              <p:cond delay="0"/>
                            </p:stCondLst>
                            <p:childTnLst>
                              <p:par>
                                <p:cTn id="98" presetID="63" presetClass="path" presetSubtype="0" accel="50000" decel="50000" fill="hold" grpId="3" nodeType="clickEffect">
                                  <p:stCondLst>
                                    <p:cond delay="0"/>
                                  </p:stCondLst>
                                  <p:childTnLst>
                                    <p:animMotion origin="layout" path="M 0.48733 -0.00232 L 0.61076 -0.00232 " pathEditMode="relative" rAng="0" ptsTypes="AA">
                                      <p:cBhvr>
                                        <p:cTn id="99" dur="1000" fill="hold"/>
                                        <p:tgtEl>
                                          <p:spTgt spid="44"/>
                                        </p:tgtEl>
                                        <p:attrNameLst>
                                          <p:attrName>ppt_x</p:attrName>
                                          <p:attrName>ppt_y</p:attrName>
                                        </p:attrNameLst>
                                      </p:cBhvr>
                                      <p:rCtr x="6163" y="0"/>
                                    </p:animMotion>
                                  </p:childTnLst>
                                </p:cTn>
                              </p:par>
                            </p:childTnLst>
                          </p:cTn>
                        </p:par>
                        <p:par>
                          <p:cTn id="100" fill="hold">
                            <p:stCondLst>
                              <p:cond delay="1000"/>
                            </p:stCondLst>
                            <p:childTnLst>
                              <p:par>
                                <p:cTn id="101" presetID="26" presetClass="emph" presetSubtype="0" fill="hold" grpId="0" nodeType="afterEffect">
                                  <p:stCondLst>
                                    <p:cond delay="0"/>
                                  </p:stCondLst>
                                  <p:childTnLst>
                                    <p:animEffect transition="out" filter="fade">
                                      <p:cBhvr>
                                        <p:cTn id="102" dur="1000" tmFilter="0, 0; .2, .5; .8, .5; 1, 0"/>
                                        <p:tgtEl>
                                          <p:spTgt spid="31"/>
                                        </p:tgtEl>
                                      </p:cBhvr>
                                    </p:animEffect>
                                    <p:animScale>
                                      <p:cBhvr>
                                        <p:cTn id="103" dur="500" autoRev="1" fill="hold"/>
                                        <p:tgtEl>
                                          <p:spTgt spid="31"/>
                                        </p:tgtEl>
                                      </p:cBhvr>
                                      <p:by x="105000" y="105000"/>
                                    </p:animScale>
                                  </p:childTnLst>
                                </p:cTn>
                              </p:par>
                              <p:par>
                                <p:cTn id="104" presetID="26" presetClass="emph" presetSubtype="0" fill="hold" nodeType="withEffect">
                                  <p:stCondLst>
                                    <p:cond delay="0"/>
                                  </p:stCondLst>
                                  <p:childTnLst>
                                    <p:animEffect transition="out" filter="fade">
                                      <p:cBhvr>
                                        <p:cTn id="105" dur="1000" tmFilter="0, 0; .2, .5; .8, .5; 1, 0"/>
                                        <p:tgtEl>
                                          <p:spTgt spid="28"/>
                                        </p:tgtEl>
                                      </p:cBhvr>
                                    </p:animEffect>
                                    <p:animScale>
                                      <p:cBhvr>
                                        <p:cTn id="106" dur="500" autoRev="1" fill="hold"/>
                                        <p:tgtEl>
                                          <p:spTgt spid="28"/>
                                        </p:tgtEl>
                                      </p:cBhvr>
                                      <p:by x="105000" y="105000"/>
                                    </p:animScale>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44"/>
                                        </p:tgtEl>
                                        <p:attrNameLst>
                                          <p:attrName>style.visibility</p:attrName>
                                        </p:attrNameLst>
                                      </p:cBhvr>
                                      <p:to>
                                        <p:strVal val="visible"/>
                                      </p:to>
                                    </p:set>
                                    <p:animEffect transition="in" filter="blinds(horizontal)">
                                      <p:cBhvr>
                                        <p:cTn id="111" dur="1000"/>
                                        <p:tgtEl>
                                          <p:spTgt spid="44"/>
                                        </p:tgtEl>
                                      </p:cBhvr>
                                    </p:animEffect>
                                  </p:childTnLst>
                                </p:cTn>
                              </p:par>
                            </p:childTnLst>
                          </p:cTn>
                        </p:par>
                        <p:par>
                          <p:cTn id="112" fill="hold">
                            <p:stCondLst>
                              <p:cond delay="1000"/>
                            </p:stCondLst>
                            <p:childTnLst>
                              <p:par>
                                <p:cTn id="113" presetID="8" presetClass="exit" presetSubtype="16" fill="hold" grpId="4" nodeType="afterEffect">
                                  <p:stCondLst>
                                    <p:cond delay="0"/>
                                  </p:stCondLst>
                                  <p:childTnLst>
                                    <p:animEffect transition="out" filter="diamond(in)">
                                      <p:cBhvr>
                                        <p:cTn id="114" dur="1000"/>
                                        <p:tgtEl>
                                          <p:spTgt spid="28"/>
                                        </p:tgtEl>
                                      </p:cBhvr>
                                    </p:animEffect>
                                    <p:set>
                                      <p:cBhvr>
                                        <p:cTn id="115" dur="1" fill="hold">
                                          <p:stCondLst>
                                            <p:cond delay="999"/>
                                          </p:stCondLst>
                                        </p:cTn>
                                        <p:tgtEl>
                                          <p:spTgt spid="28"/>
                                        </p:tgtEl>
                                        <p:attrNameLst>
                                          <p:attrName>style.visibility</p:attrName>
                                        </p:attrNameLst>
                                      </p:cBhvr>
                                      <p:to>
                                        <p:strVal val="hidden"/>
                                      </p:to>
                                    </p:set>
                                  </p:childTnLst>
                                </p:cTn>
                              </p:par>
                              <p:par>
                                <p:cTn id="116" presetID="8" presetClass="entr" presetSubtype="16" fill="hold" grpId="0" nodeType="withEffect">
                                  <p:stCondLst>
                                    <p:cond delay="0"/>
                                  </p:stCondLst>
                                  <p:childTnLst>
                                    <p:set>
                                      <p:cBhvr>
                                        <p:cTn id="117" dur="1" fill="hold">
                                          <p:stCondLst>
                                            <p:cond delay="0"/>
                                          </p:stCondLst>
                                        </p:cTn>
                                        <p:tgtEl>
                                          <p:spTgt spid="42"/>
                                        </p:tgtEl>
                                        <p:attrNameLst>
                                          <p:attrName>style.visibility</p:attrName>
                                        </p:attrNameLst>
                                      </p:cBhvr>
                                      <p:to>
                                        <p:strVal val="visible"/>
                                      </p:to>
                                    </p:set>
                                    <p:animEffect transition="in" filter="diamond(in)">
                                      <p:cBhvr>
                                        <p:cTn id="118"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P spid="26" grpId="2" animBg="1"/>
      <p:bldP spid="26" grpId="3" animBg="1"/>
      <p:bldP spid="26" grpId="4" animBg="1"/>
      <p:bldP spid="27" grpId="0" animBg="1"/>
      <p:bldP spid="27" grpId="1" animBg="1"/>
      <p:bldP spid="27" grpId="2" animBg="1"/>
      <p:bldP spid="27" grpId="3" animBg="1"/>
      <p:bldP spid="27" grpId="4" animBg="1"/>
      <p:bldP spid="28" grpId="0" animBg="1"/>
      <p:bldP spid="28" grpId="1" animBg="1"/>
      <p:bldP spid="28" grpId="2" animBg="1"/>
      <p:bldP spid="28" grpId="3" animBg="1"/>
      <p:bldP spid="28" grpId="4" animBg="1"/>
      <p:bldP spid="29" grpId="0" animBg="1"/>
      <p:bldP spid="30" grpId="0" animBg="1"/>
      <p:bldP spid="31" grpId="0" animBg="1"/>
      <p:bldP spid="42" grpId="0" animBg="1"/>
      <p:bldP spid="43" grpId="0" animBg="1"/>
      <p:bldP spid="43" grpId="1" animBg="1"/>
      <p:bldP spid="43" grpId="2" animBg="1"/>
      <p:bldP spid="44" grpId="0" animBg="1"/>
      <p:bldP spid="44" grpId="1" animBg="1"/>
      <p:bldP spid="44" grpId="2" animBg="1"/>
      <p:bldP spid="44" grpId="3" animBg="1"/>
      <p:bldP spid="44" grpId="4" animBg="1"/>
      <p:bldP spid="44" grpId="5"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52</a:t>
            </a:fld>
            <a:endParaRPr lang="en-US" altLang="en-US"/>
          </a:p>
        </p:txBody>
      </p:sp>
      <p:sp>
        <p:nvSpPr>
          <p:cNvPr id="24" name="Oval 3"/>
          <p:cNvSpPr>
            <a:spLocks noChangeArrowheads="1"/>
          </p:cNvSpPr>
          <p:nvPr/>
        </p:nvSpPr>
        <p:spPr bwMode="auto">
          <a:xfrm>
            <a:off x="13954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5" name="Oval 4"/>
          <p:cNvSpPr>
            <a:spLocks noChangeArrowheads="1"/>
          </p:cNvSpPr>
          <p:nvPr/>
        </p:nvSpPr>
        <p:spPr bwMode="auto">
          <a:xfrm>
            <a:off x="25209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6" name="Oval 5"/>
          <p:cNvSpPr>
            <a:spLocks noChangeArrowheads="1"/>
          </p:cNvSpPr>
          <p:nvPr/>
        </p:nvSpPr>
        <p:spPr bwMode="auto">
          <a:xfrm>
            <a:off x="36290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7" name="Oval 6"/>
          <p:cNvSpPr>
            <a:spLocks noChangeArrowheads="1"/>
          </p:cNvSpPr>
          <p:nvPr/>
        </p:nvSpPr>
        <p:spPr bwMode="auto">
          <a:xfrm>
            <a:off x="4721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8" name="Oval 7"/>
          <p:cNvSpPr>
            <a:spLocks noChangeArrowheads="1"/>
          </p:cNvSpPr>
          <p:nvPr/>
        </p:nvSpPr>
        <p:spPr bwMode="auto">
          <a:xfrm>
            <a:off x="58277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9" name="Oval 8"/>
          <p:cNvSpPr>
            <a:spLocks noChangeArrowheads="1"/>
          </p:cNvSpPr>
          <p:nvPr/>
        </p:nvSpPr>
        <p:spPr bwMode="auto">
          <a:xfrm>
            <a:off x="69373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0" name="Oval 9"/>
          <p:cNvSpPr>
            <a:spLocks noChangeArrowheads="1"/>
          </p:cNvSpPr>
          <p:nvPr/>
        </p:nvSpPr>
        <p:spPr bwMode="auto">
          <a:xfrm>
            <a:off x="806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10"/>
          <p:cNvSpPr>
            <a:spLocks noChangeArrowheads="1"/>
          </p:cNvSpPr>
          <p:nvPr/>
        </p:nvSpPr>
        <p:spPr bwMode="auto">
          <a:xfrm>
            <a:off x="3048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2" name="Group 11"/>
          <p:cNvGrpSpPr>
            <a:grpSpLocks/>
          </p:cNvGrpSpPr>
          <p:nvPr/>
        </p:nvGrpSpPr>
        <p:grpSpPr bwMode="auto">
          <a:xfrm>
            <a:off x="304800" y="3468688"/>
            <a:ext cx="8550275" cy="608012"/>
            <a:chOff x="644" y="1153"/>
            <a:chExt cx="4972" cy="383"/>
          </a:xfrm>
        </p:grpSpPr>
        <p:sp>
          <p:nvSpPr>
            <p:cNvPr id="53"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1</a:t>
              </a:r>
            </a:p>
          </p:txBody>
        </p:sp>
        <p:sp>
          <p:nvSpPr>
            <p:cNvPr id="54"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5"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6"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7"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8"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9"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0"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1" name="Oval 20"/>
          <p:cNvSpPr>
            <a:spLocks noChangeArrowheads="1"/>
          </p:cNvSpPr>
          <p:nvPr/>
        </p:nvSpPr>
        <p:spPr bwMode="auto">
          <a:xfrm>
            <a:off x="2530475" y="2870200"/>
            <a:ext cx="792163"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62" name="AutoShape 21"/>
          <p:cNvSpPr>
            <a:spLocks noChangeArrowheads="1"/>
          </p:cNvSpPr>
          <p:nvPr/>
        </p:nvSpPr>
        <p:spPr bwMode="auto">
          <a:xfrm>
            <a:off x="1412875" y="3573463"/>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400" dirty="0">
              <a:latin typeface="Times New Roman" panose="02020603050405020304" pitchFamily="18" charset="0"/>
            </a:endParaRPr>
          </a:p>
          <a:p>
            <a:pPr algn="ctr" eaLnBrk="0" hangingPunct="0">
              <a:spcBef>
                <a:spcPct val="50000"/>
              </a:spcBef>
            </a:pPr>
            <a:r>
              <a:rPr lang="en-US" altLang="en-US" sz="2400" dirty="0">
                <a:latin typeface="Times New Roman" panose="02020603050405020304" pitchFamily="18" charset="0"/>
              </a:rPr>
              <a:t>i</a:t>
            </a:r>
          </a:p>
        </p:txBody>
      </p:sp>
      <p:sp>
        <p:nvSpPr>
          <p:cNvPr id="63" name="AutoShape 22"/>
          <p:cNvSpPr>
            <a:spLocks noChangeArrowheads="1"/>
          </p:cNvSpPr>
          <p:nvPr/>
        </p:nvSpPr>
        <p:spPr bwMode="auto">
          <a:xfrm>
            <a:off x="3717925" y="2100263"/>
            <a:ext cx="649288"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altLang="en-US" sz="2800"/>
              <a:t>j</a:t>
            </a:r>
          </a:p>
        </p:txBody>
      </p:sp>
    </p:spTree>
    <p:extLst>
      <p:ext uri="{BB962C8B-B14F-4D97-AF65-F5344CB8AC3E}">
        <p14:creationId xmlns:p14="http://schemas.microsoft.com/office/powerpoint/2010/main" val="17256013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3.61111E-6 4.44444E-6 L 0.12275 -0.00278 " pathEditMode="relative" rAng="0" ptsTypes="AA">
                                      <p:cBhvr>
                                        <p:cTn id="6" dur="500" fill="hold"/>
                                        <p:tgtEl>
                                          <p:spTgt spid="62"/>
                                        </p:tgtEl>
                                        <p:attrNameLst>
                                          <p:attrName>ppt_x</p:attrName>
                                          <p:attrName>ppt_y</p:attrName>
                                        </p:attrNameLst>
                                      </p:cBhvr>
                                      <p:rCtr x="6128" y="-139"/>
                                    </p:animMotion>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3" nodeType="clickEffect">
                                  <p:stCondLst>
                                    <p:cond delay="0"/>
                                  </p:stCondLst>
                                  <p:childTnLst>
                                    <p:set>
                                      <p:cBhvr>
                                        <p:cTn id="10" dur="1" fill="hold">
                                          <p:stCondLst>
                                            <p:cond delay="0"/>
                                          </p:stCondLst>
                                        </p:cTn>
                                        <p:tgtEl>
                                          <p:spTgt spid="63"/>
                                        </p:tgtEl>
                                        <p:attrNameLst>
                                          <p:attrName>style.visibility</p:attrName>
                                        </p:attrNameLst>
                                      </p:cBhvr>
                                      <p:to>
                                        <p:strVal val="visible"/>
                                      </p:to>
                                    </p:set>
                                    <p:animEffect transition="in" filter="blinds(horizontal)">
                                      <p:cBhvr>
                                        <p:cTn id="11" dur="500"/>
                                        <p:tgtEl>
                                          <p:spTgt spid="63"/>
                                        </p:tgtEl>
                                      </p:cBhvr>
                                    </p:animEffect>
                                  </p:childTnLst>
                                </p:cTn>
                              </p:par>
                            </p:childTnLst>
                          </p:cTn>
                        </p:par>
                        <p:par>
                          <p:cTn id="12" fill="hold">
                            <p:stCondLst>
                              <p:cond delay="500"/>
                            </p:stCondLst>
                            <p:childTnLst>
                              <p:par>
                                <p:cTn id="13" presetID="26" presetClass="emph" presetSubtype="0" fill="hold" grpId="0" nodeType="afterEffect">
                                  <p:stCondLst>
                                    <p:cond delay="0"/>
                                  </p:stCondLst>
                                  <p:childTnLst>
                                    <p:animEffect transition="out" filter="fade">
                                      <p:cBhvr>
                                        <p:cTn id="14" dur="500" tmFilter="0, 0; .2, .5; .8, .5; 1, 0"/>
                                        <p:tgtEl>
                                          <p:spTgt spid="46"/>
                                        </p:tgtEl>
                                      </p:cBhvr>
                                    </p:animEffect>
                                    <p:animScale>
                                      <p:cBhvr>
                                        <p:cTn id="15" dur="250" autoRev="1" fill="hold"/>
                                        <p:tgtEl>
                                          <p:spTgt spid="4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45"/>
                                        </p:tgtEl>
                                      </p:cBhvr>
                                    </p:animEffect>
                                    <p:animScale>
                                      <p:cBhvr>
                                        <p:cTn id="18" dur="250" autoRev="1" fill="hold"/>
                                        <p:tgtEl>
                                          <p:spTgt spid="45"/>
                                        </p:tgtEl>
                                      </p:cBhvr>
                                      <p:by x="105000" y="105000"/>
                                    </p:animScale>
                                  </p:childTnLst>
                                </p:cTn>
                              </p:par>
                            </p:childTnLst>
                          </p:cTn>
                        </p:par>
                        <p:par>
                          <p:cTn id="19" fill="hold">
                            <p:stCondLst>
                              <p:cond delay="1000"/>
                            </p:stCondLst>
                            <p:childTnLst>
                              <p:par>
                                <p:cTn id="20" presetID="42" presetClass="path" presetSubtype="0" accel="50000" decel="50000" fill="hold" grpId="1" nodeType="afterEffect">
                                  <p:stCondLst>
                                    <p:cond delay="0"/>
                                  </p:stCondLst>
                                  <p:childTnLst>
                                    <p:animMotion origin="layout" path="M -4.16667E-6 2.59259E-6 L -0.05347 0.21319 " pathEditMode="relative" rAng="0" ptsTypes="AA">
                                      <p:cBhvr>
                                        <p:cTn id="21" dur="500" fill="hold"/>
                                        <p:tgtEl>
                                          <p:spTgt spid="46"/>
                                        </p:tgtEl>
                                        <p:attrNameLst>
                                          <p:attrName>ppt_x</p:attrName>
                                          <p:attrName>ppt_y</p:attrName>
                                        </p:attrNameLst>
                                      </p:cBhvr>
                                      <p:rCtr x="-2674" y="10648"/>
                                    </p:animMotion>
                                  </p:childTnLst>
                                </p:cTn>
                              </p:par>
                            </p:childTnLst>
                          </p:cTn>
                        </p:par>
                        <p:par>
                          <p:cTn id="22" fill="hold">
                            <p:stCondLst>
                              <p:cond delay="1500"/>
                            </p:stCondLst>
                            <p:childTnLst>
                              <p:par>
                                <p:cTn id="23" presetID="63" presetClass="path" presetSubtype="0" accel="50000" decel="50000" fill="hold" grpId="1" nodeType="afterEffect">
                                  <p:stCondLst>
                                    <p:cond delay="0"/>
                                  </p:stCondLst>
                                  <p:childTnLst>
                                    <p:animMotion origin="layout" path="M -0.00156 2.59259E-6 L 0.12118 3.33333E-6 " pathEditMode="relative" rAng="0" ptsTypes="AA">
                                      <p:cBhvr>
                                        <p:cTn id="24" dur="500" fill="hold"/>
                                        <p:tgtEl>
                                          <p:spTgt spid="45"/>
                                        </p:tgtEl>
                                        <p:attrNameLst>
                                          <p:attrName>ppt_x</p:attrName>
                                          <p:attrName>ppt_y</p:attrName>
                                        </p:attrNameLst>
                                      </p:cBhvr>
                                      <p:rCtr x="6215" y="139"/>
                                    </p:animMotion>
                                  </p:childTnLst>
                                </p:cTn>
                              </p:par>
                            </p:childTnLst>
                          </p:cTn>
                        </p:par>
                        <p:par>
                          <p:cTn id="25" fill="hold">
                            <p:stCondLst>
                              <p:cond delay="2000"/>
                            </p:stCondLst>
                            <p:childTnLst>
                              <p:par>
                                <p:cTn id="26" presetID="64" presetClass="path" presetSubtype="0" accel="50000" decel="50000" fill="hold" grpId="2" nodeType="afterEffect">
                                  <p:stCondLst>
                                    <p:cond delay="0"/>
                                  </p:stCondLst>
                                  <p:childTnLst>
                                    <p:animMotion origin="layout" path="M -0.05347 0.21319 L -0.12274 3.33333E-6 " pathEditMode="relative" rAng="0" ptsTypes="AA">
                                      <p:cBhvr>
                                        <p:cTn id="27" dur="500" fill="hold"/>
                                        <p:tgtEl>
                                          <p:spTgt spid="46"/>
                                        </p:tgtEl>
                                        <p:attrNameLst>
                                          <p:attrName>ppt_x</p:attrName>
                                          <p:attrName>ppt_y</p:attrName>
                                        </p:attrNameLst>
                                      </p:cBhvr>
                                      <p:rCtr x="-3507" y="-10509"/>
                                    </p:animMotion>
                                  </p:childTnLst>
                                </p:cTn>
                              </p:par>
                            </p:childTnLst>
                          </p:cTn>
                        </p:par>
                        <p:par>
                          <p:cTn id="28" fill="hold">
                            <p:stCondLst>
                              <p:cond delay="2500"/>
                            </p:stCondLst>
                            <p:childTnLst>
                              <p:par>
                                <p:cTn id="29" presetID="63" presetClass="path" presetSubtype="0" accel="50000" decel="50000" fill="hold" nodeType="afterEffect">
                                  <p:stCondLst>
                                    <p:cond delay="0"/>
                                  </p:stCondLst>
                                  <p:childTnLst>
                                    <p:animMotion origin="layout" path="M -3.88889E-6 -2.96296E-6 L 0.12379 -0.00232 " pathEditMode="relative" rAng="0" ptsTypes="AA">
                                      <p:cBhvr>
                                        <p:cTn id="30" dur="500" fill="hold"/>
                                        <p:tgtEl>
                                          <p:spTgt spid="63"/>
                                        </p:tgtEl>
                                        <p:attrNameLst>
                                          <p:attrName>ppt_x</p:attrName>
                                          <p:attrName>ppt_y</p:attrName>
                                        </p:attrNameLst>
                                      </p:cBhvr>
                                      <p:rCtr x="6233" y="-301"/>
                                    </p:animMotion>
                                  </p:childTnLst>
                                </p:cTn>
                              </p:par>
                            </p:childTnLst>
                          </p:cTn>
                        </p:par>
                        <p:par>
                          <p:cTn id="31" fill="hold">
                            <p:stCondLst>
                              <p:cond delay="3000"/>
                            </p:stCondLst>
                            <p:childTnLst>
                              <p:par>
                                <p:cTn id="32" presetID="26" presetClass="emph" presetSubtype="0" fill="hold" grpId="0" nodeType="afterEffect">
                                  <p:stCondLst>
                                    <p:cond delay="0"/>
                                  </p:stCondLst>
                                  <p:childTnLst>
                                    <p:animEffect transition="out" filter="fade">
                                      <p:cBhvr>
                                        <p:cTn id="33" dur="500" tmFilter="0, 0; .2, .5; .8, .5; 1, 0"/>
                                        <p:tgtEl>
                                          <p:spTgt spid="47"/>
                                        </p:tgtEl>
                                      </p:cBhvr>
                                    </p:animEffect>
                                    <p:animScale>
                                      <p:cBhvr>
                                        <p:cTn id="34" dur="250" autoRev="1" fill="hold"/>
                                        <p:tgtEl>
                                          <p:spTgt spid="47"/>
                                        </p:tgtEl>
                                      </p:cBhvr>
                                      <p:by x="105000" y="105000"/>
                                    </p:animScale>
                                  </p:childTnLst>
                                </p:cTn>
                              </p:par>
                              <p:par>
                                <p:cTn id="35" presetID="26" presetClass="emph" presetSubtype="0" fill="hold" grpId="3" nodeType="withEffect">
                                  <p:stCondLst>
                                    <p:cond delay="0"/>
                                  </p:stCondLst>
                                  <p:childTnLst>
                                    <p:animEffect transition="out" filter="fade">
                                      <p:cBhvr>
                                        <p:cTn id="36" dur="500" tmFilter="0, 0; .2, .5; .8, .5; 1, 0"/>
                                        <p:tgtEl>
                                          <p:spTgt spid="46"/>
                                        </p:tgtEl>
                                      </p:cBhvr>
                                    </p:animEffect>
                                    <p:animScale>
                                      <p:cBhvr>
                                        <p:cTn id="37" dur="250" autoRev="1" fill="hold"/>
                                        <p:tgtEl>
                                          <p:spTgt spid="46"/>
                                        </p:tgtEl>
                                      </p:cBhvr>
                                      <p:by x="105000" y="105000"/>
                                    </p:animScale>
                                  </p:childTnLst>
                                </p:cTn>
                              </p:par>
                            </p:childTnLst>
                          </p:cTn>
                        </p:par>
                        <p:par>
                          <p:cTn id="38" fill="hold">
                            <p:stCondLst>
                              <p:cond delay="3500"/>
                            </p:stCondLst>
                            <p:childTnLst>
                              <p:par>
                                <p:cTn id="39" presetID="42" presetClass="path" presetSubtype="0" accel="50000" decel="50000" fill="hold" grpId="1" nodeType="afterEffect">
                                  <p:stCondLst>
                                    <p:cond delay="0"/>
                                  </p:stCondLst>
                                  <p:childTnLst>
                                    <p:animMotion origin="layout" path="M 1.38889E-6 2.59259E-6 L -0.11163 0.21551 " pathEditMode="relative" rAng="0" ptsTypes="AA">
                                      <p:cBhvr>
                                        <p:cTn id="40" dur="500" fill="hold"/>
                                        <p:tgtEl>
                                          <p:spTgt spid="47"/>
                                        </p:tgtEl>
                                        <p:attrNameLst>
                                          <p:attrName>ppt_x</p:attrName>
                                          <p:attrName>ppt_y</p:attrName>
                                        </p:attrNameLst>
                                      </p:cBhvr>
                                      <p:rCtr x="-5590" y="10764"/>
                                    </p:animMotion>
                                  </p:childTnLst>
                                </p:cTn>
                              </p:par>
                            </p:childTnLst>
                          </p:cTn>
                        </p:par>
                        <p:par>
                          <p:cTn id="41" fill="hold">
                            <p:stCondLst>
                              <p:cond delay="4000"/>
                            </p:stCondLst>
                            <p:childTnLst>
                              <p:par>
                                <p:cTn id="42" presetID="63" presetClass="path" presetSubtype="0" accel="50000" decel="50000" fill="hold" grpId="4" nodeType="afterEffect">
                                  <p:stCondLst>
                                    <p:cond delay="0"/>
                                  </p:stCondLst>
                                  <p:childTnLst>
                                    <p:animMotion origin="layout" path="M -0.1118 0.00208 L 0.1132 0.00208 " pathEditMode="relative" rAng="0" ptsTypes="AA">
                                      <p:cBhvr>
                                        <p:cTn id="43" dur="500" fill="hold"/>
                                        <p:tgtEl>
                                          <p:spTgt spid="46"/>
                                        </p:tgtEl>
                                        <p:attrNameLst>
                                          <p:attrName>ppt_x</p:attrName>
                                          <p:attrName>ppt_y</p:attrName>
                                        </p:attrNameLst>
                                      </p:cBhvr>
                                      <p:rCtr x="11250" y="0"/>
                                    </p:animMotion>
                                  </p:childTnLst>
                                </p:cTn>
                              </p:par>
                            </p:childTnLst>
                          </p:cTn>
                        </p:par>
                        <p:par>
                          <p:cTn id="44" fill="hold">
                            <p:stCondLst>
                              <p:cond delay="4500"/>
                            </p:stCondLst>
                            <p:childTnLst>
                              <p:par>
                                <p:cTn id="45" presetID="64" presetClass="path" presetSubtype="0" accel="50000" decel="50000" fill="hold" grpId="2" nodeType="afterEffect">
                                  <p:stCondLst>
                                    <p:cond delay="0"/>
                                  </p:stCondLst>
                                  <p:childTnLst>
                                    <p:animMotion origin="layout" path="M -0.11163 0.21551 L -0.24218 3.33333E-6 " pathEditMode="relative" rAng="0" ptsTypes="AA">
                                      <p:cBhvr>
                                        <p:cTn id="46" dur="500" fill="hold"/>
                                        <p:tgtEl>
                                          <p:spTgt spid="47"/>
                                        </p:tgtEl>
                                        <p:attrNameLst>
                                          <p:attrName>ppt_x</p:attrName>
                                          <p:attrName>ppt_y</p:attrName>
                                        </p:attrNameLst>
                                      </p:cBhvr>
                                      <p:rCtr x="-6562" y="-10625"/>
                                    </p:animMotion>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grpId="0" nodeType="clickEffect">
                                  <p:stCondLst>
                                    <p:cond delay="0"/>
                                  </p:stCondLst>
                                  <p:childTnLst>
                                    <p:animMotion origin="layout" path="M 0.12379 -0.00231 L 0.25035 -0.00232 " pathEditMode="relative" rAng="0" ptsTypes="AA">
                                      <p:cBhvr>
                                        <p:cTn id="50" dur="500" fill="hold"/>
                                        <p:tgtEl>
                                          <p:spTgt spid="63"/>
                                        </p:tgtEl>
                                        <p:attrNameLst>
                                          <p:attrName>ppt_x</p:attrName>
                                          <p:attrName>ppt_y</p:attrName>
                                        </p:attrNameLst>
                                      </p:cBhvr>
                                      <p:rCtr x="6285" y="-185"/>
                                    </p:animMotion>
                                  </p:childTnLst>
                                </p:cTn>
                              </p:par>
                            </p:childTnLst>
                          </p:cTn>
                        </p:par>
                        <p:par>
                          <p:cTn id="51" fill="hold">
                            <p:stCondLst>
                              <p:cond delay="500"/>
                            </p:stCondLst>
                            <p:childTnLst>
                              <p:par>
                                <p:cTn id="52" presetID="26" presetClass="emph" presetSubtype="0" fill="hold" grpId="0" nodeType="afterEffect">
                                  <p:stCondLst>
                                    <p:cond delay="0"/>
                                  </p:stCondLst>
                                  <p:childTnLst>
                                    <p:animEffect transition="out" filter="fade">
                                      <p:cBhvr>
                                        <p:cTn id="53" dur="500" tmFilter="0, 0; .2, .5; .8, .5; 1, 0"/>
                                        <p:tgtEl>
                                          <p:spTgt spid="48"/>
                                        </p:tgtEl>
                                      </p:cBhvr>
                                    </p:animEffect>
                                    <p:animScale>
                                      <p:cBhvr>
                                        <p:cTn id="54" dur="250" autoRev="1" fill="hold"/>
                                        <p:tgtEl>
                                          <p:spTgt spid="48"/>
                                        </p:tgtEl>
                                      </p:cBhvr>
                                      <p:by x="105000" y="105000"/>
                                    </p:animScale>
                                  </p:childTnLst>
                                </p:cTn>
                              </p:par>
                              <p:par>
                                <p:cTn id="55" presetID="26" presetClass="emph" presetSubtype="0" fill="hold" grpId="3" nodeType="withEffect">
                                  <p:stCondLst>
                                    <p:cond delay="0"/>
                                  </p:stCondLst>
                                  <p:childTnLst>
                                    <p:animEffect transition="out" filter="fade">
                                      <p:cBhvr>
                                        <p:cTn id="56" dur="500" tmFilter="0, 0; .2, .5; .8, .5; 1, 0"/>
                                        <p:tgtEl>
                                          <p:spTgt spid="47"/>
                                        </p:tgtEl>
                                      </p:cBhvr>
                                    </p:animEffect>
                                    <p:animScale>
                                      <p:cBhvr>
                                        <p:cTn id="57" dur="250" autoRev="1" fill="hold"/>
                                        <p:tgtEl>
                                          <p:spTgt spid="47"/>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63" presetClass="path" presetSubtype="0" accel="50000" decel="50000" fill="hold" grpId="1" nodeType="clickEffect">
                                  <p:stCondLst>
                                    <p:cond delay="0"/>
                                  </p:stCondLst>
                                  <p:childTnLst>
                                    <p:animMotion origin="layout" path="M 0.25035 -0.00231 L 0.36632 -0.00231 " pathEditMode="relative" rAng="0" ptsTypes="AA">
                                      <p:cBhvr>
                                        <p:cTn id="61" dur="500" fill="hold"/>
                                        <p:tgtEl>
                                          <p:spTgt spid="63"/>
                                        </p:tgtEl>
                                        <p:attrNameLst>
                                          <p:attrName>ppt_x</p:attrName>
                                          <p:attrName>ppt_y</p:attrName>
                                        </p:attrNameLst>
                                      </p:cBhvr>
                                      <p:rCtr x="5799" y="0"/>
                                    </p:animMotion>
                                  </p:childTnLst>
                                </p:cTn>
                              </p:par>
                            </p:childTnLst>
                          </p:cTn>
                        </p:par>
                        <p:par>
                          <p:cTn id="62" fill="hold">
                            <p:stCondLst>
                              <p:cond delay="500"/>
                            </p:stCondLst>
                            <p:childTnLst>
                              <p:par>
                                <p:cTn id="63" presetID="26" presetClass="emph" presetSubtype="0" fill="hold" grpId="0" nodeType="afterEffect">
                                  <p:stCondLst>
                                    <p:cond delay="0"/>
                                  </p:stCondLst>
                                  <p:childTnLst>
                                    <p:animEffect transition="out" filter="fade">
                                      <p:cBhvr>
                                        <p:cTn id="64" dur="500" tmFilter="0, 0; .2, .5; .8, .5; 1, 0"/>
                                        <p:tgtEl>
                                          <p:spTgt spid="49"/>
                                        </p:tgtEl>
                                      </p:cBhvr>
                                    </p:animEffect>
                                    <p:animScale>
                                      <p:cBhvr>
                                        <p:cTn id="65" dur="250" autoRev="1" fill="hold"/>
                                        <p:tgtEl>
                                          <p:spTgt spid="49"/>
                                        </p:tgtEl>
                                      </p:cBhvr>
                                      <p:by x="105000" y="105000"/>
                                    </p:animScale>
                                  </p:childTnLst>
                                </p:cTn>
                              </p:par>
                              <p:par>
                                <p:cTn id="66" presetID="26" presetClass="emph" presetSubtype="0" fill="hold" grpId="4" nodeType="withEffect">
                                  <p:stCondLst>
                                    <p:cond delay="0"/>
                                  </p:stCondLst>
                                  <p:childTnLst>
                                    <p:animEffect transition="out" filter="fade">
                                      <p:cBhvr>
                                        <p:cTn id="67" dur="500" tmFilter="0, 0; .2, .5; .8, .5; 1, 0"/>
                                        <p:tgtEl>
                                          <p:spTgt spid="47"/>
                                        </p:tgtEl>
                                      </p:cBhvr>
                                    </p:animEffect>
                                    <p:animScale>
                                      <p:cBhvr>
                                        <p:cTn id="68" dur="250" autoRev="1" fill="hold"/>
                                        <p:tgtEl>
                                          <p:spTgt spid="47"/>
                                        </p:tgtEl>
                                      </p:cBhvr>
                                      <p:by x="105000" y="105000"/>
                                    </p:animScale>
                                  </p:childTnLst>
                                </p:cTn>
                              </p:par>
                            </p:childTnLst>
                          </p:cTn>
                        </p:par>
                        <p:par>
                          <p:cTn id="69" fill="hold">
                            <p:stCondLst>
                              <p:cond delay="1000"/>
                            </p:stCondLst>
                            <p:childTnLst>
                              <p:par>
                                <p:cTn id="70" presetID="42" presetClass="path" presetSubtype="0" accel="50000" decel="50000" fill="hold" grpId="1" nodeType="afterEffect">
                                  <p:stCondLst>
                                    <p:cond delay="0"/>
                                  </p:stCondLst>
                                  <p:childTnLst>
                                    <p:animMotion origin="layout" path="M 2.77778E-7 2.59259E-6 L -0.22014 0.21319 " pathEditMode="relative" rAng="0" ptsTypes="AA">
                                      <p:cBhvr>
                                        <p:cTn id="71" dur="500" fill="hold"/>
                                        <p:tgtEl>
                                          <p:spTgt spid="49"/>
                                        </p:tgtEl>
                                        <p:attrNameLst>
                                          <p:attrName>ppt_x</p:attrName>
                                          <p:attrName>ppt_y</p:attrName>
                                        </p:attrNameLst>
                                      </p:cBhvr>
                                      <p:rCtr x="-11007" y="10648"/>
                                    </p:animMotion>
                                  </p:childTnLst>
                                </p:cTn>
                              </p:par>
                            </p:childTnLst>
                          </p:cTn>
                        </p:par>
                        <p:par>
                          <p:cTn id="72" fill="hold">
                            <p:stCondLst>
                              <p:cond delay="1500"/>
                            </p:stCondLst>
                            <p:childTnLst>
                              <p:par>
                                <p:cTn id="73" presetID="63" presetClass="path" presetSubtype="0" accel="50000" decel="50000" fill="hold" grpId="5" nodeType="afterEffect">
                                  <p:stCondLst>
                                    <p:cond delay="0"/>
                                  </p:stCondLst>
                                  <p:childTnLst>
                                    <p:animMotion origin="layout" path="M -0.23125 0.00208 L 0.24236 3.33333E-6 " pathEditMode="relative" rAng="0" ptsTypes="AA">
                                      <p:cBhvr>
                                        <p:cTn id="74" dur="500" fill="hold"/>
                                        <p:tgtEl>
                                          <p:spTgt spid="47"/>
                                        </p:tgtEl>
                                        <p:attrNameLst>
                                          <p:attrName>ppt_x</p:attrName>
                                          <p:attrName>ppt_y</p:attrName>
                                        </p:attrNameLst>
                                      </p:cBhvr>
                                      <p:rCtr x="23576" y="46"/>
                                    </p:animMotion>
                                  </p:childTnLst>
                                </p:cTn>
                              </p:par>
                            </p:childTnLst>
                          </p:cTn>
                        </p:par>
                        <p:par>
                          <p:cTn id="75" fill="hold">
                            <p:stCondLst>
                              <p:cond delay="2000"/>
                            </p:stCondLst>
                            <p:childTnLst>
                              <p:par>
                                <p:cTn id="76" presetID="64" presetClass="path" presetSubtype="0" accel="50000" decel="50000" fill="hold" grpId="2" nodeType="afterEffect">
                                  <p:stCondLst>
                                    <p:cond delay="0"/>
                                  </p:stCondLst>
                                  <p:childTnLst>
                                    <p:animMotion origin="layout" path="M -0.22014 0.21319 L -0.48455 3.33333E-6 " pathEditMode="relative" rAng="0" ptsTypes="AA">
                                      <p:cBhvr>
                                        <p:cTn id="77" dur="500" fill="hold"/>
                                        <p:tgtEl>
                                          <p:spTgt spid="49"/>
                                        </p:tgtEl>
                                        <p:attrNameLst>
                                          <p:attrName>ppt_x</p:attrName>
                                          <p:attrName>ppt_y</p:attrName>
                                        </p:attrNameLst>
                                      </p:cBhvr>
                                      <p:rCtr x="-13264" y="-10509"/>
                                    </p:animMotion>
                                  </p:childTnLst>
                                </p:cTn>
                              </p:par>
                            </p:childTnLst>
                          </p:cTn>
                        </p:par>
                      </p:childTnLst>
                    </p:cTn>
                  </p:par>
                  <p:par>
                    <p:cTn id="78" fill="hold">
                      <p:stCondLst>
                        <p:cond delay="indefinite"/>
                      </p:stCondLst>
                      <p:childTnLst>
                        <p:par>
                          <p:cTn id="79" fill="hold">
                            <p:stCondLst>
                              <p:cond delay="0"/>
                            </p:stCondLst>
                            <p:childTnLst>
                              <p:par>
                                <p:cTn id="80" presetID="63" presetClass="path" presetSubtype="0" accel="50000" decel="50000" fill="hold" grpId="2" nodeType="clickEffect">
                                  <p:stCondLst>
                                    <p:cond delay="0"/>
                                  </p:stCondLst>
                                  <p:childTnLst>
                                    <p:animMotion origin="layout" path="M 0.35799 -0.00231 L 0.49132 -0.00602 " pathEditMode="relative" rAng="0" ptsTypes="AA">
                                      <p:cBhvr>
                                        <p:cTn id="81" dur="500" fill="hold"/>
                                        <p:tgtEl>
                                          <p:spTgt spid="63"/>
                                        </p:tgtEl>
                                        <p:attrNameLst>
                                          <p:attrName>ppt_x</p:attrName>
                                          <p:attrName>ppt_y</p:attrName>
                                        </p:attrNameLst>
                                      </p:cBhvr>
                                      <p:rCtr x="6667" y="-185"/>
                                    </p:animMotion>
                                  </p:childTnLst>
                                </p:cTn>
                              </p:par>
                            </p:childTnLst>
                          </p:cTn>
                        </p:par>
                        <p:par>
                          <p:cTn id="82" fill="hold">
                            <p:stCondLst>
                              <p:cond delay="500"/>
                            </p:stCondLst>
                            <p:childTnLst>
                              <p:par>
                                <p:cTn id="83" presetID="26" presetClass="emph" presetSubtype="0" fill="hold" grpId="0" nodeType="afterEffect">
                                  <p:stCondLst>
                                    <p:cond delay="0"/>
                                  </p:stCondLst>
                                  <p:childTnLst>
                                    <p:animEffect transition="out" filter="fade">
                                      <p:cBhvr>
                                        <p:cTn id="84" dur="500" tmFilter="0, 0; .2, .5; .8, .5; 1, 0"/>
                                        <p:tgtEl>
                                          <p:spTgt spid="50"/>
                                        </p:tgtEl>
                                      </p:cBhvr>
                                    </p:animEffect>
                                    <p:animScale>
                                      <p:cBhvr>
                                        <p:cTn id="85" dur="250" autoRev="1" fill="hold"/>
                                        <p:tgtEl>
                                          <p:spTgt spid="50"/>
                                        </p:tgtEl>
                                      </p:cBhvr>
                                      <p:by x="105000" y="105000"/>
                                    </p:animScale>
                                  </p:childTnLst>
                                </p:cTn>
                              </p:par>
                              <p:par>
                                <p:cTn id="86" presetID="26" presetClass="emph" presetSubtype="0" fill="hold" grpId="3" nodeType="withEffect">
                                  <p:stCondLst>
                                    <p:cond delay="0"/>
                                  </p:stCondLst>
                                  <p:childTnLst>
                                    <p:animEffect transition="out" filter="fade">
                                      <p:cBhvr>
                                        <p:cTn id="87" dur="500" tmFilter="0, 0; .2, .5; .8, .5; 1, 0"/>
                                        <p:tgtEl>
                                          <p:spTgt spid="49"/>
                                        </p:tgtEl>
                                      </p:cBhvr>
                                    </p:animEffect>
                                    <p:animScale>
                                      <p:cBhvr>
                                        <p:cTn id="88" dur="250" autoRev="1" fill="hold"/>
                                        <p:tgtEl>
                                          <p:spTgt spid="49"/>
                                        </p:tgtEl>
                                      </p:cBhvr>
                                      <p:by x="105000" y="105000"/>
                                    </p:animScale>
                                  </p:childTnLst>
                                </p:cTn>
                              </p:par>
                            </p:childTnLst>
                          </p:cTn>
                        </p:par>
                        <p:par>
                          <p:cTn id="89" fill="hold">
                            <p:stCondLst>
                              <p:cond delay="1000"/>
                            </p:stCondLst>
                            <p:childTnLst>
                              <p:par>
                                <p:cTn id="90" presetID="8" presetClass="exit" presetSubtype="16" fill="hold" grpId="4" nodeType="afterEffect">
                                  <p:stCondLst>
                                    <p:cond delay="0"/>
                                  </p:stCondLst>
                                  <p:childTnLst>
                                    <p:animEffect transition="out" filter="diamond(in)">
                                      <p:cBhvr>
                                        <p:cTn id="91" dur="500"/>
                                        <p:tgtEl>
                                          <p:spTgt spid="49"/>
                                        </p:tgtEl>
                                      </p:cBhvr>
                                    </p:animEffect>
                                    <p:set>
                                      <p:cBhvr>
                                        <p:cTn id="92" dur="1" fill="hold">
                                          <p:stCondLst>
                                            <p:cond delay="499"/>
                                          </p:stCondLst>
                                        </p:cTn>
                                        <p:tgtEl>
                                          <p:spTgt spid="49"/>
                                        </p:tgtEl>
                                        <p:attrNameLst>
                                          <p:attrName>style.visibility</p:attrName>
                                        </p:attrNameLst>
                                      </p:cBhvr>
                                      <p:to>
                                        <p:strVal val="hidden"/>
                                      </p:to>
                                    </p:set>
                                  </p:childTnLst>
                                </p:cTn>
                              </p:par>
                              <p:par>
                                <p:cTn id="93" presetID="8" presetClass="entr" presetSubtype="16" fill="hold" grpId="0" nodeType="withEffect">
                                  <p:stCondLst>
                                    <p:cond delay="0"/>
                                  </p:stCondLst>
                                  <p:childTnLst>
                                    <p:set>
                                      <p:cBhvr>
                                        <p:cTn id="94" dur="1" fill="hold">
                                          <p:stCondLst>
                                            <p:cond delay="0"/>
                                          </p:stCondLst>
                                        </p:cTn>
                                        <p:tgtEl>
                                          <p:spTgt spid="61"/>
                                        </p:tgtEl>
                                        <p:attrNameLst>
                                          <p:attrName>style.visibility</p:attrName>
                                        </p:attrNameLst>
                                      </p:cBhvr>
                                      <p:to>
                                        <p:strVal val="visible"/>
                                      </p:to>
                                    </p:set>
                                    <p:animEffect transition="in" filter="diamond(in)">
                                      <p:cBhvr>
                                        <p:cTn id="9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5" grpId="1" animBg="1"/>
      <p:bldP spid="46" grpId="0" animBg="1"/>
      <p:bldP spid="46" grpId="1" animBg="1"/>
      <p:bldP spid="46" grpId="2" animBg="1"/>
      <p:bldP spid="46" grpId="3" animBg="1"/>
      <p:bldP spid="46" grpId="4" animBg="1"/>
      <p:bldP spid="47" grpId="0" animBg="1"/>
      <p:bldP spid="47" grpId="1" animBg="1"/>
      <p:bldP spid="47" grpId="2" animBg="1"/>
      <p:bldP spid="47" grpId="3" animBg="1"/>
      <p:bldP spid="47" grpId="4" animBg="1"/>
      <p:bldP spid="47" grpId="5" animBg="1"/>
      <p:bldP spid="48" grpId="0" animBg="1"/>
      <p:bldP spid="49" grpId="0" animBg="1"/>
      <p:bldP spid="49" grpId="1" animBg="1"/>
      <p:bldP spid="49" grpId="2" animBg="1"/>
      <p:bldP spid="49" grpId="3" animBg="1"/>
      <p:bldP spid="49" grpId="4" animBg="1"/>
      <p:bldP spid="50" grpId="0" animBg="1"/>
      <p:bldP spid="61" grpId="0" animBg="1"/>
      <p:bldP spid="62" grpId="0" animBg="1"/>
      <p:bldP spid="63" grpId="0" animBg="1"/>
      <p:bldP spid="63" grpId="1" animBg="1"/>
      <p:bldP spid="63" grpId="2" animBg="1"/>
      <p:bldP spid="63" grpId="3"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53</a:t>
            </a:fld>
            <a:endParaRPr lang="en-US" altLang="en-US"/>
          </a:p>
        </p:txBody>
      </p:sp>
      <p:sp>
        <p:nvSpPr>
          <p:cNvPr id="25" name="Oval 3"/>
          <p:cNvSpPr>
            <a:spLocks noChangeArrowheads="1"/>
          </p:cNvSpPr>
          <p:nvPr/>
        </p:nvSpPr>
        <p:spPr bwMode="auto">
          <a:xfrm>
            <a:off x="13954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6" name="Oval 4"/>
          <p:cNvSpPr>
            <a:spLocks noChangeArrowheads="1"/>
          </p:cNvSpPr>
          <p:nvPr/>
        </p:nvSpPr>
        <p:spPr bwMode="auto">
          <a:xfrm>
            <a:off x="25209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7" name="Oval 5"/>
          <p:cNvSpPr>
            <a:spLocks noChangeArrowheads="1"/>
          </p:cNvSpPr>
          <p:nvPr/>
        </p:nvSpPr>
        <p:spPr bwMode="auto">
          <a:xfrm>
            <a:off x="36290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8" name="Oval 6"/>
          <p:cNvSpPr>
            <a:spLocks noChangeArrowheads="1"/>
          </p:cNvSpPr>
          <p:nvPr/>
        </p:nvSpPr>
        <p:spPr bwMode="auto">
          <a:xfrm>
            <a:off x="4721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9" name="Oval 7"/>
          <p:cNvSpPr>
            <a:spLocks noChangeArrowheads="1"/>
          </p:cNvSpPr>
          <p:nvPr/>
        </p:nvSpPr>
        <p:spPr bwMode="auto">
          <a:xfrm>
            <a:off x="58277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0" name="Oval 8"/>
          <p:cNvSpPr>
            <a:spLocks noChangeArrowheads="1"/>
          </p:cNvSpPr>
          <p:nvPr/>
        </p:nvSpPr>
        <p:spPr bwMode="auto">
          <a:xfrm>
            <a:off x="69373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1" name="Oval 9"/>
          <p:cNvSpPr>
            <a:spLocks noChangeArrowheads="1"/>
          </p:cNvSpPr>
          <p:nvPr/>
        </p:nvSpPr>
        <p:spPr bwMode="auto">
          <a:xfrm>
            <a:off x="806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2" name="Oval 10"/>
          <p:cNvSpPr>
            <a:spLocks noChangeArrowheads="1"/>
          </p:cNvSpPr>
          <p:nvPr/>
        </p:nvSpPr>
        <p:spPr bwMode="auto">
          <a:xfrm>
            <a:off x="3048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33" name="Group 11"/>
          <p:cNvGrpSpPr>
            <a:grpSpLocks/>
          </p:cNvGrpSpPr>
          <p:nvPr/>
        </p:nvGrpSpPr>
        <p:grpSpPr bwMode="auto">
          <a:xfrm>
            <a:off x="304800" y="3397250"/>
            <a:ext cx="8550275" cy="608013"/>
            <a:chOff x="644" y="1153"/>
            <a:chExt cx="4972" cy="383"/>
          </a:xfrm>
        </p:grpSpPr>
        <p:sp>
          <p:nvSpPr>
            <p:cNvPr id="3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2" name="Oval 20"/>
          <p:cNvSpPr>
            <a:spLocks noChangeArrowheads="1"/>
          </p:cNvSpPr>
          <p:nvPr/>
        </p:nvSpPr>
        <p:spPr bwMode="auto">
          <a:xfrm>
            <a:off x="3627438" y="28702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3" name="AutoShape 21"/>
          <p:cNvSpPr>
            <a:spLocks noChangeArrowheads="1"/>
          </p:cNvSpPr>
          <p:nvPr/>
        </p:nvSpPr>
        <p:spPr bwMode="auto">
          <a:xfrm>
            <a:off x="2565400" y="3535363"/>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400" dirty="0">
              <a:latin typeface="Times New Roman" panose="02020603050405020304" pitchFamily="18" charset="0"/>
            </a:endParaRPr>
          </a:p>
          <a:p>
            <a:pPr algn="ctr" eaLnBrk="0" hangingPunct="0">
              <a:spcBef>
                <a:spcPct val="50000"/>
              </a:spcBef>
            </a:pPr>
            <a:r>
              <a:rPr lang="en-US" altLang="en-US" sz="2400" dirty="0">
                <a:latin typeface="Times New Roman" panose="02020603050405020304" pitchFamily="18" charset="0"/>
              </a:rPr>
              <a:t>i</a:t>
            </a:r>
          </a:p>
        </p:txBody>
      </p:sp>
      <p:sp>
        <p:nvSpPr>
          <p:cNvPr id="44" name="AutoShape 22"/>
          <p:cNvSpPr>
            <a:spLocks noChangeArrowheads="1"/>
          </p:cNvSpPr>
          <p:nvPr/>
        </p:nvSpPr>
        <p:spPr bwMode="auto">
          <a:xfrm>
            <a:off x="4837113" y="2100263"/>
            <a:ext cx="649287"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altLang="en-US" sz="2800"/>
              <a:t>j</a:t>
            </a:r>
          </a:p>
        </p:txBody>
      </p:sp>
    </p:spTree>
    <p:extLst>
      <p:ext uri="{BB962C8B-B14F-4D97-AF65-F5344CB8AC3E}">
        <p14:creationId xmlns:p14="http://schemas.microsoft.com/office/powerpoint/2010/main" val="7438911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 nodeType="after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par>
                          <p:cTn id="8" fill="hold">
                            <p:stCondLst>
                              <p:cond delay="500"/>
                            </p:stCondLst>
                            <p:childTnLst>
                              <p:par>
                                <p:cTn id="9" presetID="63" presetClass="path" presetSubtype="0" accel="50000" decel="50000" fill="hold" grpId="0" nodeType="afterEffect">
                                  <p:stCondLst>
                                    <p:cond delay="0"/>
                                  </p:stCondLst>
                                  <p:childTnLst>
                                    <p:animMotion origin="layout" path="M 4.72222E-6 0 L 0.11631 -0.00069 " pathEditMode="relative" rAng="0" ptsTypes="AA">
                                      <p:cBhvr>
                                        <p:cTn id="10" dur="500" fill="hold"/>
                                        <p:tgtEl>
                                          <p:spTgt spid="43"/>
                                        </p:tgtEl>
                                        <p:attrNameLst>
                                          <p:attrName>ppt_x</p:attrName>
                                          <p:attrName>ppt_y</p:attrName>
                                        </p:attrNameLst>
                                      </p:cBhvr>
                                      <p:rCtr x="5816" y="-46"/>
                                    </p:animMotion>
                                  </p:childTnLst>
                                </p:cTn>
                              </p:par>
                            </p:childTnLst>
                          </p:cTn>
                        </p:par>
                        <p:par>
                          <p:cTn id="11" fill="hold">
                            <p:stCondLst>
                              <p:cond delay="1000"/>
                            </p:stCondLst>
                            <p:childTnLst>
                              <p:par>
                                <p:cTn id="12" presetID="3" presetClass="entr" presetSubtype="10" fill="hold" grpId="2" nodeType="afterEffect">
                                  <p:stCondLst>
                                    <p:cond delay="0"/>
                                  </p:stCondLst>
                                  <p:childTnLst>
                                    <p:set>
                                      <p:cBhvr>
                                        <p:cTn id="13" dur="1" fill="hold">
                                          <p:stCondLst>
                                            <p:cond delay="0"/>
                                          </p:stCondLst>
                                        </p:cTn>
                                        <p:tgtEl>
                                          <p:spTgt spid="44"/>
                                        </p:tgtEl>
                                        <p:attrNameLst>
                                          <p:attrName>style.visibility</p:attrName>
                                        </p:attrNameLst>
                                      </p:cBhvr>
                                      <p:to>
                                        <p:strVal val="visible"/>
                                      </p:to>
                                    </p:set>
                                    <p:animEffect transition="in" filter="blinds(horizontal)">
                                      <p:cBhvr>
                                        <p:cTn id="14" dur="500"/>
                                        <p:tgtEl>
                                          <p:spTgt spid="44"/>
                                        </p:tgtEl>
                                      </p:cBhvr>
                                    </p:animEffect>
                                  </p:childTnLst>
                                </p:cTn>
                              </p:par>
                            </p:childTnLst>
                          </p:cTn>
                        </p:par>
                        <p:par>
                          <p:cTn id="15" fill="hold">
                            <p:stCondLst>
                              <p:cond delay="1500"/>
                            </p:stCondLst>
                            <p:childTnLst>
                              <p:par>
                                <p:cTn id="16" presetID="26" presetClass="emph" presetSubtype="0" fill="hold" grpId="0" nodeType="afterEffect">
                                  <p:stCondLst>
                                    <p:cond delay="0"/>
                                  </p:stCondLst>
                                  <p:childTnLst>
                                    <p:animEffect transition="out" filter="fade">
                                      <p:cBhvr>
                                        <p:cTn id="17" dur="500" tmFilter="0, 0; .2, .5; .8, .5; 1, 0"/>
                                        <p:tgtEl>
                                          <p:spTgt spid="28"/>
                                        </p:tgtEl>
                                      </p:cBhvr>
                                    </p:animEffect>
                                    <p:animScale>
                                      <p:cBhvr>
                                        <p:cTn id="18" dur="250" autoRev="1" fill="hold"/>
                                        <p:tgtEl>
                                          <p:spTgt spid="28"/>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27"/>
                                        </p:tgtEl>
                                      </p:cBhvr>
                                    </p:animEffect>
                                    <p:animScale>
                                      <p:cBhvr>
                                        <p:cTn id="21" dur="250" autoRev="1" fill="hold"/>
                                        <p:tgtEl>
                                          <p:spTgt spid="27"/>
                                        </p:tgtEl>
                                      </p:cBhvr>
                                      <p:by x="105000" y="105000"/>
                                    </p:animScale>
                                  </p:childTnLst>
                                </p:cTn>
                              </p:par>
                            </p:childTnLst>
                          </p:cTn>
                        </p:par>
                        <p:par>
                          <p:cTn id="22" fill="hold">
                            <p:stCondLst>
                              <p:cond delay="2000"/>
                            </p:stCondLst>
                            <p:childTnLst>
                              <p:par>
                                <p:cTn id="23" presetID="42" presetClass="path" presetSubtype="0" accel="50000" decel="50000" fill="hold" grpId="1" nodeType="afterEffect">
                                  <p:stCondLst>
                                    <p:cond delay="0"/>
                                  </p:stCondLst>
                                  <p:childTnLst>
                                    <p:animMotion origin="layout" path="M 1.38889E-6 2.59259E-6 L -0.05833 0.21111 " pathEditMode="relative" rAng="0" ptsTypes="AA">
                                      <p:cBhvr>
                                        <p:cTn id="24" dur="500" fill="hold"/>
                                        <p:tgtEl>
                                          <p:spTgt spid="28"/>
                                        </p:tgtEl>
                                        <p:attrNameLst>
                                          <p:attrName>ppt_x</p:attrName>
                                          <p:attrName>ppt_y</p:attrName>
                                        </p:attrNameLst>
                                      </p:cBhvr>
                                      <p:rCtr x="-2917" y="10556"/>
                                    </p:animMotion>
                                  </p:childTnLst>
                                </p:cTn>
                              </p:par>
                            </p:childTnLst>
                          </p:cTn>
                        </p:par>
                        <p:par>
                          <p:cTn id="25" fill="hold">
                            <p:stCondLst>
                              <p:cond delay="2500"/>
                            </p:stCondLst>
                            <p:childTnLst>
                              <p:par>
                                <p:cTn id="26" presetID="63" presetClass="path" presetSubtype="0" accel="50000" decel="50000" fill="hold" grpId="1" nodeType="afterEffect">
                                  <p:stCondLst>
                                    <p:cond delay="0"/>
                                  </p:stCondLst>
                                  <p:childTnLst>
                                    <p:animMotion origin="layout" path="M -0.00121 2.59259E-6 L 0.11025 2.59259E-6 " pathEditMode="relative" rAng="0" ptsTypes="AA">
                                      <p:cBhvr>
                                        <p:cTn id="27" dur="500" fill="hold"/>
                                        <p:tgtEl>
                                          <p:spTgt spid="27"/>
                                        </p:tgtEl>
                                        <p:attrNameLst>
                                          <p:attrName>ppt_x</p:attrName>
                                          <p:attrName>ppt_y</p:attrName>
                                        </p:attrNameLst>
                                      </p:cBhvr>
                                      <p:rCtr x="5573" y="0"/>
                                    </p:animMotion>
                                  </p:childTnLst>
                                </p:cTn>
                              </p:par>
                            </p:childTnLst>
                          </p:cTn>
                        </p:par>
                        <p:par>
                          <p:cTn id="28" fill="hold">
                            <p:stCondLst>
                              <p:cond delay="3000"/>
                            </p:stCondLst>
                            <p:childTnLst>
                              <p:par>
                                <p:cTn id="29" presetID="64" presetClass="path" presetSubtype="0" accel="50000" decel="50000" fill="hold" grpId="2" nodeType="afterEffect">
                                  <p:stCondLst>
                                    <p:cond delay="0"/>
                                  </p:stCondLst>
                                  <p:childTnLst>
                                    <p:animMotion origin="layout" path="M -0.05833 0.21111 L -0.12066 3.33333E-6 " pathEditMode="relative" rAng="0" ptsTypes="AA">
                                      <p:cBhvr>
                                        <p:cTn id="30" dur="500" fill="hold"/>
                                        <p:tgtEl>
                                          <p:spTgt spid="28"/>
                                        </p:tgtEl>
                                        <p:attrNameLst>
                                          <p:attrName>ppt_x</p:attrName>
                                          <p:attrName>ppt_y</p:attrName>
                                        </p:attrNameLst>
                                      </p:cBhvr>
                                      <p:rCtr x="-2986" y="-10417"/>
                                    </p:animMotion>
                                  </p:childTnLst>
                                </p:cTn>
                              </p:par>
                            </p:childTnLst>
                          </p:cTn>
                        </p:par>
                        <p:par>
                          <p:cTn id="31" fill="hold">
                            <p:stCondLst>
                              <p:cond delay="3500"/>
                            </p:stCondLst>
                            <p:childTnLst>
                              <p:par>
                                <p:cTn id="32" presetID="63" presetClass="path" presetSubtype="0" accel="50000" decel="50000" fill="hold" nodeType="afterEffect">
                                  <p:stCondLst>
                                    <p:cond delay="0"/>
                                  </p:stCondLst>
                                  <p:childTnLst>
                                    <p:animMotion origin="layout" path="M 3.33333E-6 4.44444E-6 L 0.13108 -0.00231 " pathEditMode="relative" rAng="0" ptsTypes="AA">
                                      <p:cBhvr>
                                        <p:cTn id="33" dur="500" fill="hold"/>
                                        <p:tgtEl>
                                          <p:spTgt spid="44"/>
                                        </p:tgtEl>
                                        <p:attrNameLst>
                                          <p:attrName>ppt_x</p:attrName>
                                          <p:attrName>ppt_y</p:attrName>
                                        </p:attrNameLst>
                                      </p:cBhvr>
                                      <p:rCtr x="6441" y="-370"/>
                                    </p:animMotion>
                                  </p:childTnLst>
                                </p:cTn>
                              </p:par>
                            </p:childTnLst>
                          </p:cTn>
                        </p:par>
                        <p:par>
                          <p:cTn id="34" fill="hold">
                            <p:stCondLst>
                              <p:cond delay="4000"/>
                            </p:stCondLst>
                            <p:childTnLst>
                              <p:par>
                                <p:cTn id="35" presetID="26" presetClass="emph" presetSubtype="0" fill="hold" grpId="0" nodeType="afterEffect">
                                  <p:stCondLst>
                                    <p:cond delay="0"/>
                                  </p:stCondLst>
                                  <p:childTnLst>
                                    <p:animEffect transition="out" filter="fade">
                                      <p:cBhvr>
                                        <p:cTn id="36" dur="500" tmFilter="0, 0; .2, .5; .8, .5; 1, 0"/>
                                        <p:tgtEl>
                                          <p:spTgt spid="29"/>
                                        </p:tgtEl>
                                      </p:cBhvr>
                                    </p:animEffect>
                                    <p:animScale>
                                      <p:cBhvr>
                                        <p:cTn id="37" dur="250" autoRev="1" fill="hold"/>
                                        <p:tgtEl>
                                          <p:spTgt spid="29"/>
                                        </p:tgtEl>
                                      </p:cBhvr>
                                      <p:by x="105000" y="105000"/>
                                    </p:animScale>
                                  </p:childTnLst>
                                </p:cTn>
                              </p:par>
                              <p:par>
                                <p:cTn id="38" presetID="26" presetClass="emph" presetSubtype="0" fill="hold" grpId="3" nodeType="withEffect">
                                  <p:stCondLst>
                                    <p:cond delay="0"/>
                                  </p:stCondLst>
                                  <p:childTnLst>
                                    <p:animEffect transition="out" filter="fade">
                                      <p:cBhvr>
                                        <p:cTn id="39" dur="500" tmFilter="0, 0; .2, .5; .8, .5; 1, 0"/>
                                        <p:tgtEl>
                                          <p:spTgt spid="28"/>
                                        </p:tgtEl>
                                      </p:cBhvr>
                                    </p:animEffect>
                                    <p:animScale>
                                      <p:cBhvr>
                                        <p:cTn id="40" dur="250" autoRev="1" fill="hold"/>
                                        <p:tgtEl>
                                          <p:spTgt spid="28"/>
                                        </p:tgtEl>
                                      </p:cBhvr>
                                      <p:by x="105000" y="105000"/>
                                    </p:animScale>
                                  </p:childTnLst>
                                </p:cTn>
                              </p:par>
                            </p:childTnLst>
                          </p:cTn>
                        </p:par>
                        <p:par>
                          <p:cTn id="41" fill="hold">
                            <p:stCondLst>
                              <p:cond delay="4500"/>
                            </p:stCondLst>
                            <p:childTnLst>
                              <p:par>
                                <p:cTn id="42" presetID="42" presetClass="path" presetSubtype="0" accel="50000" decel="50000" fill="hold" grpId="1" nodeType="afterEffect">
                                  <p:stCondLst>
                                    <p:cond delay="0"/>
                                  </p:stCondLst>
                                  <p:childTnLst>
                                    <p:animMotion origin="layout" path="M 4.44444E-6 2.59259E-6 L -0.11337 0.21111 " pathEditMode="relative" rAng="0" ptsTypes="AA">
                                      <p:cBhvr>
                                        <p:cTn id="43" dur="500" fill="hold"/>
                                        <p:tgtEl>
                                          <p:spTgt spid="29"/>
                                        </p:tgtEl>
                                        <p:attrNameLst>
                                          <p:attrName>ppt_x</p:attrName>
                                          <p:attrName>ppt_y</p:attrName>
                                        </p:attrNameLst>
                                      </p:cBhvr>
                                      <p:rCtr x="-5677" y="10556"/>
                                    </p:animMotion>
                                  </p:childTnLst>
                                </p:cTn>
                              </p:par>
                            </p:childTnLst>
                          </p:cTn>
                        </p:par>
                        <p:par>
                          <p:cTn id="44" fill="hold">
                            <p:stCondLst>
                              <p:cond delay="5000"/>
                            </p:stCondLst>
                            <p:childTnLst>
                              <p:par>
                                <p:cTn id="45" presetID="63" presetClass="path" presetSubtype="0" accel="50000" decel="50000" fill="hold" grpId="4" nodeType="afterEffect">
                                  <p:stCondLst>
                                    <p:cond delay="0"/>
                                  </p:stCondLst>
                                  <p:childTnLst>
                                    <p:animMotion origin="layout" path="M -0.11163 0.00208 L 0.11354 0.00208 " pathEditMode="relative" rAng="0" ptsTypes="AA">
                                      <p:cBhvr>
                                        <p:cTn id="46" dur="500" fill="hold"/>
                                        <p:tgtEl>
                                          <p:spTgt spid="28"/>
                                        </p:tgtEl>
                                        <p:attrNameLst>
                                          <p:attrName>ppt_x</p:attrName>
                                          <p:attrName>ppt_y</p:attrName>
                                        </p:attrNameLst>
                                      </p:cBhvr>
                                      <p:rCtr x="11250" y="0"/>
                                    </p:animMotion>
                                  </p:childTnLst>
                                </p:cTn>
                              </p:par>
                            </p:childTnLst>
                          </p:cTn>
                        </p:par>
                        <p:par>
                          <p:cTn id="47" fill="hold">
                            <p:stCondLst>
                              <p:cond delay="5500"/>
                            </p:stCondLst>
                            <p:childTnLst>
                              <p:par>
                                <p:cTn id="48" presetID="64" presetClass="path" presetSubtype="0" accel="50000" decel="50000" fill="hold" grpId="2" nodeType="afterEffect">
                                  <p:stCondLst>
                                    <p:cond delay="0"/>
                                  </p:stCondLst>
                                  <p:childTnLst>
                                    <p:animMotion origin="layout" path="M -0.11337 0.21111 L -0.24166 3.33333E-6 " pathEditMode="relative" rAng="0" ptsTypes="AA">
                                      <p:cBhvr>
                                        <p:cTn id="49" dur="500" fill="hold"/>
                                        <p:tgtEl>
                                          <p:spTgt spid="29"/>
                                        </p:tgtEl>
                                        <p:attrNameLst>
                                          <p:attrName>ppt_x</p:attrName>
                                          <p:attrName>ppt_y</p:attrName>
                                        </p:attrNameLst>
                                      </p:cBhvr>
                                      <p:rCtr x="-6285" y="-10417"/>
                                    </p:animMotion>
                                  </p:childTnLst>
                                </p:cTn>
                              </p:par>
                            </p:childTnLst>
                          </p:cTn>
                        </p:par>
                        <p:par>
                          <p:cTn id="50" fill="hold">
                            <p:stCondLst>
                              <p:cond delay="6000"/>
                            </p:stCondLst>
                            <p:childTnLst>
                              <p:par>
                                <p:cTn id="51" presetID="63" presetClass="path" presetSubtype="0" accel="50000" decel="50000" fill="hold" grpId="0" nodeType="afterEffect">
                                  <p:stCondLst>
                                    <p:cond delay="0"/>
                                  </p:stCondLst>
                                  <p:childTnLst>
                                    <p:animMotion origin="layout" path="M 0.13941 -0.00231 L 0.24861 -0.00231 " pathEditMode="relative" rAng="0" ptsTypes="AA">
                                      <p:cBhvr>
                                        <p:cTn id="52" dur="500" fill="hold"/>
                                        <p:tgtEl>
                                          <p:spTgt spid="44"/>
                                        </p:tgtEl>
                                        <p:attrNameLst>
                                          <p:attrName>ppt_x</p:attrName>
                                          <p:attrName>ppt_y</p:attrName>
                                        </p:attrNameLst>
                                      </p:cBhvr>
                                      <p:rCtr x="5451" y="0"/>
                                    </p:animMotion>
                                  </p:childTnLst>
                                </p:cTn>
                              </p:par>
                            </p:childTnLst>
                          </p:cTn>
                        </p:par>
                        <p:par>
                          <p:cTn id="53" fill="hold">
                            <p:stCondLst>
                              <p:cond delay="6500"/>
                            </p:stCondLst>
                            <p:childTnLst>
                              <p:par>
                                <p:cTn id="54" presetID="26" presetClass="emph" presetSubtype="0" fill="hold" grpId="0" nodeType="afterEffect">
                                  <p:stCondLst>
                                    <p:cond delay="0"/>
                                  </p:stCondLst>
                                  <p:childTnLst>
                                    <p:animEffect transition="out" filter="fade">
                                      <p:cBhvr>
                                        <p:cTn id="55" dur="500" tmFilter="0, 0; .2, .5; .8, .5; 1, 0"/>
                                        <p:tgtEl>
                                          <p:spTgt spid="30"/>
                                        </p:tgtEl>
                                      </p:cBhvr>
                                    </p:animEffect>
                                    <p:animScale>
                                      <p:cBhvr>
                                        <p:cTn id="56" dur="250" autoRev="1" fill="hold"/>
                                        <p:tgtEl>
                                          <p:spTgt spid="30"/>
                                        </p:tgtEl>
                                      </p:cBhvr>
                                      <p:by x="105000" y="105000"/>
                                    </p:animScale>
                                  </p:childTnLst>
                                </p:cTn>
                              </p:par>
                              <p:par>
                                <p:cTn id="57" presetID="26" presetClass="emph" presetSubtype="0" fill="hold" grpId="3" nodeType="withEffect">
                                  <p:stCondLst>
                                    <p:cond delay="0"/>
                                  </p:stCondLst>
                                  <p:childTnLst>
                                    <p:animEffect transition="out" filter="fade">
                                      <p:cBhvr>
                                        <p:cTn id="58" dur="500" tmFilter="0, 0; .2, .5; .8, .5; 1, 0"/>
                                        <p:tgtEl>
                                          <p:spTgt spid="29"/>
                                        </p:tgtEl>
                                      </p:cBhvr>
                                    </p:animEffect>
                                    <p:animScale>
                                      <p:cBhvr>
                                        <p:cTn id="59" dur="250" autoRev="1" fill="hold"/>
                                        <p:tgtEl>
                                          <p:spTgt spid="29"/>
                                        </p:tgtEl>
                                      </p:cBhvr>
                                      <p:by x="105000" y="105000"/>
                                    </p:animScale>
                                  </p:childTnLst>
                                </p:cTn>
                              </p:par>
                            </p:childTnLst>
                          </p:cTn>
                        </p:par>
                        <p:par>
                          <p:cTn id="60" fill="hold">
                            <p:stCondLst>
                              <p:cond delay="7000"/>
                            </p:stCondLst>
                            <p:childTnLst>
                              <p:par>
                                <p:cTn id="61" presetID="42" presetClass="path" presetSubtype="0" accel="50000" decel="50000" fill="hold" grpId="1" nodeType="afterEffect">
                                  <p:stCondLst>
                                    <p:cond delay="0"/>
                                  </p:stCondLst>
                                  <p:childTnLst>
                                    <p:animMotion origin="layout" path="M 2.77778E-7 2.59259E-6 L -0.16667 0.21319 " pathEditMode="relative" rAng="0" ptsTypes="AA">
                                      <p:cBhvr>
                                        <p:cTn id="62" dur="500" fill="hold"/>
                                        <p:tgtEl>
                                          <p:spTgt spid="30"/>
                                        </p:tgtEl>
                                        <p:attrNameLst>
                                          <p:attrName>ppt_x</p:attrName>
                                          <p:attrName>ppt_y</p:attrName>
                                        </p:attrNameLst>
                                      </p:cBhvr>
                                      <p:rCtr x="-8333" y="10648"/>
                                    </p:animMotion>
                                  </p:childTnLst>
                                </p:cTn>
                              </p:par>
                            </p:childTnLst>
                          </p:cTn>
                        </p:par>
                        <p:par>
                          <p:cTn id="63" fill="hold">
                            <p:stCondLst>
                              <p:cond delay="7500"/>
                            </p:stCondLst>
                            <p:childTnLst>
                              <p:par>
                                <p:cTn id="64" presetID="63" presetClass="path" presetSubtype="0" accel="50000" decel="50000" fill="hold" grpId="4" nodeType="afterEffect">
                                  <p:stCondLst>
                                    <p:cond delay="0"/>
                                  </p:stCondLst>
                                  <p:childTnLst>
                                    <p:animMotion origin="layout" path="M -0.22344 0.00208 L 0.11163 -0.00023 " pathEditMode="relative" rAng="0" ptsTypes="AA">
                                      <p:cBhvr>
                                        <p:cTn id="65" dur="500" fill="hold"/>
                                        <p:tgtEl>
                                          <p:spTgt spid="29"/>
                                        </p:tgtEl>
                                        <p:attrNameLst>
                                          <p:attrName>ppt_x</p:attrName>
                                          <p:attrName>ppt_y</p:attrName>
                                        </p:attrNameLst>
                                      </p:cBhvr>
                                      <p:rCtr x="16753" y="-116"/>
                                    </p:animMotion>
                                  </p:childTnLst>
                                </p:cTn>
                              </p:par>
                            </p:childTnLst>
                          </p:cTn>
                        </p:par>
                        <p:par>
                          <p:cTn id="66" fill="hold">
                            <p:stCondLst>
                              <p:cond delay="8000"/>
                            </p:stCondLst>
                            <p:childTnLst>
                              <p:par>
                                <p:cTn id="67" presetID="64" presetClass="path" presetSubtype="0" accel="50000" decel="50000" fill="hold" grpId="2" nodeType="afterEffect">
                                  <p:stCondLst>
                                    <p:cond delay="0"/>
                                  </p:stCondLst>
                                  <p:childTnLst>
                                    <p:animMotion origin="layout" path="M -0.16667 0.21319 L -0.36302 4.44444E-6 " pathEditMode="relative" rAng="0" ptsTypes="AA">
                                      <p:cBhvr>
                                        <p:cTn id="68" dur="500" fill="hold"/>
                                        <p:tgtEl>
                                          <p:spTgt spid="30"/>
                                        </p:tgtEl>
                                        <p:attrNameLst>
                                          <p:attrName>ppt_x</p:attrName>
                                          <p:attrName>ppt_y</p:attrName>
                                        </p:attrNameLst>
                                      </p:cBhvr>
                                      <p:rCtr x="-9687" y="-11065"/>
                                    </p:animMotion>
                                  </p:childTnLst>
                                </p:cTn>
                              </p:par>
                            </p:childTnLst>
                          </p:cTn>
                        </p:par>
                        <p:par>
                          <p:cTn id="69" fill="hold">
                            <p:stCondLst>
                              <p:cond delay="8500"/>
                            </p:stCondLst>
                            <p:childTnLst>
                              <p:par>
                                <p:cTn id="70" presetID="63" presetClass="path" presetSubtype="0" accel="50000" decel="50000" fill="hold" grpId="1" nodeType="afterEffect">
                                  <p:stCondLst>
                                    <p:cond delay="0"/>
                                  </p:stCondLst>
                                  <p:childTnLst>
                                    <p:animMotion origin="layout" path="M 0.24774 -0.00231 L 0.36372 -0.00231 " pathEditMode="relative" rAng="0" ptsTypes="AA">
                                      <p:cBhvr>
                                        <p:cTn id="71" dur="500" fill="hold"/>
                                        <p:tgtEl>
                                          <p:spTgt spid="44"/>
                                        </p:tgtEl>
                                        <p:attrNameLst>
                                          <p:attrName>ppt_x</p:attrName>
                                          <p:attrName>ppt_y</p:attrName>
                                        </p:attrNameLst>
                                      </p:cBhvr>
                                      <p:rCtr x="5799" y="0"/>
                                    </p:animMotion>
                                  </p:childTnLst>
                                </p:cTn>
                              </p:par>
                            </p:childTnLst>
                          </p:cTn>
                        </p:par>
                        <p:par>
                          <p:cTn id="72" fill="hold">
                            <p:stCondLst>
                              <p:cond delay="9000"/>
                            </p:stCondLst>
                            <p:childTnLst>
                              <p:par>
                                <p:cTn id="73" presetID="26" presetClass="emph" presetSubtype="0" fill="hold" grpId="0" nodeType="afterEffect">
                                  <p:stCondLst>
                                    <p:cond delay="0"/>
                                  </p:stCondLst>
                                  <p:childTnLst>
                                    <p:animEffect transition="out" filter="fade">
                                      <p:cBhvr>
                                        <p:cTn id="74" dur="500" tmFilter="0, 0; .2, .5; .8, .5; 1, 0"/>
                                        <p:tgtEl>
                                          <p:spTgt spid="31"/>
                                        </p:tgtEl>
                                      </p:cBhvr>
                                    </p:animEffect>
                                    <p:animScale>
                                      <p:cBhvr>
                                        <p:cTn id="75" dur="250" autoRev="1" fill="hold"/>
                                        <p:tgtEl>
                                          <p:spTgt spid="31"/>
                                        </p:tgtEl>
                                      </p:cBhvr>
                                      <p:by x="105000" y="105000"/>
                                    </p:animScale>
                                  </p:childTnLst>
                                </p:cTn>
                              </p:par>
                              <p:par>
                                <p:cTn id="76" presetID="26" presetClass="emph" presetSubtype="0" fill="hold" grpId="3" nodeType="withEffect">
                                  <p:stCondLst>
                                    <p:cond delay="0"/>
                                  </p:stCondLst>
                                  <p:childTnLst>
                                    <p:animEffect transition="out" filter="fade">
                                      <p:cBhvr>
                                        <p:cTn id="77" dur="500" tmFilter="0, 0; .2, .5; .8, .5; 1, 0"/>
                                        <p:tgtEl>
                                          <p:spTgt spid="30"/>
                                        </p:tgtEl>
                                      </p:cBhvr>
                                    </p:animEffect>
                                    <p:animScale>
                                      <p:cBhvr>
                                        <p:cTn id="78" dur="250" autoRev="1" fill="hold"/>
                                        <p:tgtEl>
                                          <p:spTgt spid="30"/>
                                        </p:tgtEl>
                                      </p:cBhvr>
                                      <p:by x="105000" y="105000"/>
                                    </p:animScale>
                                  </p:childTnLst>
                                </p:cTn>
                              </p:par>
                            </p:childTnLst>
                          </p:cTn>
                        </p:par>
                        <p:par>
                          <p:cTn id="79" fill="hold">
                            <p:stCondLst>
                              <p:cond delay="9500"/>
                            </p:stCondLst>
                            <p:childTnLst>
                              <p:par>
                                <p:cTn id="80" presetID="8" presetClass="exit" presetSubtype="16" fill="hold" grpId="4" nodeType="afterEffect">
                                  <p:stCondLst>
                                    <p:cond delay="0"/>
                                  </p:stCondLst>
                                  <p:childTnLst>
                                    <p:animEffect transition="out" filter="diamond(in)">
                                      <p:cBhvr>
                                        <p:cTn id="81" dur="500"/>
                                        <p:tgtEl>
                                          <p:spTgt spid="30"/>
                                        </p:tgtEl>
                                      </p:cBhvr>
                                    </p:animEffect>
                                    <p:set>
                                      <p:cBhvr>
                                        <p:cTn id="82" dur="1" fill="hold">
                                          <p:stCondLst>
                                            <p:cond delay="499"/>
                                          </p:stCondLst>
                                        </p:cTn>
                                        <p:tgtEl>
                                          <p:spTgt spid="30"/>
                                        </p:tgtEl>
                                        <p:attrNameLst>
                                          <p:attrName>style.visibility</p:attrName>
                                        </p:attrNameLst>
                                      </p:cBhvr>
                                      <p:to>
                                        <p:strVal val="hidden"/>
                                      </p:to>
                                    </p:set>
                                  </p:childTnLst>
                                </p:cTn>
                              </p:par>
                              <p:par>
                                <p:cTn id="83" presetID="8" presetClass="entr" presetSubtype="16"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diamond(in)">
                                      <p:cBhvr>
                                        <p:cTn id="8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28" grpId="2" animBg="1"/>
      <p:bldP spid="28" grpId="3" animBg="1"/>
      <p:bldP spid="28" grpId="4" animBg="1"/>
      <p:bldP spid="29" grpId="0" animBg="1"/>
      <p:bldP spid="29" grpId="1" animBg="1"/>
      <p:bldP spid="29" grpId="2" animBg="1"/>
      <p:bldP spid="29" grpId="3" animBg="1"/>
      <p:bldP spid="29" grpId="4" animBg="1"/>
      <p:bldP spid="30" grpId="0" animBg="1"/>
      <p:bldP spid="30" grpId="1" animBg="1"/>
      <p:bldP spid="30" grpId="2" animBg="1"/>
      <p:bldP spid="30" grpId="3" animBg="1"/>
      <p:bldP spid="30" grpId="4" animBg="1"/>
      <p:bldP spid="31" grpId="0" animBg="1"/>
      <p:bldP spid="42" grpId="0" animBg="1"/>
      <p:bldP spid="43" grpId="0" animBg="1"/>
      <p:bldP spid="43" grpId="1" animBg="1"/>
      <p:bldP spid="44" grpId="0" animBg="1"/>
      <p:bldP spid="44" grpId="1" animBg="1"/>
      <p:bldP spid="44" grpId="2"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54</a:t>
            </a:fld>
            <a:endParaRPr lang="en-US" altLang="en-US"/>
          </a:p>
        </p:txBody>
      </p:sp>
      <p:sp>
        <p:nvSpPr>
          <p:cNvPr id="24" name="Oval 3"/>
          <p:cNvSpPr>
            <a:spLocks noChangeArrowheads="1"/>
          </p:cNvSpPr>
          <p:nvPr/>
        </p:nvSpPr>
        <p:spPr bwMode="auto">
          <a:xfrm>
            <a:off x="1382712"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5" name="Oval 4"/>
          <p:cNvSpPr>
            <a:spLocks noChangeArrowheads="1"/>
          </p:cNvSpPr>
          <p:nvPr/>
        </p:nvSpPr>
        <p:spPr bwMode="auto">
          <a:xfrm>
            <a:off x="3459162"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      </a:t>
            </a:r>
          </a:p>
        </p:txBody>
      </p:sp>
      <p:sp>
        <p:nvSpPr>
          <p:cNvPr id="46" name="Oval 5"/>
          <p:cNvSpPr>
            <a:spLocks noChangeArrowheads="1"/>
          </p:cNvSpPr>
          <p:nvPr/>
        </p:nvSpPr>
        <p:spPr bwMode="auto">
          <a:xfrm>
            <a:off x="4540250" y="28527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7" name="Oval 6"/>
          <p:cNvSpPr>
            <a:spLocks noChangeArrowheads="1"/>
          </p:cNvSpPr>
          <p:nvPr/>
        </p:nvSpPr>
        <p:spPr bwMode="auto">
          <a:xfrm>
            <a:off x="5591175" y="285273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8" name="Oval 7"/>
          <p:cNvSpPr>
            <a:spLocks noChangeArrowheads="1"/>
          </p:cNvSpPr>
          <p:nvPr/>
        </p:nvSpPr>
        <p:spPr bwMode="auto">
          <a:xfrm>
            <a:off x="6697662"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9" name="Oval 8"/>
          <p:cNvSpPr>
            <a:spLocks noChangeArrowheads="1"/>
          </p:cNvSpPr>
          <p:nvPr/>
        </p:nvSpPr>
        <p:spPr bwMode="auto">
          <a:xfrm>
            <a:off x="78073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0" name="Oval 9"/>
          <p:cNvSpPr>
            <a:spLocks noChangeArrowheads="1"/>
          </p:cNvSpPr>
          <p:nvPr/>
        </p:nvSpPr>
        <p:spPr bwMode="auto">
          <a:xfrm>
            <a:off x="2921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1" name="Group 10"/>
          <p:cNvGrpSpPr>
            <a:grpSpLocks/>
          </p:cNvGrpSpPr>
          <p:nvPr/>
        </p:nvGrpSpPr>
        <p:grpSpPr bwMode="auto">
          <a:xfrm>
            <a:off x="275683" y="3397250"/>
            <a:ext cx="8350791" cy="608013"/>
            <a:chOff x="760" y="1153"/>
            <a:chExt cx="4856" cy="383"/>
          </a:xfrm>
        </p:grpSpPr>
        <p:sp>
          <p:nvSpPr>
            <p:cNvPr id="52" name="Oval 11"/>
            <p:cNvSpPr>
              <a:spLocks noChangeArrowheads="1"/>
            </p:cNvSpPr>
            <p:nvPr/>
          </p:nvSpPr>
          <p:spPr bwMode="auto">
            <a:xfrm>
              <a:off x="1425"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1</a:t>
              </a:r>
            </a:p>
          </p:txBody>
        </p:sp>
        <p:sp>
          <p:nvSpPr>
            <p:cNvPr id="53" name="Oval 12"/>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4" name="Oval 13"/>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5" name="Oval 14"/>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6" name="Oval 15"/>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7" name="Oval 16"/>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8" name="Oval 17"/>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59" name="Oval 18"/>
            <p:cNvSpPr>
              <a:spLocks noChangeArrowheads="1"/>
            </p:cNvSpPr>
            <p:nvPr/>
          </p:nvSpPr>
          <p:spPr bwMode="auto">
            <a:xfrm>
              <a:off x="760"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0</a:t>
              </a:r>
            </a:p>
          </p:txBody>
        </p:sp>
      </p:grpSp>
      <p:sp>
        <p:nvSpPr>
          <p:cNvPr id="60" name="Oval 19"/>
          <p:cNvSpPr>
            <a:spLocks noChangeArrowheads="1"/>
          </p:cNvSpPr>
          <p:nvPr/>
        </p:nvSpPr>
        <p:spPr bwMode="auto">
          <a:xfrm>
            <a:off x="45339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1" name="AutoShape 20"/>
          <p:cNvSpPr>
            <a:spLocks noChangeArrowheads="1"/>
          </p:cNvSpPr>
          <p:nvPr/>
        </p:nvSpPr>
        <p:spPr bwMode="auto">
          <a:xfrm>
            <a:off x="3459162" y="3535363"/>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400" dirty="0">
              <a:latin typeface="Times New Roman" panose="02020603050405020304" pitchFamily="18" charset="0"/>
            </a:endParaRPr>
          </a:p>
          <a:p>
            <a:pPr algn="ctr" eaLnBrk="0" hangingPunct="0">
              <a:spcBef>
                <a:spcPct val="50000"/>
              </a:spcBef>
            </a:pPr>
            <a:r>
              <a:rPr lang="en-US" altLang="en-US" sz="2400" dirty="0">
                <a:latin typeface="Times New Roman" panose="02020603050405020304" pitchFamily="18" charset="0"/>
              </a:rPr>
              <a:t>i</a:t>
            </a:r>
          </a:p>
        </p:txBody>
      </p:sp>
      <p:sp>
        <p:nvSpPr>
          <p:cNvPr id="62" name="AutoShape 21"/>
          <p:cNvSpPr>
            <a:spLocks noChangeArrowheads="1"/>
          </p:cNvSpPr>
          <p:nvPr/>
        </p:nvSpPr>
        <p:spPr bwMode="auto">
          <a:xfrm>
            <a:off x="5675312" y="2100263"/>
            <a:ext cx="649288"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altLang="en-US" sz="2800"/>
              <a:t>j</a:t>
            </a:r>
          </a:p>
        </p:txBody>
      </p:sp>
      <p:sp>
        <p:nvSpPr>
          <p:cNvPr id="63" name="Oval 22"/>
          <p:cNvSpPr>
            <a:spLocks noChangeArrowheads="1"/>
          </p:cNvSpPr>
          <p:nvPr/>
        </p:nvSpPr>
        <p:spPr bwMode="auto">
          <a:xfrm>
            <a:off x="2409825"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Tree>
    <p:extLst>
      <p:ext uri="{BB962C8B-B14F-4D97-AF65-F5344CB8AC3E}">
        <p14:creationId xmlns:p14="http://schemas.microsoft.com/office/powerpoint/2010/main" val="9467634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linds(horizontal)">
                                      <p:cBhvr>
                                        <p:cTn id="7" dur="500"/>
                                        <p:tgtEl>
                                          <p:spTgt spid="61"/>
                                        </p:tgtEl>
                                      </p:cBhvr>
                                    </p:animEffect>
                                  </p:childTnLst>
                                </p:cTn>
                              </p:par>
                            </p:childTnLst>
                          </p:cTn>
                        </p:par>
                        <p:par>
                          <p:cTn id="8" fill="hold">
                            <p:stCondLst>
                              <p:cond delay="500"/>
                            </p:stCondLst>
                            <p:childTnLst>
                              <p:par>
                                <p:cTn id="9" presetID="63" presetClass="path" presetSubtype="0" accel="50000" decel="50000" fill="hold" grpId="0" nodeType="afterEffect">
                                  <p:stCondLst>
                                    <p:cond delay="0"/>
                                  </p:stCondLst>
                                  <p:childTnLst>
                                    <p:animMotion origin="layout" path="M 1.66667E-6 0 L 0.11632 -0.00069 " pathEditMode="relative" rAng="0" ptsTypes="AA">
                                      <p:cBhvr>
                                        <p:cTn id="10" dur="500" fill="hold"/>
                                        <p:tgtEl>
                                          <p:spTgt spid="61"/>
                                        </p:tgtEl>
                                        <p:attrNameLst>
                                          <p:attrName>ppt_x</p:attrName>
                                          <p:attrName>ppt_y</p:attrName>
                                        </p:attrNameLst>
                                      </p:cBhvr>
                                      <p:rCtr x="5816" y="-46"/>
                                    </p:animMotion>
                                  </p:childTnLst>
                                </p:cTn>
                              </p:par>
                            </p:childTnLst>
                          </p:cTn>
                        </p:par>
                        <p:par>
                          <p:cTn id="11" fill="hold">
                            <p:stCondLst>
                              <p:cond delay="1000"/>
                            </p:stCondLst>
                            <p:childTnLst>
                              <p:par>
                                <p:cTn id="12" presetID="3" presetClass="entr" presetSubtype="10" fill="hold" grpId="1" nodeType="afterEffect">
                                  <p:stCondLst>
                                    <p:cond delay="0"/>
                                  </p:stCondLst>
                                  <p:childTnLst>
                                    <p:set>
                                      <p:cBhvr>
                                        <p:cTn id="13" dur="1" fill="hold">
                                          <p:stCondLst>
                                            <p:cond delay="0"/>
                                          </p:stCondLst>
                                        </p:cTn>
                                        <p:tgtEl>
                                          <p:spTgt spid="62"/>
                                        </p:tgtEl>
                                        <p:attrNameLst>
                                          <p:attrName>style.visibility</p:attrName>
                                        </p:attrNameLst>
                                      </p:cBhvr>
                                      <p:to>
                                        <p:strVal val="visible"/>
                                      </p:to>
                                    </p:set>
                                    <p:animEffect transition="in" filter="blinds(horizontal)">
                                      <p:cBhvr>
                                        <p:cTn id="14" dur="500"/>
                                        <p:tgtEl>
                                          <p:spTgt spid="62"/>
                                        </p:tgtEl>
                                      </p:cBhvr>
                                    </p:animEffect>
                                  </p:childTnLst>
                                </p:cTn>
                              </p:par>
                            </p:childTnLst>
                          </p:cTn>
                        </p:par>
                        <p:par>
                          <p:cTn id="15" fill="hold">
                            <p:stCondLst>
                              <p:cond delay="1500"/>
                            </p:stCondLst>
                            <p:childTnLst>
                              <p:par>
                                <p:cTn id="16" presetID="26" presetClass="emph" presetSubtype="0" fill="hold" grpId="0" nodeType="afterEffect">
                                  <p:stCondLst>
                                    <p:cond delay="0"/>
                                  </p:stCondLst>
                                  <p:childTnLst>
                                    <p:animEffect transition="out" filter="fade">
                                      <p:cBhvr>
                                        <p:cTn id="17" dur="500" tmFilter="0, 0; .2, .5; .8, .5; 1, 0"/>
                                        <p:tgtEl>
                                          <p:spTgt spid="47"/>
                                        </p:tgtEl>
                                      </p:cBhvr>
                                    </p:animEffect>
                                    <p:animScale>
                                      <p:cBhvr>
                                        <p:cTn id="18" dur="250" autoRev="1" fill="hold"/>
                                        <p:tgtEl>
                                          <p:spTgt spid="47"/>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46"/>
                                        </p:tgtEl>
                                      </p:cBhvr>
                                    </p:animEffect>
                                    <p:animScale>
                                      <p:cBhvr>
                                        <p:cTn id="21" dur="250" autoRev="1" fill="hold"/>
                                        <p:tgtEl>
                                          <p:spTgt spid="46"/>
                                        </p:tgtEl>
                                      </p:cBhvr>
                                      <p:by x="105000" y="105000"/>
                                    </p:animScale>
                                  </p:childTnLst>
                                </p:cTn>
                              </p:par>
                            </p:childTnLst>
                          </p:cTn>
                        </p:par>
                        <p:par>
                          <p:cTn id="22" fill="hold">
                            <p:stCondLst>
                              <p:cond delay="2000"/>
                            </p:stCondLst>
                            <p:childTnLst>
                              <p:par>
                                <p:cTn id="23" presetID="42" presetClass="path" presetSubtype="0" accel="50000" decel="50000" fill="hold" grpId="1" nodeType="afterEffect">
                                  <p:stCondLst>
                                    <p:cond delay="0"/>
                                  </p:stCondLst>
                                  <p:childTnLst>
                                    <p:animMotion origin="layout" path="M 2.5E-6 3.7037E-7 L -0.05834 0.21111 " pathEditMode="relative" rAng="0" ptsTypes="AA">
                                      <p:cBhvr>
                                        <p:cTn id="24" dur="500" fill="hold"/>
                                        <p:tgtEl>
                                          <p:spTgt spid="47"/>
                                        </p:tgtEl>
                                        <p:attrNameLst>
                                          <p:attrName>ppt_x</p:attrName>
                                          <p:attrName>ppt_y</p:attrName>
                                        </p:attrNameLst>
                                      </p:cBhvr>
                                      <p:rCtr x="-2917" y="10556"/>
                                    </p:animMotion>
                                  </p:childTnLst>
                                </p:cTn>
                              </p:par>
                            </p:childTnLst>
                          </p:cTn>
                        </p:par>
                        <p:par>
                          <p:cTn id="25" fill="hold">
                            <p:stCondLst>
                              <p:cond delay="2500"/>
                            </p:stCondLst>
                            <p:childTnLst>
                              <p:par>
                                <p:cTn id="26" presetID="63" presetClass="path" presetSubtype="0" accel="50000" decel="50000" fill="hold" grpId="1" nodeType="afterEffect">
                                  <p:stCondLst>
                                    <p:cond delay="0"/>
                                  </p:stCondLst>
                                  <p:childTnLst>
                                    <p:animMotion origin="layout" path="M -0.00122 3.7037E-7 L 0.11024 3.7037E-7 " pathEditMode="relative" rAng="0" ptsTypes="AA">
                                      <p:cBhvr>
                                        <p:cTn id="27" dur="500" fill="hold"/>
                                        <p:tgtEl>
                                          <p:spTgt spid="46"/>
                                        </p:tgtEl>
                                        <p:attrNameLst>
                                          <p:attrName>ppt_x</p:attrName>
                                          <p:attrName>ppt_y</p:attrName>
                                        </p:attrNameLst>
                                      </p:cBhvr>
                                      <p:rCtr x="5573" y="0"/>
                                    </p:animMotion>
                                  </p:childTnLst>
                                </p:cTn>
                              </p:par>
                            </p:childTnLst>
                          </p:cTn>
                        </p:par>
                        <p:par>
                          <p:cTn id="28" fill="hold">
                            <p:stCondLst>
                              <p:cond delay="3000"/>
                            </p:stCondLst>
                            <p:childTnLst>
                              <p:par>
                                <p:cTn id="29" presetID="64" presetClass="path" presetSubtype="0" accel="50000" decel="50000" fill="hold" grpId="2" nodeType="afterEffect">
                                  <p:stCondLst>
                                    <p:cond delay="0"/>
                                  </p:stCondLst>
                                  <p:childTnLst>
                                    <p:animMotion origin="layout" path="M -0.05834 0.21111 L -0.11163 0.00208 " pathEditMode="relative" rAng="0" ptsTypes="AA">
                                      <p:cBhvr>
                                        <p:cTn id="30" dur="500" fill="hold"/>
                                        <p:tgtEl>
                                          <p:spTgt spid="47"/>
                                        </p:tgtEl>
                                        <p:attrNameLst>
                                          <p:attrName>ppt_x</p:attrName>
                                          <p:attrName>ppt_y</p:attrName>
                                        </p:attrNameLst>
                                      </p:cBhvr>
                                      <p:rCtr x="-2674" y="-10463"/>
                                    </p:animMotion>
                                  </p:childTnLst>
                                </p:cTn>
                              </p:par>
                            </p:childTnLst>
                          </p:cTn>
                        </p:par>
                        <p:par>
                          <p:cTn id="31" fill="hold">
                            <p:stCondLst>
                              <p:cond delay="3500"/>
                            </p:stCondLst>
                            <p:childTnLst>
                              <p:par>
                                <p:cTn id="32" presetID="63" presetClass="path" presetSubtype="0" accel="50000" decel="50000" fill="hold" nodeType="afterEffect">
                                  <p:stCondLst>
                                    <p:cond delay="0"/>
                                  </p:stCondLst>
                                  <p:childTnLst>
                                    <p:animMotion origin="layout" path="M -3.33333E-6 4.44444E-6 L 0.1276 -0.00231 " pathEditMode="relative" rAng="0" ptsTypes="AA">
                                      <p:cBhvr>
                                        <p:cTn id="33" dur="500" fill="hold"/>
                                        <p:tgtEl>
                                          <p:spTgt spid="62"/>
                                        </p:tgtEl>
                                        <p:attrNameLst>
                                          <p:attrName>ppt_x</p:attrName>
                                          <p:attrName>ppt_y</p:attrName>
                                        </p:attrNameLst>
                                      </p:cBhvr>
                                      <p:rCtr x="6267" y="-370"/>
                                    </p:animMotion>
                                  </p:childTnLst>
                                </p:cTn>
                              </p:par>
                            </p:childTnLst>
                          </p:cTn>
                        </p:par>
                        <p:par>
                          <p:cTn id="34" fill="hold">
                            <p:stCondLst>
                              <p:cond delay="4000"/>
                            </p:stCondLst>
                            <p:childTnLst>
                              <p:par>
                                <p:cTn id="35" presetID="26" presetClass="emph" presetSubtype="0" fill="hold" grpId="0" nodeType="afterEffect">
                                  <p:stCondLst>
                                    <p:cond delay="0"/>
                                  </p:stCondLst>
                                  <p:childTnLst>
                                    <p:animEffect transition="out" filter="fade">
                                      <p:cBhvr>
                                        <p:cTn id="36" dur="500" tmFilter="0, 0; .2, .5; .8, .5; 1, 0"/>
                                        <p:tgtEl>
                                          <p:spTgt spid="48"/>
                                        </p:tgtEl>
                                      </p:cBhvr>
                                    </p:animEffect>
                                    <p:animScale>
                                      <p:cBhvr>
                                        <p:cTn id="37" dur="250" autoRev="1" fill="hold"/>
                                        <p:tgtEl>
                                          <p:spTgt spid="48"/>
                                        </p:tgtEl>
                                      </p:cBhvr>
                                      <p:by x="105000" y="105000"/>
                                    </p:animScale>
                                  </p:childTnLst>
                                </p:cTn>
                              </p:par>
                              <p:par>
                                <p:cTn id="38" presetID="26" presetClass="emph" presetSubtype="0" fill="hold" grpId="3" nodeType="withEffect">
                                  <p:stCondLst>
                                    <p:cond delay="0"/>
                                  </p:stCondLst>
                                  <p:childTnLst>
                                    <p:animEffect transition="out" filter="fade">
                                      <p:cBhvr>
                                        <p:cTn id="39" dur="500" tmFilter="0, 0; .2, .5; .8, .5; 1, 0"/>
                                        <p:tgtEl>
                                          <p:spTgt spid="47"/>
                                        </p:tgtEl>
                                      </p:cBhvr>
                                    </p:animEffect>
                                    <p:animScale>
                                      <p:cBhvr>
                                        <p:cTn id="40" dur="250" autoRev="1" fill="hold"/>
                                        <p:tgtEl>
                                          <p:spTgt spid="47"/>
                                        </p:tgtEl>
                                      </p:cBhvr>
                                      <p:by x="105000" y="105000"/>
                                    </p:animScale>
                                  </p:childTnLst>
                                </p:cTn>
                              </p:par>
                            </p:childTnLst>
                          </p:cTn>
                        </p:par>
                        <p:par>
                          <p:cTn id="41" fill="hold">
                            <p:stCondLst>
                              <p:cond delay="4500"/>
                            </p:stCondLst>
                            <p:childTnLst>
                              <p:par>
                                <p:cTn id="42" presetID="42" presetClass="path" presetSubtype="0" accel="50000" decel="50000" fill="hold" grpId="1" nodeType="afterEffect">
                                  <p:stCondLst>
                                    <p:cond delay="0"/>
                                  </p:stCondLst>
                                  <p:childTnLst>
                                    <p:animMotion origin="layout" path="M -4.44444E-6 2.59259E-6 L -0.11336 0.21111 " pathEditMode="relative" rAng="0" ptsTypes="AA">
                                      <p:cBhvr>
                                        <p:cTn id="43" dur="500" fill="hold"/>
                                        <p:tgtEl>
                                          <p:spTgt spid="48"/>
                                        </p:tgtEl>
                                        <p:attrNameLst>
                                          <p:attrName>ppt_x</p:attrName>
                                          <p:attrName>ppt_y</p:attrName>
                                        </p:attrNameLst>
                                      </p:cBhvr>
                                      <p:rCtr x="-5677" y="10556"/>
                                    </p:animMotion>
                                  </p:childTnLst>
                                </p:cTn>
                              </p:par>
                            </p:childTnLst>
                          </p:cTn>
                        </p:par>
                        <p:par>
                          <p:cTn id="44" fill="hold">
                            <p:stCondLst>
                              <p:cond delay="5000"/>
                            </p:stCondLst>
                            <p:childTnLst>
                              <p:par>
                                <p:cTn id="45" presetID="63" presetClass="path" presetSubtype="0" accel="50000" decel="50000" fill="hold" grpId="4" nodeType="afterEffect">
                                  <p:stCondLst>
                                    <p:cond delay="0"/>
                                  </p:stCondLst>
                                  <p:childTnLst>
                                    <p:animMotion origin="layout" path="M -0.11163 0.00208 L 0.11354 0.00208 " pathEditMode="relative" rAng="0" ptsTypes="AA">
                                      <p:cBhvr>
                                        <p:cTn id="46" dur="500" fill="hold"/>
                                        <p:tgtEl>
                                          <p:spTgt spid="47"/>
                                        </p:tgtEl>
                                        <p:attrNameLst>
                                          <p:attrName>ppt_x</p:attrName>
                                          <p:attrName>ppt_y</p:attrName>
                                        </p:attrNameLst>
                                      </p:cBhvr>
                                      <p:rCtr x="11250" y="0"/>
                                    </p:animMotion>
                                  </p:childTnLst>
                                </p:cTn>
                              </p:par>
                            </p:childTnLst>
                          </p:cTn>
                        </p:par>
                        <p:par>
                          <p:cTn id="47" fill="hold">
                            <p:stCondLst>
                              <p:cond delay="5500"/>
                            </p:stCondLst>
                            <p:childTnLst>
                              <p:par>
                                <p:cTn id="48" presetID="64" presetClass="path" presetSubtype="0" accel="50000" decel="50000" fill="hold" grpId="2" nodeType="afterEffect">
                                  <p:stCondLst>
                                    <p:cond delay="0"/>
                                  </p:stCondLst>
                                  <p:childTnLst>
                                    <p:animMotion origin="layout" path="M -0.11336 0.21111 L -0.23716 -0.00277 " pathEditMode="relative" rAng="0" ptsTypes="AA">
                                      <p:cBhvr>
                                        <p:cTn id="49" dur="500" fill="hold"/>
                                        <p:tgtEl>
                                          <p:spTgt spid="48"/>
                                        </p:tgtEl>
                                        <p:attrNameLst>
                                          <p:attrName>ppt_x</p:attrName>
                                          <p:attrName>ppt_y</p:attrName>
                                        </p:attrNameLst>
                                      </p:cBhvr>
                                      <p:rCtr x="-6458" y="-10972"/>
                                    </p:animMotion>
                                  </p:childTnLst>
                                </p:cTn>
                              </p:par>
                            </p:childTnLst>
                          </p:cTn>
                        </p:par>
                        <p:par>
                          <p:cTn id="50" fill="hold">
                            <p:stCondLst>
                              <p:cond delay="6000"/>
                            </p:stCondLst>
                            <p:childTnLst>
                              <p:par>
                                <p:cTn id="51" presetID="63" presetClass="path" presetSubtype="0" accel="50000" decel="50000" fill="hold" grpId="0" nodeType="afterEffect">
                                  <p:stCondLst>
                                    <p:cond delay="0"/>
                                  </p:stCondLst>
                                  <p:childTnLst>
                                    <p:animMotion origin="layout" path="M 0.12083 -0.00231 L 0.2526 -0.00602 " pathEditMode="relative" rAng="0" ptsTypes="AA">
                                      <p:cBhvr>
                                        <p:cTn id="52" dur="500" fill="hold"/>
                                        <p:tgtEl>
                                          <p:spTgt spid="62"/>
                                        </p:tgtEl>
                                        <p:attrNameLst>
                                          <p:attrName>ppt_x</p:attrName>
                                          <p:attrName>ppt_y</p:attrName>
                                        </p:attrNameLst>
                                      </p:cBhvr>
                                      <p:rCtr x="6580" y="-185"/>
                                    </p:animMotion>
                                  </p:childTnLst>
                                </p:cTn>
                              </p:par>
                            </p:childTnLst>
                          </p:cTn>
                        </p:par>
                        <p:par>
                          <p:cTn id="53" fill="hold">
                            <p:stCondLst>
                              <p:cond delay="6500"/>
                            </p:stCondLst>
                            <p:childTnLst>
                              <p:par>
                                <p:cTn id="54" presetID="26" presetClass="emph" presetSubtype="0" fill="hold" grpId="0" nodeType="afterEffect">
                                  <p:stCondLst>
                                    <p:cond delay="0"/>
                                  </p:stCondLst>
                                  <p:childTnLst>
                                    <p:animEffect transition="out" filter="fade">
                                      <p:cBhvr>
                                        <p:cTn id="55" dur="500" tmFilter="0, 0; .2, .5; .8, .5; 1, 0"/>
                                        <p:tgtEl>
                                          <p:spTgt spid="49"/>
                                        </p:tgtEl>
                                      </p:cBhvr>
                                    </p:animEffect>
                                    <p:animScale>
                                      <p:cBhvr>
                                        <p:cTn id="56" dur="250" autoRev="1" fill="hold"/>
                                        <p:tgtEl>
                                          <p:spTgt spid="49"/>
                                        </p:tgtEl>
                                      </p:cBhvr>
                                      <p:by x="105000" y="105000"/>
                                    </p:animScale>
                                  </p:childTnLst>
                                </p:cTn>
                              </p:par>
                              <p:par>
                                <p:cTn id="57" presetID="26" presetClass="emph" presetSubtype="0" fill="hold" grpId="3" nodeType="withEffect">
                                  <p:stCondLst>
                                    <p:cond delay="0"/>
                                  </p:stCondLst>
                                  <p:childTnLst>
                                    <p:animEffect transition="out" filter="fade">
                                      <p:cBhvr>
                                        <p:cTn id="58" dur="500" tmFilter="0, 0; .2, .5; .8, .5; 1, 0"/>
                                        <p:tgtEl>
                                          <p:spTgt spid="48"/>
                                        </p:tgtEl>
                                      </p:cBhvr>
                                    </p:animEffect>
                                    <p:animScale>
                                      <p:cBhvr>
                                        <p:cTn id="59" dur="250" autoRev="1" fill="hold"/>
                                        <p:tgtEl>
                                          <p:spTgt spid="48"/>
                                        </p:tgtEl>
                                      </p:cBhvr>
                                      <p:by x="105000" y="105000"/>
                                    </p:animScale>
                                  </p:childTnLst>
                                </p:cTn>
                              </p:par>
                              <p:par>
                                <p:cTn id="60" presetID="26" presetClass="emph" presetSubtype="0" fill="hold" nodeType="withEffect">
                                  <p:stCondLst>
                                    <p:cond delay="0"/>
                                  </p:stCondLst>
                                  <p:childTnLst>
                                    <p:animEffect transition="out" filter="fade">
                                      <p:cBhvr>
                                        <p:cTn id="61" dur="500" tmFilter="0, 0; .2, .5; .8, .5; 1, 0"/>
                                        <p:tgtEl>
                                          <p:spTgt spid="49"/>
                                        </p:tgtEl>
                                      </p:cBhvr>
                                    </p:animEffect>
                                    <p:animScale>
                                      <p:cBhvr>
                                        <p:cTn id="62" dur="250" autoRev="1" fill="hold"/>
                                        <p:tgtEl>
                                          <p:spTgt spid="49"/>
                                        </p:tgtEl>
                                      </p:cBhvr>
                                      <p:by x="105000" y="105000"/>
                                    </p:animScale>
                                  </p:childTnLst>
                                </p:cTn>
                              </p:par>
                            </p:childTnLst>
                          </p:cTn>
                        </p:par>
                        <p:par>
                          <p:cTn id="63" fill="hold">
                            <p:stCondLst>
                              <p:cond delay="7000"/>
                            </p:stCondLst>
                            <p:childTnLst>
                              <p:par>
                                <p:cTn id="64" presetID="8" presetClass="entr" presetSubtype="16" fill="hold" grpId="0" nodeType="afterEffect">
                                  <p:stCondLst>
                                    <p:cond delay="0"/>
                                  </p:stCondLst>
                                  <p:childTnLst>
                                    <p:set>
                                      <p:cBhvr>
                                        <p:cTn id="65" dur="1" fill="hold">
                                          <p:stCondLst>
                                            <p:cond delay="0"/>
                                          </p:stCondLst>
                                        </p:cTn>
                                        <p:tgtEl>
                                          <p:spTgt spid="60"/>
                                        </p:tgtEl>
                                        <p:attrNameLst>
                                          <p:attrName>style.visibility</p:attrName>
                                        </p:attrNameLst>
                                      </p:cBhvr>
                                      <p:to>
                                        <p:strVal val="visible"/>
                                      </p:to>
                                    </p:set>
                                    <p:animEffect transition="in" filter="diamond(in)">
                                      <p:cBhvr>
                                        <p:cTn id="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7" grpId="1" animBg="1"/>
      <p:bldP spid="47" grpId="2" animBg="1"/>
      <p:bldP spid="47" grpId="3" animBg="1"/>
      <p:bldP spid="47" grpId="4" animBg="1"/>
      <p:bldP spid="48" grpId="0" animBg="1"/>
      <p:bldP spid="48" grpId="1" animBg="1"/>
      <p:bldP spid="48" grpId="2" animBg="1"/>
      <p:bldP spid="48" grpId="3" animBg="1"/>
      <p:bldP spid="49" grpId="0" animBg="1"/>
      <p:bldP spid="60" grpId="0" animBg="1"/>
      <p:bldP spid="61" grpId="0" animBg="1"/>
      <p:bldP spid="61" grpId="1" animBg="1"/>
      <p:bldP spid="62" grpId="0" animBg="1"/>
      <p:bldP spid="62"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55</a:t>
            </a:fld>
            <a:endParaRPr lang="en-US" altLang="en-US"/>
          </a:p>
        </p:txBody>
      </p:sp>
      <p:sp>
        <p:nvSpPr>
          <p:cNvPr id="25" name="Oval 3"/>
          <p:cNvSpPr>
            <a:spLocks noChangeArrowheads="1"/>
          </p:cNvSpPr>
          <p:nvPr/>
        </p:nvSpPr>
        <p:spPr bwMode="auto">
          <a:xfrm>
            <a:off x="13906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6" name="Oval 4"/>
          <p:cNvSpPr>
            <a:spLocks noChangeArrowheads="1"/>
          </p:cNvSpPr>
          <p:nvPr/>
        </p:nvSpPr>
        <p:spPr bwMode="auto">
          <a:xfrm>
            <a:off x="4549775" y="27940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      </a:t>
            </a:r>
          </a:p>
        </p:txBody>
      </p:sp>
      <p:sp>
        <p:nvSpPr>
          <p:cNvPr id="27" name="Oval 5"/>
          <p:cNvSpPr>
            <a:spLocks noChangeArrowheads="1"/>
          </p:cNvSpPr>
          <p:nvPr/>
        </p:nvSpPr>
        <p:spPr bwMode="auto">
          <a:xfrm>
            <a:off x="5630863" y="27940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8" name="Oval 6"/>
          <p:cNvSpPr>
            <a:spLocks noChangeArrowheads="1"/>
          </p:cNvSpPr>
          <p:nvPr/>
        </p:nvSpPr>
        <p:spPr bwMode="auto">
          <a:xfrm>
            <a:off x="6681788" y="27940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9" name="Oval 7"/>
          <p:cNvSpPr>
            <a:spLocks noChangeArrowheads="1"/>
          </p:cNvSpPr>
          <p:nvPr/>
        </p:nvSpPr>
        <p:spPr bwMode="auto">
          <a:xfrm>
            <a:off x="7788275" y="2813050"/>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0" name="Oval 8"/>
          <p:cNvSpPr>
            <a:spLocks noChangeArrowheads="1"/>
          </p:cNvSpPr>
          <p:nvPr/>
        </p:nvSpPr>
        <p:spPr bwMode="auto">
          <a:xfrm>
            <a:off x="30003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31" name="Group 9"/>
          <p:cNvGrpSpPr>
            <a:grpSpLocks/>
          </p:cNvGrpSpPr>
          <p:nvPr/>
        </p:nvGrpSpPr>
        <p:grpSpPr bwMode="auto">
          <a:xfrm>
            <a:off x="228600" y="3397250"/>
            <a:ext cx="8550275" cy="608013"/>
            <a:chOff x="644" y="1153"/>
            <a:chExt cx="4972" cy="383"/>
          </a:xfrm>
        </p:grpSpPr>
        <p:sp>
          <p:nvSpPr>
            <p:cNvPr id="32" name="Oval 10"/>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3" name="Oval 11"/>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4" name="Oval 12"/>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5" name="Oval 13"/>
            <p:cNvSpPr>
              <a:spLocks noChangeArrowheads="1"/>
            </p:cNvSpPr>
            <p:nvPr/>
          </p:nvSpPr>
          <p:spPr bwMode="auto">
            <a:xfrm>
              <a:off x="3170"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4</a:t>
              </a:r>
            </a:p>
          </p:txBody>
        </p:sp>
        <p:sp>
          <p:nvSpPr>
            <p:cNvPr id="36" name="Oval 14"/>
            <p:cNvSpPr>
              <a:spLocks noChangeArrowheads="1"/>
            </p:cNvSpPr>
            <p:nvPr/>
          </p:nvSpPr>
          <p:spPr bwMode="auto">
            <a:xfrm>
              <a:off x="383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5</a:t>
              </a:r>
            </a:p>
          </p:txBody>
        </p:sp>
        <p:sp>
          <p:nvSpPr>
            <p:cNvPr id="37" name="Oval 15"/>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8" name="Oval 16"/>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39" name="Oval 17"/>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0" name="Oval 18"/>
          <p:cNvSpPr>
            <a:spLocks noChangeArrowheads="1"/>
          </p:cNvSpPr>
          <p:nvPr/>
        </p:nvSpPr>
        <p:spPr bwMode="auto">
          <a:xfrm>
            <a:off x="5630862" y="2788285"/>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1" name="AutoShape 19"/>
          <p:cNvSpPr>
            <a:spLocks noChangeArrowheads="1"/>
          </p:cNvSpPr>
          <p:nvPr/>
        </p:nvSpPr>
        <p:spPr bwMode="auto">
          <a:xfrm>
            <a:off x="4603750" y="3476625"/>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400" dirty="0">
              <a:latin typeface="Times New Roman" panose="02020603050405020304" pitchFamily="18" charset="0"/>
            </a:endParaRPr>
          </a:p>
          <a:p>
            <a:pPr algn="ctr" eaLnBrk="0" hangingPunct="0">
              <a:spcBef>
                <a:spcPct val="50000"/>
              </a:spcBef>
            </a:pPr>
            <a:r>
              <a:rPr lang="en-US" altLang="en-US" sz="2400" dirty="0">
                <a:latin typeface="Times New Roman" panose="02020603050405020304" pitchFamily="18" charset="0"/>
              </a:rPr>
              <a:t>i</a:t>
            </a:r>
          </a:p>
        </p:txBody>
      </p:sp>
      <p:sp>
        <p:nvSpPr>
          <p:cNvPr id="42" name="AutoShape 20"/>
          <p:cNvSpPr>
            <a:spLocks noChangeArrowheads="1"/>
          </p:cNvSpPr>
          <p:nvPr/>
        </p:nvSpPr>
        <p:spPr bwMode="auto">
          <a:xfrm>
            <a:off x="6834188" y="2100263"/>
            <a:ext cx="649287" cy="608012"/>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altLang="en-US" sz="2800"/>
              <a:t>j</a:t>
            </a:r>
          </a:p>
        </p:txBody>
      </p:sp>
      <p:sp>
        <p:nvSpPr>
          <p:cNvPr id="43" name="Oval 21"/>
          <p:cNvSpPr>
            <a:spLocks noChangeArrowheads="1"/>
          </p:cNvSpPr>
          <p:nvPr/>
        </p:nvSpPr>
        <p:spPr bwMode="auto">
          <a:xfrm>
            <a:off x="2417763"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4" name="Oval 22"/>
          <p:cNvSpPr>
            <a:spLocks noChangeArrowheads="1"/>
          </p:cNvSpPr>
          <p:nvPr/>
        </p:nvSpPr>
        <p:spPr bwMode="auto">
          <a:xfrm>
            <a:off x="3397250"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 </a:t>
            </a:r>
          </a:p>
        </p:txBody>
      </p:sp>
    </p:spTree>
    <p:extLst>
      <p:ext uri="{BB962C8B-B14F-4D97-AF65-F5344CB8AC3E}">
        <p14:creationId xmlns:p14="http://schemas.microsoft.com/office/powerpoint/2010/main" val="24859095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 nodeType="after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blinds(horizontal)">
                                      <p:cBhvr>
                                        <p:cTn id="7" dur="500"/>
                                        <p:tgtEl>
                                          <p:spTgt spid="41"/>
                                        </p:tgtEl>
                                      </p:cBhvr>
                                    </p:animEffect>
                                  </p:childTnLst>
                                </p:cTn>
                              </p:par>
                            </p:childTnLst>
                          </p:cTn>
                        </p:par>
                        <p:par>
                          <p:cTn id="8" fill="hold">
                            <p:stCondLst>
                              <p:cond delay="500"/>
                            </p:stCondLst>
                            <p:childTnLst>
                              <p:par>
                                <p:cTn id="9" presetID="63" presetClass="path" presetSubtype="0" accel="50000" decel="50000" fill="hold" grpId="0" nodeType="afterEffect">
                                  <p:stCondLst>
                                    <p:cond delay="0"/>
                                  </p:stCondLst>
                                  <p:childTnLst>
                                    <p:animMotion origin="layout" path="M -1.94444E-6 4.81481E-6 L 0.12379 0.00023 " pathEditMode="relative" rAng="0" ptsTypes="AA">
                                      <p:cBhvr>
                                        <p:cTn id="10" dur="500" fill="hold"/>
                                        <p:tgtEl>
                                          <p:spTgt spid="41"/>
                                        </p:tgtEl>
                                        <p:attrNameLst>
                                          <p:attrName>ppt_x</p:attrName>
                                          <p:attrName>ppt_y</p:attrName>
                                        </p:attrNameLst>
                                      </p:cBhvr>
                                      <p:rCtr x="6181" y="0"/>
                                    </p:animMotion>
                                  </p:childTnLst>
                                </p:cTn>
                              </p:par>
                            </p:childTnLst>
                          </p:cTn>
                        </p:par>
                        <p:par>
                          <p:cTn id="11" fill="hold">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42"/>
                                        </p:tgtEl>
                                        <p:attrNameLst>
                                          <p:attrName>style.visibility</p:attrName>
                                        </p:attrNameLst>
                                      </p:cBhvr>
                                      <p:to>
                                        <p:strVal val="visible"/>
                                      </p:to>
                                    </p:set>
                                    <p:animEffect transition="in" filter="blinds(horizontal)">
                                      <p:cBhvr>
                                        <p:cTn id="14" dur="500"/>
                                        <p:tgtEl>
                                          <p:spTgt spid="42"/>
                                        </p:tgtEl>
                                      </p:cBhvr>
                                    </p:animEffect>
                                  </p:childTnLst>
                                </p:cTn>
                              </p:par>
                            </p:childTnLst>
                          </p:cTn>
                        </p:par>
                        <p:par>
                          <p:cTn id="15" fill="hold">
                            <p:stCondLst>
                              <p:cond delay="1500"/>
                            </p:stCondLst>
                            <p:childTnLst>
                              <p:par>
                                <p:cTn id="16" presetID="26" presetClass="emph" presetSubtype="0" fill="hold" grpId="0" nodeType="afterEffect">
                                  <p:stCondLst>
                                    <p:cond delay="0"/>
                                  </p:stCondLst>
                                  <p:childTnLst>
                                    <p:animEffect transition="out" filter="fade">
                                      <p:cBhvr>
                                        <p:cTn id="17" dur="500" tmFilter="0, 0; .2, .5; .8, .5; 1, 0"/>
                                        <p:tgtEl>
                                          <p:spTgt spid="28"/>
                                        </p:tgtEl>
                                      </p:cBhvr>
                                    </p:animEffect>
                                    <p:animScale>
                                      <p:cBhvr>
                                        <p:cTn id="18" dur="250" autoRev="1" fill="hold"/>
                                        <p:tgtEl>
                                          <p:spTgt spid="28"/>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27"/>
                                        </p:tgtEl>
                                      </p:cBhvr>
                                    </p:animEffect>
                                    <p:animScale>
                                      <p:cBhvr>
                                        <p:cTn id="21" dur="250" autoRev="1" fill="hold"/>
                                        <p:tgtEl>
                                          <p:spTgt spid="27"/>
                                        </p:tgtEl>
                                      </p:cBhvr>
                                      <p:by x="105000" y="105000"/>
                                    </p:animScale>
                                  </p:childTnLst>
                                </p:cTn>
                              </p:par>
                            </p:childTnLst>
                          </p:cTn>
                        </p:par>
                        <p:par>
                          <p:cTn id="22" fill="hold">
                            <p:stCondLst>
                              <p:cond delay="2000"/>
                            </p:stCondLst>
                            <p:childTnLst>
                              <p:par>
                                <p:cTn id="23" presetID="42" presetClass="path" presetSubtype="0" accel="50000" decel="50000" fill="hold" grpId="1" nodeType="afterEffect">
                                  <p:stCondLst>
                                    <p:cond delay="0"/>
                                  </p:stCondLst>
                                  <p:childTnLst>
                                    <p:animMotion origin="layout" path="M 1.66667E-6 -4.81481E-6 L -0.05833 0.21112 " pathEditMode="relative" rAng="0" ptsTypes="AA">
                                      <p:cBhvr>
                                        <p:cTn id="24" dur="500" fill="hold"/>
                                        <p:tgtEl>
                                          <p:spTgt spid="28"/>
                                        </p:tgtEl>
                                        <p:attrNameLst>
                                          <p:attrName>ppt_x</p:attrName>
                                          <p:attrName>ppt_y</p:attrName>
                                        </p:attrNameLst>
                                      </p:cBhvr>
                                      <p:rCtr x="-2917" y="10556"/>
                                    </p:animMotion>
                                  </p:childTnLst>
                                </p:cTn>
                              </p:par>
                            </p:childTnLst>
                          </p:cTn>
                        </p:par>
                        <p:par>
                          <p:cTn id="25" fill="hold">
                            <p:stCondLst>
                              <p:cond delay="2500"/>
                            </p:stCondLst>
                            <p:childTnLst>
                              <p:par>
                                <p:cTn id="26" presetID="63" presetClass="path" presetSubtype="0" accel="50000" decel="50000" fill="hold" grpId="1" nodeType="afterEffect">
                                  <p:stCondLst>
                                    <p:cond delay="0"/>
                                  </p:stCondLst>
                                  <p:childTnLst>
                                    <p:animMotion origin="layout" path="M -0.00122 -4.81481E-6 L 0.11024 -4.81481E-6 " pathEditMode="relative" rAng="0" ptsTypes="AA">
                                      <p:cBhvr>
                                        <p:cTn id="27" dur="500" fill="hold"/>
                                        <p:tgtEl>
                                          <p:spTgt spid="27"/>
                                        </p:tgtEl>
                                        <p:attrNameLst>
                                          <p:attrName>ppt_x</p:attrName>
                                          <p:attrName>ppt_y</p:attrName>
                                        </p:attrNameLst>
                                      </p:cBhvr>
                                      <p:rCtr x="5573" y="0"/>
                                    </p:animMotion>
                                  </p:childTnLst>
                                </p:cTn>
                              </p:par>
                            </p:childTnLst>
                          </p:cTn>
                        </p:par>
                        <p:par>
                          <p:cTn id="28" fill="hold">
                            <p:stCondLst>
                              <p:cond delay="3000"/>
                            </p:stCondLst>
                            <p:childTnLst>
                              <p:par>
                                <p:cTn id="29" presetID="64" presetClass="path" presetSubtype="0" accel="50000" decel="50000" fill="hold" grpId="2" nodeType="afterEffect">
                                  <p:stCondLst>
                                    <p:cond delay="0"/>
                                  </p:stCondLst>
                                  <p:childTnLst>
                                    <p:animMotion origin="layout" path="M -0.05833 0.21112 L -0.11163 0.00209 " pathEditMode="relative" rAng="0" ptsTypes="AA">
                                      <p:cBhvr>
                                        <p:cTn id="30" dur="500" fill="hold"/>
                                        <p:tgtEl>
                                          <p:spTgt spid="28"/>
                                        </p:tgtEl>
                                        <p:attrNameLst>
                                          <p:attrName>ppt_x</p:attrName>
                                          <p:attrName>ppt_y</p:attrName>
                                        </p:attrNameLst>
                                      </p:cBhvr>
                                      <p:rCtr x="-2674" y="-10463"/>
                                    </p:animMotion>
                                  </p:childTnLst>
                                </p:cTn>
                              </p:par>
                            </p:childTnLst>
                          </p:cTn>
                        </p:par>
                        <p:par>
                          <p:cTn id="31" fill="hold">
                            <p:stCondLst>
                              <p:cond delay="3500"/>
                            </p:stCondLst>
                            <p:childTnLst>
                              <p:par>
                                <p:cTn id="32" presetID="63" presetClass="path" presetSubtype="0" accel="50000" decel="50000" fill="hold" nodeType="afterEffect">
                                  <p:stCondLst>
                                    <p:cond delay="0"/>
                                  </p:stCondLst>
                                  <p:childTnLst>
                                    <p:animMotion origin="layout" path="M -2.5E-6 -2.96296E-6 L 0.1125 -0.00231 " pathEditMode="relative" rAng="0" ptsTypes="AA">
                                      <p:cBhvr>
                                        <p:cTn id="33" dur="500" fill="hold"/>
                                        <p:tgtEl>
                                          <p:spTgt spid="42"/>
                                        </p:tgtEl>
                                        <p:attrNameLst>
                                          <p:attrName>ppt_x</p:attrName>
                                          <p:attrName>ppt_y</p:attrName>
                                        </p:attrNameLst>
                                      </p:cBhvr>
                                      <p:rCtr x="5625" y="-116"/>
                                    </p:animMotion>
                                  </p:childTnLst>
                                </p:cTn>
                              </p:par>
                            </p:childTnLst>
                          </p:cTn>
                        </p:par>
                        <p:par>
                          <p:cTn id="34" fill="hold">
                            <p:stCondLst>
                              <p:cond delay="4000"/>
                            </p:stCondLst>
                            <p:childTnLst>
                              <p:par>
                                <p:cTn id="35" presetID="26" presetClass="emph" presetSubtype="0" fill="hold" grpId="0" nodeType="afterEffect">
                                  <p:stCondLst>
                                    <p:cond delay="0"/>
                                  </p:stCondLst>
                                  <p:childTnLst>
                                    <p:animEffect transition="out" filter="fade">
                                      <p:cBhvr>
                                        <p:cTn id="36" dur="500" tmFilter="0, 0; .2, .5; .8, .5; 1, 0"/>
                                        <p:tgtEl>
                                          <p:spTgt spid="29"/>
                                        </p:tgtEl>
                                      </p:cBhvr>
                                    </p:animEffect>
                                    <p:animScale>
                                      <p:cBhvr>
                                        <p:cTn id="37" dur="250" autoRev="1" fill="hold"/>
                                        <p:tgtEl>
                                          <p:spTgt spid="29"/>
                                        </p:tgtEl>
                                      </p:cBhvr>
                                      <p:by x="105000" y="105000"/>
                                    </p:animScale>
                                  </p:childTnLst>
                                </p:cTn>
                              </p:par>
                              <p:par>
                                <p:cTn id="38" presetID="26" presetClass="emph" presetSubtype="0" fill="hold" grpId="3" nodeType="withEffect">
                                  <p:stCondLst>
                                    <p:cond delay="0"/>
                                  </p:stCondLst>
                                  <p:childTnLst>
                                    <p:animEffect transition="out" filter="fade">
                                      <p:cBhvr>
                                        <p:cTn id="39" dur="500" tmFilter="0, 0; .2, .5; .8, .5; 1, 0"/>
                                        <p:tgtEl>
                                          <p:spTgt spid="28"/>
                                        </p:tgtEl>
                                      </p:cBhvr>
                                    </p:animEffect>
                                    <p:animScale>
                                      <p:cBhvr>
                                        <p:cTn id="40" dur="250" autoRev="1" fill="hold"/>
                                        <p:tgtEl>
                                          <p:spTgt spid="28"/>
                                        </p:tgtEl>
                                      </p:cBhvr>
                                      <p:by x="105000" y="105000"/>
                                    </p:animScale>
                                  </p:childTnLst>
                                </p:cTn>
                              </p:par>
                            </p:childTnLst>
                          </p:cTn>
                        </p:par>
                        <p:par>
                          <p:cTn id="41" fill="hold">
                            <p:stCondLst>
                              <p:cond delay="4500"/>
                            </p:stCondLst>
                            <p:childTnLst>
                              <p:par>
                                <p:cTn id="42" presetID="8" presetClass="entr" presetSubtype="16" fill="hold" grpId="0"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diamond(in)">
                                      <p:cBhvr>
                                        <p:cTn id="44"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28" grpId="2" animBg="1"/>
      <p:bldP spid="28" grpId="3" animBg="1"/>
      <p:bldP spid="29" grpId="0" animBg="1"/>
      <p:bldP spid="40" grpId="0" animBg="1"/>
      <p:bldP spid="41" grpId="0" animBg="1"/>
      <p:bldP spid="41" grpId="1" animBg="1"/>
      <p:bldP spid="4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56</a:t>
            </a:fld>
            <a:endParaRPr lang="en-US" altLang="en-US"/>
          </a:p>
        </p:txBody>
      </p:sp>
      <p:sp>
        <p:nvSpPr>
          <p:cNvPr id="24" name="Oval 3"/>
          <p:cNvSpPr>
            <a:spLocks noChangeArrowheads="1"/>
          </p:cNvSpPr>
          <p:nvPr/>
        </p:nvSpPr>
        <p:spPr bwMode="auto">
          <a:xfrm>
            <a:off x="14287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5" name="Oval 4"/>
          <p:cNvSpPr>
            <a:spLocks noChangeArrowheads="1"/>
          </p:cNvSpPr>
          <p:nvPr/>
        </p:nvSpPr>
        <p:spPr bwMode="auto">
          <a:xfrm>
            <a:off x="4587875" y="27940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      </a:t>
            </a:r>
          </a:p>
        </p:txBody>
      </p:sp>
      <p:sp>
        <p:nvSpPr>
          <p:cNvPr id="46" name="Oval 5"/>
          <p:cNvSpPr>
            <a:spLocks noChangeArrowheads="1"/>
          </p:cNvSpPr>
          <p:nvPr/>
        </p:nvSpPr>
        <p:spPr bwMode="auto">
          <a:xfrm>
            <a:off x="5668963" y="27940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7" name="Oval 6"/>
          <p:cNvSpPr>
            <a:spLocks noChangeArrowheads="1"/>
          </p:cNvSpPr>
          <p:nvPr/>
        </p:nvSpPr>
        <p:spPr bwMode="auto">
          <a:xfrm>
            <a:off x="6719888" y="27940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8" name="Oval 7"/>
          <p:cNvSpPr>
            <a:spLocks noChangeArrowheads="1"/>
          </p:cNvSpPr>
          <p:nvPr/>
        </p:nvSpPr>
        <p:spPr bwMode="auto">
          <a:xfrm>
            <a:off x="7826375" y="2813050"/>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49" name="Oval 8"/>
          <p:cNvSpPr>
            <a:spLocks noChangeArrowheads="1"/>
          </p:cNvSpPr>
          <p:nvPr/>
        </p:nvSpPr>
        <p:spPr bwMode="auto">
          <a:xfrm>
            <a:off x="33813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0" name="Group 9"/>
          <p:cNvGrpSpPr>
            <a:grpSpLocks/>
          </p:cNvGrpSpPr>
          <p:nvPr/>
        </p:nvGrpSpPr>
        <p:grpSpPr bwMode="auto">
          <a:xfrm>
            <a:off x="228600" y="3352800"/>
            <a:ext cx="8550275" cy="652463"/>
            <a:chOff x="644" y="1125"/>
            <a:chExt cx="4972" cy="411"/>
          </a:xfrm>
        </p:grpSpPr>
        <p:sp>
          <p:nvSpPr>
            <p:cNvPr id="51" name="Oval 10"/>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2" name="Oval 11"/>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3" name="Oval 12"/>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4" name="Oval 13"/>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5" name="Oval 14"/>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6" name="Oval 15"/>
            <p:cNvSpPr>
              <a:spLocks noChangeArrowheads="1"/>
            </p:cNvSpPr>
            <p:nvPr/>
          </p:nvSpPr>
          <p:spPr bwMode="auto">
            <a:xfrm>
              <a:off x="4455" y="1125"/>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6</a:t>
              </a:r>
            </a:p>
          </p:txBody>
        </p:sp>
        <p:sp>
          <p:nvSpPr>
            <p:cNvPr id="57" name="Oval 16"/>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58" name="Oval 17"/>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59" name="Oval 18"/>
          <p:cNvSpPr>
            <a:spLocks noChangeArrowheads="1"/>
          </p:cNvSpPr>
          <p:nvPr/>
        </p:nvSpPr>
        <p:spPr bwMode="auto">
          <a:xfrm>
            <a:off x="6727825" y="27813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60" name="AutoShape 19"/>
          <p:cNvSpPr>
            <a:spLocks noChangeArrowheads="1"/>
          </p:cNvSpPr>
          <p:nvPr/>
        </p:nvSpPr>
        <p:spPr bwMode="auto">
          <a:xfrm>
            <a:off x="5791200" y="3476625"/>
            <a:ext cx="720725" cy="815975"/>
          </a:xfrm>
          <a:prstGeom prst="upArrow">
            <a:avLst>
              <a:gd name="adj1" fmla="val 50000"/>
              <a:gd name="adj2" fmla="val 28304"/>
            </a:avLst>
          </a:prstGeom>
          <a:noFill/>
          <a:ln w="28575"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endParaRPr lang="en-US" altLang="en-US" sz="400" dirty="0">
              <a:latin typeface="Times New Roman" panose="02020603050405020304" pitchFamily="18" charset="0"/>
            </a:endParaRPr>
          </a:p>
          <a:p>
            <a:pPr algn="ctr" eaLnBrk="0" hangingPunct="0">
              <a:spcBef>
                <a:spcPct val="50000"/>
              </a:spcBef>
            </a:pPr>
            <a:r>
              <a:rPr lang="en-US" altLang="en-US" sz="2400" dirty="0">
                <a:latin typeface="Times New Roman" panose="02020603050405020304" pitchFamily="18" charset="0"/>
              </a:rPr>
              <a:t>i</a:t>
            </a:r>
          </a:p>
        </p:txBody>
      </p:sp>
      <p:sp>
        <p:nvSpPr>
          <p:cNvPr id="61" name="AutoShape 20"/>
          <p:cNvSpPr>
            <a:spLocks noChangeArrowheads="1"/>
          </p:cNvSpPr>
          <p:nvPr/>
        </p:nvSpPr>
        <p:spPr bwMode="auto">
          <a:xfrm>
            <a:off x="7880350" y="2133600"/>
            <a:ext cx="649288" cy="608013"/>
          </a:xfrm>
          <a:prstGeom prst="downArrow">
            <a:avLst>
              <a:gd name="adj1" fmla="val 50000"/>
              <a:gd name="adj2" fmla="val 25000"/>
            </a:avLst>
          </a:prstGeom>
          <a:noFill/>
          <a:ln w="28575" algn="ctr">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a:spAutoFit/>
          </a:bodyPr>
          <a:lstStyle/>
          <a:p>
            <a:r>
              <a:rPr lang="en-US" altLang="en-US" sz="2800"/>
              <a:t>j</a:t>
            </a:r>
          </a:p>
        </p:txBody>
      </p:sp>
      <p:sp>
        <p:nvSpPr>
          <p:cNvPr id="62" name="Oval 21"/>
          <p:cNvSpPr>
            <a:spLocks noChangeArrowheads="1"/>
          </p:cNvSpPr>
          <p:nvPr/>
        </p:nvSpPr>
        <p:spPr bwMode="auto">
          <a:xfrm>
            <a:off x="2455863"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63" name="Oval 22"/>
          <p:cNvSpPr>
            <a:spLocks noChangeArrowheads="1"/>
          </p:cNvSpPr>
          <p:nvPr/>
        </p:nvSpPr>
        <p:spPr bwMode="auto">
          <a:xfrm>
            <a:off x="3435350"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 </a:t>
            </a:r>
          </a:p>
        </p:txBody>
      </p:sp>
    </p:spTree>
    <p:extLst>
      <p:ext uri="{BB962C8B-B14F-4D97-AF65-F5344CB8AC3E}">
        <p14:creationId xmlns:p14="http://schemas.microsoft.com/office/powerpoint/2010/main" val="40624418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1" nodeType="after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blinds(horizontal)">
                                      <p:cBhvr>
                                        <p:cTn id="7" dur="500"/>
                                        <p:tgtEl>
                                          <p:spTgt spid="60"/>
                                        </p:tgtEl>
                                      </p:cBhvr>
                                    </p:animEffect>
                                  </p:childTnLst>
                                </p:cTn>
                              </p:par>
                            </p:childTnLst>
                          </p:cTn>
                        </p:par>
                        <p:par>
                          <p:cTn id="8" fill="hold">
                            <p:stCondLst>
                              <p:cond delay="500"/>
                            </p:stCondLst>
                            <p:childTnLst>
                              <p:par>
                                <p:cTn id="9" presetID="63" presetClass="path" presetSubtype="0" accel="50000" decel="50000" fill="hold" grpId="0" nodeType="afterEffect">
                                  <p:stCondLst>
                                    <p:cond delay="0"/>
                                  </p:stCondLst>
                                  <p:childTnLst>
                                    <p:animMotion origin="layout" path="M -3.05556E-6 4.81481E-6 L 0.11632 -0.0007 " pathEditMode="relative" rAng="0" ptsTypes="AA">
                                      <p:cBhvr>
                                        <p:cTn id="10" dur="500" fill="hold"/>
                                        <p:tgtEl>
                                          <p:spTgt spid="60"/>
                                        </p:tgtEl>
                                        <p:attrNameLst>
                                          <p:attrName>ppt_x</p:attrName>
                                          <p:attrName>ppt_y</p:attrName>
                                        </p:attrNameLst>
                                      </p:cBhvr>
                                      <p:rCtr x="5816" y="-46"/>
                                    </p:animMotion>
                                  </p:childTnLst>
                                </p:cTn>
                              </p:par>
                            </p:childTnLst>
                          </p:cTn>
                        </p:par>
                        <p:par>
                          <p:cTn id="11" fill="hold">
                            <p:stCondLst>
                              <p:cond delay="1000"/>
                            </p:stCondLst>
                            <p:childTnLst>
                              <p:par>
                                <p:cTn id="12" presetID="3" presetClass="entr" presetSubtype="10" fill="hold" grpId="0" nodeType="afterEffect">
                                  <p:stCondLst>
                                    <p:cond delay="0"/>
                                  </p:stCondLst>
                                  <p:childTnLst>
                                    <p:set>
                                      <p:cBhvr>
                                        <p:cTn id="13" dur="1" fill="hold">
                                          <p:stCondLst>
                                            <p:cond delay="0"/>
                                          </p:stCondLst>
                                        </p:cTn>
                                        <p:tgtEl>
                                          <p:spTgt spid="61"/>
                                        </p:tgtEl>
                                        <p:attrNameLst>
                                          <p:attrName>style.visibility</p:attrName>
                                        </p:attrNameLst>
                                      </p:cBhvr>
                                      <p:to>
                                        <p:strVal val="visible"/>
                                      </p:to>
                                    </p:set>
                                    <p:animEffect transition="in" filter="blinds(horizontal)">
                                      <p:cBhvr>
                                        <p:cTn id="14" dur="500"/>
                                        <p:tgtEl>
                                          <p:spTgt spid="61"/>
                                        </p:tgtEl>
                                      </p:cBhvr>
                                    </p:animEffect>
                                  </p:childTnLst>
                                </p:cTn>
                              </p:par>
                            </p:childTnLst>
                          </p:cTn>
                        </p:par>
                        <p:par>
                          <p:cTn id="15" fill="hold">
                            <p:stCondLst>
                              <p:cond delay="1500"/>
                            </p:stCondLst>
                            <p:childTnLst>
                              <p:par>
                                <p:cTn id="16" presetID="26" presetClass="emph" presetSubtype="0" fill="hold" grpId="0" nodeType="afterEffect">
                                  <p:stCondLst>
                                    <p:cond delay="0"/>
                                  </p:stCondLst>
                                  <p:childTnLst>
                                    <p:animEffect transition="out" filter="fade">
                                      <p:cBhvr>
                                        <p:cTn id="17" dur="500" tmFilter="0, 0; .2, .5; .8, .5; 1, 0"/>
                                        <p:tgtEl>
                                          <p:spTgt spid="47"/>
                                        </p:tgtEl>
                                      </p:cBhvr>
                                    </p:animEffect>
                                    <p:animScale>
                                      <p:cBhvr>
                                        <p:cTn id="18" dur="250" autoRev="1" fill="hold"/>
                                        <p:tgtEl>
                                          <p:spTgt spid="47"/>
                                        </p:tgtEl>
                                      </p:cBhvr>
                                      <p:by x="105000" y="105000"/>
                                    </p:animScale>
                                  </p:childTnLst>
                                </p:cTn>
                              </p:par>
                              <p:par>
                                <p:cTn id="19" presetID="26" presetClass="emph" presetSubtype="0" fill="hold" grpId="0" nodeType="withEffect">
                                  <p:stCondLst>
                                    <p:cond delay="0"/>
                                  </p:stCondLst>
                                  <p:childTnLst>
                                    <p:animEffect transition="out" filter="fade">
                                      <p:cBhvr>
                                        <p:cTn id="20" dur="500" tmFilter="0, 0; .2, .5; .8, .5; 1, 0"/>
                                        <p:tgtEl>
                                          <p:spTgt spid="48"/>
                                        </p:tgtEl>
                                      </p:cBhvr>
                                    </p:animEffect>
                                    <p:animScale>
                                      <p:cBhvr>
                                        <p:cTn id="21" dur="250" autoRev="1" fill="hold"/>
                                        <p:tgtEl>
                                          <p:spTgt spid="48"/>
                                        </p:tgtEl>
                                      </p:cBhvr>
                                      <p:by x="105000" y="105000"/>
                                    </p:animScale>
                                  </p:childTnLst>
                                </p:cTn>
                              </p:par>
                              <p:par>
                                <p:cTn id="22" presetID="26" presetClass="emph" presetSubtype="0" fill="hold" grpId="1" nodeType="withEffect">
                                  <p:stCondLst>
                                    <p:cond delay="0"/>
                                  </p:stCondLst>
                                  <p:childTnLst>
                                    <p:animEffect transition="out" filter="fade">
                                      <p:cBhvr>
                                        <p:cTn id="23" dur="500" tmFilter="0, 0; .2, .5; .8, .5; 1, 0"/>
                                        <p:tgtEl>
                                          <p:spTgt spid="47"/>
                                        </p:tgtEl>
                                      </p:cBhvr>
                                    </p:animEffect>
                                    <p:animScale>
                                      <p:cBhvr>
                                        <p:cTn id="24" dur="250" autoRev="1" fill="hold"/>
                                        <p:tgtEl>
                                          <p:spTgt spid="47"/>
                                        </p:tgtEl>
                                      </p:cBhvr>
                                      <p:by x="105000" y="105000"/>
                                    </p:animScale>
                                  </p:childTnLst>
                                </p:cTn>
                              </p:par>
                            </p:childTnLst>
                          </p:cTn>
                        </p:par>
                        <p:par>
                          <p:cTn id="25" fill="hold">
                            <p:stCondLst>
                              <p:cond delay="2000"/>
                            </p:stCondLst>
                            <p:childTnLst>
                              <p:par>
                                <p:cTn id="26" presetID="3" presetClass="exit" presetSubtype="10" fill="hold" grpId="2" nodeType="afterEffect">
                                  <p:stCondLst>
                                    <p:cond delay="0"/>
                                  </p:stCondLst>
                                  <p:childTnLst>
                                    <p:animEffect transition="out" filter="blinds(horizontal)">
                                      <p:cBhvr>
                                        <p:cTn id="27" dur="500"/>
                                        <p:tgtEl>
                                          <p:spTgt spid="47"/>
                                        </p:tgtEl>
                                      </p:cBhvr>
                                    </p:animEffect>
                                    <p:set>
                                      <p:cBhvr>
                                        <p:cTn id="28" dur="1" fill="hold">
                                          <p:stCondLst>
                                            <p:cond delay="499"/>
                                          </p:stCondLst>
                                        </p:cTn>
                                        <p:tgtEl>
                                          <p:spTgt spid="47"/>
                                        </p:tgtEl>
                                        <p:attrNameLst>
                                          <p:attrName>style.visibility</p:attrName>
                                        </p:attrNameLst>
                                      </p:cBhvr>
                                      <p:to>
                                        <p:strVal val="hidden"/>
                                      </p:to>
                                    </p:set>
                                  </p:childTnLst>
                                </p:cTn>
                              </p:par>
                              <p:par>
                                <p:cTn id="29" presetID="8" presetClass="entr" presetSubtype="16" fill="hold" grpId="0"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diamond(in)">
                                      <p:cBhvr>
                                        <p:cTn id="3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7" grpId="2" animBg="1"/>
      <p:bldP spid="48" grpId="0" animBg="1"/>
      <p:bldP spid="59" grpId="0" animBg="1"/>
      <p:bldP spid="60" grpId="0" animBg="1"/>
      <p:bldP spid="60" grpId="1" animBg="1"/>
      <p:bldP spid="6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57</a:t>
            </a:fld>
            <a:endParaRPr lang="en-US" altLang="en-US"/>
          </a:p>
        </p:txBody>
      </p:sp>
      <p:sp>
        <p:nvSpPr>
          <p:cNvPr id="25" name="Oval 3"/>
          <p:cNvSpPr>
            <a:spLocks noChangeArrowheads="1"/>
          </p:cNvSpPr>
          <p:nvPr/>
        </p:nvSpPr>
        <p:spPr bwMode="auto">
          <a:xfrm>
            <a:off x="13954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6" name="Oval 4"/>
          <p:cNvSpPr>
            <a:spLocks noChangeArrowheads="1"/>
          </p:cNvSpPr>
          <p:nvPr/>
        </p:nvSpPr>
        <p:spPr bwMode="auto">
          <a:xfrm>
            <a:off x="25209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7" name="Oval 5"/>
          <p:cNvSpPr>
            <a:spLocks noChangeArrowheads="1"/>
          </p:cNvSpPr>
          <p:nvPr/>
        </p:nvSpPr>
        <p:spPr bwMode="auto">
          <a:xfrm>
            <a:off x="36290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8" name="Oval 6"/>
          <p:cNvSpPr>
            <a:spLocks noChangeArrowheads="1"/>
          </p:cNvSpPr>
          <p:nvPr/>
        </p:nvSpPr>
        <p:spPr bwMode="auto">
          <a:xfrm>
            <a:off x="47212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9" name="Oval 7"/>
          <p:cNvSpPr>
            <a:spLocks noChangeArrowheads="1"/>
          </p:cNvSpPr>
          <p:nvPr/>
        </p:nvSpPr>
        <p:spPr bwMode="auto">
          <a:xfrm>
            <a:off x="582771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0" name="Oval 8"/>
          <p:cNvSpPr>
            <a:spLocks noChangeArrowheads="1"/>
          </p:cNvSpPr>
          <p:nvPr/>
        </p:nvSpPr>
        <p:spPr bwMode="auto">
          <a:xfrm>
            <a:off x="69373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1" name="Oval 9"/>
          <p:cNvSpPr>
            <a:spLocks noChangeArrowheads="1"/>
          </p:cNvSpPr>
          <p:nvPr/>
        </p:nvSpPr>
        <p:spPr bwMode="auto">
          <a:xfrm>
            <a:off x="80645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2" name="Oval 10"/>
          <p:cNvSpPr>
            <a:spLocks noChangeArrowheads="1"/>
          </p:cNvSpPr>
          <p:nvPr/>
        </p:nvSpPr>
        <p:spPr bwMode="auto">
          <a:xfrm>
            <a:off x="3048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33" name="Group 11"/>
          <p:cNvGrpSpPr>
            <a:grpSpLocks/>
          </p:cNvGrpSpPr>
          <p:nvPr/>
        </p:nvGrpSpPr>
        <p:grpSpPr bwMode="auto">
          <a:xfrm>
            <a:off x="304800" y="2287588"/>
            <a:ext cx="8550275" cy="608012"/>
            <a:chOff x="644" y="1153"/>
            <a:chExt cx="4972" cy="383"/>
          </a:xfrm>
        </p:grpSpPr>
        <p:sp>
          <p:nvSpPr>
            <p:cNvPr id="3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spTree>
    <p:extLst>
      <p:ext uri="{BB962C8B-B14F-4D97-AF65-F5344CB8AC3E}">
        <p14:creationId xmlns:p14="http://schemas.microsoft.com/office/powerpoint/2010/main" val="1092925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strips(downRight)">
                                      <p:cBhvr>
                                        <p:cTn id="7" dur="500"/>
                                        <p:tgtEl>
                                          <p:spTgt spid="25"/>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strips(downRight)">
                                      <p:cBhvr>
                                        <p:cTn id="10" dur="500"/>
                                        <p:tgtEl>
                                          <p:spTgt spid="26"/>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strips(downRight)">
                                      <p:cBhvr>
                                        <p:cTn id="13" dur="500"/>
                                        <p:tgtEl>
                                          <p:spTgt spid="27"/>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strips(downRight)">
                                      <p:cBhvr>
                                        <p:cTn id="16" dur="500"/>
                                        <p:tgtEl>
                                          <p:spTgt spid="28"/>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strips(downRight)">
                                      <p:cBhvr>
                                        <p:cTn id="19" dur="500"/>
                                        <p:tgtEl>
                                          <p:spTgt spid="29"/>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strips(downRight)">
                                      <p:cBhvr>
                                        <p:cTn id="22" dur="500"/>
                                        <p:tgtEl>
                                          <p:spTgt spid="30"/>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strips(downRight)">
                                      <p:cBhvr>
                                        <p:cTn id="25" dur="500"/>
                                        <p:tgtEl>
                                          <p:spTgt spid="31"/>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strips(downRight)">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152400"/>
            <a:ext cx="6302375" cy="1143000"/>
          </a:xfrm>
        </p:spPr>
        <p:txBody>
          <a:bodyPr/>
          <a:lstStyle/>
          <a:p>
            <a:r>
              <a:rPr lang="en-US" sz="3200">
                <a:latin typeface="Times New Roman" panose="02020603050405020304" pitchFamily="18" charset="0"/>
                <a:cs typeface="Times New Roman" panose="02020603050405020304" pitchFamily="18" charset="0"/>
              </a:rPr>
              <a:t>3.3 </a:t>
            </a:r>
            <a:r>
              <a:rPr lang="en-US" sz="3200" dirty="0">
                <a:latin typeface="Times New Roman" panose="02020603050405020304" pitchFamily="18" charset="0"/>
                <a:cs typeface="Times New Roman" panose="02020603050405020304" pitchFamily="18" charset="0"/>
              </a:rPr>
              <a:t>Chọn trực tiếp</a:t>
            </a:r>
          </a:p>
        </p:txBody>
      </p:sp>
      <p:sp>
        <p:nvSpPr>
          <p:cNvPr id="3" name="Content Placeholder 2"/>
          <p:cNvSpPr>
            <a:spLocks noGrp="1"/>
          </p:cNvSpPr>
          <p:nvPr>
            <p:ph idx="1"/>
          </p:nvPr>
        </p:nvSpPr>
        <p:spPr>
          <a:xfrm>
            <a:off x="457200" y="1066800"/>
            <a:ext cx="8229600" cy="5059363"/>
          </a:xfrm>
        </p:spPr>
        <p:txBody>
          <a:bodyPr/>
          <a:lstStyle/>
          <a:p>
            <a:pPr marL="0" indent="0">
              <a:spcBef>
                <a:spcPts val="400"/>
              </a:spcBef>
              <a:buNone/>
            </a:pPr>
            <a:r>
              <a:rPr lang="en-US" altLang="en-US" sz="2800" b="1" dirty="0">
                <a:latin typeface="Times New Roman" panose="02020603050405020304" pitchFamily="18" charset="0"/>
                <a:cs typeface="Times New Roman" panose="02020603050405020304" pitchFamily="18" charset="0"/>
              </a:rPr>
              <a:t>Ý tưởng</a:t>
            </a:r>
            <a:r>
              <a:rPr lang="en-US" altLang="en-US" sz="2800" dirty="0">
                <a:latin typeface="Times New Roman" panose="02020603050405020304" pitchFamily="18" charset="0"/>
                <a:cs typeface="Times New Roman" panose="02020603050405020304" pitchFamily="18" charset="0"/>
              </a:rPr>
              <a:t>:</a:t>
            </a:r>
          </a:p>
          <a:p>
            <a:pPr marL="0" indent="0">
              <a:spcBef>
                <a:spcPts val="400"/>
              </a:spcBef>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Tại vị trí đầu tiên của dãy, chọn phần tử nhỏ nhất trong N phần tử trong dãy hiện hành ban đầu và đưa phần tử này về vị trí đầu dãy hiện hành. </a:t>
            </a:r>
          </a:p>
          <a:p>
            <a:pPr marL="0" indent="0">
              <a:spcBef>
                <a:spcPts val="400"/>
              </a:spcBef>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Xem dãy hiện hành chỉ còn N-1 phần tử của dãy hiện hành ban đầu. Bắt đầu từ vị trí thứ 2, chọn phần tử nhỏ nhất trong số N-1 phần tử kể trên và đưa nó về vị trí đầu của dãy gồm N-1 phần tử đang xét.</a:t>
            </a:r>
          </a:p>
          <a:p>
            <a:pPr marL="0" indent="0">
              <a:spcBef>
                <a:spcPts val="400"/>
              </a:spcBef>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Lặp lại quá trình trên cho dãy hiện hành... đến khi dãy hiện hành chỉ còn 1 phần tử.</a:t>
            </a:r>
          </a:p>
          <a:p>
            <a:pPr marL="0" indent="0">
              <a:spcBef>
                <a:spcPts val="400"/>
              </a:spcBef>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58</a:t>
            </a:fld>
            <a:endParaRPr lang="en-US" altLang="en-US"/>
          </a:p>
        </p:txBody>
      </p:sp>
    </p:spTree>
    <p:extLst>
      <p:ext uri="{BB962C8B-B14F-4D97-AF65-F5344CB8AC3E}">
        <p14:creationId xmlns:p14="http://schemas.microsoft.com/office/powerpoint/2010/main" val="128359812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152400"/>
            <a:ext cx="6302375" cy="1143000"/>
          </a:xfrm>
        </p:spPr>
        <p:txBody>
          <a:bodyPr/>
          <a:lstStyle/>
          <a:p>
            <a:r>
              <a:rPr lang="en-US" sz="3200">
                <a:latin typeface="Times New Roman" panose="02020603050405020304" pitchFamily="18" charset="0"/>
                <a:cs typeface="Times New Roman" panose="02020603050405020304" pitchFamily="18" charset="0"/>
              </a:rPr>
              <a:t>3.3 </a:t>
            </a:r>
            <a:r>
              <a:rPr lang="en-US" sz="3200" dirty="0">
                <a:latin typeface="Times New Roman" panose="02020603050405020304" pitchFamily="18" charset="0"/>
                <a:cs typeface="Times New Roman" panose="02020603050405020304" pitchFamily="18" charset="0"/>
              </a:rPr>
              <a:t>Chọn trực tiếp</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59</a:t>
            </a:fld>
            <a:endParaRPr lang="en-US" altLang="en-US"/>
          </a:p>
        </p:txBody>
      </p:sp>
      <p:sp>
        <p:nvSpPr>
          <p:cNvPr id="9" name="Rectangle 3"/>
          <p:cNvSpPr txBox="1">
            <a:spLocks noChangeArrowheads="1"/>
          </p:cNvSpPr>
          <p:nvPr/>
        </p:nvSpPr>
        <p:spPr bwMode="gray">
          <a:xfrm>
            <a:off x="533400" y="990600"/>
            <a:ext cx="8109768"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50000"/>
              </a:spcBef>
              <a:buNone/>
            </a:pPr>
            <a:r>
              <a:rPr lang="en-US" altLang="en-US" sz="2800" b="1" dirty="0">
                <a:latin typeface="Times New Roman" panose="02020603050405020304" pitchFamily="18" charset="0"/>
                <a:cs typeface="Times New Roman" panose="02020603050405020304" pitchFamily="18" charset="0"/>
              </a:rPr>
              <a:t>Các bước thực hiện:</a:t>
            </a:r>
          </a:p>
          <a:p>
            <a:pPr>
              <a:spcBef>
                <a:spcPct val="50000"/>
              </a:spcBef>
            </a:pPr>
            <a:r>
              <a:rPr lang="en-US" altLang="en-US" sz="2800" u="sng" dirty="0">
                <a:latin typeface="Times New Roman" panose="02020603050405020304" pitchFamily="18" charset="0"/>
                <a:cs typeface="Times New Roman" panose="02020603050405020304" pitchFamily="18" charset="0"/>
              </a:rPr>
              <a:t>Bước 1</a:t>
            </a:r>
            <a:r>
              <a:rPr lang="en-US" altLang="en-US" sz="2800" dirty="0">
                <a:latin typeface="Times New Roman" panose="02020603050405020304" pitchFamily="18" charset="0"/>
                <a:cs typeface="Times New Roman" panose="02020603050405020304" pitchFamily="18" charset="0"/>
              </a:rPr>
              <a:t>:   i = 0; </a:t>
            </a:r>
          </a:p>
          <a:p>
            <a:pPr>
              <a:spcBef>
                <a:spcPct val="50000"/>
              </a:spcBef>
            </a:pPr>
            <a:r>
              <a:rPr lang="en-US" altLang="en-US" sz="2800" u="sng" dirty="0">
                <a:latin typeface="Times New Roman" panose="02020603050405020304" pitchFamily="18" charset="0"/>
                <a:cs typeface="Times New Roman" panose="02020603050405020304" pitchFamily="18" charset="0"/>
              </a:rPr>
              <a:t>Bước 2</a:t>
            </a:r>
            <a:r>
              <a:rPr lang="en-US" altLang="en-US" sz="2800" dirty="0">
                <a:latin typeface="Times New Roman" panose="02020603050405020304" pitchFamily="18" charset="0"/>
                <a:cs typeface="Times New Roman" panose="02020603050405020304" pitchFamily="18" charset="0"/>
              </a:rPr>
              <a:t>:  Tìm phần tử </a:t>
            </a:r>
            <a:r>
              <a:rPr lang="en-US" altLang="en-US" sz="2800" b="1" dirty="0">
                <a:solidFill>
                  <a:srgbClr val="FF0000"/>
                </a:solidFill>
                <a:latin typeface="Times New Roman" panose="02020603050405020304" pitchFamily="18" charset="0"/>
                <a:cs typeface="Times New Roman" panose="02020603050405020304" pitchFamily="18" charset="0"/>
              </a:rPr>
              <a:t>a[min]</a:t>
            </a:r>
            <a:r>
              <a:rPr lang="en-US" altLang="en-US" sz="2800" dirty="0">
                <a:latin typeface="Times New Roman" panose="02020603050405020304" pitchFamily="18" charset="0"/>
                <a:cs typeface="Times New Roman" panose="02020603050405020304" pitchFamily="18" charset="0"/>
              </a:rPr>
              <a:t> nhỏ nhất trong 			  dãy hiện hành từ a[i] đến a[N] </a:t>
            </a:r>
          </a:p>
          <a:p>
            <a:pPr>
              <a:spcBef>
                <a:spcPct val="50000"/>
              </a:spcBef>
            </a:pPr>
            <a:r>
              <a:rPr lang="en-US" altLang="en-US" sz="2800" u="sng" dirty="0">
                <a:latin typeface="Times New Roman" panose="02020603050405020304" pitchFamily="18" charset="0"/>
                <a:cs typeface="Times New Roman" panose="02020603050405020304" pitchFamily="18" charset="0"/>
              </a:rPr>
              <a:t>Bước 3 :</a:t>
            </a:r>
            <a:r>
              <a:rPr lang="en-US" altLang="en-US" sz="2800" dirty="0">
                <a:latin typeface="Times New Roman" panose="02020603050405020304" pitchFamily="18" charset="0"/>
                <a:cs typeface="Times New Roman" panose="02020603050405020304" pitchFamily="18" charset="0"/>
              </a:rPr>
              <a:t>  Đổi chỗ a[min] và a[i] </a:t>
            </a:r>
          </a:p>
          <a:p>
            <a:pPr>
              <a:spcBef>
                <a:spcPct val="50000"/>
              </a:spcBef>
            </a:pPr>
            <a:r>
              <a:rPr lang="en-US" altLang="en-US" sz="2800" u="sng" dirty="0">
                <a:latin typeface="Times New Roman" panose="02020603050405020304" pitchFamily="18" charset="0"/>
                <a:cs typeface="Times New Roman" panose="02020603050405020304" pitchFamily="18" charset="0"/>
              </a:rPr>
              <a:t>Bước 4</a:t>
            </a:r>
            <a:r>
              <a:rPr lang="en-US" altLang="en-US" sz="2800" dirty="0">
                <a:latin typeface="Times New Roman" panose="02020603050405020304" pitchFamily="18" charset="0"/>
                <a:cs typeface="Times New Roman" panose="02020603050405020304" pitchFamily="18" charset="0"/>
              </a:rPr>
              <a:t> :  Nếu  i &lt; N-1 thì </a:t>
            </a:r>
          </a:p>
          <a:p>
            <a:pPr>
              <a:spcBef>
                <a:spcPct val="50000"/>
              </a:spcBef>
              <a:buFont typeface="Wingdings" panose="05000000000000000000" pitchFamily="2" charset="2"/>
              <a:buNone/>
            </a:pPr>
            <a:r>
              <a:rPr lang="en-US" altLang="en-US" sz="2800" dirty="0">
                <a:latin typeface="Times New Roman" panose="02020603050405020304" pitchFamily="18" charset="0"/>
                <a:cs typeface="Times New Roman" panose="02020603050405020304" pitchFamily="18" charset="0"/>
              </a:rPr>
              <a:t> 				i = i+1; Lặp lại Bước 2; </a:t>
            </a:r>
            <a:br>
              <a:rPr lang="en-US" altLang="en-US" sz="2800" dirty="0">
                <a:latin typeface="Times New Roman" panose="02020603050405020304" pitchFamily="18" charset="0"/>
                <a:cs typeface="Times New Roman" panose="02020603050405020304" pitchFamily="18" charset="0"/>
              </a:rPr>
            </a:br>
            <a:r>
              <a:rPr lang="en-US" altLang="en-US" sz="2800" dirty="0">
                <a:latin typeface="Times New Roman" panose="02020603050405020304" pitchFamily="18" charset="0"/>
                <a:cs typeface="Times New Roman" panose="02020603050405020304" pitchFamily="18" charset="0"/>
              </a:rPr>
              <a:t>                Ngược lại: Dừng. </a:t>
            </a:r>
          </a:p>
        </p:txBody>
      </p:sp>
    </p:spTree>
    <p:extLst>
      <p:ext uri="{BB962C8B-B14F-4D97-AF65-F5344CB8AC3E}">
        <p14:creationId xmlns:p14="http://schemas.microsoft.com/office/powerpoint/2010/main" val="129103929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57200"/>
            <a:ext cx="6302375" cy="533400"/>
          </a:xfrm>
        </p:spPr>
        <p:txBody>
          <a:bodyPr/>
          <a:lstStyle/>
          <a:p>
            <a:r>
              <a:rPr lang="en-US" sz="3200">
                <a:latin typeface="Times New Roman" panose="02020603050405020304" pitchFamily="18" charset="0"/>
                <a:cs typeface="Times New Roman" panose="02020603050405020304" pitchFamily="18" charset="0"/>
              </a:rPr>
              <a:t>1.1 Mô hình hóa bài toán thực tế</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5029200"/>
          </a:xfrm>
        </p:spPr>
        <p:txBody>
          <a:bodyPr/>
          <a:lstStyle/>
          <a:p>
            <a:r>
              <a:rPr lang="en-US" dirty="0" err="1">
                <a:latin typeface="Times New Roman" panose="02020603050405020304" pitchFamily="18" charset="0"/>
                <a:cs typeface="Times New Roman" panose="02020603050405020304" pitchFamily="18" charset="0"/>
              </a:rPr>
              <a:t>Giải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hướng</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học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hóa</a:t>
            </a:r>
            <a:endParaRPr lang="en-US"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bài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gì</a:t>
            </a:r>
            <a:r>
              <a:rPr lang="en-US" dirty="0">
                <a:latin typeface="Times New Roman" panose="02020603050405020304" pitchFamily="18" charset="0"/>
                <a:cs typeface="Times New Roman" panose="02020603050405020304" pitchFamily="18" charset="0"/>
              </a:rPr>
              <a:t>?</a:t>
            </a:r>
          </a:p>
          <a:p>
            <a:pPr lvl="1"/>
            <a:r>
              <a:rPr lang="en-US" dirty="0" err="1">
                <a:latin typeface="Times New Roman" panose="02020603050405020304" pitchFamily="18" charset="0"/>
                <a:cs typeface="Times New Roman" panose="02020603050405020304" pitchFamily="18" charset="0"/>
              </a:rPr>
              <a:t>Phải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nào</a:t>
            </a:r>
            <a:r>
              <a:rPr lang="en-US" dirty="0">
                <a:latin typeface="Times New Roman" panose="02020603050405020304" pitchFamily="18" charset="0"/>
                <a:cs typeface="Times New Roman" panose="02020603050405020304" pitchFamily="18" charset="0"/>
              </a:rPr>
              <a:t>?</a:t>
            </a:r>
          </a:p>
          <a:p>
            <a:pPr marL="0" lvl="1" indent="0">
              <a:buNone/>
            </a:pPr>
            <a:endParaRPr lang="en-US" dirty="0">
              <a:latin typeface="Times New Roman" panose="02020603050405020304" pitchFamily="18" charset="0"/>
              <a:cs typeface="Times New Roman" panose="02020603050405020304" pitchFamily="18" charset="0"/>
            </a:endParaRPr>
          </a:p>
          <a:p>
            <a:pPr marL="0" lvl="1" indent="0">
              <a:buNone/>
            </a:pPr>
            <a:r>
              <a:rPr lang="en-US" b="1" dirty="0" err="1">
                <a:latin typeface="Times New Roman" panose="02020603050405020304" pitchFamily="18" charset="0"/>
                <a:cs typeface="Times New Roman" panose="02020603050405020304" pitchFamily="18" charset="0"/>
              </a:rPr>
              <a:t>Ví</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màu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đồ</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giới</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a:t>
            </a:fld>
            <a:endParaRPr lang="en-US" altLang="en-US"/>
          </a:p>
        </p:txBody>
      </p:sp>
    </p:spTree>
    <p:extLst>
      <p:ext uri="{BB962C8B-B14F-4D97-AF65-F5344CB8AC3E}">
        <p14:creationId xmlns:p14="http://schemas.microsoft.com/office/powerpoint/2010/main" val="1182476548"/>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152400"/>
            <a:ext cx="6302375" cy="1143000"/>
          </a:xfrm>
        </p:spPr>
        <p:txBody>
          <a:bodyPr/>
          <a:lstStyle/>
          <a:p>
            <a:r>
              <a:rPr lang="en-US" sz="3200" dirty="0">
                <a:latin typeface="Times New Roman" panose="02020603050405020304" pitchFamily="18" charset="0"/>
                <a:cs typeface="Times New Roman" panose="02020603050405020304" pitchFamily="18" charset="0"/>
              </a:rPr>
              <a:t>Cài đặt thuật toán</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60</a:t>
            </a:fld>
            <a:endParaRPr lang="en-US" altLang="en-US"/>
          </a:p>
        </p:txBody>
      </p:sp>
      <p:sp>
        <p:nvSpPr>
          <p:cNvPr id="10" name="Text Box 2"/>
          <p:cNvSpPr txBox="1">
            <a:spLocks noChangeArrowheads="1"/>
          </p:cNvSpPr>
          <p:nvPr/>
        </p:nvSpPr>
        <p:spPr bwMode="auto">
          <a:xfrm>
            <a:off x="457200" y="1066800"/>
            <a:ext cx="8229600" cy="514032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indent="347345" algn="just">
              <a:lnSpc>
                <a:spcPct val="107000"/>
              </a:lnSpc>
              <a:spcBef>
                <a:spcPts val="0"/>
              </a:spcBef>
              <a:spcAft>
                <a:spcPts val="0"/>
              </a:spcAft>
            </a:pPr>
            <a:r>
              <a:rPr lang="en-US" sz="2400" b="1" i="1">
                <a:effectLst/>
                <a:latin typeface="Times New Roman" panose="02020603050405020304" pitchFamily="18" charset="0"/>
                <a:ea typeface="Calibri" panose="020F0502020204030204" pitchFamily="34" charset="0"/>
                <a:cs typeface="Times New Roman" panose="02020603050405020304" pitchFamily="18" charset="0"/>
              </a:rPr>
              <a:t>void</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 SelectionSort</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b="1" i="1">
                <a:effectLst/>
                <a:latin typeface="Times New Roman" panose="02020603050405020304" pitchFamily="18" charset="0"/>
                <a:ea typeface="Calibri" panose="020F0502020204030204" pitchFamily="34" charset="0"/>
                <a:cs typeface="Times New Roman" panose="02020603050405020304" pitchFamily="18" charset="0"/>
              </a:rPr>
              <a:t>int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 a</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a:effectLst/>
                <a:latin typeface="Times New Roman" panose="02020603050405020304" pitchFamily="18" charset="0"/>
                <a:ea typeface="Calibri" panose="020F0502020204030204" pitchFamily="34" charset="0"/>
                <a:cs typeface="Times New Roman" panose="02020603050405020304" pitchFamily="18" charset="0"/>
              </a:rPr>
              <a:t>int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 n </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47345" algn="just">
              <a:lnSpc>
                <a:spcPct val="107000"/>
              </a:lnSpc>
              <a:spcBef>
                <a:spcPts val="0"/>
              </a:spcBef>
              <a:spcAft>
                <a:spcPts val="0"/>
              </a:spcAft>
            </a:pP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47345" algn="just">
              <a:lnSpc>
                <a:spcPct val="107000"/>
              </a:lnSpc>
              <a:spcBef>
                <a:spcPts val="0"/>
              </a:spcBef>
              <a:spcAft>
                <a:spcPts val="0"/>
              </a:spcAft>
            </a:pP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a:effectLst/>
                <a:latin typeface="Times New Roman" panose="02020603050405020304" pitchFamily="18" charset="0"/>
                <a:ea typeface="Calibri" panose="020F0502020204030204" pitchFamily="34" charset="0"/>
                <a:cs typeface="Times New Roman" panose="02020603050405020304" pitchFamily="18" charset="0"/>
              </a:rPr>
              <a:t>int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 min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j</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 min dùng để lưu vị trí của phần tử nhỏ nhất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47345">
              <a:lnSpc>
                <a:spcPct val="107000"/>
              </a:lnSpc>
              <a:spcBef>
                <a:spcPts val="0"/>
              </a:spcBef>
              <a:spcAft>
                <a:spcPts val="0"/>
              </a:spcAft>
            </a:pP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a:effectLst/>
                <a:latin typeface="Times New Roman" panose="02020603050405020304" pitchFamily="18" charset="0"/>
                <a:ea typeface="Calibri" panose="020F0502020204030204" pitchFamily="34" charset="0"/>
                <a:cs typeface="Times New Roman" panose="02020603050405020304" pitchFamily="18" charset="0"/>
              </a:rPr>
              <a:t>for</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0</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&lt;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marR="0" indent="347345">
              <a:lnSpc>
                <a:spcPct val="107000"/>
              </a:lnSpc>
              <a:spcBef>
                <a:spcPts val="0"/>
              </a:spcBef>
              <a:spcAft>
                <a:spcPts val="0"/>
              </a:spcAft>
            </a:pPr>
            <a:r>
              <a:rPr lang="en-US" sz="24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min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47345" algn="just">
              <a:lnSpc>
                <a:spcPct val="107000"/>
              </a:lnSpc>
              <a:spcBef>
                <a:spcPts val="0"/>
              </a:spcBef>
              <a:spcAft>
                <a:spcPts val="0"/>
              </a:spcAft>
            </a:pP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a:effectLst/>
                <a:latin typeface="Times New Roman" panose="02020603050405020304" pitchFamily="18" charset="0"/>
                <a:ea typeface="Calibri" panose="020F0502020204030204" pitchFamily="34" charset="0"/>
                <a:cs typeface="Times New Roman" panose="02020603050405020304" pitchFamily="18" charset="0"/>
              </a:rPr>
              <a:t>for</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j</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j</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&lt;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j</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1371600" marR="0" indent="457200" algn="just">
              <a:lnSpc>
                <a:spcPct val="107000"/>
              </a:lnSpc>
              <a:spcBef>
                <a:spcPts val="0"/>
              </a:spcBef>
              <a:spcAft>
                <a:spcPts val="0"/>
              </a:spcAft>
            </a:pPr>
            <a:r>
              <a:rPr lang="en-US" sz="2400" b="1" i="1">
                <a:effectLst/>
                <a:latin typeface="Times New Roman" panose="02020603050405020304" pitchFamily="18" charset="0"/>
                <a:ea typeface="Calibri" panose="020F0502020204030204" pitchFamily="34" charset="0"/>
                <a:cs typeface="Times New Roman" panose="02020603050405020304" pitchFamily="18" charset="0"/>
              </a:rPr>
              <a:t>if</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a</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j</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&lt;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a</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min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min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j</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347345" marR="0" indent="0">
              <a:lnSpc>
                <a:spcPct val="107000"/>
              </a:lnSpc>
              <a:spcBef>
                <a:spcPts val="0"/>
              </a:spcBef>
              <a:spcAft>
                <a:spcPts val="0"/>
              </a:spcAft>
            </a:pP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a:effectLst/>
                <a:latin typeface="Times New Roman" panose="02020603050405020304" pitchFamily="18" charset="0"/>
                <a:ea typeface="Calibri" panose="020F0502020204030204" pitchFamily="34" charset="0"/>
                <a:cs typeface="Times New Roman" panose="02020603050405020304" pitchFamily="18" charset="0"/>
              </a:rPr>
              <a:t>int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 t</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a</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7345" marR="0" indent="0">
              <a:lnSpc>
                <a:spcPct val="107000"/>
              </a:lnSpc>
              <a:spcBef>
                <a:spcPts val="0"/>
              </a:spcBef>
              <a:spcAft>
                <a:spcPts val="0"/>
              </a:spcAft>
            </a:pPr>
            <a:r>
              <a:rPr lang="en-US" sz="24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a</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i</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a</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min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7345" marR="0" indent="0">
              <a:lnSpc>
                <a:spcPct val="107000"/>
              </a:lnSpc>
              <a:spcBef>
                <a:spcPts val="0"/>
              </a:spcBef>
              <a:spcAft>
                <a:spcPts val="0"/>
              </a:spcAft>
            </a:pPr>
            <a:r>
              <a:rPr lang="en-US" sz="24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a</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min</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1">
                <a:effectLst/>
                <a:latin typeface="Times New Roman" panose="02020603050405020304" pitchFamily="18" charset="0"/>
                <a:ea typeface="Calibri" panose="020F0502020204030204" pitchFamily="34" charset="0"/>
                <a:cs typeface="Times New Roman" panose="02020603050405020304" pitchFamily="18" charset="0"/>
              </a:rPr>
              <a:t>t</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7345" marR="0" indent="0">
              <a:lnSpc>
                <a:spcPct val="107000"/>
              </a:lnSpc>
              <a:spcBef>
                <a:spcPts val="0"/>
              </a:spcBef>
              <a:spcAft>
                <a:spcPts val="0"/>
              </a:spcAft>
            </a:pPr>
            <a:r>
              <a:rPr lang="en-US" sz="2400" i="1">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b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347345" algn="just">
              <a:lnSpc>
                <a:spcPct val="107000"/>
              </a:lnSpc>
              <a:spcBef>
                <a:spcPts val="0"/>
              </a:spcBef>
              <a:spcAft>
                <a:spcPts val="0"/>
              </a:spcAft>
            </a:pPr>
            <a:r>
              <a:rPr lang="en-US" sz="24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946885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61</a:t>
            </a:fld>
            <a:endParaRPr lang="en-US" altLang="en-US"/>
          </a:p>
        </p:txBody>
      </p:sp>
      <p:sp>
        <p:nvSpPr>
          <p:cNvPr id="27" name="Oval 3"/>
          <p:cNvSpPr>
            <a:spLocks noChangeArrowheads="1"/>
          </p:cNvSpPr>
          <p:nvPr/>
        </p:nvSpPr>
        <p:spPr bwMode="auto">
          <a:xfrm>
            <a:off x="13954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8" name="Oval 4"/>
          <p:cNvSpPr>
            <a:spLocks noChangeArrowheads="1"/>
          </p:cNvSpPr>
          <p:nvPr/>
        </p:nvSpPr>
        <p:spPr bwMode="auto">
          <a:xfrm>
            <a:off x="25050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9" name="Oval 5"/>
          <p:cNvSpPr>
            <a:spLocks noChangeArrowheads="1"/>
          </p:cNvSpPr>
          <p:nvPr/>
        </p:nvSpPr>
        <p:spPr bwMode="auto">
          <a:xfrm>
            <a:off x="36131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0" name="Oval 6"/>
          <p:cNvSpPr>
            <a:spLocks noChangeArrowheads="1"/>
          </p:cNvSpPr>
          <p:nvPr/>
        </p:nvSpPr>
        <p:spPr bwMode="auto">
          <a:xfrm>
            <a:off x="47228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1" name="Oval 7"/>
          <p:cNvSpPr>
            <a:spLocks noChangeArrowheads="1"/>
          </p:cNvSpPr>
          <p:nvPr/>
        </p:nvSpPr>
        <p:spPr bwMode="auto">
          <a:xfrm>
            <a:off x="582930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2" name="Oval 8"/>
          <p:cNvSpPr>
            <a:spLocks noChangeArrowheads="1"/>
          </p:cNvSpPr>
          <p:nvPr/>
        </p:nvSpPr>
        <p:spPr bwMode="auto">
          <a:xfrm>
            <a:off x="6938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3" name="Oval 9"/>
          <p:cNvSpPr>
            <a:spLocks noChangeArrowheads="1"/>
          </p:cNvSpPr>
          <p:nvPr/>
        </p:nvSpPr>
        <p:spPr bwMode="auto">
          <a:xfrm>
            <a:off x="80486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4" name="Oval 10"/>
          <p:cNvSpPr>
            <a:spLocks noChangeArrowheads="1"/>
          </p:cNvSpPr>
          <p:nvPr/>
        </p:nvSpPr>
        <p:spPr bwMode="auto">
          <a:xfrm>
            <a:off x="2889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5" name="AutoShape 11"/>
          <p:cNvSpPr>
            <a:spLocks noChangeArrowheads="1"/>
          </p:cNvSpPr>
          <p:nvPr/>
        </p:nvSpPr>
        <p:spPr bwMode="auto">
          <a:xfrm>
            <a:off x="171450"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36" name="AutoShape 12"/>
          <p:cNvSpPr>
            <a:spLocks noChangeArrowheads="1"/>
          </p:cNvSpPr>
          <p:nvPr/>
        </p:nvSpPr>
        <p:spPr bwMode="auto">
          <a:xfrm>
            <a:off x="1157288"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min</a:t>
            </a:r>
          </a:p>
        </p:txBody>
      </p:sp>
      <p:grpSp>
        <p:nvGrpSpPr>
          <p:cNvPr id="37" name="Group 13"/>
          <p:cNvGrpSpPr>
            <a:grpSpLocks/>
          </p:cNvGrpSpPr>
          <p:nvPr/>
        </p:nvGrpSpPr>
        <p:grpSpPr bwMode="auto">
          <a:xfrm>
            <a:off x="269875" y="3449638"/>
            <a:ext cx="8550275" cy="608012"/>
            <a:chOff x="644" y="1153"/>
            <a:chExt cx="4972" cy="383"/>
          </a:xfrm>
        </p:grpSpPr>
        <p:sp>
          <p:nvSpPr>
            <p:cNvPr id="38"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9"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0"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41"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2"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3"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4"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5"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6" name="Text Box 22"/>
          <p:cNvSpPr txBox="1">
            <a:spLocks noChangeArrowheads="1"/>
          </p:cNvSpPr>
          <p:nvPr/>
        </p:nvSpPr>
        <p:spPr bwMode="auto">
          <a:xfrm>
            <a:off x="1266825"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dirty="0">
                <a:solidFill>
                  <a:srgbClr val="362AD4"/>
                </a:solidFill>
                <a:latin typeface="Times New Roman" panose="02020603050405020304" pitchFamily="18" charset="0"/>
                <a:cs typeface="Times New Roman" panose="02020603050405020304" pitchFamily="18" charset="0"/>
              </a:rPr>
              <a:t>Vị trí nhỏ nhất(1,7)</a:t>
            </a:r>
          </a:p>
        </p:txBody>
      </p:sp>
      <p:sp>
        <p:nvSpPr>
          <p:cNvPr id="47" name="Text Box 23"/>
          <p:cNvSpPr txBox="1">
            <a:spLocks noChangeArrowheads="1"/>
          </p:cNvSpPr>
          <p:nvPr/>
        </p:nvSpPr>
        <p:spPr bwMode="auto">
          <a:xfrm>
            <a:off x="4929188" y="1379538"/>
            <a:ext cx="3236912"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solidFill>
                  <a:srgbClr val="362AD4"/>
                </a:solidFill>
                <a:latin typeface="Times New Roman" panose="02020603050405020304" pitchFamily="18" charset="0"/>
                <a:cs typeface="Times New Roman" panose="02020603050405020304" pitchFamily="18" charset="0"/>
              </a:rPr>
              <a:t>Swap(a[1], a[1])</a:t>
            </a:r>
          </a:p>
        </p:txBody>
      </p:sp>
    </p:spTree>
    <p:extLst>
      <p:ext uri="{BB962C8B-B14F-4D97-AF65-F5344CB8AC3E}">
        <p14:creationId xmlns:p14="http://schemas.microsoft.com/office/powerpoint/2010/main" val="18594168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amond(in)">
                                      <p:cBhvr>
                                        <p:cTn id="7" dur="2000"/>
                                        <p:tgtEl>
                                          <p:spTgt spid="34"/>
                                        </p:tgtEl>
                                      </p:cBhvr>
                                    </p:animEffect>
                                  </p:childTnLst>
                                </p:cTn>
                              </p:par>
                            </p:childTnLst>
                          </p:cTn>
                        </p:par>
                        <p:par>
                          <p:cTn id="8" fill="hold">
                            <p:stCondLst>
                              <p:cond delay="2000"/>
                            </p:stCondLst>
                            <p:childTnLst>
                              <p:par>
                                <p:cTn id="9" presetID="63" presetClass="path" presetSubtype="0" accel="50000" decel="50000" fill="hold" grpId="0" nodeType="afterEffect">
                                  <p:stCondLst>
                                    <p:cond delay="0"/>
                                  </p:stCondLst>
                                  <p:childTnLst>
                                    <p:animMotion origin="layout" path="M 3.33333E-6 2.96296E-6 L 0.11875 -0.00301 " pathEditMode="relative" rAng="0" ptsTypes="AA">
                                      <p:cBhvr>
                                        <p:cTn id="10" dur="2000" fill="hold"/>
                                        <p:tgtEl>
                                          <p:spTgt spid="35"/>
                                        </p:tgtEl>
                                        <p:attrNameLst>
                                          <p:attrName>ppt_x</p:attrName>
                                          <p:attrName>ppt_y</p:attrName>
                                        </p:attrNameLst>
                                      </p:cBhvr>
                                      <p:rCtr x="5937" y="-162"/>
                                    </p:animMotion>
                                  </p:childTnLst>
                                </p:cTn>
                              </p:par>
                            </p:childTnLst>
                          </p:cTn>
                        </p:par>
                        <p:par>
                          <p:cTn id="11" fill="hold">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46"/>
                                        </p:tgtEl>
                                        <p:attrNameLst>
                                          <p:attrName>style.visibility</p:attrName>
                                        </p:attrNameLst>
                                      </p:cBhvr>
                                      <p:to>
                                        <p:strVal val="visible"/>
                                      </p:to>
                                    </p:set>
                                    <p:anim calcmode="lin" valueType="num">
                                      <p:cBhvr additive="base">
                                        <p:cTn id="14" dur="500" fill="hold"/>
                                        <p:tgtEl>
                                          <p:spTgt spid="46"/>
                                        </p:tgtEl>
                                        <p:attrNameLst>
                                          <p:attrName>ppt_x</p:attrName>
                                        </p:attrNameLst>
                                      </p:cBhvr>
                                      <p:tavLst>
                                        <p:tav tm="0">
                                          <p:val>
                                            <p:strVal val="0-#ppt_w/2"/>
                                          </p:val>
                                        </p:tav>
                                        <p:tav tm="100000">
                                          <p:val>
                                            <p:strVal val="#ppt_x"/>
                                          </p:val>
                                        </p:tav>
                                      </p:tavLst>
                                    </p:anim>
                                    <p:anim calcmode="lin" valueType="num">
                                      <p:cBhvr additive="base">
                                        <p:cTn id="15" dur="500" fill="hold"/>
                                        <p:tgtEl>
                                          <p:spTgt spid="46"/>
                                        </p:tgtEl>
                                        <p:attrNameLst>
                                          <p:attrName>ppt_y</p:attrName>
                                        </p:attrNameLst>
                                      </p:cBhvr>
                                      <p:tavLst>
                                        <p:tav tm="0">
                                          <p:val>
                                            <p:strVal val="#ppt_y"/>
                                          </p:val>
                                        </p:tav>
                                        <p:tav tm="100000">
                                          <p:val>
                                            <p:strVal val="#ppt_y"/>
                                          </p:val>
                                        </p:tav>
                                      </p:tavLst>
                                    </p:anim>
                                  </p:childTnLst>
                                </p:cTn>
                              </p:par>
                            </p:childTnLst>
                          </p:cTn>
                        </p:par>
                        <p:par>
                          <p:cTn id="16" fill="hold">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blinds(horizontal)">
                                      <p:cBhvr>
                                        <p:cTn id="19" dur="500"/>
                                        <p:tgtEl>
                                          <p:spTgt spid="36"/>
                                        </p:tgtEl>
                                      </p:cBhvr>
                                    </p:animEffect>
                                  </p:childTnLst>
                                </p:cTn>
                              </p:par>
                            </p:childTnLst>
                          </p:cTn>
                        </p:par>
                        <p:par>
                          <p:cTn id="20" fill="hold">
                            <p:stCondLst>
                              <p:cond delay="5000"/>
                            </p:stCondLst>
                            <p:childTnLst>
                              <p:par>
                                <p:cTn id="21" presetID="26" presetClass="emph" presetSubtype="0" fill="hold" grpId="0" nodeType="afterEffect">
                                  <p:stCondLst>
                                    <p:cond delay="0"/>
                                  </p:stCondLst>
                                  <p:iterate type="lt">
                                    <p:tmPct val="0"/>
                                  </p:iterate>
                                  <p:childTnLst>
                                    <p:animEffect transition="out" filter="fade">
                                      <p:cBhvr>
                                        <p:cTn id="22" dur="2000" tmFilter="0, 0; .2, .5; .8, .5; 1, 0"/>
                                        <p:tgtEl>
                                          <p:spTgt spid="27"/>
                                        </p:tgtEl>
                                      </p:cBhvr>
                                    </p:animEffect>
                                    <p:animScale>
                                      <p:cBhvr>
                                        <p:cTn id="23" dur="1000" autoRev="1" fill="hold"/>
                                        <p:tgtEl>
                                          <p:spTgt spid="27"/>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28"/>
                                        </p:tgtEl>
                                      </p:cBhvr>
                                    </p:animEffect>
                                    <p:animScale>
                                      <p:cBhvr>
                                        <p:cTn id="26" dur="1000" autoRev="1" fill="hold"/>
                                        <p:tgtEl>
                                          <p:spTgt spid="28"/>
                                        </p:tgtEl>
                                      </p:cBhvr>
                                      <p:by x="105000" y="105000"/>
                                    </p:animScale>
                                  </p:childTnLst>
                                </p:cTn>
                              </p:par>
                            </p:childTnLst>
                          </p:cTn>
                        </p:par>
                        <p:par>
                          <p:cTn id="27" fill="hold">
                            <p:stCondLst>
                              <p:cond delay="7000"/>
                            </p:stCondLst>
                            <p:childTnLst>
                              <p:par>
                                <p:cTn id="28" presetID="26" presetClass="emph" presetSubtype="0" fill="hold" grpId="1" nodeType="afterEffect">
                                  <p:stCondLst>
                                    <p:cond delay="0"/>
                                  </p:stCondLst>
                                  <p:iterate type="lt">
                                    <p:tmPct val="0"/>
                                  </p:iterate>
                                  <p:childTnLst>
                                    <p:animEffect transition="out" filter="fade">
                                      <p:cBhvr>
                                        <p:cTn id="29" dur="2000" tmFilter="0, 0; .2, .5; .8, .5; 1, 0"/>
                                        <p:tgtEl>
                                          <p:spTgt spid="27"/>
                                        </p:tgtEl>
                                      </p:cBhvr>
                                    </p:animEffect>
                                    <p:animScale>
                                      <p:cBhvr>
                                        <p:cTn id="30" dur="1000" autoRev="1" fill="hold"/>
                                        <p:tgtEl>
                                          <p:spTgt spid="27"/>
                                        </p:tgtEl>
                                      </p:cBhvr>
                                      <p:by x="105000" y="105000"/>
                                    </p:animScale>
                                  </p:childTnLst>
                                </p:cTn>
                              </p:par>
                              <p:par>
                                <p:cTn id="31" presetID="26" presetClass="emph" presetSubtype="0" fill="hold" grpId="0" nodeType="withEffect">
                                  <p:stCondLst>
                                    <p:cond delay="0"/>
                                  </p:stCondLst>
                                  <p:childTnLst>
                                    <p:animEffect transition="out" filter="fade">
                                      <p:cBhvr>
                                        <p:cTn id="32" dur="2000" tmFilter="0, 0; .2, .5; .8, .5; 1, 0"/>
                                        <p:tgtEl>
                                          <p:spTgt spid="29"/>
                                        </p:tgtEl>
                                      </p:cBhvr>
                                    </p:animEffect>
                                    <p:animScale>
                                      <p:cBhvr>
                                        <p:cTn id="33" dur="1000" autoRev="1" fill="hold"/>
                                        <p:tgtEl>
                                          <p:spTgt spid="29"/>
                                        </p:tgtEl>
                                      </p:cBhvr>
                                      <p:by x="105000" y="105000"/>
                                    </p:animScale>
                                  </p:childTnLst>
                                </p:cTn>
                              </p:par>
                            </p:childTnLst>
                          </p:cTn>
                        </p:par>
                        <p:par>
                          <p:cTn id="34" fill="hold">
                            <p:stCondLst>
                              <p:cond delay="9000"/>
                            </p:stCondLst>
                            <p:childTnLst>
                              <p:par>
                                <p:cTn id="35" presetID="26" presetClass="emph" presetSubtype="0" fill="hold" grpId="2" nodeType="afterEffect">
                                  <p:stCondLst>
                                    <p:cond delay="0"/>
                                  </p:stCondLst>
                                  <p:iterate type="lt">
                                    <p:tmPct val="0"/>
                                  </p:iterate>
                                  <p:childTnLst>
                                    <p:animEffect transition="out" filter="fade">
                                      <p:cBhvr>
                                        <p:cTn id="36" dur="2000" tmFilter="0, 0; .2, .5; .8, .5; 1, 0"/>
                                        <p:tgtEl>
                                          <p:spTgt spid="27"/>
                                        </p:tgtEl>
                                      </p:cBhvr>
                                    </p:animEffect>
                                    <p:animScale>
                                      <p:cBhvr>
                                        <p:cTn id="37" dur="1000" autoRev="1" fill="hold"/>
                                        <p:tgtEl>
                                          <p:spTgt spid="27"/>
                                        </p:tgtEl>
                                      </p:cBhvr>
                                      <p:by x="105000" y="105000"/>
                                    </p:animScale>
                                  </p:childTnLst>
                                </p:cTn>
                              </p:par>
                              <p:par>
                                <p:cTn id="38" presetID="26" presetClass="emph" presetSubtype="0" fill="hold" grpId="0" nodeType="withEffect">
                                  <p:stCondLst>
                                    <p:cond delay="0"/>
                                  </p:stCondLst>
                                  <p:childTnLst>
                                    <p:animEffect transition="out" filter="fade">
                                      <p:cBhvr>
                                        <p:cTn id="39" dur="2000" tmFilter="0, 0; .2, .5; .8, .5; 1, 0"/>
                                        <p:tgtEl>
                                          <p:spTgt spid="30"/>
                                        </p:tgtEl>
                                      </p:cBhvr>
                                    </p:animEffect>
                                    <p:animScale>
                                      <p:cBhvr>
                                        <p:cTn id="40" dur="1000" autoRev="1" fill="hold"/>
                                        <p:tgtEl>
                                          <p:spTgt spid="30"/>
                                        </p:tgtEl>
                                      </p:cBhvr>
                                      <p:by x="105000" y="105000"/>
                                    </p:animScale>
                                  </p:childTnLst>
                                </p:cTn>
                              </p:par>
                            </p:childTnLst>
                          </p:cTn>
                        </p:par>
                        <p:par>
                          <p:cTn id="41" fill="hold">
                            <p:stCondLst>
                              <p:cond delay="11000"/>
                            </p:stCondLst>
                            <p:childTnLst>
                              <p:par>
                                <p:cTn id="42" presetID="26" presetClass="emph" presetSubtype="0" fill="hold" grpId="3" nodeType="afterEffect">
                                  <p:stCondLst>
                                    <p:cond delay="0"/>
                                  </p:stCondLst>
                                  <p:iterate type="lt">
                                    <p:tmPct val="0"/>
                                  </p:iterate>
                                  <p:childTnLst>
                                    <p:animEffect transition="out" filter="fade">
                                      <p:cBhvr>
                                        <p:cTn id="43" dur="2000" tmFilter="0, 0; .2, .5; .8, .5; 1, 0"/>
                                        <p:tgtEl>
                                          <p:spTgt spid="27"/>
                                        </p:tgtEl>
                                      </p:cBhvr>
                                    </p:animEffect>
                                    <p:animScale>
                                      <p:cBhvr>
                                        <p:cTn id="44" dur="1000" autoRev="1" fill="hold"/>
                                        <p:tgtEl>
                                          <p:spTgt spid="27"/>
                                        </p:tgtEl>
                                      </p:cBhvr>
                                      <p:by x="105000" y="105000"/>
                                    </p:animScale>
                                  </p:childTnLst>
                                </p:cTn>
                              </p:par>
                              <p:par>
                                <p:cTn id="45" presetID="26" presetClass="emph" presetSubtype="0" fill="hold" grpId="0" nodeType="withEffect">
                                  <p:stCondLst>
                                    <p:cond delay="0"/>
                                  </p:stCondLst>
                                  <p:childTnLst>
                                    <p:animEffect transition="out" filter="fade">
                                      <p:cBhvr>
                                        <p:cTn id="46" dur="2000" tmFilter="0, 0; .2, .5; .8, .5; 1, 0"/>
                                        <p:tgtEl>
                                          <p:spTgt spid="31"/>
                                        </p:tgtEl>
                                      </p:cBhvr>
                                    </p:animEffect>
                                    <p:animScale>
                                      <p:cBhvr>
                                        <p:cTn id="47" dur="1000" autoRev="1" fill="hold"/>
                                        <p:tgtEl>
                                          <p:spTgt spid="31"/>
                                        </p:tgtEl>
                                      </p:cBhvr>
                                      <p:by x="105000" y="105000"/>
                                    </p:animScale>
                                  </p:childTnLst>
                                </p:cTn>
                              </p:par>
                            </p:childTnLst>
                          </p:cTn>
                        </p:par>
                        <p:par>
                          <p:cTn id="48" fill="hold">
                            <p:stCondLst>
                              <p:cond delay="13000"/>
                            </p:stCondLst>
                            <p:childTnLst>
                              <p:par>
                                <p:cTn id="49" presetID="26" presetClass="emph" presetSubtype="0" fill="hold" grpId="4" nodeType="afterEffect">
                                  <p:stCondLst>
                                    <p:cond delay="0"/>
                                  </p:stCondLst>
                                  <p:iterate type="lt">
                                    <p:tmPct val="0"/>
                                  </p:iterate>
                                  <p:childTnLst>
                                    <p:animEffect transition="out" filter="fade">
                                      <p:cBhvr>
                                        <p:cTn id="50" dur="2000" tmFilter="0, 0; .2, .5; .8, .5; 1, 0"/>
                                        <p:tgtEl>
                                          <p:spTgt spid="27"/>
                                        </p:tgtEl>
                                      </p:cBhvr>
                                    </p:animEffect>
                                    <p:animScale>
                                      <p:cBhvr>
                                        <p:cTn id="51" dur="1000" autoRev="1" fill="hold"/>
                                        <p:tgtEl>
                                          <p:spTgt spid="27"/>
                                        </p:tgtEl>
                                      </p:cBhvr>
                                      <p:by x="105000" y="105000"/>
                                    </p:animScale>
                                  </p:childTnLst>
                                </p:cTn>
                              </p:par>
                              <p:par>
                                <p:cTn id="52" presetID="26" presetClass="emph" presetSubtype="0" fill="hold" grpId="0" nodeType="withEffect">
                                  <p:stCondLst>
                                    <p:cond delay="0"/>
                                  </p:stCondLst>
                                  <p:childTnLst>
                                    <p:animEffect transition="out" filter="fade">
                                      <p:cBhvr>
                                        <p:cTn id="53" dur="2000" tmFilter="0, 0; .2, .5; .8, .5; 1, 0"/>
                                        <p:tgtEl>
                                          <p:spTgt spid="32"/>
                                        </p:tgtEl>
                                      </p:cBhvr>
                                    </p:animEffect>
                                    <p:animScale>
                                      <p:cBhvr>
                                        <p:cTn id="54" dur="1000" autoRev="1" fill="hold"/>
                                        <p:tgtEl>
                                          <p:spTgt spid="32"/>
                                        </p:tgtEl>
                                      </p:cBhvr>
                                      <p:by x="105000" y="105000"/>
                                    </p:animScale>
                                  </p:childTnLst>
                                </p:cTn>
                              </p:par>
                            </p:childTnLst>
                          </p:cTn>
                        </p:par>
                        <p:par>
                          <p:cTn id="55" fill="hold">
                            <p:stCondLst>
                              <p:cond delay="15000"/>
                            </p:stCondLst>
                            <p:childTnLst>
                              <p:par>
                                <p:cTn id="56" presetID="26" presetClass="emph" presetSubtype="0" fill="hold" grpId="5" nodeType="afterEffect">
                                  <p:stCondLst>
                                    <p:cond delay="0"/>
                                  </p:stCondLst>
                                  <p:iterate type="lt">
                                    <p:tmPct val="0"/>
                                  </p:iterate>
                                  <p:childTnLst>
                                    <p:animEffect transition="out" filter="fade">
                                      <p:cBhvr>
                                        <p:cTn id="57" dur="2000" tmFilter="0, 0; .2, .5; .8, .5; 1, 0"/>
                                        <p:tgtEl>
                                          <p:spTgt spid="27"/>
                                        </p:tgtEl>
                                      </p:cBhvr>
                                    </p:animEffect>
                                    <p:animScale>
                                      <p:cBhvr>
                                        <p:cTn id="58" dur="1000" autoRev="1" fill="hold"/>
                                        <p:tgtEl>
                                          <p:spTgt spid="27"/>
                                        </p:tgtEl>
                                      </p:cBhvr>
                                      <p:by x="105000" y="105000"/>
                                    </p:animScale>
                                  </p:childTnLst>
                                </p:cTn>
                              </p:par>
                              <p:par>
                                <p:cTn id="59" presetID="26" presetClass="emph" presetSubtype="0" fill="hold" grpId="0" nodeType="withEffect">
                                  <p:stCondLst>
                                    <p:cond delay="0"/>
                                  </p:stCondLst>
                                  <p:childTnLst>
                                    <p:animEffect transition="out" filter="fade">
                                      <p:cBhvr>
                                        <p:cTn id="60" dur="2000" tmFilter="0, 0; .2, .5; .8, .5; 1, 0"/>
                                        <p:tgtEl>
                                          <p:spTgt spid="33"/>
                                        </p:tgtEl>
                                      </p:cBhvr>
                                    </p:animEffect>
                                    <p:animScale>
                                      <p:cBhvr>
                                        <p:cTn id="61" dur="1000" autoRev="1" fill="hold"/>
                                        <p:tgtEl>
                                          <p:spTgt spid="33"/>
                                        </p:tgtEl>
                                      </p:cBhvr>
                                      <p:by x="105000" y="105000"/>
                                    </p:animScale>
                                  </p:childTnLst>
                                </p:cTn>
                              </p:par>
                            </p:childTnLst>
                          </p:cTn>
                        </p:par>
                        <p:par>
                          <p:cTn id="62" fill="hold">
                            <p:stCondLst>
                              <p:cond delay="17000"/>
                            </p:stCondLst>
                            <p:childTnLst>
                              <p:par>
                                <p:cTn id="63" presetID="2" presetClass="exit" presetSubtype="8" fill="hold" grpId="1" nodeType="afterEffect">
                                  <p:stCondLst>
                                    <p:cond delay="0"/>
                                  </p:stCondLst>
                                  <p:childTnLst>
                                    <p:anim calcmode="lin" valueType="num">
                                      <p:cBhvr additive="base">
                                        <p:cTn id="64" dur="500"/>
                                        <p:tgtEl>
                                          <p:spTgt spid="46"/>
                                        </p:tgtEl>
                                        <p:attrNameLst>
                                          <p:attrName>ppt_x</p:attrName>
                                        </p:attrNameLst>
                                      </p:cBhvr>
                                      <p:tavLst>
                                        <p:tav tm="0">
                                          <p:val>
                                            <p:strVal val="ppt_x"/>
                                          </p:val>
                                        </p:tav>
                                        <p:tav tm="100000">
                                          <p:val>
                                            <p:strVal val="0-ppt_w/2"/>
                                          </p:val>
                                        </p:tav>
                                      </p:tavLst>
                                    </p:anim>
                                    <p:anim calcmode="lin" valueType="num">
                                      <p:cBhvr additive="base">
                                        <p:cTn id="65" dur="500"/>
                                        <p:tgtEl>
                                          <p:spTgt spid="46"/>
                                        </p:tgtEl>
                                        <p:attrNameLst>
                                          <p:attrName>ppt_y</p:attrName>
                                        </p:attrNameLst>
                                      </p:cBhvr>
                                      <p:tavLst>
                                        <p:tav tm="0">
                                          <p:val>
                                            <p:strVal val="ppt_y"/>
                                          </p:val>
                                        </p:tav>
                                        <p:tav tm="100000">
                                          <p:val>
                                            <p:strVal val="ppt_y"/>
                                          </p:val>
                                        </p:tav>
                                      </p:tavLst>
                                    </p:anim>
                                    <p:set>
                                      <p:cBhvr>
                                        <p:cTn id="66" dur="1" fill="hold">
                                          <p:stCondLst>
                                            <p:cond delay="499"/>
                                          </p:stCondLst>
                                        </p:cTn>
                                        <p:tgtEl>
                                          <p:spTgt spid="46"/>
                                        </p:tgtEl>
                                        <p:attrNameLst>
                                          <p:attrName>style.visibility</p:attrName>
                                        </p:attrNameLst>
                                      </p:cBhvr>
                                      <p:to>
                                        <p:strVal val="hidden"/>
                                      </p:to>
                                    </p:set>
                                  </p:childTnLst>
                                </p:cTn>
                              </p:par>
                            </p:childTnLst>
                          </p:cTn>
                        </p:par>
                        <p:par>
                          <p:cTn id="67" fill="hold">
                            <p:stCondLst>
                              <p:cond delay="17500"/>
                            </p:stCondLst>
                            <p:childTnLst>
                              <p:par>
                                <p:cTn id="68" presetID="2" presetClass="entr" presetSubtype="2" fill="hold" grpId="0" nodeType="afterEffect">
                                  <p:stCondLst>
                                    <p:cond delay="0"/>
                                  </p:stCondLst>
                                  <p:childTnLst>
                                    <p:set>
                                      <p:cBhvr>
                                        <p:cTn id="69" dur="1" fill="hold">
                                          <p:stCondLst>
                                            <p:cond delay="0"/>
                                          </p:stCondLst>
                                        </p:cTn>
                                        <p:tgtEl>
                                          <p:spTgt spid="47"/>
                                        </p:tgtEl>
                                        <p:attrNameLst>
                                          <p:attrName>style.visibility</p:attrName>
                                        </p:attrNameLst>
                                      </p:cBhvr>
                                      <p:to>
                                        <p:strVal val="visible"/>
                                      </p:to>
                                    </p:set>
                                    <p:anim calcmode="lin" valueType="num">
                                      <p:cBhvr additive="base">
                                        <p:cTn id="70" dur="500" fill="hold"/>
                                        <p:tgtEl>
                                          <p:spTgt spid="47"/>
                                        </p:tgtEl>
                                        <p:attrNameLst>
                                          <p:attrName>ppt_x</p:attrName>
                                        </p:attrNameLst>
                                      </p:cBhvr>
                                      <p:tavLst>
                                        <p:tav tm="0">
                                          <p:val>
                                            <p:strVal val="1+#ppt_w/2"/>
                                          </p:val>
                                        </p:tav>
                                        <p:tav tm="100000">
                                          <p:val>
                                            <p:strVal val="#ppt_x"/>
                                          </p:val>
                                        </p:tav>
                                      </p:tavLst>
                                    </p:anim>
                                    <p:anim calcmode="lin" valueType="num">
                                      <p:cBhvr additive="base">
                                        <p:cTn id="71" dur="500" fill="hold"/>
                                        <p:tgtEl>
                                          <p:spTgt spid="47"/>
                                        </p:tgtEl>
                                        <p:attrNameLst>
                                          <p:attrName>ppt_y</p:attrName>
                                        </p:attrNameLst>
                                      </p:cBhvr>
                                      <p:tavLst>
                                        <p:tav tm="0">
                                          <p:val>
                                            <p:strVal val="#ppt_y"/>
                                          </p:val>
                                        </p:tav>
                                        <p:tav tm="100000">
                                          <p:val>
                                            <p:strVal val="#ppt_y"/>
                                          </p:val>
                                        </p:tav>
                                      </p:tavLst>
                                    </p:anim>
                                  </p:childTnLst>
                                </p:cTn>
                              </p:par>
                            </p:childTnLst>
                          </p:cTn>
                        </p:par>
                        <p:par>
                          <p:cTn id="72" fill="hold">
                            <p:stCondLst>
                              <p:cond delay="18000"/>
                            </p:stCondLst>
                            <p:childTnLst>
                              <p:par>
                                <p:cTn id="73" presetID="36" presetClass="emph" presetSubtype="0" fill="hold" grpId="6" nodeType="afterEffect">
                                  <p:stCondLst>
                                    <p:cond delay="0"/>
                                  </p:stCondLst>
                                  <p:iterate type="lt">
                                    <p:tmPct val="10000"/>
                                  </p:iterate>
                                  <p:childTnLst>
                                    <p:animScale>
                                      <p:cBhvr>
                                        <p:cTn id="74" dur="1000" autoRev="1" fill="hold">
                                          <p:stCondLst>
                                            <p:cond delay="0"/>
                                          </p:stCondLst>
                                        </p:cTn>
                                        <p:tgtEl>
                                          <p:spTgt spid="27"/>
                                        </p:tgtEl>
                                      </p:cBhvr>
                                      <p:to x="80000" y="100000"/>
                                    </p:animScale>
                                    <p:anim by="(#ppt_w*0.10)" calcmode="lin" valueType="num">
                                      <p:cBhvr>
                                        <p:cTn id="75" dur="1000" autoRev="1" fill="hold">
                                          <p:stCondLst>
                                            <p:cond delay="0"/>
                                          </p:stCondLst>
                                        </p:cTn>
                                        <p:tgtEl>
                                          <p:spTgt spid="27"/>
                                        </p:tgtEl>
                                        <p:attrNameLst>
                                          <p:attrName>ppt_x</p:attrName>
                                        </p:attrNameLst>
                                      </p:cBhvr>
                                    </p:anim>
                                    <p:anim by="(-#ppt_w*0.10)" calcmode="lin" valueType="num">
                                      <p:cBhvr>
                                        <p:cTn id="76" dur="1000" autoRev="1" fill="hold">
                                          <p:stCondLst>
                                            <p:cond delay="0"/>
                                          </p:stCondLst>
                                        </p:cTn>
                                        <p:tgtEl>
                                          <p:spTgt spid="27"/>
                                        </p:tgtEl>
                                        <p:attrNameLst>
                                          <p:attrName>ppt_y</p:attrName>
                                        </p:attrNameLst>
                                      </p:cBhvr>
                                    </p:anim>
                                    <p:animRot by="-480000">
                                      <p:cBhvr>
                                        <p:cTn id="77" dur="1000" autoRev="1" fill="hold">
                                          <p:stCondLst>
                                            <p:cond delay="0"/>
                                          </p:stCondLst>
                                        </p:cTn>
                                        <p:tgtEl>
                                          <p:spTgt spid="27"/>
                                        </p:tgtEl>
                                        <p:attrNameLst>
                                          <p:attrName>r</p:attrName>
                                        </p:attrNameLst>
                                      </p:cBhvr>
                                    </p:animRot>
                                  </p:childTnLst>
                                </p:cTn>
                              </p:par>
                            </p:childTnLst>
                          </p:cTn>
                        </p:par>
                        <p:par>
                          <p:cTn id="78" fill="hold">
                            <p:stCondLst>
                              <p:cond delay="20000"/>
                            </p:stCondLst>
                            <p:childTnLst>
                              <p:par>
                                <p:cTn id="79" presetID="3" presetClass="exit" presetSubtype="10" fill="hold" grpId="1" nodeType="afterEffect">
                                  <p:stCondLst>
                                    <p:cond delay="0"/>
                                  </p:stCondLst>
                                  <p:childTnLst>
                                    <p:animEffect transition="out" filter="blinds(horizontal)">
                                      <p:cBhvr>
                                        <p:cTn id="80" dur="500"/>
                                        <p:tgtEl>
                                          <p:spTgt spid="36"/>
                                        </p:tgtEl>
                                      </p:cBhvr>
                                    </p:animEffect>
                                    <p:set>
                                      <p:cBhvr>
                                        <p:cTn id="81" dur="1" fill="hold">
                                          <p:stCondLst>
                                            <p:cond delay="499"/>
                                          </p:stCondLst>
                                        </p:cTn>
                                        <p:tgtEl>
                                          <p:spTgt spid="36"/>
                                        </p:tgtEl>
                                        <p:attrNameLst>
                                          <p:attrName>style.visibility</p:attrName>
                                        </p:attrNameLst>
                                      </p:cBhvr>
                                      <p:to>
                                        <p:strVal val="hidden"/>
                                      </p:to>
                                    </p:set>
                                  </p:childTnLst>
                                </p:cTn>
                              </p:par>
                            </p:childTnLst>
                          </p:cTn>
                        </p:par>
                        <p:par>
                          <p:cTn id="82" fill="hold">
                            <p:stCondLst>
                              <p:cond delay="20500"/>
                            </p:stCondLst>
                            <p:childTnLst>
                              <p:par>
                                <p:cTn id="83" presetID="2" presetClass="exit" presetSubtype="2" fill="hold" grpId="1" nodeType="afterEffect">
                                  <p:stCondLst>
                                    <p:cond delay="0"/>
                                  </p:stCondLst>
                                  <p:childTnLst>
                                    <p:anim calcmode="lin" valueType="num">
                                      <p:cBhvr additive="base">
                                        <p:cTn id="84" dur="500"/>
                                        <p:tgtEl>
                                          <p:spTgt spid="47"/>
                                        </p:tgtEl>
                                        <p:attrNameLst>
                                          <p:attrName>ppt_x</p:attrName>
                                        </p:attrNameLst>
                                      </p:cBhvr>
                                      <p:tavLst>
                                        <p:tav tm="0">
                                          <p:val>
                                            <p:strVal val="ppt_x"/>
                                          </p:val>
                                        </p:tav>
                                        <p:tav tm="100000">
                                          <p:val>
                                            <p:strVal val="1+ppt_w/2"/>
                                          </p:val>
                                        </p:tav>
                                      </p:tavLst>
                                    </p:anim>
                                    <p:anim calcmode="lin" valueType="num">
                                      <p:cBhvr additive="base">
                                        <p:cTn id="85" dur="500"/>
                                        <p:tgtEl>
                                          <p:spTgt spid="47"/>
                                        </p:tgtEl>
                                        <p:attrNameLst>
                                          <p:attrName>ppt_y</p:attrName>
                                        </p:attrNameLst>
                                      </p:cBhvr>
                                      <p:tavLst>
                                        <p:tav tm="0">
                                          <p:val>
                                            <p:strVal val="ppt_y"/>
                                          </p:val>
                                        </p:tav>
                                        <p:tav tm="100000">
                                          <p:val>
                                            <p:strVal val="ppt_y"/>
                                          </p:val>
                                        </p:tav>
                                      </p:tavLst>
                                    </p:anim>
                                    <p:set>
                                      <p:cBhvr>
                                        <p:cTn id="86"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2" animBg="1"/>
      <p:bldP spid="27" grpId="3" animBg="1"/>
      <p:bldP spid="27" grpId="4" animBg="1"/>
      <p:bldP spid="27" grpId="5" animBg="1"/>
      <p:bldP spid="27" grpId="6" animBg="1"/>
      <p:bldP spid="28" grpId="0" animBg="1"/>
      <p:bldP spid="29" grpId="0" animBg="1"/>
      <p:bldP spid="30" grpId="0" animBg="1"/>
      <p:bldP spid="31" grpId="0" animBg="1"/>
      <p:bldP spid="32" grpId="0" animBg="1"/>
      <p:bldP spid="33" grpId="0" animBg="1"/>
      <p:bldP spid="34" grpId="0" animBg="1"/>
      <p:bldP spid="35" grpId="0" animBg="1"/>
      <p:bldP spid="36" grpId="0" animBg="1"/>
      <p:bldP spid="36" grpId="1" animBg="1"/>
      <p:bldP spid="46" grpId="0" animBg="1"/>
      <p:bldP spid="46" grpId="1" animBg="1"/>
      <p:bldP spid="47" grpId="0" animBg="1"/>
      <p:bldP spid="47"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62</a:t>
            </a:fld>
            <a:endParaRPr lang="en-US" altLang="en-US"/>
          </a:p>
        </p:txBody>
      </p:sp>
      <p:sp>
        <p:nvSpPr>
          <p:cNvPr id="25" name="Oval 3"/>
          <p:cNvSpPr>
            <a:spLocks noChangeArrowheads="1"/>
          </p:cNvSpPr>
          <p:nvPr/>
        </p:nvSpPr>
        <p:spPr bwMode="auto">
          <a:xfrm>
            <a:off x="1430338"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6" name="Oval 4"/>
          <p:cNvSpPr>
            <a:spLocks noChangeArrowheads="1"/>
          </p:cNvSpPr>
          <p:nvPr/>
        </p:nvSpPr>
        <p:spPr bwMode="auto">
          <a:xfrm>
            <a:off x="25400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8" name="Oval 5"/>
          <p:cNvSpPr>
            <a:spLocks noChangeArrowheads="1"/>
          </p:cNvSpPr>
          <p:nvPr/>
        </p:nvSpPr>
        <p:spPr bwMode="auto">
          <a:xfrm>
            <a:off x="36480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9" name="Oval 6"/>
          <p:cNvSpPr>
            <a:spLocks noChangeArrowheads="1"/>
          </p:cNvSpPr>
          <p:nvPr/>
        </p:nvSpPr>
        <p:spPr bwMode="auto">
          <a:xfrm>
            <a:off x="47577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50" name="Oval 7"/>
          <p:cNvSpPr>
            <a:spLocks noChangeArrowheads="1"/>
          </p:cNvSpPr>
          <p:nvPr/>
        </p:nvSpPr>
        <p:spPr bwMode="auto">
          <a:xfrm>
            <a:off x="5864225"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1" name="Oval 8"/>
          <p:cNvSpPr>
            <a:spLocks noChangeArrowheads="1"/>
          </p:cNvSpPr>
          <p:nvPr/>
        </p:nvSpPr>
        <p:spPr bwMode="auto">
          <a:xfrm>
            <a:off x="69738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2" name="Oval 9"/>
          <p:cNvSpPr>
            <a:spLocks noChangeArrowheads="1"/>
          </p:cNvSpPr>
          <p:nvPr/>
        </p:nvSpPr>
        <p:spPr bwMode="auto">
          <a:xfrm>
            <a:off x="80835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3" name="Oval 10"/>
          <p:cNvSpPr>
            <a:spLocks noChangeArrowheads="1"/>
          </p:cNvSpPr>
          <p:nvPr/>
        </p:nvSpPr>
        <p:spPr bwMode="auto">
          <a:xfrm>
            <a:off x="3238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4" name="AutoShape 11"/>
          <p:cNvSpPr>
            <a:spLocks noChangeArrowheads="1"/>
          </p:cNvSpPr>
          <p:nvPr/>
        </p:nvSpPr>
        <p:spPr bwMode="auto">
          <a:xfrm>
            <a:off x="1323975"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55" name="AutoShape 12"/>
          <p:cNvSpPr>
            <a:spLocks noChangeArrowheads="1"/>
          </p:cNvSpPr>
          <p:nvPr/>
        </p:nvSpPr>
        <p:spPr bwMode="auto">
          <a:xfrm>
            <a:off x="2309813"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min</a:t>
            </a:r>
          </a:p>
        </p:txBody>
      </p:sp>
      <p:grpSp>
        <p:nvGrpSpPr>
          <p:cNvPr id="56" name="Group 13"/>
          <p:cNvGrpSpPr>
            <a:grpSpLocks/>
          </p:cNvGrpSpPr>
          <p:nvPr/>
        </p:nvGrpSpPr>
        <p:grpSpPr bwMode="auto">
          <a:xfrm>
            <a:off x="304800" y="3449638"/>
            <a:ext cx="8550275" cy="608012"/>
            <a:chOff x="644" y="1153"/>
            <a:chExt cx="4972" cy="383"/>
          </a:xfrm>
        </p:grpSpPr>
        <p:sp>
          <p:nvSpPr>
            <p:cNvPr id="57"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8"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9"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60"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61"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2"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3"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4"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5" name="Text Box 22"/>
          <p:cNvSpPr txBox="1">
            <a:spLocks noChangeArrowheads="1"/>
          </p:cNvSpPr>
          <p:nvPr/>
        </p:nvSpPr>
        <p:spPr bwMode="auto">
          <a:xfrm>
            <a:off x="1301750"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362AD4"/>
                </a:solidFill>
                <a:latin typeface="Times New Roman" panose="02020603050405020304" pitchFamily="18" charset="0"/>
                <a:cs typeface="Times New Roman" panose="02020603050405020304" pitchFamily="18" charset="0"/>
              </a:rPr>
              <a:t>Vị trí nhỏ nhất(2,7)</a:t>
            </a:r>
          </a:p>
        </p:txBody>
      </p:sp>
      <p:sp>
        <p:nvSpPr>
          <p:cNvPr id="66" name="Text Box 23"/>
          <p:cNvSpPr txBox="1">
            <a:spLocks noChangeArrowheads="1"/>
          </p:cNvSpPr>
          <p:nvPr/>
        </p:nvSpPr>
        <p:spPr bwMode="auto">
          <a:xfrm>
            <a:off x="4964113" y="1379538"/>
            <a:ext cx="3381375"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solidFill>
                  <a:srgbClr val="362AD4"/>
                </a:solidFill>
                <a:latin typeface="Times New Roman" panose="02020603050405020304" pitchFamily="18" charset="0"/>
                <a:cs typeface="Times New Roman" panose="02020603050405020304" pitchFamily="18" charset="0"/>
              </a:rPr>
              <a:t>Swap(a[2], a[6])</a:t>
            </a:r>
          </a:p>
        </p:txBody>
      </p:sp>
    </p:spTree>
    <p:extLst>
      <p:ext uri="{BB962C8B-B14F-4D97-AF65-F5344CB8AC3E}">
        <p14:creationId xmlns:p14="http://schemas.microsoft.com/office/powerpoint/2010/main" val="15092923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amond(in)">
                                      <p:cBhvr>
                                        <p:cTn id="7" dur="2000"/>
                                        <p:tgtEl>
                                          <p:spTgt spid="25"/>
                                        </p:tgtEl>
                                      </p:cBhvr>
                                    </p:animEffect>
                                  </p:childTnLst>
                                </p:cTn>
                              </p:par>
                            </p:childTnLst>
                          </p:cTn>
                        </p:par>
                        <p:par>
                          <p:cTn id="8" fill="hold">
                            <p:stCondLst>
                              <p:cond delay="2000"/>
                            </p:stCondLst>
                            <p:childTnLst>
                              <p:par>
                                <p:cTn id="9" presetID="63" presetClass="path" presetSubtype="0" accel="50000" decel="50000" fill="hold" grpId="0" nodeType="afterEffect">
                                  <p:stCondLst>
                                    <p:cond delay="0"/>
                                  </p:stCondLst>
                                  <p:childTnLst>
                                    <p:animMotion origin="layout" path="M 1.66667E-6 2.96296E-6 L 0.11771 -0.00301 " pathEditMode="relative" rAng="0" ptsTypes="AA">
                                      <p:cBhvr>
                                        <p:cTn id="10" dur="2000" fill="hold"/>
                                        <p:tgtEl>
                                          <p:spTgt spid="54"/>
                                        </p:tgtEl>
                                        <p:attrNameLst>
                                          <p:attrName>ppt_x</p:attrName>
                                          <p:attrName>ppt_y</p:attrName>
                                        </p:attrNameLst>
                                      </p:cBhvr>
                                      <p:rCtr x="5885" y="-162"/>
                                    </p:animMotion>
                                  </p:childTnLst>
                                </p:cTn>
                              </p:par>
                            </p:childTnLst>
                          </p:cTn>
                        </p:par>
                        <p:par>
                          <p:cTn id="11" fill="hold">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5"/>
                                        </p:tgtEl>
                                        <p:attrNameLst>
                                          <p:attrName>style.visibility</p:attrName>
                                        </p:attrNameLst>
                                      </p:cBhvr>
                                      <p:to>
                                        <p:strVal val="visible"/>
                                      </p:to>
                                    </p:set>
                                    <p:anim calcmode="lin" valueType="num">
                                      <p:cBhvr additive="base">
                                        <p:cTn id="14" dur="500" fill="hold"/>
                                        <p:tgtEl>
                                          <p:spTgt spid="65"/>
                                        </p:tgtEl>
                                        <p:attrNameLst>
                                          <p:attrName>ppt_x</p:attrName>
                                        </p:attrNameLst>
                                      </p:cBhvr>
                                      <p:tavLst>
                                        <p:tav tm="0">
                                          <p:val>
                                            <p:strVal val="0-#ppt_w/2"/>
                                          </p:val>
                                        </p:tav>
                                        <p:tav tm="100000">
                                          <p:val>
                                            <p:strVal val="#ppt_x"/>
                                          </p:val>
                                        </p:tav>
                                      </p:tavLst>
                                    </p:anim>
                                    <p:anim calcmode="lin" valueType="num">
                                      <p:cBhvr additive="base">
                                        <p:cTn id="15" dur="500" fill="hold"/>
                                        <p:tgtEl>
                                          <p:spTgt spid="65"/>
                                        </p:tgtEl>
                                        <p:attrNameLst>
                                          <p:attrName>ppt_y</p:attrName>
                                        </p:attrNameLst>
                                      </p:cBhvr>
                                      <p:tavLst>
                                        <p:tav tm="0">
                                          <p:val>
                                            <p:strVal val="#ppt_y"/>
                                          </p:val>
                                        </p:tav>
                                        <p:tav tm="100000">
                                          <p:val>
                                            <p:strVal val="#ppt_y"/>
                                          </p:val>
                                        </p:tav>
                                      </p:tavLst>
                                    </p:anim>
                                  </p:childTnLst>
                                </p:cTn>
                              </p:par>
                            </p:childTnLst>
                          </p:cTn>
                        </p:par>
                        <p:par>
                          <p:cTn id="16" fill="hold">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blinds(horizontal)">
                                      <p:cBhvr>
                                        <p:cTn id="19" dur="500"/>
                                        <p:tgtEl>
                                          <p:spTgt spid="55"/>
                                        </p:tgtEl>
                                      </p:cBhvr>
                                    </p:animEffect>
                                  </p:childTnLst>
                                </p:cTn>
                              </p:par>
                            </p:childTnLst>
                          </p:cTn>
                        </p:par>
                        <p:par>
                          <p:cTn id="20" fill="hold">
                            <p:stCondLst>
                              <p:cond delay="5000"/>
                            </p:stCondLst>
                            <p:childTnLst>
                              <p:par>
                                <p:cTn id="21" presetID="26" presetClass="emph" presetSubtype="0" fill="hold" grpId="0" nodeType="afterEffect">
                                  <p:stCondLst>
                                    <p:cond delay="0"/>
                                  </p:stCondLst>
                                  <p:childTnLst>
                                    <p:animEffect transition="out" filter="fade">
                                      <p:cBhvr>
                                        <p:cTn id="22" dur="2000" tmFilter="0, 0; .2, .5; .8, .5; 1, 0"/>
                                        <p:tgtEl>
                                          <p:spTgt spid="26"/>
                                        </p:tgtEl>
                                      </p:cBhvr>
                                    </p:animEffect>
                                    <p:animScale>
                                      <p:cBhvr>
                                        <p:cTn id="23" dur="1000" autoRev="1" fill="hold"/>
                                        <p:tgtEl>
                                          <p:spTgt spid="26"/>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48"/>
                                        </p:tgtEl>
                                      </p:cBhvr>
                                    </p:animEffect>
                                    <p:animScale>
                                      <p:cBhvr>
                                        <p:cTn id="26" dur="1000" autoRev="1" fill="hold"/>
                                        <p:tgtEl>
                                          <p:spTgt spid="48"/>
                                        </p:tgtEl>
                                      </p:cBhvr>
                                      <p:by x="105000" y="105000"/>
                                    </p:animScale>
                                  </p:childTnLst>
                                </p:cTn>
                              </p:par>
                            </p:childTnLst>
                          </p:cTn>
                        </p:par>
                        <p:par>
                          <p:cTn id="27" fill="hold">
                            <p:stCondLst>
                              <p:cond delay="7000"/>
                            </p:stCondLst>
                            <p:childTnLst>
                              <p:par>
                                <p:cTn id="28" presetID="63" presetClass="path" presetSubtype="0" accel="50000" decel="50000" fill="hold" grpId="1" nodeType="afterEffect">
                                  <p:stCondLst>
                                    <p:cond delay="0"/>
                                  </p:stCondLst>
                                  <p:childTnLst>
                                    <p:animMotion origin="layout" path="M -2.5E-6 -2.22222E-6 L 0.11337 2.22222E-6 " pathEditMode="relative" rAng="0" ptsTypes="AA">
                                      <p:cBhvr>
                                        <p:cTn id="29" dur="2000" fill="hold"/>
                                        <p:tgtEl>
                                          <p:spTgt spid="55"/>
                                        </p:tgtEl>
                                        <p:attrNameLst>
                                          <p:attrName>ppt_x</p:attrName>
                                          <p:attrName>ppt_y</p:attrName>
                                        </p:attrNameLst>
                                      </p:cBhvr>
                                      <p:rCtr x="6059" y="-46"/>
                                    </p:animMotion>
                                  </p:childTnLst>
                                </p:cTn>
                              </p:par>
                            </p:childTnLst>
                          </p:cTn>
                        </p:par>
                        <p:par>
                          <p:cTn id="30" fill="hold">
                            <p:stCondLst>
                              <p:cond delay="9000"/>
                            </p:stCondLst>
                            <p:childTnLst>
                              <p:par>
                                <p:cTn id="31" presetID="26" presetClass="emph" presetSubtype="0" fill="hold" grpId="1" nodeType="afterEffect">
                                  <p:stCondLst>
                                    <p:cond delay="0"/>
                                  </p:stCondLst>
                                  <p:childTnLst>
                                    <p:animEffect transition="out" filter="fade">
                                      <p:cBhvr>
                                        <p:cTn id="32" dur="2000" tmFilter="0, 0; .2, .5; .8, .5; 1, 0"/>
                                        <p:tgtEl>
                                          <p:spTgt spid="48"/>
                                        </p:tgtEl>
                                      </p:cBhvr>
                                    </p:animEffect>
                                    <p:animScale>
                                      <p:cBhvr>
                                        <p:cTn id="33" dur="1000" autoRev="1" fill="hold"/>
                                        <p:tgtEl>
                                          <p:spTgt spid="48"/>
                                        </p:tgtEl>
                                      </p:cBhvr>
                                      <p:by x="105000" y="105000"/>
                                    </p:animScale>
                                  </p:childTnLst>
                                </p:cTn>
                              </p:par>
                              <p:par>
                                <p:cTn id="34" presetID="26" presetClass="emph" presetSubtype="0" fill="hold" grpId="0" nodeType="withEffect">
                                  <p:stCondLst>
                                    <p:cond delay="0"/>
                                  </p:stCondLst>
                                  <p:childTnLst>
                                    <p:animEffect transition="out" filter="fade">
                                      <p:cBhvr>
                                        <p:cTn id="35" dur="2000" tmFilter="0, 0; .2, .5; .8, .5; 1, 0"/>
                                        <p:tgtEl>
                                          <p:spTgt spid="49"/>
                                        </p:tgtEl>
                                      </p:cBhvr>
                                    </p:animEffect>
                                    <p:animScale>
                                      <p:cBhvr>
                                        <p:cTn id="36" dur="1000" autoRev="1" fill="hold"/>
                                        <p:tgtEl>
                                          <p:spTgt spid="49"/>
                                        </p:tgtEl>
                                      </p:cBhvr>
                                      <p:by x="105000" y="105000"/>
                                    </p:animScale>
                                  </p:childTnLst>
                                </p:cTn>
                              </p:par>
                            </p:childTnLst>
                          </p:cTn>
                        </p:par>
                        <p:par>
                          <p:cTn id="37" fill="hold">
                            <p:stCondLst>
                              <p:cond delay="11000"/>
                            </p:stCondLst>
                            <p:childTnLst>
                              <p:par>
                                <p:cTn id="38" presetID="26" presetClass="emph" presetSubtype="0" fill="hold" grpId="2" nodeType="afterEffect">
                                  <p:stCondLst>
                                    <p:cond delay="0"/>
                                  </p:stCondLst>
                                  <p:childTnLst>
                                    <p:animEffect transition="out" filter="fade">
                                      <p:cBhvr>
                                        <p:cTn id="39" dur="2000" tmFilter="0, 0; .2, .5; .8, .5; 1, 0"/>
                                        <p:tgtEl>
                                          <p:spTgt spid="48"/>
                                        </p:tgtEl>
                                      </p:cBhvr>
                                    </p:animEffect>
                                    <p:animScale>
                                      <p:cBhvr>
                                        <p:cTn id="40" dur="1000" autoRev="1" fill="hold"/>
                                        <p:tgtEl>
                                          <p:spTgt spid="48"/>
                                        </p:tgtEl>
                                      </p:cBhvr>
                                      <p:by x="105000" y="105000"/>
                                    </p:animScale>
                                  </p:childTnLst>
                                </p:cTn>
                              </p:par>
                              <p:par>
                                <p:cTn id="41" presetID="26" presetClass="emph" presetSubtype="0" fill="hold" grpId="0" nodeType="withEffect">
                                  <p:stCondLst>
                                    <p:cond delay="0"/>
                                  </p:stCondLst>
                                  <p:childTnLst>
                                    <p:animEffect transition="out" filter="fade">
                                      <p:cBhvr>
                                        <p:cTn id="42" dur="2000" tmFilter="0, 0; .2, .5; .8, .5; 1, 0"/>
                                        <p:tgtEl>
                                          <p:spTgt spid="50"/>
                                        </p:tgtEl>
                                      </p:cBhvr>
                                    </p:animEffect>
                                    <p:animScale>
                                      <p:cBhvr>
                                        <p:cTn id="43" dur="1000" autoRev="1" fill="hold"/>
                                        <p:tgtEl>
                                          <p:spTgt spid="50"/>
                                        </p:tgtEl>
                                      </p:cBhvr>
                                      <p:by x="105000" y="105000"/>
                                    </p:animScale>
                                  </p:childTnLst>
                                </p:cTn>
                              </p:par>
                            </p:childTnLst>
                          </p:cTn>
                        </p:par>
                        <p:par>
                          <p:cTn id="44" fill="hold">
                            <p:stCondLst>
                              <p:cond delay="13000"/>
                            </p:stCondLst>
                            <p:childTnLst>
                              <p:par>
                                <p:cTn id="45" presetID="26" presetClass="emph" presetSubtype="0" fill="hold" grpId="3" nodeType="afterEffect">
                                  <p:stCondLst>
                                    <p:cond delay="0"/>
                                  </p:stCondLst>
                                  <p:childTnLst>
                                    <p:animEffect transition="out" filter="fade">
                                      <p:cBhvr>
                                        <p:cTn id="46" dur="2000" tmFilter="0, 0; .2, .5; .8, .5; 1, 0"/>
                                        <p:tgtEl>
                                          <p:spTgt spid="48"/>
                                        </p:tgtEl>
                                      </p:cBhvr>
                                    </p:animEffect>
                                    <p:animScale>
                                      <p:cBhvr>
                                        <p:cTn id="47" dur="1000" autoRev="1" fill="hold"/>
                                        <p:tgtEl>
                                          <p:spTgt spid="48"/>
                                        </p:tgtEl>
                                      </p:cBhvr>
                                      <p:by x="105000" y="105000"/>
                                    </p:animScale>
                                  </p:childTnLst>
                                </p:cTn>
                              </p:par>
                              <p:par>
                                <p:cTn id="48" presetID="26" presetClass="emph" presetSubtype="0" fill="hold" grpId="0" nodeType="withEffect">
                                  <p:stCondLst>
                                    <p:cond delay="0"/>
                                  </p:stCondLst>
                                  <p:childTnLst>
                                    <p:animEffect transition="out" filter="fade">
                                      <p:cBhvr>
                                        <p:cTn id="49" dur="2000" tmFilter="0, 0; .2, .5; .8, .5; 1, 0"/>
                                        <p:tgtEl>
                                          <p:spTgt spid="51"/>
                                        </p:tgtEl>
                                      </p:cBhvr>
                                    </p:animEffect>
                                    <p:animScale>
                                      <p:cBhvr>
                                        <p:cTn id="50" dur="1000" autoRev="1" fill="hold"/>
                                        <p:tgtEl>
                                          <p:spTgt spid="51"/>
                                        </p:tgtEl>
                                      </p:cBhvr>
                                      <p:by x="105000" y="105000"/>
                                    </p:animScale>
                                  </p:childTnLst>
                                </p:cTn>
                              </p:par>
                            </p:childTnLst>
                          </p:cTn>
                        </p:par>
                        <p:par>
                          <p:cTn id="51" fill="hold">
                            <p:stCondLst>
                              <p:cond delay="15000"/>
                            </p:stCondLst>
                            <p:childTnLst>
                              <p:par>
                                <p:cTn id="52" presetID="63" presetClass="path" presetSubtype="0" accel="50000" decel="50000" fill="hold" grpId="2" nodeType="afterEffect">
                                  <p:stCondLst>
                                    <p:cond delay="0"/>
                                  </p:stCondLst>
                                  <p:childTnLst>
                                    <p:animMotion origin="layout" path="M 0.11337 -2.22222E-6 L 0.48802 -0.00139 " pathEditMode="relative" rAng="0" ptsTypes="AA">
                                      <p:cBhvr>
                                        <p:cTn id="53" dur="2000" fill="hold"/>
                                        <p:tgtEl>
                                          <p:spTgt spid="55"/>
                                        </p:tgtEl>
                                        <p:attrNameLst>
                                          <p:attrName>ppt_x</p:attrName>
                                          <p:attrName>ppt_y</p:attrName>
                                        </p:attrNameLst>
                                      </p:cBhvr>
                                      <p:rCtr x="18733" y="-69"/>
                                    </p:animMotion>
                                  </p:childTnLst>
                                </p:cTn>
                              </p:par>
                            </p:childTnLst>
                          </p:cTn>
                        </p:par>
                        <p:par>
                          <p:cTn id="54" fill="hold">
                            <p:stCondLst>
                              <p:cond delay="17000"/>
                            </p:stCondLst>
                            <p:childTnLst>
                              <p:par>
                                <p:cTn id="55" presetID="26" presetClass="emph" presetSubtype="0" fill="hold" grpId="1" nodeType="afterEffect">
                                  <p:stCondLst>
                                    <p:cond delay="0"/>
                                  </p:stCondLst>
                                  <p:childTnLst>
                                    <p:animEffect transition="out" filter="fade">
                                      <p:cBhvr>
                                        <p:cTn id="56" dur="2000" tmFilter="0, 0; .2, .5; .8, .5; 1, 0"/>
                                        <p:tgtEl>
                                          <p:spTgt spid="51"/>
                                        </p:tgtEl>
                                      </p:cBhvr>
                                    </p:animEffect>
                                    <p:animScale>
                                      <p:cBhvr>
                                        <p:cTn id="57" dur="1000" autoRev="1" fill="hold"/>
                                        <p:tgtEl>
                                          <p:spTgt spid="51"/>
                                        </p:tgtEl>
                                      </p:cBhvr>
                                      <p:by x="105000" y="105000"/>
                                    </p:animScale>
                                  </p:childTnLst>
                                </p:cTn>
                              </p:par>
                              <p:par>
                                <p:cTn id="58" presetID="26" presetClass="emph" presetSubtype="0" fill="hold" grpId="0" nodeType="withEffect">
                                  <p:stCondLst>
                                    <p:cond delay="0"/>
                                  </p:stCondLst>
                                  <p:childTnLst>
                                    <p:animEffect transition="out" filter="fade">
                                      <p:cBhvr>
                                        <p:cTn id="59" dur="2000" tmFilter="0, 0; .2, .5; .8, .5; 1, 0"/>
                                        <p:tgtEl>
                                          <p:spTgt spid="52"/>
                                        </p:tgtEl>
                                      </p:cBhvr>
                                    </p:animEffect>
                                    <p:animScale>
                                      <p:cBhvr>
                                        <p:cTn id="60" dur="1000" autoRev="1" fill="hold"/>
                                        <p:tgtEl>
                                          <p:spTgt spid="52"/>
                                        </p:tgtEl>
                                      </p:cBhvr>
                                      <p:by x="105000" y="105000"/>
                                    </p:animScale>
                                  </p:childTnLst>
                                </p:cTn>
                              </p:par>
                            </p:childTnLst>
                          </p:cTn>
                        </p:par>
                        <p:par>
                          <p:cTn id="61" fill="hold">
                            <p:stCondLst>
                              <p:cond delay="19000"/>
                            </p:stCondLst>
                            <p:childTnLst>
                              <p:par>
                                <p:cTn id="62" presetID="2" presetClass="exit" presetSubtype="8" fill="hold" grpId="1" nodeType="afterEffect">
                                  <p:stCondLst>
                                    <p:cond delay="0"/>
                                  </p:stCondLst>
                                  <p:childTnLst>
                                    <p:anim calcmode="lin" valueType="num">
                                      <p:cBhvr additive="base">
                                        <p:cTn id="63" dur="500"/>
                                        <p:tgtEl>
                                          <p:spTgt spid="65"/>
                                        </p:tgtEl>
                                        <p:attrNameLst>
                                          <p:attrName>ppt_x</p:attrName>
                                        </p:attrNameLst>
                                      </p:cBhvr>
                                      <p:tavLst>
                                        <p:tav tm="0">
                                          <p:val>
                                            <p:strVal val="ppt_x"/>
                                          </p:val>
                                        </p:tav>
                                        <p:tav tm="100000">
                                          <p:val>
                                            <p:strVal val="0-ppt_w/2"/>
                                          </p:val>
                                        </p:tav>
                                      </p:tavLst>
                                    </p:anim>
                                    <p:anim calcmode="lin" valueType="num">
                                      <p:cBhvr additive="base">
                                        <p:cTn id="64" dur="500"/>
                                        <p:tgtEl>
                                          <p:spTgt spid="65"/>
                                        </p:tgtEl>
                                        <p:attrNameLst>
                                          <p:attrName>ppt_y</p:attrName>
                                        </p:attrNameLst>
                                      </p:cBhvr>
                                      <p:tavLst>
                                        <p:tav tm="0">
                                          <p:val>
                                            <p:strVal val="ppt_y"/>
                                          </p:val>
                                        </p:tav>
                                        <p:tav tm="100000">
                                          <p:val>
                                            <p:strVal val="ppt_y"/>
                                          </p:val>
                                        </p:tav>
                                      </p:tavLst>
                                    </p:anim>
                                    <p:set>
                                      <p:cBhvr>
                                        <p:cTn id="65" dur="1" fill="hold">
                                          <p:stCondLst>
                                            <p:cond delay="499"/>
                                          </p:stCondLst>
                                        </p:cTn>
                                        <p:tgtEl>
                                          <p:spTgt spid="65"/>
                                        </p:tgtEl>
                                        <p:attrNameLst>
                                          <p:attrName>style.visibility</p:attrName>
                                        </p:attrNameLst>
                                      </p:cBhvr>
                                      <p:to>
                                        <p:strVal val="hidden"/>
                                      </p:to>
                                    </p:set>
                                  </p:childTnLst>
                                </p:cTn>
                              </p:par>
                            </p:childTnLst>
                          </p:cTn>
                        </p:par>
                        <p:par>
                          <p:cTn id="66" fill="hold">
                            <p:stCondLst>
                              <p:cond delay="19500"/>
                            </p:stCondLst>
                            <p:childTnLst>
                              <p:par>
                                <p:cTn id="67" presetID="2" presetClass="entr" presetSubtype="2" fill="hold" grpId="0" nodeType="afterEffect">
                                  <p:stCondLst>
                                    <p:cond delay="0"/>
                                  </p:stCondLst>
                                  <p:childTnLst>
                                    <p:set>
                                      <p:cBhvr>
                                        <p:cTn id="68" dur="1" fill="hold">
                                          <p:stCondLst>
                                            <p:cond delay="0"/>
                                          </p:stCondLst>
                                        </p:cTn>
                                        <p:tgtEl>
                                          <p:spTgt spid="66"/>
                                        </p:tgtEl>
                                        <p:attrNameLst>
                                          <p:attrName>style.visibility</p:attrName>
                                        </p:attrNameLst>
                                      </p:cBhvr>
                                      <p:to>
                                        <p:strVal val="visible"/>
                                      </p:to>
                                    </p:set>
                                    <p:anim calcmode="lin" valueType="num">
                                      <p:cBhvr additive="base">
                                        <p:cTn id="69" dur="500" fill="hold"/>
                                        <p:tgtEl>
                                          <p:spTgt spid="66"/>
                                        </p:tgtEl>
                                        <p:attrNameLst>
                                          <p:attrName>ppt_x</p:attrName>
                                        </p:attrNameLst>
                                      </p:cBhvr>
                                      <p:tavLst>
                                        <p:tav tm="0">
                                          <p:val>
                                            <p:strVal val="1+#ppt_w/2"/>
                                          </p:val>
                                        </p:tav>
                                        <p:tav tm="100000">
                                          <p:val>
                                            <p:strVal val="#ppt_x"/>
                                          </p:val>
                                        </p:tav>
                                      </p:tavLst>
                                    </p:anim>
                                    <p:anim calcmode="lin" valueType="num">
                                      <p:cBhvr additive="base">
                                        <p:cTn id="70" dur="500" fill="hold"/>
                                        <p:tgtEl>
                                          <p:spTgt spid="66"/>
                                        </p:tgtEl>
                                        <p:attrNameLst>
                                          <p:attrName>ppt_y</p:attrName>
                                        </p:attrNameLst>
                                      </p:cBhvr>
                                      <p:tavLst>
                                        <p:tav tm="0">
                                          <p:val>
                                            <p:strVal val="#ppt_y"/>
                                          </p:val>
                                        </p:tav>
                                        <p:tav tm="100000">
                                          <p:val>
                                            <p:strVal val="#ppt_y"/>
                                          </p:val>
                                        </p:tav>
                                      </p:tavLst>
                                    </p:anim>
                                  </p:childTnLst>
                                </p:cTn>
                              </p:par>
                            </p:childTnLst>
                          </p:cTn>
                        </p:par>
                        <p:par>
                          <p:cTn id="71" fill="hold">
                            <p:stCondLst>
                              <p:cond delay="20000"/>
                            </p:stCondLst>
                            <p:childTnLst>
                              <p:par>
                                <p:cTn id="72" presetID="42" presetClass="path" presetSubtype="0" accel="50000" decel="50000" fill="hold" grpId="2" nodeType="afterEffect">
                                  <p:stCondLst>
                                    <p:cond delay="0"/>
                                  </p:stCondLst>
                                  <p:childTnLst>
                                    <p:animMotion origin="layout" path="M -2.77778E-6 2.59259E-6 L -0.22673 0.20879 " pathEditMode="relative" rAng="0" ptsTypes="AA">
                                      <p:cBhvr>
                                        <p:cTn id="73" dur="2000" fill="hold"/>
                                        <p:tgtEl>
                                          <p:spTgt spid="51"/>
                                        </p:tgtEl>
                                        <p:attrNameLst>
                                          <p:attrName>ppt_x</p:attrName>
                                          <p:attrName>ppt_y</p:attrName>
                                        </p:attrNameLst>
                                      </p:cBhvr>
                                      <p:rCtr x="-11337" y="10440"/>
                                    </p:animMotion>
                                  </p:childTnLst>
                                </p:cTn>
                              </p:par>
                            </p:childTnLst>
                          </p:cTn>
                        </p:par>
                        <p:par>
                          <p:cTn id="74" fill="hold">
                            <p:stCondLst>
                              <p:cond delay="22000"/>
                            </p:stCondLst>
                            <p:childTnLst>
                              <p:par>
                                <p:cTn id="75" presetID="63" presetClass="path" presetSubtype="0" accel="50000" decel="50000" fill="hold" grpId="1" nodeType="afterEffect">
                                  <p:stCondLst>
                                    <p:cond delay="0"/>
                                  </p:stCondLst>
                                  <p:childTnLst>
                                    <p:animMotion origin="layout" path="M 0.00069 2.59259E-6 L 0.48489 3.33333E-6 " pathEditMode="relative" rAng="0" ptsTypes="AA">
                                      <p:cBhvr>
                                        <p:cTn id="76" dur="2000" fill="hold"/>
                                        <p:tgtEl>
                                          <p:spTgt spid="26"/>
                                        </p:tgtEl>
                                        <p:attrNameLst>
                                          <p:attrName>ppt_x</p:attrName>
                                          <p:attrName>ppt_y</p:attrName>
                                        </p:attrNameLst>
                                      </p:cBhvr>
                                      <p:rCtr x="24323" y="139"/>
                                    </p:animMotion>
                                  </p:childTnLst>
                                </p:cTn>
                              </p:par>
                            </p:childTnLst>
                          </p:cTn>
                        </p:par>
                        <p:par>
                          <p:cTn id="77" fill="hold">
                            <p:stCondLst>
                              <p:cond delay="24000"/>
                            </p:stCondLst>
                            <p:childTnLst>
                              <p:par>
                                <p:cTn id="78" presetID="64" presetClass="path" presetSubtype="0" accel="50000" decel="50000" fill="hold" grpId="3" nodeType="afterEffect">
                                  <p:stCondLst>
                                    <p:cond delay="0"/>
                                  </p:stCondLst>
                                  <p:childTnLst>
                                    <p:animMotion origin="layout" path="M -0.22673 0.20879 L -0.4842 3.33333E-6 " pathEditMode="relative" rAng="0" ptsTypes="AA">
                                      <p:cBhvr>
                                        <p:cTn id="79" dur="2000" fill="hold"/>
                                        <p:tgtEl>
                                          <p:spTgt spid="51"/>
                                        </p:tgtEl>
                                        <p:attrNameLst>
                                          <p:attrName>ppt_x</p:attrName>
                                          <p:attrName>ppt_y</p:attrName>
                                        </p:attrNameLst>
                                      </p:cBhvr>
                                      <p:rCtr x="-12708" y="-10301"/>
                                    </p:animMotion>
                                  </p:childTnLst>
                                </p:cTn>
                              </p:par>
                            </p:childTnLst>
                          </p:cTn>
                        </p:par>
                        <p:par>
                          <p:cTn id="80" fill="hold">
                            <p:stCondLst>
                              <p:cond delay="26000"/>
                            </p:stCondLst>
                            <p:childTnLst>
                              <p:par>
                                <p:cTn id="81" presetID="3" presetClass="exit" presetSubtype="10" fill="hold" grpId="3" nodeType="afterEffect">
                                  <p:stCondLst>
                                    <p:cond delay="0"/>
                                  </p:stCondLst>
                                  <p:childTnLst>
                                    <p:animEffect transition="out" filter="blinds(horizontal)">
                                      <p:cBhvr>
                                        <p:cTn id="82" dur="500"/>
                                        <p:tgtEl>
                                          <p:spTgt spid="55"/>
                                        </p:tgtEl>
                                      </p:cBhvr>
                                    </p:animEffect>
                                    <p:set>
                                      <p:cBhvr>
                                        <p:cTn id="83" dur="1" fill="hold">
                                          <p:stCondLst>
                                            <p:cond delay="499"/>
                                          </p:stCondLst>
                                        </p:cTn>
                                        <p:tgtEl>
                                          <p:spTgt spid="55"/>
                                        </p:tgtEl>
                                        <p:attrNameLst>
                                          <p:attrName>style.visibility</p:attrName>
                                        </p:attrNameLst>
                                      </p:cBhvr>
                                      <p:to>
                                        <p:strVal val="hidden"/>
                                      </p:to>
                                    </p:set>
                                  </p:childTnLst>
                                </p:cTn>
                              </p:par>
                            </p:childTnLst>
                          </p:cTn>
                        </p:par>
                        <p:par>
                          <p:cTn id="84" fill="hold">
                            <p:stCondLst>
                              <p:cond delay="26500"/>
                            </p:stCondLst>
                            <p:childTnLst>
                              <p:par>
                                <p:cTn id="85" presetID="2" presetClass="exit" presetSubtype="2" fill="hold" grpId="1" nodeType="afterEffect">
                                  <p:stCondLst>
                                    <p:cond delay="0"/>
                                  </p:stCondLst>
                                  <p:childTnLst>
                                    <p:anim calcmode="lin" valueType="num">
                                      <p:cBhvr additive="base">
                                        <p:cTn id="86" dur="500"/>
                                        <p:tgtEl>
                                          <p:spTgt spid="66"/>
                                        </p:tgtEl>
                                        <p:attrNameLst>
                                          <p:attrName>ppt_x</p:attrName>
                                        </p:attrNameLst>
                                      </p:cBhvr>
                                      <p:tavLst>
                                        <p:tav tm="0">
                                          <p:val>
                                            <p:strVal val="ppt_x"/>
                                          </p:val>
                                        </p:tav>
                                        <p:tav tm="100000">
                                          <p:val>
                                            <p:strVal val="1+ppt_w/2"/>
                                          </p:val>
                                        </p:tav>
                                      </p:tavLst>
                                    </p:anim>
                                    <p:anim calcmode="lin" valueType="num">
                                      <p:cBhvr additive="base">
                                        <p:cTn id="87" dur="500"/>
                                        <p:tgtEl>
                                          <p:spTgt spid="66"/>
                                        </p:tgtEl>
                                        <p:attrNameLst>
                                          <p:attrName>ppt_y</p:attrName>
                                        </p:attrNameLst>
                                      </p:cBhvr>
                                      <p:tavLst>
                                        <p:tav tm="0">
                                          <p:val>
                                            <p:strVal val="ppt_y"/>
                                          </p:val>
                                        </p:tav>
                                        <p:tav tm="100000">
                                          <p:val>
                                            <p:strVal val="ppt_y"/>
                                          </p:val>
                                        </p:tav>
                                      </p:tavLst>
                                    </p:anim>
                                    <p:set>
                                      <p:cBhvr>
                                        <p:cTn id="88"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6" grpId="1" animBg="1"/>
      <p:bldP spid="48" grpId="0" animBg="1"/>
      <p:bldP spid="48" grpId="1" animBg="1"/>
      <p:bldP spid="48" grpId="2" animBg="1"/>
      <p:bldP spid="48" grpId="3" animBg="1"/>
      <p:bldP spid="49" grpId="0" animBg="1"/>
      <p:bldP spid="50" grpId="0" animBg="1"/>
      <p:bldP spid="51" grpId="0" animBg="1"/>
      <p:bldP spid="51" grpId="1" animBg="1"/>
      <p:bldP spid="51" grpId="2" animBg="1"/>
      <p:bldP spid="51" grpId="3" animBg="1"/>
      <p:bldP spid="52" grpId="0" animBg="1"/>
      <p:bldP spid="54" grpId="0" animBg="1"/>
      <p:bldP spid="55" grpId="0" animBg="1"/>
      <p:bldP spid="55" grpId="1" animBg="1"/>
      <p:bldP spid="55" grpId="2" animBg="1"/>
      <p:bldP spid="55" grpId="3" animBg="1"/>
      <p:bldP spid="65" grpId="0" animBg="1"/>
      <p:bldP spid="65" grpId="1" animBg="1"/>
      <p:bldP spid="66" grpId="0" animBg="1"/>
      <p:bldP spid="66"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63</a:t>
            </a:fld>
            <a:endParaRPr lang="en-US" altLang="en-US"/>
          </a:p>
        </p:txBody>
      </p:sp>
      <p:sp>
        <p:nvSpPr>
          <p:cNvPr id="27" name="Oval 3"/>
          <p:cNvSpPr>
            <a:spLocks noChangeArrowheads="1"/>
          </p:cNvSpPr>
          <p:nvPr/>
        </p:nvSpPr>
        <p:spPr bwMode="auto">
          <a:xfrm>
            <a:off x="1411288"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8" name="Oval 4"/>
          <p:cNvSpPr>
            <a:spLocks noChangeArrowheads="1"/>
          </p:cNvSpPr>
          <p:nvPr/>
        </p:nvSpPr>
        <p:spPr bwMode="auto">
          <a:xfrm>
            <a:off x="25209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9" name="Oval 5"/>
          <p:cNvSpPr>
            <a:spLocks noChangeArrowheads="1"/>
          </p:cNvSpPr>
          <p:nvPr/>
        </p:nvSpPr>
        <p:spPr bwMode="auto">
          <a:xfrm>
            <a:off x="36290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0" name="Oval 6"/>
          <p:cNvSpPr>
            <a:spLocks noChangeArrowheads="1"/>
          </p:cNvSpPr>
          <p:nvPr/>
        </p:nvSpPr>
        <p:spPr bwMode="auto">
          <a:xfrm>
            <a:off x="47386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1" name="Oval 7"/>
          <p:cNvSpPr>
            <a:spLocks noChangeArrowheads="1"/>
          </p:cNvSpPr>
          <p:nvPr/>
        </p:nvSpPr>
        <p:spPr bwMode="auto">
          <a:xfrm>
            <a:off x="5845175"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2" name="Oval 8"/>
          <p:cNvSpPr>
            <a:spLocks noChangeArrowheads="1"/>
          </p:cNvSpPr>
          <p:nvPr/>
        </p:nvSpPr>
        <p:spPr bwMode="auto">
          <a:xfrm>
            <a:off x="69548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3" name="Oval 9"/>
          <p:cNvSpPr>
            <a:spLocks noChangeArrowheads="1"/>
          </p:cNvSpPr>
          <p:nvPr/>
        </p:nvSpPr>
        <p:spPr bwMode="auto">
          <a:xfrm>
            <a:off x="806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4" name="Oval 10"/>
          <p:cNvSpPr>
            <a:spLocks noChangeArrowheads="1"/>
          </p:cNvSpPr>
          <p:nvPr/>
        </p:nvSpPr>
        <p:spPr bwMode="auto">
          <a:xfrm>
            <a:off x="3048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5" name="AutoShape 11"/>
          <p:cNvSpPr>
            <a:spLocks noChangeArrowheads="1"/>
          </p:cNvSpPr>
          <p:nvPr/>
        </p:nvSpPr>
        <p:spPr bwMode="auto">
          <a:xfrm>
            <a:off x="2406650"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36" name="AutoShape 12"/>
          <p:cNvSpPr>
            <a:spLocks noChangeArrowheads="1"/>
          </p:cNvSpPr>
          <p:nvPr/>
        </p:nvSpPr>
        <p:spPr bwMode="auto">
          <a:xfrm>
            <a:off x="3390900"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min</a:t>
            </a:r>
          </a:p>
        </p:txBody>
      </p:sp>
      <p:grpSp>
        <p:nvGrpSpPr>
          <p:cNvPr id="37" name="Group 13"/>
          <p:cNvGrpSpPr>
            <a:grpSpLocks/>
          </p:cNvGrpSpPr>
          <p:nvPr/>
        </p:nvGrpSpPr>
        <p:grpSpPr bwMode="auto">
          <a:xfrm>
            <a:off x="304800" y="3462338"/>
            <a:ext cx="8550275" cy="608012"/>
            <a:chOff x="644" y="1153"/>
            <a:chExt cx="4972" cy="383"/>
          </a:xfrm>
        </p:grpSpPr>
        <p:sp>
          <p:nvSpPr>
            <p:cNvPr id="38"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9"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0"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41"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2"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3"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4"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5"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6" name="Text Box 22"/>
          <p:cNvSpPr txBox="1">
            <a:spLocks noChangeArrowheads="1"/>
          </p:cNvSpPr>
          <p:nvPr/>
        </p:nvSpPr>
        <p:spPr bwMode="auto">
          <a:xfrm>
            <a:off x="1282700"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dirty="0">
                <a:solidFill>
                  <a:srgbClr val="362AD4"/>
                </a:solidFill>
                <a:latin typeface="Times New Roman" panose="02020603050405020304" pitchFamily="18" charset="0"/>
                <a:cs typeface="Times New Roman" panose="02020603050405020304" pitchFamily="18" charset="0"/>
              </a:rPr>
              <a:t>Vị trí nhỏ nhất(3, 7)</a:t>
            </a:r>
          </a:p>
        </p:txBody>
      </p:sp>
      <p:sp>
        <p:nvSpPr>
          <p:cNvPr id="47" name="Text Box 23"/>
          <p:cNvSpPr txBox="1">
            <a:spLocks noChangeArrowheads="1"/>
          </p:cNvSpPr>
          <p:nvPr/>
        </p:nvSpPr>
        <p:spPr bwMode="auto">
          <a:xfrm>
            <a:off x="4945063" y="1379538"/>
            <a:ext cx="3165475"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solidFill>
                  <a:srgbClr val="362AD4"/>
                </a:solidFill>
                <a:latin typeface="Times New Roman" panose="02020603050405020304" pitchFamily="18" charset="0"/>
                <a:cs typeface="Times New Roman" panose="02020603050405020304" pitchFamily="18" charset="0"/>
              </a:rPr>
              <a:t>Swap(a[3]</a:t>
            </a:r>
            <a:r>
              <a:rPr lang="en-US" altLang="en-US" sz="2400" b="1" dirty="0">
                <a:latin typeface="Times New Roman" panose="02020603050405020304" pitchFamily="18" charset="0"/>
                <a:cs typeface="Times New Roman" panose="02020603050405020304" pitchFamily="18" charset="0"/>
              </a:rPr>
              <a:t>, </a:t>
            </a:r>
            <a:r>
              <a:rPr lang="en-US" altLang="en-US" sz="2400" b="1" dirty="0">
                <a:solidFill>
                  <a:srgbClr val="362AD4"/>
                </a:solidFill>
                <a:latin typeface="Times New Roman" panose="02020603050405020304" pitchFamily="18" charset="0"/>
                <a:cs typeface="Times New Roman" panose="02020603050405020304" pitchFamily="18" charset="0"/>
              </a:rPr>
              <a:t>a[3])</a:t>
            </a:r>
          </a:p>
        </p:txBody>
      </p:sp>
    </p:spTree>
    <p:extLst>
      <p:ext uri="{BB962C8B-B14F-4D97-AF65-F5344CB8AC3E}">
        <p14:creationId xmlns:p14="http://schemas.microsoft.com/office/powerpoint/2010/main" val="17152268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amond(in)">
                                      <p:cBhvr>
                                        <p:cTn id="7" dur="2000"/>
                                        <p:tgtEl>
                                          <p:spTgt spid="28"/>
                                        </p:tgtEl>
                                      </p:cBhvr>
                                    </p:animEffect>
                                  </p:childTnLst>
                                </p:cTn>
                              </p:par>
                            </p:childTnLst>
                          </p:cTn>
                        </p:par>
                        <p:par>
                          <p:cTn id="8" fill="hold">
                            <p:stCondLst>
                              <p:cond delay="2000"/>
                            </p:stCondLst>
                            <p:childTnLst>
                              <p:par>
                                <p:cTn id="9" presetID="63" presetClass="path" presetSubtype="0" accel="50000" decel="50000" fill="hold" grpId="0" nodeType="afterEffect">
                                  <p:stCondLst>
                                    <p:cond delay="0"/>
                                  </p:stCondLst>
                                  <p:childTnLst>
                                    <p:animMotion origin="layout" path="M -1.11111E-6 2.96296E-6 L 0.12431 -0.00301 " pathEditMode="relative" rAng="0" ptsTypes="AA">
                                      <p:cBhvr>
                                        <p:cTn id="10" dur="2000" fill="hold"/>
                                        <p:tgtEl>
                                          <p:spTgt spid="35"/>
                                        </p:tgtEl>
                                        <p:attrNameLst>
                                          <p:attrName>ppt_x</p:attrName>
                                          <p:attrName>ppt_y</p:attrName>
                                        </p:attrNameLst>
                                      </p:cBhvr>
                                      <p:rCtr x="6215" y="-162"/>
                                    </p:animMotion>
                                  </p:childTnLst>
                                </p:cTn>
                              </p:par>
                            </p:childTnLst>
                          </p:cTn>
                        </p:par>
                        <p:par>
                          <p:cTn id="11" fill="hold">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46"/>
                                        </p:tgtEl>
                                        <p:attrNameLst>
                                          <p:attrName>style.visibility</p:attrName>
                                        </p:attrNameLst>
                                      </p:cBhvr>
                                      <p:to>
                                        <p:strVal val="visible"/>
                                      </p:to>
                                    </p:set>
                                    <p:anim calcmode="lin" valueType="num">
                                      <p:cBhvr additive="base">
                                        <p:cTn id="14" dur="500" fill="hold"/>
                                        <p:tgtEl>
                                          <p:spTgt spid="46"/>
                                        </p:tgtEl>
                                        <p:attrNameLst>
                                          <p:attrName>ppt_x</p:attrName>
                                        </p:attrNameLst>
                                      </p:cBhvr>
                                      <p:tavLst>
                                        <p:tav tm="0">
                                          <p:val>
                                            <p:strVal val="0-#ppt_w/2"/>
                                          </p:val>
                                        </p:tav>
                                        <p:tav tm="100000">
                                          <p:val>
                                            <p:strVal val="#ppt_x"/>
                                          </p:val>
                                        </p:tav>
                                      </p:tavLst>
                                    </p:anim>
                                    <p:anim calcmode="lin" valueType="num">
                                      <p:cBhvr additive="base">
                                        <p:cTn id="15" dur="500" fill="hold"/>
                                        <p:tgtEl>
                                          <p:spTgt spid="46"/>
                                        </p:tgtEl>
                                        <p:attrNameLst>
                                          <p:attrName>ppt_y</p:attrName>
                                        </p:attrNameLst>
                                      </p:cBhvr>
                                      <p:tavLst>
                                        <p:tav tm="0">
                                          <p:val>
                                            <p:strVal val="#ppt_y"/>
                                          </p:val>
                                        </p:tav>
                                        <p:tav tm="100000">
                                          <p:val>
                                            <p:strVal val="#ppt_y"/>
                                          </p:val>
                                        </p:tav>
                                      </p:tavLst>
                                    </p:anim>
                                  </p:childTnLst>
                                </p:cTn>
                              </p:par>
                            </p:childTnLst>
                          </p:cTn>
                        </p:par>
                        <p:par>
                          <p:cTn id="16" fill="hold">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blinds(horizontal)">
                                      <p:cBhvr>
                                        <p:cTn id="19" dur="500"/>
                                        <p:tgtEl>
                                          <p:spTgt spid="36"/>
                                        </p:tgtEl>
                                      </p:cBhvr>
                                    </p:animEffect>
                                  </p:childTnLst>
                                </p:cTn>
                              </p:par>
                            </p:childTnLst>
                          </p:cTn>
                        </p:par>
                        <p:par>
                          <p:cTn id="20" fill="hold">
                            <p:stCondLst>
                              <p:cond delay="5000"/>
                            </p:stCondLst>
                            <p:childTnLst>
                              <p:par>
                                <p:cTn id="21" presetID="26" presetClass="emph" presetSubtype="0" fill="hold" grpId="0" nodeType="afterEffect">
                                  <p:stCondLst>
                                    <p:cond delay="0"/>
                                  </p:stCondLst>
                                  <p:iterate type="lt">
                                    <p:tmPct val="0"/>
                                  </p:iterate>
                                  <p:childTnLst>
                                    <p:animEffect transition="out" filter="fade">
                                      <p:cBhvr>
                                        <p:cTn id="22" dur="2000" tmFilter="0, 0; .2, .5; .8, .5; 1, 0"/>
                                        <p:tgtEl>
                                          <p:spTgt spid="29"/>
                                        </p:tgtEl>
                                      </p:cBhvr>
                                    </p:animEffect>
                                    <p:animScale>
                                      <p:cBhvr>
                                        <p:cTn id="23" dur="1000" autoRev="1" fill="hold"/>
                                        <p:tgtEl>
                                          <p:spTgt spid="29"/>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30"/>
                                        </p:tgtEl>
                                      </p:cBhvr>
                                    </p:animEffect>
                                    <p:animScale>
                                      <p:cBhvr>
                                        <p:cTn id="26" dur="1000" autoRev="1" fill="hold"/>
                                        <p:tgtEl>
                                          <p:spTgt spid="30"/>
                                        </p:tgtEl>
                                      </p:cBhvr>
                                      <p:by x="105000" y="105000"/>
                                    </p:animScale>
                                  </p:childTnLst>
                                </p:cTn>
                              </p:par>
                            </p:childTnLst>
                          </p:cTn>
                        </p:par>
                        <p:par>
                          <p:cTn id="27" fill="hold">
                            <p:stCondLst>
                              <p:cond delay="7000"/>
                            </p:stCondLst>
                            <p:childTnLst>
                              <p:par>
                                <p:cTn id="28" presetID="26" presetClass="emph" presetSubtype="0" fill="hold" grpId="1" nodeType="afterEffect">
                                  <p:stCondLst>
                                    <p:cond delay="0"/>
                                  </p:stCondLst>
                                  <p:iterate type="lt">
                                    <p:tmPct val="0"/>
                                  </p:iterate>
                                  <p:childTnLst>
                                    <p:animEffect transition="out" filter="fade">
                                      <p:cBhvr>
                                        <p:cTn id="29" dur="2000" tmFilter="0, 0; .2, .5; .8, .5; 1, 0"/>
                                        <p:tgtEl>
                                          <p:spTgt spid="29"/>
                                        </p:tgtEl>
                                      </p:cBhvr>
                                    </p:animEffect>
                                    <p:animScale>
                                      <p:cBhvr>
                                        <p:cTn id="30" dur="1000" autoRev="1" fill="hold"/>
                                        <p:tgtEl>
                                          <p:spTgt spid="29"/>
                                        </p:tgtEl>
                                      </p:cBhvr>
                                      <p:by x="105000" y="105000"/>
                                    </p:animScale>
                                  </p:childTnLst>
                                </p:cTn>
                              </p:par>
                              <p:par>
                                <p:cTn id="31" presetID="26" presetClass="emph" presetSubtype="0" fill="hold" grpId="0" nodeType="withEffect">
                                  <p:stCondLst>
                                    <p:cond delay="0"/>
                                  </p:stCondLst>
                                  <p:childTnLst>
                                    <p:animEffect transition="out" filter="fade">
                                      <p:cBhvr>
                                        <p:cTn id="32" dur="2000" tmFilter="0, 0; .2, .5; .8, .5; 1, 0"/>
                                        <p:tgtEl>
                                          <p:spTgt spid="31"/>
                                        </p:tgtEl>
                                      </p:cBhvr>
                                    </p:animEffect>
                                    <p:animScale>
                                      <p:cBhvr>
                                        <p:cTn id="33" dur="1000" autoRev="1" fill="hold"/>
                                        <p:tgtEl>
                                          <p:spTgt spid="31"/>
                                        </p:tgtEl>
                                      </p:cBhvr>
                                      <p:by x="105000" y="105000"/>
                                    </p:animScale>
                                  </p:childTnLst>
                                </p:cTn>
                              </p:par>
                            </p:childTnLst>
                          </p:cTn>
                        </p:par>
                        <p:par>
                          <p:cTn id="34" fill="hold">
                            <p:stCondLst>
                              <p:cond delay="9000"/>
                            </p:stCondLst>
                            <p:childTnLst>
                              <p:par>
                                <p:cTn id="35" presetID="26" presetClass="emph" presetSubtype="0" fill="hold" grpId="2" nodeType="afterEffect">
                                  <p:stCondLst>
                                    <p:cond delay="0"/>
                                  </p:stCondLst>
                                  <p:iterate type="lt">
                                    <p:tmPct val="0"/>
                                  </p:iterate>
                                  <p:childTnLst>
                                    <p:animEffect transition="out" filter="fade">
                                      <p:cBhvr>
                                        <p:cTn id="36" dur="2000" tmFilter="0, 0; .2, .5; .8, .5; 1, 0"/>
                                        <p:tgtEl>
                                          <p:spTgt spid="29"/>
                                        </p:tgtEl>
                                      </p:cBhvr>
                                    </p:animEffect>
                                    <p:animScale>
                                      <p:cBhvr>
                                        <p:cTn id="37" dur="1000" autoRev="1" fill="hold"/>
                                        <p:tgtEl>
                                          <p:spTgt spid="29"/>
                                        </p:tgtEl>
                                      </p:cBhvr>
                                      <p:by x="105000" y="105000"/>
                                    </p:animScale>
                                  </p:childTnLst>
                                </p:cTn>
                              </p:par>
                              <p:par>
                                <p:cTn id="38" presetID="26" presetClass="emph" presetSubtype="0" fill="hold" grpId="0" nodeType="withEffect">
                                  <p:stCondLst>
                                    <p:cond delay="0"/>
                                  </p:stCondLst>
                                  <p:childTnLst>
                                    <p:animEffect transition="out" filter="fade">
                                      <p:cBhvr>
                                        <p:cTn id="39" dur="2000" tmFilter="0, 0; .2, .5; .8, .5; 1, 0"/>
                                        <p:tgtEl>
                                          <p:spTgt spid="32"/>
                                        </p:tgtEl>
                                      </p:cBhvr>
                                    </p:animEffect>
                                    <p:animScale>
                                      <p:cBhvr>
                                        <p:cTn id="40" dur="1000" autoRev="1" fill="hold"/>
                                        <p:tgtEl>
                                          <p:spTgt spid="32"/>
                                        </p:tgtEl>
                                      </p:cBhvr>
                                      <p:by x="105000" y="105000"/>
                                    </p:animScale>
                                  </p:childTnLst>
                                </p:cTn>
                              </p:par>
                            </p:childTnLst>
                          </p:cTn>
                        </p:par>
                        <p:par>
                          <p:cTn id="41" fill="hold">
                            <p:stCondLst>
                              <p:cond delay="11000"/>
                            </p:stCondLst>
                            <p:childTnLst>
                              <p:par>
                                <p:cTn id="42" presetID="26" presetClass="emph" presetSubtype="0" fill="hold" grpId="3" nodeType="afterEffect">
                                  <p:stCondLst>
                                    <p:cond delay="0"/>
                                  </p:stCondLst>
                                  <p:iterate type="lt">
                                    <p:tmPct val="0"/>
                                  </p:iterate>
                                  <p:childTnLst>
                                    <p:animEffect transition="out" filter="fade">
                                      <p:cBhvr>
                                        <p:cTn id="43" dur="2000" tmFilter="0, 0; .2, .5; .8, .5; 1, 0"/>
                                        <p:tgtEl>
                                          <p:spTgt spid="29"/>
                                        </p:tgtEl>
                                      </p:cBhvr>
                                    </p:animEffect>
                                    <p:animScale>
                                      <p:cBhvr>
                                        <p:cTn id="44" dur="1000" autoRev="1" fill="hold"/>
                                        <p:tgtEl>
                                          <p:spTgt spid="29"/>
                                        </p:tgtEl>
                                      </p:cBhvr>
                                      <p:by x="105000" y="105000"/>
                                    </p:animScale>
                                  </p:childTnLst>
                                </p:cTn>
                              </p:par>
                              <p:par>
                                <p:cTn id="45" presetID="26" presetClass="emph" presetSubtype="0" fill="hold" grpId="0" nodeType="withEffect">
                                  <p:stCondLst>
                                    <p:cond delay="0"/>
                                  </p:stCondLst>
                                  <p:childTnLst>
                                    <p:animEffect transition="out" filter="fade">
                                      <p:cBhvr>
                                        <p:cTn id="46" dur="2000" tmFilter="0, 0; .2, .5; .8, .5; 1, 0"/>
                                        <p:tgtEl>
                                          <p:spTgt spid="33"/>
                                        </p:tgtEl>
                                      </p:cBhvr>
                                    </p:animEffect>
                                    <p:animScale>
                                      <p:cBhvr>
                                        <p:cTn id="47" dur="1000" autoRev="1" fill="hold"/>
                                        <p:tgtEl>
                                          <p:spTgt spid="33"/>
                                        </p:tgtEl>
                                      </p:cBhvr>
                                      <p:by x="105000" y="105000"/>
                                    </p:animScale>
                                  </p:childTnLst>
                                </p:cTn>
                              </p:par>
                            </p:childTnLst>
                          </p:cTn>
                        </p:par>
                        <p:par>
                          <p:cTn id="48" fill="hold">
                            <p:stCondLst>
                              <p:cond delay="13000"/>
                            </p:stCondLst>
                            <p:childTnLst>
                              <p:par>
                                <p:cTn id="49" presetID="2" presetClass="exit" presetSubtype="8" fill="hold" grpId="1" nodeType="afterEffect">
                                  <p:stCondLst>
                                    <p:cond delay="0"/>
                                  </p:stCondLst>
                                  <p:childTnLst>
                                    <p:anim calcmode="lin" valueType="num">
                                      <p:cBhvr additive="base">
                                        <p:cTn id="50" dur="500"/>
                                        <p:tgtEl>
                                          <p:spTgt spid="46"/>
                                        </p:tgtEl>
                                        <p:attrNameLst>
                                          <p:attrName>ppt_x</p:attrName>
                                        </p:attrNameLst>
                                      </p:cBhvr>
                                      <p:tavLst>
                                        <p:tav tm="0">
                                          <p:val>
                                            <p:strVal val="ppt_x"/>
                                          </p:val>
                                        </p:tav>
                                        <p:tav tm="100000">
                                          <p:val>
                                            <p:strVal val="0-ppt_w/2"/>
                                          </p:val>
                                        </p:tav>
                                      </p:tavLst>
                                    </p:anim>
                                    <p:anim calcmode="lin" valueType="num">
                                      <p:cBhvr additive="base">
                                        <p:cTn id="51" dur="500"/>
                                        <p:tgtEl>
                                          <p:spTgt spid="46"/>
                                        </p:tgtEl>
                                        <p:attrNameLst>
                                          <p:attrName>ppt_y</p:attrName>
                                        </p:attrNameLst>
                                      </p:cBhvr>
                                      <p:tavLst>
                                        <p:tav tm="0">
                                          <p:val>
                                            <p:strVal val="ppt_y"/>
                                          </p:val>
                                        </p:tav>
                                        <p:tav tm="100000">
                                          <p:val>
                                            <p:strVal val="ppt_y"/>
                                          </p:val>
                                        </p:tav>
                                      </p:tavLst>
                                    </p:anim>
                                    <p:set>
                                      <p:cBhvr>
                                        <p:cTn id="52" dur="1" fill="hold">
                                          <p:stCondLst>
                                            <p:cond delay="499"/>
                                          </p:stCondLst>
                                        </p:cTn>
                                        <p:tgtEl>
                                          <p:spTgt spid="46"/>
                                        </p:tgtEl>
                                        <p:attrNameLst>
                                          <p:attrName>style.visibility</p:attrName>
                                        </p:attrNameLst>
                                      </p:cBhvr>
                                      <p:to>
                                        <p:strVal val="hidden"/>
                                      </p:to>
                                    </p:set>
                                  </p:childTnLst>
                                </p:cTn>
                              </p:par>
                            </p:childTnLst>
                          </p:cTn>
                        </p:par>
                        <p:par>
                          <p:cTn id="53" fill="hold">
                            <p:stCondLst>
                              <p:cond delay="13500"/>
                            </p:stCondLst>
                            <p:childTnLst>
                              <p:par>
                                <p:cTn id="54" presetID="2" presetClass="entr" presetSubtype="2" fill="hold" grpId="0" nodeType="afterEffect">
                                  <p:stCondLst>
                                    <p:cond delay="0"/>
                                  </p:stCondLst>
                                  <p:childTnLst>
                                    <p:set>
                                      <p:cBhvr>
                                        <p:cTn id="55" dur="1" fill="hold">
                                          <p:stCondLst>
                                            <p:cond delay="0"/>
                                          </p:stCondLst>
                                        </p:cTn>
                                        <p:tgtEl>
                                          <p:spTgt spid="47"/>
                                        </p:tgtEl>
                                        <p:attrNameLst>
                                          <p:attrName>style.visibility</p:attrName>
                                        </p:attrNameLst>
                                      </p:cBhvr>
                                      <p:to>
                                        <p:strVal val="visible"/>
                                      </p:to>
                                    </p:set>
                                    <p:anim calcmode="lin" valueType="num">
                                      <p:cBhvr additive="base">
                                        <p:cTn id="56" dur="500" fill="hold"/>
                                        <p:tgtEl>
                                          <p:spTgt spid="47"/>
                                        </p:tgtEl>
                                        <p:attrNameLst>
                                          <p:attrName>ppt_x</p:attrName>
                                        </p:attrNameLst>
                                      </p:cBhvr>
                                      <p:tavLst>
                                        <p:tav tm="0">
                                          <p:val>
                                            <p:strVal val="1+#ppt_w/2"/>
                                          </p:val>
                                        </p:tav>
                                        <p:tav tm="100000">
                                          <p:val>
                                            <p:strVal val="#ppt_x"/>
                                          </p:val>
                                        </p:tav>
                                      </p:tavLst>
                                    </p:anim>
                                    <p:anim calcmode="lin" valueType="num">
                                      <p:cBhvr additive="base">
                                        <p:cTn id="57" dur="500" fill="hold"/>
                                        <p:tgtEl>
                                          <p:spTgt spid="47"/>
                                        </p:tgtEl>
                                        <p:attrNameLst>
                                          <p:attrName>ppt_y</p:attrName>
                                        </p:attrNameLst>
                                      </p:cBhvr>
                                      <p:tavLst>
                                        <p:tav tm="0">
                                          <p:val>
                                            <p:strVal val="#ppt_y"/>
                                          </p:val>
                                        </p:tav>
                                        <p:tav tm="100000">
                                          <p:val>
                                            <p:strVal val="#ppt_y"/>
                                          </p:val>
                                        </p:tav>
                                      </p:tavLst>
                                    </p:anim>
                                  </p:childTnLst>
                                </p:cTn>
                              </p:par>
                            </p:childTnLst>
                          </p:cTn>
                        </p:par>
                        <p:par>
                          <p:cTn id="58" fill="hold">
                            <p:stCondLst>
                              <p:cond delay="14000"/>
                            </p:stCondLst>
                            <p:childTnLst>
                              <p:par>
                                <p:cTn id="59" presetID="36" presetClass="emph" presetSubtype="0" fill="hold" grpId="4" nodeType="afterEffect">
                                  <p:stCondLst>
                                    <p:cond delay="0"/>
                                  </p:stCondLst>
                                  <p:iterate type="lt">
                                    <p:tmPct val="10000"/>
                                  </p:iterate>
                                  <p:childTnLst>
                                    <p:animScale>
                                      <p:cBhvr>
                                        <p:cTn id="60" dur="1000" autoRev="1" fill="hold">
                                          <p:stCondLst>
                                            <p:cond delay="0"/>
                                          </p:stCondLst>
                                        </p:cTn>
                                        <p:tgtEl>
                                          <p:spTgt spid="29"/>
                                        </p:tgtEl>
                                      </p:cBhvr>
                                      <p:to x="80000" y="100000"/>
                                    </p:animScale>
                                    <p:anim by="(#ppt_w*0.10)" calcmode="lin" valueType="num">
                                      <p:cBhvr>
                                        <p:cTn id="61" dur="1000" autoRev="1" fill="hold">
                                          <p:stCondLst>
                                            <p:cond delay="0"/>
                                          </p:stCondLst>
                                        </p:cTn>
                                        <p:tgtEl>
                                          <p:spTgt spid="29"/>
                                        </p:tgtEl>
                                        <p:attrNameLst>
                                          <p:attrName>ppt_x</p:attrName>
                                        </p:attrNameLst>
                                      </p:cBhvr>
                                    </p:anim>
                                    <p:anim by="(-#ppt_w*0.10)" calcmode="lin" valueType="num">
                                      <p:cBhvr>
                                        <p:cTn id="62" dur="1000" autoRev="1" fill="hold">
                                          <p:stCondLst>
                                            <p:cond delay="0"/>
                                          </p:stCondLst>
                                        </p:cTn>
                                        <p:tgtEl>
                                          <p:spTgt spid="29"/>
                                        </p:tgtEl>
                                        <p:attrNameLst>
                                          <p:attrName>ppt_y</p:attrName>
                                        </p:attrNameLst>
                                      </p:cBhvr>
                                    </p:anim>
                                    <p:animRot by="-480000">
                                      <p:cBhvr>
                                        <p:cTn id="63" dur="1000" autoRev="1" fill="hold">
                                          <p:stCondLst>
                                            <p:cond delay="0"/>
                                          </p:stCondLst>
                                        </p:cTn>
                                        <p:tgtEl>
                                          <p:spTgt spid="29"/>
                                        </p:tgtEl>
                                        <p:attrNameLst>
                                          <p:attrName>r</p:attrName>
                                        </p:attrNameLst>
                                      </p:cBhvr>
                                    </p:animRot>
                                  </p:childTnLst>
                                </p:cTn>
                              </p:par>
                            </p:childTnLst>
                          </p:cTn>
                        </p:par>
                        <p:par>
                          <p:cTn id="64" fill="hold">
                            <p:stCondLst>
                              <p:cond delay="16000"/>
                            </p:stCondLst>
                            <p:childTnLst>
                              <p:par>
                                <p:cTn id="65" presetID="3" presetClass="exit" presetSubtype="10" fill="hold" grpId="1" nodeType="afterEffect">
                                  <p:stCondLst>
                                    <p:cond delay="0"/>
                                  </p:stCondLst>
                                  <p:childTnLst>
                                    <p:animEffect transition="out" filter="blinds(horizontal)">
                                      <p:cBhvr>
                                        <p:cTn id="66" dur="500"/>
                                        <p:tgtEl>
                                          <p:spTgt spid="36"/>
                                        </p:tgtEl>
                                      </p:cBhvr>
                                    </p:animEffect>
                                    <p:set>
                                      <p:cBhvr>
                                        <p:cTn id="67" dur="1" fill="hold">
                                          <p:stCondLst>
                                            <p:cond delay="499"/>
                                          </p:stCondLst>
                                        </p:cTn>
                                        <p:tgtEl>
                                          <p:spTgt spid="36"/>
                                        </p:tgtEl>
                                        <p:attrNameLst>
                                          <p:attrName>style.visibility</p:attrName>
                                        </p:attrNameLst>
                                      </p:cBhvr>
                                      <p:to>
                                        <p:strVal val="hidden"/>
                                      </p:to>
                                    </p:set>
                                  </p:childTnLst>
                                </p:cTn>
                              </p:par>
                            </p:childTnLst>
                          </p:cTn>
                        </p:par>
                        <p:par>
                          <p:cTn id="68" fill="hold">
                            <p:stCondLst>
                              <p:cond delay="16500"/>
                            </p:stCondLst>
                            <p:childTnLst>
                              <p:par>
                                <p:cTn id="69" presetID="2" presetClass="exit" presetSubtype="2" fill="hold" grpId="1" nodeType="afterEffect">
                                  <p:stCondLst>
                                    <p:cond delay="0"/>
                                  </p:stCondLst>
                                  <p:childTnLst>
                                    <p:anim calcmode="lin" valueType="num">
                                      <p:cBhvr additive="base">
                                        <p:cTn id="70" dur="500"/>
                                        <p:tgtEl>
                                          <p:spTgt spid="47"/>
                                        </p:tgtEl>
                                        <p:attrNameLst>
                                          <p:attrName>ppt_x</p:attrName>
                                        </p:attrNameLst>
                                      </p:cBhvr>
                                      <p:tavLst>
                                        <p:tav tm="0">
                                          <p:val>
                                            <p:strVal val="ppt_x"/>
                                          </p:val>
                                        </p:tav>
                                        <p:tav tm="100000">
                                          <p:val>
                                            <p:strVal val="1+ppt_w/2"/>
                                          </p:val>
                                        </p:tav>
                                      </p:tavLst>
                                    </p:anim>
                                    <p:anim calcmode="lin" valueType="num">
                                      <p:cBhvr additive="base">
                                        <p:cTn id="71" dur="500"/>
                                        <p:tgtEl>
                                          <p:spTgt spid="47"/>
                                        </p:tgtEl>
                                        <p:attrNameLst>
                                          <p:attrName>ppt_y</p:attrName>
                                        </p:attrNameLst>
                                      </p:cBhvr>
                                      <p:tavLst>
                                        <p:tav tm="0">
                                          <p:val>
                                            <p:strVal val="ppt_y"/>
                                          </p:val>
                                        </p:tav>
                                        <p:tav tm="100000">
                                          <p:val>
                                            <p:strVal val="ppt_y"/>
                                          </p:val>
                                        </p:tav>
                                      </p:tavLst>
                                    </p:anim>
                                    <p:set>
                                      <p:cBhvr>
                                        <p:cTn id="72"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29" grpId="1" animBg="1"/>
      <p:bldP spid="29" grpId="2" animBg="1"/>
      <p:bldP spid="29" grpId="3" animBg="1"/>
      <p:bldP spid="29" grpId="4" animBg="1"/>
      <p:bldP spid="30" grpId="0" animBg="1"/>
      <p:bldP spid="31" grpId="0" animBg="1"/>
      <p:bldP spid="32" grpId="0" animBg="1"/>
      <p:bldP spid="33" grpId="0" animBg="1"/>
      <p:bldP spid="35" grpId="0" animBg="1"/>
      <p:bldP spid="36" grpId="0" animBg="1"/>
      <p:bldP spid="36" grpId="1" animBg="1"/>
      <p:bldP spid="46" grpId="0" animBg="1"/>
      <p:bldP spid="46" grpId="1" animBg="1"/>
      <p:bldP spid="47" grpId="0" animBg="1"/>
      <p:bldP spid="47"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64</a:t>
            </a:fld>
            <a:endParaRPr lang="en-US" altLang="en-US"/>
          </a:p>
        </p:txBody>
      </p:sp>
      <p:sp>
        <p:nvSpPr>
          <p:cNvPr id="25" name="Oval 3"/>
          <p:cNvSpPr>
            <a:spLocks noChangeArrowheads="1"/>
          </p:cNvSpPr>
          <p:nvPr/>
        </p:nvSpPr>
        <p:spPr bwMode="auto">
          <a:xfrm>
            <a:off x="139541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6" name="Oval 4"/>
          <p:cNvSpPr>
            <a:spLocks noChangeArrowheads="1"/>
          </p:cNvSpPr>
          <p:nvPr/>
        </p:nvSpPr>
        <p:spPr bwMode="auto">
          <a:xfrm>
            <a:off x="2505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8" name="Oval 5"/>
          <p:cNvSpPr>
            <a:spLocks noChangeArrowheads="1"/>
          </p:cNvSpPr>
          <p:nvPr/>
        </p:nvSpPr>
        <p:spPr bwMode="auto">
          <a:xfrm>
            <a:off x="36131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9" name="Oval 6"/>
          <p:cNvSpPr>
            <a:spLocks noChangeArrowheads="1"/>
          </p:cNvSpPr>
          <p:nvPr/>
        </p:nvSpPr>
        <p:spPr bwMode="auto">
          <a:xfrm>
            <a:off x="47228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50" name="Oval 7"/>
          <p:cNvSpPr>
            <a:spLocks noChangeArrowheads="1"/>
          </p:cNvSpPr>
          <p:nvPr/>
        </p:nvSpPr>
        <p:spPr bwMode="auto">
          <a:xfrm>
            <a:off x="582930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1" name="Oval 8"/>
          <p:cNvSpPr>
            <a:spLocks noChangeArrowheads="1"/>
          </p:cNvSpPr>
          <p:nvPr/>
        </p:nvSpPr>
        <p:spPr bwMode="auto">
          <a:xfrm>
            <a:off x="6938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52" name="Oval 9"/>
          <p:cNvSpPr>
            <a:spLocks noChangeArrowheads="1"/>
          </p:cNvSpPr>
          <p:nvPr/>
        </p:nvSpPr>
        <p:spPr bwMode="auto">
          <a:xfrm>
            <a:off x="80486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3" name="Oval 10"/>
          <p:cNvSpPr>
            <a:spLocks noChangeArrowheads="1"/>
          </p:cNvSpPr>
          <p:nvPr/>
        </p:nvSpPr>
        <p:spPr bwMode="auto">
          <a:xfrm>
            <a:off x="2889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4" name="AutoShape 11"/>
          <p:cNvSpPr>
            <a:spLocks noChangeArrowheads="1"/>
          </p:cNvSpPr>
          <p:nvPr/>
        </p:nvSpPr>
        <p:spPr bwMode="auto">
          <a:xfrm>
            <a:off x="3508375"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55" name="AutoShape 12"/>
          <p:cNvSpPr>
            <a:spLocks noChangeArrowheads="1"/>
          </p:cNvSpPr>
          <p:nvPr/>
        </p:nvSpPr>
        <p:spPr bwMode="auto">
          <a:xfrm>
            <a:off x="4476750"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min</a:t>
            </a:r>
          </a:p>
        </p:txBody>
      </p:sp>
      <p:grpSp>
        <p:nvGrpSpPr>
          <p:cNvPr id="56" name="Group 13"/>
          <p:cNvGrpSpPr>
            <a:grpSpLocks/>
          </p:cNvGrpSpPr>
          <p:nvPr/>
        </p:nvGrpSpPr>
        <p:grpSpPr bwMode="auto">
          <a:xfrm>
            <a:off x="288925" y="3397250"/>
            <a:ext cx="8550275" cy="608013"/>
            <a:chOff x="644" y="1153"/>
            <a:chExt cx="4972" cy="383"/>
          </a:xfrm>
        </p:grpSpPr>
        <p:sp>
          <p:nvSpPr>
            <p:cNvPr id="57"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8"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9"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60"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61"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2"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3"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4"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5" name="Text Box 22"/>
          <p:cNvSpPr txBox="1">
            <a:spLocks noChangeArrowheads="1"/>
          </p:cNvSpPr>
          <p:nvPr/>
        </p:nvSpPr>
        <p:spPr bwMode="auto">
          <a:xfrm>
            <a:off x="1266825"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dirty="0">
                <a:solidFill>
                  <a:srgbClr val="362AD4"/>
                </a:solidFill>
                <a:latin typeface="Times New Roman" panose="02020603050405020304" pitchFamily="18" charset="0"/>
                <a:cs typeface="Times New Roman" panose="02020603050405020304" pitchFamily="18" charset="0"/>
              </a:rPr>
              <a:t>Vị  trí nhỏ nhất(4, 7)</a:t>
            </a:r>
          </a:p>
        </p:txBody>
      </p:sp>
      <p:sp>
        <p:nvSpPr>
          <p:cNvPr id="66" name="Text Box 23"/>
          <p:cNvSpPr txBox="1">
            <a:spLocks noChangeArrowheads="1"/>
          </p:cNvSpPr>
          <p:nvPr/>
        </p:nvSpPr>
        <p:spPr bwMode="auto">
          <a:xfrm>
            <a:off x="4929188" y="1379538"/>
            <a:ext cx="3381375"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solidFill>
                  <a:srgbClr val="362AD4"/>
                </a:solidFill>
                <a:latin typeface="Times New Roman" panose="02020603050405020304" pitchFamily="18" charset="0"/>
                <a:cs typeface="Times New Roman" panose="02020603050405020304" pitchFamily="18" charset="0"/>
              </a:rPr>
              <a:t>Swap(a[4], a[5])</a:t>
            </a:r>
          </a:p>
        </p:txBody>
      </p:sp>
    </p:spTree>
    <p:extLst>
      <p:ext uri="{BB962C8B-B14F-4D97-AF65-F5344CB8AC3E}">
        <p14:creationId xmlns:p14="http://schemas.microsoft.com/office/powerpoint/2010/main" val="10736717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amond(in)">
                                      <p:cBhvr>
                                        <p:cTn id="7" dur="2000"/>
                                        <p:tgtEl>
                                          <p:spTgt spid="48"/>
                                        </p:tgtEl>
                                      </p:cBhvr>
                                    </p:animEffect>
                                  </p:childTnLst>
                                </p:cTn>
                              </p:par>
                            </p:childTnLst>
                          </p:cTn>
                        </p:par>
                        <p:par>
                          <p:cTn id="8" fill="hold">
                            <p:stCondLst>
                              <p:cond delay="2000"/>
                            </p:stCondLst>
                            <p:childTnLst>
                              <p:par>
                                <p:cTn id="9" presetID="63" presetClass="path" presetSubtype="0" accel="50000" decel="50000" fill="hold" grpId="0" nodeType="afterEffect">
                                  <p:stCondLst>
                                    <p:cond delay="0"/>
                                  </p:stCondLst>
                                  <p:childTnLst>
                                    <p:animMotion origin="layout" path="M 2.77778E-6 2.96296E-6 L 0.12048 0.00324 " pathEditMode="relative" rAng="0" ptsTypes="AA">
                                      <p:cBhvr>
                                        <p:cTn id="10" dur="2000" fill="hold"/>
                                        <p:tgtEl>
                                          <p:spTgt spid="54"/>
                                        </p:tgtEl>
                                        <p:attrNameLst>
                                          <p:attrName>ppt_x</p:attrName>
                                          <p:attrName>ppt_y</p:attrName>
                                        </p:attrNameLst>
                                      </p:cBhvr>
                                      <p:rCtr x="6024" y="162"/>
                                    </p:animMotion>
                                  </p:childTnLst>
                                </p:cTn>
                              </p:par>
                            </p:childTnLst>
                          </p:cTn>
                        </p:par>
                        <p:par>
                          <p:cTn id="11" fill="hold">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5"/>
                                        </p:tgtEl>
                                        <p:attrNameLst>
                                          <p:attrName>style.visibility</p:attrName>
                                        </p:attrNameLst>
                                      </p:cBhvr>
                                      <p:to>
                                        <p:strVal val="visible"/>
                                      </p:to>
                                    </p:set>
                                    <p:anim calcmode="lin" valueType="num">
                                      <p:cBhvr additive="base">
                                        <p:cTn id="14" dur="500" fill="hold"/>
                                        <p:tgtEl>
                                          <p:spTgt spid="65"/>
                                        </p:tgtEl>
                                        <p:attrNameLst>
                                          <p:attrName>ppt_x</p:attrName>
                                        </p:attrNameLst>
                                      </p:cBhvr>
                                      <p:tavLst>
                                        <p:tav tm="0">
                                          <p:val>
                                            <p:strVal val="0-#ppt_w/2"/>
                                          </p:val>
                                        </p:tav>
                                        <p:tav tm="100000">
                                          <p:val>
                                            <p:strVal val="#ppt_x"/>
                                          </p:val>
                                        </p:tav>
                                      </p:tavLst>
                                    </p:anim>
                                    <p:anim calcmode="lin" valueType="num">
                                      <p:cBhvr additive="base">
                                        <p:cTn id="15" dur="500" fill="hold"/>
                                        <p:tgtEl>
                                          <p:spTgt spid="65"/>
                                        </p:tgtEl>
                                        <p:attrNameLst>
                                          <p:attrName>ppt_y</p:attrName>
                                        </p:attrNameLst>
                                      </p:cBhvr>
                                      <p:tavLst>
                                        <p:tav tm="0">
                                          <p:val>
                                            <p:strVal val="#ppt_y"/>
                                          </p:val>
                                        </p:tav>
                                        <p:tav tm="100000">
                                          <p:val>
                                            <p:strVal val="#ppt_y"/>
                                          </p:val>
                                        </p:tav>
                                      </p:tavLst>
                                    </p:anim>
                                  </p:childTnLst>
                                </p:cTn>
                              </p:par>
                            </p:childTnLst>
                          </p:cTn>
                        </p:par>
                        <p:par>
                          <p:cTn id="16" fill="hold">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blinds(horizontal)">
                                      <p:cBhvr>
                                        <p:cTn id="19" dur="500"/>
                                        <p:tgtEl>
                                          <p:spTgt spid="55"/>
                                        </p:tgtEl>
                                      </p:cBhvr>
                                    </p:animEffect>
                                  </p:childTnLst>
                                </p:cTn>
                              </p:par>
                            </p:childTnLst>
                          </p:cTn>
                        </p:par>
                        <p:par>
                          <p:cTn id="20" fill="hold">
                            <p:stCondLst>
                              <p:cond delay="5000"/>
                            </p:stCondLst>
                            <p:childTnLst>
                              <p:par>
                                <p:cTn id="21" presetID="26" presetClass="emph" presetSubtype="0" fill="hold" grpId="0" nodeType="afterEffect">
                                  <p:stCondLst>
                                    <p:cond delay="0"/>
                                  </p:stCondLst>
                                  <p:childTnLst>
                                    <p:animEffect transition="out" filter="fade">
                                      <p:cBhvr>
                                        <p:cTn id="22" dur="2000" tmFilter="0, 0; .2, .5; .8, .5; 1, 0"/>
                                        <p:tgtEl>
                                          <p:spTgt spid="49"/>
                                        </p:tgtEl>
                                      </p:cBhvr>
                                    </p:animEffect>
                                    <p:animScale>
                                      <p:cBhvr>
                                        <p:cTn id="23" dur="1000" autoRev="1" fill="hold"/>
                                        <p:tgtEl>
                                          <p:spTgt spid="49"/>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50"/>
                                        </p:tgtEl>
                                      </p:cBhvr>
                                    </p:animEffect>
                                    <p:animScale>
                                      <p:cBhvr>
                                        <p:cTn id="26" dur="1000" autoRev="1" fill="hold"/>
                                        <p:tgtEl>
                                          <p:spTgt spid="50"/>
                                        </p:tgtEl>
                                      </p:cBhvr>
                                      <p:by x="105000" y="105000"/>
                                    </p:animScale>
                                  </p:childTnLst>
                                </p:cTn>
                              </p:par>
                            </p:childTnLst>
                          </p:cTn>
                        </p:par>
                        <p:par>
                          <p:cTn id="27" fill="hold">
                            <p:stCondLst>
                              <p:cond delay="7000"/>
                            </p:stCondLst>
                            <p:childTnLst>
                              <p:par>
                                <p:cTn id="28" presetID="63" presetClass="path" presetSubtype="0" accel="50000" decel="50000" fill="hold" grpId="1" nodeType="afterEffect">
                                  <p:stCondLst>
                                    <p:cond delay="0"/>
                                  </p:stCondLst>
                                  <p:childTnLst>
                                    <p:animMotion origin="layout" path="M -1.66667E-6 -2.22222E-6 L 0.12604 -2.22222E-6 " pathEditMode="relative" rAng="0" ptsTypes="AA">
                                      <p:cBhvr>
                                        <p:cTn id="29" dur="2000" fill="hold"/>
                                        <p:tgtEl>
                                          <p:spTgt spid="55"/>
                                        </p:tgtEl>
                                        <p:attrNameLst>
                                          <p:attrName>ppt_x</p:attrName>
                                          <p:attrName>ppt_y</p:attrName>
                                        </p:attrNameLst>
                                      </p:cBhvr>
                                      <p:rCtr x="6302" y="0"/>
                                    </p:animMotion>
                                  </p:childTnLst>
                                </p:cTn>
                              </p:par>
                            </p:childTnLst>
                          </p:cTn>
                        </p:par>
                        <p:par>
                          <p:cTn id="30" fill="hold">
                            <p:stCondLst>
                              <p:cond delay="9000"/>
                            </p:stCondLst>
                            <p:childTnLst>
                              <p:par>
                                <p:cTn id="31" presetID="26" presetClass="emph" presetSubtype="0" fill="hold" grpId="1" nodeType="afterEffect">
                                  <p:stCondLst>
                                    <p:cond delay="0"/>
                                  </p:stCondLst>
                                  <p:childTnLst>
                                    <p:animEffect transition="out" filter="fade">
                                      <p:cBhvr>
                                        <p:cTn id="32" dur="2000" tmFilter="0, 0; .2, .5; .8, .5; 1, 0"/>
                                        <p:tgtEl>
                                          <p:spTgt spid="50"/>
                                        </p:tgtEl>
                                      </p:cBhvr>
                                    </p:animEffect>
                                    <p:animScale>
                                      <p:cBhvr>
                                        <p:cTn id="33" dur="1000" autoRev="1" fill="hold"/>
                                        <p:tgtEl>
                                          <p:spTgt spid="50"/>
                                        </p:tgtEl>
                                      </p:cBhvr>
                                      <p:by x="105000" y="105000"/>
                                    </p:animScale>
                                  </p:childTnLst>
                                </p:cTn>
                              </p:par>
                              <p:par>
                                <p:cTn id="34" presetID="26" presetClass="emph" presetSubtype="0" fill="hold" grpId="0" nodeType="withEffect">
                                  <p:stCondLst>
                                    <p:cond delay="0"/>
                                  </p:stCondLst>
                                  <p:childTnLst>
                                    <p:animEffect transition="out" filter="fade">
                                      <p:cBhvr>
                                        <p:cTn id="35" dur="2000" tmFilter="0, 0; .2, .5; .8, .5; 1, 0"/>
                                        <p:tgtEl>
                                          <p:spTgt spid="51"/>
                                        </p:tgtEl>
                                      </p:cBhvr>
                                    </p:animEffect>
                                    <p:animScale>
                                      <p:cBhvr>
                                        <p:cTn id="36" dur="1000" autoRev="1" fill="hold"/>
                                        <p:tgtEl>
                                          <p:spTgt spid="51"/>
                                        </p:tgtEl>
                                      </p:cBhvr>
                                      <p:by x="105000" y="105000"/>
                                    </p:animScale>
                                  </p:childTnLst>
                                </p:cTn>
                              </p:par>
                            </p:childTnLst>
                          </p:cTn>
                        </p:par>
                        <p:par>
                          <p:cTn id="37" fill="hold">
                            <p:stCondLst>
                              <p:cond delay="11000"/>
                            </p:stCondLst>
                            <p:childTnLst>
                              <p:par>
                                <p:cTn id="38" presetID="26" presetClass="emph" presetSubtype="0" fill="hold" grpId="2" nodeType="afterEffect">
                                  <p:stCondLst>
                                    <p:cond delay="0"/>
                                  </p:stCondLst>
                                  <p:childTnLst>
                                    <p:animEffect transition="out" filter="fade">
                                      <p:cBhvr>
                                        <p:cTn id="39" dur="2000" tmFilter="0, 0; .2, .5; .8, .5; 1, 0"/>
                                        <p:tgtEl>
                                          <p:spTgt spid="50"/>
                                        </p:tgtEl>
                                      </p:cBhvr>
                                    </p:animEffect>
                                    <p:animScale>
                                      <p:cBhvr>
                                        <p:cTn id="40" dur="1000" autoRev="1" fill="hold"/>
                                        <p:tgtEl>
                                          <p:spTgt spid="50"/>
                                        </p:tgtEl>
                                      </p:cBhvr>
                                      <p:by x="105000" y="105000"/>
                                    </p:animScale>
                                  </p:childTnLst>
                                </p:cTn>
                              </p:par>
                              <p:par>
                                <p:cTn id="41" presetID="26" presetClass="emph" presetSubtype="0" fill="hold" grpId="0" nodeType="withEffect">
                                  <p:stCondLst>
                                    <p:cond delay="0"/>
                                  </p:stCondLst>
                                  <p:childTnLst>
                                    <p:animEffect transition="out" filter="fade">
                                      <p:cBhvr>
                                        <p:cTn id="42" dur="2000" tmFilter="0, 0; .2, .5; .8, .5; 1, 0"/>
                                        <p:tgtEl>
                                          <p:spTgt spid="52"/>
                                        </p:tgtEl>
                                      </p:cBhvr>
                                    </p:animEffect>
                                    <p:animScale>
                                      <p:cBhvr>
                                        <p:cTn id="43" dur="1000" autoRev="1" fill="hold"/>
                                        <p:tgtEl>
                                          <p:spTgt spid="52"/>
                                        </p:tgtEl>
                                      </p:cBhvr>
                                      <p:by x="105000" y="105000"/>
                                    </p:animScale>
                                  </p:childTnLst>
                                </p:cTn>
                              </p:par>
                            </p:childTnLst>
                          </p:cTn>
                        </p:par>
                        <p:par>
                          <p:cTn id="44" fill="hold">
                            <p:stCondLst>
                              <p:cond delay="13000"/>
                            </p:stCondLst>
                            <p:childTnLst>
                              <p:par>
                                <p:cTn id="45" presetID="2" presetClass="exit" presetSubtype="8" fill="hold" grpId="1" nodeType="afterEffect">
                                  <p:stCondLst>
                                    <p:cond delay="0"/>
                                  </p:stCondLst>
                                  <p:childTnLst>
                                    <p:anim calcmode="lin" valueType="num">
                                      <p:cBhvr additive="base">
                                        <p:cTn id="46" dur="500"/>
                                        <p:tgtEl>
                                          <p:spTgt spid="65"/>
                                        </p:tgtEl>
                                        <p:attrNameLst>
                                          <p:attrName>ppt_x</p:attrName>
                                        </p:attrNameLst>
                                      </p:cBhvr>
                                      <p:tavLst>
                                        <p:tav tm="0">
                                          <p:val>
                                            <p:strVal val="ppt_x"/>
                                          </p:val>
                                        </p:tav>
                                        <p:tav tm="100000">
                                          <p:val>
                                            <p:strVal val="0-ppt_w/2"/>
                                          </p:val>
                                        </p:tav>
                                      </p:tavLst>
                                    </p:anim>
                                    <p:anim calcmode="lin" valueType="num">
                                      <p:cBhvr additive="base">
                                        <p:cTn id="47" dur="500"/>
                                        <p:tgtEl>
                                          <p:spTgt spid="65"/>
                                        </p:tgtEl>
                                        <p:attrNameLst>
                                          <p:attrName>ppt_y</p:attrName>
                                        </p:attrNameLst>
                                      </p:cBhvr>
                                      <p:tavLst>
                                        <p:tav tm="0">
                                          <p:val>
                                            <p:strVal val="ppt_y"/>
                                          </p:val>
                                        </p:tav>
                                        <p:tav tm="100000">
                                          <p:val>
                                            <p:strVal val="ppt_y"/>
                                          </p:val>
                                        </p:tav>
                                      </p:tavLst>
                                    </p:anim>
                                    <p:set>
                                      <p:cBhvr>
                                        <p:cTn id="48" dur="1" fill="hold">
                                          <p:stCondLst>
                                            <p:cond delay="499"/>
                                          </p:stCondLst>
                                        </p:cTn>
                                        <p:tgtEl>
                                          <p:spTgt spid="65"/>
                                        </p:tgtEl>
                                        <p:attrNameLst>
                                          <p:attrName>style.visibility</p:attrName>
                                        </p:attrNameLst>
                                      </p:cBhvr>
                                      <p:to>
                                        <p:strVal val="hidden"/>
                                      </p:to>
                                    </p:set>
                                  </p:childTnLst>
                                </p:cTn>
                              </p:par>
                            </p:childTnLst>
                          </p:cTn>
                        </p:par>
                        <p:par>
                          <p:cTn id="49" fill="hold">
                            <p:stCondLst>
                              <p:cond delay="13500"/>
                            </p:stCondLst>
                            <p:childTnLst>
                              <p:par>
                                <p:cTn id="50" presetID="2" presetClass="entr" presetSubtype="2" fill="hold" grpId="0" nodeType="afterEffect">
                                  <p:stCondLst>
                                    <p:cond delay="0"/>
                                  </p:stCondLst>
                                  <p:childTnLst>
                                    <p:set>
                                      <p:cBhvr>
                                        <p:cTn id="51" dur="1" fill="hold">
                                          <p:stCondLst>
                                            <p:cond delay="0"/>
                                          </p:stCondLst>
                                        </p:cTn>
                                        <p:tgtEl>
                                          <p:spTgt spid="66"/>
                                        </p:tgtEl>
                                        <p:attrNameLst>
                                          <p:attrName>style.visibility</p:attrName>
                                        </p:attrNameLst>
                                      </p:cBhvr>
                                      <p:to>
                                        <p:strVal val="visible"/>
                                      </p:to>
                                    </p:set>
                                    <p:anim calcmode="lin" valueType="num">
                                      <p:cBhvr additive="base">
                                        <p:cTn id="52" dur="500" fill="hold"/>
                                        <p:tgtEl>
                                          <p:spTgt spid="66"/>
                                        </p:tgtEl>
                                        <p:attrNameLst>
                                          <p:attrName>ppt_x</p:attrName>
                                        </p:attrNameLst>
                                      </p:cBhvr>
                                      <p:tavLst>
                                        <p:tav tm="0">
                                          <p:val>
                                            <p:strVal val="1+#ppt_w/2"/>
                                          </p:val>
                                        </p:tav>
                                        <p:tav tm="100000">
                                          <p:val>
                                            <p:strVal val="#ppt_x"/>
                                          </p:val>
                                        </p:tav>
                                      </p:tavLst>
                                    </p:anim>
                                    <p:anim calcmode="lin" valueType="num">
                                      <p:cBhvr additive="base">
                                        <p:cTn id="53" dur="500" fill="hold"/>
                                        <p:tgtEl>
                                          <p:spTgt spid="66"/>
                                        </p:tgtEl>
                                        <p:attrNameLst>
                                          <p:attrName>ppt_y</p:attrName>
                                        </p:attrNameLst>
                                      </p:cBhvr>
                                      <p:tavLst>
                                        <p:tav tm="0">
                                          <p:val>
                                            <p:strVal val="#ppt_y"/>
                                          </p:val>
                                        </p:tav>
                                        <p:tav tm="100000">
                                          <p:val>
                                            <p:strVal val="#ppt_y"/>
                                          </p:val>
                                        </p:tav>
                                      </p:tavLst>
                                    </p:anim>
                                  </p:childTnLst>
                                </p:cTn>
                              </p:par>
                            </p:childTnLst>
                          </p:cTn>
                        </p:par>
                        <p:par>
                          <p:cTn id="54" fill="hold">
                            <p:stCondLst>
                              <p:cond delay="14000"/>
                            </p:stCondLst>
                            <p:childTnLst>
                              <p:par>
                                <p:cTn id="55" presetID="42" presetClass="path" presetSubtype="0" accel="50000" decel="50000" fill="hold" grpId="3" nodeType="afterEffect">
                                  <p:stCondLst>
                                    <p:cond delay="0"/>
                                  </p:stCondLst>
                                  <p:childTnLst>
                                    <p:animMotion origin="layout" path="M 8.33333E-7 2.59259E-6 L -0.05174 0.27546 " pathEditMode="relative" rAng="0" ptsTypes="AA">
                                      <p:cBhvr>
                                        <p:cTn id="56" dur="2000" fill="hold"/>
                                        <p:tgtEl>
                                          <p:spTgt spid="50"/>
                                        </p:tgtEl>
                                        <p:attrNameLst>
                                          <p:attrName>ppt_x</p:attrName>
                                          <p:attrName>ppt_y</p:attrName>
                                        </p:attrNameLst>
                                      </p:cBhvr>
                                      <p:rCtr x="-2587" y="13773"/>
                                    </p:animMotion>
                                  </p:childTnLst>
                                </p:cTn>
                              </p:par>
                            </p:childTnLst>
                          </p:cTn>
                        </p:par>
                        <p:par>
                          <p:cTn id="57" fill="hold">
                            <p:stCondLst>
                              <p:cond delay="16000"/>
                            </p:stCondLst>
                            <p:childTnLst>
                              <p:par>
                                <p:cTn id="58" presetID="63" presetClass="path" presetSubtype="0" accel="50000" decel="50000" fill="hold" grpId="1" nodeType="afterEffect">
                                  <p:stCondLst>
                                    <p:cond delay="0"/>
                                  </p:stCondLst>
                                  <p:childTnLst>
                                    <p:animMotion origin="layout" path="M -2.22222E-6 2.59259E-6 L 0.121 3.33333E-6 " pathEditMode="relative" rAng="0" ptsTypes="AA">
                                      <p:cBhvr>
                                        <p:cTn id="59" dur="2000" fill="hold"/>
                                        <p:tgtEl>
                                          <p:spTgt spid="49"/>
                                        </p:tgtEl>
                                        <p:attrNameLst>
                                          <p:attrName>ppt_x</p:attrName>
                                          <p:attrName>ppt_y</p:attrName>
                                        </p:attrNameLst>
                                      </p:cBhvr>
                                      <p:rCtr x="6181" y="139"/>
                                    </p:animMotion>
                                  </p:childTnLst>
                                </p:cTn>
                              </p:par>
                            </p:childTnLst>
                          </p:cTn>
                        </p:par>
                        <p:par>
                          <p:cTn id="60" fill="hold">
                            <p:stCondLst>
                              <p:cond delay="18000"/>
                            </p:stCondLst>
                            <p:childTnLst>
                              <p:par>
                                <p:cTn id="61" presetID="64" presetClass="path" presetSubtype="0" accel="50000" decel="50000" fill="hold" grpId="4" nodeType="afterEffect">
                                  <p:stCondLst>
                                    <p:cond delay="0"/>
                                  </p:stCondLst>
                                  <p:childTnLst>
                                    <p:animMotion origin="layout" path="M -0.05174 0.27546 L -0.12101 3.33333E-6 " pathEditMode="relative" rAng="0" ptsTypes="AA">
                                      <p:cBhvr>
                                        <p:cTn id="62" dur="2000" fill="hold"/>
                                        <p:tgtEl>
                                          <p:spTgt spid="50"/>
                                        </p:tgtEl>
                                        <p:attrNameLst>
                                          <p:attrName>ppt_x</p:attrName>
                                          <p:attrName>ppt_y</p:attrName>
                                        </p:attrNameLst>
                                      </p:cBhvr>
                                      <p:rCtr x="-3542" y="-13634"/>
                                    </p:animMotion>
                                  </p:childTnLst>
                                </p:cTn>
                              </p:par>
                            </p:childTnLst>
                          </p:cTn>
                        </p:par>
                        <p:par>
                          <p:cTn id="63" fill="hold">
                            <p:stCondLst>
                              <p:cond delay="20000"/>
                            </p:stCondLst>
                            <p:childTnLst>
                              <p:par>
                                <p:cTn id="64" presetID="3" presetClass="exit" presetSubtype="10" fill="hold" grpId="2" nodeType="afterEffect">
                                  <p:stCondLst>
                                    <p:cond delay="0"/>
                                  </p:stCondLst>
                                  <p:childTnLst>
                                    <p:animEffect transition="out" filter="blinds(horizontal)">
                                      <p:cBhvr>
                                        <p:cTn id="65" dur="500"/>
                                        <p:tgtEl>
                                          <p:spTgt spid="55"/>
                                        </p:tgtEl>
                                      </p:cBhvr>
                                    </p:animEffect>
                                    <p:set>
                                      <p:cBhvr>
                                        <p:cTn id="66" dur="1" fill="hold">
                                          <p:stCondLst>
                                            <p:cond delay="499"/>
                                          </p:stCondLst>
                                        </p:cTn>
                                        <p:tgtEl>
                                          <p:spTgt spid="55"/>
                                        </p:tgtEl>
                                        <p:attrNameLst>
                                          <p:attrName>style.visibility</p:attrName>
                                        </p:attrNameLst>
                                      </p:cBhvr>
                                      <p:to>
                                        <p:strVal val="hidden"/>
                                      </p:to>
                                    </p:set>
                                  </p:childTnLst>
                                </p:cTn>
                              </p:par>
                            </p:childTnLst>
                          </p:cTn>
                        </p:par>
                        <p:par>
                          <p:cTn id="67" fill="hold">
                            <p:stCondLst>
                              <p:cond delay="20500"/>
                            </p:stCondLst>
                            <p:childTnLst>
                              <p:par>
                                <p:cTn id="68" presetID="2" presetClass="exit" presetSubtype="2" fill="hold" grpId="1" nodeType="afterEffect">
                                  <p:stCondLst>
                                    <p:cond delay="0"/>
                                  </p:stCondLst>
                                  <p:childTnLst>
                                    <p:anim calcmode="lin" valueType="num">
                                      <p:cBhvr additive="base">
                                        <p:cTn id="69" dur="500"/>
                                        <p:tgtEl>
                                          <p:spTgt spid="66"/>
                                        </p:tgtEl>
                                        <p:attrNameLst>
                                          <p:attrName>ppt_x</p:attrName>
                                        </p:attrNameLst>
                                      </p:cBhvr>
                                      <p:tavLst>
                                        <p:tav tm="0">
                                          <p:val>
                                            <p:strVal val="ppt_x"/>
                                          </p:val>
                                        </p:tav>
                                        <p:tav tm="100000">
                                          <p:val>
                                            <p:strVal val="1+ppt_w/2"/>
                                          </p:val>
                                        </p:tav>
                                      </p:tavLst>
                                    </p:anim>
                                    <p:anim calcmode="lin" valueType="num">
                                      <p:cBhvr additive="base">
                                        <p:cTn id="70" dur="500"/>
                                        <p:tgtEl>
                                          <p:spTgt spid="66"/>
                                        </p:tgtEl>
                                        <p:attrNameLst>
                                          <p:attrName>ppt_y</p:attrName>
                                        </p:attrNameLst>
                                      </p:cBhvr>
                                      <p:tavLst>
                                        <p:tav tm="0">
                                          <p:val>
                                            <p:strVal val="ppt_y"/>
                                          </p:val>
                                        </p:tav>
                                        <p:tav tm="100000">
                                          <p:val>
                                            <p:strVal val="ppt_y"/>
                                          </p:val>
                                        </p:tav>
                                      </p:tavLst>
                                    </p:anim>
                                    <p:set>
                                      <p:cBhvr>
                                        <p:cTn id="71"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9" grpId="1" animBg="1"/>
      <p:bldP spid="50" grpId="0" animBg="1"/>
      <p:bldP spid="50" grpId="1" animBg="1"/>
      <p:bldP spid="50" grpId="2" animBg="1"/>
      <p:bldP spid="50" grpId="3" animBg="1"/>
      <p:bldP spid="50" grpId="4" animBg="1"/>
      <p:bldP spid="51" grpId="0" animBg="1"/>
      <p:bldP spid="52" grpId="0" animBg="1"/>
      <p:bldP spid="54" grpId="0" animBg="1"/>
      <p:bldP spid="55" grpId="0" animBg="1"/>
      <p:bldP spid="55" grpId="1" animBg="1"/>
      <p:bldP spid="55" grpId="2" animBg="1"/>
      <p:bldP spid="65" grpId="0" animBg="1"/>
      <p:bldP spid="65" grpId="1" animBg="1"/>
      <p:bldP spid="66" grpId="0" animBg="1"/>
      <p:bldP spid="66"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65</a:t>
            </a:fld>
            <a:endParaRPr lang="en-US" altLang="en-US"/>
          </a:p>
        </p:txBody>
      </p:sp>
      <p:sp>
        <p:nvSpPr>
          <p:cNvPr id="27" name="Oval 3"/>
          <p:cNvSpPr>
            <a:spLocks noChangeArrowheads="1"/>
          </p:cNvSpPr>
          <p:nvPr/>
        </p:nvSpPr>
        <p:spPr bwMode="auto">
          <a:xfrm>
            <a:off x="137636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8" name="Oval 4"/>
          <p:cNvSpPr>
            <a:spLocks noChangeArrowheads="1"/>
          </p:cNvSpPr>
          <p:nvPr/>
        </p:nvSpPr>
        <p:spPr bwMode="auto">
          <a:xfrm>
            <a:off x="24860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9" name="Oval 5"/>
          <p:cNvSpPr>
            <a:spLocks noChangeArrowheads="1"/>
          </p:cNvSpPr>
          <p:nvPr/>
        </p:nvSpPr>
        <p:spPr bwMode="auto">
          <a:xfrm>
            <a:off x="35941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0" name="Oval 6"/>
          <p:cNvSpPr>
            <a:spLocks noChangeArrowheads="1"/>
          </p:cNvSpPr>
          <p:nvPr/>
        </p:nvSpPr>
        <p:spPr bwMode="auto">
          <a:xfrm>
            <a:off x="470376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1" name="Oval 7"/>
          <p:cNvSpPr>
            <a:spLocks noChangeArrowheads="1"/>
          </p:cNvSpPr>
          <p:nvPr/>
        </p:nvSpPr>
        <p:spPr bwMode="auto">
          <a:xfrm>
            <a:off x="581025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2" name="Oval 8"/>
          <p:cNvSpPr>
            <a:spLocks noChangeArrowheads="1"/>
          </p:cNvSpPr>
          <p:nvPr/>
        </p:nvSpPr>
        <p:spPr bwMode="auto">
          <a:xfrm>
            <a:off x="69199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3" name="Oval 9"/>
          <p:cNvSpPr>
            <a:spLocks noChangeArrowheads="1"/>
          </p:cNvSpPr>
          <p:nvPr/>
        </p:nvSpPr>
        <p:spPr bwMode="auto">
          <a:xfrm>
            <a:off x="80295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4" name="Oval 10"/>
          <p:cNvSpPr>
            <a:spLocks noChangeArrowheads="1"/>
          </p:cNvSpPr>
          <p:nvPr/>
        </p:nvSpPr>
        <p:spPr bwMode="auto">
          <a:xfrm>
            <a:off x="2698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5" name="AutoShape 11"/>
          <p:cNvSpPr>
            <a:spLocks noChangeArrowheads="1"/>
          </p:cNvSpPr>
          <p:nvPr/>
        </p:nvSpPr>
        <p:spPr bwMode="auto">
          <a:xfrm>
            <a:off x="4606925"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36" name="AutoShape 12"/>
          <p:cNvSpPr>
            <a:spLocks noChangeArrowheads="1"/>
          </p:cNvSpPr>
          <p:nvPr/>
        </p:nvSpPr>
        <p:spPr bwMode="auto">
          <a:xfrm>
            <a:off x="5557838"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min</a:t>
            </a:r>
          </a:p>
        </p:txBody>
      </p:sp>
      <p:grpSp>
        <p:nvGrpSpPr>
          <p:cNvPr id="37" name="Group 13"/>
          <p:cNvGrpSpPr>
            <a:grpSpLocks/>
          </p:cNvGrpSpPr>
          <p:nvPr/>
        </p:nvGrpSpPr>
        <p:grpSpPr bwMode="auto">
          <a:xfrm>
            <a:off x="288925" y="3468688"/>
            <a:ext cx="8550275" cy="608012"/>
            <a:chOff x="644" y="1153"/>
            <a:chExt cx="4972" cy="383"/>
          </a:xfrm>
        </p:grpSpPr>
        <p:sp>
          <p:nvSpPr>
            <p:cNvPr id="38"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9"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0"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41"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2"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3"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4"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5"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6" name="Text Box 22"/>
          <p:cNvSpPr txBox="1">
            <a:spLocks noChangeArrowheads="1"/>
          </p:cNvSpPr>
          <p:nvPr/>
        </p:nvSpPr>
        <p:spPr bwMode="auto">
          <a:xfrm>
            <a:off x="1247775"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dirty="0">
                <a:solidFill>
                  <a:srgbClr val="362AD4"/>
                </a:solidFill>
                <a:latin typeface="Times New Roman" panose="02020603050405020304" pitchFamily="18" charset="0"/>
                <a:cs typeface="Times New Roman" panose="02020603050405020304" pitchFamily="18" charset="0"/>
              </a:rPr>
              <a:t>Vị  trí nhỏ nhất(5,7)</a:t>
            </a:r>
          </a:p>
        </p:txBody>
      </p:sp>
      <p:sp>
        <p:nvSpPr>
          <p:cNvPr id="47" name="Text Box 23"/>
          <p:cNvSpPr txBox="1">
            <a:spLocks noChangeArrowheads="1"/>
          </p:cNvSpPr>
          <p:nvPr/>
        </p:nvSpPr>
        <p:spPr bwMode="auto">
          <a:xfrm>
            <a:off x="4910138" y="1379538"/>
            <a:ext cx="3236912" cy="457200"/>
          </a:xfrm>
          <a:prstGeom prst="rect">
            <a:avLst/>
          </a:prstGeom>
          <a:solidFill>
            <a:srgbClr val="FFFF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solidFill>
                  <a:srgbClr val="362AD4"/>
                </a:solidFill>
                <a:latin typeface="Times New Roman" panose="02020603050405020304" pitchFamily="18" charset="0"/>
                <a:cs typeface="Times New Roman" panose="02020603050405020304" pitchFamily="18" charset="0"/>
              </a:rPr>
              <a:t>Swap(a[5], a[6])</a:t>
            </a:r>
          </a:p>
        </p:txBody>
      </p:sp>
    </p:spTree>
    <p:extLst>
      <p:ext uri="{BB962C8B-B14F-4D97-AF65-F5344CB8AC3E}">
        <p14:creationId xmlns:p14="http://schemas.microsoft.com/office/powerpoint/2010/main" val="14100515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amond(in)">
                                      <p:cBhvr>
                                        <p:cTn id="7" dur="2000"/>
                                        <p:tgtEl>
                                          <p:spTgt spid="30"/>
                                        </p:tgtEl>
                                      </p:cBhvr>
                                    </p:animEffect>
                                  </p:childTnLst>
                                </p:cTn>
                              </p:par>
                            </p:childTnLst>
                          </p:cTn>
                        </p:par>
                        <p:par>
                          <p:cTn id="8" fill="hold">
                            <p:stCondLst>
                              <p:cond delay="2000"/>
                            </p:stCondLst>
                            <p:childTnLst>
                              <p:par>
                                <p:cTn id="9" presetID="63" presetClass="path" presetSubtype="0" accel="50000" decel="50000" fill="hold" grpId="0" nodeType="afterEffect">
                                  <p:stCondLst>
                                    <p:cond delay="0"/>
                                  </p:stCondLst>
                                  <p:childTnLst>
                                    <p:animMotion origin="layout" path="M 3.88889E-6 2.96296E-6 L 0.12534 -0.00301 " pathEditMode="relative" rAng="0" ptsTypes="AA">
                                      <p:cBhvr>
                                        <p:cTn id="10" dur="2000" fill="hold"/>
                                        <p:tgtEl>
                                          <p:spTgt spid="35"/>
                                        </p:tgtEl>
                                        <p:attrNameLst>
                                          <p:attrName>ppt_x</p:attrName>
                                          <p:attrName>ppt_y</p:attrName>
                                        </p:attrNameLst>
                                      </p:cBhvr>
                                      <p:rCtr x="6267" y="-162"/>
                                    </p:animMotion>
                                  </p:childTnLst>
                                </p:cTn>
                              </p:par>
                            </p:childTnLst>
                          </p:cTn>
                        </p:par>
                        <p:par>
                          <p:cTn id="11" fill="hold">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46"/>
                                        </p:tgtEl>
                                        <p:attrNameLst>
                                          <p:attrName>style.visibility</p:attrName>
                                        </p:attrNameLst>
                                      </p:cBhvr>
                                      <p:to>
                                        <p:strVal val="visible"/>
                                      </p:to>
                                    </p:set>
                                    <p:anim calcmode="lin" valueType="num">
                                      <p:cBhvr additive="base">
                                        <p:cTn id="14" dur="500" fill="hold"/>
                                        <p:tgtEl>
                                          <p:spTgt spid="46"/>
                                        </p:tgtEl>
                                        <p:attrNameLst>
                                          <p:attrName>ppt_x</p:attrName>
                                        </p:attrNameLst>
                                      </p:cBhvr>
                                      <p:tavLst>
                                        <p:tav tm="0">
                                          <p:val>
                                            <p:strVal val="0-#ppt_w/2"/>
                                          </p:val>
                                        </p:tav>
                                        <p:tav tm="100000">
                                          <p:val>
                                            <p:strVal val="#ppt_x"/>
                                          </p:val>
                                        </p:tav>
                                      </p:tavLst>
                                    </p:anim>
                                    <p:anim calcmode="lin" valueType="num">
                                      <p:cBhvr additive="base">
                                        <p:cTn id="15" dur="500" fill="hold"/>
                                        <p:tgtEl>
                                          <p:spTgt spid="46"/>
                                        </p:tgtEl>
                                        <p:attrNameLst>
                                          <p:attrName>ppt_y</p:attrName>
                                        </p:attrNameLst>
                                      </p:cBhvr>
                                      <p:tavLst>
                                        <p:tav tm="0">
                                          <p:val>
                                            <p:strVal val="#ppt_y"/>
                                          </p:val>
                                        </p:tav>
                                        <p:tav tm="100000">
                                          <p:val>
                                            <p:strVal val="#ppt_y"/>
                                          </p:val>
                                        </p:tav>
                                      </p:tavLst>
                                    </p:anim>
                                  </p:childTnLst>
                                </p:cTn>
                              </p:par>
                            </p:childTnLst>
                          </p:cTn>
                        </p:par>
                        <p:par>
                          <p:cTn id="16" fill="hold">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blinds(horizontal)">
                                      <p:cBhvr>
                                        <p:cTn id="19" dur="500"/>
                                        <p:tgtEl>
                                          <p:spTgt spid="36"/>
                                        </p:tgtEl>
                                      </p:cBhvr>
                                    </p:animEffect>
                                  </p:childTnLst>
                                </p:cTn>
                              </p:par>
                            </p:childTnLst>
                          </p:cTn>
                        </p:par>
                        <p:par>
                          <p:cTn id="20" fill="hold">
                            <p:stCondLst>
                              <p:cond delay="5000"/>
                            </p:stCondLst>
                            <p:childTnLst>
                              <p:par>
                                <p:cTn id="21" presetID="26" presetClass="emph" presetSubtype="0" fill="hold" grpId="0" nodeType="afterEffect">
                                  <p:stCondLst>
                                    <p:cond delay="0"/>
                                  </p:stCondLst>
                                  <p:childTnLst>
                                    <p:animEffect transition="out" filter="fade">
                                      <p:cBhvr>
                                        <p:cTn id="22" dur="2000" tmFilter="0, 0; .2, .5; .8, .5; 1, 0"/>
                                        <p:tgtEl>
                                          <p:spTgt spid="31"/>
                                        </p:tgtEl>
                                      </p:cBhvr>
                                    </p:animEffect>
                                    <p:animScale>
                                      <p:cBhvr>
                                        <p:cTn id="23" dur="1000" autoRev="1" fill="hold"/>
                                        <p:tgtEl>
                                          <p:spTgt spid="31"/>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32"/>
                                        </p:tgtEl>
                                      </p:cBhvr>
                                    </p:animEffect>
                                    <p:animScale>
                                      <p:cBhvr>
                                        <p:cTn id="26" dur="1000" autoRev="1" fill="hold"/>
                                        <p:tgtEl>
                                          <p:spTgt spid="32"/>
                                        </p:tgtEl>
                                      </p:cBhvr>
                                      <p:by x="105000" y="105000"/>
                                    </p:animScale>
                                  </p:childTnLst>
                                </p:cTn>
                              </p:par>
                            </p:childTnLst>
                          </p:cTn>
                        </p:par>
                        <p:par>
                          <p:cTn id="27" fill="hold">
                            <p:stCondLst>
                              <p:cond delay="7000"/>
                            </p:stCondLst>
                            <p:childTnLst>
                              <p:par>
                                <p:cTn id="28" presetID="63" presetClass="path" presetSubtype="0" accel="50000" decel="50000" fill="hold" grpId="2" nodeType="afterEffect">
                                  <p:stCondLst>
                                    <p:cond delay="0"/>
                                  </p:stCondLst>
                                  <p:childTnLst>
                                    <p:animMotion origin="layout" path="M -8.33333E-7 -2.22222E-6 L 0.12448 0.00139 " pathEditMode="relative" rAng="0" ptsTypes="AA">
                                      <p:cBhvr>
                                        <p:cTn id="29" dur="2000" fill="hold"/>
                                        <p:tgtEl>
                                          <p:spTgt spid="36"/>
                                        </p:tgtEl>
                                        <p:attrNameLst>
                                          <p:attrName>ppt_x</p:attrName>
                                          <p:attrName>ppt_y</p:attrName>
                                        </p:attrNameLst>
                                      </p:cBhvr>
                                      <p:rCtr x="6215" y="69"/>
                                    </p:animMotion>
                                  </p:childTnLst>
                                </p:cTn>
                              </p:par>
                            </p:childTnLst>
                          </p:cTn>
                        </p:par>
                        <p:par>
                          <p:cTn id="30" fill="hold">
                            <p:stCondLst>
                              <p:cond delay="9000"/>
                            </p:stCondLst>
                            <p:childTnLst>
                              <p:par>
                                <p:cTn id="31" presetID="26" presetClass="emph" presetSubtype="0" fill="hold" grpId="1" nodeType="afterEffect">
                                  <p:stCondLst>
                                    <p:cond delay="0"/>
                                  </p:stCondLst>
                                  <p:childTnLst>
                                    <p:animEffect transition="out" filter="fade">
                                      <p:cBhvr>
                                        <p:cTn id="32" dur="2000" tmFilter="0, 0; .2, .5; .8, .5; 1, 0"/>
                                        <p:tgtEl>
                                          <p:spTgt spid="32"/>
                                        </p:tgtEl>
                                      </p:cBhvr>
                                    </p:animEffect>
                                    <p:animScale>
                                      <p:cBhvr>
                                        <p:cTn id="33" dur="1000" autoRev="1" fill="hold"/>
                                        <p:tgtEl>
                                          <p:spTgt spid="32"/>
                                        </p:tgtEl>
                                      </p:cBhvr>
                                      <p:by x="105000" y="105000"/>
                                    </p:animScale>
                                  </p:childTnLst>
                                </p:cTn>
                              </p:par>
                              <p:par>
                                <p:cTn id="34" presetID="26" presetClass="emph" presetSubtype="0" fill="hold" grpId="0" nodeType="withEffect">
                                  <p:stCondLst>
                                    <p:cond delay="0"/>
                                  </p:stCondLst>
                                  <p:childTnLst>
                                    <p:animEffect transition="out" filter="fade">
                                      <p:cBhvr>
                                        <p:cTn id="35" dur="2000" tmFilter="0, 0; .2, .5; .8, .5; 1, 0"/>
                                        <p:tgtEl>
                                          <p:spTgt spid="33"/>
                                        </p:tgtEl>
                                      </p:cBhvr>
                                    </p:animEffect>
                                    <p:animScale>
                                      <p:cBhvr>
                                        <p:cTn id="36" dur="1000" autoRev="1" fill="hold"/>
                                        <p:tgtEl>
                                          <p:spTgt spid="33"/>
                                        </p:tgtEl>
                                      </p:cBhvr>
                                      <p:by x="105000" y="105000"/>
                                    </p:animScale>
                                  </p:childTnLst>
                                </p:cTn>
                              </p:par>
                            </p:childTnLst>
                          </p:cTn>
                        </p:par>
                        <p:par>
                          <p:cTn id="37" fill="hold">
                            <p:stCondLst>
                              <p:cond delay="11000"/>
                            </p:stCondLst>
                            <p:childTnLst>
                              <p:par>
                                <p:cTn id="38" presetID="2" presetClass="exit" presetSubtype="8" fill="hold" grpId="1" nodeType="afterEffect">
                                  <p:stCondLst>
                                    <p:cond delay="0"/>
                                  </p:stCondLst>
                                  <p:childTnLst>
                                    <p:anim calcmode="lin" valueType="num">
                                      <p:cBhvr additive="base">
                                        <p:cTn id="39" dur="500"/>
                                        <p:tgtEl>
                                          <p:spTgt spid="46"/>
                                        </p:tgtEl>
                                        <p:attrNameLst>
                                          <p:attrName>ppt_x</p:attrName>
                                        </p:attrNameLst>
                                      </p:cBhvr>
                                      <p:tavLst>
                                        <p:tav tm="0">
                                          <p:val>
                                            <p:strVal val="ppt_x"/>
                                          </p:val>
                                        </p:tav>
                                        <p:tav tm="100000">
                                          <p:val>
                                            <p:strVal val="0-ppt_w/2"/>
                                          </p:val>
                                        </p:tav>
                                      </p:tavLst>
                                    </p:anim>
                                    <p:anim calcmode="lin" valueType="num">
                                      <p:cBhvr additive="base">
                                        <p:cTn id="40" dur="500"/>
                                        <p:tgtEl>
                                          <p:spTgt spid="46"/>
                                        </p:tgtEl>
                                        <p:attrNameLst>
                                          <p:attrName>ppt_y</p:attrName>
                                        </p:attrNameLst>
                                      </p:cBhvr>
                                      <p:tavLst>
                                        <p:tav tm="0">
                                          <p:val>
                                            <p:strVal val="ppt_y"/>
                                          </p:val>
                                        </p:tav>
                                        <p:tav tm="100000">
                                          <p:val>
                                            <p:strVal val="ppt_y"/>
                                          </p:val>
                                        </p:tav>
                                      </p:tavLst>
                                    </p:anim>
                                    <p:set>
                                      <p:cBhvr>
                                        <p:cTn id="41" dur="1" fill="hold">
                                          <p:stCondLst>
                                            <p:cond delay="499"/>
                                          </p:stCondLst>
                                        </p:cTn>
                                        <p:tgtEl>
                                          <p:spTgt spid="46"/>
                                        </p:tgtEl>
                                        <p:attrNameLst>
                                          <p:attrName>style.visibility</p:attrName>
                                        </p:attrNameLst>
                                      </p:cBhvr>
                                      <p:to>
                                        <p:strVal val="hidden"/>
                                      </p:to>
                                    </p:set>
                                  </p:childTnLst>
                                </p:cTn>
                              </p:par>
                            </p:childTnLst>
                          </p:cTn>
                        </p:par>
                        <p:par>
                          <p:cTn id="42" fill="hold">
                            <p:stCondLst>
                              <p:cond delay="11500"/>
                            </p:stCondLst>
                            <p:childTnLst>
                              <p:par>
                                <p:cTn id="43" presetID="2" presetClass="entr" presetSubtype="2" fill="hold" grpId="0" nodeType="afterEffect">
                                  <p:stCondLst>
                                    <p:cond delay="0"/>
                                  </p:stCondLst>
                                  <p:childTnLst>
                                    <p:set>
                                      <p:cBhvr>
                                        <p:cTn id="44" dur="1" fill="hold">
                                          <p:stCondLst>
                                            <p:cond delay="0"/>
                                          </p:stCondLst>
                                        </p:cTn>
                                        <p:tgtEl>
                                          <p:spTgt spid="47"/>
                                        </p:tgtEl>
                                        <p:attrNameLst>
                                          <p:attrName>style.visibility</p:attrName>
                                        </p:attrNameLst>
                                      </p:cBhvr>
                                      <p:to>
                                        <p:strVal val="visible"/>
                                      </p:to>
                                    </p:set>
                                    <p:anim calcmode="lin" valueType="num">
                                      <p:cBhvr additive="base">
                                        <p:cTn id="45" dur="500" fill="hold"/>
                                        <p:tgtEl>
                                          <p:spTgt spid="47"/>
                                        </p:tgtEl>
                                        <p:attrNameLst>
                                          <p:attrName>ppt_x</p:attrName>
                                        </p:attrNameLst>
                                      </p:cBhvr>
                                      <p:tavLst>
                                        <p:tav tm="0">
                                          <p:val>
                                            <p:strVal val="1+#ppt_w/2"/>
                                          </p:val>
                                        </p:tav>
                                        <p:tav tm="100000">
                                          <p:val>
                                            <p:strVal val="#ppt_x"/>
                                          </p:val>
                                        </p:tav>
                                      </p:tavLst>
                                    </p:anim>
                                    <p:anim calcmode="lin" valueType="num">
                                      <p:cBhvr additive="base">
                                        <p:cTn id="46" dur="500" fill="hold"/>
                                        <p:tgtEl>
                                          <p:spTgt spid="47"/>
                                        </p:tgtEl>
                                        <p:attrNameLst>
                                          <p:attrName>ppt_y</p:attrName>
                                        </p:attrNameLst>
                                      </p:cBhvr>
                                      <p:tavLst>
                                        <p:tav tm="0">
                                          <p:val>
                                            <p:strVal val="#ppt_y"/>
                                          </p:val>
                                        </p:tav>
                                        <p:tav tm="100000">
                                          <p:val>
                                            <p:strVal val="#ppt_y"/>
                                          </p:val>
                                        </p:tav>
                                      </p:tavLst>
                                    </p:anim>
                                  </p:childTnLst>
                                </p:cTn>
                              </p:par>
                            </p:childTnLst>
                          </p:cTn>
                        </p:par>
                        <p:par>
                          <p:cTn id="47" fill="hold">
                            <p:stCondLst>
                              <p:cond delay="12000"/>
                            </p:stCondLst>
                            <p:childTnLst>
                              <p:par>
                                <p:cTn id="48" presetID="42" presetClass="path" presetSubtype="0" accel="50000" decel="50000" fill="hold" grpId="2" nodeType="afterEffect">
                                  <p:stCondLst>
                                    <p:cond delay="0"/>
                                  </p:stCondLst>
                                  <p:childTnLst>
                                    <p:animMotion origin="layout" path="M 0 2.59259E-6 L -0.0533 0.29768 " pathEditMode="relative" rAng="0" ptsTypes="AA">
                                      <p:cBhvr>
                                        <p:cTn id="49" dur="2000" fill="hold"/>
                                        <p:tgtEl>
                                          <p:spTgt spid="32"/>
                                        </p:tgtEl>
                                        <p:attrNameLst>
                                          <p:attrName>ppt_x</p:attrName>
                                          <p:attrName>ppt_y</p:attrName>
                                        </p:attrNameLst>
                                      </p:cBhvr>
                                      <p:rCtr x="-2674" y="14884"/>
                                    </p:animMotion>
                                  </p:childTnLst>
                                </p:cTn>
                              </p:par>
                            </p:childTnLst>
                          </p:cTn>
                        </p:par>
                        <p:par>
                          <p:cTn id="50" fill="hold">
                            <p:stCondLst>
                              <p:cond delay="14000"/>
                            </p:stCondLst>
                            <p:childTnLst>
                              <p:par>
                                <p:cTn id="51" presetID="63" presetClass="path" presetSubtype="0" accel="50000" decel="50000" fill="hold" grpId="1" nodeType="afterEffect">
                                  <p:stCondLst>
                                    <p:cond delay="0"/>
                                  </p:stCondLst>
                                  <p:childTnLst>
                                    <p:animMotion origin="layout" path="M 4.16667E-6 2.59259E-6 L 0.12135 3.33333E-6 " pathEditMode="relative" rAng="0" ptsTypes="AA">
                                      <p:cBhvr>
                                        <p:cTn id="52" dur="2000" fill="hold"/>
                                        <p:tgtEl>
                                          <p:spTgt spid="31"/>
                                        </p:tgtEl>
                                        <p:attrNameLst>
                                          <p:attrName>ppt_x</p:attrName>
                                          <p:attrName>ppt_y</p:attrName>
                                        </p:attrNameLst>
                                      </p:cBhvr>
                                      <p:rCtr x="6059" y="139"/>
                                    </p:animMotion>
                                  </p:childTnLst>
                                </p:cTn>
                              </p:par>
                            </p:childTnLst>
                          </p:cTn>
                        </p:par>
                        <p:par>
                          <p:cTn id="53" fill="hold">
                            <p:stCondLst>
                              <p:cond delay="16000"/>
                            </p:stCondLst>
                            <p:childTnLst>
                              <p:par>
                                <p:cTn id="54" presetID="64" presetClass="path" presetSubtype="0" accel="50000" decel="50000" fill="hold" grpId="3" nodeType="afterEffect">
                                  <p:stCondLst>
                                    <p:cond delay="0"/>
                                  </p:stCondLst>
                                  <p:childTnLst>
                                    <p:animMotion origin="layout" path="M -0.0533 0.29768 L -0.12136 3.33333E-6 " pathEditMode="relative" rAng="0" ptsTypes="AA">
                                      <p:cBhvr>
                                        <p:cTn id="55" dur="2000" fill="hold"/>
                                        <p:tgtEl>
                                          <p:spTgt spid="32"/>
                                        </p:tgtEl>
                                        <p:attrNameLst>
                                          <p:attrName>ppt_x</p:attrName>
                                          <p:attrName>ppt_y</p:attrName>
                                        </p:attrNameLst>
                                      </p:cBhvr>
                                      <p:rCtr x="-3177" y="-14745"/>
                                    </p:animMotion>
                                  </p:childTnLst>
                                </p:cTn>
                              </p:par>
                            </p:childTnLst>
                          </p:cTn>
                        </p:par>
                        <p:par>
                          <p:cTn id="56" fill="hold">
                            <p:stCondLst>
                              <p:cond delay="18000"/>
                            </p:stCondLst>
                            <p:childTnLst>
                              <p:par>
                                <p:cTn id="57" presetID="3" presetClass="exit" presetSubtype="10" fill="hold" grpId="1" nodeType="afterEffect">
                                  <p:stCondLst>
                                    <p:cond delay="0"/>
                                  </p:stCondLst>
                                  <p:childTnLst>
                                    <p:animEffect transition="out" filter="blinds(horizontal)">
                                      <p:cBhvr>
                                        <p:cTn id="58" dur="500"/>
                                        <p:tgtEl>
                                          <p:spTgt spid="36"/>
                                        </p:tgtEl>
                                      </p:cBhvr>
                                    </p:animEffect>
                                    <p:set>
                                      <p:cBhvr>
                                        <p:cTn id="59" dur="1" fill="hold">
                                          <p:stCondLst>
                                            <p:cond delay="499"/>
                                          </p:stCondLst>
                                        </p:cTn>
                                        <p:tgtEl>
                                          <p:spTgt spid="36"/>
                                        </p:tgtEl>
                                        <p:attrNameLst>
                                          <p:attrName>style.visibility</p:attrName>
                                        </p:attrNameLst>
                                      </p:cBhvr>
                                      <p:to>
                                        <p:strVal val="hidden"/>
                                      </p:to>
                                    </p:set>
                                  </p:childTnLst>
                                </p:cTn>
                              </p:par>
                            </p:childTnLst>
                          </p:cTn>
                        </p:par>
                        <p:par>
                          <p:cTn id="60" fill="hold">
                            <p:stCondLst>
                              <p:cond delay="18500"/>
                            </p:stCondLst>
                            <p:childTnLst>
                              <p:par>
                                <p:cTn id="61" presetID="2" presetClass="exit" presetSubtype="2" fill="hold" grpId="1" nodeType="afterEffect">
                                  <p:stCondLst>
                                    <p:cond delay="0"/>
                                  </p:stCondLst>
                                  <p:childTnLst>
                                    <p:anim calcmode="lin" valueType="num">
                                      <p:cBhvr additive="base">
                                        <p:cTn id="62" dur="500"/>
                                        <p:tgtEl>
                                          <p:spTgt spid="47"/>
                                        </p:tgtEl>
                                        <p:attrNameLst>
                                          <p:attrName>ppt_x</p:attrName>
                                        </p:attrNameLst>
                                      </p:cBhvr>
                                      <p:tavLst>
                                        <p:tav tm="0">
                                          <p:val>
                                            <p:strVal val="ppt_x"/>
                                          </p:val>
                                        </p:tav>
                                        <p:tav tm="100000">
                                          <p:val>
                                            <p:strVal val="1+ppt_w/2"/>
                                          </p:val>
                                        </p:tav>
                                      </p:tavLst>
                                    </p:anim>
                                    <p:anim calcmode="lin" valueType="num">
                                      <p:cBhvr additive="base">
                                        <p:cTn id="63" dur="500"/>
                                        <p:tgtEl>
                                          <p:spTgt spid="47"/>
                                        </p:tgtEl>
                                        <p:attrNameLst>
                                          <p:attrName>ppt_y</p:attrName>
                                        </p:attrNameLst>
                                      </p:cBhvr>
                                      <p:tavLst>
                                        <p:tav tm="0">
                                          <p:val>
                                            <p:strVal val="ppt_y"/>
                                          </p:val>
                                        </p:tav>
                                        <p:tav tm="100000">
                                          <p:val>
                                            <p:strVal val="ppt_y"/>
                                          </p:val>
                                        </p:tav>
                                      </p:tavLst>
                                    </p:anim>
                                    <p:set>
                                      <p:cBhvr>
                                        <p:cTn id="64" dur="1" fill="hold">
                                          <p:stCondLst>
                                            <p:cond delay="499"/>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1" grpId="1" animBg="1"/>
      <p:bldP spid="32" grpId="0" animBg="1"/>
      <p:bldP spid="32" grpId="1" animBg="1"/>
      <p:bldP spid="32" grpId="2" animBg="1"/>
      <p:bldP spid="32" grpId="3" animBg="1"/>
      <p:bldP spid="33" grpId="0" animBg="1"/>
      <p:bldP spid="35" grpId="0" animBg="1"/>
      <p:bldP spid="36" grpId="0" animBg="1"/>
      <p:bldP spid="36" grpId="1" animBg="1"/>
      <p:bldP spid="36" grpId="2" animBg="1"/>
      <p:bldP spid="46" grpId="0" animBg="1"/>
      <p:bldP spid="46" grpId="1" animBg="1"/>
      <p:bldP spid="47" grpId="0" animBg="1"/>
      <p:bldP spid="47" grpId="1"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66</a:t>
            </a:fld>
            <a:endParaRPr lang="en-US" altLang="en-US"/>
          </a:p>
        </p:txBody>
      </p:sp>
      <p:sp>
        <p:nvSpPr>
          <p:cNvPr id="25" name="Oval 3"/>
          <p:cNvSpPr>
            <a:spLocks noChangeArrowheads="1"/>
          </p:cNvSpPr>
          <p:nvPr/>
        </p:nvSpPr>
        <p:spPr bwMode="auto">
          <a:xfrm>
            <a:off x="139541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6" name="Oval 4"/>
          <p:cNvSpPr>
            <a:spLocks noChangeArrowheads="1"/>
          </p:cNvSpPr>
          <p:nvPr/>
        </p:nvSpPr>
        <p:spPr bwMode="auto">
          <a:xfrm>
            <a:off x="2505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8" name="Oval 5"/>
          <p:cNvSpPr>
            <a:spLocks noChangeArrowheads="1"/>
          </p:cNvSpPr>
          <p:nvPr/>
        </p:nvSpPr>
        <p:spPr bwMode="auto">
          <a:xfrm>
            <a:off x="36131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9" name="Oval 6"/>
          <p:cNvSpPr>
            <a:spLocks noChangeArrowheads="1"/>
          </p:cNvSpPr>
          <p:nvPr/>
        </p:nvSpPr>
        <p:spPr bwMode="auto">
          <a:xfrm>
            <a:off x="47228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0" name="Oval 7"/>
          <p:cNvSpPr>
            <a:spLocks noChangeArrowheads="1"/>
          </p:cNvSpPr>
          <p:nvPr/>
        </p:nvSpPr>
        <p:spPr bwMode="auto">
          <a:xfrm>
            <a:off x="5829300" y="287178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51" name="Oval 8"/>
          <p:cNvSpPr>
            <a:spLocks noChangeArrowheads="1"/>
          </p:cNvSpPr>
          <p:nvPr/>
        </p:nvSpPr>
        <p:spPr bwMode="auto">
          <a:xfrm>
            <a:off x="6938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52" name="Oval 9"/>
          <p:cNvSpPr>
            <a:spLocks noChangeArrowheads="1"/>
          </p:cNvSpPr>
          <p:nvPr/>
        </p:nvSpPr>
        <p:spPr bwMode="auto">
          <a:xfrm>
            <a:off x="80486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3" name="Oval 10"/>
          <p:cNvSpPr>
            <a:spLocks noChangeArrowheads="1"/>
          </p:cNvSpPr>
          <p:nvPr/>
        </p:nvSpPr>
        <p:spPr bwMode="auto">
          <a:xfrm>
            <a:off x="2889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4" name="AutoShape 11"/>
          <p:cNvSpPr>
            <a:spLocks noChangeArrowheads="1"/>
          </p:cNvSpPr>
          <p:nvPr/>
        </p:nvSpPr>
        <p:spPr bwMode="auto">
          <a:xfrm>
            <a:off x="5726113"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55" name="AutoShape 12"/>
          <p:cNvSpPr>
            <a:spLocks noChangeArrowheads="1"/>
          </p:cNvSpPr>
          <p:nvPr/>
        </p:nvSpPr>
        <p:spPr bwMode="auto">
          <a:xfrm>
            <a:off x="6694488"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min</a:t>
            </a:r>
          </a:p>
        </p:txBody>
      </p:sp>
      <p:grpSp>
        <p:nvGrpSpPr>
          <p:cNvPr id="56" name="Group 13"/>
          <p:cNvGrpSpPr>
            <a:grpSpLocks/>
          </p:cNvGrpSpPr>
          <p:nvPr/>
        </p:nvGrpSpPr>
        <p:grpSpPr bwMode="auto">
          <a:xfrm>
            <a:off x="288925" y="3468688"/>
            <a:ext cx="8550275" cy="608012"/>
            <a:chOff x="644" y="1153"/>
            <a:chExt cx="4972" cy="383"/>
          </a:xfrm>
        </p:grpSpPr>
        <p:sp>
          <p:nvSpPr>
            <p:cNvPr id="57"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8"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9"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60"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61"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2"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3"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4"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5" name="Text Box 22"/>
          <p:cNvSpPr txBox="1">
            <a:spLocks noChangeArrowheads="1"/>
          </p:cNvSpPr>
          <p:nvPr/>
        </p:nvSpPr>
        <p:spPr bwMode="auto">
          <a:xfrm>
            <a:off x="1266825" y="1384300"/>
            <a:ext cx="31369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dirty="0">
                <a:solidFill>
                  <a:srgbClr val="362AD4"/>
                </a:solidFill>
                <a:latin typeface="Times New Roman" panose="02020603050405020304" pitchFamily="18" charset="0"/>
                <a:cs typeface="Times New Roman" panose="02020603050405020304" pitchFamily="18" charset="0"/>
              </a:rPr>
              <a:t>Vị  trí nhỏ nhất(6, 7)</a:t>
            </a:r>
          </a:p>
        </p:txBody>
      </p:sp>
      <p:sp>
        <p:nvSpPr>
          <p:cNvPr id="66" name="Oval 24"/>
          <p:cNvSpPr>
            <a:spLocks noChangeArrowheads="1"/>
          </p:cNvSpPr>
          <p:nvPr/>
        </p:nvSpPr>
        <p:spPr bwMode="auto">
          <a:xfrm>
            <a:off x="6932613"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67" name="Oval 25"/>
          <p:cNvSpPr>
            <a:spLocks noChangeArrowheads="1"/>
          </p:cNvSpPr>
          <p:nvPr/>
        </p:nvSpPr>
        <p:spPr bwMode="auto">
          <a:xfrm>
            <a:off x="8045450" y="285273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Tree>
    <p:extLst>
      <p:ext uri="{BB962C8B-B14F-4D97-AF65-F5344CB8AC3E}">
        <p14:creationId xmlns:p14="http://schemas.microsoft.com/office/powerpoint/2010/main" val="38789669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amond(in)">
                                      <p:cBhvr>
                                        <p:cTn id="7" dur="2000"/>
                                        <p:tgtEl>
                                          <p:spTgt spid="50"/>
                                        </p:tgtEl>
                                      </p:cBhvr>
                                    </p:animEffect>
                                  </p:childTnLst>
                                </p:cTn>
                              </p:par>
                            </p:childTnLst>
                          </p:cTn>
                        </p:par>
                        <p:par>
                          <p:cTn id="8" fill="hold">
                            <p:stCondLst>
                              <p:cond delay="2000"/>
                            </p:stCondLst>
                            <p:childTnLst>
                              <p:par>
                                <p:cTn id="9" presetID="63" presetClass="path" presetSubtype="0" accel="50000" decel="50000" fill="hold" grpId="0" nodeType="afterEffect">
                                  <p:stCondLst>
                                    <p:cond delay="0"/>
                                  </p:stCondLst>
                                  <p:childTnLst>
                                    <p:animMotion origin="layout" path="M -1.94444E-6 2.96296E-6 L 0.11962 -0.00301 " pathEditMode="relative" rAng="0" ptsTypes="AA">
                                      <p:cBhvr>
                                        <p:cTn id="10" dur="2000" fill="hold"/>
                                        <p:tgtEl>
                                          <p:spTgt spid="54"/>
                                        </p:tgtEl>
                                        <p:attrNameLst>
                                          <p:attrName>ppt_x</p:attrName>
                                          <p:attrName>ppt_y</p:attrName>
                                        </p:attrNameLst>
                                      </p:cBhvr>
                                      <p:rCtr x="5972" y="-162"/>
                                    </p:animMotion>
                                  </p:childTnLst>
                                </p:cTn>
                              </p:par>
                            </p:childTnLst>
                          </p:cTn>
                        </p:par>
                        <p:par>
                          <p:cTn id="11" fill="hold">
                            <p:stCondLst>
                              <p:cond delay="4000"/>
                            </p:stCondLst>
                            <p:childTnLst>
                              <p:par>
                                <p:cTn id="12" presetID="2" presetClass="entr" presetSubtype="8" fill="hold" grpId="0" nodeType="afterEffect">
                                  <p:stCondLst>
                                    <p:cond delay="0"/>
                                  </p:stCondLst>
                                  <p:childTnLst>
                                    <p:set>
                                      <p:cBhvr>
                                        <p:cTn id="13" dur="1" fill="hold">
                                          <p:stCondLst>
                                            <p:cond delay="0"/>
                                          </p:stCondLst>
                                        </p:cTn>
                                        <p:tgtEl>
                                          <p:spTgt spid="65"/>
                                        </p:tgtEl>
                                        <p:attrNameLst>
                                          <p:attrName>style.visibility</p:attrName>
                                        </p:attrNameLst>
                                      </p:cBhvr>
                                      <p:to>
                                        <p:strVal val="visible"/>
                                      </p:to>
                                    </p:set>
                                    <p:anim calcmode="lin" valueType="num">
                                      <p:cBhvr additive="base">
                                        <p:cTn id="14" dur="500" fill="hold"/>
                                        <p:tgtEl>
                                          <p:spTgt spid="65"/>
                                        </p:tgtEl>
                                        <p:attrNameLst>
                                          <p:attrName>ppt_x</p:attrName>
                                        </p:attrNameLst>
                                      </p:cBhvr>
                                      <p:tavLst>
                                        <p:tav tm="0">
                                          <p:val>
                                            <p:strVal val="0-#ppt_w/2"/>
                                          </p:val>
                                        </p:tav>
                                        <p:tav tm="100000">
                                          <p:val>
                                            <p:strVal val="#ppt_x"/>
                                          </p:val>
                                        </p:tav>
                                      </p:tavLst>
                                    </p:anim>
                                    <p:anim calcmode="lin" valueType="num">
                                      <p:cBhvr additive="base">
                                        <p:cTn id="15" dur="500" fill="hold"/>
                                        <p:tgtEl>
                                          <p:spTgt spid="65"/>
                                        </p:tgtEl>
                                        <p:attrNameLst>
                                          <p:attrName>ppt_y</p:attrName>
                                        </p:attrNameLst>
                                      </p:cBhvr>
                                      <p:tavLst>
                                        <p:tav tm="0">
                                          <p:val>
                                            <p:strVal val="#ppt_y"/>
                                          </p:val>
                                        </p:tav>
                                        <p:tav tm="100000">
                                          <p:val>
                                            <p:strVal val="#ppt_y"/>
                                          </p:val>
                                        </p:tav>
                                      </p:tavLst>
                                    </p:anim>
                                  </p:childTnLst>
                                </p:cTn>
                              </p:par>
                            </p:childTnLst>
                          </p:cTn>
                        </p:par>
                        <p:par>
                          <p:cTn id="16" fill="hold">
                            <p:stCondLst>
                              <p:cond delay="4500"/>
                            </p:stCondLst>
                            <p:childTnLst>
                              <p:par>
                                <p:cTn id="17" presetID="3" presetClass="entr" presetSubtype="10" fill="hold" grpId="0" nodeType="afterEffect">
                                  <p:stCondLst>
                                    <p:cond delay="0"/>
                                  </p:stCondLst>
                                  <p:childTnLst>
                                    <p:set>
                                      <p:cBhvr>
                                        <p:cTn id="18" dur="1" fill="hold">
                                          <p:stCondLst>
                                            <p:cond delay="0"/>
                                          </p:stCondLst>
                                        </p:cTn>
                                        <p:tgtEl>
                                          <p:spTgt spid="55"/>
                                        </p:tgtEl>
                                        <p:attrNameLst>
                                          <p:attrName>style.visibility</p:attrName>
                                        </p:attrNameLst>
                                      </p:cBhvr>
                                      <p:to>
                                        <p:strVal val="visible"/>
                                      </p:to>
                                    </p:set>
                                    <p:animEffect transition="in" filter="blinds(horizontal)">
                                      <p:cBhvr>
                                        <p:cTn id="19" dur="500"/>
                                        <p:tgtEl>
                                          <p:spTgt spid="55"/>
                                        </p:tgtEl>
                                      </p:cBhvr>
                                    </p:animEffect>
                                  </p:childTnLst>
                                </p:cTn>
                              </p:par>
                            </p:childTnLst>
                          </p:cTn>
                        </p:par>
                        <p:par>
                          <p:cTn id="20" fill="hold">
                            <p:stCondLst>
                              <p:cond delay="5000"/>
                            </p:stCondLst>
                            <p:childTnLst>
                              <p:par>
                                <p:cTn id="21" presetID="26" presetClass="emph" presetSubtype="0" fill="hold" grpId="0" nodeType="afterEffect">
                                  <p:stCondLst>
                                    <p:cond delay="0"/>
                                  </p:stCondLst>
                                  <p:iterate type="lt">
                                    <p:tmPct val="0"/>
                                  </p:iterate>
                                  <p:childTnLst>
                                    <p:animEffect transition="out" filter="fade">
                                      <p:cBhvr>
                                        <p:cTn id="22" dur="2000" tmFilter="0, 0; .2, .5; .8, .5; 1, 0"/>
                                        <p:tgtEl>
                                          <p:spTgt spid="51"/>
                                        </p:tgtEl>
                                      </p:cBhvr>
                                    </p:animEffect>
                                    <p:animScale>
                                      <p:cBhvr>
                                        <p:cTn id="23" dur="1000" autoRev="1" fill="hold"/>
                                        <p:tgtEl>
                                          <p:spTgt spid="51"/>
                                        </p:tgtEl>
                                      </p:cBhvr>
                                      <p:by x="105000" y="105000"/>
                                    </p:animScale>
                                  </p:childTnLst>
                                </p:cTn>
                              </p:par>
                              <p:par>
                                <p:cTn id="24" presetID="26" presetClass="emph" presetSubtype="0" fill="hold" grpId="0" nodeType="withEffect">
                                  <p:stCondLst>
                                    <p:cond delay="0"/>
                                  </p:stCondLst>
                                  <p:childTnLst>
                                    <p:animEffect transition="out" filter="fade">
                                      <p:cBhvr>
                                        <p:cTn id="25" dur="2000" tmFilter="0, 0; .2, .5; .8, .5; 1, 0"/>
                                        <p:tgtEl>
                                          <p:spTgt spid="52"/>
                                        </p:tgtEl>
                                      </p:cBhvr>
                                    </p:animEffect>
                                    <p:animScale>
                                      <p:cBhvr>
                                        <p:cTn id="26" dur="1000" autoRev="1" fill="hold"/>
                                        <p:tgtEl>
                                          <p:spTgt spid="52"/>
                                        </p:tgtEl>
                                      </p:cBhvr>
                                      <p:by x="105000" y="105000"/>
                                    </p:animScale>
                                  </p:childTnLst>
                                </p:cTn>
                              </p:par>
                            </p:childTnLst>
                          </p:cTn>
                        </p:par>
                        <p:par>
                          <p:cTn id="27" fill="hold">
                            <p:stCondLst>
                              <p:cond delay="7000"/>
                            </p:stCondLst>
                            <p:childTnLst>
                              <p:par>
                                <p:cTn id="28" presetID="2" presetClass="exit" presetSubtype="8" fill="hold" grpId="1" nodeType="afterEffect">
                                  <p:stCondLst>
                                    <p:cond delay="0"/>
                                  </p:stCondLst>
                                  <p:childTnLst>
                                    <p:anim calcmode="lin" valueType="num">
                                      <p:cBhvr additive="base">
                                        <p:cTn id="29" dur="500"/>
                                        <p:tgtEl>
                                          <p:spTgt spid="65"/>
                                        </p:tgtEl>
                                        <p:attrNameLst>
                                          <p:attrName>ppt_x</p:attrName>
                                        </p:attrNameLst>
                                      </p:cBhvr>
                                      <p:tavLst>
                                        <p:tav tm="0">
                                          <p:val>
                                            <p:strVal val="ppt_x"/>
                                          </p:val>
                                        </p:tav>
                                        <p:tav tm="100000">
                                          <p:val>
                                            <p:strVal val="0-ppt_w/2"/>
                                          </p:val>
                                        </p:tav>
                                      </p:tavLst>
                                    </p:anim>
                                    <p:anim calcmode="lin" valueType="num">
                                      <p:cBhvr additive="base">
                                        <p:cTn id="30" dur="500"/>
                                        <p:tgtEl>
                                          <p:spTgt spid="65"/>
                                        </p:tgtEl>
                                        <p:attrNameLst>
                                          <p:attrName>ppt_y</p:attrName>
                                        </p:attrNameLst>
                                      </p:cBhvr>
                                      <p:tavLst>
                                        <p:tav tm="0">
                                          <p:val>
                                            <p:strVal val="ppt_y"/>
                                          </p:val>
                                        </p:tav>
                                        <p:tav tm="100000">
                                          <p:val>
                                            <p:strVal val="ppt_y"/>
                                          </p:val>
                                        </p:tav>
                                      </p:tavLst>
                                    </p:anim>
                                    <p:set>
                                      <p:cBhvr>
                                        <p:cTn id="31" dur="1" fill="hold">
                                          <p:stCondLst>
                                            <p:cond delay="499"/>
                                          </p:stCondLst>
                                        </p:cTn>
                                        <p:tgtEl>
                                          <p:spTgt spid="65"/>
                                        </p:tgtEl>
                                        <p:attrNameLst>
                                          <p:attrName>style.visibility</p:attrName>
                                        </p:attrNameLst>
                                      </p:cBhvr>
                                      <p:to>
                                        <p:strVal val="hidden"/>
                                      </p:to>
                                    </p:set>
                                  </p:childTnLst>
                                </p:cTn>
                              </p:par>
                            </p:childTnLst>
                          </p:cTn>
                        </p:par>
                        <p:par>
                          <p:cTn id="32" fill="hold">
                            <p:stCondLst>
                              <p:cond delay="7500"/>
                            </p:stCondLst>
                            <p:childTnLst>
                              <p:par>
                                <p:cTn id="33" presetID="36" presetClass="emph" presetSubtype="0" fill="hold" grpId="1" nodeType="afterEffect">
                                  <p:stCondLst>
                                    <p:cond delay="0"/>
                                  </p:stCondLst>
                                  <p:iterate type="lt">
                                    <p:tmPct val="10000"/>
                                  </p:iterate>
                                  <p:childTnLst>
                                    <p:animScale>
                                      <p:cBhvr>
                                        <p:cTn id="34" dur="1000" autoRev="1" fill="hold">
                                          <p:stCondLst>
                                            <p:cond delay="0"/>
                                          </p:stCondLst>
                                        </p:cTn>
                                        <p:tgtEl>
                                          <p:spTgt spid="51"/>
                                        </p:tgtEl>
                                      </p:cBhvr>
                                      <p:to x="80000" y="100000"/>
                                    </p:animScale>
                                    <p:anim by="(#ppt_w*0.10)" calcmode="lin" valueType="num">
                                      <p:cBhvr>
                                        <p:cTn id="35" dur="1000" autoRev="1" fill="hold">
                                          <p:stCondLst>
                                            <p:cond delay="0"/>
                                          </p:stCondLst>
                                        </p:cTn>
                                        <p:tgtEl>
                                          <p:spTgt spid="51"/>
                                        </p:tgtEl>
                                        <p:attrNameLst>
                                          <p:attrName>ppt_x</p:attrName>
                                        </p:attrNameLst>
                                      </p:cBhvr>
                                    </p:anim>
                                    <p:anim by="(-#ppt_w*0.10)" calcmode="lin" valueType="num">
                                      <p:cBhvr>
                                        <p:cTn id="36" dur="1000" autoRev="1" fill="hold">
                                          <p:stCondLst>
                                            <p:cond delay="0"/>
                                          </p:stCondLst>
                                        </p:cTn>
                                        <p:tgtEl>
                                          <p:spTgt spid="51"/>
                                        </p:tgtEl>
                                        <p:attrNameLst>
                                          <p:attrName>ppt_y</p:attrName>
                                        </p:attrNameLst>
                                      </p:cBhvr>
                                    </p:anim>
                                    <p:animRot by="-480000">
                                      <p:cBhvr>
                                        <p:cTn id="37" dur="1000" autoRev="1" fill="hold">
                                          <p:stCondLst>
                                            <p:cond delay="0"/>
                                          </p:stCondLst>
                                        </p:cTn>
                                        <p:tgtEl>
                                          <p:spTgt spid="51"/>
                                        </p:tgtEl>
                                        <p:attrNameLst>
                                          <p:attrName>r</p:attrName>
                                        </p:attrNameLst>
                                      </p:cBhvr>
                                    </p:animRot>
                                  </p:childTnLst>
                                </p:cTn>
                              </p:par>
                            </p:childTnLst>
                          </p:cTn>
                        </p:par>
                        <p:par>
                          <p:cTn id="38" fill="hold">
                            <p:stCondLst>
                              <p:cond delay="9700"/>
                            </p:stCondLst>
                            <p:childTnLst>
                              <p:par>
                                <p:cTn id="39" presetID="3" presetClass="exit" presetSubtype="10" fill="hold" grpId="1" nodeType="afterEffect">
                                  <p:stCondLst>
                                    <p:cond delay="0"/>
                                  </p:stCondLst>
                                  <p:childTnLst>
                                    <p:animEffect transition="out" filter="blinds(horizontal)">
                                      <p:cBhvr>
                                        <p:cTn id="40" dur="500"/>
                                        <p:tgtEl>
                                          <p:spTgt spid="55"/>
                                        </p:tgtEl>
                                      </p:cBhvr>
                                    </p:animEffect>
                                    <p:set>
                                      <p:cBhvr>
                                        <p:cTn id="41" dur="1" fill="hold">
                                          <p:stCondLst>
                                            <p:cond delay="499"/>
                                          </p:stCondLst>
                                        </p:cTn>
                                        <p:tgtEl>
                                          <p:spTgt spid="55"/>
                                        </p:tgtEl>
                                        <p:attrNameLst>
                                          <p:attrName>style.visibility</p:attrName>
                                        </p:attrNameLst>
                                      </p:cBhvr>
                                      <p:to>
                                        <p:strVal val="hidden"/>
                                      </p:to>
                                    </p:set>
                                  </p:childTnLst>
                                </p:cTn>
                              </p:par>
                            </p:childTnLst>
                          </p:cTn>
                        </p:par>
                        <p:par>
                          <p:cTn id="42" fill="hold">
                            <p:stCondLst>
                              <p:cond delay="10200"/>
                            </p:stCondLst>
                            <p:childTnLst>
                              <p:par>
                                <p:cTn id="43" presetID="8" presetClass="exit" presetSubtype="16" fill="hold" grpId="2" nodeType="afterEffect">
                                  <p:stCondLst>
                                    <p:cond delay="0"/>
                                  </p:stCondLst>
                                  <p:iterate type="lt">
                                    <p:tmPct val="0"/>
                                  </p:iterate>
                                  <p:childTnLst>
                                    <p:animEffect transition="out" filter="diamond(in)">
                                      <p:cBhvr>
                                        <p:cTn id="44" dur="2000"/>
                                        <p:tgtEl>
                                          <p:spTgt spid="51"/>
                                        </p:tgtEl>
                                      </p:cBhvr>
                                    </p:animEffect>
                                    <p:set>
                                      <p:cBhvr>
                                        <p:cTn id="45" dur="1" fill="hold">
                                          <p:stCondLst>
                                            <p:cond delay="1999"/>
                                          </p:stCondLst>
                                        </p:cTn>
                                        <p:tgtEl>
                                          <p:spTgt spid="51"/>
                                        </p:tgtEl>
                                        <p:attrNameLst>
                                          <p:attrName>style.visibility</p:attrName>
                                        </p:attrNameLst>
                                      </p:cBhvr>
                                      <p:to>
                                        <p:strVal val="hidden"/>
                                      </p:to>
                                    </p:set>
                                  </p:childTnLst>
                                </p:cTn>
                              </p:par>
                              <p:par>
                                <p:cTn id="46" presetID="8" presetClass="entr" presetSubtype="16" fill="hold" grpId="0" nodeType="withEffect">
                                  <p:stCondLst>
                                    <p:cond delay="0"/>
                                  </p:stCondLst>
                                  <p:childTnLst>
                                    <p:set>
                                      <p:cBhvr>
                                        <p:cTn id="47" dur="1" fill="hold">
                                          <p:stCondLst>
                                            <p:cond delay="0"/>
                                          </p:stCondLst>
                                        </p:cTn>
                                        <p:tgtEl>
                                          <p:spTgt spid="66"/>
                                        </p:tgtEl>
                                        <p:attrNameLst>
                                          <p:attrName>style.visibility</p:attrName>
                                        </p:attrNameLst>
                                      </p:cBhvr>
                                      <p:to>
                                        <p:strVal val="visible"/>
                                      </p:to>
                                    </p:set>
                                    <p:animEffect transition="in" filter="diamond(in)">
                                      <p:cBhvr>
                                        <p:cTn id="48" dur="2000"/>
                                        <p:tgtEl>
                                          <p:spTgt spid="66"/>
                                        </p:tgtEl>
                                      </p:cBhvr>
                                    </p:animEffect>
                                  </p:childTnLst>
                                </p:cTn>
                              </p:par>
                            </p:childTnLst>
                          </p:cTn>
                        </p:par>
                        <p:par>
                          <p:cTn id="49" fill="hold">
                            <p:stCondLst>
                              <p:cond delay="12200"/>
                            </p:stCondLst>
                            <p:childTnLst>
                              <p:par>
                                <p:cTn id="50" presetID="3" presetClass="exit" presetSubtype="10" fill="hold" grpId="1" nodeType="afterEffect">
                                  <p:stCondLst>
                                    <p:cond delay="0"/>
                                  </p:stCondLst>
                                  <p:childTnLst>
                                    <p:animEffect transition="out" filter="blinds(horizontal)">
                                      <p:cBhvr>
                                        <p:cTn id="51" dur="500"/>
                                        <p:tgtEl>
                                          <p:spTgt spid="54"/>
                                        </p:tgtEl>
                                      </p:cBhvr>
                                    </p:animEffect>
                                    <p:set>
                                      <p:cBhvr>
                                        <p:cTn id="52" dur="1" fill="hold">
                                          <p:stCondLst>
                                            <p:cond delay="499"/>
                                          </p:stCondLst>
                                        </p:cTn>
                                        <p:tgtEl>
                                          <p:spTgt spid="54"/>
                                        </p:tgtEl>
                                        <p:attrNameLst>
                                          <p:attrName>style.visibility</p:attrName>
                                        </p:attrNameLst>
                                      </p:cBhvr>
                                      <p:to>
                                        <p:strVal val="hidden"/>
                                      </p:to>
                                    </p:set>
                                  </p:childTnLst>
                                </p:cTn>
                              </p:par>
                            </p:childTnLst>
                          </p:cTn>
                        </p:par>
                        <p:par>
                          <p:cTn id="53" fill="hold">
                            <p:stCondLst>
                              <p:cond delay="12700"/>
                            </p:stCondLst>
                            <p:childTnLst>
                              <p:par>
                                <p:cTn id="54" presetID="8" presetClass="exit" presetSubtype="16" fill="hold" grpId="1" nodeType="afterEffect">
                                  <p:stCondLst>
                                    <p:cond delay="0"/>
                                  </p:stCondLst>
                                  <p:childTnLst>
                                    <p:animEffect transition="out" filter="diamond(in)">
                                      <p:cBhvr>
                                        <p:cTn id="55" dur="2000"/>
                                        <p:tgtEl>
                                          <p:spTgt spid="52"/>
                                        </p:tgtEl>
                                      </p:cBhvr>
                                    </p:animEffect>
                                    <p:set>
                                      <p:cBhvr>
                                        <p:cTn id="56" dur="1" fill="hold">
                                          <p:stCondLst>
                                            <p:cond delay="1999"/>
                                          </p:stCondLst>
                                        </p:cTn>
                                        <p:tgtEl>
                                          <p:spTgt spid="52"/>
                                        </p:tgtEl>
                                        <p:attrNameLst>
                                          <p:attrName>style.visibility</p:attrName>
                                        </p:attrNameLst>
                                      </p:cBhvr>
                                      <p:to>
                                        <p:strVal val="hidden"/>
                                      </p:to>
                                    </p:set>
                                  </p:childTnLst>
                                </p:cTn>
                              </p:par>
                              <p:par>
                                <p:cTn id="57" presetID="8" presetClass="entr" presetSubtype="16" fill="hold" grpId="0" nodeType="withEffect">
                                  <p:stCondLst>
                                    <p:cond delay="0"/>
                                  </p:stCondLst>
                                  <p:childTnLst>
                                    <p:set>
                                      <p:cBhvr>
                                        <p:cTn id="58" dur="1" fill="hold">
                                          <p:stCondLst>
                                            <p:cond delay="0"/>
                                          </p:stCondLst>
                                        </p:cTn>
                                        <p:tgtEl>
                                          <p:spTgt spid="67"/>
                                        </p:tgtEl>
                                        <p:attrNameLst>
                                          <p:attrName>style.visibility</p:attrName>
                                        </p:attrNameLst>
                                      </p:cBhvr>
                                      <p:to>
                                        <p:strVal val="visible"/>
                                      </p:to>
                                    </p:set>
                                    <p:animEffect transition="in" filter="diamond(in)">
                                      <p:cBhvr>
                                        <p:cTn id="59" dur="20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1" grpId="1" animBg="1"/>
      <p:bldP spid="51" grpId="2" animBg="1"/>
      <p:bldP spid="52" grpId="0" animBg="1"/>
      <p:bldP spid="52" grpId="1" animBg="1"/>
      <p:bldP spid="54" grpId="0" animBg="1"/>
      <p:bldP spid="54" grpId="1" animBg="1"/>
      <p:bldP spid="55" grpId="0" animBg="1"/>
      <p:bldP spid="55" grpId="1" animBg="1"/>
      <p:bldP spid="65" grpId="0" animBg="1"/>
      <p:bldP spid="65" grpId="1" animBg="1"/>
      <p:bldP spid="66" grpId="0" animBg="1"/>
      <p:bldP spid="6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a:latin typeface="Times New Roman" panose="02020603050405020304" pitchFamily="18" charset="0"/>
                <a:cs typeface="Times New Roman" panose="02020603050405020304" pitchFamily="18" charset="0"/>
              </a:rPr>
              <a:t>3.4 Chèn trực </a:t>
            </a:r>
            <a:r>
              <a:rPr lang="en-US" sz="3200" dirty="0">
                <a:latin typeface="Times New Roman" panose="02020603050405020304" pitchFamily="18" charset="0"/>
                <a:cs typeface="Times New Roman" panose="02020603050405020304" pitchFamily="18" charset="0"/>
              </a:rPr>
              <a:t>tiếp</a:t>
            </a:r>
          </a:p>
        </p:txBody>
      </p:sp>
      <p:sp>
        <p:nvSpPr>
          <p:cNvPr id="3" name="Content Placeholder 2"/>
          <p:cNvSpPr>
            <a:spLocks noGrp="1"/>
          </p:cNvSpPr>
          <p:nvPr>
            <p:ph idx="1"/>
          </p:nvPr>
        </p:nvSpPr>
        <p:spPr>
          <a:xfrm>
            <a:off x="457200" y="1143000"/>
            <a:ext cx="8229600" cy="4525963"/>
          </a:xfrm>
        </p:spPr>
        <p:txBody>
          <a:bodyPr/>
          <a:lstStyle/>
          <a:p>
            <a:pPr marL="0" indent="0" algn="just">
              <a:buNone/>
            </a:pPr>
            <a:r>
              <a:rPr lang="en-US" sz="2800" b="1">
                <a:latin typeface="Times New Roman" panose="02020603050405020304" pitchFamily="18" charset="0"/>
                <a:cs typeface="Times New Roman" panose="02020603050405020304" pitchFamily="18" charset="0"/>
              </a:rPr>
              <a:t>Ý tưởng:</a:t>
            </a:r>
          </a:p>
          <a:p>
            <a:pPr marL="0" indent="0" algn="just">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Ban đầu coi như phần tử đầu tiên đã sắp xếp.</a:t>
            </a:r>
          </a:p>
          <a:p>
            <a:pPr marL="0" indent="0" algn="just">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So sánh phần tử thứ 2 với phần tử đầu tiên để đổi chỗ nếu cần để sao cho 2 phần tử này được sắp xếp theo thứ tự chỉ định.</a:t>
            </a:r>
          </a:p>
          <a:p>
            <a:pPr marL="0" indent="0" algn="just">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Tìm vị trí để chèn phần tử thứ 3 của dãy hiện hành vào dãy 2 phần tử đầu đã được sắp xếp ở trên sao cho dãy vẫn được sắp xếp đúng thứ tự.</a:t>
            </a:r>
          </a:p>
          <a:p>
            <a:pPr marL="0" indent="0" algn="just">
              <a:buNone/>
            </a:pPr>
            <a:r>
              <a:rPr lang="vi-VN" sz="2800">
                <a:latin typeface="Times New Roman" panose="02020603050405020304" pitchFamily="18" charset="0"/>
                <a:cs typeface="Times New Roman" panose="02020603050405020304" pitchFamily="18" charset="0"/>
              </a:rPr>
              <a:t>•</a:t>
            </a:r>
            <a:r>
              <a:rPr lang="en-US" sz="2800">
                <a:latin typeface="Times New Roman" panose="02020603050405020304" pitchFamily="18" charset="0"/>
                <a:cs typeface="Times New Roman" panose="02020603050405020304" pitchFamily="18" charset="0"/>
              </a:rPr>
              <a:t> </a:t>
            </a:r>
            <a:r>
              <a:rPr lang="vi-VN" sz="2800">
                <a:latin typeface="Times New Roman" panose="02020603050405020304" pitchFamily="18" charset="0"/>
                <a:cs typeface="Times New Roman" panose="02020603050405020304" pitchFamily="18" charset="0"/>
              </a:rPr>
              <a:t>Lặp lại liên tục các quá trình trên cho tới khi hết dãy.</a:t>
            </a:r>
          </a:p>
          <a:p>
            <a:pPr marL="0" indent="0" algn="just">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67</a:t>
            </a:fld>
            <a:endParaRPr lang="en-US" altLang="en-US"/>
          </a:p>
        </p:txBody>
      </p:sp>
    </p:spTree>
    <p:extLst>
      <p:ext uri="{BB962C8B-B14F-4D97-AF65-F5344CB8AC3E}">
        <p14:creationId xmlns:p14="http://schemas.microsoft.com/office/powerpoint/2010/main" val="1661389653"/>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Các bước thực hiện</a:t>
            </a:r>
          </a:p>
        </p:txBody>
      </p:sp>
      <p:sp>
        <p:nvSpPr>
          <p:cNvPr id="3" name="Content Placeholder 2"/>
          <p:cNvSpPr>
            <a:spLocks noGrp="1"/>
          </p:cNvSpPr>
          <p:nvPr>
            <p:ph idx="1"/>
          </p:nvPr>
        </p:nvSpPr>
        <p:spPr>
          <a:xfrm>
            <a:off x="457200" y="1143000"/>
            <a:ext cx="8229600" cy="4525963"/>
          </a:xfrm>
        </p:spPr>
        <p:txBody>
          <a:bodyPr/>
          <a:lstStyle/>
          <a:p>
            <a:pPr>
              <a:spcBef>
                <a:spcPct val="60000"/>
              </a:spcBef>
            </a:pPr>
            <a:r>
              <a:rPr lang="en-US" altLang="en-US" sz="2400" u="sng" dirty="0">
                <a:latin typeface="Times New Roman" panose="02020603050405020304" pitchFamily="18" charset="0"/>
                <a:cs typeface="Times New Roman" panose="02020603050405020304" pitchFamily="18" charset="0"/>
              </a:rPr>
              <a:t>Bước 1</a:t>
            </a:r>
            <a:r>
              <a:rPr lang="en-US" altLang="en-US" sz="2400" dirty="0">
                <a:latin typeface="Times New Roman" panose="02020603050405020304" pitchFamily="18" charset="0"/>
                <a:cs typeface="Times New Roman" panose="02020603050405020304" pitchFamily="18" charset="0"/>
              </a:rPr>
              <a:t>:  i = 1; </a:t>
            </a:r>
            <a:r>
              <a:rPr lang="en-US" altLang="en-US" sz="2400" dirty="0">
                <a:solidFill>
                  <a:srgbClr val="3333FF"/>
                </a:solidFill>
                <a:latin typeface="Times New Roman" panose="02020603050405020304" pitchFamily="18" charset="0"/>
                <a:cs typeface="Times New Roman" panose="02020603050405020304" pitchFamily="18" charset="0"/>
              </a:rPr>
              <a:t>//giả sử có </a:t>
            </a:r>
            <a:r>
              <a:rPr lang="en-US" altLang="en-US" sz="2400">
                <a:solidFill>
                  <a:srgbClr val="3333FF"/>
                </a:solidFill>
                <a:latin typeface="Times New Roman" panose="02020603050405020304" pitchFamily="18" charset="0"/>
                <a:cs typeface="Times New Roman" panose="02020603050405020304" pitchFamily="18" charset="0"/>
              </a:rPr>
              <a:t>đoạn a[0] </a:t>
            </a:r>
            <a:r>
              <a:rPr lang="en-US" altLang="en-US" sz="2400" dirty="0">
                <a:solidFill>
                  <a:srgbClr val="3333FF"/>
                </a:solidFill>
                <a:latin typeface="Times New Roman" panose="02020603050405020304" pitchFamily="18" charset="0"/>
                <a:cs typeface="Times New Roman" panose="02020603050405020304" pitchFamily="18" charset="0"/>
              </a:rPr>
              <a:t>đã được sắp </a:t>
            </a:r>
          </a:p>
          <a:p>
            <a:pPr>
              <a:spcBef>
                <a:spcPct val="60000"/>
              </a:spcBef>
            </a:pPr>
            <a:r>
              <a:rPr lang="en-US" altLang="en-US" sz="2400" u="sng" dirty="0">
                <a:latin typeface="Times New Roman" panose="02020603050405020304" pitchFamily="18" charset="0"/>
                <a:cs typeface="Times New Roman" panose="02020603050405020304" pitchFamily="18" charset="0"/>
              </a:rPr>
              <a:t>Bước 2</a:t>
            </a:r>
            <a:r>
              <a:rPr lang="en-US" altLang="en-US" sz="2400" dirty="0">
                <a:latin typeface="Times New Roman" panose="02020603050405020304" pitchFamily="18" charset="0"/>
                <a:cs typeface="Times New Roman" panose="02020603050405020304" pitchFamily="18" charset="0"/>
              </a:rPr>
              <a:t>: x = a[i]; Tìm vị trí pos thích hợp trong đoạn a[1] đến a[i-1] để chèn a[i] vào </a:t>
            </a:r>
          </a:p>
          <a:p>
            <a:pPr>
              <a:spcBef>
                <a:spcPct val="60000"/>
              </a:spcBef>
            </a:pPr>
            <a:r>
              <a:rPr lang="en-US" altLang="en-US" sz="2400" u="sng" dirty="0">
                <a:latin typeface="Times New Roman" panose="02020603050405020304" pitchFamily="18" charset="0"/>
                <a:cs typeface="Times New Roman" panose="02020603050405020304" pitchFamily="18" charset="0"/>
              </a:rPr>
              <a:t>Bước 3</a:t>
            </a:r>
            <a:r>
              <a:rPr lang="en-US" altLang="en-US" sz="2400" dirty="0">
                <a:latin typeface="Times New Roman" panose="02020603050405020304" pitchFamily="18" charset="0"/>
                <a:cs typeface="Times New Roman" panose="02020603050405020304" pitchFamily="18" charset="0"/>
              </a:rPr>
              <a:t>: Dời chỗ các phần tử  từ a[pos] đến a[i-1]  		sang phải 1 vị trí để dành chổ cho a[i] </a:t>
            </a:r>
          </a:p>
          <a:p>
            <a:pPr>
              <a:spcBef>
                <a:spcPct val="60000"/>
              </a:spcBef>
            </a:pPr>
            <a:r>
              <a:rPr lang="en-US" altLang="en-US" sz="2400" u="sng" dirty="0">
                <a:latin typeface="Times New Roman" panose="02020603050405020304" pitchFamily="18" charset="0"/>
                <a:cs typeface="Times New Roman" panose="02020603050405020304" pitchFamily="18" charset="0"/>
              </a:rPr>
              <a:t>Bước 4</a:t>
            </a:r>
            <a:r>
              <a:rPr lang="en-US" altLang="en-US" sz="2400" dirty="0">
                <a:latin typeface="Times New Roman" panose="02020603050405020304" pitchFamily="18" charset="0"/>
                <a:cs typeface="Times New Roman" panose="02020603050405020304" pitchFamily="18" charset="0"/>
              </a:rPr>
              <a:t>: a[pos] = x; </a:t>
            </a:r>
            <a:r>
              <a:rPr lang="en-US" altLang="en-US" sz="2400" dirty="0">
                <a:solidFill>
                  <a:srgbClr val="3333FF"/>
                </a:solidFill>
                <a:latin typeface="Times New Roman" panose="02020603050405020304" pitchFamily="18" charset="0"/>
                <a:cs typeface="Times New Roman" panose="02020603050405020304" pitchFamily="18" charset="0"/>
              </a:rPr>
              <a:t>//có đoạn a[1]..a[i]  đã được sắp </a:t>
            </a:r>
          </a:p>
          <a:p>
            <a:pPr>
              <a:spcBef>
                <a:spcPct val="60000"/>
              </a:spcBef>
            </a:pPr>
            <a:r>
              <a:rPr lang="en-US" altLang="en-US" sz="2400" u="sng" dirty="0">
                <a:latin typeface="Times New Roman" panose="02020603050405020304" pitchFamily="18" charset="0"/>
                <a:cs typeface="Times New Roman" panose="02020603050405020304" pitchFamily="18" charset="0"/>
              </a:rPr>
              <a:t>Bước 5</a:t>
            </a:r>
            <a:r>
              <a:rPr lang="en-US" altLang="en-US" sz="2400" dirty="0">
                <a:latin typeface="Times New Roman" panose="02020603050405020304" pitchFamily="18" charset="0"/>
                <a:cs typeface="Times New Roman" panose="02020603050405020304" pitchFamily="18" charset="0"/>
              </a:rPr>
              <a:t>: i = i+1; </a:t>
            </a:r>
          </a:p>
          <a:p>
            <a:pPr>
              <a:spcBef>
                <a:spcPct val="60000"/>
              </a:spcBef>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Nếu  i &lt; n : Lặp lại Bước 2 </a:t>
            </a:r>
          </a:p>
          <a:p>
            <a:pPr>
              <a:spcBef>
                <a:spcPct val="60000"/>
              </a:spcBef>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Ngược lại  : Dừng </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68</a:t>
            </a:fld>
            <a:endParaRPr lang="en-US" altLang="en-US"/>
          </a:p>
        </p:txBody>
      </p:sp>
    </p:spTree>
    <p:extLst>
      <p:ext uri="{BB962C8B-B14F-4D97-AF65-F5344CB8AC3E}">
        <p14:creationId xmlns:p14="http://schemas.microsoft.com/office/powerpoint/2010/main" val="3270780543"/>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Cài đặt thuật toán</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69</a:t>
            </a:fld>
            <a:endParaRPr lang="en-US" altLang="en-US"/>
          </a:p>
        </p:txBody>
      </p:sp>
      <p:sp>
        <p:nvSpPr>
          <p:cNvPr id="6" name="Text Box 2"/>
          <p:cNvSpPr txBox="1">
            <a:spLocks noChangeArrowheads="1"/>
          </p:cNvSpPr>
          <p:nvPr/>
        </p:nvSpPr>
        <p:spPr bwMode="auto">
          <a:xfrm>
            <a:off x="457200" y="990600"/>
            <a:ext cx="8153400" cy="5292725"/>
          </a:xfrm>
          <a:prstGeom prst="rect">
            <a:avLst/>
          </a:prstGeom>
          <a:noFill/>
          <a:ln w="9525">
            <a:solidFill>
              <a:sysClr val="window" lastClr="FFFFFF"/>
            </a:solidFill>
            <a:miter lim="800000"/>
            <a:headEnd/>
            <a:tailEnd/>
          </a:ln>
        </p:spPr>
        <p:txBody>
          <a:bodyPr rot="0" vert="horz" wrap="square" lIns="91440" tIns="45720" rIns="91440" bIns="45720" anchor="t" anchorCtr="0">
            <a:noAutofit/>
          </a:bodyPr>
          <a:lstStyle/>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InsertionSort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n </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x</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&gt;= </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 </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&amp;&amp;</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&gt;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p>
          <a:p>
            <a:pPr marL="0" marR="0" lvl="0" indent="457200" algn="just" defTabSz="914400" eaLnBrk="1" fontAlgn="auto" latinLnBrk="0" hangingPunct="1">
              <a:lnSpc>
                <a:spcPct val="107000"/>
              </a:lnSpc>
              <a:spcBef>
                <a:spcPts val="0"/>
              </a:spcBef>
              <a:spcAft>
                <a:spcPts val="0"/>
              </a:spcAft>
              <a:buClrTx/>
              <a:buSzTx/>
              <a:buFontTx/>
              <a:buNone/>
              <a:tabLst/>
              <a:defRPr/>
            </a:pPr>
            <a:r>
              <a:rPr lang="en-US" sz="2800" i="1" ker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p>
          <a:p>
            <a:pPr marL="0" marR="0" lvl="0" indent="457200" algn="just" defTabSz="914400" eaLnBrk="1" fontAlgn="auto" latinLnBrk="0" hangingPunct="1">
              <a:lnSpc>
                <a:spcPct val="107000"/>
              </a:lnSpc>
              <a:spcBef>
                <a:spcPts val="0"/>
              </a:spcBef>
              <a:spcAft>
                <a:spcPts val="0"/>
              </a:spcAft>
              <a:buClrTx/>
              <a:buSzTx/>
              <a:buFontTx/>
              <a:buNone/>
              <a:tabLst/>
              <a:defRPr/>
            </a:pPr>
            <a:r>
              <a:rPr lang="en-US" sz="2800" i="1" ker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pos</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42249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57200"/>
            <a:ext cx="6302375" cy="533400"/>
          </a:xfrm>
        </p:spPr>
        <p:txBody>
          <a:bodyPr/>
          <a:lstStyle/>
          <a:p>
            <a:r>
              <a:rPr lang="en-US" sz="3200">
                <a:latin typeface="Times New Roman" panose="02020603050405020304" pitchFamily="18" charset="0"/>
                <a:cs typeface="Times New Roman" panose="02020603050405020304" pitchFamily="18" charset="0"/>
              </a:rPr>
              <a:t>1.2 Cấu trúc dữ liệu</a:t>
            </a:r>
            <a:endParaRPr lang="en-US" sz="3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a:t>
            </a:fld>
            <a:endParaRPr lang="en-US" altLang="en-US"/>
          </a:p>
        </p:txBody>
      </p:sp>
      <p:sp>
        <p:nvSpPr>
          <p:cNvPr id="7" name="Rectangle 3"/>
          <p:cNvSpPr>
            <a:spLocks noGrp="1" noChangeArrowheads="1"/>
          </p:cNvSpPr>
          <p:nvPr>
            <p:ph idx="1"/>
          </p:nvPr>
        </p:nvSpPr>
        <p:spPr>
          <a:xfrm>
            <a:off x="457200" y="1143000"/>
            <a:ext cx="8229600" cy="5029200"/>
          </a:xfrm>
        </p:spPr>
        <p:txBody>
          <a:bodyPr anchor="ctr"/>
          <a:lstStyle/>
          <a:p>
            <a:pPr marL="285750" indent="-285750" algn="just">
              <a:spcBef>
                <a:spcPts val="800"/>
              </a:spcBef>
            </a:pPr>
            <a:r>
              <a:rPr lang="en-US" sz="2800" b="1">
                <a:latin typeface="Times New Roman" panose="02020603050405020304" pitchFamily="18" charset="0"/>
                <a:cs typeface="Times New Roman" panose="02020603050405020304" pitchFamily="18" charset="0"/>
              </a:rPr>
              <a:t>Kiểu dữ liệu</a:t>
            </a:r>
            <a:r>
              <a:rPr lang="en-US" sz="2800">
                <a:latin typeface="Times New Roman" panose="02020603050405020304" pitchFamily="18" charset="0"/>
                <a:cs typeface="Times New Roman" panose="02020603050405020304" pitchFamily="18" charset="0"/>
              </a:rPr>
              <a:t>: Là một tập hợp các giá trị và một tập hợp các phép toán trên các giá trị đó.</a:t>
            </a:r>
          </a:p>
          <a:p>
            <a:pPr marL="285750" indent="-285750" algn="just">
              <a:spcBef>
                <a:spcPts val="800"/>
              </a:spcBef>
            </a:pPr>
            <a:r>
              <a:rPr lang="vi-VN" altLang="en-US" sz="2800">
                <a:latin typeface="Times New Roman" panose="02020603050405020304" pitchFamily="18" charset="0"/>
                <a:cs typeface="Times New Roman" panose="02020603050405020304" pitchFamily="18" charset="0"/>
              </a:rPr>
              <a:t>Kiểu dữ liệu có hai loại</a:t>
            </a:r>
            <a:r>
              <a:rPr lang="en-US" altLang="en-US" sz="2800">
                <a:latin typeface="Times New Roman" panose="02020603050405020304" pitchFamily="18" charset="0"/>
                <a:cs typeface="Times New Roman" panose="02020603050405020304" pitchFamily="18" charset="0"/>
              </a:rPr>
              <a:t>:</a:t>
            </a:r>
          </a:p>
          <a:p>
            <a:pPr marL="685800" lvl="1" algn="just">
              <a:spcBef>
                <a:spcPts val="800"/>
              </a:spcBef>
            </a:pPr>
            <a:r>
              <a:rPr lang="vi-VN" altLang="en-US">
                <a:latin typeface="Times New Roman" panose="02020603050405020304" pitchFamily="18" charset="0"/>
                <a:cs typeface="Times New Roman" panose="02020603050405020304" pitchFamily="18" charset="0"/>
              </a:rPr>
              <a:t>Kiểu dữ liệu sơ cấp</a:t>
            </a:r>
            <a:r>
              <a:rPr lang="en-US" altLang="en-US">
                <a:latin typeface="Times New Roman" panose="02020603050405020304" pitchFamily="18" charset="0"/>
                <a:cs typeface="Times New Roman" panose="02020603050405020304" pitchFamily="18" charset="0"/>
              </a:rPr>
              <a:t>:</a:t>
            </a:r>
            <a:r>
              <a:rPr lang="vi-VN" altLang="en-US">
                <a:latin typeface="Times New Roman" panose="02020603050405020304" pitchFamily="18" charset="0"/>
                <a:cs typeface="Times New Roman" panose="02020603050405020304" pitchFamily="18" charset="0"/>
              </a:rPr>
              <a:t> </a:t>
            </a:r>
            <a:endParaRPr lang="en-US" altLang="en-US">
              <a:latin typeface="Times New Roman" panose="02020603050405020304" pitchFamily="18" charset="0"/>
              <a:cs typeface="Times New Roman" panose="02020603050405020304" pitchFamily="18" charset="0"/>
            </a:endParaRPr>
          </a:p>
          <a:p>
            <a:pPr marL="857250" lvl="2" indent="0" algn="just">
              <a:spcBef>
                <a:spcPts val="800"/>
              </a:spcBef>
              <a:buNone/>
            </a:pPr>
            <a:r>
              <a:rPr lang="en-US" altLang="en-US">
                <a:latin typeface="Times New Roman" panose="02020603050405020304" pitchFamily="18" charset="0"/>
                <a:cs typeface="Times New Roman" panose="02020603050405020304" pitchFamily="18" charset="0"/>
              </a:rPr>
              <a:t>VD: K</a:t>
            </a:r>
            <a:r>
              <a:rPr lang="vi-VN" altLang="en-US">
                <a:latin typeface="Times New Roman" panose="02020603050405020304" pitchFamily="18" charset="0"/>
                <a:cs typeface="Times New Roman" panose="02020603050405020304" pitchFamily="18" charset="0"/>
              </a:rPr>
              <a:t>iểu Boolean, Integer, character, float….</a:t>
            </a:r>
          </a:p>
          <a:p>
            <a:pPr marL="685800" lvl="1" algn="just">
              <a:spcBef>
                <a:spcPts val="800"/>
              </a:spcBef>
            </a:pPr>
            <a:r>
              <a:rPr lang="vi-VN" altLang="en-US">
                <a:latin typeface="Times New Roman" panose="02020603050405020304" pitchFamily="18" charset="0"/>
                <a:cs typeface="Times New Roman" panose="02020603050405020304" pitchFamily="18" charset="0"/>
              </a:rPr>
              <a:t>Kiểu dữ liệu có cấu trúc</a:t>
            </a:r>
            <a:r>
              <a:rPr lang="en-US" altLang="en-US">
                <a:latin typeface="Times New Roman" panose="02020603050405020304" pitchFamily="18" charset="0"/>
                <a:cs typeface="Times New Roman" panose="02020603050405020304" pitchFamily="18" charset="0"/>
              </a:rPr>
              <a:t> (CTDL): L</a:t>
            </a:r>
            <a:r>
              <a:rPr lang="vi-VN" altLang="en-US">
                <a:latin typeface="Times New Roman" panose="02020603050405020304" pitchFamily="18" charset="0"/>
                <a:cs typeface="Times New Roman" panose="02020603050405020304" pitchFamily="18" charset="0"/>
              </a:rPr>
              <a:t>à kiểu dữ liệu mà giá trị dữ liệu của nó là sự kết hợp của các giá trị khác. </a:t>
            </a:r>
            <a:endParaRPr lang="en-US" altLang="en-US">
              <a:latin typeface="Times New Roman" panose="02020603050405020304" pitchFamily="18" charset="0"/>
              <a:cs typeface="Times New Roman" panose="02020603050405020304" pitchFamily="18" charset="0"/>
            </a:endParaRPr>
          </a:p>
          <a:p>
            <a:pPr marL="857250" lvl="2" indent="0" algn="just">
              <a:spcBef>
                <a:spcPts val="800"/>
              </a:spcBef>
              <a:buNone/>
            </a:pPr>
            <a:r>
              <a:rPr lang="vi-VN" altLang="en-US">
                <a:latin typeface="Times New Roman" panose="02020603050405020304" pitchFamily="18" charset="0"/>
                <a:cs typeface="Times New Roman" panose="02020603050405020304" pitchFamily="18" charset="0"/>
              </a:rPr>
              <a:t>Ví dụ: Kiểu mảng, kiểu cấu trúc, danh sách liên kết….</a:t>
            </a:r>
          </a:p>
          <a:p>
            <a:pPr marL="685800" lvl="1" algn="just">
              <a:spcBef>
                <a:spcPts val="800"/>
              </a:spcBef>
            </a:pPr>
            <a:endParaRPr lang="en-US" altLang="en-US" sz="2400" b="1" dirty="0">
              <a:latin typeface="Times New Roman" panose="02020603050405020304" pitchFamily="18" charset="0"/>
              <a:cs typeface="Times New Roman" panose="02020603050405020304" pitchFamily="18" charset="0"/>
            </a:endParaRPr>
          </a:p>
          <a:p>
            <a:pPr algn="just" eaLnBrk="1" hangingPunct="1">
              <a:spcBef>
                <a:spcPct val="80000"/>
              </a:spcBef>
            </a:pPr>
            <a:endParaRPr lang="en-US"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111168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70</a:t>
            </a:fld>
            <a:endParaRPr lang="en-US" altLang="en-US"/>
          </a:p>
        </p:txBody>
      </p:sp>
      <p:sp>
        <p:nvSpPr>
          <p:cNvPr id="5" name="Oval 3"/>
          <p:cNvSpPr>
            <a:spLocks noChangeArrowheads="1"/>
          </p:cNvSpPr>
          <p:nvPr/>
        </p:nvSpPr>
        <p:spPr bwMode="auto">
          <a:xfrm>
            <a:off x="14112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4"/>
          <p:cNvSpPr>
            <a:spLocks noChangeArrowheads="1"/>
          </p:cNvSpPr>
          <p:nvPr/>
        </p:nvSpPr>
        <p:spPr bwMode="auto">
          <a:xfrm>
            <a:off x="25209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7" name="Oval 5"/>
          <p:cNvSpPr>
            <a:spLocks noChangeArrowheads="1"/>
          </p:cNvSpPr>
          <p:nvPr/>
        </p:nvSpPr>
        <p:spPr bwMode="auto">
          <a:xfrm>
            <a:off x="36290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6"/>
          <p:cNvSpPr>
            <a:spLocks noChangeArrowheads="1"/>
          </p:cNvSpPr>
          <p:nvPr/>
        </p:nvSpPr>
        <p:spPr bwMode="auto">
          <a:xfrm>
            <a:off x="47386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9" name="Oval 7"/>
          <p:cNvSpPr>
            <a:spLocks noChangeArrowheads="1"/>
          </p:cNvSpPr>
          <p:nvPr/>
        </p:nvSpPr>
        <p:spPr bwMode="auto">
          <a:xfrm>
            <a:off x="5845175"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8"/>
          <p:cNvSpPr>
            <a:spLocks noChangeArrowheads="1"/>
          </p:cNvSpPr>
          <p:nvPr/>
        </p:nvSpPr>
        <p:spPr bwMode="auto">
          <a:xfrm>
            <a:off x="69548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1" name="Oval 9"/>
          <p:cNvSpPr>
            <a:spLocks noChangeArrowheads="1"/>
          </p:cNvSpPr>
          <p:nvPr/>
        </p:nvSpPr>
        <p:spPr bwMode="auto">
          <a:xfrm>
            <a:off x="806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10"/>
          <p:cNvSpPr>
            <a:spLocks noChangeArrowheads="1"/>
          </p:cNvSpPr>
          <p:nvPr/>
        </p:nvSpPr>
        <p:spPr bwMode="auto">
          <a:xfrm>
            <a:off x="3048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grpSp>
        <p:nvGrpSpPr>
          <p:cNvPr id="13" name="Group 11"/>
          <p:cNvGrpSpPr>
            <a:grpSpLocks/>
          </p:cNvGrpSpPr>
          <p:nvPr/>
        </p:nvGrpSpPr>
        <p:grpSpPr bwMode="auto">
          <a:xfrm>
            <a:off x="304800" y="3397250"/>
            <a:ext cx="8550275" cy="608013"/>
            <a:chOff x="644" y="1153"/>
            <a:chExt cx="4972" cy="383"/>
          </a:xfrm>
        </p:grpSpPr>
        <p:sp>
          <p:nvSpPr>
            <p:cNvPr id="1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Tree>
    <p:extLst>
      <p:ext uri="{BB962C8B-B14F-4D97-AF65-F5344CB8AC3E}">
        <p14:creationId xmlns:p14="http://schemas.microsoft.com/office/powerpoint/2010/main" val="1299468090"/>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71</a:t>
            </a:fld>
            <a:endParaRPr lang="en-US" altLang="en-US"/>
          </a:p>
        </p:txBody>
      </p:sp>
      <p:sp>
        <p:nvSpPr>
          <p:cNvPr id="22" name="Oval 2"/>
          <p:cNvSpPr>
            <a:spLocks noChangeArrowheads="1"/>
          </p:cNvSpPr>
          <p:nvPr/>
        </p:nvSpPr>
        <p:spPr bwMode="auto">
          <a:xfrm>
            <a:off x="1479550"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3" name="Oval 3"/>
          <p:cNvSpPr>
            <a:spLocks noChangeArrowheads="1"/>
          </p:cNvSpPr>
          <p:nvPr/>
        </p:nvSpPr>
        <p:spPr bwMode="auto">
          <a:xfrm>
            <a:off x="2589212"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4" name="Oval 4"/>
          <p:cNvSpPr>
            <a:spLocks noChangeArrowheads="1"/>
          </p:cNvSpPr>
          <p:nvPr/>
        </p:nvSpPr>
        <p:spPr bwMode="auto">
          <a:xfrm>
            <a:off x="369728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5" name="Oval 5"/>
          <p:cNvSpPr>
            <a:spLocks noChangeArrowheads="1"/>
          </p:cNvSpPr>
          <p:nvPr/>
        </p:nvSpPr>
        <p:spPr bwMode="auto">
          <a:xfrm>
            <a:off x="48069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26" name="Oval 6"/>
          <p:cNvSpPr>
            <a:spLocks noChangeArrowheads="1"/>
          </p:cNvSpPr>
          <p:nvPr/>
        </p:nvSpPr>
        <p:spPr bwMode="auto">
          <a:xfrm>
            <a:off x="5913437"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7" name="Oval 7"/>
          <p:cNvSpPr>
            <a:spLocks noChangeArrowheads="1"/>
          </p:cNvSpPr>
          <p:nvPr/>
        </p:nvSpPr>
        <p:spPr bwMode="auto">
          <a:xfrm>
            <a:off x="70231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8" name="Oval 8"/>
          <p:cNvSpPr>
            <a:spLocks noChangeArrowheads="1"/>
          </p:cNvSpPr>
          <p:nvPr/>
        </p:nvSpPr>
        <p:spPr bwMode="auto">
          <a:xfrm>
            <a:off x="8132762"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29" name="Oval 9"/>
          <p:cNvSpPr>
            <a:spLocks noChangeArrowheads="1"/>
          </p:cNvSpPr>
          <p:nvPr/>
        </p:nvSpPr>
        <p:spPr bwMode="auto">
          <a:xfrm>
            <a:off x="373062"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0" name="AutoShape 10"/>
          <p:cNvSpPr>
            <a:spLocks noChangeArrowheads="1"/>
          </p:cNvSpPr>
          <p:nvPr/>
        </p:nvSpPr>
        <p:spPr bwMode="auto">
          <a:xfrm>
            <a:off x="1363662"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31" name="Text Box 11"/>
          <p:cNvSpPr txBox="1">
            <a:spLocks noChangeArrowheads="1"/>
          </p:cNvSpPr>
          <p:nvPr/>
        </p:nvSpPr>
        <p:spPr bwMode="auto">
          <a:xfrm>
            <a:off x="3151187"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a:latin typeface="Times New Roman" panose="02020603050405020304" pitchFamily="18" charset="0"/>
              </a:rPr>
              <a:t>x</a:t>
            </a:r>
          </a:p>
        </p:txBody>
      </p:sp>
      <p:grpSp>
        <p:nvGrpSpPr>
          <p:cNvPr id="32" name="Group 12"/>
          <p:cNvGrpSpPr>
            <a:grpSpLocks/>
          </p:cNvGrpSpPr>
          <p:nvPr/>
        </p:nvGrpSpPr>
        <p:grpSpPr bwMode="auto">
          <a:xfrm>
            <a:off x="373062" y="3416300"/>
            <a:ext cx="8550275" cy="608013"/>
            <a:chOff x="644" y="1153"/>
            <a:chExt cx="4972" cy="383"/>
          </a:xfrm>
        </p:grpSpPr>
        <p:sp>
          <p:nvSpPr>
            <p:cNvPr id="33"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4"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5"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6"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7"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8"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9"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0"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1" name="AutoShape 21"/>
          <p:cNvSpPr>
            <a:spLocks noChangeArrowheads="1"/>
          </p:cNvSpPr>
          <p:nvPr/>
        </p:nvSpPr>
        <p:spPr bwMode="auto">
          <a:xfrm>
            <a:off x="152400" y="206057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pos</a:t>
            </a:r>
          </a:p>
        </p:txBody>
      </p:sp>
      <p:sp>
        <p:nvSpPr>
          <p:cNvPr id="42" name="Oval 22"/>
          <p:cNvSpPr>
            <a:spLocks noChangeArrowheads="1"/>
          </p:cNvSpPr>
          <p:nvPr/>
        </p:nvSpPr>
        <p:spPr bwMode="auto">
          <a:xfrm>
            <a:off x="349250"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3" name="Text Box 24"/>
          <p:cNvSpPr txBox="1">
            <a:spLocks noChangeArrowheads="1"/>
          </p:cNvSpPr>
          <p:nvPr/>
        </p:nvSpPr>
        <p:spPr bwMode="auto">
          <a:xfrm>
            <a:off x="1350962"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solidFill>
                  <a:srgbClr val="362AD4"/>
                </a:solidFill>
                <a:latin typeface="Times New Roman" panose="02020603050405020304" pitchFamily="18" charset="0"/>
                <a:cs typeface="Times New Roman" panose="02020603050405020304" pitchFamily="18" charset="0"/>
              </a:rPr>
              <a:t>Insert a[1] into (0,0)</a:t>
            </a:r>
          </a:p>
        </p:txBody>
      </p:sp>
    </p:spTree>
    <p:extLst>
      <p:ext uri="{BB962C8B-B14F-4D97-AF65-F5344CB8AC3E}">
        <p14:creationId xmlns:p14="http://schemas.microsoft.com/office/powerpoint/2010/main" val="3452830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 calcmode="lin" valueType="num">
                                      <p:cBhvr additive="base">
                                        <p:cTn id="12" dur="500" fill="hold"/>
                                        <p:tgtEl>
                                          <p:spTgt spid="43"/>
                                        </p:tgtEl>
                                        <p:attrNameLst>
                                          <p:attrName>ppt_x</p:attrName>
                                        </p:attrNameLst>
                                      </p:cBhvr>
                                      <p:tavLst>
                                        <p:tav tm="0">
                                          <p:val>
                                            <p:strVal val="0-#ppt_w/2"/>
                                          </p:val>
                                        </p:tav>
                                        <p:tav tm="100000">
                                          <p:val>
                                            <p:strVal val="#ppt_x"/>
                                          </p:val>
                                        </p:tav>
                                      </p:tavLst>
                                    </p:anim>
                                    <p:anim calcmode="lin" valueType="num">
                                      <p:cBhvr additive="base">
                                        <p:cTn id="13" dur="500" fill="hold"/>
                                        <p:tgtEl>
                                          <p:spTgt spid="4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grpId="0" nodeType="clickEffect">
                                  <p:stCondLst>
                                    <p:cond delay="0"/>
                                  </p:stCondLst>
                                  <p:childTnLst>
                                    <p:animMotion origin="layout" path="M -0.00173 -0.00232 L 0.22344 0.32477 " pathEditMode="relative" rAng="0" ptsTypes="AA">
                                      <p:cBhvr>
                                        <p:cTn id="17" dur="2000" fill="hold"/>
                                        <p:tgtEl>
                                          <p:spTgt spid="22"/>
                                        </p:tgtEl>
                                        <p:attrNameLst>
                                          <p:attrName>ppt_x</p:attrName>
                                          <p:attrName>ppt_y</p:attrName>
                                        </p:attrNameLst>
                                      </p:cBhvr>
                                      <p:rCtr x="11250" y="16343"/>
                                    </p:animMotion>
                                  </p:childTnLst>
                                </p:cTn>
                              </p:par>
                            </p:childTnLst>
                          </p:cTn>
                        </p:par>
                        <p:par>
                          <p:cTn id="18" fill="hold">
                            <p:stCondLst>
                              <p:cond delay="2000"/>
                            </p:stCondLst>
                            <p:childTnLst>
                              <p:par>
                                <p:cTn id="19" presetID="3" presetClass="entr" presetSubtype="10" fill="hold" grpId="0" nodeType="afterEffect">
                                  <p:stCondLst>
                                    <p:cond delay="0"/>
                                  </p:stCondLst>
                                  <p:iterate type="lt">
                                    <p:tmPct val="0"/>
                                  </p:iterate>
                                  <p:childTnLst>
                                    <p:set>
                                      <p:cBhvr>
                                        <p:cTn id="20" dur="1" fill="hold">
                                          <p:stCondLst>
                                            <p:cond delay="0"/>
                                          </p:stCondLst>
                                        </p:cTn>
                                        <p:tgtEl>
                                          <p:spTgt spid="41"/>
                                        </p:tgtEl>
                                        <p:attrNameLst>
                                          <p:attrName>style.visibility</p:attrName>
                                        </p:attrNameLst>
                                      </p:cBhvr>
                                      <p:to>
                                        <p:strVal val="visible"/>
                                      </p:to>
                                    </p:set>
                                    <p:animEffect transition="in" filter="blinds(horizontal)">
                                      <p:cBhvr>
                                        <p:cTn id="21" dur="500"/>
                                        <p:tgtEl>
                                          <p:spTgt spid="41"/>
                                        </p:tgtEl>
                                      </p:cBhvr>
                                    </p:animEffect>
                                  </p:childTnLst>
                                </p:cTn>
                              </p:par>
                            </p:childTnLst>
                          </p:cTn>
                        </p:par>
                        <p:par>
                          <p:cTn id="22" fill="hold">
                            <p:stCondLst>
                              <p:cond delay="2500"/>
                            </p:stCondLst>
                            <p:childTnLst>
                              <p:par>
                                <p:cTn id="23" presetID="26" presetClass="emph" presetSubtype="0" fill="hold" grpId="1" nodeType="afterEffect">
                                  <p:stCondLst>
                                    <p:cond delay="0"/>
                                  </p:stCondLst>
                                  <p:childTnLst>
                                    <p:animEffect transition="out" filter="fade">
                                      <p:cBhvr>
                                        <p:cTn id="24" dur="2000" tmFilter="0, 0; .2, .5; .8, .5; 1, 0"/>
                                        <p:tgtEl>
                                          <p:spTgt spid="22"/>
                                        </p:tgtEl>
                                      </p:cBhvr>
                                    </p:animEffect>
                                    <p:animScale>
                                      <p:cBhvr>
                                        <p:cTn id="25" dur="1000" autoRev="1" fill="hold"/>
                                        <p:tgtEl>
                                          <p:spTgt spid="22"/>
                                        </p:tgtEl>
                                      </p:cBhvr>
                                      <p:by x="105000" y="105000"/>
                                    </p:animScale>
                                  </p:childTnLst>
                                </p:cTn>
                              </p:par>
                              <p:par>
                                <p:cTn id="26" presetID="26" presetClass="emph" presetSubtype="0" fill="hold" grpId="0" nodeType="withEffect">
                                  <p:stCondLst>
                                    <p:cond delay="0"/>
                                  </p:stCondLst>
                                  <p:childTnLst>
                                    <p:animEffect transition="out" filter="fade">
                                      <p:cBhvr>
                                        <p:cTn id="27" dur="2000" tmFilter="0, 0; .2, .5; .8, .5; 1, 0"/>
                                        <p:tgtEl>
                                          <p:spTgt spid="29"/>
                                        </p:tgtEl>
                                      </p:cBhvr>
                                    </p:animEffect>
                                    <p:animScale>
                                      <p:cBhvr>
                                        <p:cTn id="28" dur="1000" autoRev="1" fill="hold"/>
                                        <p:tgtEl>
                                          <p:spTgt spid="29"/>
                                        </p:tgtEl>
                                      </p:cBhvr>
                                      <p:by x="105000" y="105000"/>
                                    </p:animScale>
                                  </p:childTnLst>
                                </p:cTn>
                              </p:par>
                            </p:childTnLst>
                          </p:cTn>
                        </p:par>
                        <p:par>
                          <p:cTn id="29" fill="hold">
                            <p:stCondLst>
                              <p:cond delay="4500"/>
                            </p:stCondLst>
                            <p:childTnLst>
                              <p:par>
                                <p:cTn id="30" presetID="63" presetClass="path" presetSubtype="0" accel="50000" decel="50000" fill="hold" grpId="1" nodeType="afterEffect">
                                  <p:stCondLst>
                                    <p:cond delay="0"/>
                                  </p:stCondLst>
                                  <p:childTnLst>
                                    <p:animMotion origin="layout" path="M 0.00017 2.59259E-6 L 0.11007 2.59259E-6 " pathEditMode="relative" rAng="0" ptsTypes="AA">
                                      <p:cBhvr>
                                        <p:cTn id="31" dur="2000" fill="hold"/>
                                        <p:tgtEl>
                                          <p:spTgt spid="29"/>
                                        </p:tgtEl>
                                        <p:attrNameLst>
                                          <p:attrName>ppt_x</p:attrName>
                                          <p:attrName>ppt_y</p:attrName>
                                        </p:attrNameLst>
                                      </p:cBhvr>
                                      <p:rCtr x="5486" y="0"/>
                                    </p:animMotion>
                                  </p:childTnLst>
                                </p:cTn>
                              </p:par>
                            </p:childTnLst>
                          </p:cTn>
                        </p:par>
                        <p:par>
                          <p:cTn id="32" fill="hold">
                            <p:stCondLst>
                              <p:cond delay="6500"/>
                            </p:stCondLst>
                            <p:childTnLst>
                              <p:par>
                                <p:cTn id="33" presetID="36" presetClass="emph" presetSubtype="0" fill="hold" grpId="1" nodeType="afterEffect">
                                  <p:stCondLst>
                                    <p:cond delay="0"/>
                                  </p:stCondLst>
                                  <p:iterate type="lt">
                                    <p:tmPct val="10000"/>
                                  </p:iterate>
                                  <p:childTnLst>
                                    <p:animScale>
                                      <p:cBhvr>
                                        <p:cTn id="34" dur="250" autoRev="1" fill="hold">
                                          <p:stCondLst>
                                            <p:cond delay="0"/>
                                          </p:stCondLst>
                                        </p:cTn>
                                        <p:tgtEl>
                                          <p:spTgt spid="41"/>
                                        </p:tgtEl>
                                      </p:cBhvr>
                                      <p:to x="80000" y="100000"/>
                                    </p:animScale>
                                    <p:anim by="(#ppt_w*0.10)" calcmode="lin" valueType="num">
                                      <p:cBhvr>
                                        <p:cTn id="35" dur="250" autoRev="1" fill="hold">
                                          <p:stCondLst>
                                            <p:cond delay="0"/>
                                          </p:stCondLst>
                                        </p:cTn>
                                        <p:tgtEl>
                                          <p:spTgt spid="41"/>
                                        </p:tgtEl>
                                        <p:attrNameLst>
                                          <p:attrName>ppt_x</p:attrName>
                                        </p:attrNameLst>
                                      </p:cBhvr>
                                    </p:anim>
                                    <p:anim by="(-#ppt_w*0.10)" calcmode="lin" valueType="num">
                                      <p:cBhvr>
                                        <p:cTn id="36" dur="250" autoRev="1" fill="hold">
                                          <p:stCondLst>
                                            <p:cond delay="0"/>
                                          </p:stCondLst>
                                        </p:cTn>
                                        <p:tgtEl>
                                          <p:spTgt spid="41"/>
                                        </p:tgtEl>
                                        <p:attrNameLst>
                                          <p:attrName>ppt_y</p:attrName>
                                        </p:attrNameLst>
                                      </p:cBhvr>
                                    </p:anim>
                                    <p:animRot by="-480000">
                                      <p:cBhvr>
                                        <p:cTn id="37" dur="250" autoRev="1" fill="hold">
                                          <p:stCondLst>
                                            <p:cond delay="0"/>
                                          </p:stCondLst>
                                        </p:cTn>
                                        <p:tgtEl>
                                          <p:spTgt spid="41"/>
                                        </p:tgtEl>
                                        <p:attrNameLst>
                                          <p:attrName>r</p:attrName>
                                        </p:attrNameLst>
                                      </p:cBhvr>
                                    </p:animRot>
                                  </p:childTnLst>
                                </p:cTn>
                              </p:par>
                            </p:childTnLst>
                          </p:cTn>
                        </p:par>
                        <p:par>
                          <p:cTn id="38" fill="hold">
                            <p:stCondLst>
                              <p:cond delay="7100"/>
                            </p:stCondLst>
                            <p:childTnLst>
                              <p:par>
                                <p:cTn id="39" presetID="64" presetClass="path" presetSubtype="0" accel="50000" decel="50000" fill="hold" grpId="3" nodeType="afterEffect">
                                  <p:stCondLst>
                                    <p:cond delay="0"/>
                                  </p:stCondLst>
                                  <p:childTnLst>
                                    <p:animMotion origin="layout" path="M 0.22344 0.32477 L -0.11319 0.00023 " pathEditMode="relative" rAng="0" ptsTypes="AA">
                                      <p:cBhvr>
                                        <p:cTn id="40" dur="2000" fill="hold"/>
                                        <p:tgtEl>
                                          <p:spTgt spid="22"/>
                                        </p:tgtEl>
                                        <p:attrNameLst>
                                          <p:attrName>ppt_x</p:attrName>
                                          <p:attrName>ppt_y</p:attrName>
                                        </p:attrNameLst>
                                      </p:cBhvr>
                                      <p:rCtr x="-17917" y="-16250"/>
                                    </p:animMotion>
                                  </p:childTnLst>
                                </p:cTn>
                              </p:par>
                            </p:childTnLst>
                          </p:cTn>
                        </p:par>
                        <p:par>
                          <p:cTn id="41" fill="hold">
                            <p:stCondLst>
                              <p:cond delay="9100"/>
                            </p:stCondLst>
                            <p:childTnLst>
                              <p:par>
                                <p:cTn id="42" presetID="8" presetClass="exit" presetSubtype="16" fill="hold" grpId="2" nodeType="afterEffect">
                                  <p:stCondLst>
                                    <p:cond delay="0"/>
                                  </p:stCondLst>
                                  <p:childTnLst>
                                    <p:animEffect transition="out" filter="diamond(in)">
                                      <p:cBhvr>
                                        <p:cTn id="43" dur="1000"/>
                                        <p:tgtEl>
                                          <p:spTgt spid="22"/>
                                        </p:tgtEl>
                                      </p:cBhvr>
                                    </p:animEffect>
                                    <p:set>
                                      <p:cBhvr>
                                        <p:cTn id="44" dur="1" fill="hold">
                                          <p:stCondLst>
                                            <p:cond delay="999"/>
                                          </p:stCondLst>
                                        </p:cTn>
                                        <p:tgtEl>
                                          <p:spTgt spid="22"/>
                                        </p:tgtEl>
                                        <p:attrNameLst>
                                          <p:attrName>style.visibility</p:attrName>
                                        </p:attrNameLst>
                                      </p:cBhvr>
                                      <p:to>
                                        <p:strVal val="hidden"/>
                                      </p:to>
                                    </p:set>
                                  </p:childTnLst>
                                </p:cTn>
                              </p:par>
                              <p:par>
                                <p:cTn id="45" presetID="8" presetClass="entr" presetSubtype="16"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diamond(in)">
                                      <p:cBhvr>
                                        <p:cTn id="47" dur="1000"/>
                                        <p:tgtEl>
                                          <p:spTgt spid="42"/>
                                        </p:tgtEl>
                                      </p:cBhvr>
                                    </p:animEffect>
                                  </p:childTnLst>
                                </p:cTn>
                              </p:par>
                            </p:childTnLst>
                          </p:cTn>
                        </p:par>
                        <p:par>
                          <p:cTn id="48" fill="hold">
                            <p:stCondLst>
                              <p:cond delay="10100"/>
                            </p:stCondLst>
                            <p:childTnLst>
                              <p:par>
                                <p:cTn id="49" presetID="3" presetClass="exit" presetSubtype="10" fill="hold" grpId="2" nodeType="afterEffect">
                                  <p:stCondLst>
                                    <p:cond delay="0"/>
                                  </p:stCondLst>
                                  <p:iterate type="lt">
                                    <p:tmPct val="0"/>
                                  </p:iterate>
                                  <p:childTnLst>
                                    <p:animEffect transition="out" filter="blinds(horizontal)">
                                      <p:cBhvr>
                                        <p:cTn id="50" dur="500"/>
                                        <p:tgtEl>
                                          <p:spTgt spid="41"/>
                                        </p:tgtEl>
                                      </p:cBhvr>
                                    </p:animEffect>
                                    <p:set>
                                      <p:cBhvr>
                                        <p:cTn id="51" dur="1" fill="hold">
                                          <p:stCondLst>
                                            <p:cond delay="499"/>
                                          </p:stCondLst>
                                        </p:cTn>
                                        <p:tgtEl>
                                          <p:spTgt spid="41"/>
                                        </p:tgtEl>
                                        <p:attrNameLst>
                                          <p:attrName>style.visibility</p:attrName>
                                        </p:attrNameLst>
                                      </p:cBhvr>
                                      <p:to>
                                        <p:strVal val="hidden"/>
                                      </p:to>
                                    </p:set>
                                  </p:childTnLst>
                                </p:cTn>
                              </p:par>
                            </p:childTnLst>
                          </p:cTn>
                        </p:par>
                        <p:par>
                          <p:cTn id="52" fill="hold">
                            <p:stCondLst>
                              <p:cond delay="10600"/>
                            </p:stCondLst>
                            <p:childTnLst>
                              <p:par>
                                <p:cTn id="53" presetID="2" presetClass="exit" presetSubtype="8" fill="hold" grpId="1" nodeType="afterEffect">
                                  <p:stCondLst>
                                    <p:cond delay="0"/>
                                  </p:stCondLst>
                                  <p:childTnLst>
                                    <p:anim calcmode="lin" valueType="num">
                                      <p:cBhvr additive="base">
                                        <p:cTn id="54" dur="500"/>
                                        <p:tgtEl>
                                          <p:spTgt spid="43"/>
                                        </p:tgtEl>
                                        <p:attrNameLst>
                                          <p:attrName>ppt_x</p:attrName>
                                        </p:attrNameLst>
                                      </p:cBhvr>
                                      <p:tavLst>
                                        <p:tav tm="0">
                                          <p:val>
                                            <p:strVal val="ppt_x"/>
                                          </p:val>
                                        </p:tav>
                                        <p:tav tm="100000">
                                          <p:val>
                                            <p:strVal val="0-ppt_w/2"/>
                                          </p:val>
                                        </p:tav>
                                      </p:tavLst>
                                    </p:anim>
                                    <p:anim calcmode="lin" valueType="num">
                                      <p:cBhvr additive="base">
                                        <p:cTn id="55" dur="500"/>
                                        <p:tgtEl>
                                          <p:spTgt spid="43"/>
                                        </p:tgtEl>
                                        <p:attrNameLst>
                                          <p:attrName>ppt_y</p:attrName>
                                        </p:attrNameLst>
                                      </p:cBhvr>
                                      <p:tavLst>
                                        <p:tav tm="0">
                                          <p:val>
                                            <p:strVal val="ppt_y"/>
                                          </p:val>
                                        </p:tav>
                                        <p:tav tm="100000">
                                          <p:val>
                                            <p:strVal val="ppt_y"/>
                                          </p:val>
                                        </p:tav>
                                      </p:tavLst>
                                    </p:anim>
                                    <p:set>
                                      <p:cBhvr>
                                        <p:cTn id="56"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2" grpId="2" animBg="1"/>
      <p:bldP spid="22" grpId="3" animBg="1"/>
      <p:bldP spid="29" grpId="0" animBg="1"/>
      <p:bldP spid="29" grpId="1" animBg="1"/>
      <p:bldP spid="30" grpId="0" animBg="1"/>
      <p:bldP spid="41" grpId="0" animBg="1"/>
      <p:bldP spid="41" grpId="1" animBg="1"/>
      <p:bldP spid="41" grpId="2" animBg="1"/>
      <p:bldP spid="42" grpId="0" animBg="1"/>
      <p:bldP spid="43" grpId="0" animBg="1"/>
      <p:bldP spid="43"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72</a:t>
            </a:fld>
            <a:endParaRPr lang="en-US" altLang="en-US"/>
          </a:p>
        </p:txBody>
      </p:sp>
      <p:sp>
        <p:nvSpPr>
          <p:cNvPr id="44" name="Oval 2"/>
          <p:cNvSpPr>
            <a:spLocks noChangeArrowheads="1"/>
          </p:cNvSpPr>
          <p:nvPr/>
        </p:nvSpPr>
        <p:spPr bwMode="auto">
          <a:xfrm>
            <a:off x="147161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5" name="Oval 3"/>
          <p:cNvSpPr>
            <a:spLocks noChangeArrowheads="1"/>
          </p:cNvSpPr>
          <p:nvPr/>
        </p:nvSpPr>
        <p:spPr bwMode="auto">
          <a:xfrm>
            <a:off x="25812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6" name="Oval 4"/>
          <p:cNvSpPr>
            <a:spLocks noChangeArrowheads="1"/>
          </p:cNvSpPr>
          <p:nvPr/>
        </p:nvSpPr>
        <p:spPr bwMode="auto">
          <a:xfrm>
            <a:off x="36893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7" name="Oval 5"/>
          <p:cNvSpPr>
            <a:spLocks noChangeArrowheads="1"/>
          </p:cNvSpPr>
          <p:nvPr/>
        </p:nvSpPr>
        <p:spPr bwMode="auto">
          <a:xfrm>
            <a:off x="47990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48" name="Oval 6"/>
          <p:cNvSpPr>
            <a:spLocks noChangeArrowheads="1"/>
          </p:cNvSpPr>
          <p:nvPr/>
        </p:nvSpPr>
        <p:spPr bwMode="auto">
          <a:xfrm>
            <a:off x="590550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9" name="Oval 7"/>
          <p:cNvSpPr>
            <a:spLocks noChangeArrowheads="1"/>
          </p:cNvSpPr>
          <p:nvPr/>
        </p:nvSpPr>
        <p:spPr bwMode="auto">
          <a:xfrm>
            <a:off x="70151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0" name="Oval 8"/>
          <p:cNvSpPr>
            <a:spLocks noChangeArrowheads="1"/>
          </p:cNvSpPr>
          <p:nvPr/>
        </p:nvSpPr>
        <p:spPr bwMode="auto">
          <a:xfrm>
            <a:off x="8124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9"/>
          <p:cNvSpPr>
            <a:spLocks noChangeArrowheads="1"/>
          </p:cNvSpPr>
          <p:nvPr/>
        </p:nvSpPr>
        <p:spPr bwMode="auto">
          <a:xfrm>
            <a:off x="3651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2" name="AutoShape 10"/>
          <p:cNvSpPr>
            <a:spLocks noChangeArrowheads="1"/>
          </p:cNvSpPr>
          <p:nvPr/>
        </p:nvSpPr>
        <p:spPr bwMode="auto">
          <a:xfrm>
            <a:off x="1355725"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53" name="Text Box 11"/>
          <p:cNvSpPr txBox="1">
            <a:spLocks noChangeArrowheads="1"/>
          </p:cNvSpPr>
          <p:nvPr/>
        </p:nvSpPr>
        <p:spPr bwMode="auto">
          <a:xfrm>
            <a:off x="3143250"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a:latin typeface="Times New Roman" panose="02020603050405020304" pitchFamily="18" charset="0"/>
              </a:rPr>
              <a:t>x</a:t>
            </a:r>
          </a:p>
        </p:txBody>
      </p:sp>
      <p:grpSp>
        <p:nvGrpSpPr>
          <p:cNvPr id="54" name="Group 12"/>
          <p:cNvGrpSpPr>
            <a:grpSpLocks/>
          </p:cNvGrpSpPr>
          <p:nvPr/>
        </p:nvGrpSpPr>
        <p:grpSpPr bwMode="auto">
          <a:xfrm>
            <a:off x="365125" y="3416300"/>
            <a:ext cx="8550275" cy="608013"/>
            <a:chOff x="644" y="1153"/>
            <a:chExt cx="4972" cy="383"/>
          </a:xfrm>
        </p:grpSpPr>
        <p:sp>
          <p:nvSpPr>
            <p:cNvPr id="55"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6"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7"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8"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9"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0"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1"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2"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3" name="AutoShape 21"/>
          <p:cNvSpPr>
            <a:spLocks noChangeArrowheads="1"/>
          </p:cNvSpPr>
          <p:nvPr/>
        </p:nvSpPr>
        <p:spPr bwMode="auto">
          <a:xfrm>
            <a:off x="1243013"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pos</a:t>
            </a:r>
          </a:p>
        </p:txBody>
      </p:sp>
      <p:sp>
        <p:nvSpPr>
          <p:cNvPr id="64" name="Text Box 23"/>
          <p:cNvSpPr txBox="1">
            <a:spLocks noChangeArrowheads="1"/>
          </p:cNvSpPr>
          <p:nvPr/>
        </p:nvSpPr>
        <p:spPr bwMode="auto">
          <a:xfrm>
            <a:off x="1343025" y="1384300"/>
            <a:ext cx="3336925"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solidFill>
                  <a:srgbClr val="362AD4"/>
                </a:solidFill>
                <a:latin typeface="Times New Roman" panose="02020603050405020304" pitchFamily="18" charset="0"/>
                <a:cs typeface="Times New Roman" panose="02020603050405020304" pitchFamily="18" charset="0"/>
              </a:rPr>
              <a:t>Insert a[2] into (0, 1)</a:t>
            </a:r>
          </a:p>
        </p:txBody>
      </p:sp>
      <p:sp>
        <p:nvSpPr>
          <p:cNvPr id="65" name="Oval 24"/>
          <p:cNvSpPr>
            <a:spLocks noChangeArrowheads="1"/>
          </p:cNvSpPr>
          <p:nvPr/>
        </p:nvSpPr>
        <p:spPr bwMode="auto">
          <a:xfrm>
            <a:off x="1473200"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Tree>
    <p:extLst>
      <p:ext uri="{BB962C8B-B14F-4D97-AF65-F5344CB8AC3E}">
        <p14:creationId xmlns:p14="http://schemas.microsoft.com/office/powerpoint/2010/main" val="32162098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0.00243 2.96296E-6 L 0.12257 -0.00301 " pathEditMode="relative" rAng="0" ptsTypes="AA">
                                      <p:cBhvr>
                                        <p:cTn id="6" dur="2000" fill="hold"/>
                                        <p:tgtEl>
                                          <p:spTgt spid="52"/>
                                        </p:tgtEl>
                                        <p:attrNameLst>
                                          <p:attrName>ppt_x</p:attrName>
                                          <p:attrName>ppt_y</p:attrName>
                                        </p:attrNameLst>
                                      </p:cBhvr>
                                      <p:rCtr x="6250" y="-162"/>
                                    </p:animMotion>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4"/>
                                        </p:tgtEl>
                                        <p:attrNameLst>
                                          <p:attrName>style.visibility</p:attrName>
                                        </p:attrNameLst>
                                      </p:cBhvr>
                                      <p:to>
                                        <p:strVal val="visible"/>
                                      </p:to>
                                    </p:set>
                                    <p:anim calcmode="lin" valueType="num">
                                      <p:cBhvr additive="base">
                                        <p:cTn id="10" dur="500" fill="hold"/>
                                        <p:tgtEl>
                                          <p:spTgt spid="64"/>
                                        </p:tgtEl>
                                        <p:attrNameLst>
                                          <p:attrName>ppt_x</p:attrName>
                                        </p:attrNameLst>
                                      </p:cBhvr>
                                      <p:tavLst>
                                        <p:tav tm="0">
                                          <p:val>
                                            <p:strVal val="0-#ppt_w/2"/>
                                          </p:val>
                                        </p:tav>
                                        <p:tav tm="100000">
                                          <p:val>
                                            <p:strVal val="#ppt_x"/>
                                          </p:val>
                                        </p:tav>
                                      </p:tavLst>
                                    </p:anim>
                                    <p:anim calcmode="lin" valueType="num">
                                      <p:cBhvr additive="base">
                                        <p:cTn id="11" dur="500" fill="hold"/>
                                        <p:tgtEl>
                                          <p:spTgt spid="64"/>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42" presetClass="path" presetSubtype="0" accel="50000" decel="50000" fill="hold" grpId="0" nodeType="afterEffect">
                                  <p:stCondLst>
                                    <p:cond delay="0"/>
                                  </p:stCondLst>
                                  <p:childTnLst>
                                    <p:animMotion origin="layout" path="M -8.33333E-7 2.59259E-6 L 0.1132 0.32453 " pathEditMode="relative" rAng="0" ptsTypes="AA">
                                      <p:cBhvr>
                                        <p:cTn id="14" dur="2000" fill="hold"/>
                                        <p:tgtEl>
                                          <p:spTgt spid="45"/>
                                        </p:tgtEl>
                                        <p:attrNameLst>
                                          <p:attrName>ppt_x</p:attrName>
                                          <p:attrName>ppt_y</p:attrName>
                                        </p:attrNameLst>
                                      </p:cBhvr>
                                      <p:rCtr x="5660" y="16227"/>
                                    </p:animMotion>
                                  </p:childTnLst>
                                </p:cTn>
                              </p:par>
                            </p:childTnLst>
                          </p:cTn>
                        </p:par>
                        <p:par>
                          <p:cTn id="15" fill="hold">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3"/>
                                        </p:tgtEl>
                                        <p:attrNameLst>
                                          <p:attrName>style.visibility</p:attrName>
                                        </p:attrNameLst>
                                      </p:cBhvr>
                                      <p:to>
                                        <p:strVal val="visible"/>
                                      </p:to>
                                    </p:set>
                                    <p:animEffect transition="in" filter="blinds(horizontal)">
                                      <p:cBhvr>
                                        <p:cTn id="18" dur="500"/>
                                        <p:tgtEl>
                                          <p:spTgt spid="63"/>
                                        </p:tgtEl>
                                      </p:cBhvr>
                                    </p:animEffect>
                                  </p:childTnLst>
                                </p:cTn>
                              </p:par>
                            </p:childTnLst>
                          </p:cTn>
                        </p:par>
                        <p:par>
                          <p:cTn id="19" fill="hold">
                            <p:stCondLst>
                              <p:cond delay="5000"/>
                            </p:stCondLst>
                            <p:childTnLst>
                              <p:par>
                                <p:cTn id="20" presetID="26" presetClass="emph" presetSubtype="0" fill="hold" grpId="1" nodeType="afterEffect">
                                  <p:stCondLst>
                                    <p:cond delay="0"/>
                                  </p:stCondLst>
                                  <p:childTnLst>
                                    <p:animEffect transition="out" filter="fade">
                                      <p:cBhvr>
                                        <p:cTn id="21" dur="2000" tmFilter="0, 0; .2, .5; .8, .5; 1, 0"/>
                                        <p:tgtEl>
                                          <p:spTgt spid="45"/>
                                        </p:tgtEl>
                                      </p:cBhvr>
                                    </p:animEffect>
                                    <p:animScale>
                                      <p:cBhvr>
                                        <p:cTn id="22" dur="1000" autoRev="1" fill="hold"/>
                                        <p:tgtEl>
                                          <p:spTgt spid="45"/>
                                        </p:tgtEl>
                                      </p:cBhvr>
                                      <p:by x="105000" y="105000"/>
                                    </p:animScale>
                                  </p:childTnLst>
                                </p:cTn>
                              </p:par>
                              <p:par>
                                <p:cTn id="23" presetID="26" presetClass="emph" presetSubtype="0" fill="hold" grpId="0" nodeType="withEffect">
                                  <p:stCondLst>
                                    <p:cond delay="0"/>
                                  </p:stCondLst>
                                  <p:childTnLst>
                                    <p:animEffect transition="out" filter="fade">
                                      <p:cBhvr>
                                        <p:cTn id="24" dur="2000" tmFilter="0, 0; .2, .5; .8, .5; 1, 0"/>
                                        <p:tgtEl>
                                          <p:spTgt spid="44"/>
                                        </p:tgtEl>
                                      </p:cBhvr>
                                    </p:animEffect>
                                    <p:animScale>
                                      <p:cBhvr>
                                        <p:cTn id="25" dur="1000" autoRev="1" fill="hold"/>
                                        <p:tgtEl>
                                          <p:spTgt spid="44"/>
                                        </p:tgtEl>
                                      </p:cBhvr>
                                      <p:by x="105000" y="105000"/>
                                    </p:animScale>
                                  </p:childTnLst>
                                </p:cTn>
                              </p:par>
                            </p:childTnLst>
                          </p:cTn>
                        </p:par>
                        <p:par>
                          <p:cTn id="26" fill="hold">
                            <p:stCondLst>
                              <p:cond delay="7000"/>
                            </p:stCondLst>
                            <p:childTnLst>
                              <p:par>
                                <p:cTn id="27" presetID="63" presetClass="path" presetSubtype="0" accel="50000" decel="50000" fill="hold" grpId="1" nodeType="afterEffect">
                                  <p:stCondLst>
                                    <p:cond delay="0"/>
                                  </p:stCondLst>
                                  <p:childTnLst>
                                    <p:animMotion origin="layout" path="M 3.33333E-6 2.59259E-6 L 0.12135 3.33333E-6 " pathEditMode="relative" rAng="0" ptsTypes="AA">
                                      <p:cBhvr>
                                        <p:cTn id="28" dur="2000" fill="hold"/>
                                        <p:tgtEl>
                                          <p:spTgt spid="44"/>
                                        </p:tgtEl>
                                        <p:attrNameLst>
                                          <p:attrName>ppt_x</p:attrName>
                                          <p:attrName>ppt_y</p:attrName>
                                        </p:attrNameLst>
                                      </p:cBhvr>
                                      <p:rCtr x="6042" y="139"/>
                                    </p:animMotion>
                                  </p:childTnLst>
                                </p:cTn>
                              </p:par>
                            </p:childTnLst>
                          </p:cTn>
                        </p:par>
                        <p:par>
                          <p:cTn id="29" fill="hold">
                            <p:stCondLst>
                              <p:cond delay="9000"/>
                            </p:stCondLst>
                            <p:childTnLst>
                              <p:par>
                                <p:cTn id="30" presetID="35" presetClass="path" presetSubtype="0" accel="50000" decel="50000" fill="hold" grpId="1" nodeType="afterEffect">
                                  <p:stCondLst>
                                    <p:cond delay="0"/>
                                  </p:stCondLst>
                                  <p:iterate type="lt">
                                    <p:tmPct val="0"/>
                                  </p:iterate>
                                  <p:childTnLst>
                                    <p:animMotion origin="layout" path="M 2.77778E-6 -2.22222E-6 L -0.11493 0.00209 " pathEditMode="relative" rAng="0" ptsTypes="AA">
                                      <p:cBhvr>
                                        <p:cTn id="31" dur="2000" fill="hold"/>
                                        <p:tgtEl>
                                          <p:spTgt spid="63"/>
                                        </p:tgtEl>
                                        <p:attrNameLst>
                                          <p:attrName>ppt_x</p:attrName>
                                          <p:attrName>ppt_y</p:attrName>
                                        </p:attrNameLst>
                                      </p:cBhvr>
                                      <p:rCtr x="-5747" y="93"/>
                                    </p:animMotion>
                                  </p:childTnLst>
                                </p:cTn>
                              </p:par>
                            </p:childTnLst>
                          </p:cTn>
                        </p:par>
                        <p:par>
                          <p:cTn id="32" fill="hold">
                            <p:stCondLst>
                              <p:cond delay="11000"/>
                            </p:stCondLst>
                            <p:childTnLst>
                              <p:par>
                                <p:cTn id="33" presetID="26" presetClass="emph" presetSubtype="0" fill="hold" grpId="2" nodeType="afterEffect">
                                  <p:stCondLst>
                                    <p:cond delay="0"/>
                                  </p:stCondLst>
                                  <p:childTnLst>
                                    <p:animEffect transition="out" filter="fade">
                                      <p:cBhvr>
                                        <p:cTn id="34" dur="2000" tmFilter="0, 0; .2, .5; .8, .5; 1, 0"/>
                                        <p:tgtEl>
                                          <p:spTgt spid="45"/>
                                        </p:tgtEl>
                                      </p:cBhvr>
                                    </p:animEffect>
                                    <p:animScale>
                                      <p:cBhvr>
                                        <p:cTn id="35" dur="1000" autoRev="1" fill="hold"/>
                                        <p:tgtEl>
                                          <p:spTgt spid="45"/>
                                        </p:tgtEl>
                                      </p:cBhvr>
                                      <p:by x="105000" y="105000"/>
                                    </p:animScale>
                                  </p:childTnLst>
                                </p:cTn>
                              </p:par>
                              <p:par>
                                <p:cTn id="36" presetID="26" presetClass="emph" presetSubtype="0" fill="hold" grpId="0" nodeType="withEffect">
                                  <p:stCondLst>
                                    <p:cond delay="0"/>
                                  </p:stCondLst>
                                  <p:childTnLst>
                                    <p:animEffect transition="out" filter="fade">
                                      <p:cBhvr>
                                        <p:cTn id="37" dur="2000" tmFilter="0, 0; .2, .5; .8, .5; 1, 0"/>
                                        <p:tgtEl>
                                          <p:spTgt spid="51"/>
                                        </p:tgtEl>
                                      </p:cBhvr>
                                    </p:animEffect>
                                    <p:animScale>
                                      <p:cBhvr>
                                        <p:cTn id="38" dur="1000" autoRev="1" fill="hold"/>
                                        <p:tgtEl>
                                          <p:spTgt spid="51"/>
                                        </p:tgtEl>
                                      </p:cBhvr>
                                      <p:by x="105000" y="105000"/>
                                    </p:animScale>
                                  </p:childTnLst>
                                </p:cTn>
                              </p:par>
                            </p:childTnLst>
                          </p:cTn>
                        </p:par>
                        <p:par>
                          <p:cTn id="39" fill="hold">
                            <p:stCondLst>
                              <p:cond delay="13000"/>
                            </p:stCondLst>
                            <p:childTnLst>
                              <p:par>
                                <p:cTn id="40" presetID="64" presetClass="path" presetSubtype="0" accel="50000" decel="50000" fill="hold" grpId="3" nodeType="afterEffect">
                                  <p:stCondLst>
                                    <p:cond delay="0"/>
                                  </p:stCondLst>
                                  <p:childTnLst>
                                    <p:animMotion origin="layout" path="M 0.1132 0.32453 L -0.11354 0.00208 " pathEditMode="relative" rAng="0" ptsTypes="AA">
                                      <p:cBhvr>
                                        <p:cTn id="41" dur="2000" fill="hold"/>
                                        <p:tgtEl>
                                          <p:spTgt spid="45"/>
                                        </p:tgtEl>
                                        <p:attrNameLst>
                                          <p:attrName>ppt_x</p:attrName>
                                          <p:attrName>ppt_y</p:attrName>
                                        </p:attrNameLst>
                                      </p:cBhvr>
                                      <p:rCtr x="-11337" y="-16134"/>
                                    </p:animMotion>
                                  </p:childTnLst>
                                </p:cTn>
                              </p:par>
                            </p:childTnLst>
                          </p:cTn>
                        </p:par>
                        <p:par>
                          <p:cTn id="42" fill="hold">
                            <p:stCondLst>
                              <p:cond delay="15000"/>
                            </p:stCondLst>
                            <p:childTnLst>
                              <p:par>
                                <p:cTn id="43" presetID="8" presetClass="exit" presetSubtype="16" fill="hold" grpId="4" nodeType="afterEffect">
                                  <p:stCondLst>
                                    <p:cond delay="0"/>
                                  </p:stCondLst>
                                  <p:childTnLst>
                                    <p:animEffect transition="out" filter="diamond(in)">
                                      <p:cBhvr>
                                        <p:cTn id="44" dur="1000"/>
                                        <p:tgtEl>
                                          <p:spTgt spid="45"/>
                                        </p:tgtEl>
                                      </p:cBhvr>
                                    </p:animEffect>
                                    <p:set>
                                      <p:cBhvr>
                                        <p:cTn id="45" dur="1" fill="hold">
                                          <p:stCondLst>
                                            <p:cond delay="999"/>
                                          </p:stCondLst>
                                        </p:cTn>
                                        <p:tgtEl>
                                          <p:spTgt spid="45"/>
                                        </p:tgtEl>
                                        <p:attrNameLst>
                                          <p:attrName>style.visibility</p:attrName>
                                        </p:attrNameLst>
                                      </p:cBhvr>
                                      <p:to>
                                        <p:strVal val="hidden"/>
                                      </p:to>
                                    </p:set>
                                  </p:childTnLst>
                                </p:cTn>
                              </p:par>
                              <p:par>
                                <p:cTn id="46" presetID="8" presetClass="entr" presetSubtype="16" fill="hold" grpId="0" nodeType="with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diamond(in)">
                                      <p:cBhvr>
                                        <p:cTn id="48" dur="1000"/>
                                        <p:tgtEl>
                                          <p:spTgt spid="65"/>
                                        </p:tgtEl>
                                      </p:cBhvr>
                                    </p:animEffect>
                                  </p:childTnLst>
                                </p:cTn>
                              </p:par>
                            </p:childTnLst>
                          </p:cTn>
                        </p:par>
                        <p:par>
                          <p:cTn id="49" fill="hold">
                            <p:stCondLst>
                              <p:cond delay="16000"/>
                            </p:stCondLst>
                            <p:childTnLst>
                              <p:par>
                                <p:cTn id="50" presetID="3" presetClass="exit" presetSubtype="10" fill="hold" grpId="2" nodeType="afterEffect">
                                  <p:stCondLst>
                                    <p:cond delay="0"/>
                                  </p:stCondLst>
                                  <p:iterate type="lt">
                                    <p:tmPct val="0"/>
                                  </p:iterate>
                                  <p:childTnLst>
                                    <p:animEffect transition="out" filter="blinds(horizontal)">
                                      <p:cBhvr>
                                        <p:cTn id="51" dur="500"/>
                                        <p:tgtEl>
                                          <p:spTgt spid="63"/>
                                        </p:tgtEl>
                                      </p:cBhvr>
                                    </p:animEffect>
                                    <p:set>
                                      <p:cBhvr>
                                        <p:cTn id="52" dur="1" fill="hold">
                                          <p:stCondLst>
                                            <p:cond delay="499"/>
                                          </p:stCondLst>
                                        </p:cTn>
                                        <p:tgtEl>
                                          <p:spTgt spid="63"/>
                                        </p:tgtEl>
                                        <p:attrNameLst>
                                          <p:attrName>style.visibility</p:attrName>
                                        </p:attrNameLst>
                                      </p:cBhvr>
                                      <p:to>
                                        <p:strVal val="hidden"/>
                                      </p:to>
                                    </p:set>
                                  </p:childTnLst>
                                </p:cTn>
                              </p:par>
                            </p:childTnLst>
                          </p:cTn>
                        </p:par>
                        <p:par>
                          <p:cTn id="53" fill="hold">
                            <p:stCondLst>
                              <p:cond delay="16500"/>
                            </p:stCondLst>
                            <p:childTnLst>
                              <p:par>
                                <p:cTn id="54" presetID="2" presetClass="exit" presetSubtype="8" fill="hold" grpId="1" nodeType="afterEffect">
                                  <p:stCondLst>
                                    <p:cond delay="0"/>
                                  </p:stCondLst>
                                  <p:childTnLst>
                                    <p:anim calcmode="lin" valueType="num">
                                      <p:cBhvr additive="base">
                                        <p:cTn id="55" dur="500"/>
                                        <p:tgtEl>
                                          <p:spTgt spid="64"/>
                                        </p:tgtEl>
                                        <p:attrNameLst>
                                          <p:attrName>ppt_x</p:attrName>
                                        </p:attrNameLst>
                                      </p:cBhvr>
                                      <p:tavLst>
                                        <p:tav tm="0">
                                          <p:val>
                                            <p:strVal val="ppt_x"/>
                                          </p:val>
                                        </p:tav>
                                        <p:tav tm="100000">
                                          <p:val>
                                            <p:strVal val="0-ppt_w/2"/>
                                          </p:val>
                                        </p:tav>
                                      </p:tavLst>
                                    </p:anim>
                                    <p:anim calcmode="lin" valueType="num">
                                      <p:cBhvr additive="base">
                                        <p:cTn id="56" dur="500"/>
                                        <p:tgtEl>
                                          <p:spTgt spid="64"/>
                                        </p:tgtEl>
                                        <p:attrNameLst>
                                          <p:attrName>ppt_y</p:attrName>
                                        </p:attrNameLst>
                                      </p:cBhvr>
                                      <p:tavLst>
                                        <p:tav tm="0">
                                          <p:val>
                                            <p:strVal val="ppt_y"/>
                                          </p:val>
                                        </p:tav>
                                        <p:tav tm="100000">
                                          <p:val>
                                            <p:strVal val="ppt_y"/>
                                          </p:val>
                                        </p:tav>
                                      </p:tavLst>
                                    </p:anim>
                                    <p:set>
                                      <p:cBhvr>
                                        <p:cTn id="57" dur="1" fill="hold">
                                          <p:stCondLst>
                                            <p:cond delay="4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5" grpId="1" animBg="1"/>
      <p:bldP spid="45" grpId="2" animBg="1"/>
      <p:bldP spid="45" grpId="3" animBg="1"/>
      <p:bldP spid="45" grpId="4" animBg="1"/>
      <p:bldP spid="51" grpId="0" animBg="1"/>
      <p:bldP spid="52" grpId="0" animBg="1"/>
      <p:bldP spid="63" grpId="0" animBg="1"/>
      <p:bldP spid="63" grpId="1" animBg="1"/>
      <p:bldP spid="63" grpId="2" animBg="1"/>
      <p:bldP spid="64" grpId="0" animBg="1"/>
      <p:bldP spid="64" grpId="1" animBg="1"/>
      <p:bldP spid="6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73</a:t>
            </a:fld>
            <a:endParaRPr lang="en-US" altLang="en-US"/>
          </a:p>
        </p:txBody>
      </p:sp>
      <p:sp>
        <p:nvSpPr>
          <p:cNvPr id="26" name="Oval 2"/>
          <p:cNvSpPr>
            <a:spLocks noChangeArrowheads="1"/>
          </p:cNvSpPr>
          <p:nvPr/>
        </p:nvSpPr>
        <p:spPr bwMode="auto">
          <a:xfrm>
            <a:off x="1487488"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7" name="Oval 3"/>
          <p:cNvSpPr>
            <a:spLocks noChangeArrowheads="1"/>
          </p:cNvSpPr>
          <p:nvPr/>
        </p:nvSpPr>
        <p:spPr bwMode="auto">
          <a:xfrm>
            <a:off x="257016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8" name="Oval 4"/>
          <p:cNvSpPr>
            <a:spLocks noChangeArrowheads="1"/>
          </p:cNvSpPr>
          <p:nvPr/>
        </p:nvSpPr>
        <p:spPr bwMode="auto">
          <a:xfrm>
            <a:off x="37052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9" name="Oval 5"/>
          <p:cNvSpPr>
            <a:spLocks noChangeArrowheads="1"/>
          </p:cNvSpPr>
          <p:nvPr/>
        </p:nvSpPr>
        <p:spPr bwMode="auto">
          <a:xfrm>
            <a:off x="48148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0" name="Oval 6"/>
          <p:cNvSpPr>
            <a:spLocks noChangeArrowheads="1"/>
          </p:cNvSpPr>
          <p:nvPr/>
        </p:nvSpPr>
        <p:spPr bwMode="auto">
          <a:xfrm>
            <a:off x="5921375"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1" name="Oval 7"/>
          <p:cNvSpPr>
            <a:spLocks noChangeArrowheads="1"/>
          </p:cNvSpPr>
          <p:nvPr/>
        </p:nvSpPr>
        <p:spPr bwMode="auto">
          <a:xfrm>
            <a:off x="70310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2" name="Oval 8"/>
          <p:cNvSpPr>
            <a:spLocks noChangeArrowheads="1"/>
          </p:cNvSpPr>
          <p:nvPr/>
        </p:nvSpPr>
        <p:spPr bwMode="auto">
          <a:xfrm>
            <a:off x="81407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3" name="Oval 9"/>
          <p:cNvSpPr>
            <a:spLocks noChangeArrowheads="1"/>
          </p:cNvSpPr>
          <p:nvPr/>
        </p:nvSpPr>
        <p:spPr bwMode="auto">
          <a:xfrm>
            <a:off x="3810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4" name="AutoShape 10"/>
          <p:cNvSpPr>
            <a:spLocks noChangeArrowheads="1"/>
          </p:cNvSpPr>
          <p:nvPr/>
        </p:nvSpPr>
        <p:spPr bwMode="auto">
          <a:xfrm>
            <a:off x="2489200"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35" name="Text Box 11"/>
          <p:cNvSpPr txBox="1">
            <a:spLocks noChangeArrowheads="1"/>
          </p:cNvSpPr>
          <p:nvPr/>
        </p:nvSpPr>
        <p:spPr bwMode="auto">
          <a:xfrm>
            <a:off x="3159125"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a:latin typeface="Times New Roman" panose="02020603050405020304" pitchFamily="18" charset="0"/>
              </a:rPr>
              <a:t>x</a:t>
            </a:r>
          </a:p>
        </p:txBody>
      </p:sp>
      <p:grpSp>
        <p:nvGrpSpPr>
          <p:cNvPr id="36" name="Group 12"/>
          <p:cNvGrpSpPr>
            <a:grpSpLocks/>
          </p:cNvGrpSpPr>
          <p:nvPr/>
        </p:nvGrpSpPr>
        <p:grpSpPr bwMode="auto">
          <a:xfrm>
            <a:off x="381000" y="3416300"/>
            <a:ext cx="8550275" cy="608013"/>
            <a:chOff x="644" y="1153"/>
            <a:chExt cx="4972" cy="383"/>
          </a:xfrm>
        </p:grpSpPr>
        <p:sp>
          <p:nvSpPr>
            <p:cNvPr id="37"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8"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9"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40"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1"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2"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3"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6"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7" name="AutoShape 21"/>
          <p:cNvSpPr>
            <a:spLocks noChangeArrowheads="1"/>
          </p:cNvSpPr>
          <p:nvPr/>
        </p:nvSpPr>
        <p:spPr bwMode="auto">
          <a:xfrm>
            <a:off x="2354263"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pos</a:t>
            </a:r>
          </a:p>
        </p:txBody>
      </p:sp>
      <p:sp>
        <p:nvSpPr>
          <p:cNvPr id="68" name="Text Box 23"/>
          <p:cNvSpPr txBox="1">
            <a:spLocks noChangeArrowheads="1"/>
          </p:cNvSpPr>
          <p:nvPr/>
        </p:nvSpPr>
        <p:spPr bwMode="auto">
          <a:xfrm>
            <a:off x="1358900"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solidFill>
                  <a:srgbClr val="362AD4"/>
                </a:solidFill>
                <a:latin typeface="Times New Roman" panose="02020603050405020304" pitchFamily="18" charset="0"/>
                <a:cs typeface="Times New Roman" panose="02020603050405020304" pitchFamily="18" charset="0"/>
              </a:rPr>
              <a:t>Insert a[3] into (0, 2)</a:t>
            </a:r>
          </a:p>
        </p:txBody>
      </p:sp>
      <p:sp>
        <p:nvSpPr>
          <p:cNvPr id="69" name="Oval 24"/>
          <p:cNvSpPr>
            <a:spLocks noChangeArrowheads="1"/>
          </p:cNvSpPr>
          <p:nvPr/>
        </p:nvSpPr>
        <p:spPr bwMode="auto">
          <a:xfrm>
            <a:off x="1489075" y="285273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Tree>
    <p:extLst>
      <p:ext uri="{BB962C8B-B14F-4D97-AF65-F5344CB8AC3E}">
        <p14:creationId xmlns:p14="http://schemas.microsoft.com/office/powerpoint/2010/main" val="14023831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1.11111E-6 2.96296E-6 L 0.12361 -0.00301 " pathEditMode="relative" rAng="0" ptsTypes="AA">
                                      <p:cBhvr>
                                        <p:cTn id="6" dur="2000" fill="hold"/>
                                        <p:tgtEl>
                                          <p:spTgt spid="34"/>
                                        </p:tgtEl>
                                        <p:attrNameLst>
                                          <p:attrName>ppt_x</p:attrName>
                                          <p:attrName>ppt_y</p:attrName>
                                        </p:attrNameLst>
                                      </p:cBhvr>
                                      <p:rCtr x="6181" y="-162"/>
                                    </p:animMotion>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8"/>
                                        </p:tgtEl>
                                        <p:attrNameLst>
                                          <p:attrName>style.visibility</p:attrName>
                                        </p:attrNameLst>
                                      </p:cBhvr>
                                      <p:to>
                                        <p:strVal val="visible"/>
                                      </p:to>
                                    </p:set>
                                    <p:anim calcmode="lin" valueType="num">
                                      <p:cBhvr additive="base">
                                        <p:cTn id="10" dur="500" fill="hold"/>
                                        <p:tgtEl>
                                          <p:spTgt spid="68"/>
                                        </p:tgtEl>
                                        <p:attrNameLst>
                                          <p:attrName>ppt_x</p:attrName>
                                        </p:attrNameLst>
                                      </p:cBhvr>
                                      <p:tavLst>
                                        <p:tav tm="0">
                                          <p:val>
                                            <p:strVal val="0-#ppt_w/2"/>
                                          </p:val>
                                        </p:tav>
                                        <p:tav tm="100000">
                                          <p:val>
                                            <p:strVal val="#ppt_x"/>
                                          </p:val>
                                        </p:tav>
                                      </p:tavLst>
                                    </p:anim>
                                    <p:anim calcmode="lin" valueType="num">
                                      <p:cBhvr additive="base">
                                        <p:cTn id="11" dur="500" fill="hold"/>
                                        <p:tgtEl>
                                          <p:spTgt spid="68"/>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42" presetClass="path" presetSubtype="0" accel="50000" decel="50000" fill="hold" grpId="0" nodeType="afterEffect">
                                  <p:stCondLst>
                                    <p:cond delay="0"/>
                                  </p:stCondLst>
                                  <p:childTnLst>
                                    <p:animMotion origin="layout" path="M 3.61111E-6 2.59259E-6 L 3.61111E-6 0.32662 " pathEditMode="relative" rAng="0" ptsTypes="AA">
                                      <p:cBhvr>
                                        <p:cTn id="14" dur="2000" fill="hold"/>
                                        <p:tgtEl>
                                          <p:spTgt spid="28"/>
                                        </p:tgtEl>
                                        <p:attrNameLst>
                                          <p:attrName>ppt_x</p:attrName>
                                          <p:attrName>ppt_y</p:attrName>
                                        </p:attrNameLst>
                                      </p:cBhvr>
                                      <p:rCtr x="0" y="16319"/>
                                    </p:animMotion>
                                  </p:childTnLst>
                                </p:cTn>
                              </p:par>
                            </p:childTnLst>
                          </p:cTn>
                        </p:par>
                        <p:par>
                          <p:cTn id="15" fill="hold">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7"/>
                                        </p:tgtEl>
                                        <p:attrNameLst>
                                          <p:attrName>style.visibility</p:attrName>
                                        </p:attrNameLst>
                                      </p:cBhvr>
                                      <p:to>
                                        <p:strVal val="visible"/>
                                      </p:to>
                                    </p:set>
                                    <p:animEffect transition="in" filter="blinds(horizontal)">
                                      <p:cBhvr>
                                        <p:cTn id="18" dur="500"/>
                                        <p:tgtEl>
                                          <p:spTgt spid="67"/>
                                        </p:tgtEl>
                                      </p:cBhvr>
                                    </p:animEffect>
                                  </p:childTnLst>
                                </p:cTn>
                              </p:par>
                            </p:childTnLst>
                          </p:cTn>
                        </p:par>
                        <p:par>
                          <p:cTn id="19" fill="hold">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27"/>
                                        </p:tgtEl>
                                      </p:cBhvr>
                                    </p:animEffect>
                                    <p:animScale>
                                      <p:cBhvr>
                                        <p:cTn id="22" dur="1000" autoRev="1" fill="hold"/>
                                        <p:tgtEl>
                                          <p:spTgt spid="27"/>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28"/>
                                        </p:tgtEl>
                                      </p:cBhvr>
                                    </p:animEffect>
                                    <p:animScale>
                                      <p:cBhvr>
                                        <p:cTn id="25" dur="1000" autoRev="1" fill="hold"/>
                                        <p:tgtEl>
                                          <p:spTgt spid="28"/>
                                        </p:tgtEl>
                                      </p:cBhvr>
                                      <p:by x="105000" y="105000"/>
                                    </p:animScale>
                                  </p:childTnLst>
                                </p:cTn>
                              </p:par>
                            </p:childTnLst>
                          </p:cTn>
                        </p:par>
                        <p:par>
                          <p:cTn id="26" fill="hold">
                            <p:stCondLst>
                              <p:cond delay="7000"/>
                            </p:stCondLst>
                            <p:childTnLst>
                              <p:par>
                                <p:cTn id="27" presetID="63" presetClass="path" presetSubtype="0" accel="50000" decel="50000" fill="hold" grpId="1" nodeType="afterEffect">
                                  <p:stCondLst>
                                    <p:cond delay="0"/>
                                  </p:stCondLst>
                                  <p:childTnLst>
                                    <p:animMotion origin="layout" path="M -0.00625 -3.33333E-6 L 0.12413 2.59259E-6 " pathEditMode="relative" rAng="0" ptsTypes="AA">
                                      <p:cBhvr>
                                        <p:cTn id="28" dur="2000" fill="hold"/>
                                        <p:tgtEl>
                                          <p:spTgt spid="27"/>
                                        </p:tgtEl>
                                        <p:attrNameLst>
                                          <p:attrName>ppt_x</p:attrName>
                                          <p:attrName>ppt_y</p:attrName>
                                        </p:attrNameLst>
                                      </p:cBhvr>
                                      <p:rCtr x="6128" y="-46"/>
                                    </p:animMotion>
                                  </p:childTnLst>
                                </p:cTn>
                              </p:par>
                            </p:childTnLst>
                          </p:cTn>
                        </p:par>
                        <p:par>
                          <p:cTn id="29" fill="hold">
                            <p:stCondLst>
                              <p:cond delay="9000"/>
                            </p:stCondLst>
                            <p:childTnLst>
                              <p:par>
                                <p:cTn id="30" presetID="35" presetClass="path" presetSubtype="0" accel="50000" decel="50000" fill="hold" grpId="2" nodeType="afterEffect">
                                  <p:stCondLst>
                                    <p:cond delay="0"/>
                                  </p:stCondLst>
                                  <p:iterate type="lt">
                                    <p:tmPct val="0"/>
                                  </p:iterate>
                                  <p:childTnLst>
                                    <p:animMotion origin="layout" path="M 1.66667E-6 -2.22222E-6 L -0.11163 -2.22222E-6 " pathEditMode="relative" rAng="0" ptsTypes="AA">
                                      <p:cBhvr>
                                        <p:cTn id="31" dur="2000" fill="hold"/>
                                        <p:tgtEl>
                                          <p:spTgt spid="67"/>
                                        </p:tgtEl>
                                        <p:attrNameLst>
                                          <p:attrName>ppt_x</p:attrName>
                                          <p:attrName>ppt_y</p:attrName>
                                        </p:attrNameLst>
                                      </p:cBhvr>
                                      <p:rCtr x="-5590" y="0"/>
                                    </p:animMotion>
                                  </p:childTnLst>
                                </p:cTn>
                              </p:par>
                            </p:childTnLst>
                          </p:cTn>
                        </p:par>
                        <p:par>
                          <p:cTn id="32" fill="hold">
                            <p:stCondLst>
                              <p:cond delay="11000"/>
                            </p:stCondLst>
                            <p:childTnLst>
                              <p:par>
                                <p:cTn id="33" presetID="26" presetClass="emph" presetSubtype="0" fill="hold" grpId="0" nodeType="afterEffect">
                                  <p:stCondLst>
                                    <p:cond delay="0"/>
                                  </p:stCondLst>
                                  <p:childTnLst>
                                    <p:animEffect transition="out" filter="fade">
                                      <p:cBhvr>
                                        <p:cTn id="34" dur="2000" tmFilter="0, 0; .2, .5; .8, .5; 1, 0"/>
                                        <p:tgtEl>
                                          <p:spTgt spid="26"/>
                                        </p:tgtEl>
                                      </p:cBhvr>
                                    </p:animEffect>
                                    <p:animScale>
                                      <p:cBhvr>
                                        <p:cTn id="35" dur="1000" autoRev="1" fill="hold"/>
                                        <p:tgtEl>
                                          <p:spTgt spid="26"/>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28"/>
                                        </p:tgtEl>
                                      </p:cBhvr>
                                    </p:animEffect>
                                    <p:animScale>
                                      <p:cBhvr>
                                        <p:cTn id="38" dur="1000" autoRev="1" fill="hold"/>
                                        <p:tgtEl>
                                          <p:spTgt spid="28"/>
                                        </p:tgtEl>
                                      </p:cBhvr>
                                      <p:by x="105000" y="105000"/>
                                    </p:animScale>
                                  </p:childTnLst>
                                </p:cTn>
                              </p:par>
                            </p:childTnLst>
                          </p:cTn>
                        </p:par>
                        <p:par>
                          <p:cTn id="39" fill="hold">
                            <p:stCondLst>
                              <p:cond delay="13000"/>
                            </p:stCondLst>
                            <p:childTnLst>
                              <p:par>
                                <p:cTn id="40" presetID="63" presetClass="path" presetSubtype="0" accel="50000" decel="50000" fill="hold" grpId="1" nodeType="afterEffect">
                                  <p:stCondLst>
                                    <p:cond delay="0"/>
                                  </p:stCondLst>
                                  <p:childTnLst>
                                    <p:animMotion origin="layout" path="M 0.00052 2.59259E-6 L 0.11215 2.59259E-6 " pathEditMode="relative" rAng="0" ptsTypes="AA">
                                      <p:cBhvr>
                                        <p:cTn id="41" dur="2000" fill="hold"/>
                                        <p:tgtEl>
                                          <p:spTgt spid="26"/>
                                        </p:tgtEl>
                                        <p:attrNameLst>
                                          <p:attrName>ppt_x</p:attrName>
                                          <p:attrName>ppt_y</p:attrName>
                                        </p:attrNameLst>
                                      </p:cBhvr>
                                      <p:rCtr x="5573" y="0"/>
                                    </p:animMotion>
                                  </p:childTnLst>
                                </p:cTn>
                              </p:par>
                            </p:childTnLst>
                          </p:cTn>
                        </p:par>
                        <p:par>
                          <p:cTn id="42" fill="hold">
                            <p:stCondLst>
                              <p:cond delay="15000"/>
                            </p:stCondLst>
                            <p:childTnLst>
                              <p:par>
                                <p:cTn id="43" presetID="35" presetClass="path" presetSubtype="0" accel="50000" decel="50000" fill="hold" grpId="3" nodeType="afterEffect">
                                  <p:stCondLst>
                                    <p:cond delay="0"/>
                                  </p:stCondLst>
                                  <p:iterate type="lt">
                                    <p:tmPct val="0"/>
                                  </p:iterate>
                                  <p:childTnLst>
                                    <p:animMotion origin="layout" path="M -0.11163 -2.22222E-6 L -0.24184 -0.00555 " pathEditMode="relative" rAng="0" ptsTypes="AA">
                                      <p:cBhvr>
                                        <p:cTn id="44" dur="2000" fill="hold"/>
                                        <p:tgtEl>
                                          <p:spTgt spid="67"/>
                                        </p:tgtEl>
                                        <p:attrNameLst>
                                          <p:attrName>ppt_x</p:attrName>
                                          <p:attrName>ppt_y</p:attrName>
                                        </p:attrNameLst>
                                      </p:cBhvr>
                                      <p:rCtr x="-6510" y="-278"/>
                                    </p:animMotion>
                                  </p:childTnLst>
                                </p:cTn>
                              </p:par>
                            </p:childTnLst>
                          </p:cTn>
                        </p:par>
                        <p:par>
                          <p:cTn id="45" fill="hold">
                            <p:stCondLst>
                              <p:cond delay="17000"/>
                            </p:stCondLst>
                            <p:childTnLst>
                              <p:par>
                                <p:cTn id="46" presetID="26" presetClass="emph" presetSubtype="0" fill="hold" grpId="0" nodeType="afterEffect">
                                  <p:stCondLst>
                                    <p:cond delay="0"/>
                                  </p:stCondLst>
                                  <p:childTnLst>
                                    <p:animEffect transition="out" filter="fade">
                                      <p:cBhvr>
                                        <p:cTn id="47" dur="2000" tmFilter="0, 0; .2, .5; .8, .5; 1, 0"/>
                                        <p:tgtEl>
                                          <p:spTgt spid="33"/>
                                        </p:tgtEl>
                                      </p:cBhvr>
                                    </p:animEffect>
                                    <p:animScale>
                                      <p:cBhvr>
                                        <p:cTn id="48" dur="1000" autoRev="1" fill="hold"/>
                                        <p:tgtEl>
                                          <p:spTgt spid="33"/>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28"/>
                                        </p:tgtEl>
                                      </p:cBhvr>
                                    </p:animEffect>
                                    <p:animScale>
                                      <p:cBhvr>
                                        <p:cTn id="51" dur="1000" autoRev="1" fill="hold"/>
                                        <p:tgtEl>
                                          <p:spTgt spid="28"/>
                                        </p:tgtEl>
                                      </p:cBhvr>
                                      <p:by x="105000" y="105000"/>
                                    </p:animScale>
                                  </p:childTnLst>
                                </p:cTn>
                              </p:par>
                            </p:childTnLst>
                          </p:cTn>
                        </p:par>
                        <p:par>
                          <p:cTn id="52" fill="hold">
                            <p:stCondLst>
                              <p:cond delay="19000"/>
                            </p:stCondLst>
                            <p:childTnLst>
                              <p:par>
                                <p:cTn id="53" presetID="64" presetClass="path" presetSubtype="0" accel="50000" decel="50000" fill="hold" grpId="4" nodeType="afterEffect">
                                  <p:stCondLst>
                                    <p:cond delay="0"/>
                                  </p:stCondLst>
                                  <p:childTnLst>
                                    <p:animMotion origin="layout" path="M 2.5E-6 0.32662 L -0.24202 3.33333E-6 " pathEditMode="relative" rAng="0" ptsTypes="AA">
                                      <p:cBhvr>
                                        <p:cTn id="54" dur="2000" fill="hold"/>
                                        <p:tgtEl>
                                          <p:spTgt spid="28"/>
                                        </p:tgtEl>
                                        <p:attrNameLst>
                                          <p:attrName>ppt_x</p:attrName>
                                          <p:attrName>ppt_y</p:attrName>
                                        </p:attrNameLst>
                                      </p:cBhvr>
                                      <p:rCtr x="-12014" y="-16181"/>
                                    </p:animMotion>
                                  </p:childTnLst>
                                </p:cTn>
                              </p:par>
                            </p:childTnLst>
                          </p:cTn>
                        </p:par>
                        <p:par>
                          <p:cTn id="55" fill="hold">
                            <p:stCondLst>
                              <p:cond delay="21000"/>
                            </p:stCondLst>
                            <p:childTnLst>
                              <p:par>
                                <p:cTn id="56" presetID="8" presetClass="exit" presetSubtype="16" fill="hold" grpId="5" nodeType="afterEffect">
                                  <p:stCondLst>
                                    <p:cond delay="0"/>
                                  </p:stCondLst>
                                  <p:childTnLst>
                                    <p:animEffect transition="out" filter="diamond(in)">
                                      <p:cBhvr>
                                        <p:cTn id="57" dur="1000"/>
                                        <p:tgtEl>
                                          <p:spTgt spid="28"/>
                                        </p:tgtEl>
                                      </p:cBhvr>
                                    </p:animEffect>
                                    <p:set>
                                      <p:cBhvr>
                                        <p:cTn id="58" dur="1" fill="hold">
                                          <p:stCondLst>
                                            <p:cond delay="999"/>
                                          </p:stCondLst>
                                        </p:cTn>
                                        <p:tgtEl>
                                          <p:spTgt spid="28"/>
                                        </p:tgtEl>
                                        <p:attrNameLst>
                                          <p:attrName>style.visibility</p:attrName>
                                        </p:attrNameLst>
                                      </p:cBhvr>
                                      <p:to>
                                        <p:strVal val="hidden"/>
                                      </p:to>
                                    </p:set>
                                  </p:childTnLst>
                                </p:cTn>
                              </p:par>
                              <p:par>
                                <p:cTn id="59" presetID="8" presetClass="entr" presetSubtype="16"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diamond(in)">
                                      <p:cBhvr>
                                        <p:cTn id="61" dur="1000"/>
                                        <p:tgtEl>
                                          <p:spTgt spid="69"/>
                                        </p:tgtEl>
                                      </p:cBhvr>
                                    </p:animEffect>
                                  </p:childTnLst>
                                </p:cTn>
                              </p:par>
                            </p:childTnLst>
                          </p:cTn>
                        </p:par>
                        <p:par>
                          <p:cTn id="62" fill="hold">
                            <p:stCondLst>
                              <p:cond delay="22000"/>
                            </p:stCondLst>
                            <p:childTnLst>
                              <p:par>
                                <p:cTn id="63" presetID="3" presetClass="exit" presetSubtype="10" fill="hold" grpId="1" nodeType="afterEffect">
                                  <p:stCondLst>
                                    <p:cond delay="0"/>
                                  </p:stCondLst>
                                  <p:iterate type="lt">
                                    <p:tmPct val="0"/>
                                  </p:iterate>
                                  <p:childTnLst>
                                    <p:animEffect transition="out" filter="blinds(horizontal)">
                                      <p:cBhvr>
                                        <p:cTn id="64" dur="500"/>
                                        <p:tgtEl>
                                          <p:spTgt spid="67"/>
                                        </p:tgtEl>
                                      </p:cBhvr>
                                    </p:animEffect>
                                    <p:set>
                                      <p:cBhvr>
                                        <p:cTn id="65" dur="1" fill="hold">
                                          <p:stCondLst>
                                            <p:cond delay="499"/>
                                          </p:stCondLst>
                                        </p:cTn>
                                        <p:tgtEl>
                                          <p:spTgt spid="67"/>
                                        </p:tgtEl>
                                        <p:attrNameLst>
                                          <p:attrName>style.visibility</p:attrName>
                                        </p:attrNameLst>
                                      </p:cBhvr>
                                      <p:to>
                                        <p:strVal val="hidden"/>
                                      </p:to>
                                    </p:set>
                                  </p:childTnLst>
                                </p:cTn>
                              </p:par>
                            </p:childTnLst>
                          </p:cTn>
                        </p:par>
                        <p:par>
                          <p:cTn id="66" fill="hold">
                            <p:stCondLst>
                              <p:cond delay="22500"/>
                            </p:stCondLst>
                            <p:childTnLst>
                              <p:par>
                                <p:cTn id="67" presetID="2" presetClass="exit" presetSubtype="8" fill="hold" grpId="1" nodeType="afterEffect">
                                  <p:stCondLst>
                                    <p:cond delay="0"/>
                                  </p:stCondLst>
                                  <p:childTnLst>
                                    <p:anim calcmode="lin" valueType="num">
                                      <p:cBhvr additive="base">
                                        <p:cTn id="68" dur="500"/>
                                        <p:tgtEl>
                                          <p:spTgt spid="68"/>
                                        </p:tgtEl>
                                        <p:attrNameLst>
                                          <p:attrName>ppt_x</p:attrName>
                                        </p:attrNameLst>
                                      </p:cBhvr>
                                      <p:tavLst>
                                        <p:tav tm="0">
                                          <p:val>
                                            <p:strVal val="ppt_x"/>
                                          </p:val>
                                        </p:tav>
                                        <p:tav tm="100000">
                                          <p:val>
                                            <p:strVal val="0-ppt_w/2"/>
                                          </p:val>
                                        </p:tav>
                                      </p:tavLst>
                                    </p:anim>
                                    <p:anim calcmode="lin" valueType="num">
                                      <p:cBhvr additive="base">
                                        <p:cTn id="69" dur="500"/>
                                        <p:tgtEl>
                                          <p:spTgt spid="68"/>
                                        </p:tgtEl>
                                        <p:attrNameLst>
                                          <p:attrName>ppt_y</p:attrName>
                                        </p:attrNameLst>
                                      </p:cBhvr>
                                      <p:tavLst>
                                        <p:tav tm="0">
                                          <p:val>
                                            <p:strVal val="ppt_y"/>
                                          </p:val>
                                        </p:tav>
                                        <p:tav tm="100000">
                                          <p:val>
                                            <p:strVal val="ppt_y"/>
                                          </p:val>
                                        </p:tav>
                                      </p:tavLst>
                                    </p:anim>
                                    <p:set>
                                      <p:cBhvr>
                                        <p:cTn id="70"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28" grpId="0" animBg="1"/>
      <p:bldP spid="28" grpId="1" animBg="1"/>
      <p:bldP spid="28" grpId="2" animBg="1"/>
      <p:bldP spid="28" grpId="3" animBg="1"/>
      <p:bldP spid="28" grpId="4" animBg="1"/>
      <p:bldP spid="28" grpId="5" animBg="1"/>
      <p:bldP spid="33" grpId="0" animBg="1"/>
      <p:bldP spid="34" grpId="0" animBg="1"/>
      <p:bldP spid="67" grpId="0" animBg="1"/>
      <p:bldP spid="67" grpId="1" animBg="1"/>
      <p:bldP spid="67" grpId="2" animBg="1"/>
      <p:bldP spid="67" grpId="3" animBg="1"/>
      <p:bldP spid="68" grpId="0" animBg="1"/>
      <p:bldP spid="68" grpId="1" animBg="1"/>
      <p:bldP spid="69"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74</a:t>
            </a:fld>
            <a:endParaRPr lang="en-US" altLang="en-US"/>
          </a:p>
        </p:txBody>
      </p:sp>
      <p:sp>
        <p:nvSpPr>
          <p:cNvPr id="44" name="Oval 2"/>
          <p:cNvSpPr>
            <a:spLocks noChangeArrowheads="1"/>
          </p:cNvSpPr>
          <p:nvPr/>
        </p:nvSpPr>
        <p:spPr bwMode="auto">
          <a:xfrm>
            <a:off x="1435100"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5" name="Oval 3"/>
          <p:cNvSpPr>
            <a:spLocks noChangeArrowheads="1"/>
          </p:cNvSpPr>
          <p:nvPr/>
        </p:nvSpPr>
        <p:spPr bwMode="auto">
          <a:xfrm>
            <a:off x="2544762"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6" name="Oval 4"/>
          <p:cNvSpPr>
            <a:spLocks noChangeArrowheads="1"/>
          </p:cNvSpPr>
          <p:nvPr/>
        </p:nvSpPr>
        <p:spPr bwMode="auto">
          <a:xfrm>
            <a:off x="3652837"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7" name="Oval 5"/>
          <p:cNvSpPr>
            <a:spLocks noChangeArrowheads="1"/>
          </p:cNvSpPr>
          <p:nvPr/>
        </p:nvSpPr>
        <p:spPr bwMode="auto">
          <a:xfrm>
            <a:off x="4762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48" name="Oval 6"/>
          <p:cNvSpPr>
            <a:spLocks noChangeArrowheads="1"/>
          </p:cNvSpPr>
          <p:nvPr/>
        </p:nvSpPr>
        <p:spPr bwMode="auto">
          <a:xfrm>
            <a:off x="5868987"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9" name="Oval 7"/>
          <p:cNvSpPr>
            <a:spLocks noChangeArrowheads="1"/>
          </p:cNvSpPr>
          <p:nvPr/>
        </p:nvSpPr>
        <p:spPr bwMode="auto">
          <a:xfrm>
            <a:off x="69786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0" name="Oval 8"/>
          <p:cNvSpPr>
            <a:spLocks noChangeArrowheads="1"/>
          </p:cNvSpPr>
          <p:nvPr/>
        </p:nvSpPr>
        <p:spPr bwMode="auto">
          <a:xfrm>
            <a:off x="8088312"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9"/>
          <p:cNvSpPr>
            <a:spLocks noChangeArrowheads="1"/>
          </p:cNvSpPr>
          <p:nvPr/>
        </p:nvSpPr>
        <p:spPr bwMode="auto">
          <a:xfrm>
            <a:off x="328612"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2" name="AutoShape 10"/>
          <p:cNvSpPr>
            <a:spLocks noChangeArrowheads="1"/>
          </p:cNvSpPr>
          <p:nvPr/>
        </p:nvSpPr>
        <p:spPr bwMode="auto">
          <a:xfrm>
            <a:off x="3536950"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53" name="Text Box 11"/>
          <p:cNvSpPr txBox="1">
            <a:spLocks noChangeArrowheads="1"/>
          </p:cNvSpPr>
          <p:nvPr/>
        </p:nvSpPr>
        <p:spPr bwMode="auto">
          <a:xfrm>
            <a:off x="3106737"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a:latin typeface="Times New Roman" panose="02020603050405020304" pitchFamily="18" charset="0"/>
              </a:rPr>
              <a:t>x</a:t>
            </a:r>
          </a:p>
        </p:txBody>
      </p:sp>
      <p:grpSp>
        <p:nvGrpSpPr>
          <p:cNvPr id="54" name="Group 12"/>
          <p:cNvGrpSpPr>
            <a:grpSpLocks/>
          </p:cNvGrpSpPr>
          <p:nvPr/>
        </p:nvGrpSpPr>
        <p:grpSpPr bwMode="auto">
          <a:xfrm>
            <a:off x="328612" y="3449638"/>
            <a:ext cx="8550275" cy="608012"/>
            <a:chOff x="644" y="1153"/>
            <a:chExt cx="4972" cy="383"/>
          </a:xfrm>
        </p:grpSpPr>
        <p:sp>
          <p:nvSpPr>
            <p:cNvPr id="55"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6"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7"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8"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9"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0"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1"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2"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3" name="AutoShape 21"/>
          <p:cNvSpPr>
            <a:spLocks noChangeArrowheads="1"/>
          </p:cNvSpPr>
          <p:nvPr/>
        </p:nvSpPr>
        <p:spPr bwMode="auto">
          <a:xfrm>
            <a:off x="3452812"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pos</a:t>
            </a:r>
          </a:p>
        </p:txBody>
      </p:sp>
      <p:sp>
        <p:nvSpPr>
          <p:cNvPr id="64" name="Text Box 23"/>
          <p:cNvSpPr txBox="1">
            <a:spLocks noChangeArrowheads="1"/>
          </p:cNvSpPr>
          <p:nvPr/>
        </p:nvSpPr>
        <p:spPr bwMode="auto">
          <a:xfrm>
            <a:off x="1306512"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solidFill>
                  <a:srgbClr val="362AD4"/>
                </a:solidFill>
                <a:latin typeface="Times New Roman" panose="02020603050405020304" pitchFamily="18" charset="0"/>
                <a:cs typeface="Times New Roman" panose="02020603050405020304" pitchFamily="18" charset="0"/>
              </a:rPr>
              <a:t>Insert a[4] into (0, 3)</a:t>
            </a:r>
          </a:p>
        </p:txBody>
      </p:sp>
      <p:sp>
        <p:nvSpPr>
          <p:cNvPr id="65" name="Oval 24"/>
          <p:cNvSpPr>
            <a:spLocks noChangeArrowheads="1"/>
          </p:cNvSpPr>
          <p:nvPr/>
        </p:nvSpPr>
        <p:spPr bwMode="auto">
          <a:xfrm>
            <a:off x="304800" y="2882900"/>
            <a:ext cx="792162" cy="617538"/>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Tree>
    <p:extLst>
      <p:ext uri="{BB962C8B-B14F-4D97-AF65-F5344CB8AC3E}">
        <p14:creationId xmlns:p14="http://schemas.microsoft.com/office/powerpoint/2010/main" val="13406223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2.22222E-6 2.96296E-6 L 0.1257 -0.00301 " pathEditMode="relative" rAng="0" ptsTypes="AA">
                                      <p:cBhvr>
                                        <p:cTn id="6" dur="2000" fill="hold"/>
                                        <p:tgtEl>
                                          <p:spTgt spid="52"/>
                                        </p:tgtEl>
                                        <p:attrNameLst>
                                          <p:attrName>ppt_x</p:attrName>
                                          <p:attrName>ppt_y</p:attrName>
                                        </p:attrNameLst>
                                      </p:cBhvr>
                                      <p:rCtr x="6285" y="-162"/>
                                    </p:animMotion>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4"/>
                                        </p:tgtEl>
                                        <p:attrNameLst>
                                          <p:attrName>style.visibility</p:attrName>
                                        </p:attrNameLst>
                                      </p:cBhvr>
                                      <p:to>
                                        <p:strVal val="visible"/>
                                      </p:to>
                                    </p:set>
                                    <p:anim calcmode="lin" valueType="num">
                                      <p:cBhvr additive="base">
                                        <p:cTn id="10" dur="500" fill="hold"/>
                                        <p:tgtEl>
                                          <p:spTgt spid="64"/>
                                        </p:tgtEl>
                                        <p:attrNameLst>
                                          <p:attrName>ppt_x</p:attrName>
                                        </p:attrNameLst>
                                      </p:cBhvr>
                                      <p:tavLst>
                                        <p:tav tm="0">
                                          <p:val>
                                            <p:strVal val="0-#ppt_w/2"/>
                                          </p:val>
                                        </p:tav>
                                        <p:tav tm="100000">
                                          <p:val>
                                            <p:strVal val="#ppt_x"/>
                                          </p:val>
                                        </p:tav>
                                      </p:tavLst>
                                    </p:anim>
                                    <p:anim calcmode="lin" valueType="num">
                                      <p:cBhvr additive="base">
                                        <p:cTn id="11" dur="500" fill="hold"/>
                                        <p:tgtEl>
                                          <p:spTgt spid="64"/>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42" presetClass="path" presetSubtype="0" accel="50000" decel="50000" fill="hold" grpId="0" nodeType="afterEffect">
                                  <p:stCondLst>
                                    <p:cond delay="0"/>
                                  </p:stCondLst>
                                  <p:childTnLst>
                                    <p:animMotion origin="layout" path="M 4.44444E-6 2.59259E-6 L -0.11337 0.32453 " pathEditMode="relative" rAng="0" ptsTypes="AA">
                                      <p:cBhvr>
                                        <p:cTn id="14" dur="2000" fill="hold"/>
                                        <p:tgtEl>
                                          <p:spTgt spid="47"/>
                                        </p:tgtEl>
                                        <p:attrNameLst>
                                          <p:attrName>ppt_x</p:attrName>
                                          <p:attrName>ppt_y</p:attrName>
                                        </p:attrNameLst>
                                      </p:cBhvr>
                                      <p:rCtr x="-5677" y="16227"/>
                                    </p:animMotion>
                                  </p:childTnLst>
                                </p:cTn>
                              </p:par>
                            </p:childTnLst>
                          </p:cTn>
                        </p:par>
                        <p:par>
                          <p:cTn id="15" fill="hold">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3"/>
                                        </p:tgtEl>
                                        <p:attrNameLst>
                                          <p:attrName>style.visibility</p:attrName>
                                        </p:attrNameLst>
                                      </p:cBhvr>
                                      <p:to>
                                        <p:strVal val="visible"/>
                                      </p:to>
                                    </p:set>
                                    <p:animEffect transition="in" filter="blinds(horizontal)">
                                      <p:cBhvr>
                                        <p:cTn id="18" dur="500"/>
                                        <p:tgtEl>
                                          <p:spTgt spid="63"/>
                                        </p:tgtEl>
                                      </p:cBhvr>
                                    </p:animEffect>
                                  </p:childTnLst>
                                </p:cTn>
                              </p:par>
                            </p:childTnLst>
                          </p:cTn>
                        </p:par>
                        <p:par>
                          <p:cTn id="19" fill="hold">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46"/>
                                        </p:tgtEl>
                                      </p:cBhvr>
                                    </p:animEffect>
                                    <p:animScale>
                                      <p:cBhvr>
                                        <p:cTn id="22" dur="1000" autoRev="1" fill="hold"/>
                                        <p:tgtEl>
                                          <p:spTgt spid="46"/>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47"/>
                                        </p:tgtEl>
                                      </p:cBhvr>
                                    </p:animEffect>
                                    <p:animScale>
                                      <p:cBhvr>
                                        <p:cTn id="25" dur="1000" autoRev="1" fill="hold"/>
                                        <p:tgtEl>
                                          <p:spTgt spid="47"/>
                                        </p:tgtEl>
                                      </p:cBhvr>
                                      <p:by x="105000" y="105000"/>
                                    </p:animScale>
                                  </p:childTnLst>
                                </p:cTn>
                              </p:par>
                            </p:childTnLst>
                          </p:cTn>
                        </p:par>
                        <p:par>
                          <p:cTn id="26" fill="hold">
                            <p:stCondLst>
                              <p:cond delay="7000"/>
                            </p:stCondLst>
                            <p:childTnLst>
                              <p:par>
                                <p:cTn id="27" presetID="63" presetClass="path" presetSubtype="0" accel="50000" decel="50000" fill="hold" grpId="1" nodeType="afterEffect">
                                  <p:stCondLst>
                                    <p:cond delay="0"/>
                                  </p:stCondLst>
                                  <p:childTnLst>
                                    <p:animMotion origin="layout" path="M -0.00122 2.59259E-6 L 0.12136 3.33333E-6 " pathEditMode="relative" rAng="0" ptsTypes="AA">
                                      <p:cBhvr>
                                        <p:cTn id="28" dur="2000" fill="hold"/>
                                        <p:tgtEl>
                                          <p:spTgt spid="46"/>
                                        </p:tgtEl>
                                        <p:attrNameLst>
                                          <p:attrName>ppt_x</p:attrName>
                                          <p:attrName>ppt_y</p:attrName>
                                        </p:attrNameLst>
                                      </p:cBhvr>
                                      <p:rCtr x="6250" y="139"/>
                                    </p:animMotion>
                                  </p:childTnLst>
                                </p:cTn>
                              </p:par>
                            </p:childTnLst>
                          </p:cTn>
                        </p:par>
                        <p:par>
                          <p:cTn id="29" fill="hold">
                            <p:stCondLst>
                              <p:cond delay="9000"/>
                            </p:stCondLst>
                            <p:childTnLst>
                              <p:par>
                                <p:cTn id="30" presetID="35" presetClass="path" presetSubtype="0" accel="50000" decel="50000" fill="hold" grpId="2" nodeType="afterEffect">
                                  <p:stCondLst>
                                    <p:cond delay="0"/>
                                  </p:stCondLst>
                                  <p:iterate type="lt">
                                    <p:tmPct val="0"/>
                                  </p:iterate>
                                  <p:childTnLst>
                                    <p:animMotion origin="layout" path="M 5.55556E-7 -2.22222E-6 L -0.11163 -2.22222E-6 " pathEditMode="relative" rAng="0" ptsTypes="AA">
                                      <p:cBhvr>
                                        <p:cTn id="31" dur="2000" fill="hold"/>
                                        <p:tgtEl>
                                          <p:spTgt spid="63"/>
                                        </p:tgtEl>
                                        <p:attrNameLst>
                                          <p:attrName>ppt_x</p:attrName>
                                          <p:attrName>ppt_y</p:attrName>
                                        </p:attrNameLst>
                                      </p:cBhvr>
                                      <p:rCtr x="-5590" y="0"/>
                                    </p:animMotion>
                                  </p:childTnLst>
                                </p:cTn>
                              </p:par>
                            </p:childTnLst>
                          </p:cTn>
                        </p:par>
                        <p:par>
                          <p:cTn id="32" fill="hold">
                            <p:stCondLst>
                              <p:cond delay="11000"/>
                            </p:stCondLst>
                            <p:childTnLst>
                              <p:par>
                                <p:cTn id="33" presetID="26" presetClass="emph" presetSubtype="0" fill="hold" grpId="0" nodeType="afterEffect">
                                  <p:stCondLst>
                                    <p:cond delay="0"/>
                                  </p:stCondLst>
                                  <p:childTnLst>
                                    <p:animEffect transition="out" filter="fade">
                                      <p:cBhvr>
                                        <p:cTn id="34" dur="2000" tmFilter="0, 0; .2, .5; .8, .5; 1, 0"/>
                                        <p:tgtEl>
                                          <p:spTgt spid="45"/>
                                        </p:tgtEl>
                                      </p:cBhvr>
                                    </p:animEffect>
                                    <p:animScale>
                                      <p:cBhvr>
                                        <p:cTn id="35" dur="1000" autoRev="1" fill="hold"/>
                                        <p:tgtEl>
                                          <p:spTgt spid="45"/>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47"/>
                                        </p:tgtEl>
                                      </p:cBhvr>
                                    </p:animEffect>
                                    <p:animScale>
                                      <p:cBhvr>
                                        <p:cTn id="38" dur="1000" autoRev="1" fill="hold"/>
                                        <p:tgtEl>
                                          <p:spTgt spid="47"/>
                                        </p:tgtEl>
                                      </p:cBhvr>
                                      <p:by x="105000" y="105000"/>
                                    </p:animScale>
                                  </p:childTnLst>
                                </p:cTn>
                              </p:par>
                            </p:childTnLst>
                          </p:cTn>
                        </p:par>
                        <p:par>
                          <p:cTn id="39" fill="hold">
                            <p:stCondLst>
                              <p:cond delay="13000"/>
                            </p:stCondLst>
                            <p:childTnLst>
                              <p:par>
                                <p:cTn id="40" presetID="63" presetClass="path" presetSubtype="0" accel="50000" decel="50000" fill="hold" grpId="1" nodeType="afterEffect">
                                  <p:stCondLst>
                                    <p:cond delay="0"/>
                                  </p:stCondLst>
                                  <p:childTnLst>
                                    <p:animMotion origin="layout" path="M -0.00104 2.59259E-6 L 0.11059 2.59259E-6 " pathEditMode="relative" rAng="0" ptsTypes="AA">
                                      <p:cBhvr>
                                        <p:cTn id="41" dur="2000" fill="hold"/>
                                        <p:tgtEl>
                                          <p:spTgt spid="45"/>
                                        </p:tgtEl>
                                        <p:attrNameLst>
                                          <p:attrName>ppt_x</p:attrName>
                                          <p:attrName>ppt_y</p:attrName>
                                        </p:attrNameLst>
                                      </p:cBhvr>
                                      <p:rCtr x="5573" y="0"/>
                                    </p:animMotion>
                                  </p:childTnLst>
                                </p:cTn>
                              </p:par>
                            </p:childTnLst>
                          </p:cTn>
                        </p:par>
                        <p:par>
                          <p:cTn id="42" fill="hold">
                            <p:stCondLst>
                              <p:cond delay="15000"/>
                            </p:stCondLst>
                            <p:childTnLst>
                              <p:par>
                                <p:cTn id="43" presetID="35" presetClass="path" presetSubtype="0" accel="50000" decel="50000" fill="hold" grpId="3" nodeType="afterEffect">
                                  <p:stCondLst>
                                    <p:cond delay="0"/>
                                  </p:stCondLst>
                                  <p:iterate type="lt">
                                    <p:tmPct val="0"/>
                                  </p:iterate>
                                  <p:childTnLst>
                                    <p:animMotion origin="layout" path="M -0.11163 2.22222E-6 L -0.24531 -2.22222E-6 " pathEditMode="relative" rAng="0" ptsTypes="AA">
                                      <p:cBhvr>
                                        <p:cTn id="44" dur="2000" fill="hold"/>
                                        <p:tgtEl>
                                          <p:spTgt spid="63"/>
                                        </p:tgtEl>
                                        <p:attrNameLst>
                                          <p:attrName>ppt_x</p:attrName>
                                          <p:attrName>ppt_y</p:attrName>
                                        </p:attrNameLst>
                                      </p:cBhvr>
                                      <p:rCtr x="-6250" y="23"/>
                                    </p:animMotion>
                                  </p:childTnLst>
                                </p:cTn>
                              </p:par>
                            </p:childTnLst>
                          </p:cTn>
                        </p:par>
                        <p:par>
                          <p:cTn id="45" fill="hold">
                            <p:stCondLst>
                              <p:cond delay="17000"/>
                            </p:stCondLst>
                            <p:childTnLst>
                              <p:par>
                                <p:cTn id="46" presetID="26" presetClass="emph" presetSubtype="0" fill="hold" grpId="0" nodeType="afterEffect">
                                  <p:stCondLst>
                                    <p:cond delay="0"/>
                                  </p:stCondLst>
                                  <p:childTnLst>
                                    <p:animEffect transition="out" filter="fade">
                                      <p:cBhvr>
                                        <p:cTn id="47" dur="2000" tmFilter="0, 0; .2, .5; .8, .5; 1, 0"/>
                                        <p:tgtEl>
                                          <p:spTgt spid="44"/>
                                        </p:tgtEl>
                                      </p:cBhvr>
                                    </p:animEffect>
                                    <p:animScale>
                                      <p:cBhvr>
                                        <p:cTn id="48" dur="1000" autoRev="1" fill="hold"/>
                                        <p:tgtEl>
                                          <p:spTgt spid="44"/>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47"/>
                                        </p:tgtEl>
                                      </p:cBhvr>
                                    </p:animEffect>
                                    <p:animScale>
                                      <p:cBhvr>
                                        <p:cTn id="51" dur="1000" autoRev="1" fill="hold"/>
                                        <p:tgtEl>
                                          <p:spTgt spid="47"/>
                                        </p:tgtEl>
                                      </p:cBhvr>
                                      <p:by x="105000" y="105000"/>
                                    </p:animScale>
                                  </p:childTnLst>
                                </p:cTn>
                              </p:par>
                            </p:childTnLst>
                          </p:cTn>
                        </p:par>
                        <p:par>
                          <p:cTn id="52" fill="hold">
                            <p:stCondLst>
                              <p:cond delay="19000"/>
                            </p:stCondLst>
                            <p:childTnLst>
                              <p:par>
                                <p:cTn id="53" presetID="63" presetClass="path" presetSubtype="0" accel="50000" decel="50000" fill="hold" grpId="1" nodeType="afterEffect">
                                  <p:stCondLst>
                                    <p:cond delay="0"/>
                                  </p:stCondLst>
                                  <p:childTnLst>
                                    <p:animMotion origin="layout" path="M -0.00243 0.00208 L 0.11093 2.59259E-6 " pathEditMode="relative" rAng="0" ptsTypes="AA">
                                      <p:cBhvr>
                                        <p:cTn id="54" dur="2000" fill="hold"/>
                                        <p:tgtEl>
                                          <p:spTgt spid="44"/>
                                        </p:tgtEl>
                                        <p:attrNameLst>
                                          <p:attrName>ppt_x</p:attrName>
                                          <p:attrName>ppt_y</p:attrName>
                                        </p:attrNameLst>
                                      </p:cBhvr>
                                      <p:rCtr x="5660" y="-116"/>
                                    </p:animMotion>
                                  </p:childTnLst>
                                </p:cTn>
                              </p:par>
                            </p:childTnLst>
                          </p:cTn>
                        </p:par>
                        <p:par>
                          <p:cTn id="55" fill="hold">
                            <p:stCondLst>
                              <p:cond delay="21000"/>
                            </p:stCondLst>
                            <p:childTnLst>
                              <p:par>
                                <p:cTn id="56" presetID="35" presetClass="path" presetSubtype="0" accel="50000" decel="50000" fill="hold" grpId="4" nodeType="afterEffect">
                                  <p:stCondLst>
                                    <p:cond delay="0"/>
                                  </p:stCondLst>
                                  <p:iterate type="lt">
                                    <p:tmPct val="0"/>
                                  </p:iterate>
                                  <p:childTnLst>
                                    <p:animMotion origin="layout" path="M -0.24531 2.22222E-6 L -0.37031 -0.00231 " pathEditMode="relative" rAng="0" ptsTypes="AA">
                                      <p:cBhvr>
                                        <p:cTn id="57" dur="2000" fill="hold"/>
                                        <p:tgtEl>
                                          <p:spTgt spid="63"/>
                                        </p:tgtEl>
                                        <p:attrNameLst>
                                          <p:attrName>ppt_x</p:attrName>
                                          <p:attrName>ppt_y</p:attrName>
                                        </p:attrNameLst>
                                      </p:cBhvr>
                                      <p:rCtr x="-6250" y="-93"/>
                                    </p:animMotion>
                                  </p:childTnLst>
                                </p:cTn>
                              </p:par>
                            </p:childTnLst>
                          </p:cTn>
                        </p:par>
                        <p:par>
                          <p:cTn id="58" fill="hold">
                            <p:stCondLst>
                              <p:cond delay="23000"/>
                            </p:stCondLst>
                            <p:childTnLst>
                              <p:par>
                                <p:cTn id="59" presetID="26" presetClass="emph" presetSubtype="0" fill="hold" grpId="0" nodeType="afterEffect">
                                  <p:stCondLst>
                                    <p:cond delay="0"/>
                                  </p:stCondLst>
                                  <p:childTnLst>
                                    <p:animEffect transition="out" filter="fade">
                                      <p:cBhvr>
                                        <p:cTn id="60" dur="2000" tmFilter="0, 0; .2, .5; .8, .5; 1, 0"/>
                                        <p:tgtEl>
                                          <p:spTgt spid="51"/>
                                        </p:tgtEl>
                                      </p:cBhvr>
                                    </p:animEffect>
                                    <p:animScale>
                                      <p:cBhvr>
                                        <p:cTn id="61" dur="1000" autoRev="1" fill="hold"/>
                                        <p:tgtEl>
                                          <p:spTgt spid="51"/>
                                        </p:tgtEl>
                                      </p:cBhvr>
                                      <p:by x="105000" y="105000"/>
                                    </p:animScale>
                                  </p:childTnLst>
                                </p:cTn>
                              </p:par>
                              <p:par>
                                <p:cTn id="62" presetID="26" presetClass="emph" presetSubtype="0" fill="hold" grpId="4" nodeType="withEffect">
                                  <p:stCondLst>
                                    <p:cond delay="0"/>
                                  </p:stCondLst>
                                  <p:childTnLst>
                                    <p:animEffect transition="out" filter="fade">
                                      <p:cBhvr>
                                        <p:cTn id="63" dur="2000" tmFilter="0, 0; .2, .5; .8, .5; 1, 0"/>
                                        <p:tgtEl>
                                          <p:spTgt spid="47"/>
                                        </p:tgtEl>
                                      </p:cBhvr>
                                    </p:animEffect>
                                    <p:animScale>
                                      <p:cBhvr>
                                        <p:cTn id="64" dur="1000" autoRev="1" fill="hold"/>
                                        <p:tgtEl>
                                          <p:spTgt spid="47"/>
                                        </p:tgtEl>
                                      </p:cBhvr>
                                      <p:by x="105000" y="105000"/>
                                    </p:animScale>
                                  </p:childTnLst>
                                </p:cTn>
                              </p:par>
                            </p:childTnLst>
                          </p:cTn>
                        </p:par>
                        <p:par>
                          <p:cTn id="65" fill="hold">
                            <p:stCondLst>
                              <p:cond delay="25000"/>
                            </p:stCondLst>
                            <p:childTnLst>
                              <p:par>
                                <p:cTn id="66" presetID="63" presetClass="path" presetSubtype="0" accel="50000" decel="50000" fill="hold" grpId="1" nodeType="afterEffect">
                                  <p:stCondLst>
                                    <p:cond delay="0"/>
                                  </p:stCondLst>
                                  <p:childTnLst>
                                    <p:animMotion origin="layout" path="M -0.00052 0.00232 L 0.10937 0.00209 " pathEditMode="relative" rAng="0" ptsTypes="AA">
                                      <p:cBhvr>
                                        <p:cTn id="67" dur="2000" fill="hold"/>
                                        <p:tgtEl>
                                          <p:spTgt spid="51"/>
                                        </p:tgtEl>
                                        <p:attrNameLst>
                                          <p:attrName>ppt_x</p:attrName>
                                          <p:attrName>ppt_y</p:attrName>
                                        </p:attrNameLst>
                                      </p:cBhvr>
                                      <p:rCtr x="5486" y="-23"/>
                                    </p:animMotion>
                                  </p:childTnLst>
                                </p:cTn>
                              </p:par>
                            </p:childTnLst>
                          </p:cTn>
                        </p:par>
                        <p:par>
                          <p:cTn id="68" fill="hold">
                            <p:stCondLst>
                              <p:cond delay="27000"/>
                            </p:stCondLst>
                            <p:childTnLst>
                              <p:par>
                                <p:cTn id="69" presetID="36" presetClass="emph" presetSubtype="0" fill="hold" grpId="5" nodeType="afterEffect">
                                  <p:stCondLst>
                                    <p:cond delay="0"/>
                                  </p:stCondLst>
                                  <p:iterate type="lt">
                                    <p:tmPct val="10000"/>
                                  </p:iterate>
                                  <p:childTnLst>
                                    <p:animScale>
                                      <p:cBhvr>
                                        <p:cTn id="70" dur="250" autoRev="1" fill="hold">
                                          <p:stCondLst>
                                            <p:cond delay="0"/>
                                          </p:stCondLst>
                                        </p:cTn>
                                        <p:tgtEl>
                                          <p:spTgt spid="63"/>
                                        </p:tgtEl>
                                      </p:cBhvr>
                                      <p:to x="80000" y="100000"/>
                                    </p:animScale>
                                    <p:anim by="(#ppt_w*0.10)" calcmode="lin" valueType="num">
                                      <p:cBhvr>
                                        <p:cTn id="71" dur="250" autoRev="1" fill="hold">
                                          <p:stCondLst>
                                            <p:cond delay="0"/>
                                          </p:stCondLst>
                                        </p:cTn>
                                        <p:tgtEl>
                                          <p:spTgt spid="63"/>
                                        </p:tgtEl>
                                        <p:attrNameLst>
                                          <p:attrName>ppt_x</p:attrName>
                                        </p:attrNameLst>
                                      </p:cBhvr>
                                    </p:anim>
                                    <p:anim by="(-#ppt_w*0.10)" calcmode="lin" valueType="num">
                                      <p:cBhvr>
                                        <p:cTn id="72" dur="250" autoRev="1" fill="hold">
                                          <p:stCondLst>
                                            <p:cond delay="0"/>
                                          </p:stCondLst>
                                        </p:cTn>
                                        <p:tgtEl>
                                          <p:spTgt spid="63"/>
                                        </p:tgtEl>
                                        <p:attrNameLst>
                                          <p:attrName>ppt_y</p:attrName>
                                        </p:attrNameLst>
                                      </p:cBhvr>
                                    </p:anim>
                                    <p:animRot by="-480000">
                                      <p:cBhvr>
                                        <p:cTn id="73" dur="250" autoRev="1" fill="hold">
                                          <p:stCondLst>
                                            <p:cond delay="0"/>
                                          </p:stCondLst>
                                        </p:cTn>
                                        <p:tgtEl>
                                          <p:spTgt spid="63"/>
                                        </p:tgtEl>
                                        <p:attrNameLst>
                                          <p:attrName>r</p:attrName>
                                        </p:attrNameLst>
                                      </p:cBhvr>
                                    </p:animRot>
                                  </p:childTnLst>
                                </p:cTn>
                              </p:par>
                            </p:childTnLst>
                          </p:cTn>
                        </p:par>
                        <p:par>
                          <p:cTn id="74" fill="hold">
                            <p:stCondLst>
                              <p:cond delay="27600"/>
                            </p:stCondLst>
                            <p:childTnLst>
                              <p:par>
                                <p:cTn id="75" presetID="64" presetClass="path" presetSubtype="0" accel="50000" decel="50000" fill="hold" grpId="5" nodeType="afterEffect">
                                  <p:stCondLst>
                                    <p:cond delay="0"/>
                                  </p:stCondLst>
                                  <p:childTnLst>
                                    <p:animMotion origin="layout" path="M -0.11337 0.32453 L -0.48542 0.00232 " pathEditMode="relative" rAng="0" ptsTypes="AA">
                                      <p:cBhvr>
                                        <p:cTn id="76" dur="2000" fill="hold"/>
                                        <p:tgtEl>
                                          <p:spTgt spid="47"/>
                                        </p:tgtEl>
                                        <p:attrNameLst>
                                          <p:attrName>ppt_x</p:attrName>
                                          <p:attrName>ppt_y</p:attrName>
                                        </p:attrNameLst>
                                      </p:cBhvr>
                                      <p:rCtr x="-18785" y="-16088"/>
                                    </p:animMotion>
                                  </p:childTnLst>
                                </p:cTn>
                              </p:par>
                            </p:childTnLst>
                          </p:cTn>
                        </p:par>
                        <p:par>
                          <p:cTn id="77" fill="hold">
                            <p:stCondLst>
                              <p:cond delay="29600"/>
                            </p:stCondLst>
                            <p:childTnLst>
                              <p:par>
                                <p:cTn id="78" presetID="8" presetClass="exit" presetSubtype="16" fill="hold" grpId="6" nodeType="afterEffect">
                                  <p:stCondLst>
                                    <p:cond delay="0"/>
                                  </p:stCondLst>
                                  <p:childTnLst>
                                    <p:animEffect transition="out" filter="diamond(in)">
                                      <p:cBhvr>
                                        <p:cTn id="79" dur="1000"/>
                                        <p:tgtEl>
                                          <p:spTgt spid="47"/>
                                        </p:tgtEl>
                                      </p:cBhvr>
                                    </p:animEffect>
                                    <p:set>
                                      <p:cBhvr>
                                        <p:cTn id="80" dur="1" fill="hold">
                                          <p:stCondLst>
                                            <p:cond delay="999"/>
                                          </p:stCondLst>
                                        </p:cTn>
                                        <p:tgtEl>
                                          <p:spTgt spid="47"/>
                                        </p:tgtEl>
                                        <p:attrNameLst>
                                          <p:attrName>style.visibility</p:attrName>
                                        </p:attrNameLst>
                                      </p:cBhvr>
                                      <p:to>
                                        <p:strVal val="hidden"/>
                                      </p:to>
                                    </p:set>
                                  </p:childTnLst>
                                </p:cTn>
                              </p:par>
                              <p:par>
                                <p:cTn id="81" presetID="8" presetClass="entr" presetSubtype="16" fill="hold" grpId="0" nodeType="withEffect">
                                  <p:stCondLst>
                                    <p:cond delay="0"/>
                                  </p:stCondLst>
                                  <p:childTnLst>
                                    <p:set>
                                      <p:cBhvr>
                                        <p:cTn id="82" dur="1" fill="hold">
                                          <p:stCondLst>
                                            <p:cond delay="0"/>
                                          </p:stCondLst>
                                        </p:cTn>
                                        <p:tgtEl>
                                          <p:spTgt spid="65"/>
                                        </p:tgtEl>
                                        <p:attrNameLst>
                                          <p:attrName>style.visibility</p:attrName>
                                        </p:attrNameLst>
                                      </p:cBhvr>
                                      <p:to>
                                        <p:strVal val="visible"/>
                                      </p:to>
                                    </p:set>
                                    <p:animEffect transition="in" filter="diamond(in)">
                                      <p:cBhvr>
                                        <p:cTn id="83" dur="1000"/>
                                        <p:tgtEl>
                                          <p:spTgt spid="65"/>
                                        </p:tgtEl>
                                      </p:cBhvr>
                                    </p:animEffect>
                                  </p:childTnLst>
                                </p:cTn>
                              </p:par>
                            </p:childTnLst>
                          </p:cTn>
                        </p:par>
                        <p:par>
                          <p:cTn id="84" fill="hold">
                            <p:stCondLst>
                              <p:cond delay="30600"/>
                            </p:stCondLst>
                            <p:childTnLst>
                              <p:par>
                                <p:cTn id="85" presetID="3" presetClass="exit" presetSubtype="10" fill="hold" grpId="1" nodeType="afterEffect">
                                  <p:stCondLst>
                                    <p:cond delay="0"/>
                                  </p:stCondLst>
                                  <p:iterate type="lt">
                                    <p:tmPct val="0"/>
                                  </p:iterate>
                                  <p:childTnLst>
                                    <p:animEffect transition="out" filter="blinds(horizontal)">
                                      <p:cBhvr>
                                        <p:cTn id="86" dur="500"/>
                                        <p:tgtEl>
                                          <p:spTgt spid="63"/>
                                        </p:tgtEl>
                                      </p:cBhvr>
                                    </p:animEffect>
                                    <p:set>
                                      <p:cBhvr>
                                        <p:cTn id="87" dur="1" fill="hold">
                                          <p:stCondLst>
                                            <p:cond delay="499"/>
                                          </p:stCondLst>
                                        </p:cTn>
                                        <p:tgtEl>
                                          <p:spTgt spid="63"/>
                                        </p:tgtEl>
                                        <p:attrNameLst>
                                          <p:attrName>style.visibility</p:attrName>
                                        </p:attrNameLst>
                                      </p:cBhvr>
                                      <p:to>
                                        <p:strVal val="hidden"/>
                                      </p:to>
                                    </p:set>
                                  </p:childTnLst>
                                </p:cTn>
                              </p:par>
                            </p:childTnLst>
                          </p:cTn>
                        </p:par>
                        <p:par>
                          <p:cTn id="88" fill="hold">
                            <p:stCondLst>
                              <p:cond delay="31100"/>
                            </p:stCondLst>
                            <p:childTnLst>
                              <p:par>
                                <p:cTn id="89" presetID="2" presetClass="exit" presetSubtype="8" fill="hold" grpId="1" nodeType="afterEffect">
                                  <p:stCondLst>
                                    <p:cond delay="0"/>
                                  </p:stCondLst>
                                  <p:childTnLst>
                                    <p:anim calcmode="lin" valueType="num">
                                      <p:cBhvr additive="base">
                                        <p:cTn id="90" dur="500"/>
                                        <p:tgtEl>
                                          <p:spTgt spid="64"/>
                                        </p:tgtEl>
                                        <p:attrNameLst>
                                          <p:attrName>ppt_x</p:attrName>
                                        </p:attrNameLst>
                                      </p:cBhvr>
                                      <p:tavLst>
                                        <p:tav tm="0">
                                          <p:val>
                                            <p:strVal val="ppt_x"/>
                                          </p:val>
                                        </p:tav>
                                        <p:tav tm="100000">
                                          <p:val>
                                            <p:strVal val="0-ppt_w/2"/>
                                          </p:val>
                                        </p:tav>
                                      </p:tavLst>
                                    </p:anim>
                                    <p:anim calcmode="lin" valueType="num">
                                      <p:cBhvr additive="base">
                                        <p:cTn id="91" dur="500"/>
                                        <p:tgtEl>
                                          <p:spTgt spid="64"/>
                                        </p:tgtEl>
                                        <p:attrNameLst>
                                          <p:attrName>ppt_y</p:attrName>
                                        </p:attrNameLst>
                                      </p:cBhvr>
                                      <p:tavLst>
                                        <p:tav tm="0">
                                          <p:val>
                                            <p:strVal val="ppt_y"/>
                                          </p:val>
                                        </p:tav>
                                        <p:tav tm="100000">
                                          <p:val>
                                            <p:strVal val="ppt_y"/>
                                          </p:val>
                                        </p:tav>
                                      </p:tavLst>
                                    </p:anim>
                                    <p:set>
                                      <p:cBhvr>
                                        <p:cTn id="92" dur="1" fill="hold">
                                          <p:stCondLst>
                                            <p:cond delay="4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5" grpId="0" animBg="1"/>
      <p:bldP spid="45" grpId="1" animBg="1"/>
      <p:bldP spid="46" grpId="0" animBg="1"/>
      <p:bldP spid="46" grpId="1" animBg="1"/>
      <p:bldP spid="47" grpId="0" animBg="1"/>
      <p:bldP spid="47" grpId="1" animBg="1"/>
      <p:bldP spid="47" grpId="2" animBg="1"/>
      <p:bldP spid="47" grpId="3" animBg="1"/>
      <p:bldP spid="47" grpId="4" animBg="1"/>
      <p:bldP spid="47" grpId="5" animBg="1"/>
      <p:bldP spid="47" grpId="6" animBg="1"/>
      <p:bldP spid="51" grpId="0" animBg="1"/>
      <p:bldP spid="51" grpId="1" animBg="1"/>
      <p:bldP spid="52" grpId="0" animBg="1"/>
      <p:bldP spid="63" grpId="0" animBg="1"/>
      <p:bldP spid="63" grpId="1" animBg="1"/>
      <p:bldP spid="63" grpId="2" animBg="1"/>
      <p:bldP spid="63" grpId="3" animBg="1"/>
      <p:bldP spid="63" grpId="4" animBg="1"/>
      <p:bldP spid="63" grpId="5" animBg="1"/>
      <p:bldP spid="64" grpId="0" animBg="1"/>
      <p:bldP spid="64" grpId="1" animBg="1"/>
      <p:bldP spid="65"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75</a:t>
            </a:fld>
            <a:endParaRPr lang="en-US" altLang="en-US"/>
          </a:p>
        </p:txBody>
      </p:sp>
      <p:sp>
        <p:nvSpPr>
          <p:cNvPr id="26" name="Oval 2"/>
          <p:cNvSpPr>
            <a:spLocks noChangeArrowheads="1"/>
          </p:cNvSpPr>
          <p:nvPr/>
        </p:nvSpPr>
        <p:spPr bwMode="auto">
          <a:xfrm>
            <a:off x="139541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7" name="Oval 3"/>
          <p:cNvSpPr>
            <a:spLocks noChangeArrowheads="1"/>
          </p:cNvSpPr>
          <p:nvPr/>
        </p:nvSpPr>
        <p:spPr bwMode="auto">
          <a:xfrm>
            <a:off x="25050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8" name="Oval 4"/>
          <p:cNvSpPr>
            <a:spLocks noChangeArrowheads="1"/>
          </p:cNvSpPr>
          <p:nvPr/>
        </p:nvSpPr>
        <p:spPr bwMode="auto">
          <a:xfrm>
            <a:off x="36131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9" name="Oval 5"/>
          <p:cNvSpPr>
            <a:spLocks noChangeArrowheads="1"/>
          </p:cNvSpPr>
          <p:nvPr/>
        </p:nvSpPr>
        <p:spPr bwMode="auto">
          <a:xfrm>
            <a:off x="47228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0" name="Oval 6"/>
          <p:cNvSpPr>
            <a:spLocks noChangeArrowheads="1"/>
          </p:cNvSpPr>
          <p:nvPr/>
        </p:nvSpPr>
        <p:spPr bwMode="auto">
          <a:xfrm>
            <a:off x="5829300"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1" name="Oval 7"/>
          <p:cNvSpPr>
            <a:spLocks noChangeArrowheads="1"/>
          </p:cNvSpPr>
          <p:nvPr/>
        </p:nvSpPr>
        <p:spPr bwMode="auto">
          <a:xfrm>
            <a:off x="693896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2" name="Oval 8"/>
          <p:cNvSpPr>
            <a:spLocks noChangeArrowheads="1"/>
          </p:cNvSpPr>
          <p:nvPr/>
        </p:nvSpPr>
        <p:spPr bwMode="auto">
          <a:xfrm>
            <a:off x="80486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3" name="Oval 9"/>
          <p:cNvSpPr>
            <a:spLocks noChangeArrowheads="1"/>
          </p:cNvSpPr>
          <p:nvPr/>
        </p:nvSpPr>
        <p:spPr bwMode="auto">
          <a:xfrm>
            <a:off x="2889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4" name="AutoShape 10"/>
          <p:cNvSpPr>
            <a:spLocks noChangeArrowheads="1"/>
          </p:cNvSpPr>
          <p:nvPr/>
        </p:nvSpPr>
        <p:spPr bwMode="auto">
          <a:xfrm>
            <a:off x="4614863"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35" name="Text Box 11"/>
          <p:cNvSpPr txBox="1">
            <a:spLocks noChangeArrowheads="1"/>
          </p:cNvSpPr>
          <p:nvPr/>
        </p:nvSpPr>
        <p:spPr bwMode="auto">
          <a:xfrm>
            <a:off x="3067050"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a:latin typeface="Times New Roman" panose="02020603050405020304" pitchFamily="18" charset="0"/>
              </a:rPr>
              <a:t>x</a:t>
            </a:r>
          </a:p>
        </p:txBody>
      </p:sp>
      <p:grpSp>
        <p:nvGrpSpPr>
          <p:cNvPr id="36" name="Group 12"/>
          <p:cNvGrpSpPr>
            <a:grpSpLocks/>
          </p:cNvGrpSpPr>
          <p:nvPr/>
        </p:nvGrpSpPr>
        <p:grpSpPr bwMode="auto">
          <a:xfrm>
            <a:off x="279400" y="3462338"/>
            <a:ext cx="8550275" cy="608012"/>
            <a:chOff x="644" y="1153"/>
            <a:chExt cx="4972" cy="383"/>
          </a:xfrm>
        </p:grpSpPr>
        <p:sp>
          <p:nvSpPr>
            <p:cNvPr id="37"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8"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9"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40"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1"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2"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3"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6"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7" name="AutoShape 21"/>
          <p:cNvSpPr>
            <a:spLocks noChangeArrowheads="1"/>
          </p:cNvSpPr>
          <p:nvPr/>
        </p:nvSpPr>
        <p:spPr bwMode="auto">
          <a:xfrm>
            <a:off x="4494213"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pos</a:t>
            </a:r>
          </a:p>
        </p:txBody>
      </p:sp>
      <p:sp>
        <p:nvSpPr>
          <p:cNvPr id="68" name="Text Box 23"/>
          <p:cNvSpPr txBox="1">
            <a:spLocks noChangeArrowheads="1"/>
          </p:cNvSpPr>
          <p:nvPr/>
        </p:nvSpPr>
        <p:spPr bwMode="auto">
          <a:xfrm>
            <a:off x="1266825"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solidFill>
                  <a:srgbClr val="362AD4"/>
                </a:solidFill>
                <a:latin typeface="Times New Roman" panose="02020603050405020304" pitchFamily="18" charset="0"/>
                <a:cs typeface="Times New Roman" panose="02020603050405020304" pitchFamily="18" charset="0"/>
              </a:rPr>
              <a:t>Insert a[5] into (0, 4)</a:t>
            </a:r>
          </a:p>
        </p:txBody>
      </p:sp>
      <p:sp>
        <p:nvSpPr>
          <p:cNvPr id="69" name="Oval 24"/>
          <p:cNvSpPr>
            <a:spLocks noChangeArrowheads="1"/>
          </p:cNvSpPr>
          <p:nvPr/>
        </p:nvSpPr>
        <p:spPr bwMode="auto">
          <a:xfrm>
            <a:off x="3629025" y="285273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Tree>
    <p:extLst>
      <p:ext uri="{BB962C8B-B14F-4D97-AF65-F5344CB8AC3E}">
        <p14:creationId xmlns:p14="http://schemas.microsoft.com/office/powerpoint/2010/main" val="3323168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16667E-6 2.96296E-6 L 0.11615 -0.00301 " pathEditMode="relative" rAng="0" ptsTypes="AA">
                                      <p:cBhvr>
                                        <p:cTn id="6" dur="2000" fill="hold"/>
                                        <p:tgtEl>
                                          <p:spTgt spid="34"/>
                                        </p:tgtEl>
                                        <p:attrNameLst>
                                          <p:attrName>ppt_x</p:attrName>
                                          <p:attrName>ppt_y</p:attrName>
                                        </p:attrNameLst>
                                      </p:cBhvr>
                                      <p:rCtr x="5799" y="-162"/>
                                    </p:animMotion>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8"/>
                                        </p:tgtEl>
                                        <p:attrNameLst>
                                          <p:attrName>style.visibility</p:attrName>
                                        </p:attrNameLst>
                                      </p:cBhvr>
                                      <p:to>
                                        <p:strVal val="visible"/>
                                      </p:to>
                                    </p:set>
                                    <p:anim calcmode="lin" valueType="num">
                                      <p:cBhvr additive="base">
                                        <p:cTn id="10" dur="500" fill="hold"/>
                                        <p:tgtEl>
                                          <p:spTgt spid="68"/>
                                        </p:tgtEl>
                                        <p:attrNameLst>
                                          <p:attrName>ppt_x</p:attrName>
                                        </p:attrNameLst>
                                      </p:cBhvr>
                                      <p:tavLst>
                                        <p:tav tm="0">
                                          <p:val>
                                            <p:strVal val="0-#ppt_w/2"/>
                                          </p:val>
                                        </p:tav>
                                        <p:tav tm="100000">
                                          <p:val>
                                            <p:strVal val="#ppt_x"/>
                                          </p:val>
                                        </p:tav>
                                      </p:tavLst>
                                    </p:anim>
                                    <p:anim calcmode="lin" valueType="num">
                                      <p:cBhvr additive="base">
                                        <p:cTn id="11" dur="500" fill="hold"/>
                                        <p:tgtEl>
                                          <p:spTgt spid="68"/>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42" presetClass="path" presetSubtype="0" accel="50000" decel="50000" fill="hold" grpId="0" nodeType="afterEffect">
                                  <p:stCondLst>
                                    <p:cond delay="0"/>
                                  </p:stCondLst>
                                  <p:childTnLst>
                                    <p:animMotion origin="layout" path="M -1.11111E-6 2.59259E-6 L -0.22673 0.32453 " pathEditMode="relative" rAng="0" ptsTypes="AA">
                                      <p:cBhvr>
                                        <p:cTn id="14" dur="2000" fill="hold"/>
                                        <p:tgtEl>
                                          <p:spTgt spid="30"/>
                                        </p:tgtEl>
                                        <p:attrNameLst>
                                          <p:attrName>ppt_x</p:attrName>
                                          <p:attrName>ppt_y</p:attrName>
                                        </p:attrNameLst>
                                      </p:cBhvr>
                                      <p:rCtr x="-11337" y="16227"/>
                                    </p:animMotion>
                                  </p:childTnLst>
                                </p:cTn>
                              </p:par>
                            </p:childTnLst>
                          </p:cTn>
                        </p:par>
                        <p:par>
                          <p:cTn id="15" fill="hold">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7"/>
                                        </p:tgtEl>
                                        <p:attrNameLst>
                                          <p:attrName>style.visibility</p:attrName>
                                        </p:attrNameLst>
                                      </p:cBhvr>
                                      <p:to>
                                        <p:strVal val="visible"/>
                                      </p:to>
                                    </p:set>
                                    <p:animEffect transition="in" filter="blinds(horizontal)">
                                      <p:cBhvr>
                                        <p:cTn id="18" dur="500"/>
                                        <p:tgtEl>
                                          <p:spTgt spid="67"/>
                                        </p:tgtEl>
                                      </p:cBhvr>
                                    </p:animEffect>
                                  </p:childTnLst>
                                </p:cTn>
                              </p:par>
                            </p:childTnLst>
                          </p:cTn>
                        </p:par>
                        <p:par>
                          <p:cTn id="19" fill="hold">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29"/>
                                        </p:tgtEl>
                                      </p:cBhvr>
                                    </p:animEffect>
                                    <p:animScale>
                                      <p:cBhvr>
                                        <p:cTn id="22" dur="1000" autoRev="1" fill="hold"/>
                                        <p:tgtEl>
                                          <p:spTgt spid="29"/>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30"/>
                                        </p:tgtEl>
                                      </p:cBhvr>
                                    </p:animEffect>
                                    <p:animScale>
                                      <p:cBhvr>
                                        <p:cTn id="25" dur="1000" autoRev="1" fill="hold"/>
                                        <p:tgtEl>
                                          <p:spTgt spid="30"/>
                                        </p:tgtEl>
                                      </p:cBhvr>
                                      <p:by x="105000" y="105000"/>
                                    </p:animScale>
                                  </p:childTnLst>
                                </p:cTn>
                              </p:par>
                            </p:childTnLst>
                          </p:cTn>
                        </p:par>
                        <p:par>
                          <p:cTn id="26" fill="hold">
                            <p:stCondLst>
                              <p:cond delay="7000"/>
                            </p:stCondLst>
                            <p:childTnLst>
                              <p:par>
                                <p:cTn id="27" presetID="63" presetClass="path" presetSubtype="0" accel="50000" decel="50000" fill="hold" grpId="1" nodeType="afterEffect">
                                  <p:stCondLst>
                                    <p:cond delay="0"/>
                                  </p:stCondLst>
                                  <p:childTnLst>
                                    <p:animMotion origin="layout" path="M -0.00347 2.59259E-6 L 0.12101 3.33333E-6 " pathEditMode="relative" rAng="0" ptsTypes="AA">
                                      <p:cBhvr>
                                        <p:cTn id="28" dur="2000" fill="hold"/>
                                        <p:tgtEl>
                                          <p:spTgt spid="29"/>
                                        </p:tgtEl>
                                        <p:attrNameLst>
                                          <p:attrName>ppt_x</p:attrName>
                                          <p:attrName>ppt_y</p:attrName>
                                        </p:attrNameLst>
                                      </p:cBhvr>
                                      <p:rCtr x="5937" y="139"/>
                                    </p:animMotion>
                                  </p:childTnLst>
                                </p:cTn>
                              </p:par>
                            </p:childTnLst>
                          </p:cTn>
                        </p:par>
                        <p:par>
                          <p:cTn id="29" fill="hold">
                            <p:stCondLst>
                              <p:cond delay="9000"/>
                            </p:stCondLst>
                            <p:childTnLst>
                              <p:par>
                                <p:cTn id="30" presetID="35" presetClass="path" presetSubtype="0" accel="50000" decel="50000" fill="hold" grpId="2" nodeType="afterEffect">
                                  <p:stCondLst>
                                    <p:cond delay="0"/>
                                  </p:stCondLst>
                                  <p:iterate type="lt">
                                    <p:tmPct val="0"/>
                                  </p:iterate>
                                  <p:childTnLst>
                                    <p:animMotion origin="layout" path="M -1.38889E-6 -2.22222E-6 L -0.11007 0.00208 " pathEditMode="relative" rAng="0" ptsTypes="AA">
                                      <p:cBhvr>
                                        <p:cTn id="31" dur="2000" fill="hold"/>
                                        <p:tgtEl>
                                          <p:spTgt spid="67"/>
                                        </p:tgtEl>
                                        <p:attrNameLst>
                                          <p:attrName>ppt_x</p:attrName>
                                          <p:attrName>ppt_y</p:attrName>
                                        </p:attrNameLst>
                                      </p:cBhvr>
                                      <p:rCtr x="-5885" y="46"/>
                                    </p:animMotion>
                                  </p:childTnLst>
                                </p:cTn>
                              </p:par>
                            </p:childTnLst>
                          </p:cTn>
                        </p:par>
                        <p:par>
                          <p:cTn id="32" fill="hold">
                            <p:stCondLst>
                              <p:cond delay="11000"/>
                            </p:stCondLst>
                            <p:childTnLst>
                              <p:par>
                                <p:cTn id="33" presetID="26" presetClass="emph" presetSubtype="0" fill="hold" grpId="0" nodeType="afterEffect">
                                  <p:stCondLst>
                                    <p:cond delay="0"/>
                                  </p:stCondLst>
                                  <p:childTnLst>
                                    <p:animEffect transition="out" filter="fade">
                                      <p:cBhvr>
                                        <p:cTn id="34" dur="2000" tmFilter="0, 0; .2, .5; .8, .5; 1, 0"/>
                                        <p:tgtEl>
                                          <p:spTgt spid="28"/>
                                        </p:tgtEl>
                                      </p:cBhvr>
                                    </p:animEffect>
                                    <p:animScale>
                                      <p:cBhvr>
                                        <p:cTn id="35" dur="1000" autoRev="1" fill="hold"/>
                                        <p:tgtEl>
                                          <p:spTgt spid="28"/>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30"/>
                                        </p:tgtEl>
                                      </p:cBhvr>
                                    </p:animEffect>
                                    <p:animScale>
                                      <p:cBhvr>
                                        <p:cTn id="38" dur="1000" autoRev="1" fill="hold"/>
                                        <p:tgtEl>
                                          <p:spTgt spid="30"/>
                                        </p:tgtEl>
                                      </p:cBhvr>
                                      <p:by x="105000" y="105000"/>
                                    </p:animScale>
                                  </p:childTnLst>
                                </p:cTn>
                              </p:par>
                            </p:childTnLst>
                          </p:cTn>
                        </p:par>
                        <p:par>
                          <p:cTn id="39" fill="hold">
                            <p:stCondLst>
                              <p:cond delay="13000"/>
                            </p:stCondLst>
                            <p:childTnLst>
                              <p:par>
                                <p:cTn id="40" presetID="63" presetClass="path" presetSubtype="0" accel="50000" decel="50000" fill="hold" grpId="1" nodeType="afterEffect">
                                  <p:stCondLst>
                                    <p:cond delay="0"/>
                                  </p:stCondLst>
                                  <p:childTnLst>
                                    <p:animMotion origin="layout" path="M 1.94444E-6 2.59259E-6 L 0.11788 2.59259E-6 " pathEditMode="relative" rAng="0" ptsTypes="AA">
                                      <p:cBhvr>
                                        <p:cTn id="41" dur="2000" fill="hold"/>
                                        <p:tgtEl>
                                          <p:spTgt spid="28"/>
                                        </p:tgtEl>
                                        <p:attrNameLst>
                                          <p:attrName>ppt_x</p:attrName>
                                          <p:attrName>ppt_y</p:attrName>
                                        </p:attrNameLst>
                                      </p:cBhvr>
                                      <p:rCtr x="5990" y="-324"/>
                                    </p:animMotion>
                                  </p:childTnLst>
                                </p:cTn>
                              </p:par>
                            </p:childTnLst>
                          </p:cTn>
                        </p:par>
                        <p:par>
                          <p:cTn id="42" fill="hold">
                            <p:stCondLst>
                              <p:cond delay="15000"/>
                            </p:stCondLst>
                            <p:childTnLst>
                              <p:par>
                                <p:cTn id="43" presetID="35" presetClass="path" presetSubtype="0" accel="50000" decel="50000" fill="hold" grpId="3" nodeType="afterEffect">
                                  <p:stCondLst>
                                    <p:cond delay="0"/>
                                  </p:stCondLst>
                                  <p:iterate type="lt">
                                    <p:tmPct val="0"/>
                                  </p:iterate>
                                  <p:childTnLst>
                                    <p:animMotion origin="layout" path="M -0.11007 0.00209 L -0.2342 0.00209 " pathEditMode="relative" rAng="0" ptsTypes="AA">
                                      <p:cBhvr>
                                        <p:cTn id="44" dur="2000" fill="hold"/>
                                        <p:tgtEl>
                                          <p:spTgt spid="67"/>
                                        </p:tgtEl>
                                        <p:attrNameLst>
                                          <p:attrName>ppt_x</p:attrName>
                                          <p:attrName>ppt_y</p:attrName>
                                        </p:attrNameLst>
                                      </p:cBhvr>
                                      <p:rCtr x="-6215" y="0"/>
                                    </p:animMotion>
                                  </p:childTnLst>
                                </p:cTn>
                              </p:par>
                            </p:childTnLst>
                          </p:cTn>
                        </p:par>
                        <p:par>
                          <p:cTn id="45" fill="hold">
                            <p:stCondLst>
                              <p:cond delay="17000"/>
                            </p:stCondLst>
                            <p:childTnLst>
                              <p:par>
                                <p:cTn id="46" presetID="26" presetClass="emph" presetSubtype="0" fill="hold" grpId="0" nodeType="afterEffect">
                                  <p:stCondLst>
                                    <p:cond delay="0"/>
                                  </p:stCondLst>
                                  <p:childTnLst>
                                    <p:animEffect transition="out" filter="fade">
                                      <p:cBhvr>
                                        <p:cTn id="47" dur="2000" tmFilter="0, 0; .2, .5; .8, .5; 1, 0"/>
                                        <p:tgtEl>
                                          <p:spTgt spid="27"/>
                                        </p:tgtEl>
                                      </p:cBhvr>
                                    </p:animEffect>
                                    <p:animScale>
                                      <p:cBhvr>
                                        <p:cTn id="48" dur="1000" autoRev="1" fill="hold"/>
                                        <p:tgtEl>
                                          <p:spTgt spid="27"/>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30"/>
                                        </p:tgtEl>
                                      </p:cBhvr>
                                    </p:animEffect>
                                    <p:animScale>
                                      <p:cBhvr>
                                        <p:cTn id="51" dur="1000" autoRev="1" fill="hold"/>
                                        <p:tgtEl>
                                          <p:spTgt spid="30"/>
                                        </p:tgtEl>
                                      </p:cBhvr>
                                      <p:by x="105000" y="105000"/>
                                    </p:animScale>
                                  </p:childTnLst>
                                </p:cTn>
                              </p:par>
                            </p:childTnLst>
                          </p:cTn>
                        </p:par>
                        <p:par>
                          <p:cTn id="52" fill="hold">
                            <p:stCondLst>
                              <p:cond delay="19000"/>
                            </p:stCondLst>
                            <p:childTnLst>
                              <p:par>
                                <p:cTn id="53" presetID="64" presetClass="path" presetSubtype="0" accel="50000" decel="50000" fill="hold" grpId="4" nodeType="afterEffect">
                                  <p:stCondLst>
                                    <p:cond delay="0"/>
                                  </p:stCondLst>
                                  <p:childTnLst>
                                    <p:animMotion origin="layout" path="M -0.225 0.32453 L -0.24237 3.33333E-6 " pathEditMode="relative" rAng="0" ptsTypes="AA">
                                      <p:cBhvr>
                                        <p:cTn id="54" dur="2000" fill="hold"/>
                                        <p:tgtEl>
                                          <p:spTgt spid="30"/>
                                        </p:tgtEl>
                                        <p:attrNameLst>
                                          <p:attrName>ppt_x</p:attrName>
                                          <p:attrName>ppt_y</p:attrName>
                                        </p:attrNameLst>
                                      </p:cBhvr>
                                      <p:rCtr x="-781" y="-16088"/>
                                    </p:animMotion>
                                  </p:childTnLst>
                                </p:cTn>
                              </p:par>
                            </p:childTnLst>
                          </p:cTn>
                        </p:par>
                        <p:par>
                          <p:cTn id="55" fill="hold">
                            <p:stCondLst>
                              <p:cond delay="21000"/>
                            </p:stCondLst>
                            <p:childTnLst>
                              <p:par>
                                <p:cTn id="56" presetID="8" presetClass="exit" presetSubtype="16" fill="hold" grpId="5" nodeType="afterEffect">
                                  <p:stCondLst>
                                    <p:cond delay="0"/>
                                  </p:stCondLst>
                                  <p:childTnLst>
                                    <p:animEffect transition="out" filter="diamond(in)">
                                      <p:cBhvr>
                                        <p:cTn id="57" dur="1000"/>
                                        <p:tgtEl>
                                          <p:spTgt spid="30"/>
                                        </p:tgtEl>
                                      </p:cBhvr>
                                    </p:animEffect>
                                    <p:set>
                                      <p:cBhvr>
                                        <p:cTn id="58" dur="1" fill="hold">
                                          <p:stCondLst>
                                            <p:cond delay="999"/>
                                          </p:stCondLst>
                                        </p:cTn>
                                        <p:tgtEl>
                                          <p:spTgt spid="30"/>
                                        </p:tgtEl>
                                        <p:attrNameLst>
                                          <p:attrName>style.visibility</p:attrName>
                                        </p:attrNameLst>
                                      </p:cBhvr>
                                      <p:to>
                                        <p:strVal val="hidden"/>
                                      </p:to>
                                    </p:set>
                                  </p:childTnLst>
                                </p:cTn>
                              </p:par>
                              <p:par>
                                <p:cTn id="59" presetID="8" presetClass="entr" presetSubtype="16" fill="hold" grpId="0" nodeType="with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diamond(in)">
                                      <p:cBhvr>
                                        <p:cTn id="61" dur="1000"/>
                                        <p:tgtEl>
                                          <p:spTgt spid="69"/>
                                        </p:tgtEl>
                                      </p:cBhvr>
                                    </p:animEffect>
                                  </p:childTnLst>
                                </p:cTn>
                              </p:par>
                            </p:childTnLst>
                          </p:cTn>
                        </p:par>
                        <p:par>
                          <p:cTn id="62" fill="hold">
                            <p:stCondLst>
                              <p:cond delay="22000"/>
                            </p:stCondLst>
                            <p:childTnLst>
                              <p:par>
                                <p:cTn id="63" presetID="3" presetClass="exit" presetSubtype="10" fill="hold" grpId="1" nodeType="afterEffect">
                                  <p:stCondLst>
                                    <p:cond delay="0"/>
                                  </p:stCondLst>
                                  <p:iterate type="lt">
                                    <p:tmPct val="0"/>
                                  </p:iterate>
                                  <p:childTnLst>
                                    <p:animEffect transition="out" filter="blinds(horizontal)">
                                      <p:cBhvr>
                                        <p:cTn id="64" dur="500"/>
                                        <p:tgtEl>
                                          <p:spTgt spid="67"/>
                                        </p:tgtEl>
                                      </p:cBhvr>
                                    </p:animEffect>
                                    <p:set>
                                      <p:cBhvr>
                                        <p:cTn id="65" dur="1" fill="hold">
                                          <p:stCondLst>
                                            <p:cond delay="499"/>
                                          </p:stCondLst>
                                        </p:cTn>
                                        <p:tgtEl>
                                          <p:spTgt spid="67"/>
                                        </p:tgtEl>
                                        <p:attrNameLst>
                                          <p:attrName>style.visibility</p:attrName>
                                        </p:attrNameLst>
                                      </p:cBhvr>
                                      <p:to>
                                        <p:strVal val="hidden"/>
                                      </p:to>
                                    </p:set>
                                  </p:childTnLst>
                                </p:cTn>
                              </p:par>
                            </p:childTnLst>
                          </p:cTn>
                        </p:par>
                        <p:par>
                          <p:cTn id="66" fill="hold">
                            <p:stCondLst>
                              <p:cond delay="22500"/>
                            </p:stCondLst>
                            <p:childTnLst>
                              <p:par>
                                <p:cTn id="67" presetID="2" presetClass="exit" presetSubtype="8" fill="hold" grpId="1" nodeType="afterEffect">
                                  <p:stCondLst>
                                    <p:cond delay="0"/>
                                  </p:stCondLst>
                                  <p:childTnLst>
                                    <p:anim calcmode="lin" valueType="num">
                                      <p:cBhvr additive="base">
                                        <p:cTn id="68" dur="500"/>
                                        <p:tgtEl>
                                          <p:spTgt spid="68"/>
                                        </p:tgtEl>
                                        <p:attrNameLst>
                                          <p:attrName>ppt_x</p:attrName>
                                        </p:attrNameLst>
                                      </p:cBhvr>
                                      <p:tavLst>
                                        <p:tav tm="0">
                                          <p:val>
                                            <p:strVal val="ppt_x"/>
                                          </p:val>
                                        </p:tav>
                                        <p:tav tm="100000">
                                          <p:val>
                                            <p:strVal val="0-ppt_w/2"/>
                                          </p:val>
                                        </p:tav>
                                      </p:tavLst>
                                    </p:anim>
                                    <p:anim calcmode="lin" valueType="num">
                                      <p:cBhvr additive="base">
                                        <p:cTn id="69" dur="500"/>
                                        <p:tgtEl>
                                          <p:spTgt spid="68"/>
                                        </p:tgtEl>
                                        <p:attrNameLst>
                                          <p:attrName>ppt_y</p:attrName>
                                        </p:attrNameLst>
                                      </p:cBhvr>
                                      <p:tavLst>
                                        <p:tav tm="0">
                                          <p:val>
                                            <p:strVal val="ppt_y"/>
                                          </p:val>
                                        </p:tav>
                                        <p:tav tm="100000">
                                          <p:val>
                                            <p:strVal val="ppt_y"/>
                                          </p:val>
                                        </p:tav>
                                      </p:tavLst>
                                    </p:anim>
                                    <p:set>
                                      <p:cBhvr>
                                        <p:cTn id="70"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8" grpId="1" animBg="1"/>
      <p:bldP spid="29" grpId="0" animBg="1"/>
      <p:bldP spid="29" grpId="1" animBg="1"/>
      <p:bldP spid="30" grpId="0" animBg="1"/>
      <p:bldP spid="30" grpId="1" animBg="1"/>
      <p:bldP spid="30" grpId="2" animBg="1"/>
      <p:bldP spid="30" grpId="3" animBg="1"/>
      <p:bldP spid="30" grpId="4" animBg="1"/>
      <p:bldP spid="30" grpId="5" animBg="1"/>
      <p:bldP spid="34" grpId="0" animBg="1"/>
      <p:bldP spid="67" grpId="0" animBg="1"/>
      <p:bldP spid="67" grpId="1" animBg="1"/>
      <p:bldP spid="67" grpId="2" animBg="1"/>
      <p:bldP spid="67" grpId="3" animBg="1"/>
      <p:bldP spid="68" grpId="0" animBg="1"/>
      <p:bldP spid="68" grpId="1" animBg="1"/>
      <p:bldP spid="6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76</a:t>
            </a:fld>
            <a:endParaRPr lang="en-US" altLang="en-US"/>
          </a:p>
        </p:txBody>
      </p:sp>
      <p:sp>
        <p:nvSpPr>
          <p:cNvPr id="44" name="Oval 2"/>
          <p:cNvSpPr>
            <a:spLocks noChangeArrowheads="1"/>
          </p:cNvSpPr>
          <p:nvPr/>
        </p:nvSpPr>
        <p:spPr bwMode="auto">
          <a:xfrm>
            <a:off x="1411288"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5" name="Oval 3"/>
          <p:cNvSpPr>
            <a:spLocks noChangeArrowheads="1"/>
          </p:cNvSpPr>
          <p:nvPr/>
        </p:nvSpPr>
        <p:spPr bwMode="auto">
          <a:xfrm>
            <a:off x="25209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6" name="Oval 4"/>
          <p:cNvSpPr>
            <a:spLocks noChangeArrowheads="1"/>
          </p:cNvSpPr>
          <p:nvPr/>
        </p:nvSpPr>
        <p:spPr bwMode="auto">
          <a:xfrm>
            <a:off x="36290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7" name="Oval 5"/>
          <p:cNvSpPr>
            <a:spLocks noChangeArrowheads="1"/>
          </p:cNvSpPr>
          <p:nvPr/>
        </p:nvSpPr>
        <p:spPr bwMode="auto">
          <a:xfrm>
            <a:off x="473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8" name="Oval 6"/>
          <p:cNvSpPr>
            <a:spLocks noChangeArrowheads="1"/>
          </p:cNvSpPr>
          <p:nvPr/>
        </p:nvSpPr>
        <p:spPr bwMode="auto">
          <a:xfrm>
            <a:off x="5845175" y="287178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9" name="Oval 7"/>
          <p:cNvSpPr>
            <a:spLocks noChangeArrowheads="1"/>
          </p:cNvSpPr>
          <p:nvPr/>
        </p:nvSpPr>
        <p:spPr bwMode="auto">
          <a:xfrm>
            <a:off x="695483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0" name="Oval 8"/>
          <p:cNvSpPr>
            <a:spLocks noChangeArrowheads="1"/>
          </p:cNvSpPr>
          <p:nvPr/>
        </p:nvSpPr>
        <p:spPr bwMode="auto">
          <a:xfrm>
            <a:off x="80645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9"/>
          <p:cNvSpPr>
            <a:spLocks noChangeArrowheads="1"/>
          </p:cNvSpPr>
          <p:nvPr/>
        </p:nvSpPr>
        <p:spPr bwMode="auto">
          <a:xfrm>
            <a:off x="3048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2" name="AutoShape 10"/>
          <p:cNvSpPr>
            <a:spLocks noChangeArrowheads="1"/>
          </p:cNvSpPr>
          <p:nvPr/>
        </p:nvSpPr>
        <p:spPr bwMode="auto">
          <a:xfrm>
            <a:off x="5732463"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53" name="Text Box 11"/>
          <p:cNvSpPr txBox="1">
            <a:spLocks noChangeArrowheads="1"/>
          </p:cNvSpPr>
          <p:nvPr/>
        </p:nvSpPr>
        <p:spPr bwMode="auto">
          <a:xfrm>
            <a:off x="3082925"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a:latin typeface="Times New Roman" panose="02020603050405020304" pitchFamily="18" charset="0"/>
              </a:rPr>
              <a:t>x</a:t>
            </a:r>
          </a:p>
        </p:txBody>
      </p:sp>
      <p:grpSp>
        <p:nvGrpSpPr>
          <p:cNvPr id="54" name="Group 12"/>
          <p:cNvGrpSpPr>
            <a:grpSpLocks/>
          </p:cNvGrpSpPr>
          <p:nvPr/>
        </p:nvGrpSpPr>
        <p:grpSpPr bwMode="auto">
          <a:xfrm>
            <a:off x="304800" y="3421063"/>
            <a:ext cx="8550275" cy="608012"/>
            <a:chOff x="644" y="1153"/>
            <a:chExt cx="4972" cy="383"/>
          </a:xfrm>
        </p:grpSpPr>
        <p:sp>
          <p:nvSpPr>
            <p:cNvPr id="55"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6"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7"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8"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9"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60"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1"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2"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3" name="AutoShape 21"/>
          <p:cNvSpPr>
            <a:spLocks noChangeArrowheads="1"/>
          </p:cNvSpPr>
          <p:nvPr/>
        </p:nvSpPr>
        <p:spPr bwMode="auto">
          <a:xfrm>
            <a:off x="5662613"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pos</a:t>
            </a:r>
          </a:p>
        </p:txBody>
      </p:sp>
      <p:sp>
        <p:nvSpPr>
          <p:cNvPr id="64" name="Text Box 23"/>
          <p:cNvSpPr txBox="1">
            <a:spLocks noChangeArrowheads="1"/>
          </p:cNvSpPr>
          <p:nvPr/>
        </p:nvSpPr>
        <p:spPr bwMode="auto">
          <a:xfrm>
            <a:off x="1282700"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solidFill>
                  <a:srgbClr val="362AD4"/>
                </a:solidFill>
                <a:latin typeface="Times New Roman" panose="02020603050405020304" pitchFamily="18" charset="0"/>
                <a:cs typeface="Times New Roman" panose="02020603050405020304" pitchFamily="18" charset="0"/>
              </a:rPr>
              <a:t>Insert a[6] into (0, 5)</a:t>
            </a:r>
          </a:p>
        </p:txBody>
      </p:sp>
      <p:sp>
        <p:nvSpPr>
          <p:cNvPr id="65" name="Oval 24"/>
          <p:cNvSpPr>
            <a:spLocks noChangeArrowheads="1"/>
          </p:cNvSpPr>
          <p:nvPr/>
        </p:nvSpPr>
        <p:spPr bwMode="auto">
          <a:xfrm>
            <a:off x="2513013"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Tree>
    <p:extLst>
      <p:ext uri="{BB962C8B-B14F-4D97-AF65-F5344CB8AC3E}">
        <p14:creationId xmlns:p14="http://schemas.microsoft.com/office/powerpoint/2010/main" val="13443902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3.61111E-6 2.96296E-6 L 0.11892 -0.00301 " pathEditMode="relative" rAng="0" ptsTypes="AA">
                                      <p:cBhvr>
                                        <p:cTn id="6" dur="2000" fill="hold"/>
                                        <p:tgtEl>
                                          <p:spTgt spid="52"/>
                                        </p:tgtEl>
                                        <p:attrNameLst>
                                          <p:attrName>ppt_x</p:attrName>
                                          <p:attrName>ppt_y</p:attrName>
                                        </p:attrNameLst>
                                      </p:cBhvr>
                                      <p:rCtr x="5937" y="-162"/>
                                    </p:animMotion>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4"/>
                                        </p:tgtEl>
                                        <p:attrNameLst>
                                          <p:attrName>style.visibility</p:attrName>
                                        </p:attrNameLst>
                                      </p:cBhvr>
                                      <p:to>
                                        <p:strVal val="visible"/>
                                      </p:to>
                                    </p:set>
                                    <p:anim calcmode="lin" valueType="num">
                                      <p:cBhvr additive="base">
                                        <p:cTn id="10" dur="500" fill="hold"/>
                                        <p:tgtEl>
                                          <p:spTgt spid="64"/>
                                        </p:tgtEl>
                                        <p:attrNameLst>
                                          <p:attrName>ppt_x</p:attrName>
                                        </p:attrNameLst>
                                      </p:cBhvr>
                                      <p:tavLst>
                                        <p:tav tm="0">
                                          <p:val>
                                            <p:strVal val="0-#ppt_w/2"/>
                                          </p:val>
                                        </p:tav>
                                        <p:tav tm="100000">
                                          <p:val>
                                            <p:strVal val="#ppt_x"/>
                                          </p:val>
                                        </p:tav>
                                      </p:tavLst>
                                    </p:anim>
                                    <p:anim calcmode="lin" valueType="num">
                                      <p:cBhvr additive="base">
                                        <p:cTn id="11" dur="500" fill="hold"/>
                                        <p:tgtEl>
                                          <p:spTgt spid="64"/>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42" presetClass="path" presetSubtype="0" accel="50000" decel="50000" fill="hold" grpId="0" nodeType="afterEffect">
                                  <p:stCondLst>
                                    <p:cond delay="0"/>
                                  </p:stCondLst>
                                  <p:childTnLst>
                                    <p:animMotion origin="layout" path="M -2.77778E-7 2.59259E-6 L -0.33681 0.32222 " pathEditMode="relative" rAng="0" ptsTypes="AA">
                                      <p:cBhvr>
                                        <p:cTn id="14" dur="2000" fill="hold"/>
                                        <p:tgtEl>
                                          <p:spTgt spid="49"/>
                                        </p:tgtEl>
                                        <p:attrNameLst>
                                          <p:attrName>ppt_x</p:attrName>
                                          <p:attrName>ppt_y</p:attrName>
                                        </p:attrNameLst>
                                      </p:cBhvr>
                                      <p:rCtr x="-16840" y="16111"/>
                                    </p:animMotion>
                                  </p:childTnLst>
                                </p:cTn>
                              </p:par>
                            </p:childTnLst>
                          </p:cTn>
                        </p:par>
                        <p:par>
                          <p:cTn id="15" fill="hold">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3"/>
                                        </p:tgtEl>
                                        <p:attrNameLst>
                                          <p:attrName>style.visibility</p:attrName>
                                        </p:attrNameLst>
                                      </p:cBhvr>
                                      <p:to>
                                        <p:strVal val="visible"/>
                                      </p:to>
                                    </p:set>
                                    <p:animEffect transition="in" filter="blinds(horizontal)">
                                      <p:cBhvr>
                                        <p:cTn id="18" dur="500"/>
                                        <p:tgtEl>
                                          <p:spTgt spid="63"/>
                                        </p:tgtEl>
                                      </p:cBhvr>
                                    </p:animEffect>
                                  </p:childTnLst>
                                </p:cTn>
                              </p:par>
                            </p:childTnLst>
                          </p:cTn>
                        </p:par>
                        <p:par>
                          <p:cTn id="19" fill="hold">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48"/>
                                        </p:tgtEl>
                                      </p:cBhvr>
                                    </p:animEffect>
                                    <p:animScale>
                                      <p:cBhvr>
                                        <p:cTn id="22" dur="1000" autoRev="1" fill="hold"/>
                                        <p:tgtEl>
                                          <p:spTgt spid="48"/>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49"/>
                                        </p:tgtEl>
                                      </p:cBhvr>
                                    </p:animEffect>
                                    <p:animScale>
                                      <p:cBhvr>
                                        <p:cTn id="25" dur="1000" autoRev="1" fill="hold"/>
                                        <p:tgtEl>
                                          <p:spTgt spid="49"/>
                                        </p:tgtEl>
                                      </p:cBhvr>
                                      <p:by x="105000" y="105000"/>
                                    </p:animScale>
                                  </p:childTnLst>
                                </p:cTn>
                              </p:par>
                            </p:childTnLst>
                          </p:cTn>
                        </p:par>
                        <p:par>
                          <p:cTn id="26" fill="hold">
                            <p:stCondLst>
                              <p:cond delay="7000"/>
                            </p:stCondLst>
                            <p:childTnLst>
                              <p:par>
                                <p:cTn id="27" presetID="63" presetClass="path" presetSubtype="0" accel="50000" decel="50000" fill="hold" grpId="1" nodeType="afterEffect">
                                  <p:stCondLst>
                                    <p:cond delay="0"/>
                                  </p:stCondLst>
                                  <p:childTnLst>
                                    <p:animMotion origin="layout" path="M 0.00034 2.59259E-6 L 0.12135 -3.33333E-6 " pathEditMode="relative" rAng="0" ptsTypes="AA">
                                      <p:cBhvr>
                                        <p:cTn id="28" dur="2000" fill="hold"/>
                                        <p:tgtEl>
                                          <p:spTgt spid="48"/>
                                        </p:tgtEl>
                                        <p:attrNameLst>
                                          <p:attrName>ppt_x</p:attrName>
                                          <p:attrName>ppt_y</p:attrName>
                                        </p:attrNameLst>
                                      </p:cBhvr>
                                      <p:rCtr x="5851" y="347"/>
                                    </p:animMotion>
                                  </p:childTnLst>
                                </p:cTn>
                              </p:par>
                            </p:childTnLst>
                          </p:cTn>
                        </p:par>
                        <p:par>
                          <p:cTn id="29" fill="hold">
                            <p:stCondLst>
                              <p:cond delay="9000"/>
                            </p:stCondLst>
                            <p:childTnLst>
                              <p:par>
                                <p:cTn id="30" presetID="35" presetClass="path" presetSubtype="0" accel="50000" decel="50000" fill="hold" grpId="2" nodeType="afterEffect">
                                  <p:stCondLst>
                                    <p:cond delay="0"/>
                                  </p:stCondLst>
                                  <p:iterate type="lt">
                                    <p:tmPct val="0"/>
                                  </p:iterate>
                                  <p:childTnLst>
                                    <p:animMotion origin="layout" path="M 8.33333E-7 -2.22222E-6 L -0.12344 4.44444E-6 " pathEditMode="relative" rAng="0" ptsTypes="AA">
                                      <p:cBhvr>
                                        <p:cTn id="31" dur="2000" fill="hold"/>
                                        <p:tgtEl>
                                          <p:spTgt spid="63"/>
                                        </p:tgtEl>
                                        <p:attrNameLst>
                                          <p:attrName>ppt_x</p:attrName>
                                          <p:attrName>ppt_y</p:attrName>
                                        </p:attrNameLst>
                                      </p:cBhvr>
                                      <p:rCtr x="-6441" y="93"/>
                                    </p:animMotion>
                                  </p:childTnLst>
                                </p:cTn>
                              </p:par>
                            </p:childTnLst>
                          </p:cTn>
                        </p:par>
                        <p:par>
                          <p:cTn id="32" fill="hold">
                            <p:stCondLst>
                              <p:cond delay="11000"/>
                            </p:stCondLst>
                            <p:childTnLst>
                              <p:par>
                                <p:cTn id="33" presetID="26" presetClass="emph" presetSubtype="0" fill="hold" grpId="0" nodeType="afterEffect">
                                  <p:stCondLst>
                                    <p:cond delay="0"/>
                                  </p:stCondLst>
                                  <p:childTnLst>
                                    <p:animEffect transition="out" filter="fade">
                                      <p:cBhvr>
                                        <p:cTn id="34" dur="2000" tmFilter="0, 0; .2, .5; .8, .5; 1, 0"/>
                                        <p:tgtEl>
                                          <p:spTgt spid="47"/>
                                        </p:tgtEl>
                                      </p:cBhvr>
                                    </p:animEffect>
                                    <p:animScale>
                                      <p:cBhvr>
                                        <p:cTn id="35" dur="1000" autoRev="1" fill="hold"/>
                                        <p:tgtEl>
                                          <p:spTgt spid="47"/>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49"/>
                                        </p:tgtEl>
                                      </p:cBhvr>
                                    </p:animEffect>
                                    <p:animScale>
                                      <p:cBhvr>
                                        <p:cTn id="38" dur="1000" autoRev="1" fill="hold"/>
                                        <p:tgtEl>
                                          <p:spTgt spid="49"/>
                                        </p:tgtEl>
                                      </p:cBhvr>
                                      <p:by x="105000" y="105000"/>
                                    </p:animScale>
                                  </p:childTnLst>
                                </p:cTn>
                              </p:par>
                            </p:childTnLst>
                          </p:cTn>
                        </p:par>
                        <p:par>
                          <p:cTn id="39" fill="hold">
                            <p:stCondLst>
                              <p:cond delay="13000"/>
                            </p:stCondLst>
                            <p:childTnLst>
                              <p:par>
                                <p:cTn id="40" presetID="63" presetClass="path" presetSubtype="0" accel="50000" decel="50000" fill="hold" grpId="1" nodeType="afterEffect">
                                  <p:stCondLst>
                                    <p:cond delay="0"/>
                                  </p:stCondLst>
                                  <p:childTnLst>
                                    <p:animMotion origin="layout" path="M 0.00208 2.59259E-6 L 0.12135 3.33333E-6 " pathEditMode="relative" rAng="0" ptsTypes="AA">
                                      <p:cBhvr>
                                        <p:cTn id="41" dur="2000" fill="hold"/>
                                        <p:tgtEl>
                                          <p:spTgt spid="47"/>
                                        </p:tgtEl>
                                        <p:attrNameLst>
                                          <p:attrName>ppt_x</p:attrName>
                                          <p:attrName>ppt_y</p:attrName>
                                        </p:attrNameLst>
                                      </p:cBhvr>
                                      <p:rCtr x="5990" y="139"/>
                                    </p:animMotion>
                                  </p:childTnLst>
                                </p:cTn>
                              </p:par>
                            </p:childTnLst>
                          </p:cTn>
                        </p:par>
                        <p:par>
                          <p:cTn id="42" fill="hold">
                            <p:stCondLst>
                              <p:cond delay="15000"/>
                            </p:stCondLst>
                            <p:childTnLst>
                              <p:par>
                                <p:cTn id="43" presetID="35" presetClass="path" presetSubtype="0" accel="50000" decel="50000" fill="hold" grpId="3" nodeType="afterEffect">
                                  <p:stCondLst>
                                    <p:cond delay="0"/>
                                  </p:stCondLst>
                                  <p:iterate type="lt">
                                    <p:tmPct val="0"/>
                                  </p:iterate>
                                  <p:childTnLst>
                                    <p:animMotion origin="layout" path="M -0.12344 -2.22222E-6 L -0.23698 -2.22222E-6 " pathEditMode="relative" rAng="0" ptsTypes="AA">
                                      <p:cBhvr>
                                        <p:cTn id="44" dur="2000" fill="hold"/>
                                        <p:tgtEl>
                                          <p:spTgt spid="63"/>
                                        </p:tgtEl>
                                        <p:attrNameLst>
                                          <p:attrName>ppt_x</p:attrName>
                                          <p:attrName>ppt_y</p:attrName>
                                        </p:attrNameLst>
                                      </p:cBhvr>
                                      <p:rCtr x="-5677" y="0"/>
                                    </p:animMotion>
                                  </p:childTnLst>
                                </p:cTn>
                              </p:par>
                            </p:childTnLst>
                          </p:cTn>
                        </p:par>
                        <p:par>
                          <p:cTn id="45" fill="hold">
                            <p:stCondLst>
                              <p:cond delay="17000"/>
                            </p:stCondLst>
                            <p:childTnLst>
                              <p:par>
                                <p:cTn id="46" presetID="26" presetClass="emph" presetSubtype="0" fill="hold" grpId="0" nodeType="afterEffect">
                                  <p:stCondLst>
                                    <p:cond delay="0"/>
                                  </p:stCondLst>
                                  <p:childTnLst>
                                    <p:animEffect transition="out" filter="fade">
                                      <p:cBhvr>
                                        <p:cTn id="47" dur="2000" tmFilter="0, 0; .2, .5; .8, .5; 1, 0"/>
                                        <p:tgtEl>
                                          <p:spTgt spid="46"/>
                                        </p:tgtEl>
                                      </p:cBhvr>
                                    </p:animEffect>
                                    <p:animScale>
                                      <p:cBhvr>
                                        <p:cTn id="48" dur="1000" autoRev="1" fill="hold"/>
                                        <p:tgtEl>
                                          <p:spTgt spid="46"/>
                                        </p:tgtEl>
                                      </p:cBhvr>
                                      <p:by x="105000" y="105000"/>
                                    </p:animScale>
                                  </p:childTnLst>
                                </p:cTn>
                              </p:par>
                              <p:par>
                                <p:cTn id="49" presetID="26" presetClass="emph" presetSubtype="0" fill="hold" grpId="3" nodeType="withEffect">
                                  <p:stCondLst>
                                    <p:cond delay="0"/>
                                  </p:stCondLst>
                                  <p:childTnLst>
                                    <p:animEffect transition="out" filter="fade">
                                      <p:cBhvr>
                                        <p:cTn id="50" dur="2000" tmFilter="0, 0; .2, .5; .8, .5; 1, 0"/>
                                        <p:tgtEl>
                                          <p:spTgt spid="49"/>
                                        </p:tgtEl>
                                      </p:cBhvr>
                                    </p:animEffect>
                                    <p:animScale>
                                      <p:cBhvr>
                                        <p:cTn id="51" dur="1000" autoRev="1" fill="hold"/>
                                        <p:tgtEl>
                                          <p:spTgt spid="49"/>
                                        </p:tgtEl>
                                      </p:cBhvr>
                                      <p:by x="105000" y="105000"/>
                                    </p:animScale>
                                  </p:childTnLst>
                                </p:cTn>
                              </p:par>
                            </p:childTnLst>
                          </p:cTn>
                        </p:par>
                        <p:par>
                          <p:cTn id="52" fill="hold">
                            <p:stCondLst>
                              <p:cond delay="19000"/>
                            </p:stCondLst>
                            <p:childTnLst>
                              <p:par>
                                <p:cTn id="53" presetID="63" presetClass="path" presetSubtype="0" accel="50000" decel="50000" fill="hold" grpId="1" nodeType="afterEffect">
                                  <p:stCondLst>
                                    <p:cond delay="0"/>
                                  </p:stCondLst>
                                  <p:childTnLst>
                                    <p:animMotion origin="layout" path="M 0.0007 2.59259E-6 L 0.12343 3.33333E-6 " pathEditMode="relative" rAng="0" ptsTypes="AA">
                                      <p:cBhvr>
                                        <p:cTn id="54" dur="2000" fill="hold"/>
                                        <p:tgtEl>
                                          <p:spTgt spid="46"/>
                                        </p:tgtEl>
                                        <p:attrNameLst>
                                          <p:attrName>ppt_x</p:attrName>
                                          <p:attrName>ppt_y</p:attrName>
                                        </p:attrNameLst>
                                      </p:cBhvr>
                                      <p:rCtr x="5868" y="139"/>
                                    </p:animMotion>
                                  </p:childTnLst>
                                </p:cTn>
                              </p:par>
                            </p:childTnLst>
                          </p:cTn>
                        </p:par>
                        <p:par>
                          <p:cTn id="55" fill="hold">
                            <p:stCondLst>
                              <p:cond delay="21000"/>
                            </p:stCondLst>
                            <p:childTnLst>
                              <p:par>
                                <p:cTn id="56" presetID="35" presetClass="path" presetSubtype="0" accel="50000" decel="50000" fill="hold" grpId="4" nodeType="afterEffect">
                                  <p:stCondLst>
                                    <p:cond delay="0"/>
                                  </p:stCondLst>
                                  <p:iterate type="lt">
                                    <p:tmPct val="0"/>
                                  </p:iterate>
                                  <p:childTnLst>
                                    <p:animMotion origin="layout" path="M -0.22361 -2.22222E-6 L -0.36701 7.40741E-7 " pathEditMode="relative" rAng="0" ptsTypes="AA">
                                      <p:cBhvr>
                                        <p:cTn id="57" dur="2000" fill="hold"/>
                                        <p:tgtEl>
                                          <p:spTgt spid="63"/>
                                        </p:tgtEl>
                                        <p:attrNameLst>
                                          <p:attrName>ppt_x</p:attrName>
                                          <p:attrName>ppt_y</p:attrName>
                                        </p:attrNameLst>
                                      </p:cBhvr>
                                      <p:rCtr x="-7344" y="-23"/>
                                    </p:animMotion>
                                  </p:childTnLst>
                                </p:cTn>
                              </p:par>
                            </p:childTnLst>
                          </p:cTn>
                        </p:par>
                        <p:par>
                          <p:cTn id="58" fill="hold">
                            <p:stCondLst>
                              <p:cond delay="23000"/>
                            </p:stCondLst>
                            <p:childTnLst>
                              <p:par>
                                <p:cTn id="59" presetID="26" presetClass="emph" presetSubtype="0" fill="hold" grpId="0" nodeType="afterEffect">
                                  <p:stCondLst>
                                    <p:cond delay="0"/>
                                  </p:stCondLst>
                                  <p:childTnLst>
                                    <p:animEffect transition="out" filter="fade">
                                      <p:cBhvr>
                                        <p:cTn id="60" dur="2000" tmFilter="0, 0; .2, .5; .8, .5; 1, 0"/>
                                        <p:tgtEl>
                                          <p:spTgt spid="45"/>
                                        </p:tgtEl>
                                      </p:cBhvr>
                                    </p:animEffect>
                                    <p:animScale>
                                      <p:cBhvr>
                                        <p:cTn id="61" dur="1000" autoRev="1" fill="hold"/>
                                        <p:tgtEl>
                                          <p:spTgt spid="45"/>
                                        </p:tgtEl>
                                      </p:cBhvr>
                                      <p:by x="105000" y="105000"/>
                                    </p:animScale>
                                  </p:childTnLst>
                                </p:cTn>
                              </p:par>
                              <p:par>
                                <p:cTn id="62" presetID="26" presetClass="emph" presetSubtype="0" fill="hold" grpId="4" nodeType="withEffect">
                                  <p:stCondLst>
                                    <p:cond delay="0"/>
                                  </p:stCondLst>
                                  <p:childTnLst>
                                    <p:animEffect transition="out" filter="fade">
                                      <p:cBhvr>
                                        <p:cTn id="63" dur="2000" tmFilter="0, 0; .2, .5; .8, .5; 1, 0"/>
                                        <p:tgtEl>
                                          <p:spTgt spid="49"/>
                                        </p:tgtEl>
                                      </p:cBhvr>
                                    </p:animEffect>
                                    <p:animScale>
                                      <p:cBhvr>
                                        <p:cTn id="64" dur="1000" autoRev="1" fill="hold"/>
                                        <p:tgtEl>
                                          <p:spTgt spid="49"/>
                                        </p:tgtEl>
                                      </p:cBhvr>
                                      <p:by x="105000" y="105000"/>
                                    </p:animScale>
                                  </p:childTnLst>
                                </p:cTn>
                              </p:par>
                            </p:childTnLst>
                          </p:cTn>
                        </p:par>
                        <p:par>
                          <p:cTn id="65" fill="hold">
                            <p:stCondLst>
                              <p:cond delay="25000"/>
                            </p:stCondLst>
                            <p:childTnLst>
                              <p:par>
                                <p:cTn id="66" presetID="63" presetClass="path" presetSubtype="0" accel="50000" decel="50000" fill="hold" grpId="1" nodeType="afterEffect">
                                  <p:stCondLst>
                                    <p:cond delay="0"/>
                                  </p:stCondLst>
                                  <p:childTnLst>
                                    <p:animMotion origin="layout" path="M 0.00261 2.59259E-6 L 0.12188 3.33333E-6 " pathEditMode="relative" rAng="0" ptsTypes="AA">
                                      <p:cBhvr>
                                        <p:cTn id="67" dur="2000" fill="hold"/>
                                        <p:tgtEl>
                                          <p:spTgt spid="45"/>
                                        </p:tgtEl>
                                        <p:attrNameLst>
                                          <p:attrName>ppt_x</p:attrName>
                                          <p:attrName>ppt_y</p:attrName>
                                        </p:attrNameLst>
                                      </p:cBhvr>
                                      <p:rCtr x="6007" y="139"/>
                                    </p:animMotion>
                                  </p:childTnLst>
                                </p:cTn>
                              </p:par>
                            </p:childTnLst>
                          </p:cTn>
                        </p:par>
                        <p:par>
                          <p:cTn id="68" fill="hold">
                            <p:stCondLst>
                              <p:cond delay="27000"/>
                            </p:stCondLst>
                            <p:childTnLst>
                              <p:par>
                                <p:cTn id="69" presetID="35" presetClass="path" presetSubtype="0" accel="50000" decel="50000" fill="hold" grpId="5" nodeType="afterEffect">
                                  <p:stCondLst>
                                    <p:cond delay="0"/>
                                  </p:stCondLst>
                                  <p:iterate type="lt">
                                    <p:tmPct val="0"/>
                                  </p:iterate>
                                  <p:childTnLst>
                                    <p:animMotion origin="layout" path="M -0.36701 -2.22222E-6 L -0.47865 -2.22222E-6 " pathEditMode="relative" rAng="0" ptsTypes="AA">
                                      <p:cBhvr>
                                        <p:cTn id="70" dur="2000" fill="hold"/>
                                        <p:tgtEl>
                                          <p:spTgt spid="63"/>
                                        </p:tgtEl>
                                        <p:attrNameLst>
                                          <p:attrName>ppt_x</p:attrName>
                                          <p:attrName>ppt_y</p:attrName>
                                        </p:attrNameLst>
                                      </p:cBhvr>
                                      <p:rCtr x="-5590" y="0"/>
                                    </p:animMotion>
                                  </p:childTnLst>
                                </p:cTn>
                              </p:par>
                            </p:childTnLst>
                          </p:cTn>
                        </p:par>
                        <p:par>
                          <p:cTn id="71" fill="hold">
                            <p:stCondLst>
                              <p:cond delay="29000"/>
                            </p:stCondLst>
                            <p:childTnLst>
                              <p:par>
                                <p:cTn id="72" presetID="26" presetClass="emph" presetSubtype="0" fill="hold" grpId="0" nodeType="afterEffect">
                                  <p:stCondLst>
                                    <p:cond delay="0"/>
                                  </p:stCondLst>
                                  <p:childTnLst>
                                    <p:animEffect transition="out" filter="fade">
                                      <p:cBhvr>
                                        <p:cTn id="73" dur="2000" tmFilter="0, 0; .2, .5; .8, .5; 1, 0"/>
                                        <p:tgtEl>
                                          <p:spTgt spid="44"/>
                                        </p:tgtEl>
                                      </p:cBhvr>
                                    </p:animEffect>
                                    <p:animScale>
                                      <p:cBhvr>
                                        <p:cTn id="74" dur="1000" autoRev="1" fill="hold"/>
                                        <p:tgtEl>
                                          <p:spTgt spid="44"/>
                                        </p:tgtEl>
                                      </p:cBhvr>
                                      <p:by x="105000" y="105000"/>
                                    </p:animScale>
                                  </p:childTnLst>
                                </p:cTn>
                              </p:par>
                              <p:par>
                                <p:cTn id="75" presetID="26" presetClass="emph" presetSubtype="0" fill="hold" grpId="5" nodeType="withEffect">
                                  <p:stCondLst>
                                    <p:cond delay="0"/>
                                  </p:stCondLst>
                                  <p:childTnLst>
                                    <p:animEffect transition="out" filter="fade">
                                      <p:cBhvr>
                                        <p:cTn id="76" dur="2000" tmFilter="0, 0; .2, .5; .8, .5; 1, 0"/>
                                        <p:tgtEl>
                                          <p:spTgt spid="49"/>
                                        </p:tgtEl>
                                      </p:cBhvr>
                                    </p:animEffect>
                                    <p:animScale>
                                      <p:cBhvr>
                                        <p:cTn id="77" dur="1000" autoRev="1" fill="hold"/>
                                        <p:tgtEl>
                                          <p:spTgt spid="49"/>
                                        </p:tgtEl>
                                      </p:cBhvr>
                                      <p:by x="105000" y="105000"/>
                                    </p:animScale>
                                  </p:childTnLst>
                                </p:cTn>
                              </p:par>
                            </p:childTnLst>
                          </p:cTn>
                        </p:par>
                        <p:par>
                          <p:cTn id="78" fill="hold">
                            <p:stCondLst>
                              <p:cond delay="31000"/>
                            </p:stCondLst>
                            <p:childTnLst>
                              <p:par>
                                <p:cTn id="79" presetID="64" presetClass="path" presetSubtype="0" accel="50000" decel="50000" fill="hold" grpId="6" nodeType="afterEffect">
                                  <p:stCondLst>
                                    <p:cond delay="0"/>
                                  </p:stCondLst>
                                  <p:childTnLst>
                                    <p:animMotion origin="layout" path="M -0.33681 0.32222 L -0.48229 3.33333E-6 " pathEditMode="relative" rAng="0" ptsTypes="AA">
                                      <p:cBhvr>
                                        <p:cTn id="80" dur="2000" fill="hold"/>
                                        <p:tgtEl>
                                          <p:spTgt spid="49"/>
                                        </p:tgtEl>
                                        <p:attrNameLst>
                                          <p:attrName>ppt_x</p:attrName>
                                          <p:attrName>ppt_y</p:attrName>
                                        </p:attrNameLst>
                                      </p:cBhvr>
                                      <p:rCtr x="-7517" y="-15972"/>
                                    </p:animMotion>
                                  </p:childTnLst>
                                </p:cTn>
                              </p:par>
                            </p:childTnLst>
                          </p:cTn>
                        </p:par>
                        <p:par>
                          <p:cTn id="81" fill="hold">
                            <p:stCondLst>
                              <p:cond delay="33000"/>
                            </p:stCondLst>
                            <p:childTnLst>
                              <p:par>
                                <p:cTn id="82" presetID="8" presetClass="exit" presetSubtype="16" fill="hold" grpId="7" nodeType="afterEffect">
                                  <p:stCondLst>
                                    <p:cond delay="0"/>
                                  </p:stCondLst>
                                  <p:childTnLst>
                                    <p:animEffect transition="out" filter="diamond(in)">
                                      <p:cBhvr>
                                        <p:cTn id="83" dur="1000"/>
                                        <p:tgtEl>
                                          <p:spTgt spid="49"/>
                                        </p:tgtEl>
                                      </p:cBhvr>
                                    </p:animEffect>
                                    <p:set>
                                      <p:cBhvr>
                                        <p:cTn id="84" dur="1" fill="hold">
                                          <p:stCondLst>
                                            <p:cond delay="999"/>
                                          </p:stCondLst>
                                        </p:cTn>
                                        <p:tgtEl>
                                          <p:spTgt spid="49"/>
                                        </p:tgtEl>
                                        <p:attrNameLst>
                                          <p:attrName>style.visibility</p:attrName>
                                        </p:attrNameLst>
                                      </p:cBhvr>
                                      <p:to>
                                        <p:strVal val="hidden"/>
                                      </p:to>
                                    </p:set>
                                  </p:childTnLst>
                                </p:cTn>
                              </p:par>
                              <p:par>
                                <p:cTn id="85" presetID="8" presetClass="entr" presetSubtype="16" fill="hold" grpId="0" nodeType="withEffect">
                                  <p:stCondLst>
                                    <p:cond delay="0"/>
                                  </p:stCondLst>
                                  <p:childTnLst>
                                    <p:set>
                                      <p:cBhvr>
                                        <p:cTn id="86" dur="1" fill="hold">
                                          <p:stCondLst>
                                            <p:cond delay="0"/>
                                          </p:stCondLst>
                                        </p:cTn>
                                        <p:tgtEl>
                                          <p:spTgt spid="65"/>
                                        </p:tgtEl>
                                        <p:attrNameLst>
                                          <p:attrName>style.visibility</p:attrName>
                                        </p:attrNameLst>
                                      </p:cBhvr>
                                      <p:to>
                                        <p:strVal val="visible"/>
                                      </p:to>
                                    </p:set>
                                    <p:animEffect transition="in" filter="diamond(in)">
                                      <p:cBhvr>
                                        <p:cTn id="87" dur="1000"/>
                                        <p:tgtEl>
                                          <p:spTgt spid="65"/>
                                        </p:tgtEl>
                                      </p:cBhvr>
                                    </p:animEffect>
                                  </p:childTnLst>
                                </p:cTn>
                              </p:par>
                            </p:childTnLst>
                          </p:cTn>
                        </p:par>
                        <p:par>
                          <p:cTn id="88" fill="hold">
                            <p:stCondLst>
                              <p:cond delay="34000"/>
                            </p:stCondLst>
                            <p:childTnLst>
                              <p:par>
                                <p:cTn id="89" presetID="3" presetClass="exit" presetSubtype="10" fill="hold" grpId="1" nodeType="afterEffect">
                                  <p:stCondLst>
                                    <p:cond delay="0"/>
                                  </p:stCondLst>
                                  <p:iterate type="lt">
                                    <p:tmPct val="0"/>
                                  </p:iterate>
                                  <p:childTnLst>
                                    <p:animEffect transition="out" filter="blinds(horizontal)">
                                      <p:cBhvr>
                                        <p:cTn id="90" dur="500"/>
                                        <p:tgtEl>
                                          <p:spTgt spid="63"/>
                                        </p:tgtEl>
                                      </p:cBhvr>
                                    </p:animEffect>
                                    <p:set>
                                      <p:cBhvr>
                                        <p:cTn id="91" dur="1" fill="hold">
                                          <p:stCondLst>
                                            <p:cond delay="499"/>
                                          </p:stCondLst>
                                        </p:cTn>
                                        <p:tgtEl>
                                          <p:spTgt spid="63"/>
                                        </p:tgtEl>
                                        <p:attrNameLst>
                                          <p:attrName>style.visibility</p:attrName>
                                        </p:attrNameLst>
                                      </p:cBhvr>
                                      <p:to>
                                        <p:strVal val="hidden"/>
                                      </p:to>
                                    </p:set>
                                  </p:childTnLst>
                                </p:cTn>
                              </p:par>
                            </p:childTnLst>
                          </p:cTn>
                        </p:par>
                        <p:par>
                          <p:cTn id="92" fill="hold">
                            <p:stCondLst>
                              <p:cond delay="34500"/>
                            </p:stCondLst>
                            <p:childTnLst>
                              <p:par>
                                <p:cTn id="93" presetID="2" presetClass="exit" presetSubtype="8" fill="hold" grpId="1" nodeType="afterEffect">
                                  <p:stCondLst>
                                    <p:cond delay="0"/>
                                  </p:stCondLst>
                                  <p:childTnLst>
                                    <p:anim calcmode="lin" valueType="num">
                                      <p:cBhvr additive="base">
                                        <p:cTn id="94" dur="500"/>
                                        <p:tgtEl>
                                          <p:spTgt spid="64"/>
                                        </p:tgtEl>
                                        <p:attrNameLst>
                                          <p:attrName>ppt_x</p:attrName>
                                        </p:attrNameLst>
                                      </p:cBhvr>
                                      <p:tavLst>
                                        <p:tav tm="0">
                                          <p:val>
                                            <p:strVal val="ppt_x"/>
                                          </p:val>
                                        </p:tav>
                                        <p:tav tm="100000">
                                          <p:val>
                                            <p:strVal val="0-ppt_w/2"/>
                                          </p:val>
                                        </p:tav>
                                      </p:tavLst>
                                    </p:anim>
                                    <p:anim calcmode="lin" valueType="num">
                                      <p:cBhvr additive="base">
                                        <p:cTn id="95" dur="500"/>
                                        <p:tgtEl>
                                          <p:spTgt spid="64"/>
                                        </p:tgtEl>
                                        <p:attrNameLst>
                                          <p:attrName>ppt_y</p:attrName>
                                        </p:attrNameLst>
                                      </p:cBhvr>
                                      <p:tavLst>
                                        <p:tav tm="0">
                                          <p:val>
                                            <p:strVal val="ppt_y"/>
                                          </p:val>
                                        </p:tav>
                                        <p:tav tm="100000">
                                          <p:val>
                                            <p:strVal val="ppt_y"/>
                                          </p:val>
                                        </p:tav>
                                      </p:tavLst>
                                    </p:anim>
                                    <p:set>
                                      <p:cBhvr>
                                        <p:cTn id="96" dur="1" fill="hold">
                                          <p:stCondLst>
                                            <p:cond delay="499"/>
                                          </p:stCondLst>
                                        </p:cTn>
                                        <p:tgtEl>
                                          <p:spTgt spid="6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49" grpId="2" animBg="1"/>
      <p:bldP spid="49" grpId="3" animBg="1"/>
      <p:bldP spid="49" grpId="4" animBg="1"/>
      <p:bldP spid="49" grpId="5" animBg="1"/>
      <p:bldP spid="49" grpId="6" animBg="1"/>
      <p:bldP spid="49" grpId="7" animBg="1"/>
      <p:bldP spid="52" grpId="0" animBg="1"/>
      <p:bldP spid="63" grpId="0" animBg="1"/>
      <p:bldP spid="63" grpId="1" animBg="1"/>
      <p:bldP spid="63" grpId="2" animBg="1"/>
      <p:bldP spid="63" grpId="3" animBg="1"/>
      <p:bldP spid="63" grpId="4" animBg="1"/>
      <p:bldP spid="63" grpId="5" animBg="1"/>
      <p:bldP spid="64" grpId="0" animBg="1"/>
      <p:bldP spid="64" grpId="1" animBg="1"/>
      <p:bldP spid="6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77</a:t>
            </a:fld>
            <a:endParaRPr lang="en-US" altLang="en-US"/>
          </a:p>
        </p:txBody>
      </p:sp>
      <p:sp>
        <p:nvSpPr>
          <p:cNvPr id="26" name="Oval 2"/>
          <p:cNvSpPr>
            <a:spLocks noChangeArrowheads="1"/>
          </p:cNvSpPr>
          <p:nvPr/>
        </p:nvSpPr>
        <p:spPr bwMode="auto">
          <a:xfrm>
            <a:off x="1411288"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7" name="Oval 3"/>
          <p:cNvSpPr>
            <a:spLocks noChangeArrowheads="1"/>
          </p:cNvSpPr>
          <p:nvPr/>
        </p:nvSpPr>
        <p:spPr bwMode="auto">
          <a:xfrm>
            <a:off x="25209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8" name="Oval 4"/>
          <p:cNvSpPr>
            <a:spLocks noChangeArrowheads="1"/>
          </p:cNvSpPr>
          <p:nvPr/>
        </p:nvSpPr>
        <p:spPr bwMode="auto">
          <a:xfrm>
            <a:off x="36290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9" name="Oval 5"/>
          <p:cNvSpPr>
            <a:spLocks noChangeArrowheads="1"/>
          </p:cNvSpPr>
          <p:nvPr/>
        </p:nvSpPr>
        <p:spPr bwMode="auto">
          <a:xfrm>
            <a:off x="473868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0" name="Oval 6"/>
          <p:cNvSpPr>
            <a:spLocks noChangeArrowheads="1"/>
          </p:cNvSpPr>
          <p:nvPr/>
        </p:nvSpPr>
        <p:spPr bwMode="auto">
          <a:xfrm>
            <a:off x="5845175" y="287178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1" name="Oval 7"/>
          <p:cNvSpPr>
            <a:spLocks noChangeArrowheads="1"/>
          </p:cNvSpPr>
          <p:nvPr/>
        </p:nvSpPr>
        <p:spPr bwMode="auto">
          <a:xfrm>
            <a:off x="695483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2" name="Oval 8"/>
          <p:cNvSpPr>
            <a:spLocks noChangeArrowheads="1"/>
          </p:cNvSpPr>
          <p:nvPr/>
        </p:nvSpPr>
        <p:spPr bwMode="auto">
          <a:xfrm>
            <a:off x="8064500" y="2871788"/>
            <a:ext cx="790575" cy="617537"/>
          </a:xfrm>
          <a:prstGeom prst="ellipse">
            <a:avLst/>
          </a:prstGeom>
          <a:gradFill rotWithShape="1">
            <a:gsLst>
              <a:gs pos="0">
                <a:srgbClr val="00FF00">
                  <a:alpha val="60001"/>
                </a:srgbClr>
              </a:gs>
              <a:gs pos="100000">
                <a:srgbClr val="00FF00">
                  <a:gamma/>
                  <a:shade val="46275"/>
                  <a:invGamma/>
                </a:srgbClr>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3" name="Oval 9"/>
          <p:cNvSpPr>
            <a:spLocks noChangeArrowheads="1"/>
          </p:cNvSpPr>
          <p:nvPr/>
        </p:nvSpPr>
        <p:spPr bwMode="auto">
          <a:xfrm>
            <a:off x="3048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4" name="AutoShape 10"/>
          <p:cNvSpPr>
            <a:spLocks noChangeArrowheads="1"/>
          </p:cNvSpPr>
          <p:nvPr/>
        </p:nvSpPr>
        <p:spPr bwMode="auto">
          <a:xfrm>
            <a:off x="6832600" y="3571875"/>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35" name="Text Box 11"/>
          <p:cNvSpPr txBox="1">
            <a:spLocks noChangeArrowheads="1"/>
          </p:cNvSpPr>
          <p:nvPr/>
        </p:nvSpPr>
        <p:spPr bwMode="auto">
          <a:xfrm>
            <a:off x="3082925" y="5029200"/>
            <a:ext cx="74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3600">
                <a:latin typeface="Times New Roman" panose="02020603050405020304" pitchFamily="18" charset="0"/>
              </a:rPr>
              <a:t>x</a:t>
            </a:r>
          </a:p>
        </p:txBody>
      </p:sp>
      <p:grpSp>
        <p:nvGrpSpPr>
          <p:cNvPr id="36" name="Group 12"/>
          <p:cNvGrpSpPr>
            <a:grpSpLocks/>
          </p:cNvGrpSpPr>
          <p:nvPr/>
        </p:nvGrpSpPr>
        <p:grpSpPr bwMode="auto">
          <a:xfrm>
            <a:off x="314325" y="3462338"/>
            <a:ext cx="8550275" cy="608012"/>
            <a:chOff x="644" y="1153"/>
            <a:chExt cx="4972" cy="383"/>
          </a:xfrm>
        </p:grpSpPr>
        <p:sp>
          <p:nvSpPr>
            <p:cNvPr id="37"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8"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9"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40"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1"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2"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3"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6"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7" name="AutoShape 21"/>
          <p:cNvSpPr>
            <a:spLocks noChangeArrowheads="1"/>
          </p:cNvSpPr>
          <p:nvPr/>
        </p:nvSpPr>
        <p:spPr bwMode="auto">
          <a:xfrm>
            <a:off x="6742113" y="2039938"/>
            <a:ext cx="1238250" cy="769937"/>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pos</a:t>
            </a:r>
          </a:p>
        </p:txBody>
      </p:sp>
      <p:sp>
        <p:nvSpPr>
          <p:cNvPr id="68" name="Text Box 23"/>
          <p:cNvSpPr txBox="1">
            <a:spLocks noChangeArrowheads="1"/>
          </p:cNvSpPr>
          <p:nvPr/>
        </p:nvSpPr>
        <p:spPr bwMode="auto">
          <a:xfrm>
            <a:off x="1282700" y="1384300"/>
            <a:ext cx="3336925" cy="4572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solidFill>
                  <a:srgbClr val="362AD4"/>
                </a:solidFill>
                <a:latin typeface="Times New Roman" panose="02020603050405020304" pitchFamily="18" charset="0"/>
                <a:cs typeface="Times New Roman" panose="02020603050405020304" pitchFamily="18" charset="0"/>
              </a:rPr>
              <a:t>Insert a[8] into (0, 6)</a:t>
            </a:r>
          </a:p>
        </p:txBody>
      </p:sp>
      <p:sp>
        <p:nvSpPr>
          <p:cNvPr id="69" name="Oval 24"/>
          <p:cNvSpPr>
            <a:spLocks noChangeArrowheads="1"/>
          </p:cNvSpPr>
          <p:nvPr/>
        </p:nvSpPr>
        <p:spPr bwMode="auto">
          <a:xfrm>
            <a:off x="8037513" y="285273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Tree>
    <p:extLst>
      <p:ext uri="{BB962C8B-B14F-4D97-AF65-F5344CB8AC3E}">
        <p14:creationId xmlns:p14="http://schemas.microsoft.com/office/powerpoint/2010/main" val="15131589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1.11111E-6 2.96296E-6 L 0.12361 -0.00301 " pathEditMode="relative" rAng="0" ptsTypes="AA">
                                      <p:cBhvr>
                                        <p:cTn id="6" dur="2000" fill="hold"/>
                                        <p:tgtEl>
                                          <p:spTgt spid="34"/>
                                        </p:tgtEl>
                                        <p:attrNameLst>
                                          <p:attrName>ppt_x</p:attrName>
                                          <p:attrName>ppt_y</p:attrName>
                                        </p:attrNameLst>
                                      </p:cBhvr>
                                      <p:rCtr x="6181" y="-162"/>
                                    </p:animMotion>
                                  </p:childTnLst>
                                </p:cTn>
                              </p:par>
                            </p:childTnLst>
                          </p:cTn>
                        </p:par>
                        <p:par>
                          <p:cTn id="7" fill="hold">
                            <p:stCondLst>
                              <p:cond delay="2000"/>
                            </p:stCondLst>
                            <p:childTnLst>
                              <p:par>
                                <p:cTn id="8" presetID="2" presetClass="entr" presetSubtype="8" fill="hold" grpId="0" nodeType="afterEffect">
                                  <p:stCondLst>
                                    <p:cond delay="0"/>
                                  </p:stCondLst>
                                  <p:childTnLst>
                                    <p:set>
                                      <p:cBhvr>
                                        <p:cTn id="9" dur="1" fill="hold">
                                          <p:stCondLst>
                                            <p:cond delay="0"/>
                                          </p:stCondLst>
                                        </p:cTn>
                                        <p:tgtEl>
                                          <p:spTgt spid="68"/>
                                        </p:tgtEl>
                                        <p:attrNameLst>
                                          <p:attrName>style.visibility</p:attrName>
                                        </p:attrNameLst>
                                      </p:cBhvr>
                                      <p:to>
                                        <p:strVal val="visible"/>
                                      </p:to>
                                    </p:set>
                                    <p:anim calcmode="lin" valueType="num">
                                      <p:cBhvr additive="base">
                                        <p:cTn id="10" dur="500" fill="hold"/>
                                        <p:tgtEl>
                                          <p:spTgt spid="68"/>
                                        </p:tgtEl>
                                        <p:attrNameLst>
                                          <p:attrName>ppt_x</p:attrName>
                                        </p:attrNameLst>
                                      </p:cBhvr>
                                      <p:tavLst>
                                        <p:tav tm="0">
                                          <p:val>
                                            <p:strVal val="0-#ppt_w/2"/>
                                          </p:val>
                                        </p:tav>
                                        <p:tav tm="100000">
                                          <p:val>
                                            <p:strVal val="#ppt_x"/>
                                          </p:val>
                                        </p:tav>
                                      </p:tavLst>
                                    </p:anim>
                                    <p:anim calcmode="lin" valueType="num">
                                      <p:cBhvr additive="base">
                                        <p:cTn id="11" dur="500" fill="hold"/>
                                        <p:tgtEl>
                                          <p:spTgt spid="68"/>
                                        </p:tgtEl>
                                        <p:attrNameLst>
                                          <p:attrName>ppt_y</p:attrName>
                                        </p:attrNameLst>
                                      </p:cBhvr>
                                      <p:tavLst>
                                        <p:tav tm="0">
                                          <p:val>
                                            <p:strVal val="#ppt_y"/>
                                          </p:val>
                                        </p:tav>
                                        <p:tav tm="100000">
                                          <p:val>
                                            <p:strVal val="#ppt_y"/>
                                          </p:val>
                                        </p:tav>
                                      </p:tavLst>
                                    </p:anim>
                                  </p:childTnLst>
                                </p:cTn>
                              </p:par>
                            </p:childTnLst>
                          </p:cTn>
                        </p:par>
                        <p:par>
                          <p:cTn id="12" fill="hold">
                            <p:stCondLst>
                              <p:cond delay="2500"/>
                            </p:stCondLst>
                            <p:childTnLst>
                              <p:par>
                                <p:cTn id="13" presetID="42" presetClass="path" presetSubtype="0" accel="50000" decel="50000" fill="hold" grpId="0" nodeType="afterEffect">
                                  <p:stCondLst>
                                    <p:cond delay="0"/>
                                  </p:stCondLst>
                                  <p:childTnLst>
                                    <p:animMotion origin="layout" path="M 5.55556E-7 2.59259E-6 L -0.44844 0.32662 " pathEditMode="relative" rAng="0" ptsTypes="AA">
                                      <p:cBhvr>
                                        <p:cTn id="14" dur="2000" fill="hold"/>
                                        <p:tgtEl>
                                          <p:spTgt spid="32"/>
                                        </p:tgtEl>
                                        <p:attrNameLst>
                                          <p:attrName>ppt_x</p:attrName>
                                          <p:attrName>ppt_y</p:attrName>
                                        </p:attrNameLst>
                                      </p:cBhvr>
                                      <p:rCtr x="-22431" y="16319"/>
                                    </p:animMotion>
                                  </p:childTnLst>
                                </p:cTn>
                              </p:par>
                            </p:childTnLst>
                          </p:cTn>
                        </p:par>
                        <p:par>
                          <p:cTn id="15" fill="hold">
                            <p:stCondLst>
                              <p:cond delay="4500"/>
                            </p:stCondLst>
                            <p:childTnLst>
                              <p:par>
                                <p:cTn id="16" presetID="3" presetClass="entr" presetSubtype="10" fill="hold" grpId="0" nodeType="afterEffect">
                                  <p:stCondLst>
                                    <p:cond delay="0"/>
                                  </p:stCondLst>
                                  <p:iterate type="lt">
                                    <p:tmPct val="0"/>
                                  </p:iterate>
                                  <p:childTnLst>
                                    <p:set>
                                      <p:cBhvr>
                                        <p:cTn id="17" dur="1" fill="hold">
                                          <p:stCondLst>
                                            <p:cond delay="0"/>
                                          </p:stCondLst>
                                        </p:cTn>
                                        <p:tgtEl>
                                          <p:spTgt spid="67"/>
                                        </p:tgtEl>
                                        <p:attrNameLst>
                                          <p:attrName>style.visibility</p:attrName>
                                        </p:attrNameLst>
                                      </p:cBhvr>
                                      <p:to>
                                        <p:strVal val="visible"/>
                                      </p:to>
                                    </p:set>
                                    <p:animEffect transition="in" filter="blinds(horizontal)">
                                      <p:cBhvr>
                                        <p:cTn id="18" dur="500"/>
                                        <p:tgtEl>
                                          <p:spTgt spid="67"/>
                                        </p:tgtEl>
                                      </p:cBhvr>
                                    </p:animEffect>
                                  </p:childTnLst>
                                </p:cTn>
                              </p:par>
                            </p:childTnLst>
                          </p:cTn>
                        </p:par>
                        <p:par>
                          <p:cTn id="19" fill="hold">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31"/>
                                        </p:tgtEl>
                                      </p:cBhvr>
                                    </p:animEffect>
                                    <p:animScale>
                                      <p:cBhvr>
                                        <p:cTn id="22" dur="1000" autoRev="1" fill="hold"/>
                                        <p:tgtEl>
                                          <p:spTgt spid="31"/>
                                        </p:tgtEl>
                                      </p:cBhvr>
                                      <p:by x="105000" y="105000"/>
                                    </p:animScale>
                                  </p:childTnLst>
                                </p:cTn>
                              </p:par>
                              <p:par>
                                <p:cTn id="23" presetID="26" presetClass="emph" presetSubtype="0" fill="hold" grpId="1" nodeType="withEffect">
                                  <p:stCondLst>
                                    <p:cond delay="0"/>
                                  </p:stCondLst>
                                  <p:childTnLst>
                                    <p:animEffect transition="out" filter="fade">
                                      <p:cBhvr>
                                        <p:cTn id="24" dur="2000" tmFilter="0, 0; .2, .5; .8, .5; 1, 0"/>
                                        <p:tgtEl>
                                          <p:spTgt spid="32"/>
                                        </p:tgtEl>
                                      </p:cBhvr>
                                    </p:animEffect>
                                    <p:animScale>
                                      <p:cBhvr>
                                        <p:cTn id="25" dur="1000" autoRev="1" fill="hold"/>
                                        <p:tgtEl>
                                          <p:spTgt spid="32"/>
                                        </p:tgtEl>
                                      </p:cBhvr>
                                      <p:by x="105000" y="105000"/>
                                    </p:animScale>
                                  </p:childTnLst>
                                </p:cTn>
                              </p:par>
                            </p:childTnLst>
                          </p:cTn>
                        </p:par>
                        <p:par>
                          <p:cTn id="26" fill="hold">
                            <p:stCondLst>
                              <p:cond delay="7000"/>
                            </p:stCondLst>
                            <p:childTnLst>
                              <p:par>
                                <p:cTn id="27" presetID="64" presetClass="path" presetSubtype="0" accel="50000" decel="50000" fill="hold" grpId="2" nodeType="afterEffect">
                                  <p:stCondLst>
                                    <p:cond delay="0"/>
                                  </p:stCondLst>
                                  <p:childTnLst>
                                    <p:animMotion origin="layout" path="M -0.44844 0.32662 L 0.00156 0.00209 " pathEditMode="relative" rAng="0" ptsTypes="AA">
                                      <p:cBhvr>
                                        <p:cTn id="28" dur="2000" fill="hold"/>
                                        <p:tgtEl>
                                          <p:spTgt spid="32"/>
                                        </p:tgtEl>
                                        <p:attrNameLst>
                                          <p:attrName>ppt_x</p:attrName>
                                          <p:attrName>ppt_y</p:attrName>
                                        </p:attrNameLst>
                                      </p:cBhvr>
                                      <p:rCtr x="22500" y="-16227"/>
                                    </p:animMotion>
                                  </p:childTnLst>
                                </p:cTn>
                              </p:par>
                            </p:childTnLst>
                          </p:cTn>
                        </p:par>
                        <p:par>
                          <p:cTn id="29" fill="hold">
                            <p:stCondLst>
                              <p:cond delay="9000"/>
                            </p:stCondLst>
                            <p:childTnLst>
                              <p:par>
                                <p:cTn id="30" presetID="8" presetClass="exit" presetSubtype="16" fill="hold" grpId="3" nodeType="afterEffect">
                                  <p:stCondLst>
                                    <p:cond delay="0"/>
                                  </p:stCondLst>
                                  <p:childTnLst>
                                    <p:animEffect transition="out" filter="diamond(in)">
                                      <p:cBhvr>
                                        <p:cTn id="31" dur="1000"/>
                                        <p:tgtEl>
                                          <p:spTgt spid="32"/>
                                        </p:tgtEl>
                                      </p:cBhvr>
                                    </p:animEffect>
                                    <p:set>
                                      <p:cBhvr>
                                        <p:cTn id="32" dur="1" fill="hold">
                                          <p:stCondLst>
                                            <p:cond delay="999"/>
                                          </p:stCondLst>
                                        </p:cTn>
                                        <p:tgtEl>
                                          <p:spTgt spid="32"/>
                                        </p:tgtEl>
                                        <p:attrNameLst>
                                          <p:attrName>style.visibility</p:attrName>
                                        </p:attrNameLst>
                                      </p:cBhvr>
                                      <p:to>
                                        <p:strVal val="hidden"/>
                                      </p:to>
                                    </p:set>
                                  </p:childTnLst>
                                </p:cTn>
                              </p:par>
                              <p:par>
                                <p:cTn id="33" presetID="8" presetClass="entr" presetSubtype="16"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animEffect transition="in" filter="diamond(in)">
                                      <p:cBhvr>
                                        <p:cTn id="35" dur="1000"/>
                                        <p:tgtEl>
                                          <p:spTgt spid="69"/>
                                        </p:tgtEl>
                                      </p:cBhvr>
                                    </p:animEffect>
                                  </p:childTnLst>
                                </p:cTn>
                              </p:par>
                            </p:childTnLst>
                          </p:cTn>
                        </p:par>
                        <p:par>
                          <p:cTn id="36" fill="hold">
                            <p:stCondLst>
                              <p:cond delay="10000"/>
                            </p:stCondLst>
                            <p:childTnLst>
                              <p:par>
                                <p:cTn id="37" presetID="3" presetClass="exit" presetSubtype="10" fill="hold" grpId="1" nodeType="afterEffect">
                                  <p:stCondLst>
                                    <p:cond delay="0"/>
                                  </p:stCondLst>
                                  <p:iterate type="lt">
                                    <p:tmPct val="0"/>
                                  </p:iterate>
                                  <p:childTnLst>
                                    <p:animEffect transition="out" filter="blinds(horizontal)">
                                      <p:cBhvr>
                                        <p:cTn id="38" dur="500"/>
                                        <p:tgtEl>
                                          <p:spTgt spid="67"/>
                                        </p:tgtEl>
                                      </p:cBhvr>
                                    </p:animEffect>
                                    <p:set>
                                      <p:cBhvr>
                                        <p:cTn id="39" dur="1" fill="hold">
                                          <p:stCondLst>
                                            <p:cond delay="499"/>
                                          </p:stCondLst>
                                        </p:cTn>
                                        <p:tgtEl>
                                          <p:spTgt spid="67"/>
                                        </p:tgtEl>
                                        <p:attrNameLst>
                                          <p:attrName>style.visibility</p:attrName>
                                        </p:attrNameLst>
                                      </p:cBhvr>
                                      <p:to>
                                        <p:strVal val="hidden"/>
                                      </p:to>
                                    </p:set>
                                  </p:childTnLst>
                                </p:cTn>
                              </p:par>
                            </p:childTnLst>
                          </p:cTn>
                        </p:par>
                        <p:par>
                          <p:cTn id="40" fill="hold">
                            <p:stCondLst>
                              <p:cond delay="10500"/>
                            </p:stCondLst>
                            <p:childTnLst>
                              <p:par>
                                <p:cTn id="41" presetID="2" presetClass="exit" presetSubtype="8" fill="hold" grpId="1" nodeType="afterEffect">
                                  <p:stCondLst>
                                    <p:cond delay="0"/>
                                  </p:stCondLst>
                                  <p:childTnLst>
                                    <p:anim calcmode="lin" valueType="num">
                                      <p:cBhvr additive="base">
                                        <p:cTn id="42" dur="500"/>
                                        <p:tgtEl>
                                          <p:spTgt spid="68"/>
                                        </p:tgtEl>
                                        <p:attrNameLst>
                                          <p:attrName>ppt_x</p:attrName>
                                        </p:attrNameLst>
                                      </p:cBhvr>
                                      <p:tavLst>
                                        <p:tav tm="0">
                                          <p:val>
                                            <p:strVal val="ppt_x"/>
                                          </p:val>
                                        </p:tav>
                                        <p:tav tm="100000">
                                          <p:val>
                                            <p:strVal val="0-ppt_w/2"/>
                                          </p:val>
                                        </p:tav>
                                      </p:tavLst>
                                    </p:anim>
                                    <p:anim calcmode="lin" valueType="num">
                                      <p:cBhvr additive="base">
                                        <p:cTn id="43" dur="500"/>
                                        <p:tgtEl>
                                          <p:spTgt spid="68"/>
                                        </p:tgtEl>
                                        <p:attrNameLst>
                                          <p:attrName>ppt_y</p:attrName>
                                        </p:attrNameLst>
                                      </p:cBhvr>
                                      <p:tavLst>
                                        <p:tav tm="0">
                                          <p:val>
                                            <p:strVal val="ppt_y"/>
                                          </p:val>
                                        </p:tav>
                                        <p:tav tm="100000">
                                          <p:val>
                                            <p:strVal val="ppt_y"/>
                                          </p:val>
                                        </p:tav>
                                      </p:tavLst>
                                    </p:anim>
                                    <p:set>
                                      <p:cBhvr>
                                        <p:cTn id="44" dur="1"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2" grpId="1" animBg="1"/>
      <p:bldP spid="32" grpId="2" animBg="1"/>
      <p:bldP spid="32" grpId="3" animBg="1"/>
      <p:bldP spid="34" grpId="0" animBg="1"/>
      <p:bldP spid="67" grpId="0" animBg="1"/>
      <p:bldP spid="67" grpId="1" animBg="1"/>
      <p:bldP spid="68" grpId="0" animBg="1"/>
      <p:bldP spid="68" grpId="1" animBg="1"/>
      <p:bldP spid="6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Minh họa</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78</a:t>
            </a:fld>
            <a:endParaRPr lang="en-US" altLang="en-US"/>
          </a:p>
        </p:txBody>
      </p:sp>
      <p:sp>
        <p:nvSpPr>
          <p:cNvPr id="44" name="Oval 2"/>
          <p:cNvSpPr>
            <a:spLocks noChangeArrowheads="1"/>
          </p:cNvSpPr>
          <p:nvPr/>
        </p:nvSpPr>
        <p:spPr bwMode="auto">
          <a:xfrm>
            <a:off x="147161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5" name="Oval 3"/>
          <p:cNvSpPr>
            <a:spLocks noChangeArrowheads="1"/>
          </p:cNvSpPr>
          <p:nvPr/>
        </p:nvSpPr>
        <p:spPr bwMode="auto">
          <a:xfrm>
            <a:off x="258127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6" name="Oval 4"/>
          <p:cNvSpPr>
            <a:spLocks noChangeArrowheads="1"/>
          </p:cNvSpPr>
          <p:nvPr/>
        </p:nvSpPr>
        <p:spPr bwMode="auto">
          <a:xfrm>
            <a:off x="36893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7" name="Oval 5"/>
          <p:cNvSpPr>
            <a:spLocks noChangeArrowheads="1"/>
          </p:cNvSpPr>
          <p:nvPr/>
        </p:nvSpPr>
        <p:spPr bwMode="auto">
          <a:xfrm>
            <a:off x="47990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8" name="Oval 6"/>
          <p:cNvSpPr>
            <a:spLocks noChangeArrowheads="1"/>
          </p:cNvSpPr>
          <p:nvPr/>
        </p:nvSpPr>
        <p:spPr bwMode="auto">
          <a:xfrm>
            <a:off x="5905500" y="287178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9" name="Oval 7"/>
          <p:cNvSpPr>
            <a:spLocks noChangeArrowheads="1"/>
          </p:cNvSpPr>
          <p:nvPr/>
        </p:nvSpPr>
        <p:spPr bwMode="auto">
          <a:xfrm>
            <a:off x="701516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50" name="Oval 8"/>
          <p:cNvSpPr>
            <a:spLocks noChangeArrowheads="1"/>
          </p:cNvSpPr>
          <p:nvPr/>
        </p:nvSpPr>
        <p:spPr bwMode="auto">
          <a:xfrm>
            <a:off x="81248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9"/>
          <p:cNvSpPr>
            <a:spLocks noChangeArrowheads="1"/>
          </p:cNvSpPr>
          <p:nvPr/>
        </p:nvSpPr>
        <p:spPr bwMode="auto">
          <a:xfrm>
            <a:off x="3651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3" name="Group 11"/>
          <p:cNvGrpSpPr>
            <a:grpSpLocks/>
          </p:cNvGrpSpPr>
          <p:nvPr/>
        </p:nvGrpSpPr>
        <p:grpSpPr bwMode="auto">
          <a:xfrm>
            <a:off x="365125" y="3468688"/>
            <a:ext cx="8550275" cy="608012"/>
            <a:chOff x="644" y="1153"/>
            <a:chExt cx="4972" cy="383"/>
          </a:xfrm>
        </p:grpSpPr>
        <p:sp>
          <p:nvSpPr>
            <p:cNvPr id="5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6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Tree>
    <p:extLst>
      <p:ext uri="{BB962C8B-B14F-4D97-AF65-F5344CB8AC3E}">
        <p14:creationId xmlns:p14="http://schemas.microsoft.com/office/powerpoint/2010/main" val="14737749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strips(downRight)">
                                      <p:cBhvr>
                                        <p:cTn id="7" dur="2000"/>
                                        <p:tgtEl>
                                          <p:spTgt spid="44"/>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strips(downRight)">
                                      <p:cBhvr>
                                        <p:cTn id="10" dur="2000"/>
                                        <p:tgtEl>
                                          <p:spTgt spid="45"/>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strips(downRight)">
                                      <p:cBhvr>
                                        <p:cTn id="13" dur="2000"/>
                                        <p:tgtEl>
                                          <p:spTgt spid="46"/>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strips(downRight)">
                                      <p:cBhvr>
                                        <p:cTn id="16" dur="2000"/>
                                        <p:tgtEl>
                                          <p:spTgt spid="47"/>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strips(downRight)">
                                      <p:cBhvr>
                                        <p:cTn id="19" dur="2000"/>
                                        <p:tgtEl>
                                          <p:spTgt spid="48"/>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strips(downRight)">
                                      <p:cBhvr>
                                        <p:cTn id="22" dur="2000"/>
                                        <p:tgtEl>
                                          <p:spTgt spid="49"/>
                                        </p:tgtEl>
                                      </p:cBhvr>
                                    </p:animEffect>
                                  </p:childTnLst>
                                </p:cTn>
                              </p:par>
                              <p:par>
                                <p:cTn id="23" presetID="18" presetClass="entr" presetSubtype="6" fill="hold" grpId="0" nodeType="withEffect">
                                  <p:stCondLst>
                                    <p:cond delay="0"/>
                                  </p:stCondLst>
                                  <p:childTnLst>
                                    <p:set>
                                      <p:cBhvr>
                                        <p:cTn id="24" dur="1" fill="hold">
                                          <p:stCondLst>
                                            <p:cond delay="0"/>
                                          </p:stCondLst>
                                        </p:cTn>
                                        <p:tgtEl>
                                          <p:spTgt spid="50"/>
                                        </p:tgtEl>
                                        <p:attrNameLst>
                                          <p:attrName>style.visibility</p:attrName>
                                        </p:attrNameLst>
                                      </p:cBhvr>
                                      <p:to>
                                        <p:strVal val="visible"/>
                                      </p:to>
                                    </p:set>
                                    <p:animEffect transition="in" filter="strips(downRight)">
                                      <p:cBhvr>
                                        <p:cTn id="25" dur="2000"/>
                                        <p:tgtEl>
                                          <p:spTgt spid="50"/>
                                        </p:tgtEl>
                                      </p:cBhvr>
                                    </p:animEffect>
                                  </p:childTnLst>
                                </p:cTn>
                              </p:par>
                              <p:par>
                                <p:cTn id="26" presetID="18" presetClass="entr" presetSubtype="6" fill="hold" grpId="0" nodeType="withEffect">
                                  <p:stCondLst>
                                    <p:cond delay="0"/>
                                  </p:stCondLst>
                                  <p:childTnLst>
                                    <p:set>
                                      <p:cBhvr>
                                        <p:cTn id="27" dur="1" fill="hold">
                                          <p:stCondLst>
                                            <p:cond delay="0"/>
                                          </p:stCondLst>
                                        </p:cTn>
                                        <p:tgtEl>
                                          <p:spTgt spid="51"/>
                                        </p:tgtEl>
                                        <p:attrNameLst>
                                          <p:attrName>style.visibility</p:attrName>
                                        </p:attrNameLst>
                                      </p:cBhvr>
                                      <p:to>
                                        <p:strVal val="visible"/>
                                      </p:to>
                                    </p:set>
                                    <p:animEffect transition="in" filter="strips(downRight)">
                                      <p:cBhvr>
                                        <p:cTn id="28"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5" grpId="0" animBg="1"/>
      <p:bldP spid="46" grpId="0" animBg="1"/>
      <p:bldP spid="47" grpId="0" animBg="1"/>
      <p:bldP spid="48" grpId="0" animBg="1"/>
      <p:bldP spid="49" grpId="0" animBg="1"/>
      <p:bldP spid="50" grpId="0" animBg="1"/>
      <p:bldP spid="51"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a:latin typeface="Times New Roman" panose="02020603050405020304" pitchFamily="18" charset="0"/>
                <a:cs typeface="Times New Roman" panose="02020603050405020304" pitchFamily="18" charset="0"/>
              </a:rPr>
              <a:t>3.5 </a:t>
            </a:r>
            <a:r>
              <a:rPr lang="en-US" sz="3200" dirty="0">
                <a:latin typeface="Times New Roman" panose="02020603050405020304" pitchFamily="18" charset="0"/>
                <a:cs typeface="Times New Roman" panose="02020603050405020304" pitchFamily="18" charset="0"/>
              </a:rPr>
              <a:t>Nổi bọt -  </a:t>
            </a:r>
            <a:r>
              <a:rPr lang="en-US" altLang="en-US" sz="3200" dirty="0">
                <a:solidFill>
                  <a:schemeClr val="tx1"/>
                </a:solidFill>
                <a:latin typeface="Times New Roman" panose="02020603050405020304" pitchFamily="18" charset="0"/>
                <a:cs typeface="Times New Roman" panose="02020603050405020304" pitchFamily="18" charset="0"/>
              </a:rPr>
              <a:t>Bubble Sort</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983163"/>
          </a:xfrm>
        </p:spPr>
        <p:txBody>
          <a:bodyPr/>
          <a:lstStyle/>
          <a:p>
            <a:pPr marL="0" indent="0">
              <a:lnSpc>
                <a:spcPct val="120000"/>
              </a:lnSpc>
              <a:spcBef>
                <a:spcPct val="60000"/>
              </a:spcBef>
              <a:buNone/>
            </a:pPr>
            <a:r>
              <a:rPr lang="en-US" altLang="en-US" sz="2800" b="1" dirty="0">
                <a:latin typeface="Times New Roman" panose="02020603050405020304" pitchFamily="18" charset="0"/>
                <a:cs typeface="Times New Roman" panose="02020603050405020304" pitchFamily="18" charset="0"/>
              </a:rPr>
              <a:t>Ý tưởng</a:t>
            </a:r>
            <a:r>
              <a:rPr lang="en-US" altLang="en-US" sz="2800" dirty="0">
                <a:latin typeface="Times New Roman" panose="02020603050405020304" pitchFamily="18" charset="0"/>
                <a:cs typeface="Times New Roman" panose="02020603050405020304" pitchFamily="18" charset="0"/>
              </a:rPr>
              <a:t>:</a:t>
            </a:r>
          </a:p>
          <a:p>
            <a:pPr lvl="1" algn="just">
              <a:lnSpc>
                <a:spcPct val="120000"/>
              </a:lnSpc>
              <a:spcBef>
                <a:spcPct val="6000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Xuất phát từ cuối dãy, đổi chỗ các cặp phần tử kế cận để đưa phần tử nhỏ hơn trong cặp phần tử đó về vị trí đúng đầu dãy hiện hành, sau đó sẽ không xét đến nó ở bước tiếp theo, do vậy ở lần xử lý thứ i sẽ có vị trí đầu dãy là i. </a:t>
            </a:r>
          </a:p>
          <a:p>
            <a:pPr lvl="1" algn="just">
              <a:lnSpc>
                <a:spcPct val="120000"/>
              </a:lnSpc>
              <a:spcBef>
                <a:spcPct val="60000"/>
              </a:spcBef>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Lặp lại xử lý trên cho đến khi không còn cặp phần tử nào để xét.</a:t>
            </a:r>
          </a:p>
          <a:p>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79</a:t>
            </a:fld>
            <a:endParaRPr lang="en-US" altLang="en-US"/>
          </a:p>
        </p:txBody>
      </p:sp>
    </p:spTree>
    <p:extLst>
      <p:ext uri="{BB962C8B-B14F-4D97-AF65-F5344CB8AC3E}">
        <p14:creationId xmlns:p14="http://schemas.microsoft.com/office/powerpoint/2010/main" val="369287364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425" y="457200"/>
            <a:ext cx="7673975" cy="533400"/>
          </a:xfrm>
          <a:solidFill>
            <a:srgbClr val="FFFFFF"/>
          </a:solidFill>
        </p:spPr>
        <p:txBody>
          <a:bodyPr/>
          <a:lstStyle/>
          <a:p>
            <a:r>
              <a:rPr lang="en-US" sz="3200">
                <a:latin typeface="Times New Roman" panose="02020603050405020304" pitchFamily="18" charset="0"/>
                <a:cs typeface="Times New Roman" panose="02020603050405020304" pitchFamily="18" charset="0"/>
              </a:rPr>
              <a:t>Vai trò của việc lựa chọn CTDL</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5029200"/>
          </a:xfrm>
        </p:spPr>
        <p:txBody>
          <a:bodyPr anchor="ctr"/>
          <a:lstStyle/>
          <a:p>
            <a:pPr algn="just">
              <a:lnSpc>
                <a:spcPct val="90000"/>
              </a:lnSpc>
            </a:pPr>
            <a:r>
              <a:rPr lang="en-US" altLang="en-US" sz="2800">
                <a:latin typeface="Times New Roman" panose="02020603050405020304" pitchFamily="18" charset="0"/>
                <a:cs typeface="Times New Roman" panose="02020603050405020304" pitchFamily="18" charset="0"/>
              </a:rPr>
              <a:t>Kết hợp và đưa ra cách giải quyết cho bài toán.</a:t>
            </a:r>
          </a:p>
          <a:p>
            <a:pPr algn="just">
              <a:lnSpc>
                <a:spcPct val="90000"/>
              </a:lnSpc>
            </a:pPr>
            <a:r>
              <a:rPr lang="en-US" altLang="en-US" sz="2800">
                <a:latin typeface="Times New Roman" panose="02020603050405020304" pitchFamily="18" charset="0"/>
                <a:cs typeface="Times New Roman" panose="02020603050405020304" pitchFamily="18" charset="0"/>
              </a:rPr>
              <a:t>Hỗ trợ cho thuật toán thao tác trên các đối tượng được hiệu quả hơn.</a:t>
            </a:r>
          </a:p>
          <a:p>
            <a:pPr marL="0" indent="0" algn="just">
              <a:lnSpc>
                <a:spcPct val="90000"/>
              </a:lnSpc>
              <a:buNone/>
            </a:pPr>
            <a:endParaRPr lang="en-US" alt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a:t>
            </a:fld>
            <a:endParaRPr lang="en-US" altLang="en-US"/>
          </a:p>
        </p:txBody>
      </p:sp>
    </p:spTree>
    <p:extLst>
      <p:ext uri="{BB962C8B-B14F-4D97-AF65-F5344CB8AC3E}">
        <p14:creationId xmlns:p14="http://schemas.microsoft.com/office/powerpoint/2010/main" val="2409622927"/>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Các bước thực hiện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983163"/>
          </a:xfrm>
        </p:spPr>
        <p:txBody>
          <a:bodyPr/>
          <a:lstStyle/>
          <a:p>
            <a:r>
              <a:rPr lang="en-US" altLang="en-US" sz="2400" u="sng" dirty="0">
                <a:latin typeface="Times New Roman" panose="02020603050405020304" pitchFamily="18" charset="0"/>
                <a:cs typeface="Times New Roman" panose="02020603050405020304" pitchFamily="18" charset="0"/>
              </a:rPr>
              <a:t>Bước 1</a:t>
            </a:r>
            <a:r>
              <a:rPr lang="en-US" altLang="en-US" sz="2400" dirty="0">
                <a:latin typeface="Times New Roman" panose="02020603050405020304" pitchFamily="18" charset="0"/>
                <a:cs typeface="Times New Roman" panose="02020603050405020304" pitchFamily="18" charset="0"/>
              </a:rPr>
              <a:t> : i = 0;	</a:t>
            </a:r>
            <a:r>
              <a:rPr lang="en-US" altLang="en-US" sz="2400" dirty="0">
                <a:solidFill>
                  <a:srgbClr val="3333FF"/>
                </a:solidFill>
                <a:latin typeface="Times New Roman" panose="02020603050405020304" pitchFamily="18" charset="0"/>
                <a:cs typeface="Times New Roman" panose="02020603050405020304" pitchFamily="18" charset="0"/>
              </a:rPr>
              <a:t>// lần xử lý đầu tiên  </a:t>
            </a:r>
          </a:p>
          <a:p>
            <a:r>
              <a:rPr lang="en-US" altLang="en-US" sz="2400" u="sng" dirty="0">
                <a:latin typeface="Times New Roman" panose="02020603050405020304" pitchFamily="18" charset="0"/>
                <a:cs typeface="Times New Roman" panose="02020603050405020304" pitchFamily="18" charset="0"/>
              </a:rPr>
              <a:t>Bước 2</a:t>
            </a:r>
            <a:r>
              <a:rPr lang="en-US" altLang="en-US" sz="2400" dirty="0">
                <a:latin typeface="Times New Roman" panose="02020603050405020304" pitchFamily="18" charset="0"/>
                <a:cs typeface="Times New Roman" panose="02020603050405020304" pitchFamily="18" charset="0"/>
              </a:rPr>
              <a:t> : j = N-1; </a:t>
            </a:r>
            <a:r>
              <a:rPr lang="en-US" altLang="en-US" sz="2400" dirty="0">
                <a:solidFill>
                  <a:srgbClr val="3333FF"/>
                </a:solidFill>
                <a:latin typeface="Times New Roman" panose="02020603050405020304" pitchFamily="18" charset="0"/>
                <a:cs typeface="Times New Roman" panose="02020603050405020304" pitchFamily="18" charset="0"/>
              </a:rPr>
              <a:t>//Duyệt từ cuối dãy ngược về vị trí i </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Trong khi (j &gt; i) thực hiện: </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Nếu a[j]&lt;a[j-1] </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Doicho(a[j],a[j-1])</a:t>
            </a:r>
            <a:r>
              <a:rPr lang="en-US" altLang="en-US" sz="2400" i="1" dirty="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j = j-1;		</a:t>
            </a:r>
          </a:p>
          <a:p>
            <a:r>
              <a:rPr lang="en-US" altLang="en-US" sz="2400" u="sng" dirty="0">
                <a:latin typeface="Times New Roman" panose="02020603050405020304" pitchFamily="18" charset="0"/>
                <a:cs typeface="Times New Roman" panose="02020603050405020304" pitchFamily="18" charset="0"/>
              </a:rPr>
              <a:t>Bước 3</a:t>
            </a:r>
            <a:r>
              <a:rPr lang="en-US" altLang="en-US" sz="2400" dirty="0">
                <a:latin typeface="Times New Roman" panose="02020603050405020304" pitchFamily="18" charset="0"/>
                <a:cs typeface="Times New Roman" panose="02020603050405020304" pitchFamily="18" charset="0"/>
              </a:rPr>
              <a:t> : i = i+1;	</a:t>
            </a:r>
            <a:r>
              <a:rPr lang="en-US" altLang="en-US" sz="2400" dirty="0">
                <a:solidFill>
                  <a:srgbClr val="3333FF"/>
                </a:solidFill>
                <a:latin typeface="Times New Roman" panose="02020603050405020304" pitchFamily="18" charset="0"/>
                <a:cs typeface="Times New Roman" panose="02020603050405020304" pitchFamily="18" charset="0"/>
              </a:rPr>
              <a:t>// lần xử lý kế tiếp </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Nếu  i </a:t>
            </a:r>
            <a:r>
              <a:rPr lang="en-US" altLang="en-US" sz="2400">
                <a:latin typeface="Times New Roman" panose="02020603050405020304" pitchFamily="18" charset="0"/>
                <a:cs typeface="Times New Roman" panose="02020603050405020304" pitchFamily="18" charset="0"/>
              </a:rPr>
              <a:t>=N-1: </a:t>
            </a:r>
            <a:r>
              <a:rPr lang="en-US" altLang="en-US" sz="2400" dirty="0">
                <a:latin typeface="Times New Roman" panose="02020603050405020304" pitchFamily="18" charset="0"/>
                <a:cs typeface="Times New Roman" panose="02020603050405020304" pitchFamily="18" charset="0"/>
              </a:rPr>
              <a:t>Hết dãy. Dừng	</a:t>
            </a:r>
          </a:p>
          <a:p>
            <a:pPr>
              <a:buFont typeface="Wingdings" panose="05000000000000000000" pitchFamily="2" charset="2"/>
              <a:buNone/>
            </a:pPr>
            <a:r>
              <a:rPr lang="en-US" altLang="en-US" sz="2400" dirty="0">
                <a:latin typeface="Times New Roman" panose="02020603050405020304" pitchFamily="18" charset="0"/>
                <a:cs typeface="Times New Roman" panose="02020603050405020304" pitchFamily="18" charset="0"/>
              </a:rPr>
              <a:t>			Ngược lại	: Lặp lại Bước 2. </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80</a:t>
            </a:fld>
            <a:endParaRPr lang="en-US" altLang="en-US"/>
          </a:p>
        </p:txBody>
      </p:sp>
    </p:spTree>
    <p:extLst>
      <p:ext uri="{BB962C8B-B14F-4D97-AF65-F5344CB8AC3E}">
        <p14:creationId xmlns:p14="http://schemas.microsoft.com/office/powerpoint/2010/main" val="3886606108"/>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Cài đặt thuật toán</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81</a:t>
            </a:fld>
            <a:endParaRPr lang="en-US" altLang="en-US"/>
          </a:p>
        </p:txBody>
      </p:sp>
      <p:sp>
        <p:nvSpPr>
          <p:cNvPr id="6" name="Text Box 2"/>
          <p:cNvSpPr txBox="1">
            <a:spLocks noChangeArrowheads="1"/>
          </p:cNvSpPr>
          <p:nvPr/>
        </p:nvSpPr>
        <p:spPr bwMode="auto">
          <a:xfrm>
            <a:off x="533400" y="990600"/>
            <a:ext cx="8153400" cy="5292725"/>
          </a:xfrm>
          <a:prstGeom prst="rect">
            <a:avLst/>
          </a:prstGeom>
          <a:noFill/>
          <a:ln w="9525">
            <a:noFill/>
            <a:miter lim="800000"/>
            <a:headEnd/>
            <a:tailEnd/>
          </a:ln>
        </p:spPr>
        <p:txBody>
          <a:bodyPr rot="0" vert="horz" wrap="square" lIns="91440" tIns="45720" rIns="91440" bIns="45720" anchor="t" anchorCtr="0">
            <a:noAutofit/>
          </a:bodyPr>
          <a:lstStyle/>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BubbleSort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 </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0</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for</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n</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&gt;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1"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p>
          <a:p>
            <a:pPr marL="0" marR="0" lvl="0" indent="457200" algn="just" defTabSz="914400" eaLnBrk="1" fontAlgn="auto" latinLnBrk="0" hangingPunct="1">
              <a:lnSpc>
                <a:spcPct val="107000"/>
              </a:lnSpc>
              <a:spcBef>
                <a:spcPts val="0"/>
              </a:spcBef>
              <a:spcAft>
                <a:spcPts val="0"/>
              </a:spcAft>
              <a:buClrTx/>
              <a:buSzTx/>
              <a:buFontTx/>
              <a:buNone/>
              <a:tabLst/>
              <a:defRPr/>
            </a:pPr>
            <a:r>
              <a:rPr lang="en-US" sz="2800" i="1" ker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p>
          <a:p>
            <a:pPr marL="0" marR="0" lvl="0" indent="457200" algn="just" defTabSz="914400" eaLnBrk="1" fontAlgn="auto" latinLnBrk="0" hangingPunct="1">
              <a:lnSpc>
                <a:spcPct val="107000"/>
              </a:lnSpc>
              <a:spcBef>
                <a:spcPts val="0"/>
              </a:spcBef>
              <a:spcAft>
                <a:spcPts val="0"/>
              </a:spcAft>
              <a:buClrTx/>
              <a:buSzTx/>
              <a:buFontTx/>
              <a:buNone/>
              <a:tabLst/>
              <a:defRPr/>
            </a:pPr>
            <a:r>
              <a:rPr lang="en-US" sz="2800" i="1" ker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rgbClr val="7030A0"/>
                </a:solidFill>
                <a:effectLst/>
                <a:uLnTx/>
                <a:uFillTx/>
                <a:latin typeface="Times New Roman" panose="02020603050405020304" pitchFamily="18" charset="0"/>
                <a:ea typeface="Calibri" panose="020F0502020204030204" pitchFamily="34" charset="0"/>
                <a:cs typeface="Times New Roman" panose="02020603050405020304" pitchFamily="18" charset="0"/>
              </a:rPr>
              <a:t>1</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800" b="0" i="1"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a:t>
            </a: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8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8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326446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82</a:t>
            </a:fld>
            <a:endParaRPr lang="en-US" altLang="en-US"/>
          </a:p>
        </p:txBody>
      </p:sp>
      <p:sp>
        <p:nvSpPr>
          <p:cNvPr id="6" name="Oval 3"/>
          <p:cNvSpPr>
            <a:spLocks noChangeArrowheads="1"/>
          </p:cNvSpPr>
          <p:nvPr/>
        </p:nvSpPr>
        <p:spPr bwMode="auto">
          <a:xfrm>
            <a:off x="1335088"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7" name="Oval 4"/>
          <p:cNvSpPr>
            <a:spLocks noChangeArrowheads="1"/>
          </p:cNvSpPr>
          <p:nvPr/>
        </p:nvSpPr>
        <p:spPr bwMode="auto">
          <a:xfrm>
            <a:off x="24606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8" name="Oval 5"/>
          <p:cNvSpPr>
            <a:spLocks noChangeArrowheads="1"/>
          </p:cNvSpPr>
          <p:nvPr/>
        </p:nvSpPr>
        <p:spPr bwMode="auto">
          <a:xfrm>
            <a:off x="3552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9" name="Oval 6"/>
          <p:cNvSpPr>
            <a:spLocks noChangeArrowheads="1"/>
          </p:cNvSpPr>
          <p:nvPr/>
        </p:nvSpPr>
        <p:spPr bwMode="auto">
          <a:xfrm>
            <a:off x="46609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0" name="Oval 7"/>
          <p:cNvSpPr>
            <a:spLocks noChangeArrowheads="1"/>
          </p:cNvSpPr>
          <p:nvPr/>
        </p:nvSpPr>
        <p:spPr bwMode="auto">
          <a:xfrm>
            <a:off x="57673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1" name="Oval 8"/>
          <p:cNvSpPr>
            <a:spLocks noChangeArrowheads="1"/>
          </p:cNvSpPr>
          <p:nvPr/>
        </p:nvSpPr>
        <p:spPr bwMode="auto">
          <a:xfrm>
            <a:off x="68770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2" name="Oval 9"/>
          <p:cNvSpPr>
            <a:spLocks noChangeArrowheads="1"/>
          </p:cNvSpPr>
          <p:nvPr/>
        </p:nvSpPr>
        <p:spPr bwMode="auto">
          <a:xfrm>
            <a:off x="8004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3" name="Oval 10"/>
          <p:cNvSpPr>
            <a:spLocks noChangeArrowheads="1"/>
          </p:cNvSpPr>
          <p:nvPr/>
        </p:nvSpPr>
        <p:spPr bwMode="auto">
          <a:xfrm>
            <a:off x="2444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grpSp>
        <p:nvGrpSpPr>
          <p:cNvPr id="14" name="Group 11"/>
          <p:cNvGrpSpPr>
            <a:grpSpLocks/>
          </p:cNvGrpSpPr>
          <p:nvPr/>
        </p:nvGrpSpPr>
        <p:grpSpPr bwMode="auto">
          <a:xfrm>
            <a:off x="244475" y="3500438"/>
            <a:ext cx="8550275" cy="608012"/>
            <a:chOff x="644" y="1153"/>
            <a:chExt cx="4972" cy="383"/>
          </a:xfrm>
        </p:grpSpPr>
        <p:sp>
          <p:nvSpPr>
            <p:cNvPr id="15"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6"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7"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8"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9"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0"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1"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2"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3" name="AutoShape 20"/>
          <p:cNvSpPr>
            <a:spLocks noChangeArrowheads="1"/>
          </p:cNvSpPr>
          <p:nvPr/>
        </p:nvSpPr>
        <p:spPr bwMode="auto">
          <a:xfrm>
            <a:off x="152400"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24" name="AutoShape 21"/>
          <p:cNvSpPr>
            <a:spLocks noChangeArrowheads="1"/>
          </p:cNvSpPr>
          <p:nvPr/>
        </p:nvSpPr>
        <p:spPr bwMode="auto">
          <a:xfrm>
            <a:off x="7769225"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j</a:t>
            </a:r>
          </a:p>
        </p:txBody>
      </p:sp>
      <p:sp>
        <p:nvSpPr>
          <p:cNvPr id="25" name="Oval 22"/>
          <p:cNvSpPr>
            <a:spLocks noChangeArrowheads="1"/>
          </p:cNvSpPr>
          <p:nvPr/>
        </p:nvSpPr>
        <p:spPr bwMode="auto">
          <a:xfrm>
            <a:off x="252412" y="2876868"/>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1</a:t>
            </a:r>
          </a:p>
        </p:txBody>
      </p:sp>
    </p:spTree>
    <p:extLst>
      <p:ext uri="{BB962C8B-B14F-4D97-AF65-F5344CB8AC3E}">
        <p14:creationId xmlns:p14="http://schemas.microsoft.com/office/powerpoint/2010/main" val="16923813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iterate type="lt">
                                    <p:tmPct val="0"/>
                                  </p:iterate>
                                  <p:childTnLst>
                                    <p:set>
                                      <p:cBhvr>
                                        <p:cTn id="11" dur="1" fill="hold">
                                          <p:stCondLst>
                                            <p:cond delay="0"/>
                                          </p:stCondLst>
                                        </p:cTn>
                                        <p:tgtEl>
                                          <p:spTgt spid="24"/>
                                        </p:tgtEl>
                                        <p:attrNameLst>
                                          <p:attrName>style.visibility</p:attrName>
                                        </p:attrNameLst>
                                      </p:cBhvr>
                                      <p:to>
                                        <p:strVal val="visible"/>
                                      </p:to>
                                    </p:set>
                                    <p:animEffect transition="in" filter="blinds(horizontal)">
                                      <p:cBhvr>
                                        <p:cTn id="12" dur="500"/>
                                        <p:tgtEl>
                                          <p:spTgt spid="24"/>
                                        </p:tgtEl>
                                      </p:cBhvr>
                                    </p:animEffect>
                                  </p:childTnLst>
                                </p:cTn>
                              </p:par>
                            </p:childTnLst>
                          </p:cTn>
                        </p:par>
                        <p:par>
                          <p:cTn id="13" fill="hold">
                            <p:stCondLst>
                              <p:cond delay="500"/>
                            </p:stCondLst>
                            <p:childTnLst>
                              <p:par>
                                <p:cTn id="14" presetID="26" presetClass="emph" presetSubtype="0" fill="hold" grpId="0" nodeType="afterEffect">
                                  <p:stCondLst>
                                    <p:cond delay="0"/>
                                  </p:stCondLst>
                                  <p:childTnLst>
                                    <p:animEffect transition="out" filter="fade">
                                      <p:cBhvr>
                                        <p:cTn id="15" dur="2000" tmFilter="0, 0; .2, .5; .8, .5; 1, 0"/>
                                        <p:tgtEl>
                                          <p:spTgt spid="12"/>
                                        </p:tgtEl>
                                      </p:cBhvr>
                                    </p:animEffect>
                                    <p:animScale>
                                      <p:cBhvr>
                                        <p:cTn id="16" dur="1000" autoRev="1" fill="hold"/>
                                        <p:tgtEl>
                                          <p:spTgt spid="12"/>
                                        </p:tgtEl>
                                      </p:cBhvr>
                                      <p:by x="105000" y="105000"/>
                                    </p:animScale>
                                  </p:childTnLst>
                                </p:cTn>
                              </p:par>
                              <p:par>
                                <p:cTn id="17" presetID="26" presetClass="emph" presetSubtype="0" fill="hold" grpId="0" nodeType="withEffect">
                                  <p:stCondLst>
                                    <p:cond delay="0"/>
                                  </p:stCondLst>
                                  <p:childTnLst>
                                    <p:animEffect transition="out" filter="fade">
                                      <p:cBhvr>
                                        <p:cTn id="18" dur="2000" tmFilter="0, 0; .2, .5; .8, .5; 1, 0"/>
                                        <p:tgtEl>
                                          <p:spTgt spid="11"/>
                                        </p:tgtEl>
                                      </p:cBhvr>
                                    </p:animEffect>
                                    <p:animScale>
                                      <p:cBhvr>
                                        <p:cTn id="19" dur="1000" autoRev="1" fill="hold"/>
                                        <p:tgtEl>
                                          <p:spTgt spid="11"/>
                                        </p:tgtEl>
                                      </p:cBhvr>
                                      <p:by x="105000" y="105000"/>
                                    </p:animScale>
                                  </p:childTnLst>
                                </p:cTn>
                              </p:par>
                            </p:childTnLst>
                          </p:cTn>
                        </p:par>
                        <p:par>
                          <p:cTn id="20" fill="hold">
                            <p:stCondLst>
                              <p:cond delay="2500"/>
                            </p:stCondLst>
                            <p:childTnLst>
                              <p:par>
                                <p:cTn id="21" presetID="35" presetClass="path" presetSubtype="0" accel="50000" decel="50000" fill="hold" grpId="2" nodeType="afterEffect">
                                  <p:stCondLst>
                                    <p:cond delay="0"/>
                                  </p:stCondLst>
                                  <p:iterate type="lt">
                                    <p:tmPct val="0"/>
                                  </p:iterate>
                                  <p:childTnLst>
                                    <p:animMotion origin="layout" path="M 3.33333E-6 4.44444E-6 L -0.12569 -3.7037E-6 " pathEditMode="relative" rAng="0" ptsTypes="AA">
                                      <p:cBhvr>
                                        <p:cTn id="22" dur="2000" fill="hold"/>
                                        <p:tgtEl>
                                          <p:spTgt spid="24"/>
                                        </p:tgtEl>
                                        <p:attrNameLst>
                                          <p:attrName>ppt_x</p:attrName>
                                          <p:attrName>ppt_y</p:attrName>
                                        </p:attrNameLst>
                                      </p:cBhvr>
                                      <p:rCtr x="-6250" y="-93"/>
                                    </p:animMotion>
                                  </p:childTnLst>
                                </p:cTn>
                              </p:par>
                            </p:childTnLst>
                          </p:cTn>
                        </p:par>
                        <p:par>
                          <p:cTn id="23" fill="hold">
                            <p:stCondLst>
                              <p:cond delay="4500"/>
                            </p:stCondLst>
                            <p:childTnLst>
                              <p:par>
                                <p:cTn id="24" presetID="26" presetClass="emph" presetSubtype="0" fill="hold" grpId="1" nodeType="afterEffect">
                                  <p:stCondLst>
                                    <p:cond delay="0"/>
                                  </p:stCondLst>
                                  <p:childTnLst>
                                    <p:animEffect transition="out" filter="fade">
                                      <p:cBhvr>
                                        <p:cTn id="25" dur="2000" tmFilter="0, 0; .2, .5; .8, .5; 1, 0"/>
                                        <p:tgtEl>
                                          <p:spTgt spid="11"/>
                                        </p:tgtEl>
                                      </p:cBhvr>
                                    </p:animEffect>
                                    <p:animScale>
                                      <p:cBhvr>
                                        <p:cTn id="26" dur="1000" autoRev="1" fill="hold"/>
                                        <p:tgtEl>
                                          <p:spTgt spid="11"/>
                                        </p:tgtEl>
                                      </p:cBhvr>
                                      <p:by x="105000" y="105000"/>
                                    </p:animScale>
                                  </p:childTnLst>
                                </p:cTn>
                              </p:par>
                              <p:par>
                                <p:cTn id="27" presetID="26" presetClass="emph" presetSubtype="0" fill="hold" grpId="0" nodeType="withEffect">
                                  <p:stCondLst>
                                    <p:cond delay="0"/>
                                  </p:stCondLst>
                                  <p:childTnLst>
                                    <p:animEffect transition="out" filter="fade">
                                      <p:cBhvr>
                                        <p:cTn id="28" dur="2000" tmFilter="0, 0; .2, .5; .8, .5; 1, 0"/>
                                        <p:tgtEl>
                                          <p:spTgt spid="10"/>
                                        </p:tgtEl>
                                      </p:cBhvr>
                                    </p:animEffect>
                                    <p:animScale>
                                      <p:cBhvr>
                                        <p:cTn id="29" dur="1000" autoRev="1" fill="hold"/>
                                        <p:tgtEl>
                                          <p:spTgt spid="10"/>
                                        </p:tgtEl>
                                      </p:cBhvr>
                                      <p:by x="105000" y="105000"/>
                                    </p:animScale>
                                  </p:childTnLst>
                                </p:cTn>
                              </p:par>
                            </p:childTnLst>
                          </p:cTn>
                        </p:par>
                        <p:par>
                          <p:cTn id="30" fill="hold">
                            <p:stCondLst>
                              <p:cond delay="6500"/>
                            </p:stCondLst>
                            <p:childTnLst>
                              <p:par>
                                <p:cTn id="31" presetID="42" presetClass="path" presetSubtype="0" accel="50000" decel="50000" fill="hold" grpId="1" nodeType="afterEffect">
                                  <p:stCondLst>
                                    <p:cond delay="0"/>
                                  </p:stCondLst>
                                  <p:childTnLst>
                                    <p:animMotion origin="layout" path="M 0.00173 2.59259E-6 L 0.00173 0.32685 " pathEditMode="relative" rAng="0" ptsTypes="AA">
                                      <p:cBhvr>
                                        <p:cTn id="32" dur="2000" fill="hold"/>
                                        <p:tgtEl>
                                          <p:spTgt spid="10"/>
                                        </p:tgtEl>
                                        <p:attrNameLst>
                                          <p:attrName>ppt_x</p:attrName>
                                          <p:attrName>ppt_y</p:attrName>
                                        </p:attrNameLst>
                                      </p:cBhvr>
                                      <p:rCtr x="0" y="16343"/>
                                    </p:animMotion>
                                  </p:childTnLst>
                                </p:cTn>
                              </p:par>
                            </p:childTnLst>
                          </p:cTn>
                        </p:par>
                        <p:par>
                          <p:cTn id="33" fill="hold">
                            <p:stCondLst>
                              <p:cond delay="8500"/>
                            </p:stCondLst>
                            <p:childTnLst>
                              <p:par>
                                <p:cTn id="34" presetID="35" presetClass="path" presetSubtype="0" accel="50000" decel="50000" fill="hold" grpId="2" nodeType="afterEffect">
                                  <p:stCondLst>
                                    <p:cond delay="0"/>
                                  </p:stCondLst>
                                  <p:childTnLst>
                                    <p:animMotion origin="layout" path="M -0.00034 2.59259E-6 L -0.11962 3.33333E-6 " pathEditMode="relative" rAng="0" ptsTypes="AA">
                                      <p:cBhvr>
                                        <p:cTn id="35" dur="2000" fill="hold"/>
                                        <p:tgtEl>
                                          <p:spTgt spid="11"/>
                                        </p:tgtEl>
                                        <p:attrNameLst>
                                          <p:attrName>ppt_x</p:attrName>
                                          <p:attrName>ppt_y</p:attrName>
                                        </p:attrNameLst>
                                      </p:cBhvr>
                                      <p:rCtr x="-6007" y="139"/>
                                    </p:animMotion>
                                  </p:childTnLst>
                                </p:cTn>
                              </p:par>
                            </p:childTnLst>
                          </p:cTn>
                        </p:par>
                        <p:par>
                          <p:cTn id="36" fill="hold">
                            <p:stCondLst>
                              <p:cond delay="10500"/>
                            </p:stCondLst>
                            <p:childTnLst>
                              <p:par>
                                <p:cTn id="37" presetID="64" presetClass="path" presetSubtype="0" accel="50000" decel="50000" fill="hold" grpId="2" nodeType="afterEffect">
                                  <p:stCondLst>
                                    <p:cond delay="0"/>
                                  </p:stCondLst>
                                  <p:childTnLst>
                                    <p:animMotion origin="layout" path="M 0.00173 0.32685 L 0.12101 4.44444E-6 " pathEditMode="relative" rAng="0" ptsTypes="AA">
                                      <p:cBhvr>
                                        <p:cTn id="38" dur="2000" fill="hold"/>
                                        <p:tgtEl>
                                          <p:spTgt spid="10"/>
                                        </p:tgtEl>
                                        <p:attrNameLst>
                                          <p:attrName>ppt_x</p:attrName>
                                          <p:attrName>ppt_y</p:attrName>
                                        </p:attrNameLst>
                                      </p:cBhvr>
                                      <p:rCtr x="6215" y="-16759"/>
                                    </p:animMotion>
                                  </p:childTnLst>
                                </p:cTn>
                              </p:par>
                            </p:childTnLst>
                          </p:cTn>
                        </p:par>
                        <p:par>
                          <p:cTn id="39" fill="hold">
                            <p:stCondLst>
                              <p:cond delay="12500"/>
                            </p:stCondLst>
                            <p:childTnLst>
                              <p:par>
                                <p:cTn id="40" presetID="35" presetClass="path" presetSubtype="0" accel="50000" decel="50000" fill="hold" grpId="3" nodeType="afterEffect">
                                  <p:stCondLst>
                                    <p:cond delay="0"/>
                                  </p:stCondLst>
                                  <p:iterate type="lt">
                                    <p:tmPct val="0"/>
                                  </p:iterate>
                                  <p:childTnLst>
                                    <p:animMotion origin="layout" path="M -0.1276 -3.7037E-6 L -0.24236 -3.7037E-6 " pathEditMode="relative" rAng="0" ptsTypes="AA">
                                      <p:cBhvr>
                                        <p:cTn id="41" dur="2000" fill="hold"/>
                                        <p:tgtEl>
                                          <p:spTgt spid="24"/>
                                        </p:tgtEl>
                                        <p:attrNameLst>
                                          <p:attrName>ppt_x</p:attrName>
                                          <p:attrName>ppt_y</p:attrName>
                                        </p:attrNameLst>
                                      </p:cBhvr>
                                      <p:rCtr x="-5747" y="0"/>
                                    </p:animMotion>
                                  </p:childTnLst>
                                </p:cTn>
                              </p:par>
                            </p:childTnLst>
                          </p:cTn>
                        </p:par>
                        <p:par>
                          <p:cTn id="42" fill="hold">
                            <p:stCondLst>
                              <p:cond delay="14500"/>
                            </p:stCondLst>
                            <p:childTnLst>
                              <p:par>
                                <p:cTn id="43" presetID="26" presetClass="emph" presetSubtype="0" fill="hold" grpId="3" nodeType="afterEffect">
                                  <p:stCondLst>
                                    <p:cond delay="0"/>
                                  </p:stCondLst>
                                  <p:childTnLst>
                                    <p:animEffect transition="out" filter="fade">
                                      <p:cBhvr>
                                        <p:cTn id="44" dur="2000" tmFilter="0, 0; .2, .5; .8, .5; 1, 0"/>
                                        <p:tgtEl>
                                          <p:spTgt spid="11"/>
                                        </p:tgtEl>
                                      </p:cBhvr>
                                    </p:animEffect>
                                    <p:animScale>
                                      <p:cBhvr>
                                        <p:cTn id="45" dur="1000" autoRev="1" fill="hold"/>
                                        <p:tgtEl>
                                          <p:spTgt spid="11"/>
                                        </p:tgtEl>
                                      </p:cBhvr>
                                      <p:by x="105000" y="105000"/>
                                    </p:animScale>
                                  </p:childTnLst>
                                </p:cTn>
                              </p:par>
                              <p:par>
                                <p:cTn id="46" presetID="26" presetClass="emph" presetSubtype="0" fill="hold" grpId="0" nodeType="withEffect">
                                  <p:stCondLst>
                                    <p:cond delay="0"/>
                                  </p:stCondLst>
                                  <p:childTnLst>
                                    <p:animEffect transition="out" filter="fade">
                                      <p:cBhvr>
                                        <p:cTn id="47" dur="2000" tmFilter="0, 0; .2, .5; .8, .5; 1, 0"/>
                                        <p:tgtEl>
                                          <p:spTgt spid="9"/>
                                        </p:tgtEl>
                                      </p:cBhvr>
                                    </p:animEffect>
                                    <p:animScale>
                                      <p:cBhvr>
                                        <p:cTn id="48" dur="1000" autoRev="1" fill="hold"/>
                                        <p:tgtEl>
                                          <p:spTgt spid="9"/>
                                        </p:tgtEl>
                                      </p:cBhvr>
                                      <p:by x="105000" y="105000"/>
                                    </p:animScale>
                                  </p:childTnLst>
                                </p:cTn>
                              </p:par>
                            </p:childTnLst>
                          </p:cTn>
                        </p:par>
                        <p:par>
                          <p:cTn id="49" fill="hold">
                            <p:stCondLst>
                              <p:cond delay="16500"/>
                            </p:stCondLst>
                            <p:childTnLst>
                              <p:par>
                                <p:cTn id="50" presetID="35" presetClass="path" presetSubtype="0" accel="50000" decel="50000" fill="hold" grpId="4" nodeType="afterEffect">
                                  <p:stCondLst>
                                    <p:cond delay="0"/>
                                  </p:stCondLst>
                                  <p:iterate type="lt">
                                    <p:tmPct val="0"/>
                                  </p:iterate>
                                  <p:childTnLst>
                                    <p:animMotion origin="layout" path="M -0.24236 4.44444E-6 L -0.36736 -3.7037E-6 " pathEditMode="relative" rAng="0" ptsTypes="AA">
                                      <p:cBhvr>
                                        <p:cTn id="51" dur="2000" fill="hold"/>
                                        <p:tgtEl>
                                          <p:spTgt spid="24"/>
                                        </p:tgtEl>
                                        <p:attrNameLst>
                                          <p:attrName>ppt_x</p:attrName>
                                          <p:attrName>ppt_y</p:attrName>
                                        </p:attrNameLst>
                                      </p:cBhvr>
                                      <p:rCtr x="-6250" y="-93"/>
                                    </p:animMotion>
                                  </p:childTnLst>
                                </p:cTn>
                              </p:par>
                            </p:childTnLst>
                          </p:cTn>
                        </p:par>
                        <p:par>
                          <p:cTn id="52" fill="hold">
                            <p:stCondLst>
                              <p:cond delay="18500"/>
                            </p:stCondLst>
                            <p:childTnLst>
                              <p:par>
                                <p:cTn id="53" presetID="26" presetClass="emph" presetSubtype="0" fill="hold" grpId="1" nodeType="afterEffect">
                                  <p:stCondLst>
                                    <p:cond delay="0"/>
                                  </p:stCondLst>
                                  <p:childTnLst>
                                    <p:animEffect transition="out" filter="fade">
                                      <p:cBhvr>
                                        <p:cTn id="54" dur="2000" tmFilter="0, 0; .2, .5; .8, .5; 1, 0"/>
                                        <p:tgtEl>
                                          <p:spTgt spid="9"/>
                                        </p:tgtEl>
                                      </p:cBhvr>
                                    </p:animEffect>
                                    <p:animScale>
                                      <p:cBhvr>
                                        <p:cTn id="55" dur="1000" autoRev="1" fill="hold"/>
                                        <p:tgtEl>
                                          <p:spTgt spid="9"/>
                                        </p:tgtEl>
                                      </p:cBhvr>
                                      <p:by x="105000" y="105000"/>
                                    </p:animScale>
                                  </p:childTnLst>
                                </p:cTn>
                              </p:par>
                              <p:par>
                                <p:cTn id="56" presetID="26" presetClass="emph" presetSubtype="0" fill="hold" grpId="0" nodeType="withEffect">
                                  <p:stCondLst>
                                    <p:cond delay="0"/>
                                  </p:stCondLst>
                                  <p:childTnLst>
                                    <p:animEffect transition="out" filter="fade">
                                      <p:cBhvr>
                                        <p:cTn id="57" dur="2000" tmFilter="0, 0; .2, .5; .8, .5; 1, 0"/>
                                        <p:tgtEl>
                                          <p:spTgt spid="8"/>
                                        </p:tgtEl>
                                      </p:cBhvr>
                                    </p:animEffect>
                                    <p:animScale>
                                      <p:cBhvr>
                                        <p:cTn id="58" dur="1000" autoRev="1" fill="hold"/>
                                        <p:tgtEl>
                                          <p:spTgt spid="8"/>
                                        </p:tgtEl>
                                      </p:cBhvr>
                                      <p:by x="105000" y="105000"/>
                                    </p:animScale>
                                  </p:childTnLst>
                                </p:cTn>
                              </p:par>
                            </p:childTnLst>
                          </p:cTn>
                        </p:par>
                        <p:par>
                          <p:cTn id="59" fill="hold">
                            <p:stCondLst>
                              <p:cond delay="20500"/>
                            </p:stCondLst>
                            <p:childTnLst>
                              <p:par>
                                <p:cTn id="60" presetID="42" presetClass="path" presetSubtype="0" accel="50000" decel="50000" fill="hold" grpId="1" nodeType="afterEffect">
                                  <p:stCondLst>
                                    <p:cond delay="0"/>
                                  </p:stCondLst>
                                  <p:childTnLst>
                                    <p:animMotion origin="layout" path="M -8.33333E-7 2.59259E-6 L -8.33333E-7 0.32453 " pathEditMode="relative" rAng="0" ptsTypes="AA">
                                      <p:cBhvr>
                                        <p:cTn id="61" dur="2000" fill="hold"/>
                                        <p:tgtEl>
                                          <p:spTgt spid="8"/>
                                        </p:tgtEl>
                                        <p:attrNameLst>
                                          <p:attrName>ppt_x</p:attrName>
                                          <p:attrName>ppt_y</p:attrName>
                                        </p:attrNameLst>
                                      </p:cBhvr>
                                      <p:rCtr x="0" y="16227"/>
                                    </p:animMotion>
                                  </p:childTnLst>
                                </p:cTn>
                              </p:par>
                            </p:childTnLst>
                          </p:cTn>
                        </p:par>
                        <p:par>
                          <p:cTn id="62" fill="hold">
                            <p:stCondLst>
                              <p:cond delay="22500"/>
                            </p:stCondLst>
                            <p:childTnLst>
                              <p:par>
                                <p:cTn id="63" presetID="35" presetClass="path" presetSubtype="0" accel="50000" decel="50000" fill="hold" grpId="2" nodeType="afterEffect">
                                  <p:stCondLst>
                                    <p:cond delay="0"/>
                                  </p:stCondLst>
                                  <p:childTnLst>
                                    <p:animMotion origin="layout" path="M -3.33333E-6 3.33333E-6 L -0.11962 2.59259E-6 " pathEditMode="relative" rAng="0" ptsTypes="AA">
                                      <p:cBhvr>
                                        <p:cTn id="64" dur="2000" fill="hold"/>
                                        <p:tgtEl>
                                          <p:spTgt spid="9"/>
                                        </p:tgtEl>
                                        <p:attrNameLst>
                                          <p:attrName>ppt_x</p:attrName>
                                          <p:attrName>ppt_y</p:attrName>
                                        </p:attrNameLst>
                                      </p:cBhvr>
                                      <p:rCtr x="-6250" y="-162"/>
                                    </p:animMotion>
                                  </p:childTnLst>
                                </p:cTn>
                              </p:par>
                            </p:childTnLst>
                          </p:cTn>
                        </p:par>
                        <p:par>
                          <p:cTn id="65" fill="hold">
                            <p:stCondLst>
                              <p:cond delay="24500"/>
                            </p:stCondLst>
                            <p:childTnLst>
                              <p:par>
                                <p:cTn id="66" presetID="64" presetClass="path" presetSubtype="0" accel="50000" decel="50000" fill="hold" grpId="2" nodeType="afterEffect">
                                  <p:stCondLst>
                                    <p:cond delay="0"/>
                                  </p:stCondLst>
                                  <p:childTnLst>
                                    <p:animMotion origin="layout" path="M -8.33333E-7 0.32453 L 0.11927 2.59259E-6 " pathEditMode="relative" rAng="0" ptsTypes="AA">
                                      <p:cBhvr>
                                        <p:cTn id="67" dur="2000" fill="hold"/>
                                        <p:tgtEl>
                                          <p:spTgt spid="8"/>
                                        </p:tgtEl>
                                        <p:attrNameLst>
                                          <p:attrName>ppt_x</p:attrName>
                                          <p:attrName>ppt_y</p:attrName>
                                        </p:attrNameLst>
                                      </p:cBhvr>
                                      <p:rCtr x="5955" y="-16227"/>
                                    </p:animMotion>
                                  </p:childTnLst>
                                </p:cTn>
                              </p:par>
                            </p:childTnLst>
                          </p:cTn>
                        </p:par>
                        <p:par>
                          <p:cTn id="68" fill="hold">
                            <p:stCondLst>
                              <p:cond delay="26500"/>
                            </p:stCondLst>
                            <p:childTnLst>
                              <p:par>
                                <p:cTn id="69" presetID="35" presetClass="path" presetSubtype="0" accel="50000" decel="50000" fill="hold" grpId="5" nodeType="afterEffect">
                                  <p:stCondLst>
                                    <p:cond delay="0"/>
                                  </p:stCondLst>
                                  <p:iterate type="lt">
                                    <p:tmPct val="0"/>
                                  </p:iterate>
                                  <p:childTnLst>
                                    <p:animMotion origin="layout" path="M -0.37239 -3.7037E-6 L -0.48403 -3.7037E-6 " pathEditMode="relative" rAng="0" ptsTypes="AA">
                                      <p:cBhvr>
                                        <p:cTn id="70" dur="2000" fill="hold"/>
                                        <p:tgtEl>
                                          <p:spTgt spid="24"/>
                                        </p:tgtEl>
                                        <p:attrNameLst>
                                          <p:attrName>ppt_x</p:attrName>
                                          <p:attrName>ppt_y</p:attrName>
                                        </p:attrNameLst>
                                      </p:cBhvr>
                                      <p:rCtr x="-5590" y="0"/>
                                    </p:animMotion>
                                  </p:childTnLst>
                                </p:cTn>
                              </p:par>
                            </p:childTnLst>
                          </p:cTn>
                        </p:par>
                        <p:par>
                          <p:cTn id="71" fill="hold">
                            <p:stCondLst>
                              <p:cond delay="28500"/>
                            </p:stCondLst>
                            <p:childTnLst>
                              <p:par>
                                <p:cTn id="72" presetID="26" presetClass="emph" presetSubtype="0" fill="hold" grpId="3" nodeType="afterEffect">
                                  <p:stCondLst>
                                    <p:cond delay="0"/>
                                  </p:stCondLst>
                                  <p:childTnLst>
                                    <p:animEffect transition="out" filter="fade">
                                      <p:cBhvr>
                                        <p:cTn id="73" dur="2000" tmFilter="0, 0; .2, .5; .8, .5; 1, 0"/>
                                        <p:tgtEl>
                                          <p:spTgt spid="9"/>
                                        </p:tgtEl>
                                      </p:cBhvr>
                                    </p:animEffect>
                                    <p:animScale>
                                      <p:cBhvr>
                                        <p:cTn id="74" dur="1000" autoRev="1" fill="hold"/>
                                        <p:tgtEl>
                                          <p:spTgt spid="9"/>
                                        </p:tgtEl>
                                      </p:cBhvr>
                                      <p:by x="105000" y="105000"/>
                                    </p:animScale>
                                  </p:childTnLst>
                                </p:cTn>
                              </p:par>
                              <p:par>
                                <p:cTn id="75" presetID="26" presetClass="emph" presetSubtype="0" fill="hold" grpId="0" nodeType="withEffect">
                                  <p:stCondLst>
                                    <p:cond delay="0"/>
                                  </p:stCondLst>
                                  <p:childTnLst>
                                    <p:animEffect transition="out" filter="fade">
                                      <p:cBhvr>
                                        <p:cTn id="76" dur="2000" tmFilter="0, 0; .2, .5; .8, .5; 1, 0"/>
                                        <p:tgtEl>
                                          <p:spTgt spid="7"/>
                                        </p:tgtEl>
                                      </p:cBhvr>
                                    </p:animEffect>
                                    <p:animScale>
                                      <p:cBhvr>
                                        <p:cTn id="77" dur="1000" autoRev="1" fill="hold"/>
                                        <p:tgtEl>
                                          <p:spTgt spid="7"/>
                                        </p:tgtEl>
                                      </p:cBhvr>
                                      <p:by x="105000" y="105000"/>
                                    </p:animScale>
                                  </p:childTnLst>
                                </p:cTn>
                              </p:par>
                            </p:childTnLst>
                          </p:cTn>
                        </p:par>
                        <p:par>
                          <p:cTn id="78" fill="hold">
                            <p:stCondLst>
                              <p:cond delay="30500"/>
                            </p:stCondLst>
                            <p:childTnLst>
                              <p:par>
                                <p:cTn id="79" presetID="42" presetClass="path" presetSubtype="0" accel="50000" decel="50000" fill="hold" grpId="1" nodeType="afterEffect">
                                  <p:stCondLst>
                                    <p:cond delay="0"/>
                                  </p:stCondLst>
                                  <p:childTnLst>
                                    <p:animMotion origin="layout" path="M 3.61111E-6 2.59259E-6 L 3.61111E-6 0.32685 " pathEditMode="relative" rAng="0" ptsTypes="AA">
                                      <p:cBhvr>
                                        <p:cTn id="80" dur="2000" fill="hold"/>
                                        <p:tgtEl>
                                          <p:spTgt spid="7"/>
                                        </p:tgtEl>
                                        <p:attrNameLst>
                                          <p:attrName>ppt_x</p:attrName>
                                          <p:attrName>ppt_y</p:attrName>
                                        </p:attrNameLst>
                                      </p:cBhvr>
                                      <p:rCtr x="0" y="16343"/>
                                    </p:animMotion>
                                  </p:childTnLst>
                                </p:cTn>
                              </p:par>
                            </p:childTnLst>
                          </p:cTn>
                        </p:par>
                        <p:par>
                          <p:cTn id="81" fill="hold">
                            <p:stCondLst>
                              <p:cond delay="32500"/>
                            </p:stCondLst>
                            <p:childTnLst>
                              <p:par>
                                <p:cTn id="82" presetID="35" presetClass="path" presetSubtype="0" accel="50000" decel="50000" fill="hold" grpId="4" nodeType="afterEffect">
                                  <p:stCondLst>
                                    <p:cond delay="0"/>
                                  </p:stCondLst>
                                  <p:childTnLst>
                                    <p:animMotion origin="layout" path="M -0.11025 3.33333E-6 L -0.24062 2.59259E-6 " pathEditMode="relative" rAng="0" ptsTypes="AA">
                                      <p:cBhvr>
                                        <p:cTn id="83" dur="2000" fill="hold"/>
                                        <p:tgtEl>
                                          <p:spTgt spid="9"/>
                                        </p:tgtEl>
                                        <p:attrNameLst>
                                          <p:attrName>ppt_x</p:attrName>
                                          <p:attrName>ppt_y</p:attrName>
                                        </p:attrNameLst>
                                      </p:cBhvr>
                                      <p:rCtr x="-6059" y="-162"/>
                                    </p:animMotion>
                                  </p:childTnLst>
                                </p:cTn>
                              </p:par>
                            </p:childTnLst>
                          </p:cTn>
                        </p:par>
                        <p:par>
                          <p:cTn id="84" fill="hold">
                            <p:stCondLst>
                              <p:cond delay="34500"/>
                            </p:stCondLst>
                            <p:childTnLst>
                              <p:par>
                                <p:cTn id="85" presetID="64" presetClass="path" presetSubtype="0" accel="50000" decel="50000" fill="hold" grpId="2" nodeType="afterEffect">
                                  <p:stCondLst>
                                    <p:cond delay="0"/>
                                  </p:stCondLst>
                                  <p:childTnLst>
                                    <p:animMotion origin="layout" path="M 3.61111E-6 0.32685 L 0.12118 4.44444E-6 " pathEditMode="relative" rAng="0" ptsTypes="AA">
                                      <p:cBhvr>
                                        <p:cTn id="86" dur="2000" fill="hold"/>
                                        <p:tgtEl>
                                          <p:spTgt spid="7"/>
                                        </p:tgtEl>
                                        <p:attrNameLst>
                                          <p:attrName>ppt_x</p:attrName>
                                          <p:attrName>ppt_y</p:attrName>
                                        </p:attrNameLst>
                                      </p:cBhvr>
                                      <p:rCtr x="6042" y="-16759"/>
                                    </p:animMotion>
                                  </p:childTnLst>
                                </p:cTn>
                              </p:par>
                            </p:childTnLst>
                          </p:cTn>
                        </p:par>
                        <p:par>
                          <p:cTn id="87" fill="hold">
                            <p:stCondLst>
                              <p:cond delay="36500"/>
                            </p:stCondLst>
                            <p:childTnLst>
                              <p:par>
                                <p:cTn id="88" presetID="35" presetClass="path" presetSubtype="0" accel="50000" decel="50000" fill="hold" grpId="6" nodeType="afterEffect">
                                  <p:stCondLst>
                                    <p:cond delay="0"/>
                                  </p:stCondLst>
                                  <p:iterate type="lt">
                                    <p:tmPct val="0"/>
                                  </p:iterate>
                                  <p:childTnLst>
                                    <p:animMotion origin="layout" path="M -0.48906 -3.7037E-6 L -0.60069 -3.7037E-6 " pathEditMode="relative" rAng="0" ptsTypes="AA">
                                      <p:cBhvr>
                                        <p:cTn id="89" dur="2000" fill="hold"/>
                                        <p:tgtEl>
                                          <p:spTgt spid="24"/>
                                        </p:tgtEl>
                                        <p:attrNameLst>
                                          <p:attrName>ppt_x</p:attrName>
                                          <p:attrName>ppt_y</p:attrName>
                                        </p:attrNameLst>
                                      </p:cBhvr>
                                      <p:rCtr x="-5590" y="0"/>
                                    </p:animMotion>
                                  </p:childTnLst>
                                </p:cTn>
                              </p:par>
                            </p:childTnLst>
                          </p:cTn>
                        </p:par>
                        <p:par>
                          <p:cTn id="90" fill="hold">
                            <p:stCondLst>
                              <p:cond delay="38500"/>
                            </p:stCondLst>
                            <p:childTnLst>
                              <p:par>
                                <p:cTn id="91" presetID="26" presetClass="emph" presetSubtype="0" fill="hold" grpId="5" nodeType="afterEffect">
                                  <p:stCondLst>
                                    <p:cond delay="0"/>
                                  </p:stCondLst>
                                  <p:childTnLst>
                                    <p:animEffect transition="out" filter="fade">
                                      <p:cBhvr>
                                        <p:cTn id="92" dur="2000" tmFilter="0, 0; .2, .5; .8, .5; 1, 0"/>
                                        <p:tgtEl>
                                          <p:spTgt spid="9"/>
                                        </p:tgtEl>
                                      </p:cBhvr>
                                    </p:animEffect>
                                    <p:animScale>
                                      <p:cBhvr>
                                        <p:cTn id="93" dur="1000" autoRev="1" fill="hold"/>
                                        <p:tgtEl>
                                          <p:spTgt spid="9"/>
                                        </p:tgtEl>
                                      </p:cBhvr>
                                      <p:by x="105000" y="105000"/>
                                    </p:animScale>
                                  </p:childTnLst>
                                </p:cTn>
                              </p:par>
                              <p:par>
                                <p:cTn id="94" presetID="26" presetClass="emph" presetSubtype="0" fill="hold" grpId="0" nodeType="withEffect">
                                  <p:stCondLst>
                                    <p:cond delay="0"/>
                                  </p:stCondLst>
                                  <p:childTnLst>
                                    <p:animEffect transition="out" filter="fade">
                                      <p:cBhvr>
                                        <p:cTn id="95" dur="2000" tmFilter="0, 0; .2, .5; .8, .5; 1, 0"/>
                                        <p:tgtEl>
                                          <p:spTgt spid="6"/>
                                        </p:tgtEl>
                                      </p:cBhvr>
                                    </p:animEffect>
                                    <p:animScale>
                                      <p:cBhvr>
                                        <p:cTn id="96" dur="1000" autoRev="1" fill="hold"/>
                                        <p:tgtEl>
                                          <p:spTgt spid="6"/>
                                        </p:tgtEl>
                                      </p:cBhvr>
                                      <p:by x="105000" y="105000"/>
                                    </p:animScale>
                                  </p:childTnLst>
                                </p:cTn>
                              </p:par>
                            </p:childTnLst>
                          </p:cTn>
                        </p:par>
                        <p:par>
                          <p:cTn id="97" fill="hold">
                            <p:stCondLst>
                              <p:cond delay="40500"/>
                            </p:stCondLst>
                            <p:childTnLst>
                              <p:par>
                                <p:cTn id="98" presetID="42" presetClass="path" presetSubtype="0" accel="50000" decel="50000" fill="hold" grpId="1" nodeType="afterEffect">
                                  <p:stCondLst>
                                    <p:cond delay="0"/>
                                  </p:stCondLst>
                                  <p:childTnLst>
                                    <p:animMotion origin="layout" path="M 3.88889E-6 2.59259E-6 L 3.88889E-6 0.32222 " pathEditMode="relative" rAng="0" ptsTypes="AA">
                                      <p:cBhvr>
                                        <p:cTn id="99" dur="2000" fill="hold"/>
                                        <p:tgtEl>
                                          <p:spTgt spid="6"/>
                                        </p:tgtEl>
                                        <p:attrNameLst>
                                          <p:attrName>ppt_x</p:attrName>
                                          <p:attrName>ppt_y</p:attrName>
                                        </p:attrNameLst>
                                      </p:cBhvr>
                                      <p:rCtr x="0" y="16111"/>
                                    </p:animMotion>
                                  </p:childTnLst>
                                </p:cTn>
                              </p:par>
                            </p:childTnLst>
                          </p:cTn>
                        </p:par>
                        <p:par>
                          <p:cTn id="100" fill="hold">
                            <p:stCondLst>
                              <p:cond delay="42500"/>
                            </p:stCondLst>
                            <p:childTnLst>
                              <p:par>
                                <p:cTn id="101" presetID="35" presetClass="path" presetSubtype="0" accel="50000" decel="50000" fill="hold" grpId="6" nodeType="afterEffect">
                                  <p:stCondLst>
                                    <p:cond delay="0"/>
                                  </p:stCondLst>
                                  <p:childTnLst>
                                    <p:animMotion origin="layout" path="M -0.22361 3.33333E-6 L -0.36962 2.59259E-6 " pathEditMode="relative" rAng="0" ptsTypes="AA">
                                      <p:cBhvr>
                                        <p:cTn id="102" dur="2000" fill="hold"/>
                                        <p:tgtEl>
                                          <p:spTgt spid="9"/>
                                        </p:tgtEl>
                                        <p:attrNameLst>
                                          <p:attrName>ppt_x</p:attrName>
                                          <p:attrName>ppt_y</p:attrName>
                                        </p:attrNameLst>
                                      </p:cBhvr>
                                      <p:rCtr x="-6250" y="-162"/>
                                    </p:animMotion>
                                  </p:childTnLst>
                                </p:cTn>
                              </p:par>
                            </p:childTnLst>
                          </p:cTn>
                        </p:par>
                        <p:par>
                          <p:cTn id="103" fill="hold">
                            <p:stCondLst>
                              <p:cond delay="44500"/>
                            </p:stCondLst>
                            <p:childTnLst>
                              <p:par>
                                <p:cTn id="104" presetID="64" presetClass="path" presetSubtype="0" accel="50000" decel="50000" fill="hold" grpId="2" nodeType="afterEffect">
                                  <p:stCondLst>
                                    <p:cond delay="0"/>
                                  </p:stCondLst>
                                  <p:childTnLst>
                                    <p:animMotion origin="layout" path="M 3.88889E-6 0.32222 L 0.12309 3.33333E-6 " pathEditMode="relative" rAng="0" ptsTypes="AA">
                                      <p:cBhvr>
                                        <p:cTn id="105" dur="2000" fill="hold"/>
                                        <p:tgtEl>
                                          <p:spTgt spid="6"/>
                                        </p:tgtEl>
                                        <p:attrNameLst>
                                          <p:attrName>ppt_x</p:attrName>
                                          <p:attrName>ppt_y</p:attrName>
                                        </p:attrNameLst>
                                      </p:cBhvr>
                                      <p:rCtr x="5955" y="-15972"/>
                                    </p:animMotion>
                                  </p:childTnLst>
                                </p:cTn>
                              </p:par>
                            </p:childTnLst>
                          </p:cTn>
                        </p:par>
                        <p:par>
                          <p:cTn id="106" fill="hold">
                            <p:stCondLst>
                              <p:cond delay="46500"/>
                            </p:stCondLst>
                            <p:childTnLst>
                              <p:par>
                                <p:cTn id="107" presetID="35" presetClass="path" presetSubtype="0" accel="50000" decel="50000" fill="hold" grpId="7" nodeType="afterEffect">
                                  <p:stCondLst>
                                    <p:cond delay="0"/>
                                  </p:stCondLst>
                                  <p:iterate type="lt">
                                    <p:tmPct val="0"/>
                                  </p:iterate>
                                  <p:childTnLst>
                                    <p:animMotion origin="layout" path="M -0.60069 4.44444E-6 L -0.72569 -3.7037E-6 " pathEditMode="relative" rAng="0" ptsTypes="AA">
                                      <p:cBhvr>
                                        <p:cTn id="108" dur="2000" fill="hold"/>
                                        <p:tgtEl>
                                          <p:spTgt spid="24"/>
                                        </p:tgtEl>
                                        <p:attrNameLst>
                                          <p:attrName>ppt_x</p:attrName>
                                          <p:attrName>ppt_y</p:attrName>
                                        </p:attrNameLst>
                                      </p:cBhvr>
                                      <p:rCtr x="-6250" y="-93"/>
                                    </p:animMotion>
                                  </p:childTnLst>
                                </p:cTn>
                              </p:par>
                            </p:childTnLst>
                          </p:cTn>
                        </p:par>
                        <p:par>
                          <p:cTn id="109" fill="hold">
                            <p:stCondLst>
                              <p:cond delay="48500"/>
                            </p:stCondLst>
                            <p:childTnLst>
                              <p:par>
                                <p:cTn id="110" presetID="26" presetClass="emph" presetSubtype="0" fill="hold" grpId="7" nodeType="afterEffect">
                                  <p:stCondLst>
                                    <p:cond delay="0"/>
                                  </p:stCondLst>
                                  <p:childTnLst>
                                    <p:animEffect transition="out" filter="fade">
                                      <p:cBhvr>
                                        <p:cTn id="111" dur="2000" tmFilter="0, 0; .2, .5; .8, .5; 1, 0"/>
                                        <p:tgtEl>
                                          <p:spTgt spid="9"/>
                                        </p:tgtEl>
                                      </p:cBhvr>
                                    </p:animEffect>
                                    <p:animScale>
                                      <p:cBhvr>
                                        <p:cTn id="112" dur="1000" autoRev="1" fill="hold"/>
                                        <p:tgtEl>
                                          <p:spTgt spid="9"/>
                                        </p:tgtEl>
                                      </p:cBhvr>
                                      <p:by x="105000" y="105000"/>
                                    </p:animScale>
                                  </p:childTnLst>
                                </p:cTn>
                              </p:par>
                              <p:par>
                                <p:cTn id="113" presetID="26" presetClass="emph" presetSubtype="0" fill="hold" grpId="0" nodeType="withEffect">
                                  <p:stCondLst>
                                    <p:cond delay="0"/>
                                  </p:stCondLst>
                                  <p:childTnLst>
                                    <p:animEffect transition="out" filter="fade">
                                      <p:cBhvr>
                                        <p:cTn id="114" dur="2000" tmFilter="0, 0; .2, .5; .8, .5; 1, 0"/>
                                        <p:tgtEl>
                                          <p:spTgt spid="13"/>
                                        </p:tgtEl>
                                      </p:cBhvr>
                                    </p:animEffect>
                                    <p:animScale>
                                      <p:cBhvr>
                                        <p:cTn id="115" dur="1000" autoRev="1" fill="hold"/>
                                        <p:tgtEl>
                                          <p:spTgt spid="13"/>
                                        </p:tgtEl>
                                      </p:cBhvr>
                                      <p:by x="105000" y="105000"/>
                                    </p:animScale>
                                  </p:childTnLst>
                                </p:cTn>
                              </p:par>
                            </p:childTnLst>
                          </p:cTn>
                        </p:par>
                        <p:par>
                          <p:cTn id="116" fill="hold">
                            <p:stCondLst>
                              <p:cond delay="50500"/>
                            </p:stCondLst>
                            <p:childTnLst>
                              <p:par>
                                <p:cTn id="117" presetID="42" presetClass="path" presetSubtype="0" accel="50000" decel="50000" fill="hold" grpId="1" nodeType="afterEffect">
                                  <p:stCondLst>
                                    <p:cond delay="0"/>
                                  </p:stCondLst>
                                  <p:childTnLst>
                                    <p:animMotion origin="layout" path="M 4.72222E-6 2.59259E-6 L 4.72222E-6 0.32662 " pathEditMode="relative" rAng="0" ptsTypes="AA">
                                      <p:cBhvr>
                                        <p:cTn id="118" dur="2000" fill="hold"/>
                                        <p:tgtEl>
                                          <p:spTgt spid="13"/>
                                        </p:tgtEl>
                                        <p:attrNameLst>
                                          <p:attrName>ppt_x</p:attrName>
                                          <p:attrName>ppt_y</p:attrName>
                                        </p:attrNameLst>
                                      </p:cBhvr>
                                      <p:rCtr x="0" y="16319"/>
                                    </p:animMotion>
                                  </p:childTnLst>
                                </p:cTn>
                              </p:par>
                            </p:childTnLst>
                          </p:cTn>
                        </p:par>
                        <p:par>
                          <p:cTn id="119" fill="hold">
                            <p:stCondLst>
                              <p:cond delay="52500"/>
                            </p:stCondLst>
                            <p:childTnLst>
                              <p:par>
                                <p:cTn id="120" presetID="35" presetClass="path" presetSubtype="0" accel="50000" decel="50000" fill="hold" grpId="8" nodeType="afterEffect">
                                  <p:stCondLst>
                                    <p:cond delay="0"/>
                                  </p:stCondLst>
                                  <p:childTnLst>
                                    <p:animMotion origin="layout" path="M -0.36961 4.44444E-6 L -0.48628 0.00208 " pathEditMode="relative" rAng="0" ptsTypes="AA">
                                      <p:cBhvr>
                                        <p:cTn id="121" dur="2000" fill="hold"/>
                                        <p:tgtEl>
                                          <p:spTgt spid="9"/>
                                        </p:tgtEl>
                                        <p:attrNameLst>
                                          <p:attrName>ppt_x</p:attrName>
                                          <p:attrName>ppt_y</p:attrName>
                                        </p:attrNameLst>
                                      </p:cBhvr>
                                      <p:rCtr x="-6250" y="509"/>
                                    </p:animMotion>
                                  </p:childTnLst>
                                </p:cTn>
                              </p:par>
                            </p:childTnLst>
                          </p:cTn>
                        </p:par>
                        <p:par>
                          <p:cTn id="122" fill="hold">
                            <p:stCondLst>
                              <p:cond delay="54500"/>
                            </p:stCondLst>
                            <p:childTnLst>
                              <p:par>
                                <p:cTn id="123" presetID="64" presetClass="path" presetSubtype="0" accel="50000" decel="50000" fill="hold" grpId="2" nodeType="afterEffect">
                                  <p:stCondLst>
                                    <p:cond delay="0"/>
                                  </p:stCondLst>
                                  <p:childTnLst>
                                    <p:animMotion origin="layout" path="M 4.72222E-6 0.32662 L 0.11927 3.33333E-6 " pathEditMode="relative" rAng="0" ptsTypes="AA">
                                      <p:cBhvr>
                                        <p:cTn id="124" dur="2000" fill="hold"/>
                                        <p:tgtEl>
                                          <p:spTgt spid="13"/>
                                        </p:tgtEl>
                                        <p:attrNameLst>
                                          <p:attrName>ppt_x</p:attrName>
                                          <p:attrName>ppt_y</p:attrName>
                                        </p:attrNameLst>
                                      </p:cBhvr>
                                      <p:rCtr x="6076" y="-16181"/>
                                    </p:animMotion>
                                  </p:childTnLst>
                                </p:cTn>
                              </p:par>
                            </p:childTnLst>
                          </p:cTn>
                        </p:par>
                        <p:par>
                          <p:cTn id="125" fill="hold">
                            <p:stCondLst>
                              <p:cond delay="56500"/>
                            </p:stCondLst>
                            <p:childTnLst>
                              <p:par>
                                <p:cTn id="126" presetID="36" presetClass="emph" presetSubtype="0" fill="hold" grpId="8" nodeType="afterEffect">
                                  <p:stCondLst>
                                    <p:cond delay="0"/>
                                  </p:stCondLst>
                                  <p:iterate type="lt">
                                    <p:tmPct val="10000"/>
                                  </p:iterate>
                                  <p:childTnLst>
                                    <p:animScale>
                                      <p:cBhvr>
                                        <p:cTn id="127" dur="250" autoRev="1" fill="hold">
                                          <p:stCondLst>
                                            <p:cond delay="0"/>
                                          </p:stCondLst>
                                        </p:cTn>
                                        <p:tgtEl>
                                          <p:spTgt spid="24"/>
                                        </p:tgtEl>
                                      </p:cBhvr>
                                      <p:to x="80000" y="100000"/>
                                    </p:animScale>
                                    <p:anim by="(#ppt_w*0.10)" calcmode="lin" valueType="num">
                                      <p:cBhvr>
                                        <p:cTn id="128" dur="250" autoRev="1" fill="hold">
                                          <p:stCondLst>
                                            <p:cond delay="0"/>
                                          </p:stCondLst>
                                        </p:cTn>
                                        <p:tgtEl>
                                          <p:spTgt spid="24"/>
                                        </p:tgtEl>
                                        <p:attrNameLst>
                                          <p:attrName>ppt_x</p:attrName>
                                        </p:attrNameLst>
                                      </p:cBhvr>
                                    </p:anim>
                                    <p:anim by="(-#ppt_w*0.10)" calcmode="lin" valueType="num">
                                      <p:cBhvr>
                                        <p:cTn id="129" dur="250" autoRev="1" fill="hold">
                                          <p:stCondLst>
                                            <p:cond delay="0"/>
                                          </p:stCondLst>
                                        </p:cTn>
                                        <p:tgtEl>
                                          <p:spTgt spid="24"/>
                                        </p:tgtEl>
                                        <p:attrNameLst>
                                          <p:attrName>ppt_y</p:attrName>
                                        </p:attrNameLst>
                                      </p:cBhvr>
                                    </p:anim>
                                    <p:animRot by="-480000">
                                      <p:cBhvr>
                                        <p:cTn id="130" dur="250" autoRev="1" fill="hold">
                                          <p:stCondLst>
                                            <p:cond delay="0"/>
                                          </p:stCondLst>
                                        </p:cTn>
                                        <p:tgtEl>
                                          <p:spTgt spid="24"/>
                                        </p:tgtEl>
                                        <p:attrNameLst>
                                          <p:attrName>r</p:attrName>
                                        </p:attrNameLst>
                                      </p:cBhvr>
                                    </p:animRot>
                                  </p:childTnLst>
                                </p:cTn>
                              </p:par>
                            </p:childTnLst>
                          </p:cTn>
                        </p:par>
                        <p:par>
                          <p:cTn id="131" fill="hold">
                            <p:stCondLst>
                              <p:cond delay="57000"/>
                            </p:stCondLst>
                            <p:childTnLst>
                              <p:par>
                                <p:cTn id="132" presetID="3" presetClass="exit" presetSubtype="10" fill="hold" grpId="1" nodeType="afterEffect">
                                  <p:stCondLst>
                                    <p:cond delay="0"/>
                                  </p:stCondLst>
                                  <p:iterate type="lt">
                                    <p:tmPct val="0"/>
                                  </p:iterate>
                                  <p:childTnLst>
                                    <p:animEffect transition="out" filter="blinds(horizontal)">
                                      <p:cBhvr>
                                        <p:cTn id="133" dur="500"/>
                                        <p:tgtEl>
                                          <p:spTgt spid="24"/>
                                        </p:tgtEl>
                                      </p:cBhvr>
                                    </p:animEffect>
                                    <p:set>
                                      <p:cBhvr>
                                        <p:cTn id="134" dur="1" fill="hold">
                                          <p:stCondLst>
                                            <p:cond delay="499"/>
                                          </p:stCondLst>
                                        </p:cTn>
                                        <p:tgtEl>
                                          <p:spTgt spid="24"/>
                                        </p:tgtEl>
                                        <p:attrNameLst>
                                          <p:attrName>style.visibility</p:attrName>
                                        </p:attrNameLst>
                                      </p:cBhvr>
                                      <p:to>
                                        <p:strVal val="hidden"/>
                                      </p:to>
                                    </p:set>
                                  </p:childTnLst>
                                </p:cTn>
                              </p:par>
                            </p:childTnLst>
                          </p:cTn>
                        </p:par>
                        <p:par>
                          <p:cTn id="135" fill="hold">
                            <p:stCondLst>
                              <p:cond delay="57500"/>
                            </p:stCondLst>
                            <p:childTnLst>
                              <p:par>
                                <p:cTn id="136" presetID="8" presetClass="exit" presetSubtype="16" fill="hold" grpId="9" nodeType="afterEffect">
                                  <p:stCondLst>
                                    <p:cond delay="0"/>
                                  </p:stCondLst>
                                  <p:childTnLst>
                                    <p:animEffect transition="out" filter="diamond(in)">
                                      <p:cBhvr>
                                        <p:cTn id="137" dur="1000"/>
                                        <p:tgtEl>
                                          <p:spTgt spid="9"/>
                                        </p:tgtEl>
                                      </p:cBhvr>
                                    </p:animEffect>
                                    <p:set>
                                      <p:cBhvr>
                                        <p:cTn id="138" dur="1" fill="hold">
                                          <p:stCondLst>
                                            <p:cond delay="999"/>
                                          </p:stCondLst>
                                        </p:cTn>
                                        <p:tgtEl>
                                          <p:spTgt spid="9"/>
                                        </p:tgtEl>
                                        <p:attrNameLst>
                                          <p:attrName>style.visibility</p:attrName>
                                        </p:attrNameLst>
                                      </p:cBhvr>
                                      <p:to>
                                        <p:strVal val="hidden"/>
                                      </p:to>
                                    </p:set>
                                  </p:childTnLst>
                                </p:cTn>
                              </p:par>
                              <p:par>
                                <p:cTn id="139" presetID="8" presetClass="entr" presetSubtype="16" fill="hold" grpId="0" nodeType="withEffect">
                                  <p:stCondLst>
                                    <p:cond delay="0"/>
                                  </p:stCondLst>
                                  <p:childTnLst>
                                    <p:set>
                                      <p:cBhvr>
                                        <p:cTn id="140" dur="1" fill="hold">
                                          <p:stCondLst>
                                            <p:cond delay="0"/>
                                          </p:stCondLst>
                                        </p:cTn>
                                        <p:tgtEl>
                                          <p:spTgt spid="25"/>
                                        </p:tgtEl>
                                        <p:attrNameLst>
                                          <p:attrName>style.visibility</p:attrName>
                                        </p:attrNameLst>
                                      </p:cBhvr>
                                      <p:to>
                                        <p:strVal val="visible"/>
                                      </p:to>
                                    </p:set>
                                    <p:animEffect transition="in" filter="diamond(in)">
                                      <p:cBhvr>
                                        <p:cTn id="141"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P spid="9" grpId="3" animBg="1"/>
      <p:bldP spid="9" grpId="4" animBg="1"/>
      <p:bldP spid="9" grpId="5" animBg="1"/>
      <p:bldP spid="9" grpId="6" animBg="1"/>
      <p:bldP spid="9" grpId="7" animBg="1"/>
      <p:bldP spid="9" grpId="8" animBg="1"/>
      <p:bldP spid="9" grpId="9" animBg="1"/>
      <p:bldP spid="10" grpId="0" animBg="1"/>
      <p:bldP spid="10" grpId="1" animBg="1"/>
      <p:bldP spid="10" grpId="2" animBg="1"/>
      <p:bldP spid="11" grpId="0" animBg="1"/>
      <p:bldP spid="11" grpId="1" animBg="1"/>
      <p:bldP spid="11" grpId="2" animBg="1"/>
      <p:bldP spid="11" grpId="3" animBg="1"/>
      <p:bldP spid="12" grpId="0" animBg="1"/>
      <p:bldP spid="13" grpId="0" animBg="1"/>
      <p:bldP spid="13" grpId="1" animBg="1"/>
      <p:bldP spid="13" grpId="2" animBg="1"/>
      <p:bldP spid="23" grpId="0" animBg="1"/>
      <p:bldP spid="24" grpId="0" animBg="1"/>
      <p:bldP spid="24" grpId="1" animBg="1"/>
      <p:bldP spid="24" grpId="2" animBg="1"/>
      <p:bldP spid="24" grpId="3" animBg="1"/>
      <p:bldP spid="24" grpId="4" animBg="1"/>
      <p:bldP spid="24" grpId="5" animBg="1"/>
      <p:bldP spid="24" grpId="6" animBg="1"/>
      <p:bldP spid="24" grpId="7" animBg="1"/>
      <p:bldP spid="24" grpId="8" animBg="1"/>
      <p:bldP spid="2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83</a:t>
            </a:fld>
            <a:endParaRPr lang="en-US" altLang="en-US"/>
          </a:p>
        </p:txBody>
      </p:sp>
      <p:sp>
        <p:nvSpPr>
          <p:cNvPr id="26" name="Oval 3"/>
          <p:cNvSpPr>
            <a:spLocks noChangeArrowheads="1"/>
          </p:cNvSpPr>
          <p:nvPr/>
        </p:nvSpPr>
        <p:spPr bwMode="auto">
          <a:xfrm>
            <a:off x="1335088" y="2911475"/>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7" name="Oval 4"/>
          <p:cNvSpPr>
            <a:spLocks noChangeArrowheads="1"/>
          </p:cNvSpPr>
          <p:nvPr/>
        </p:nvSpPr>
        <p:spPr bwMode="auto">
          <a:xfrm>
            <a:off x="2460625" y="2911475"/>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8" name="Oval 5"/>
          <p:cNvSpPr>
            <a:spLocks noChangeArrowheads="1"/>
          </p:cNvSpPr>
          <p:nvPr/>
        </p:nvSpPr>
        <p:spPr bwMode="auto">
          <a:xfrm>
            <a:off x="3568700" y="2911475"/>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29" name="Oval 6"/>
          <p:cNvSpPr>
            <a:spLocks noChangeArrowheads="1"/>
          </p:cNvSpPr>
          <p:nvPr/>
        </p:nvSpPr>
        <p:spPr bwMode="auto">
          <a:xfrm>
            <a:off x="4660900" y="2911475"/>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0" name="Oval 7"/>
          <p:cNvSpPr>
            <a:spLocks noChangeArrowheads="1"/>
          </p:cNvSpPr>
          <p:nvPr/>
        </p:nvSpPr>
        <p:spPr bwMode="auto">
          <a:xfrm>
            <a:off x="5767388" y="2911475"/>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1" name="Oval 8"/>
          <p:cNvSpPr>
            <a:spLocks noChangeArrowheads="1"/>
          </p:cNvSpPr>
          <p:nvPr/>
        </p:nvSpPr>
        <p:spPr bwMode="auto">
          <a:xfrm>
            <a:off x="6877050" y="2911475"/>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2" name="Oval 9"/>
          <p:cNvSpPr>
            <a:spLocks noChangeArrowheads="1"/>
          </p:cNvSpPr>
          <p:nvPr/>
        </p:nvSpPr>
        <p:spPr bwMode="auto">
          <a:xfrm>
            <a:off x="8004175" y="2911475"/>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3" name="Oval 10"/>
          <p:cNvSpPr>
            <a:spLocks noChangeArrowheads="1"/>
          </p:cNvSpPr>
          <p:nvPr/>
        </p:nvSpPr>
        <p:spPr bwMode="auto">
          <a:xfrm>
            <a:off x="244475" y="2911475"/>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34" name="Group 11"/>
          <p:cNvGrpSpPr>
            <a:grpSpLocks/>
          </p:cNvGrpSpPr>
          <p:nvPr/>
        </p:nvGrpSpPr>
        <p:grpSpPr bwMode="auto">
          <a:xfrm>
            <a:off x="244475" y="3468687"/>
            <a:ext cx="8550275" cy="608013"/>
            <a:chOff x="644" y="1153"/>
            <a:chExt cx="4972" cy="383"/>
          </a:xfrm>
        </p:grpSpPr>
        <p:sp>
          <p:nvSpPr>
            <p:cNvPr id="35"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6"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7"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8"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9"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0"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1"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2"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3" name="AutoShape 20"/>
          <p:cNvSpPr>
            <a:spLocks noChangeArrowheads="1"/>
          </p:cNvSpPr>
          <p:nvPr/>
        </p:nvSpPr>
        <p:spPr bwMode="auto">
          <a:xfrm>
            <a:off x="152400" y="3595687"/>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44" name="AutoShape 21"/>
          <p:cNvSpPr>
            <a:spLocks noChangeArrowheads="1"/>
          </p:cNvSpPr>
          <p:nvPr/>
        </p:nvSpPr>
        <p:spPr bwMode="auto">
          <a:xfrm>
            <a:off x="7769225" y="2081212"/>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j</a:t>
            </a:r>
          </a:p>
        </p:txBody>
      </p:sp>
      <p:sp>
        <p:nvSpPr>
          <p:cNvPr id="45" name="Oval 22"/>
          <p:cNvSpPr>
            <a:spLocks noChangeArrowheads="1"/>
          </p:cNvSpPr>
          <p:nvPr/>
        </p:nvSpPr>
        <p:spPr bwMode="auto">
          <a:xfrm>
            <a:off x="1350963" y="2909887"/>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Tree>
    <p:extLst>
      <p:ext uri="{BB962C8B-B14F-4D97-AF65-F5344CB8AC3E}">
        <p14:creationId xmlns:p14="http://schemas.microsoft.com/office/powerpoint/2010/main" val="28543236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3.33333E-6 0.00231 L 0.12084 -0.00648 " pathEditMode="relative" rAng="0" ptsTypes="AA">
                                      <p:cBhvr>
                                        <p:cTn id="6" dur="2000" fill="hold"/>
                                        <p:tgtEl>
                                          <p:spTgt spid="43"/>
                                        </p:tgtEl>
                                        <p:attrNameLst>
                                          <p:attrName>ppt_x</p:attrName>
                                          <p:attrName>ppt_y</p:attrName>
                                        </p:attrNameLst>
                                      </p:cBhvr>
                                      <p:rCtr x="6042" y="-440"/>
                                    </p:animMotion>
                                  </p:childTnLst>
                                </p:cTn>
                              </p:par>
                            </p:childTnLst>
                          </p:cTn>
                        </p:par>
                        <p:par>
                          <p:cTn id="7" fill="hold">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44"/>
                                        </p:tgtEl>
                                        <p:attrNameLst>
                                          <p:attrName>style.visibility</p:attrName>
                                        </p:attrNameLst>
                                      </p:cBhvr>
                                      <p:to>
                                        <p:strVal val="visible"/>
                                      </p:to>
                                    </p:set>
                                    <p:animEffect transition="in" filter="blinds(horizontal)">
                                      <p:cBhvr>
                                        <p:cTn id="10" dur="500"/>
                                        <p:tgtEl>
                                          <p:spTgt spid="44"/>
                                        </p:tgtEl>
                                      </p:cBhvr>
                                    </p:animEffect>
                                  </p:childTnLst>
                                </p:cTn>
                              </p:par>
                            </p:childTnLst>
                          </p:cTn>
                        </p:par>
                        <p:par>
                          <p:cTn id="11" fill="hold">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32"/>
                                        </p:tgtEl>
                                      </p:cBhvr>
                                    </p:animEffect>
                                    <p:animScale>
                                      <p:cBhvr>
                                        <p:cTn id="14" dur="1000" autoRev="1" fill="hold"/>
                                        <p:tgtEl>
                                          <p:spTgt spid="32"/>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31"/>
                                        </p:tgtEl>
                                      </p:cBhvr>
                                    </p:animEffect>
                                    <p:animScale>
                                      <p:cBhvr>
                                        <p:cTn id="17" dur="1000" autoRev="1" fill="hold"/>
                                        <p:tgtEl>
                                          <p:spTgt spid="31"/>
                                        </p:tgtEl>
                                      </p:cBhvr>
                                      <p:by x="105000" y="105000"/>
                                    </p:animScale>
                                  </p:childTnLst>
                                </p:cTn>
                              </p:par>
                            </p:childTnLst>
                          </p:cTn>
                        </p:par>
                        <p:par>
                          <p:cTn id="18" fill="hold">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1.11111E-6 -7.40741E-7 L -0.12761 4.44444E-6 " pathEditMode="relative" rAng="0" ptsTypes="AA">
                                      <p:cBhvr>
                                        <p:cTn id="20" dur="2000" fill="hold"/>
                                        <p:tgtEl>
                                          <p:spTgt spid="44"/>
                                        </p:tgtEl>
                                        <p:attrNameLst>
                                          <p:attrName>ppt_x</p:attrName>
                                          <p:attrName>ppt_y</p:attrName>
                                        </p:attrNameLst>
                                      </p:cBhvr>
                                      <p:rCtr x="-6476" y="-208"/>
                                    </p:animMotion>
                                  </p:childTnLst>
                                </p:cTn>
                              </p:par>
                            </p:childTnLst>
                          </p:cTn>
                        </p:par>
                        <p:par>
                          <p:cTn id="21" fill="hold">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31"/>
                                        </p:tgtEl>
                                      </p:cBhvr>
                                    </p:animEffect>
                                    <p:animScale>
                                      <p:cBhvr>
                                        <p:cTn id="24" dur="1000" autoRev="1" fill="hold"/>
                                        <p:tgtEl>
                                          <p:spTgt spid="31"/>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30"/>
                                        </p:tgtEl>
                                      </p:cBhvr>
                                    </p:animEffect>
                                    <p:animScale>
                                      <p:cBhvr>
                                        <p:cTn id="27" dur="1000" autoRev="1" fill="hold"/>
                                        <p:tgtEl>
                                          <p:spTgt spid="30"/>
                                        </p:tgtEl>
                                      </p:cBhvr>
                                      <p:by x="105000" y="105000"/>
                                    </p:animScale>
                                  </p:childTnLst>
                                </p:cTn>
                              </p:par>
                            </p:childTnLst>
                          </p:cTn>
                        </p:par>
                        <p:par>
                          <p:cTn id="28" fill="hold">
                            <p:stCondLst>
                              <p:cond delay="8500"/>
                            </p:stCondLst>
                            <p:childTnLst>
                              <p:par>
                                <p:cTn id="29" presetID="35" presetClass="path" presetSubtype="0" accel="50000" decel="50000" fill="hold" grpId="3" nodeType="afterEffect">
                                  <p:stCondLst>
                                    <p:cond delay="0"/>
                                  </p:stCondLst>
                                  <p:iterate type="lt">
                                    <p:tmPct val="0"/>
                                  </p:iterate>
                                  <p:childTnLst>
                                    <p:animMotion origin="layout" path="M -0.1276 -7.40741E-7 L -0.24236 -7.40741E-7 " pathEditMode="relative" rAng="0" ptsTypes="AA">
                                      <p:cBhvr>
                                        <p:cTn id="30" dur="2000" fill="hold"/>
                                        <p:tgtEl>
                                          <p:spTgt spid="44"/>
                                        </p:tgtEl>
                                        <p:attrNameLst>
                                          <p:attrName>ppt_x</p:attrName>
                                          <p:attrName>ppt_y</p:attrName>
                                        </p:attrNameLst>
                                      </p:cBhvr>
                                      <p:rCtr x="-5747" y="0"/>
                                    </p:animMotion>
                                  </p:childTnLst>
                                </p:cTn>
                              </p:par>
                            </p:childTnLst>
                          </p:cTn>
                        </p:par>
                        <p:par>
                          <p:cTn id="31" fill="hold">
                            <p:stCondLst>
                              <p:cond delay="10500"/>
                            </p:stCondLst>
                            <p:childTnLst>
                              <p:par>
                                <p:cTn id="32" presetID="26" presetClass="emph" presetSubtype="0" fill="hold" grpId="1" nodeType="afterEffect">
                                  <p:stCondLst>
                                    <p:cond delay="0"/>
                                  </p:stCondLst>
                                  <p:childTnLst>
                                    <p:animEffect transition="out" filter="fade">
                                      <p:cBhvr>
                                        <p:cTn id="33" dur="2000" tmFilter="0, 0; .2, .5; .8, .5; 1, 0"/>
                                        <p:tgtEl>
                                          <p:spTgt spid="30"/>
                                        </p:tgtEl>
                                      </p:cBhvr>
                                    </p:animEffect>
                                    <p:animScale>
                                      <p:cBhvr>
                                        <p:cTn id="34" dur="1000" autoRev="1" fill="hold"/>
                                        <p:tgtEl>
                                          <p:spTgt spid="30"/>
                                        </p:tgtEl>
                                      </p:cBhvr>
                                      <p:by x="105000" y="105000"/>
                                    </p:animScale>
                                  </p:childTnLst>
                                </p:cTn>
                              </p:par>
                              <p:par>
                                <p:cTn id="35" presetID="26" presetClass="emph" presetSubtype="0" fill="hold" grpId="0" nodeType="withEffect">
                                  <p:stCondLst>
                                    <p:cond delay="0"/>
                                  </p:stCondLst>
                                  <p:childTnLst>
                                    <p:animEffect transition="out" filter="fade">
                                      <p:cBhvr>
                                        <p:cTn id="36" dur="2000" tmFilter="0, 0; .2, .5; .8, .5; 1, 0"/>
                                        <p:tgtEl>
                                          <p:spTgt spid="29"/>
                                        </p:tgtEl>
                                      </p:cBhvr>
                                    </p:animEffect>
                                    <p:animScale>
                                      <p:cBhvr>
                                        <p:cTn id="37" dur="1000" autoRev="1" fill="hold"/>
                                        <p:tgtEl>
                                          <p:spTgt spid="29"/>
                                        </p:tgtEl>
                                      </p:cBhvr>
                                      <p:by x="105000" y="105000"/>
                                    </p:animScale>
                                  </p:childTnLst>
                                </p:cTn>
                              </p:par>
                            </p:childTnLst>
                          </p:cTn>
                        </p:par>
                        <p:par>
                          <p:cTn id="38" fill="hold">
                            <p:stCondLst>
                              <p:cond delay="12500"/>
                            </p:stCondLst>
                            <p:childTnLst>
                              <p:par>
                                <p:cTn id="39" presetID="42" presetClass="path" presetSubtype="0" accel="50000" decel="50000" fill="hold" grpId="1" nodeType="afterEffect">
                                  <p:stCondLst>
                                    <p:cond delay="0"/>
                                  </p:stCondLst>
                                  <p:childTnLst>
                                    <p:animMotion origin="layout" path="M 0.00174 -4.44444E-6 L 0.00174 0.32454 " pathEditMode="relative" rAng="0" ptsTypes="AA">
                                      <p:cBhvr>
                                        <p:cTn id="40" dur="2000" fill="hold"/>
                                        <p:tgtEl>
                                          <p:spTgt spid="29"/>
                                        </p:tgtEl>
                                        <p:attrNameLst>
                                          <p:attrName>ppt_x</p:attrName>
                                          <p:attrName>ppt_y</p:attrName>
                                        </p:attrNameLst>
                                      </p:cBhvr>
                                      <p:rCtr x="0" y="16227"/>
                                    </p:animMotion>
                                  </p:childTnLst>
                                </p:cTn>
                              </p:par>
                            </p:childTnLst>
                          </p:cTn>
                        </p:par>
                        <p:par>
                          <p:cTn id="41" fill="hold">
                            <p:stCondLst>
                              <p:cond delay="14500"/>
                            </p:stCondLst>
                            <p:childTnLst>
                              <p:par>
                                <p:cTn id="42" presetID="35" presetClass="path" presetSubtype="0" accel="50000" decel="50000" fill="hold" grpId="2" nodeType="afterEffect">
                                  <p:stCondLst>
                                    <p:cond delay="0"/>
                                  </p:stCondLst>
                                  <p:childTnLst>
                                    <p:animMotion origin="layout" path="M -0.00104 0.00047 L -0.11927 3.33333E-6 " pathEditMode="relative" rAng="0" ptsTypes="AA">
                                      <p:cBhvr>
                                        <p:cTn id="43" dur="2000" fill="hold"/>
                                        <p:tgtEl>
                                          <p:spTgt spid="30"/>
                                        </p:tgtEl>
                                        <p:attrNameLst>
                                          <p:attrName>ppt_x</p:attrName>
                                          <p:attrName>ppt_y</p:attrName>
                                        </p:attrNameLst>
                                      </p:cBhvr>
                                      <p:rCtr x="-6146" y="-162"/>
                                    </p:animMotion>
                                  </p:childTnLst>
                                </p:cTn>
                              </p:par>
                            </p:childTnLst>
                          </p:cTn>
                        </p:par>
                        <p:par>
                          <p:cTn id="44" fill="hold">
                            <p:stCondLst>
                              <p:cond delay="16500"/>
                            </p:stCondLst>
                            <p:childTnLst>
                              <p:par>
                                <p:cTn id="45" presetID="64" presetClass="path" presetSubtype="0" accel="50000" decel="50000" fill="hold" grpId="2" nodeType="afterEffect">
                                  <p:stCondLst>
                                    <p:cond delay="0"/>
                                  </p:stCondLst>
                                  <p:childTnLst>
                                    <p:animMotion origin="layout" path="M 0.00174 0.32454 L 0.11997 0.00047 " pathEditMode="relative" rAng="0" ptsTypes="AA">
                                      <p:cBhvr>
                                        <p:cTn id="46" dur="2000" fill="hold"/>
                                        <p:tgtEl>
                                          <p:spTgt spid="29"/>
                                        </p:tgtEl>
                                        <p:attrNameLst>
                                          <p:attrName>ppt_x</p:attrName>
                                          <p:attrName>ppt_y</p:attrName>
                                        </p:attrNameLst>
                                      </p:cBhvr>
                                      <p:rCtr x="6007" y="-16366"/>
                                    </p:animMotion>
                                  </p:childTnLst>
                                </p:cTn>
                              </p:par>
                            </p:childTnLst>
                          </p:cTn>
                        </p:par>
                        <p:par>
                          <p:cTn id="47" fill="hold">
                            <p:stCondLst>
                              <p:cond delay="18500"/>
                            </p:stCondLst>
                            <p:childTnLst>
                              <p:par>
                                <p:cTn id="48" presetID="35" presetClass="path" presetSubtype="0" accel="50000" decel="50000" fill="hold" grpId="4" nodeType="afterEffect">
                                  <p:stCondLst>
                                    <p:cond delay="0"/>
                                  </p:stCondLst>
                                  <p:iterate type="lt">
                                    <p:tmPct val="0"/>
                                  </p:iterate>
                                  <p:childTnLst>
                                    <p:animMotion origin="layout" path="M -0.24236 4.44444E-6 L -0.36736 -7.40741E-7 " pathEditMode="relative" rAng="0" ptsTypes="AA">
                                      <p:cBhvr>
                                        <p:cTn id="49" dur="2000" fill="hold"/>
                                        <p:tgtEl>
                                          <p:spTgt spid="44"/>
                                        </p:tgtEl>
                                        <p:attrNameLst>
                                          <p:attrName>ppt_x</p:attrName>
                                          <p:attrName>ppt_y</p:attrName>
                                        </p:attrNameLst>
                                      </p:cBhvr>
                                      <p:rCtr x="-6250" y="185"/>
                                    </p:animMotion>
                                  </p:childTnLst>
                                </p:cTn>
                              </p:par>
                            </p:childTnLst>
                          </p:cTn>
                        </p:par>
                        <p:par>
                          <p:cTn id="50" fill="hold">
                            <p:stCondLst>
                              <p:cond delay="20500"/>
                            </p:stCondLst>
                            <p:childTnLst>
                              <p:par>
                                <p:cTn id="51" presetID="26" presetClass="emph" presetSubtype="0" fill="hold" grpId="3" nodeType="afterEffect">
                                  <p:stCondLst>
                                    <p:cond delay="0"/>
                                  </p:stCondLst>
                                  <p:childTnLst>
                                    <p:animEffect transition="out" filter="fade">
                                      <p:cBhvr>
                                        <p:cTn id="52" dur="2000" tmFilter="0, 0; .2, .5; .8, .5; 1, 0"/>
                                        <p:tgtEl>
                                          <p:spTgt spid="30"/>
                                        </p:tgtEl>
                                      </p:cBhvr>
                                    </p:animEffect>
                                    <p:animScale>
                                      <p:cBhvr>
                                        <p:cTn id="53" dur="1000" autoRev="1" fill="hold"/>
                                        <p:tgtEl>
                                          <p:spTgt spid="30"/>
                                        </p:tgtEl>
                                      </p:cBhvr>
                                      <p:by x="105000" y="105000"/>
                                    </p:animScale>
                                  </p:childTnLst>
                                </p:cTn>
                              </p:par>
                              <p:par>
                                <p:cTn id="54" presetID="26" presetClass="emph" presetSubtype="0" fill="hold" grpId="0" nodeType="withEffect">
                                  <p:stCondLst>
                                    <p:cond delay="0"/>
                                  </p:stCondLst>
                                  <p:childTnLst>
                                    <p:animEffect transition="out" filter="fade">
                                      <p:cBhvr>
                                        <p:cTn id="55" dur="2000" tmFilter="0, 0; .2, .5; .8, .5; 1, 0"/>
                                        <p:tgtEl>
                                          <p:spTgt spid="28"/>
                                        </p:tgtEl>
                                      </p:cBhvr>
                                    </p:animEffect>
                                    <p:animScale>
                                      <p:cBhvr>
                                        <p:cTn id="56" dur="1000" autoRev="1" fill="hold"/>
                                        <p:tgtEl>
                                          <p:spTgt spid="28"/>
                                        </p:tgtEl>
                                      </p:cBhvr>
                                      <p:by x="105000" y="105000"/>
                                    </p:animScale>
                                  </p:childTnLst>
                                </p:cTn>
                              </p:par>
                            </p:childTnLst>
                          </p:cTn>
                        </p:par>
                        <p:par>
                          <p:cTn id="57" fill="hold">
                            <p:stCondLst>
                              <p:cond delay="22500"/>
                            </p:stCondLst>
                            <p:childTnLst>
                              <p:par>
                                <p:cTn id="58" presetID="42" presetClass="path" presetSubtype="0" accel="50000" decel="50000" fill="hold" grpId="1" nodeType="afterEffect">
                                  <p:stCondLst>
                                    <p:cond delay="0"/>
                                  </p:stCondLst>
                                  <p:childTnLst>
                                    <p:animMotion origin="layout" path="M 3.05556E-6 -4.44444E-6 L 3.05556E-6 0.32662 " pathEditMode="relative" rAng="0" ptsTypes="AA">
                                      <p:cBhvr>
                                        <p:cTn id="59" dur="2000" fill="hold"/>
                                        <p:tgtEl>
                                          <p:spTgt spid="28"/>
                                        </p:tgtEl>
                                        <p:attrNameLst>
                                          <p:attrName>ppt_x</p:attrName>
                                          <p:attrName>ppt_y</p:attrName>
                                        </p:attrNameLst>
                                      </p:cBhvr>
                                      <p:rCtr x="0" y="16319"/>
                                    </p:animMotion>
                                  </p:childTnLst>
                                </p:cTn>
                              </p:par>
                            </p:childTnLst>
                          </p:cTn>
                        </p:par>
                        <p:par>
                          <p:cTn id="60" fill="hold">
                            <p:stCondLst>
                              <p:cond delay="24500"/>
                            </p:stCondLst>
                            <p:childTnLst>
                              <p:par>
                                <p:cTn id="61" presetID="35" presetClass="path" presetSubtype="0" accel="50000" decel="50000" fill="hold" grpId="4" nodeType="afterEffect">
                                  <p:stCondLst>
                                    <p:cond delay="0"/>
                                  </p:stCondLst>
                                  <p:childTnLst>
                                    <p:animMotion origin="layout" path="M -0.12726 -4.44444E-6 L -0.24063 0.00209 " pathEditMode="relative" rAng="0" ptsTypes="AA">
                                      <p:cBhvr>
                                        <p:cTn id="62" dur="2000" fill="hold"/>
                                        <p:tgtEl>
                                          <p:spTgt spid="30"/>
                                        </p:tgtEl>
                                        <p:attrNameLst>
                                          <p:attrName>ppt_x</p:attrName>
                                          <p:attrName>ppt_y</p:attrName>
                                        </p:attrNameLst>
                                      </p:cBhvr>
                                      <p:rCtr x="-5677" y="93"/>
                                    </p:animMotion>
                                  </p:childTnLst>
                                </p:cTn>
                              </p:par>
                            </p:childTnLst>
                          </p:cTn>
                        </p:par>
                        <p:par>
                          <p:cTn id="63" fill="hold">
                            <p:stCondLst>
                              <p:cond delay="26500"/>
                            </p:stCondLst>
                            <p:childTnLst>
                              <p:par>
                                <p:cTn id="64" presetID="64" presetClass="path" presetSubtype="0" accel="50000" decel="50000" fill="hold" grpId="2" nodeType="afterEffect">
                                  <p:stCondLst>
                                    <p:cond delay="0"/>
                                  </p:stCondLst>
                                  <p:childTnLst>
                                    <p:animMotion origin="layout" path="M 3.05556E-6 0.32662 L 0.12118 3.33333E-6 " pathEditMode="relative" rAng="0" ptsTypes="AA">
                                      <p:cBhvr>
                                        <p:cTn id="65" dur="2000" fill="hold"/>
                                        <p:tgtEl>
                                          <p:spTgt spid="28"/>
                                        </p:tgtEl>
                                        <p:attrNameLst>
                                          <p:attrName>ppt_x</p:attrName>
                                          <p:attrName>ppt_y</p:attrName>
                                        </p:attrNameLst>
                                      </p:cBhvr>
                                      <p:rCtr x="5816" y="-16481"/>
                                    </p:animMotion>
                                  </p:childTnLst>
                                </p:cTn>
                              </p:par>
                            </p:childTnLst>
                          </p:cTn>
                        </p:par>
                        <p:par>
                          <p:cTn id="66" fill="hold">
                            <p:stCondLst>
                              <p:cond delay="28500"/>
                            </p:stCondLst>
                            <p:childTnLst>
                              <p:par>
                                <p:cTn id="67" presetID="35" presetClass="path" presetSubtype="0" accel="50000" decel="50000" fill="hold" grpId="5" nodeType="afterEffect">
                                  <p:stCondLst>
                                    <p:cond delay="0"/>
                                  </p:stCondLst>
                                  <p:iterate type="lt">
                                    <p:tmPct val="0"/>
                                  </p:iterate>
                                  <p:childTnLst>
                                    <p:animMotion origin="layout" path="M -0.36736 4.44444E-6 L -0.48403 -7.40741E-7 " pathEditMode="relative" rAng="0" ptsTypes="AA">
                                      <p:cBhvr>
                                        <p:cTn id="68" dur="2000" fill="hold"/>
                                        <p:tgtEl>
                                          <p:spTgt spid="44"/>
                                        </p:tgtEl>
                                        <p:attrNameLst>
                                          <p:attrName>ppt_x</p:attrName>
                                          <p:attrName>ppt_y</p:attrName>
                                        </p:attrNameLst>
                                      </p:cBhvr>
                                      <p:rCtr x="-5833" y="185"/>
                                    </p:animMotion>
                                  </p:childTnLst>
                                </p:cTn>
                              </p:par>
                            </p:childTnLst>
                          </p:cTn>
                        </p:par>
                        <p:par>
                          <p:cTn id="69" fill="hold">
                            <p:stCondLst>
                              <p:cond delay="30500"/>
                            </p:stCondLst>
                            <p:childTnLst>
                              <p:par>
                                <p:cTn id="70" presetID="26" presetClass="emph" presetSubtype="0" fill="hold" grpId="5" nodeType="afterEffect">
                                  <p:stCondLst>
                                    <p:cond delay="0"/>
                                  </p:stCondLst>
                                  <p:childTnLst>
                                    <p:animEffect transition="out" filter="fade">
                                      <p:cBhvr>
                                        <p:cTn id="71" dur="2000" tmFilter="0, 0; .2, .5; .8, .5; 1, 0"/>
                                        <p:tgtEl>
                                          <p:spTgt spid="30"/>
                                        </p:tgtEl>
                                      </p:cBhvr>
                                    </p:animEffect>
                                    <p:animScale>
                                      <p:cBhvr>
                                        <p:cTn id="72" dur="1000" autoRev="1" fill="hold"/>
                                        <p:tgtEl>
                                          <p:spTgt spid="30"/>
                                        </p:tgtEl>
                                      </p:cBhvr>
                                      <p:by x="105000" y="105000"/>
                                    </p:animScale>
                                  </p:childTnLst>
                                </p:cTn>
                              </p:par>
                              <p:par>
                                <p:cTn id="73" presetID="26" presetClass="emph" presetSubtype="0" fill="hold" grpId="0" nodeType="withEffect">
                                  <p:stCondLst>
                                    <p:cond delay="0"/>
                                  </p:stCondLst>
                                  <p:childTnLst>
                                    <p:animEffect transition="out" filter="fade">
                                      <p:cBhvr>
                                        <p:cTn id="74" dur="2000" tmFilter="0, 0; .2, .5; .8, .5; 1, 0"/>
                                        <p:tgtEl>
                                          <p:spTgt spid="27"/>
                                        </p:tgtEl>
                                      </p:cBhvr>
                                    </p:animEffect>
                                    <p:animScale>
                                      <p:cBhvr>
                                        <p:cTn id="75" dur="1000" autoRev="1" fill="hold"/>
                                        <p:tgtEl>
                                          <p:spTgt spid="27"/>
                                        </p:tgtEl>
                                      </p:cBhvr>
                                      <p:by x="105000" y="105000"/>
                                    </p:animScale>
                                  </p:childTnLst>
                                </p:cTn>
                              </p:par>
                            </p:childTnLst>
                          </p:cTn>
                        </p:par>
                        <p:par>
                          <p:cTn id="76" fill="hold">
                            <p:stCondLst>
                              <p:cond delay="32500"/>
                            </p:stCondLst>
                            <p:childTnLst>
                              <p:par>
                                <p:cTn id="77" presetID="35" presetClass="path" presetSubtype="0" accel="50000" decel="50000" fill="hold" grpId="6" nodeType="afterEffect">
                                  <p:stCondLst>
                                    <p:cond delay="0"/>
                                  </p:stCondLst>
                                  <p:iterate type="lt">
                                    <p:tmPct val="0"/>
                                  </p:iterate>
                                  <p:childTnLst>
                                    <p:animMotion origin="layout" path="M -0.48906 -7.40741E-7 L -0.60069 -7.40741E-7 " pathEditMode="relative" rAng="0" ptsTypes="AA">
                                      <p:cBhvr>
                                        <p:cTn id="78" dur="2000" fill="hold"/>
                                        <p:tgtEl>
                                          <p:spTgt spid="44"/>
                                        </p:tgtEl>
                                        <p:attrNameLst>
                                          <p:attrName>ppt_x</p:attrName>
                                          <p:attrName>ppt_y</p:attrName>
                                        </p:attrNameLst>
                                      </p:cBhvr>
                                      <p:rCtr x="-5590" y="0"/>
                                    </p:animMotion>
                                  </p:childTnLst>
                                </p:cTn>
                              </p:par>
                            </p:childTnLst>
                          </p:cTn>
                        </p:par>
                        <p:par>
                          <p:cTn id="79" fill="hold">
                            <p:stCondLst>
                              <p:cond delay="34500"/>
                            </p:stCondLst>
                            <p:childTnLst>
                              <p:par>
                                <p:cTn id="80" presetID="26" presetClass="emph" presetSubtype="0" fill="hold" grpId="1" nodeType="afterEffect">
                                  <p:stCondLst>
                                    <p:cond delay="0"/>
                                  </p:stCondLst>
                                  <p:childTnLst>
                                    <p:animEffect transition="out" filter="fade">
                                      <p:cBhvr>
                                        <p:cTn id="81" dur="2000" tmFilter="0, 0; .2, .5; .8, .5; 1, 0"/>
                                        <p:tgtEl>
                                          <p:spTgt spid="27"/>
                                        </p:tgtEl>
                                      </p:cBhvr>
                                    </p:animEffect>
                                    <p:animScale>
                                      <p:cBhvr>
                                        <p:cTn id="82" dur="1000" autoRev="1" fill="hold"/>
                                        <p:tgtEl>
                                          <p:spTgt spid="27"/>
                                        </p:tgtEl>
                                      </p:cBhvr>
                                      <p:by x="105000" y="105000"/>
                                    </p:animScale>
                                  </p:childTnLst>
                                </p:cTn>
                              </p:par>
                              <p:par>
                                <p:cTn id="83" presetID="26" presetClass="emph" presetSubtype="0" fill="hold" grpId="0" nodeType="withEffect">
                                  <p:stCondLst>
                                    <p:cond delay="0"/>
                                  </p:stCondLst>
                                  <p:childTnLst>
                                    <p:animEffect transition="out" filter="fade">
                                      <p:cBhvr>
                                        <p:cTn id="84" dur="2000" tmFilter="0, 0; .2, .5; .8, .5; 1, 0"/>
                                        <p:tgtEl>
                                          <p:spTgt spid="26"/>
                                        </p:tgtEl>
                                      </p:cBhvr>
                                    </p:animEffect>
                                    <p:animScale>
                                      <p:cBhvr>
                                        <p:cTn id="85" dur="1000" autoRev="1" fill="hold"/>
                                        <p:tgtEl>
                                          <p:spTgt spid="26"/>
                                        </p:tgtEl>
                                      </p:cBhvr>
                                      <p:by x="105000" y="105000"/>
                                    </p:animScale>
                                  </p:childTnLst>
                                </p:cTn>
                              </p:par>
                            </p:childTnLst>
                          </p:cTn>
                        </p:par>
                        <p:par>
                          <p:cTn id="86" fill="hold">
                            <p:stCondLst>
                              <p:cond delay="36500"/>
                            </p:stCondLst>
                            <p:childTnLst>
                              <p:par>
                                <p:cTn id="87" presetID="42" presetClass="path" presetSubtype="0" accel="50000" decel="50000" fill="hold" grpId="1" nodeType="afterEffect">
                                  <p:stCondLst>
                                    <p:cond delay="0"/>
                                  </p:stCondLst>
                                  <p:childTnLst>
                                    <p:animMotion origin="layout" path="M 3.88889E-6 -4.44444E-6 L 3.88889E-6 0.32662 " pathEditMode="relative" rAng="0" ptsTypes="AA">
                                      <p:cBhvr>
                                        <p:cTn id="88" dur="2000" fill="hold"/>
                                        <p:tgtEl>
                                          <p:spTgt spid="26"/>
                                        </p:tgtEl>
                                        <p:attrNameLst>
                                          <p:attrName>ppt_x</p:attrName>
                                          <p:attrName>ppt_y</p:attrName>
                                        </p:attrNameLst>
                                      </p:cBhvr>
                                      <p:rCtr x="0" y="16319"/>
                                    </p:animMotion>
                                  </p:childTnLst>
                                </p:cTn>
                              </p:par>
                            </p:childTnLst>
                          </p:cTn>
                        </p:par>
                        <p:par>
                          <p:cTn id="89" fill="hold">
                            <p:stCondLst>
                              <p:cond delay="38500"/>
                            </p:stCondLst>
                            <p:childTnLst>
                              <p:par>
                                <p:cTn id="90" presetID="35" presetClass="path" presetSubtype="0" accel="50000" decel="50000" fill="hold" grpId="2" nodeType="afterEffect">
                                  <p:stCondLst>
                                    <p:cond delay="0"/>
                                  </p:stCondLst>
                                  <p:childTnLst>
                                    <p:animMotion origin="layout" path="M 3.61111E-6 -4.44444E-6 L -0.11493 -4.44444E-6 " pathEditMode="relative" rAng="0" ptsTypes="AA">
                                      <p:cBhvr>
                                        <p:cTn id="91" dur="2000" fill="hold"/>
                                        <p:tgtEl>
                                          <p:spTgt spid="27"/>
                                        </p:tgtEl>
                                        <p:attrNameLst>
                                          <p:attrName>ppt_x</p:attrName>
                                          <p:attrName>ppt_y</p:attrName>
                                        </p:attrNameLst>
                                      </p:cBhvr>
                                      <p:rCtr x="-5747" y="0"/>
                                    </p:animMotion>
                                  </p:childTnLst>
                                </p:cTn>
                              </p:par>
                            </p:childTnLst>
                          </p:cTn>
                        </p:par>
                        <p:par>
                          <p:cTn id="92" fill="hold">
                            <p:stCondLst>
                              <p:cond delay="40500"/>
                            </p:stCondLst>
                            <p:childTnLst>
                              <p:par>
                                <p:cTn id="93" presetID="64" presetClass="path" presetSubtype="0" accel="50000" decel="50000" fill="hold" grpId="2" nodeType="afterEffect">
                                  <p:stCondLst>
                                    <p:cond delay="0"/>
                                  </p:stCondLst>
                                  <p:childTnLst>
                                    <p:animMotion origin="layout" path="M 3.88889E-6 0.32662 L 0.1151 0.00209 " pathEditMode="relative" rAng="0" ptsTypes="AA">
                                      <p:cBhvr>
                                        <p:cTn id="94" dur="2000" fill="hold"/>
                                        <p:tgtEl>
                                          <p:spTgt spid="26"/>
                                        </p:tgtEl>
                                        <p:attrNameLst>
                                          <p:attrName>ppt_x</p:attrName>
                                          <p:attrName>ppt_y</p:attrName>
                                        </p:attrNameLst>
                                      </p:cBhvr>
                                      <p:rCtr x="5747" y="-16227"/>
                                    </p:animMotion>
                                  </p:childTnLst>
                                </p:cTn>
                              </p:par>
                            </p:childTnLst>
                          </p:cTn>
                        </p:par>
                        <p:par>
                          <p:cTn id="95" fill="hold">
                            <p:stCondLst>
                              <p:cond delay="42500"/>
                            </p:stCondLst>
                            <p:childTnLst>
                              <p:par>
                                <p:cTn id="96" presetID="36" presetClass="emph" presetSubtype="0" fill="hold" grpId="7" nodeType="afterEffect">
                                  <p:stCondLst>
                                    <p:cond delay="0"/>
                                  </p:stCondLst>
                                  <p:iterate type="lt">
                                    <p:tmPct val="10000"/>
                                  </p:iterate>
                                  <p:childTnLst>
                                    <p:animScale>
                                      <p:cBhvr>
                                        <p:cTn id="97" dur="250" autoRev="1" fill="hold">
                                          <p:stCondLst>
                                            <p:cond delay="0"/>
                                          </p:stCondLst>
                                        </p:cTn>
                                        <p:tgtEl>
                                          <p:spTgt spid="44"/>
                                        </p:tgtEl>
                                      </p:cBhvr>
                                      <p:to x="80000" y="100000"/>
                                    </p:animScale>
                                    <p:anim by="(#ppt_w*0.10)" calcmode="lin" valueType="num">
                                      <p:cBhvr>
                                        <p:cTn id="98" dur="250" autoRev="1" fill="hold">
                                          <p:stCondLst>
                                            <p:cond delay="0"/>
                                          </p:stCondLst>
                                        </p:cTn>
                                        <p:tgtEl>
                                          <p:spTgt spid="44"/>
                                        </p:tgtEl>
                                        <p:attrNameLst>
                                          <p:attrName>ppt_x</p:attrName>
                                        </p:attrNameLst>
                                      </p:cBhvr>
                                    </p:anim>
                                    <p:anim by="(-#ppt_w*0.10)" calcmode="lin" valueType="num">
                                      <p:cBhvr>
                                        <p:cTn id="99" dur="250" autoRev="1" fill="hold">
                                          <p:stCondLst>
                                            <p:cond delay="0"/>
                                          </p:stCondLst>
                                        </p:cTn>
                                        <p:tgtEl>
                                          <p:spTgt spid="44"/>
                                        </p:tgtEl>
                                        <p:attrNameLst>
                                          <p:attrName>ppt_y</p:attrName>
                                        </p:attrNameLst>
                                      </p:cBhvr>
                                    </p:anim>
                                    <p:animRot by="-480000">
                                      <p:cBhvr>
                                        <p:cTn id="100" dur="250" autoRev="1" fill="hold">
                                          <p:stCondLst>
                                            <p:cond delay="0"/>
                                          </p:stCondLst>
                                        </p:cTn>
                                        <p:tgtEl>
                                          <p:spTgt spid="44"/>
                                        </p:tgtEl>
                                        <p:attrNameLst>
                                          <p:attrName>r</p:attrName>
                                        </p:attrNameLst>
                                      </p:cBhvr>
                                    </p:animRot>
                                  </p:childTnLst>
                                </p:cTn>
                              </p:par>
                            </p:childTnLst>
                          </p:cTn>
                        </p:par>
                        <p:par>
                          <p:cTn id="101" fill="hold">
                            <p:stCondLst>
                              <p:cond delay="43000"/>
                            </p:stCondLst>
                            <p:childTnLst>
                              <p:par>
                                <p:cTn id="102" presetID="3" presetClass="exit" presetSubtype="10" fill="hold" grpId="1" nodeType="afterEffect">
                                  <p:stCondLst>
                                    <p:cond delay="0"/>
                                  </p:stCondLst>
                                  <p:iterate type="lt">
                                    <p:tmPct val="0"/>
                                  </p:iterate>
                                  <p:childTnLst>
                                    <p:animEffect transition="out" filter="blinds(horizontal)">
                                      <p:cBhvr>
                                        <p:cTn id="103" dur="500"/>
                                        <p:tgtEl>
                                          <p:spTgt spid="44"/>
                                        </p:tgtEl>
                                      </p:cBhvr>
                                    </p:animEffect>
                                    <p:set>
                                      <p:cBhvr>
                                        <p:cTn id="104" dur="1" fill="hold">
                                          <p:stCondLst>
                                            <p:cond delay="499"/>
                                          </p:stCondLst>
                                        </p:cTn>
                                        <p:tgtEl>
                                          <p:spTgt spid="44"/>
                                        </p:tgtEl>
                                        <p:attrNameLst>
                                          <p:attrName>style.visibility</p:attrName>
                                        </p:attrNameLst>
                                      </p:cBhvr>
                                      <p:to>
                                        <p:strVal val="hidden"/>
                                      </p:to>
                                    </p:set>
                                  </p:childTnLst>
                                </p:cTn>
                              </p:par>
                            </p:childTnLst>
                          </p:cTn>
                        </p:par>
                        <p:par>
                          <p:cTn id="105" fill="hold">
                            <p:stCondLst>
                              <p:cond delay="43500"/>
                            </p:stCondLst>
                            <p:childTnLst>
                              <p:par>
                                <p:cTn id="106" presetID="8" presetClass="exit" presetSubtype="16" fill="hold" grpId="3" nodeType="afterEffect">
                                  <p:stCondLst>
                                    <p:cond delay="0"/>
                                  </p:stCondLst>
                                  <p:childTnLst>
                                    <p:animEffect transition="out" filter="diamond(in)">
                                      <p:cBhvr>
                                        <p:cTn id="107" dur="1000"/>
                                        <p:tgtEl>
                                          <p:spTgt spid="27"/>
                                        </p:tgtEl>
                                      </p:cBhvr>
                                    </p:animEffect>
                                    <p:set>
                                      <p:cBhvr>
                                        <p:cTn id="108" dur="1" fill="hold">
                                          <p:stCondLst>
                                            <p:cond delay="999"/>
                                          </p:stCondLst>
                                        </p:cTn>
                                        <p:tgtEl>
                                          <p:spTgt spid="27"/>
                                        </p:tgtEl>
                                        <p:attrNameLst>
                                          <p:attrName>style.visibility</p:attrName>
                                        </p:attrNameLst>
                                      </p:cBhvr>
                                      <p:to>
                                        <p:strVal val="hidden"/>
                                      </p:to>
                                    </p:set>
                                  </p:childTnLst>
                                </p:cTn>
                              </p:par>
                              <p:par>
                                <p:cTn id="109" presetID="8" presetClass="entr" presetSubtype="16" fill="hold" grpId="0" nodeType="with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diamond(in)">
                                      <p:cBhvr>
                                        <p:cTn id="111"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6" grpId="2" animBg="1"/>
      <p:bldP spid="27" grpId="0" animBg="1"/>
      <p:bldP spid="27" grpId="1" animBg="1"/>
      <p:bldP spid="27" grpId="2" animBg="1"/>
      <p:bldP spid="27" grpId="3" animBg="1"/>
      <p:bldP spid="28" grpId="0" animBg="1"/>
      <p:bldP spid="28" grpId="1" animBg="1"/>
      <p:bldP spid="28" grpId="2" animBg="1"/>
      <p:bldP spid="29" grpId="0" animBg="1"/>
      <p:bldP spid="29" grpId="1" animBg="1"/>
      <p:bldP spid="29" grpId="2" animBg="1"/>
      <p:bldP spid="30" grpId="0" animBg="1"/>
      <p:bldP spid="30" grpId="1" animBg="1"/>
      <p:bldP spid="30" grpId="2" animBg="1"/>
      <p:bldP spid="30" grpId="3" animBg="1"/>
      <p:bldP spid="30" grpId="4" animBg="1"/>
      <p:bldP spid="30" grpId="5" animBg="1"/>
      <p:bldP spid="31" grpId="0" animBg="1"/>
      <p:bldP spid="31" grpId="1" animBg="1"/>
      <p:bldP spid="32" grpId="0" animBg="1"/>
      <p:bldP spid="43" grpId="0" animBg="1"/>
      <p:bldP spid="44" grpId="0" animBg="1"/>
      <p:bldP spid="44" grpId="1" animBg="1"/>
      <p:bldP spid="44" grpId="2" animBg="1"/>
      <p:bldP spid="44" grpId="3" animBg="1"/>
      <p:bldP spid="44" grpId="4" animBg="1"/>
      <p:bldP spid="44" grpId="5" animBg="1"/>
      <p:bldP spid="44" grpId="6" animBg="1"/>
      <p:bldP spid="44" grpId="7" animBg="1"/>
      <p:bldP spid="4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84</a:t>
            </a:fld>
            <a:endParaRPr lang="en-US" altLang="en-US"/>
          </a:p>
        </p:txBody>
      </p:sp>
      <p:sp>
        <p:nvSpPr>
          <p:cNvPr id="24" name="Oval 3"/>
          <p:cNvSpPr>
            <a:spLocks noChangeArrowheads="1"/>
          </p:cNvSpPr>
          <p:nvPr/>
        </p:nvSpPr>
        <p:spPr bwMode="auto">
          <a:xfrm>
            <a:off x="13192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5" name="Oval 4"/>
          <p:cNvSpPr>
            <a:spLocks noChangeArrowheads="1"/>
          </p:cNvSpPr>
          <p:nvPr/>
        </p:nvSpPr>
        <p:spPr bwMode="auto">
          <a:xfrm>
            <a:off x="24447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6" name="Oval 5"/>
          <p:cNvSpPr>
            <a:spLocks noChangeArrowheads="1"/>
          </p:cNvSpPr>
          <p:nvPr/>
        </p:nvSpPr>
        <p:spPr bwMode="auto">
          <a:xfrm>
            <a:off x="3552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7" name="Oval 6"/>
          <p:cNvSpPr>
            <a:spLocks noChangeArrowheads="1"/>
          </p:cNvSpPr>
          <p:nvPr/>
        </p:nvSpPr>
        <p:spPr bwMode="auto">
          <a:xfrm>
            <a:off x="46450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8" name="Oval 7"/>
          <p:cNvSpPr>
            <a:spLocks noChangeArrowheads="1"/>
          </p:cNvSpPr>
          <p:nvPr/>
        </p:nvSpPr>
        <p:spPr bwMode="auto">
          <a:xfrm>
            <a:off x="57515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9" name="Oval 8"/>
          <p:cNvSpPr>
            <a:spLocks noChangeArrowheads="1"/>
          </p:cNvSpPr>
          <p:nvPr/>
        </p:nvSpPr>
        <p:spPr bwMode="auto">
          <a:xfrm>
            <a:off x="6861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0" name="Oval 9"/>
          <p:cNvSpPr>
            <a:spLocks noChangeArrowheads="1"/>
          </p:cNvSpPr>
          <p:nvPr/>
        </p:nvSpPr>
        <p:spPr bwMode="auto">
          <a:xfrm>
            <a:off x="7988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10"/>
          <p:cNvSpPr>
            <a:spLocks noChangeArrowheads="1"/>
          </p:cNvSpPr>
          <p:nvPr/>
        </p:nvSpPr>
        <p:spPr bwMode="auto">
          <a:xfrm>
            <a:off x="2286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2" name="Group 11"/>
          <p:cNvGrpSpPr>
            <a:grpSpLocks/>
          </p:cNvGrpSpPr>
          <p:nvPr/>
        </p:nvGrpSpPr>
        <p:grpSpPr bwMode="auto">
          <a:xfrm>
            <a:off x="228600" y="3416300"/>
            <a:ext cx="8550275" cy="608013"/>
            <a:chOff x="644" y="1153"/>
            <a:chExt cx="4972" cy="383"/>
          </a:xfrm>
        </p:grpSpPr>
        <p:sp>
          <p:nvSpPr>
            <p:cNvPr id="53"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4"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5"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6"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7"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8"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9"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0"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1" name="AutoShape 20"/>
          <p:cNvSpPr>
            <a:spLocks noChangeArrowheads="1"/>
          </p:cNvSpPr>
          <p:nvPr/>
        </p:nvSpPr>
        <p:spPr bwMode="auto">
          <a:xfrm>
            <a:off x="1220788"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62" name="AutoShape 21"/>
          <p:cNvSpPr>
            <a:spLocks noChangeArrowheads="1"/>
          </p:cNvSpPr>
          <p:nvPr/>
        </p:nvSpPr>
        <p:spPr bwMode="auto">
          <a:xfrm>
            <a:off x="7753350"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j</a:t>
            </a:r>
          </a:p>
        </p:txBody>
      </p:sp>
      <p:sp>
        <p:nvSpPr>
          <p:cNvPr id="63" name="Oval 22"/>
          <p:cNvSpPr>
            <a:spLocks noChangeArrowheads="1"/>
          </p:cNvSpPr>
          <p:nvPr/>
        </p:nvSpPr>
        <p:spPr bwMode="auto">
          <a:xfrm>
            <a:off x="2443045" y="2871787"/>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Tree>
    <p:extLst>
      <p:ext uri="{BB962C8B-B14F-4D97-AF65-F5344CB8AC3E}">
        <p14:creationId xmlns:p14="http://schemas.microsoft.com/office/powerpoint/2010/main" val="4132657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3.61111E-6 0.00232 L 0.12066 -0.00069 " pathEditMode="relative" rAng="0" ptsTypes="AA">
                                      <p:cBhvr>
                                        <p:cTn id="6" dur="2000" fill="hold"/>
                                        <p:tgtEl>
                                          <p:spTgt spid="61"/>
                                        </p:tgtEl>
                                        <p:attrNameLst>
                                          <p:attrName>ppt_x</p:attrName>
                                          <p:attrName>ppt_y</p:attrName>
                                        </p:attrNameLst>
                                      </p:cBhvr>
                                      <p:rCtr x="6024" y="-162"/>
                                    </p:animMotion>
                                  </p:childTnLst>
                                </p:cTn>
                              </p:par>
                            </p:childTnLst>
                          </p:cTn>
                        </p:par>
                        <p:par>
                          <p:cTn id="7" fill="hold">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2"/>
                                        </p:tgtEl>
                                        <p:attrNameLst>
                                          <p:attrName>style.visibility</p:attrName>
                                        </p:attrNameLst>
                                      </p:cBhvr>
                                      <p:to>
                                        <p:strVal val="visible"/>
                                      </p:to>
                                    </p:set>
                                    <p:animEffect transition="in" filter="blinds(horizontal)">
                                      <p:cBhvr>
                                        <p:cTn id="10" dur="500"/>
                                        <p:tgtEl>
                                          <p:spTgt spid="62"/>
                                        </p:tgtEl>
                                      </p:cBhvr>
                                    </p:animEffect>
                                  </p:childTnLst>
                                </p:cTn>
                              </p:par>
                            </p:childTnLst>
                          </p:cTn>
                        </p:par>
                        <p:par>
                          <p:cTn id="11" fill="hold">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50"/>
                                        </p:tgtEl>
                                      </p:cBhvr>
                                    </p:animEffect>
                                    <p:animScale>
                                      <p:cBhvr>
                                        <p:cTn id="14" dur="1000" autoRev="1" fill="hold"/>
                                        <p:tgtEl>
                                          <p:spTgt spid="50"/>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49"/>
                                        </p:tgtEl>
                                      </p:cBhvr>
                                    </p:animEffect>
                                    <p:animScale>
                                      <p:cBhvr>
                                        <p:cTn id="17" dur="1000" autoRev="1" fill="hold"/>
                                        <p:tgtEl>
                                          <p:spTgt spid="49"/>
                                        </p:tgtEl>
                                      </p:cBhvr>
                                      <p:by x="105000" y="105000"/>
                                    </p:animScale>
                                  </p:childTnLst>
                                </p:cTn>
                              </p:par>
                            </p:childTnLst>
                          </p:cTn>
                        </p:par>
                        <p:par>
                          <p:cTn id="18" fill="hold">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3.33333E-6 4.44444E-6 L -0.12396 -3.7037E-6 " pathEditMode="relative" rAng="0" ptsTypes="AA">
                                      <p:cBhvr>
                                        <p:cTn id="20" dur="2000" fill="hold"/>
                                        <p:tgtEl>
                                          <p:spTgt spid="62"/>
                                        </p:tgtEl>
                                        <p:attrNameLst>
                                          <p:attrName>ppt_x</p:attrName>
                                          <p:attrName>ppt_y</p:attrName>
                                        </p:attrNameLst>
                                      </p:cBhvr>
                                      <p:rCtr x="-6250" y="-93"/>
                                    </p:animMotion>
                                  </p:childTnLst>
                                </p:cTn>
                              </p:par>
                            </p:childTnLst>
                          </p:cTn>
                        </p:par>
                        <p:par>
                          <p:cTn id="21" fill="hold">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49"/>
                                        </p:tgtEl>
                                      </p:cBhvr>
                                    </p:animEffect>
                                    <p:animScale>
                                      <p:cBhvr>
                                        <p:cTn id="24" dur="1000" autoRev="1" fill="hold"/>
                                        <p:tgtEl>
                                          <p:spTgt spid="49"/>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48"/>
                                        </p:tgtEl>
                                      </p:cBhvr>
                                    </p:animEffect>
                                    <p:animScale>
                                      <p:cBhvr>
                                        <p:cTn id="27" dur="1000" autoRev="1" fill="hold"/>
                                        <p:tgtEl>
                                          <p:spTgt spid="48"/>
                                        </p:tgtEl>
                                      </p:cBhvr>
                                      <p:by x="105000" y="105000"/>
                                    </p:animScale>
                                  </p:childTnLst>
                                </p:cTn>
                              </p:par>
                            </p:childTnLst>
                          </p:cTn>
                        </p:par>
                        <p:par>
                          <p:cTn id="28" fill="hold">
                            <p:stCondLst>
                              <p:cond delay="8500"/>
                            </p:stCondLst>
                            <p:childTnLst>
                              <p:par>
                                <p:cTn id="29" presetID="35" presetClass="path" presetSubtype="0" accel="50000" decel="50000" fill="hold" grpId="3" nodeType="afterEffect">
                                  <p:stCondLst>
                                    <p:cond delay="0"/>
                                  </p:stCondLst>
                                  <p:iterate type="lt">
                                    <p:tmPct val="0"/>
                                  </p:iterate>
                                  <p:childTnLst>
                                    <p:animMotion origin="layout" path="M -0.12587 -3.7037E-6 L -0.24063 -3.7037E-6 " pathEditMode="relative" rAng="0" ptsTypes="AA">
                                      <p:cBhvr>
                                        <p:cTn id="30" dur="2000" fill="hold"/>
                                        <p:tgtEl>
                                          <p:spTgt spid="62"/>
                                        </p:tgtEl>
                                        <p:attrNameLst>
                                          <p:attrName>ppt_x</p:attrName>
                                          <p:attrName>ppt_y</p:attrName>
                                        </p:attrNameLst>
                                      </p:cBhvr>
                                      <p:rCtr x="-5747" y="0"/>
                                    </p:animMotion>
                                  </p:childTnLst>
                                </p:cTn>
                              </p:par>
                            </p:childTnLst>
                          </p:cTn>
                        </p:par>
                        <p:par>
                          <p:cTn id="31" fill="hold">
                            <p:stCondLst>
                              <p:cond delay="10500"/>
                            </p:stCondLst>
                            <p:childTnLst>
                              <p:par>
                                <p:cTn id="32" presetID="26" presetClass="emph" presetSubtype="0" fill="hold" grpId="1" nodeType="afterEffect">
                                  <p:stCondLst>
                                    <p:cond delay="0"/>
                                  </p:stCondLst>
                                  <p:childTnLst>
                                    <p:animEffect transition="out" filter="fade">
                                      <p:cBhvr>
                                        <p:cTn id="33" dur="2000" tmFilter="0, 0; .2, .5; .8, .5; 1, 0"/>
                                        <p:tgtEl>
                                          <p:spTgt spid="48"/>
                                        </p:tgtEl>
                                      </p:cBhvr>
                                    </p:animEffect>
                                    <p:animScale>
                                      <p:cBhvr>
                                        <p:cTn id="34" dur="1000" autoRev="1" fill="hold"/>
                                        <p:tgtEl>
                                          <p:spTgt spid="48"/>
                                        </p:tgtEl>
                                      </p:cBhvr>
                                      <p:by x="105000" y="105000"/>
                                    </p:animScale>
                                  </p:childTnLst>
                                </p:cTn>
                              </p:par>
                              <p:par>
                                <p:cTn id="35" presetID="26" presetClass="emph" presetSubtype="0" fill="hold" grpId="0" nodeType="withEffect">
                                  <p:stCondLst>
                                    <p:cond delay="0"/>
                                  </p:stCondLst>
                                  <p:childTnLst>
                                    <p:animEffect transition="out" filter="fade">
                                      <p:cBhvr>
                                        <p:cTn id="36" dur="2000" tmFilter="0, 0; .2, .5; .8, .5; 1, 0"/>
                                        <p:tgtEl>
                                          <p:spTgt spid="47"/>
                                        </p:tgtEl>
                                      </p:cBhvr>
                                    </p:animEffect>
                                    <p:animScale>
                                      <p:cBhvr>
                                        <p:cTn id="37" dur="1000" autoRev="1" fill="hold"/>
                                        <p:tgtEl>
                                          <p:spTgt spid="47"/>
                                        </p:tgtEl>
                                      </p:cBhvr>
                                      <p:by x="105000" y="105000"/>
                                    </p:animScale>
                                  </p:childTnLst>
                                </p:cTn>
                              </p:par>
                            </p:childTnLst>
                          </p:cTn>
                        </p:par>
                        <p:par>
                          <p:cTn id="38" fill="hold">
                            <p:stCondLst>
                              <p:cond delay="12500"/>
                            </p:stCondLst>
                            <p:childTnLst>
                              <p:par>
                                <p:cTn id="39" presetID="42" presetClass="path" presetSubtype="0" accel="50000" decel="50000" fill="hold" grpId="1" nodeType="afterEffect">
                                  <p:stCondLst>
                                    <p:cond delay="0"/>
                                  </p:stCondLst>
                                  <p:childTnLst>
                                    <p:animMotion origin="layout" path="M 0.00173 2.59259E-6 L 0.00173 0.32222 " pathEditMode="relative" rAng="0" ptsTypes="AA">
                                      <p:cBhvr>
                                        <p:cTn id="40" dur="2000" fill="hold"/>
                                        <p:tgtEl>
                                          <p:spTgt spid="47"/>
                                        </p:tgtEl>
                                        <p:attrNameLst>
                                          <p:attrName>ppt_x</p:attrName>
                                          <p:attrName>ppt_y</p:attrName>
                                        </p:attrNameLst>
                                      </p:cBhvr>
                                      <p:rCtr x="0" y="16111"/>
                                    </p:animMotion>
                                  </p:childTnLst>
                                </p:cTn>
                              </p:par>
                            </p:childTnLst>
                          </p:cTn>
                        </p:par>
                        <p:par>
                          <p:cTn id="41" fill="hold">
                            <p:stCondLst>
                              <p:cond delay="14500"/>
                            </p:stCondLst>
                            <p:childTnLst>
                              <p:par>
                                <p:cTn id="42" presetID="35" presetClass="path" presetSubtype="0" accel="50000" decel="50000" fill="hold" grpId="2" nodeType="afterEffect">
                                  <p:stCondLst>
                                    <p:cond delay="0"/>
                                  </p:stCondLst>
                                  <p:childTnLst>
                                    <p:animMotion origin="layout" path="M 0.00156 2.59259E-6 L -0.11927 3.33333E-6 " pathEditMode="relative" rAng="0" ptsTypes="AA">
                                      <p:cBhvr>
                                        <p:cTn id="43" dur="2000" fill="hold"/>
                                        <p:tgtEl>
                                          <p:spTgt spid="48"/>
                                        </p:tgtEl>
                                        <p:attrNameLst>
                                          <p:attrName>ppt_x</p:attrName>
                                          <p:attrName>ppt_y</p:attrName>
                                        </p:attrNameLst>
                                      </p:cBhvr>
                                      <p:rCtr x="-6198" y="139"/>
                                    </p:animMotion>
                                  </p:childTnLst>
                                </p:cTn>
                              </p:par>
                            </p:childTnLst>
                          </p:cTn>
                        </p:par>
                        <p:par>
                          <p:cTn id="44" fill="hold">
                            <p:stCondLst>
                              <p:cond delay="16500"/>
                            </p:stCondLst>
                            <p:childTnLst>
                              <p:par>
                                <p:cTn id="45" presetID="64" presetClass="path" presetSubtype="0" accel="50000" decel="50000" fill="hold" grpId="2" nodeType="afterEffect">
                                  <p:stCondLst>
                                    <p:cond delay="0"/>
                                  </p:stCondLst>
                                  <p:childTnLst>
                                    <p:animMotion origin="layout" path="M 0.00173 0.32222 L 0.12257 3.33333E-6 " pathEditMode="relative" rAng="0" ptsTypes="AA">
                                      <p:cBhvr>
                                        <p:cTn id="46" dur="2000" fill="hold"/>
                                        <p:tgtEl>
                                          <p:spTgt spid="47"/>
                                        </p:tgtEl>
                                        <p:attrNameLst>
                                          <p:attrName>ppt_x</p:attrName>
                                          <p:attrName>ppt_y</p:attrName>
                                        </p:attrNameLst>
                                      </p:cBhvr>
                                      <p:rCtr x="5677" y="-15972"/>
                                    </p:animMotion>
                                  </p:childTnLst>
                                </p:cTn>
                              </p:par>
                            </p:childTnLst>
                          </p:cTn>
                        </p:par>
                        <p:par>
                          <p:cTn id="47" fill="hold">
                            <p:stCondLst>
                              <p:cond delay="18500"/>
                            </p:stCondLst>
                            <p:childTnLst>
                              <p:par>
                                <p:cTn id="48" presetID="35" presetClass="path" presetSubtype="0" accel="50000" decel="50000" fill="hold" grpId="4" nodeType="afterEffect">
                                  <p:stCondLst>
                                    <p:cond delay="0"/>
                                  </p:stCondLst>
                                  <p:iterate type="lt">
                                    <p:tmPct val="0"/>
                                  </p:iterate>
                                  <p:childTnLst>
                                    <p:animMotion origin="layout" path="M -0.24063 4.44444E-6 L -0.36563 -3.7037E-6 " pathEditMode="relative" rAng="0" ptsTypes="AA">
                                      <p:cBhvr>
                                        <p:cTn id="49" dur="2000" fill="hold"/>
                                        <p:tgtEl>
                                          <p:spTgt spid="62"/>
                                        </p:tgtEl>
                                        <p:attrNameLst>
                                          <p:attrName>ppt_x</p:attrName>
                                          <p:attrName>ppt_y</p:attrName>
                                        </p:attrNameLst>
                                      </p:cBhvr>
                                      <p:rCtr x="-6250" y="-93"/>
                                    </p:animMotion>
                                  </p:childTnLst>
                                </p:cTn>
                              </p:par>
                            </p:childTnLst>
                          </p:cTn>
                        </p:par>
                        <p:par>
                          <p:cTn id="50" fill="hold">
                            <p:stCondLst>
                              <p:cond delay="20500"/>
                            </p:stCondLst>
                            <p:childTnLst>
                              <p:par>
                                <p:cTn id="51" presetID="26" presetClass="emph" presetSubtype="0" fill="hold" grpId="3" nodeType="afterEffect">
                                  <p:stCondLst>
                                    <p:cond delay="0"/>
                                  </p:stCondLst>
                                  <p:childTnLst>
                                    <p:animEffect transition="out" filter="fade">
                                      <p:cBhvr>
                                        <p:cTn id="52" dur="2000" tmFilter="0, 0; .2, .5; .8, .5; 1, 0"/>
                                        <p:tgtEl>
                                          <p:spTgt spid="48"/>
                                        </p:tgtEl>
                                      </p:cBhvr>
                                    </p:animEffect>
                                    <p:animScale>
                                      <p:cBhvr>
                                        <p:cTn id="53" dur="1000" autoRev="1" fill="hold"/>
                                        <p:tgtEl>
                                          <p:spTgt spid="48"/>
                                        </p:tgtEl>
                                      </p:cBhvr>
                                      <p:by x="105000" y="105000"/>
                                    </p:animScale>
                                  </p:childTnLst>
                                </p:cTn>
                              </p:par>
                              <p:par>
                                <p:cTn id="54" presetID="26" presetClass="emph" presetSubtype="0" fill="hold" grpId="0" nodeType="withEffect">
                                  <p:stCondLst>
                                    <p:cond delay="0"/>
                                  </p:stCondLst>
                                  <p:childTnLst>
                                    <p:animEffect transition="out" filter="fade">
                                      <p:cBhvr>
                                        <p:cTn id="55" dur="2000" tmFilter="0, 0; .2, .5; .8, .5; 1, 0"/>
                                        <p:tgtEl>
                                          <p:spTgt spid="46"/>
                                        </p:tgtEl>
                                      </p:cBhvr>
                                    </p:animEffect>
                                    <p:animScale>
                                      <p:cBhvr>
                                        <p:cTn id="56" dur="1000" autoRev="1" fill="hold"/>
                                        <p:tgtEl>
                                          <p:spTgt spid="46"/>
                                        </p:tgtEl>
                                      </p:cBhvr>
                                      <p:by x="105000" y="105000"/>
                                    </p:animScale>
                                  </p:childTnLst>
                                </p:cTn>
                              </p:par>
                            </p:childTnLst>
                          </p:cTn>
                        </p:par>
                        <p:par>
                          <p:cTn id="57" fill="hold">
                            <p:stCondLst>
                              <p:cond delay="22500"/>
                            </p:stCondLst>
                            <p:childTnLst>
                              <p:par>
                                <p:cTn id="58" presetID="35" presetClass="path" presetSubtype="0" accel="50000" decel="50000" fill="hold" grpId="5" nodeType="afterEffect">
                                  <p:stCondLst>
                                    <p:cond delay="0"/>
                                  </p:stCondLst>
                                  <p:iterate type="lt">
                                    <p:tmPct val="0"/>
                                  </p:iterate>
                                  <p:childTnLst>
                                    <p:animMotion origin="layout" path="M -0.36563 4.44444E-6 L -0.4856 -3.7037E-6 " pathEditMode="relative" rAng="0" ptsTypes="AA">
                                      <p:cBhvr>
                                        <p:cTn id="59" dur="2000" fill="hold"/>
                                        <p:tgtEl>
                                          <p:spTgt spid="62"/>
                                        </p:tgtEl>
                                        <p:attrNameLst>
                                          <p:attrName>ppt_x</p:attrName>
                                          <p:attrName>ppt_y</p:attrName>
                                        </p:attrNameLst>
                                      </p:cBhvr>
                                      <p:rCtr x="-6007" y="-93"/>
                                    </p:animMotion>
                                  </p:childTnLst>
                                </p:cTn>
                              </p:par>
                            </p:childTnLst>
                          </p:cTn>
                        </p:par>
                        <p:par>
                          <p:cTn id="60" fill="hold">
                            <p:stCondLst>
                              <p:cond delay="24500"/>
                            </p:stCondLst>
                            <p:childTnLst>
                              <p:par>
                                <p:cTn id="61" presetID="26" presetClass="emph" presetSubtype="0" fill="hold" grpId="1" nodeType="afterEffect">
                                  <p:stCondLst>
                                    <p:cond delay="0"/>
                                  </p:stCondLst>
                                  <p:childTnLst>
                                    <p:animEffect transition="out" filter="fade">
                                      <p:cBhvr>
                                        <p:cTn id="62" dur="2000" tmFilter="0, 0; .2, .5; .8, .5; 1, 0"/>
                                        <p:tgtEl>
                                          <p:spTgt spid="46"/>
                                        </p:tgtEl>
                                      </p:cBhvr>
                                    </p:animEffect>
                                    <p:animScale>
                                      <p:cBhvr>
                                        <p:cTn id="63" dur="1000" autoRev="1" fill="hold"/>
                                        <p:tgtEl>
                                          <p:spTgt spid="46"/>
                                        </p:tgtEl>
                                      </p:cBhvr>
                                      <p:by x="105000" y="105000"/>
                                    </p:animScale>
                                  </p:childTnLst>
                                </p:cTn>
                              </p:par>
                              <p:par>
                                <p:cTn id="64" presetID="26" presetClass="emph" presetSubtype="0" fill="hold" grpId="0" nodeType="withEffect">
                                  <p:stCondLst>
                                    <p:cond delay="0"/>
                                  </p:stCondLst>
                                  <p:childTnLst>
                                    <p:animEffect transition="out" filter="fade">
                                      <p:cBhvr>
                                        <p:cTn id="65" dur="2000" tmFilter="0, 0; .2, .5; .8, .5; 1, 0"/>
                                        <p:tgtEl>
                                          <p:spTgt spid="25"/>
                                        </p:tgtEl>
                                      </p:cBhvr>
                                    </p:animEffect>
                                    <p:animScale>
                                      <p:cBhvr>
                                        <p:cTn id="66" dur="1000" autoRev="1" fill="hold"/>
                                        <p:tgtEl>
                                          <p:spTgt spid="25"/>
                                        </p:tgtEl>
                                      </p:cBhvr>
                                      <p:by x="105000" y="105000"/>
                                    </p:animScale>
                                  </p:childTnLst>
                                </p:cTn>
                              </p:par>
                            </p:childTnLst>
                          </p:cTn>
                        </p:par>
                        <p:par>
                          <p:cTn id="67" fill="hold">
                            <p:stCondLst>
                              <p:cond delay="26500"/>
                            </p:stCondLst>
                            <p:childTnLst>
                              <p:par>
                                <p:cTn id="68" presetID="42" presetClass="path" presetSubtype="0" accel="50000" decel="50000" fill="hold" grpId="1" nodeType="afterEffect">
                                  <p:stCondLst>
                                    <p:cond delay="0"/>
                                  </p:stCondLst>
                                  <p:childTnLst>
                                    <p:animMotion origin="layout" path="M -2.77778E-7 2.59259E-6 L -2.77778E-7 0.32662 " pathEditMode="relative" rAng="0" ptsTypes="AA">
                                      <p:cBhvr>
                                        <p:cTn id="69" dur="2000" fill="hold"/>
                                        <p:tgtEl>
                                          <p:spTgt spid="25"/>
                                        </p:tgtEl>
                                        <p:attrNameLst>
                                          <p:attrName>ppt_x</p:attrName>
                                          <p:attrName>ppt_y</p:attrName>
                                        </p:attrNameLst>
                                      </p:cBhvr>
                                      <p:rCtr x="0" y="16319"/>
                                    </p:animMotion>
                                  </p:childTnLst>
                                </p:cTn>
                              </p:par>
                            </p:childTnLst>
                          </p:cTn>
                        </p:par>
                        <p:par>
                          <p:cTn id="70" fill="hold">
                            <p:stCondLst>
                              <p:cond delay="28500"/>
                            </p:stCondLst>
                            <p:childTnLst>
                              <p:par>
                                <p:cTn id="71" presetID="35" presetClass="path" presetSubtype="0" accel="50000" decel="50000" fill="hold" grpId="2" nodeType="afterEffect">
                                  <p:stCondLst>
                                    <p:cond delay="0"/>
                                  </p:stCondLst>
                                  <p:childTnLst>
                                    <p:animMotion origin="layout" path="M -8.33333E-7 2.59259E-6 L -0.12118 3.33333E-6 " pathEditMode="relative" rAng="0" ptsTypes="AA">
                                      <p:cBhvr>
                                        <p:cTn id="72" dur="2000" fill="hold"/>
                                        <p:tgtEl>
                                          <p:spTgt spid="46"/>
                                        </p:tgtEl>
                                        <p:attrNameLst>
                                          <p:attrName>ppt_x</p:attrName>
                                          <p:attrName>ppt_y</p:attrName>
                                        </p:attrNameLst>
                                      </p:cBhvr>
                                      <p:rCtr x="-6181" y="139"/>
                                    </p:animMotion>
                                  </p:childTnLst>
                                </p:cTn>
                              </p:par>
                            </p:childTnLst>
                          </p:cTn>
                        </p:par>
                        <p:par>
                          <p:cTn id="73" fill="hold">
                            <p:stCondLst>
                              <p:cond delay="30500"/>
                            </p:stCondLst>
                            <p:childTnLst>
                              <p:par>
                                <p:cTn id="74" presetID="64" presetClass="path" presetSubtype="0" accel="50000" decel="50000" fill="hold" grpId="2" nodeType="afterEffect">
                                  <p:stCondLst>
                                    <p:cond delay="0"/>
                                  </p:stCondLst>
                                  <p:childTnLst>
                                    <p:animMotion origin="layout" path="M -2.77778E-7 0.32662 L 0.12118 3.33333E-6 " pathEditMode="relative" rAng="0" ptsTypes="AA">
                                      <p:cBhvr>
                                        <p:cTn id="75" dur="2000" fill="hold"/>
                                        <p:tgtEl>
                                          <p:spTgt spid="25"/>
                                        </p:tgtEl>
                                        <p:attrNameLst>
                                          <p:attrName>ppt_x</p:attrName>
                                          <p:attrName>ppt_y</p:attrName>
                                        </p:attrNameLst>
                                      </p:cBhvr>
                                      <p:rCtr x="6128" y="-16181"/>
                                    </p:animMotion>
                                  </p:childTnLst>
                                </p:cTn>
                              </p:par>
                            </p:childTnLst>
                          </p:cTn>
                        </p:par>
                        <p:par>
                          <p:cTn id="76" fill="hold">
                            <p:stCondLst>
                              <p:cond delay="32500"/>
                            </p:stCondLst>
                            <p:childTnLst>
                              <p:par>
                                <p:cTn id="77" presetID="36" presetClass="emph" presetSubtype="0" fill="hold" grpId="6" nodeType="afterEffect">
                                  <p:stCondLst>
                                    <p:cond delay="0"/>
                                  </p:stCondLst>
                                  <p:iterate type="lt">
                                    <p:tmPct val="10000"/>
                                  </p:iterate>
                                  <p:childTnLst>
                                    <p:animScale>
                                      <p:cBhvr>
                                        <p:cTn id="78" dur="250" autoRev="1" fill="hold">
                                          <p:stCondLst>
                                            <p:cond delay="0"/>
                                          </p:stCondLst>
                                        </p:cTn>
                                        <p:tgtEl>
                                          <p:spTgt spid="62"/>
                                        </p:tgtEl>
                                      </p:cBhvr>
                                      <p:to x="80000" y="100000"/>
                                    </p:animScale>
                                    <p:anim by="(#ppt_w*0.10)" calcmode="lin" valueType="num">
                                      <p:cBhvr>
                                        <p:cTn id="79" dur="250" autoRev="1" fill="hold">
                                          <p:stCondLst>
                                            <p:cond delay="0"/>
                                          </p:stCondLst>
                                        </p:cTn>
                                        <p:tgtEl>
                                          <p:spTgt spid="62"/>
                                        </p:tgtEl>
                                        <p:attrNameLst>
                                          <p:attrName>ppt_x</p:attrName>
                                        </p:attrNameLst>
                                      </p:cBhvr>
                                    </p:anim>
                                    <p:anim by="(-#ppt_w*0.10)" calcmode="lin" valueType="num">
                                      <p:cBhvr>
                                        <p:cTn id="80" dur="250" autoRev="1" fill="hold">
                                          <p:stCondLst>
                                            <p:cond delay="0"/>
                                          </p:stCondLst>
                                        </p:cTn>
                                        <p:tgtEl>
                                          <p:spTgt spid="62"/>
                                        </p:tgtEl>
                                        <p:attrNameLst>
                                          <p:attrName>ppt_y</p:attrName>
                                        </p:attrNameLst>
                                      </p:cBhvr>
                                    </p:anim>
                                    <p:animRot by="-480000">
                                      <p:cBhvr>
                                        <p:cTn id="81" dur="250" autoRev="1" fill="hold">
                                          <p:stCondLst>
                                            <p:cond delay="0"/>
                                          </p:stCondLst>
                                        </p:cTn>
                                        <p:tgtEl>
                                          <p:spTgt spid="62"/>
                                        </p:tgtEl>
                                        <p:attrNameLst>
                                          <p:attrName>r</p:attrName>
                                        </p:attrNameLst>
                                      </p:cBhvr>
                                    </p:animRot>
                                  </p:childTnLst>
                                </p:cTn>
                              </p:par>
                            </p:childTnLst>
                          </p:cTn>
                        </p:par>
                        <p:par>
                          <p:cTn id="82" fill="hold">
                            <p:stCondLst>
                              <p:cond delay="33000"/>
                            </p:stCondLst>
                            <p:childTnLst>
                              <p:par>
                                <p:cTn id="83" presetID="3" presetClass="exit" presetSubtype="10" fill="hold" grpId="1" nodeType="afterEffect">
                                  <p:stCondLst>
                                    <p:cond delay="0"/>
                                  </p:stCondLst>
                                  <p:iterate type="lt">
                                    <p:tmPct val="0"/>
                                  </p:iterate>
                                  <p:childTnLst>
                                    <p:animEffect transition="out" filter="blinds(horizontal)">
                                      <p:cBhvr>
                                        <p:cTn id="84" dur="500"/>
                                        <p:tgtEl>
                                          <p:spTgt spid="62"/>
                                        </p:tgtEl>
                                      </p:cBhvr>
                                    </p:animEffect>
                                    <p:set>
                                      <p:cBhvr>
                                        <p:cTn id="85" dur="1" fill="hold">
                                          <p:stCondLst>
                                            <p:cond delay="499"/>
                                          </p:stCondLst>
                                        </p:cTn>
                                        <p:tgtEl>
                                          <p:spTgt spid="62"/>
                                        </p:tgtEl>
                                        <p:attrNameLst>
                                          <p:attrName>style.visibility</p:attrName>
                                        </p:attrNameLst>
                                      </p:cBhvr>
                                      <p:to>
                                        <p:strVal val="hidden"/>
                                      </p:to>
                                    </p:set>
                                  </p:childTnLst>
                                </p:cTn>
                              </p:par>
                            </p:childTnLst>
                          </p:cTn>
                        </p:par>
                        <p:par>
                          <p:cTn id="86" fill="hold">
                            <p:stCondLst>
                              <p:cond delay="33500"/>
                            </p:stCondLst>
                            <p:childTnLst>
                              <p:par>
                                <p:cTn id="87" presetID="8" presetClass="exit" presetSubtype="16" fill="hold" grpId="3" nodeType="afterEffect">
                                  <p:stCondLst>
                                    <p:cond delay="0"/>
                                  </p:stCondLst>
                                  <p:childTnLst>
                                    <p:animEffect transition="out" filter="diamond(in)">
                                      <p:cBhvr>
                                        <p:cTn id="88" dur="1000"/>
                                        <p:tgtEl>
                                          <p:spTgt spid="46"/>
                                        </p:tgtEl>
                                      </p:cBhvr>
                                    </p:animEffect>
                                    <p:set>
                                      <p:cBhvr>
                                        <p:cTn id="89" dur="1" fill="hold">
                                          <p:stCondLst>
                                            <p:cond delay="999"/>
                                          </p:stCondLst>
                                        </p:cTn>
                                        <p:tgtEl>
                                          <p:spTgt spid="46"/>
                                        </p:tgtEl>
                                        <p:attrNameLst>
                                          <p:attrName>style.visibility</p:attrName>
                                        </p:attrNameLst>
                                      </p:cBhvr>
                                      <p:to>
                                        <p:strVal val="hidden"/>
                                      </p:to>
                                    </p:set>
                                  </p:childTnLst>
                                </p:cTn>
                              </p:par>
                              <p:par>
                                <p:cTn id="90" presetID="8" presetClass="entr" presetSubtype="16" fill="hold" grpId="0" nodeType="withEffect">
                                  <p:stCondLst>
                                    <p:cond delay="0"/>
                                  </p:stCondLst>
                                  <p:childTnLst>
                                    <p:set>
                                      <p:cBhvr>
                                        <p:cTn id="91" dur="1" fill="hold">
                                          <p:stCondLst>
                                            <p:cond delay="0"/>
                                          </p:stCondLst>
                                        </p:cTn>
                                        <p:tgtEl>
                                          <p:spTgt spid="63"/>
                                        </p:tgtEl>
                                        <p:attrNameLst>
                                          <p:attrName>style.visibility</p:attrName>
                                        </p:attrNameLst>
                                      </p:cBhvr>
                                      <p:to>
                                        <p:strVal val="visible"/>
                                      </p:to>
                                    </p:set>
                                    <p:animEffect transition="in" filter="diamond(in)">
                                      <p:cBhvr>
                                        <p:cTn id="92"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5" grpId="2" animBg="1"/>
      <p:bldP spid="46" grpId="0" animBg="1"/>
      <p:bldP spid="46" grpId="1" animBg="1"/>
      <p:bldP spid="46" grpId="2" animBg="1"/>
      <p:bldP spid="46" grpId="3" animBg="1"/>
      <p:bldP spid="47" grpId="0" animBg="1"/>
      <p:bldP spid="47" grpId="1" animBg="1"/>
      <p:bldP spid="47" grpId="2" animBg="1"/>
      <p:bldP spid="48" grpId="0" animBg="1"/>
      <p:bldP spid="48" grpId="1" animBg="1"/>
      <p:bldP spid="48" grpId="2" animBg="1"/>
      <p:bldP spid="48" grpId="3" animBg="1"/>
      <p:bldP spid="49" grpId="0" animBg="1"/>
      <p:bldP spid="49" grpId="1" animBg="1"/>
      <p:bldP spid="50" grpId="0" animBg="1"/>
      <p:bldP spid="61" grpId="0" animBg="1"/>
      <p:bldP spid="62" grpId="0" animBg="1"/>
      <p:bldP spid="62" grpId="1" animBg="1"/>
      <p:bldP spid="62" grpId="2" animBg="1"/>
      <p:bldP spid="62" grpId="3" animBg="1"/>
      <p:bldP spid="62" grpId="4" animBg="1"/>
      <p:bldP spid="62" grpId="5" animBg="1"/>
      <p:bldP spid="62" grpId="6" animBg="1"/>
      <p:bldP spid="6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85</a:t>
            </a:fld>
            <a:endParaRPr lang="en-US" altLang="en-US"/>
          </a:p>
        </p:txBody>
      </p:sp>
      <p:sp>
        <p:nvSpPr>
          <p:cNvPr id="26" name="Oval 3"/>
          <p:cNvSpPr>
            <a:spLocks noChangeArrowheads="1"/>
          </p:cNvSpPr>
          <p:nvPr/>
        </p:nvSpPr>
        <p:spPr bwMode="auto">
          <a:xfrm>
            <a:off x="13192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7" name="Oval 4"/>
          <p:cNvSpPr>
            <a:spLocks noChangeArrowheads="1"/>
          </p:cNvSpPr>
          <p:nvPr/>
        </p:nvSpPr>
        <p:spPr bwMode="auto">
          <a:xfrm>
            <a:off x="24447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8" name="Oval 5"/>
          <p:cNvSpPr>
            <a:spLocks noChangeArrowheads="1"/>
          </p:cNvSpPr>
          <p:nvPr/>
        </p:nvSpPr>
        <p:spPr bwMode="auto">
          <a:xfrm>
            <a:off x="35528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29" name="Oval 6"/>
          <p:cNvSpPr>
            <a:spLocks noChangeArrowheads="1"/>
          </p:cNvSpPr>
          <p:nvPr/>
        </p:nvSpPr>
        <p:spPr bwMode="auto">
          <a:xfrm>
            <a:off x="46450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0" name="Oval 7"/>
          <p:cNvSpPr>
            <a:spLocks noChangeArrowheads="1"/>
          </p:cNvSpPr>
          <p:nvPr/>
        </p:nvSpPr>
        <p:spPr bwMode="auto">
          <a:xfrm>
            <a:off x="57515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1" name="Oval 8"/>
          <p:cNvSpPr>
            <a:spLocks noChangeArrowheads="1"/>
          </p:cNvSpPr>
          <p:nvPr/>
        </p:nvSpPr>
        <p:spPr bwMode="auto">
          <a:xfrm>
            <a:off x="6861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2" name="Oval 9"/>
          <p:cNvSpPr>
            <a:spLocks noChangeArrowheads="1"/>
          </p:cNvSpPr>
          <p:nvPr/>
        </p:nvSpPr>
        <p:spPr bwMode="auto">
          <a:xfrm>
            <a:off x="7988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3" name="Oval 10"/>
          <p:cNvSpPr>
            <a:spLocks noChangeArrowheads="1"/>
          </p:cNvSpPr>
          <p:nvPr/>
        </p:nvSpPr>
        <p:spPr bwMode="auto">
          <a:xfrm>
            <a:off x="2286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34" name="Group 11"/>
          <p:cNvGrpSpPr>
            <a:grpSpLocks/>
          </p:cNvGrpSpPr>
          <p:nvPr/>
        </p:nvGrpSpPr>
        <p:grpSpPr bwMode="auto">
          <a:xfrm>
            <a:off x="228600" y="3421063"/>
            <a:ext cx="8550275" cy="608012"/>
            <a:chOff x="644" y="1153"/>
            <a:chExt cx="4972" cy="383"/>
          </a:xfrm>
        </p:grpSpPr>
        <p:sp>
          <p:nvSpPr>
            <p:cNvPr id="35"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6"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7"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8"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9"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0"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1"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2"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3" name="AutoShape 20"/>
          <p:cNvSpPr>
            <a:spLocks noChangeArrowheads="1"/>
          </p:cNvSpPr>
          <p:nvPr/>
        </p:nvSpPr>
        <p:spPr bwMode="auto">
          <a:xfrm>
            <a:off x="2355850"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44" name="AutoShape 21"/>
          <p:cNvSpPr>
            <a:spLocks noChangeArrowheads="1"/>
          </p:cNvSpPr>
          <p:nvPr/>
        </p:nvSpPr>
        <p:spPr bwMode="auto">
          <a:xfrm>
            <a:off x="7753350"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j</a:t>
            </a:r>
          </a:p>
        </p:txBody>
      </p:sp>
      <p:sp>
        <p:nvSpPr>
          <p:cNvPr id="45" name="Oval 22"/>
          <p:cNvSpPr>
            <a:spLocks noChangeArrowheads="1"/>
          </p:cNvSpPr>
          <p:nvPr/>
        </p:nvSpPr>
        <p:spPr bwMode="auto">
          <a:xfrm>
            <a:off x="3556731" y="2871788"/>
            <a:ext cx="792163"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5</a:t>
            </a:r>
          </a:p>
        </p:txBody>
      </p:sp>
    </p:spTree>
    <p:extLst>
      <p:ext uri="{BB962C8B-B14F-4D97-AF65-F5344CB8AC3E}">
        <p14:creationId xmlns:p14="http://schemas.microsoft.com/office/powerpoint/2010/main" val="3366479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44444E-6 0.00232 L 0.12152 -0.00069 " pathEditMode="relative" rAng="0" ptsTypes="AA">
                                      <p:cBhvr>
                                        <p:cTn id="6" dur="2000" fill="hold"/>
                                        <p:tgtEl>
                                          <p:spTgt spid="43"/>
                                        </p:tgtEl>
                                        <p:attrNameLst>
                                          <p:attrName>ppt_x</p:attrName>
                                          <p:attrName>ppt_y</p:attrName>
                                        </p:attrNameLst>
                                      </p:cBhvr>
                                      <p:rCtr x="6076" y="-162"/>
                                    </p:animMotion>
                                  </p:childTnLst>
                                </p:cTn>
                              </p:par>
                            </p:childTnLst>
                          </p:cTn>
                        </p:par>
                        <p:par>
                          <p:cTn id="7" fill="hold">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44"/>
                                        </p:tgtEl>
                                        <p:attrNameLst>
                                          <p:attrName>style.visibility</p:attrName>
                                        </p:attrNameLst>
                                      </p:cBhvr>
                                      <p:to>
                                        <p:strVal val="visible"/>
                                      </p:to>
                                    </p:set>
                                    <p:animEffect transition="in" filter="blinds(horizontal)">
                                      <p:cBhvr>
                                        <p:cTn id="10" dur="500"/>
                                        <p:tgtEl>
                                          <p:spTgt spid="44"/>
                                        </p:tgtEl>
                                      </p:cBhvr>
                                    </p:animEffect>
                                  </p:childTnLst>
                                </p:cTn>
                              </p:par>
                            </p:childTnLst>
                          </p:cTn>
                        </p:par>
                        <p:par>
                          <p:cTn id="11" fill="hold">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32"/>
                                        </p:tgtEl>
                                      </p:cBhvr>
                                    </p:animEffect>
                                    <p:animScale>
                                      <p:cBhvr>
                                        <p:cTn id="14" dur="1000" autoRev="1" fill="hold"/>
                                        <p:tgtEl>
                                          <p:spTgt spid="32"/>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31"/>
                                        </p:tgtEl>
                                      </p:cBhvr>
                                    </p:animEffect>
                                    <p:animScale>
                                      <p:cBhvr>
                                        <p:cTn id="17" dur="1000" autoRev="1" fill="hold"/>
                                        <p:tgtEl>
                                          <p:spTgt spid="31"/>
                                        </p:tgtEl>
                                      </p:cBhvr>
                                      <p:by x="105000" y="105000"/>
                                    </p:animScale>
                                  </p:childTnLst>
                                </p:cTn>
                              </p:par>
                            </p:childTnLst>
                          </p:cTn>
                        </p:par>
                        <p:par>
                          <p:cTn id="18" fill="hold">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3.33333E-6 4.44444E-6 L -0.12396 -3.7037E-6 " pathEditMode="relative" rAng="0" ptsTypes="AA">
                                      <p:cBhvr>
                                        <p:cTn id="20" dur="2000" fill="hold"/>
                                        <p:tgtEl>
                                          <p:spTgt spid="44"/>
                                        </p:tgtEl>
                                        <p:attrNameLst>
                                          <p:attrName>ppt_x</p:attrName>
                                          <p:attrName>ppt_y</p:attrName>
                                        </p:attrNameLst>
                                      </p:cBhvr>
                                      <p:rCtr x="-6250" y="-93"/>
                                    </p:animMotion>
                                  </p:childTnLst>
                                </p:cTn>
                              </p:par>
                            </p:childTnLst>
                          </p:cTn>
                        </p:par>
                        <p:par>
                          <p:cTn id="21" fill="hold">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31"/>
                                        </p:tgtEl>
                                      </p:cBhvr>
                                    </p:animEffect>
                                    <p:animScale>
                                      <p:cBhvr>
                                        <p:cTn id="24" dur="1000" autoRev="1" fill="hold"/>
                                        <p:tgtEl>
                                          <p:spTgt spid="31"/>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30"/>
                                        </p:tgtEl>
                                      </p:cBhvr>
                                    </p:animEffect>
                                    <p:animScale>
                                      <p:cBhvr>
                                        <p:cTn id="27" dur="1000" autoRev="1" fill="hold"/>
                                        <p:tgtEl>
                                          <p:spTgt spid="30"/>
                                        </p:tgtEl>
                                      </p:cBhvr>
                                      <p:by x="105000" y="105000"/>
                                    </p:animScale>
                                  </p:childTnLst>
                                </p:cTn>
                              </p:par>
                            </p:childTnLst>
                          </p:cTn>
                        </p:par>
                        <p:par>
                          <p:cTn id="28" fill="hold">
                            <p:stCondLst>
                              <p:cond delay="8500"/>
                            </p:stCondLst>
                            <p:childTnLst>
                              <p:par>
                                <p:cTn id="29" presetID="35" presetClass="path" presetSubtype="0" accel="50000" decel="50000" fill="hold" grpId="3" nodeType="afterEffect">
                                  <p:stCondLst>
                                    <p:cond delay="0"/>
                                  </p:stCondLst>
                                  <p:iterate type="lt">
                                    <p:tmPct val="0"/>
                                  </p:iterate>
                                  <p:childTnLst>
                                    <p:animMotion origin="layout" path="M -0.12587 -3.7037E-6 L -0.24063 -3.7037E-6 " pathEditMode="relative" rAng="0" ptsTypes="AA">
                                      <p:cBhvr>
                                        <p:cTn id="30" dur="2000" fill="hold"/>
                                        <p:tgtEl>
                                          <p:spTgt spid="44"/>
                                        </p:tgtEl>
                                        <p:attrNameLst>
                                          <p:attrName>ppt_x</p:attrName>
                                          <p:attrName>ppt_y</p:attrName>
                                        </p:attrNameLst>
                                      </p:cBhvr>
                                      <p:rCtr x="-5747" y="0"/>
                                    </p:animMotion>
                                  </p:childTnLst>
                                </p:cTn>
                              </p:par>
                            </p:childTnLst>
                          </p:cTn>
                        </p:par>
                        <p:par>
                          <p:cTn id="31" fill="hold">
                            <p:stCondLst>
                              <p:cond delay="10500"/>
                            </p:stCondLst>
                            <p:childTnLst>
                              <p:par>
                                <p:cTn id="32" presetID="26" presetClass="emph" presetSubtype="0" fill="hold" grpId="1" nodeType="afterEffect">
                                  <p:stCondLst>
                                    <p:cond delay="0"/>
                                  </p:stCondLst>
                                  <p:childTnLst>
                                    <p:animEffect transition="out" filter="fade">
                                      <p:cBhvr>
                                        <p:cTn id="33" dur="2000" tmFilter="0, 0; .2, .5; .8, .5; 1, 0"/>
                                        <p:tgtEl>
                                          <p:spTgt spid="30"/>
                                        </p:tgtEl>
                                      </p:cBhvr>
                                    </p:animEffect>
                                    <p:animScale>
                                      <p:cBhvr>
                                        <p:cTn id="34" dur="1000" autoRev="1" fill="hold"/>
                                        <p:tgtEl>
                                          <p:spTgt spid="30"/>
                                        </p:tgtEl>
                                      </p:cBhvr>
                                      <p:by x="105000" y="105000"/>
                                    </p:animScale>
                                  </p:childTnLst>
                                </p:cTn>
                              </p:par>
                              <p:par>
                                <p:cTn id="35" presetID="26" presetClass="emph" presetSubtype="0" fill="hold" grpId="0" nodeType="withEffect">
                                  <p:stCondLst>
                                    <p:cond delay="0"/>
                                  </p:stCondLst>
                                  <p:childTnLst>
                                    <p:animEffect transition="out" filter="fade">
                                      <p:cBhvr>
                                        <p:cTn id="36" dur="2000" tmFilter="0, 0; .2, .5; .8, .5; 1, 0"/>
                                        <p:tgtEl>
                                          <p:spTgt spid="29"/>
                                        </p:tgtEl>
                                      </p:cBhvr>
                                    </p:animEffect>
                                    <p:animScale>
                                      <p:cBhvr>
                                        <p:cTn id="37" dur="1000" autoRev="1" fill="hold"/>
                                        <p:tgtEl>
                                          <p:spTgt spid="29"/>
                                        </p:tgtEl>
                                      </p:cBhvr>
                                      <p:by x="105000" y="105000"/>
                                    </p:animScale>
                                  </p:childTnLst>
                                </p:cTn>
                              </p:par>
                            </p:childTnLst>
                          </p:cTn>
                        </p:par>
                        <p:par>
                          <p:cTn id="38" fill="hold">
                            <p:stCondLst>
                              <p:cond delay="12500"/>
                            </p:stCondLst>
                            <p:childTnLst>
                              <p:par>
                                <p:cTn id="39" presetID="42" presetClass="path" presetSubtype="0" accel="50000" decel="50000" fill="hold" grpId="1" nodeType="afterEffect">
                                  <p:stCondLst>
                                    <p:cond delay="0"/>
                                  </p:stCondLst>
                                  <p:childTnLst>
                                    <p:animMotion origin="layout" path="M 0.00173 2.59259E-6 L 0.00173 0.32222 " pathEditMode="relative" rAng="0" ptsTypes="AA">
                                      <p:cBhvr>
                                        <p:cTn id="40" dur="2000" fill="hold"/>
                                        <p:tgtEl>
                                          <p:spTgt spid="29"/>
                                        </p:tgtEl>
                                        <p:attrNameLst>
                                          <p:attrName>ppt_x</p:attrName>
                                          <p:attrName>ppt_y</p:attrName>
                                        </p:attrNameLst>
                                      </p:cBhvr>
                                      <p:rCtr x="0" y="16111"/>
                                    </p:animMotion>
                                  </p:childTnLst>
                                </p:cTn>
                              </p:par>
                            </p:childTnLst>
                          </p:cTn>
                        </p:par>
                        <p:par>
                          <p:cTn id="41" fill="hold">
                            <p:stCondLst>
                              <p:cond delay="14500"/>
                            </p:stCondLst>
                            <p:childTnLst>
                              <p:par>
                                <p:cTn id="42" presetID="35" presetClass="path" presetSubtype="0" accel="50000" decel="50000" fill="hold" grpId="2" nodeType="afterEffect">
                                  <p:stCondLst>
                                    <p:cond delay="0"/>
                                  </p:stCondLst>
                                  <p:childTnLst>
                                    <p:animMotion origin="layout" path="M 0.00156 2.59259E-6 L -0.11927 3.33333E-6 " pathEditMode="relative" rAng="0" ptsTypes="AA">
                                      <p:cBhvr>
                                        <p:cTn id="43" dur="2000" fill="hold"/>
                                        <p:tgtEl>
                                          <p:spTgt spid="30"/>
                                        </p:tgtEl>
                                        <p:attrNameLst>
                                          <p:attrName>ppt_x</p:attrName>
                                          <p:attrName>ppt_y</p:attrName>
                                        </p:attrNameLst>
                                      </p:cBhvr>
                                      <p:rCtr x="-6198" y="139"/>
                                    </p:animMotion>
                                  </p:childTnLst>
                                </p:cTn>
                              </p:par>
                            </p:childTnLst>
                          </p:cTn>
                        </p:par>
                        <p:par>
                          <p:cTn id="44" fill="hold">
                            <p:stCondLst>
                              <p:cond delay="16500"/>
                            </p:stCondLst>
                            <p:childTnLst>
                              <p:par>
                                <p:cTn id="45" presetID="64" presetClass="path" presetSubtype="0" accel="50000" decel="50000" fill="hold" grpId="2" nodeType="afterEffect">
                                  <p:stCondLst>
                                    <p:cond delay="0"/>
                                  </p:stCondLst>
                                  <p:childTnLst>
                                    <p:animMotion origin="layout" path="M 0.00173 0.32222 L 0.12257 3.33333E-6 " pathEditMode="relative" rAng="0" ptsTypes="AA">
                                      <p:cBhvr>
                                        <p:cTn id="46" dur="2000" fill="hold"/>
                                        <p:tgtEl>
                                          <p:spTgt spid="29"/>
                                        </p:tgtEl>
                                        <p:attrNameLst>
                                          <p:attrName>ppt_x</p:attrName>
                                          <p:attrName>ppt_y</p:attrName>
                                        </p:attrNameLst>
                                      </p:cBhvr>
                                      <p:rCtr x="5677" y="-15972"/>
                                    </p:animMotion>
                                  </p:childTnLst>
                                </p:cTn>
                              </p:par>
                            </p:childTnLst>
                          </p:cTn>
                        </p:par>
                        <p:par>
                          <p:cTn id="47" fill="hold">
                            <p:stCondLst>
                              <p:cond delay="18500"/>
                            </p:stCondLst>
                            <p:childTnLst>
                              <p:par>
                                <p:cTn id="48" presetID="35" presetClass="path" presetSubtype="0" accel="50000" decel="50000" fill="hold" grpId="4" nodeType="afterEffect">
                                  <p:stCondLst>
                                    <p:cond delay="0"/>
                                  </p:stCondLst>
                                  <p:iterate type="lt">
                                    <p:tmPct val="0"/>
                                  </p:iterate>
                                  <p:childTnLst>
                                    <p:animMotion origin="layout" path="M -0.24063 4.44444E-6 L -0.3691 -3.7037E-6 " pathEditMode="relative" rAng="0" ptsTypes="AA">
                                      <p:cBhvr>
                                        <p:cTn id="49" dur="2000" fill="hold"/>
                                        <p:tgtEl>
                                          <p:spTgt spid="44"/>
                                        </p:tgtEl>
                                        <p:attrNameLst>
                                          <p:attrName>ppt_x</p:attrName>
                                          <p:attrName>ppt_y</p:attrName>
                                        </p:attrNameLst>
                                      </p:cBhvr>
                                      <p:rCtr x="-6424" y="-93"/>
                                    </p:animMotion>
                                  </p:childTnLst>
                                </p:cTn>
                              </p:par>
                            </p:childTnLst>
                          </p:cTn>
                        </p:par>
                        <p:par>
                          <p:cTn id="50" fill="hold">
                            <p:stCondLst>
                              <p:cond delay="20500"/>
                            </p:stCondLst>
                            <p:childTnLst>
                              <p:par>
                                <p:cTn id="51" presetID="26" presetClass="emph" presetSubtype="0" fill="hold" grpId="3" nodeType="afterEffect">
                                  <p:stCondLst>
                                    <p:cond delay="0"/>
                                  </p:stCondLst>
                                  <p:childTnLst>
                                    <p:animEffect transition="out" filter="fade">
                                      <p:cBhvr>
                                        <p:cTn id="52" dur="2000" tmFilter="0, 0; .2, .5; .8, .5; 1, 0"/>
                                        <p:tgtEl>
                                          <p:spTgt spid="30"/>
                                        </p:tgtEl>
                                      </p:cBhvr>
                                    </p:animEffect>
                                    <p:animScale>
                                      <p:cBhvr>
                                        <p:cTn id="53" dur="1000" autoRev="1" fill="hold"/>
                                        <p:tgtEl>
                                          <p:spTgt spid="30"/>
                                        </p:tgtEl>
                                      </p:cBhvr>
                                      <p:by x="105000" y="105000"/>
                                    </p:animScale>
                                  </p:childTnLst>
                                </p:cTn>
                              </p:par>
                              <p:par>
                                <p:cTn id="54" presetID="26" presetClass="emph" presetSubtype="0" fill="hold" grpId="0" nodeType="withEffect">
                                  <p:stCondLst>
                                    <p:cond delay="0"/>
                                  </p:stCondLst>
                                  <p:childTnLst>
                                    <p:animEffect transition="out" filter="fade">
                                      <p:cBhvr>
                                        <p:cTn id="55" dur="2000" tmFilter="0, 0; .2, .5; .8, .5; 1, 0"/>
                                        <p:tgtEl>
                                          <p:spTgt spid="28"/>
                                        </p:tgtEl>
                                      </p:cBhvr>
                                    </p:animEffect>
                                    <p:animScale>
                                      <p:cBhvr>
                                        <p:cTn id="56" dur="1000" autoRev="1" fill="hold"/>
                                        <p:tgtEl>
                                          <p:spTgt spid="28"/>
                                        </p:tgtEl>
                                      </p:cBhvr>
                                      <p:by x="105000" y="105000"/>
                                    </p:animScale>
                                  </p:childTnLst>
                                </p:cTn>
                              </p:par>
                            </p:childTnLst>
                          </p:cTn>
                        </p:par>
                        <p:par>
                          <p:cTn id="57" fill="hold">
                            <p:stCondLst>
                              <p:cond delay="22500"/>
                            </p:stCondLst>
                            <p:childTnLst>
                              <p:par>
                                <p:cTn id="58" presetID="42" presetClass="path" presetSubtype="0" accel="50000" decel="50000" fill="hold" grpId="1" nodeType="afterEffect">
                                  <p:stCondLst>
                                    <p:cond delay="0"/>
                                  </p:stCondLst>
                                  <p:childTnLst>
                                    <p:animMotion origin="layout" path="M -8.33333E-7 2.59259E-6 L -8.33333E-7 0.32453 " pathEditMode="relative" rAng="0" ptsTypes="AA">
                                      <p:cBhvr>
                                        <p:cTn id="59" dur="2000" fill="hold"/>
                                        <p:tgtEl>
                                          <p:spTgt spid="28"/>
                                        </p:tgtEl>
                                        <p:attrNameLst>
                                          <p:attrName>ppt_x</p:attrName>
                                          <p:attrName>ppt_y</p:attrName>
                                        </p:attrNameLst>
                                      </p:cBhvr>
                                      <p:rCtr x="0" y="16227"/>
                                    </p:animMotion>
                                  </p:childTnLst>
                                </p:cTn>
                              </p:par>
                            </p:childTnLst>
                          </p:cTn>
                        </p:par>
                        <p:par>
                          <p:cTn id="60" fill="hold">
                            <p:stCondLst>
                              <p:cond delay="24500"/>
                            </p:stCondLst>
                            <p:childTnLst>
                              <p:par>
                                <p:cTn id="61" presetID="35" presetClass="path" presetSubtype="0" accel="50000" decel="50000" fill="hold" grpId="4" nodeType="afterEffect">
                                  <p:stCondLst>
                                    <p:cond delay="0"/>
                                  </p:stCondLst>
                                  <p:childTnLst>
                                    <p:animMotion origin="layout" path="M -0.11181 3.33333E-6 L -0.24045 2.59259E-6 " pathEditMode="relative" rAng="0" ptsTypes="AA">
                                      <p:cBhvr>
                                        <p:cTn id="62" dur="2000" fill="hold"/>
                                        <p:tgtEl>
                                          <p:spTgt spid="30"/>
                                        </p:tgtEl>
                                        <p:attrNameLst>
                                          <p:attrName>ppt_x</p:attrName>
                                          <p:attrName>ppt_y</p:attrName>
                                        </p:attrNameLst>
                                      </p:cBhvr>
                                      <p:rCtr x="-5920" y="-162"/>
                                    </p:animMotion>
                                  </p:childTnLst>
                                </p:cTn>
                              </p:par>
                            </p:childTnLst>
                          </p:cTn>
                        </p:par>
                        <p:par>
                          <p:cTn id="63" fill="hold">
                            <p:stCondLst>
                              <p:cond delay="26500"/>
                            </p:stCondLst>
                            <p:childTnLst>
                              <p:par>
                                <p:cTn id="64" presetID="64" presetClass="path" presetSubtype="0" accel="50000" decel="50000" fill="hold" grpId="2" nodeType="afterEffect">
                                  <p:stCondLst>
                                    <p:cond delay="0"/>
                                  </p:stCondLst>
                                  <p:childTnLst>
                                    <p:animMotion origin="layout" path="M -8.33333E-7 0.32453 L 0.12118 3.33333E-6 " pathEditMode="relative" rAng="0" ptsTypes="AA">
                                      <p:cBhvr>
                                        <p:cTn id="65" dur="2000" fill="hold"/>
                                        <p:tgtEl>
                                          <p:spTgt spid="28"/>
                                        </p:tgtEl>
                                        <p:attrNameLst>
                                          <p:attrName>ppt_x</p:attrName>
                                          <p:attrName>ppt_y</p:attrName>
                                        </p:attrNameLst>
                                      </p:cBhvr>
                                      <p:rCtr x="5903" y="-16088"/>
                                    </p:animMotion>
                                  </p:childTnLst>
                                </p:cTn>
                              </p:par>
                            </p:childTnLst>
                          </p:cTn>
                        </p:par>
                        <p:par>
                          <p:cTn id="66" fill="hold">
                            <p:stCondLst>
                              <p:cond delay="28500"/>
                            </p:stCondLst>
                            <p:childTnLst>
                              <p:par>
                                <p:cTn id="67" presetID="36" presetClass="emph" presetSubtype="0" fill="hold" grpId="5" nodeType="afterEffect">
                                  <p:stCondLst>
                                    <p:cond delay="0"/>
                                  </p:stCondLst>
                                  <p:iterate type="lt">
                                    <p:tmPct val="10000"/>
                                  </p:iterate>
                                  <p:childTnLst>
                                    <p:animScale>
                                      <p:cBhvr>
                                        <p:cTn id="68" dur="250" autoRev="1" fill="hold">
                                          <p:stCondLst>
                                            <p:cond delay="0"/>
                                          </p:stCondLst>
                                        </p:cTn>
                                        <p:tgtEl>
                                          <p:spTgt spid="44"/>
                                        </p:tgtEl>
                                      </p:cBhvr>
                                      <p:to x="80000" y="100000"/>
                                    </p:animScale>
                                    <p:anim by="(#ppt_w*0.10)" calcmode="lin" valueType="num">
                                      <p:cBhvr>
                                        <p:cTn id="69" dur="250" autoRev="1" fill="hold">
                                          <p:stCondLst>
                                            <p:cond delay="0"/>
                                          </p:stCondLst>
                                        </p:cTn>
                                        <p:tgtEl>
                                          <p:spTgt spid="44"/>
                                        </p:tgtEl>
                                        <p:attrNameLst>
                                          <p:attrName>ppt_x</p:attrName>
                                        </p:attrNameLst>
                                      </p:cBhvr>
                                    </p:anim>
                                    <p:anim by="(-#ppt_w*0.10)" calcmode="lin" valueType="num">
                                      <p:cBhvr>
                                        <p:cTn id="70" dur="250" autoRev="1" fill="hold">
                                          <p:stCondLst>
                                            <p:cond delay="0"/>
                                          </p:stCondLst>
                                        </p:cTn>
                                        <p:tgtEl>
                                          <p:spTgt spid="44"/>
                                        </p:tgtEl>
                                        <p:attrNameLst>
                                          <p:attrName>ppt_y</p:attrName>
                                        </p:attrNameLst>
                                      </p:cBhvr>
                                    </p:anim>
                                    <p:animRot by="-480000">
                                      <p:cBhvr>
                                        <p:cTn id="71" dur="250" autoRev="1" fill="hold">
                                          <p:stCondLst>
                                            <p:cond delay="0"/>
                                          </p:stCondLst>
                                        </p:cTn>
                                        <p:tgtEl>
                                          <p:spTgt spid="44"/>
                                        </p:tgtEl>
                                        <p:attrNameLst>
                                          <p:attrName>r</p:attrName>
                                        </p:attrNameLst>
                                      </p:cBhvr>
                                    </p:animRot>
                                  </p:childTnLst>
                                </p:cTn>
                              </p:par>
                            </p:childTnLst>
                          </p:cTn>
                        </p:par>
                        <p:par>
                          <p:cTn id="72" fill="hold">
                            <p:stCondLst>
                              <p:cond delay="29000"/>
                            </p:stCondLst>
                            <p:childTnLst>
                              <p:par>
                                <p:cTn id="73" presetID="3" presetClass="exit" presetSubtype="10" fill="hold" grpId="1" nodeType="afterEffect">
                                  <p:stCondLst>
                                    <p:cond delay="0"/>
                                  </p:stCondLst>
                                  <p:iterate type="lt">
                                    <p:tmPct val="0"/>
                                  </p:iterate>
                                  <p:childTnLst>
                                    <p:animEffect transition="out" filter="blinds(horizontal)">
                                      <p:cBhvr>
                                        <p:cTn id="74" dur="500"/>
                                        <p:tgtEl>
                                          <p:spTgt spid="44"/>
                                        </p:tgtEl>
                                      </p:cBhvr>
                                    </p:animEffect>
                                    <p:set>
                                      <p:cBhvr>
                                        <p:cTn id="75" dur="1" fill="hold">
                                          <p:stCondLst>
                                            <p:cond delay="499"/>
                                          </p:stCondLst>
                                        </p:cTn>
                                        <p:tgtEl>
                                          <p:spTgt spid="44"/>
                                        </p:tgtEl>
                                        <p:attrNameLst>
                                          <p:attrName>style.visibility</p:attrName>
                                        </p:attrNameLst>
                                      </p:cBhvr>
                                      <p:to>
                                        <p:strVal val="hidden"/>
                                      </p:to>
                                    </p:set>
                                  </p:childTnLst>
                                </p:cTn>
                              </p:par>
                            </p:childTnLst>
                          </p:cTn>
                        </p:par>
                        <p:par>
                          <p:cTn id="76" fill="hold">
                            <p:stCondLst>
                              <p:cond delay="29500"/>
                            </p:stCondLst>
                            <p:childTnLst>
                              <p:par>
                                <p:cTn id="77" presetID="8" presetClass="exit" presetSubtype="16" fill="hold" grpId="5" nodeType="afterEffect">
                                  <p:stCondLst>
                                    <p:cond delay="0"/>
                                  </p:stCondLst>
                                  <p:childTnLst>
                                    <p:animEffect transition="out" filter="diamond(in)">
                                      <p:cBhvr>
                                        <p:cTn id="78" dur="1000"/>
                                        <p:tgtEl>
                                          <p:spTgt spid="30"/>
                                        </p:tgtEl>
                                      </p:cBhvr>
                                    </p:animEffect>
                                    <p:set>
                                      <p:cBhvr>
                                        <p:cTn id="79" dur="1" fill="hold">
                                          <p:stCondLst>
                                            <p:cond delay="999"/>
                                          </p:stCondLst>
                                        </p:cTn>
                                        <p:tgtEl>
                                          <p:spTgt spid="30"/>
                                        </p:tgtEl>
                                        <p:attrNameLst>
                                          <p:attrName>style.visibility</p:attrName>
                                        </p:attrNameLst>
                                      </p:cBhvr>
                                      <p:to>
                                        <p:strVal val="hidden"/>
                                      </p:to>
                                    </p:set>
                                  </p:childTnLst>
                                </p:cTn>
                              </p:par>
                              <p:par>
                                <p:cTn id="80" presetID="8" presetClass="entr" presetSubtype="16" fill="hold" nodeType="with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diamond(in)">
                                      <p:cBhvr>
                                        <p:cTn id="82"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8" grpId="2" animBg="1"/>
      <p:bldP spid="29" grpId="0" animBg="1"/>
      <p:bldP spid="29" grpId="1" animBg="1"/>
      <p:bldP spid="29" grpId="2" animBg="1"/>
      <p:bldP spid="30" grpId="0" animBg="1"/>
      <p:bldP spid="30" grpId="1" animBg="1"/>
      <p:bldP spid="30" grpId="2" animBg="1"/>
      <p:bldP spid="30" grpId="3" animBg="1"/>
      <p:bldP spid="30" grpId="4" animBg="1"/>
      <p:bldP spid="30" grpId="5" animBg="1"/>
      <p:bldP spid="31" grpId="0" animBg="1"/>
      <p:bldP spid="31" grpId="1" animBg="1"/>
      <p:bldP spid="32" grpId="0" animBg="1"/>
      <p:bldP spid="43" grpId="0" animBg="1"/>
      <p:bldP spid="44" grpId="0" animBg="1"/>
      <p:bldP spid="44" grpId="1" animBg="1"/>
      <p:bldP spid="44" grpId="2" animBg="1"/>
      <p:bldP spid="44" grpId="3" animBg="1"/>
      <p:bldP spid="44" grpId="4" animBg="1"/>
      <p:bldP spid="44" grpId="5"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86</a:t>
            </a:fld>
            <a:endParaRPr lang="en-US" altLang="en-US"/>
          </a:p>
        </p:txBody>
      </p:sp>
      <p:sp>
        <p:nvSpPr>
          <p:cNvPr id="24" name="Oval 3"/>
          <p:cNvSpPr>
            <a:spLocks noChangeArrowheads="1"/>
          </p:cNvSpPr>
          <p:nvPr/>
        </p:nvSpPr>
        <p:spPr bwMode="auto">
          <a:xfrm>
            <a:off x="13192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5" name="Oval 4"/>
          <p:cNvSpPr>
            <a:spLocks noChangeArrowheads="1"/>
          </p:cNvSpPr>
          <p:nvPr/>
        </p:nvSpPr>
        <p:spPr bwMode="auto">
          <a:xfrm>
            <a:off x="24447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6" name="Oval 5"/>
          <p:cNvSpPr>
            <a:spLocks noChangeArrowheads="1"/>
          </p:cNvSpPr>
          <p:nvPr/>
        </p:nvSpPr>
        <p:spPr bwMode="auto">
          <a:xfrm>
            <a:off x="35528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7" name="Oval 6"/>
          <p:cNvSpPr>
            <a:spLocks noChangeArrowheads="1"/>
          </p:cNvSpPr>
          <p:nvPr/>
        </p:nvSpPr>
        <p:spPr bwMode="auto">
          <a:xfrm>
            <a:off x="464502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48" name="Oval 7"/>
          <p:cNvSpPr>
            <a:spLocks noChangeArrowheads="1"/>
          </p:cNvSpPr>
          <p:nvPr/>
        </p:nvSpPr>
        <p:spPr bwMode="auto">
          <a:xfrm>
            <a:off x="57515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9" name="Oval 8"/>
          <p:cNvSpPr>
            <a:spLocks noChangeArrowheads="1"/>
          </p:cNvSpPr>
          <p:nvPr/>
        </p:nvSpPr>
        <p:spPr bwMode="auto">
          <a:xfrm>
            <a:off x="6861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0" name="Oval 9"/>
          <p:cNvSpPr>
            <a:spLocks noChangeArrowheads="1"/>
          </p:cNvSpPr>
          <p:nvPr/>
        </p:nvSpPr>
        <p:spPr bwMode="auto">
          <a:xfrm>
            <a:off x="7988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10"/>
          <p:cNvSpPr>
            <a:spLocks noChangeArrowheads="1"/>
          </p:cNvSpPr>
          <p:nvPr/>
        </p:nvSpPr>
        <p:spPr bwMode="auto">
          <a:xfrm>
            <a:off x="2286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2" name="Group 11"/>
          <p:cNvGrpSpPr>
            <a:grpSpLocks/>
          </p:cNvGrpSpPr>
          <p:nvPr/>
        </p:nvGrpSpPr>
        <p:grpSpPr bwMode="auto">
          <a:xfrm>
            <a:off x="228600" y="3416300"/>
            <a:ext cx="8550275" cy="608013"/>
            <a:chOff x="644" y="1153"/>
            <a:chExt cx="4972" cy="383"/>
          </a:xfrm>
        </p:grpSpPr>
        <p:sp>
          <p:nvSpPr>
            <p:cNvPr id="53"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54"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5"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6"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7"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8"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9"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60"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61" name="AutoShape 20"/>
          <p:cNvSpPr>
            <a:spLocks noChangeArrowheads="1"/>
          </p:cNvSpPr>
          <p:nvPr/>
        </p:nvSpPr>
        <p:spPr bwMode="auto">
          <a:xfrm>
            <a:off x="3455988"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62" name="AutoShape 21"/>
          <p:cNvSpPr>
            <a:spLocks noChangeArrowheads="1"/>
          </p:cNvSpPr>
          <p:nvPr/>
        </p:nvSpPr>
        <p:spPr bwMode="auto">
          <a:xfrm>
            <a:off x="7753350"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j</a:t>
            </a:r>
          </a:p>
        </p:txBody>
      </p:sp>
      <p:sp>
        <p:nvSpPr>
          <p:cNvPr id="63" name="Oval 22"/>
          <p:cNvSpPr>
            <a:spLocks noChangeArrowheads="1"/>
          </p:cNvSpPr>
          <p:nvPr/>
        </p:nvSpPr>
        <p:spPr bwMode="auto">
          <a:xfrm>
            <a:off x="4648200" y="287496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Tree>
    <p:extLst>
      <p:ext uri="{BB962C8B-B14F-4D97-AF65-F5344CB8AC3E}">
        <p14:creationId xmlns:p14="http://schemas.microsoft.com/office/powerpoint/2010/main" val="21884644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1.94444E-6 0.00232 L 0.11788 -0.00069 " pathEditMode="relative" rAng="0" ptsTypes="AA">
                                      <p:cBhvr>
                                        <p:cTn id="6" dur="2000" fill="hold"/>
                                        <p:tgtEl>
                                          <p:spTgt spid="61"/>
                                        </p:tgtEl>
                                        <p:attrNameLst>
                                          <p:attrName>ppt_x</p:attrName>
                                          <p:attrName>ppt_y</p:attrName>
                                        </p:attrNameLst>
                                      </p:cBhvr>
                                      <p:rCtr x="5885" y="-162"/>
                                    </p:animMotion>
                                  </p:childTnLst>
                                </p:cTn>
                              </p:par>
                            </p:childTnLst>
                          </p:cTn>
                        </p:par>
                        <p:par>
                          <p:cTn id="7" fill="hold">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2"/>
                                        </p:tgtEl>
                                        <p:attrNameLst>
                                          <p:attrName>style.visibility</p:attrName>
                                        </p:attrNameLst>
                                      </p:cBhvr>
                                      <p:to>
                                        <p:strVal val="visible"/>
                                      </p:to>
                                    </p:set>
                                    <p:animEffect transition="in" filter="blinds(horizontal)">
                                      <p:cBhvr>
                                        <p:cTn id="10" dur="500"/>
                                        <p:tgtEl>
                                          <p:spTgt spid="62"/>
                                        </p:tgtEl>
                                      </p:cBhvr>
                                    </p:animEffect>
                                  </p:childTnLst>
                                </p:cTn>
                              </p:par>
                            </p:childTnLst>
                          </p:cTn>
                        </p:par>
                        <p:par>
                          <p:cTn id="11" fill="hold">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50"/>
                                        </p:tgtEl>
                                      </p:cBhvr>
                                    </p:animEffect>
                                    <p:animScale>
                                      <p:cBhvr>
                                        <p:cTn id="14" dur="1000" autoRev="1" fill="hold"/>
                                        <p:tgtEl>
                                          <p:spTgt spid="50"/>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49"/>
                                        </p:tgtEl>
                                      </p:cBhvr>
                                    </p:animEffect>
                                    <p:animScale>
                                      <p:cBhvr>
                                        <p:cTn id="17" dur="1000" autoRev="1" fill="hold"/>
                                        <p:tgtEl>
                                          <p:spTgt spid="49"/>
                                        </p:tgtEl>
                                      </p:cBhvr>
                                      <p:by x="105000" y="105000"/>
                                    </p:animScale>
                                  </p:childTnLst>
                                </p:cTn>
                              </p:par>
                            </p:childTnLst>
                          </p:cTn>
                        </p:par>
                        <p:par>
                          <p:cTn id="18" fill="hold">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3.33333E-6 4.44444E-6 L -0.12396 -3.7037E-6 " pathEditMode="relative" rAng="0" ptsTypes="AA">
                                      <p:cBhvr>
                                        <p:cTn id="20" dur="2000" fill="hold"/>
                                        <p:tgtEl>
                                          <p:spTgt spid="62"/>
                                        </p:tgtEl>
                                        <p:attrNameLst>
                                          <p:attrName>ppt_x</p:attrName>
                                          <p:attrName>ppt_y</p:attrName>
                                        </p:attrNameLst>
                                      </p:cBhvr>
                                      <p:rCtr x="-6250" y="-93"/>
                                    </p:animMotion>
                                  </p:childTnLst>
                                </p:cTn>
                              </p:par>
                            </p:childTnLst>
                          </p:cTn>
                        </p:par>
                        <p:par>
                          <p:cTn id="21" fill="hold">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49"/>
                                        </p:tgtEl>
                                      </p:cBhvr>
                                    </p:animEffect>
                                    <p:animScale>
                                      <p:cBhvr>
                                        <p:cTn id="24" dur="1000" autoRev="1" fill="hold"/>
                                        <p:tgtEl>
                                          <p:spTgt spid="49"/>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48"/>
                                        </p:tgtEl>
                                      </p:cBhvr>
                                    </p:animEffect>
                                    <p:animScale>
                                      <p:cBhvr>
                                        <p:cTn id="27" dur="1000" autoRev="1" fill="hold"/>
                                        <p:tgtEl>
                                          <p:spTgt spid="48"/>
                                        </p:tgtEl>
                                      </p:cBhvr>
                                      <p:by x="105000" y="105000"/>
                                    </p:animScale>
                                  </p:childTnLst>
                                </p:cTn>
                              </p:par>
                            </p:childTnLst>
                          </p:cTn>
                        </p:par>
                        <p:par>
                          <p:cTn id="28" fill="hold">
                            <p:stCondLst>
                              <p:cond delay="8500"/>
                            </p:stCondLst>
                            <p:childTnLst>
                              <p:par>
                                <p:cTn id="29" presetID="42" presetClass="path" presetSubtype="0" accel="50000" decel="50000" fill="hold" grpId="1" nodeType="afterEffect">
                                  <p:stCondLst>
                                    <p:cond delay="0"/>
                                  </p:stCondLst>
                                  <p:childTnLst>
                                    <p:animMotion origin="layout" path="M 0.00174 2.59259E-6 L 0.00174 0.32662 " pathEditMode="relative" rAng="0" ptsTypes="AA">
                                      <p:cBhvr>
                                        <p:cTn id="30" dur="2000" fill="hold"/>
                                        <p:tgtEl>
                                          <p:spTgt spid="48"/>
                                        </p:tgtEl>
                                        <p:attrNameLst>
                                          <p:attrName>ppt_x</p:attrName>
                                          <p:attrName>ppt_y</p:attrName>
                                        </p:attrNameLst>
                                      </p:cBhvr>
                                      <p:rCtr x="0" y="16319"/>
                                    </p:animMotion>
                                  </p:childTnLst>
                                </p:cTn>
                              </p:par>
                            </p:childTnLst>
                          </p:cTn>
                        </p:par>
                        <p:par>
                          <p:cTn id="31" fill="hold">
                            <p:stCondLst>
                              <p:cond delay="10500"/>
                            </p:stCondLst>
                            <p:childTnLst>
                              <p:par>
                                <p:cTn id="32" presetID="35" presetClass="path" presetSubtype="0" accel="50000" decel="50000" fill="hold" grpId="2" nodeType="afterEffect">
                                  <p:stCondLst>
                                    <p:cond delay="0"/>
                                  </p:stCondLst>
                                  <p:childTnLst>
                                    <p:animMotion origin="layout" path="M 4.33681E-18 3.33333E-6 L -0.11858 2.59259E-6 " pathEditMode="relative" rAng="0" ptsTypes="AA">
                                      <p:cBhvr>
                                        <p:cTn id="33" dur="2000" fill="hold"/>
                                        <p:tgtEl>
                                          <p:spTgt spid="49"/>
                                        </p:tgtEl>
                                        <p:attrNameLst>
                                          <p:attrName>ppt_x</p:attrName>
                                          <p:attrName>ppt_y</p:attrName>
                                        </p:attrNameLst>
                                      </p:cBhvr>
                                      <p:rCtr x="-6250" y="-162"/>
                                    </p:animMotion>
                                  </p:childTnLst>
                                </p:cTn>
                              </p:par>
                            </p:childTnLst>
                          </p:cTn>
                        </p:par>
                        <p:par>
                          <p:cTn id="34" fill="hold">
                            <p:stCondLst>
                              <p:cond delay="12500"/>
                            </p:stCondLst>
                            <p:childTnLst>
                              <p:par>
                                <p:cTn id="35" presetID="64" presetClass="path" presetSubtype="0" accel="50000" decel="50000" fill="hold" grpId="2" nodeType="afterEffect">
                                  <p:stCondLst>
                                    <p:cond delay="0"/>
                                  </p:stCondLst>
                                  <p:childTnLst>
                                    <p:animMotion origin="layout" path="M 0.00174 0.32662 L 0.12257 3.33333E-6 " pathEditMode="relative" rAng="0" ptsTypes="AA">
                                      <p:cBhvr>
                                        <p:cTn id="36" dur="2000" fill="hold"/>
                                        <p:tgtEl>
                                          <p:spTgt spid="48"/>
                                        </p:tgtEl>
                                        <p:attrNameLst>
                                          <p:attrName>ppt_x</p:attrName>
                                          <p:attrName>ppt_y</p:attrName>
                                        </p:attrNameLst>
                                      </p:cBhvr>
                                      <p:rCtr x="5694" y="-16181"/>
                                    </p:animMotion>
                                  </p:childTnLst>
                                </p:cTn>
                              </p:par>
                            </p:childTnLst>
                          </p:cTn>
                        </p:par>
                        <p:par>
                          <p:cTn id="37" fill="hold">
                            <p:stCondLst>
                              <p:cond delay="14500"/>
                            </p:stCondLst>
                            <p:childTnLst>
                              <p:par>
                                <p:cTn id="38" presetID="35" presetClass="path" presetSubtype="0" accel="50000" decel="50000" fill="hold" grpId="3" nodeType="afterEffect">
                                  <p:stCondLst>
                                    <p:cond delay="0"/>
                                  </p:stCondLst>
                                  <p:iterate type="lt">
                                    <p:tmPct val="0"/>
                                  </p:iterate>
                                  <p:childTnLst>
                                    <p:animMotion origin="layout" path="M -0.12396 4.44444E-6 L -0.24896 -3.7037E-6 " pathEditMode="relative" rAng="0" ptsTypes="AA">
                                      <p:cBhvr>
                                        <p:cTn id="39" dur="2000" fill="hold"/>
                                        <p:tgtEl>
                                          <p:spTgt spid="62"/>
                                        </p:tgtEl>
                                        <p:attrNameLst>
                                          <p:attrName>ppt_x</p:attrName>
                                          <p:attrName>ppt_y</p:attrName>
                                        </p:attrNameLst>
                                      </p:cBhvr>
                                      <p:rCtr x="-6076" y="-93"/>
                                    </p:animMotion>
                                  </p:childTnLst>
                                </p:cTn>
                              </p:par>
                            </p:childTnLst>
                          </p:cTn>
                        </p:par>
                        <p:par>
                          <p:cTn id="40" fill="hold">
                            <p:stCondLst>
                              <p:cond delay="16500"/>
                            </p:stCondLst>
                            <p:childTnLst>
                              <p:par>
                                <p:cTn id="41" presetID="26" presetClass="emph" presetSubtype="0" fill="hold" grpId="3" nodeType="afterEffect">
                                  <p:stCondLst>
                                    <p:cond delay="0"/>
                                  </p:stCondLst>
                                  <p:childTnLst>
                                    <p:animEffect transition="out" filter="fade">
                                      <p:cBhvr>
                                        <p:cTn id="42" dur="2000" tmFilter="0, 0; .2, .5; .8, .5; 1, 0"/>
                                        <p:tgtEl>
                                          <p:spTgt spid="49"/>
                                        </p:tgtEl>
                                      </p:cBhvr>
                                    </p:animEffect>
                                    <p:animScale>
                                      <p:cBhvr>
                                        <p:cTn id="43" dur="1000" autoRev="1" fill="hold"/>
                                        <p:tgtEl>
                                          <p:spTgt spid="49"/>
                                        </p:tgtEl>
                                      </p:cBhvr>
                                      <p:by x="105000" y="105000"/>
                                    </p:animScale>
                                  </p:childTnLst>
                                </p:cTn>
                              </p:par>
                              <p:par>
                                <p:cTn id="44" presetID="26" presetClass="emph" presetSubtype="0" fill="hold" grpId="0" nodeType="withEffect">
                                  <p:stCondLst>
                                    <p:cond delay="0"/>
                                  </p:stCondLst>
                                  <p:childTnLst>
                                    <p:animEffect transition="out" filter="fade">
                                      <p:cBhvr>
                                        <p:cTn id="45" dur="2000" tmFilter="0, 0; .2, .5; .8, .5; 1, 0"/>
                                        <p:tgtEl>
                                          <p:spTgt spid="47"/>
                                        </p:tgtEl>
                                      </p:cBhvr>
                                    </p:animEffect>
                                    <p:animScale>
                                      <p:cBhvr>
                                        <p:cTn id="46" dur="1000" autoRev="1" fill="hold"/>
                                        <p:tgtEl>
                                          <p:spTgt spid="47"/>
                                        </p:tgtEl>
                                      </p:cBhvr>
                                      <p:by x="105000" y="105000"/>
                                    </p:animScale>
                                  </p:childTnLst>
                                </p:cTn>
                              </p:par>
                            </p:childTnLst>
                          </p:cTn>
                        </p:par>
                        <p:par>
                          <p:cTn id="47" fill="hold">
                            <p:stCondLst>
                              <p:cond delay="18500"/>
                            </p:stCondLst>
                            <p:childTnLst>
                              <p:par>
                                <p:cTn id="48" presetID="42" presetClass="path" presetSubtype="0" accel="50000" decel="50000" fill="hold" grpId="1" nodeType="afterEffect">
                                  <p:stCondLst>
                                    <p:cond delay="0"/>
                                  </p:stCondLst>
                                  <p:childTnLst>
                                    <p:animMotion origin="layout" path="M 0.00173 2.59259E-6 L 0.00191 0.32662 " pathEditMode="relative" rAng="0" ptsTypes="AA">
                                      <p:cBhvr>
                                        <p:cTn id="49" dur="2000" fill="hold"/>
                                        <p:tgtEl>
                                          <p:spTgt spid="47"/>
                                        </p:tgtEl>
                                        <p:attrNameLst>
                                          <p:attrName>ppt_x</p:attrName>
                                          <p:attrName>ppt_y</p:attrName>
                                        </p:attrNameLst>
                                      </p:cBhvr>
                                      <p:rCtr x="0" y="16319"/>
                                    </p:animMotion>
                                  </p:childTnLst>
                                </p:cTn>
                              </p:par>
                            </p:childTnLst>
                          </p:cTn>
                        </p:par>
                        <p:par>
                          <p:cTn id="50" fill="hold">
                            <p:stCondLst>
                              <p:cond delay="20500"/>
                            </p:stCondLst>
                            <p:childTnLst>
                              <p:par>
                                <p:cTn id="51" presetID="35" presetClass="path" presetSubtype="0" accel="50000" decel="50000" fill="hold" grpId="4" nodeType="afterEffect">
                                  <p:stCondLst>
                                    <p:cond delay="0"/>
                                  </p:stCondLst>
                                  <p:childTnLst>
                                    <p:animMotion origin="layout" path="M -0.11198 3.33333E-6 L -0.24063 2.59259E-6 " pathEditMode="relative" rAng="0" ptsTypes="AA">
                                      <p:cBhvr>
                                        <p:cTn id="52" dur="2000" fill="hold"/>
                                        <p:tgtEl>
                                          <p:spTgt spid="49"/>
                                        </p:tgtEl>
                                        <p:attrNameLst>
                                          <p:attrName>ppt_x</p:attrName>
                                          <p:attrName>ppt_y</p:attrName>
                                        </p:attrNameLst>
                                      </p:cBhvr>
                                      <p:rCtr x="-6111" y="-162"/>
                                    </p:animMotion>
                                  </p:childTnLst>
                                </p:cTn>
                              </p:par>
                            </p:childTnLst>
                          </p:cTn>
                        </p:par>
                        <p:par>
                          <p:cTn id="53" fill="hold">
                            <p:stCondLst>
                              <p:cond delay="22500"/>
                            </p:stCondLst>
                            <p:childTnLst>
                              <p:par>
                                <p:cTn id="54" presetID="64" presetClass="path" presetSubtype="0" accel="50000" decel="50000" fill="hold" grpId="2" nodeType="afterEffect">
                                  <p:stCondLst>
                                    <p:cond delay="0"/>
                                  </p:stCondLst>
                                  <p:childTnLst>
                                    <p:animMotion origin="layout" path="M 0.00191 0.32662 L 0.12274 3.33333E-6 " pathEditMode="relative" rAng="0" ptsTypes="AA">
                                      <p:cBhvr>
                                        <p:cTn id="55" dur="2000" fill="hold"/>
                                        <p:tgtEl>
                                          <p:spTgt spid="47"/>
                                        </p:tgtEl>
                                        <p:attrNameLst>
                                          <p:attrName>ppt_x</p:attrName>
                                          <p:attrName>ppt_y</p:attrName>
                                        </p:attrNameLst>
                                      </p:cBhvr>
                                      <p:rCtr x="6094" y="-16181"/>
                                    </p:animMotion>
                                  </p:childTnLst>
                                </p:cTn>
                              </p:par>
                            </p:childTnLst>
                          </p:cTn>
                        </p:par>
                        <p:par>
                          <p:cTn id="56" fill="hold">
                            <p:stCondLst>
                              <p:cond delay="24500"/>
                            </p:stCondLst>
                            <p:childTnLst>
                              <p:par>
                                <p:cTn id="57" presetID="36" presetClass="emph" presetSubtype="0" fill="hold" grpId="4" nodeType="afterEffect">
                                  <p:stCondLst>
                                    <p:cond delay="0"/>
                                  </p:stCondLst>
                                  <p:iterate type="lt">
                                    <p:tmPct val="10000"/>
                                  </p:iterate>
                                  <p:childTnLst>
                                    <p:animScale>
                                      <p:cBhvr>
                                        <p:cTn id="58" dur="250" autoRev="1" fill="hold">
                                          <p:stCondLst>
                                            <p:cond delay="0"/>
                                          </p:stCondLst>
                                        </p:cTn>
                                        <p:tgtEl>
                                          <p:spTgt spid="62"/>
                                        </p:tgtEl>
                                      </p:cBhvr>
                                      <p:to x="80000" y="100000"/>
                                    </p:animScale>
                                    <p:anim by="(#ppt_w*0.10)" calcmode="lin" valueType="num">
                                      <p:cBhvr>
                                        <p:cTn id="59" dur="250" autoRev="1" fill="hold">
                                          <p:stCondLst>
                                            <p:cond delay="0"/>
                                          </p:stCondLst>
                                        </p:cTn>
                                        <p:tgtEl>
                                          <p:spTgt spid="62"/>
                                        </p:tgtEl>
                                        <p:attrNameLst>
                                          <p:attrName>ppt_x</p:attrName>
                                        </p:attrNameLst>
                                      </p:cBhvr>
                                    </p:anim>
                                    <p:anim by="(-#ppt_w*0.10)" calcmode="lin" valueType="num">
                                      <p:cBhvr>
                                        <p:cTn id="60" dur="250" autoRev="1" fill="hold">
                                          <p:stCondLst>
                                            <p:cond delay="0"/>
                                          </p:stCondLst>
                                        </p:cTn>
                                        <p:tgtEl>
                                          <p:spTgt spid="62"/>
                                        </p:tgtEl>
                                        <p:attrNameLst>
                                          <p:attrName>ppt_y</p:attrName>
                                        </p:attrNameLst>
                                      </p:cBhvr>
                                    </p:anim>
                                    <p:animRot by="-480000">
                                      <p:cBhvr>
                                        <p:cTn id="61" dur="250" autoRev="1" fill="hold">
                                          <p:stCondLst>
                                            <p:cond delay="0"/>
                                          </p:stCondLst>
                                        </p:cTn>
                                        <p:tgtEl>
                                          <p:spTgt spid="62"/>
                                        </p:tgtEl>
                                        <p:attrNameLst>
                                          <p:attrName>r</p:attrName>
                                        </p:attrNameLst>
                                      </p:cBhvr>
                                    </p:animRot>
                                  </p:childTnLst>
                                </p:cTn>
                              </p:par>
                            </p:childTnLst>
                          </p:cTn>
                        </p:par>
                        <p:par>
                          <p:cTn id="62" fill="hold">
                            <p:stCondLst>
                              <p:cond delay="25000"/>
                            </p:stCondLst>
                            <p:childTnLst>
                              <p:par>
                                <p:cTn id="63" presetID="3" presetClass="exit" presetSubtype="10" fill="hold" grpId="1" nodeType="afterEffect">
                                  <p:stCondLst>
                                    <p:cond delay="0"/>
                                  </p:stCondLst>
                                  <p:iterate type="lt">
                                    <p:tmPct val="0"/>
                                  </p:iterate>
                                  <p:childTnLst>
                                    <p:animEffect transition="out" filter="blinds(horizontal)">
                                      <p:cBhvr>
                                        <p:cTn id="64" dur="500"/>
                                        <p:tgtEl>
                                          <p:spTgt spid="62"/>
                                        </p:tgtEl>
                                      </p:cBhvr>
                                    </p:animEffect>
                                    <p:set>
                                      <p:cBhvr>
                                        <p:cTn id="65" dur="1" fill="hold">
                                          <p:stCondLst>
                                            <p:cond delay="499"/>
                                          </p:stCondLst>
                                        </p:cTn>
                                        <p:tgtEl>
                                          <p:spTgt spid="62"/>
                                        </p:tgtEl>
                                        <p:attrNameLst>
                                          <p:attrName>style.visibility</p:attrName>
                                        </p:attrNameLst>
                                      </p:cBhvr>
                                      <p:to>
                                        <p:strVal val="hidden"/>
                                      </p:to>
                                    </p:set>
                                  </p:childTnLst>
                                </p:cTn>
                              </p:par>
                            </p:childTnLst>
                          </p:cTn>
                        </p:par>
                        <p:par>
                          <p:cTn id="66" fill="hold">
                            <p:stCondLst>
                              <p:cond delay="25500"/>
                            </p:stCondLst>
                            <p:childTnLst>
                              <p:par>
                                <p:cTn id="67" presetID="8" presetClass="exit" presetSubtype="16" fill="hold" grpId="5" nodeType="afterEffect">
                                  <p:stCondLst>
                                    <p:cond delay="0"/>
                                  </p:stCondLst>
                                  <p:childTnLst>
                                    <p:animEffect transition="out" filter="diamond(in)">
                                      <p:cBhvr>
                                        <p:cTn id="68" dur="1000"/>
                                        <p:tgtEl>
                                          <p:spTgt spid="49"/>
                                        </p:tgtEl>
                                      </p:cBhvr>
                                    </p:animEffect>
                                    <p:set>
                                      <p:cBhvr>
                                        <p:cTn id="69" dur="1" fill="hold">
                                          <p:stCondLst>
                                            <p:cond delay="999"/>
                                          </p:stCondLst>
                                        </p:cTn>
                                        <p:tgtEl>
                                          <p:spTgt spid="49"/>
                                        </p:tgtEl>
                                        <p:attrNameLst>
                                          <p:attrName>style.visibility</p:attrName>
                                        </p:attrNameLst>
                                      </p:cBhvr>
                                      <p:to>
                                        <p:strVal val="hidden"/>
                                      </p:to>
                                    </p:set>
                                  </p:childTnLst>
                                </p:cTn>
                              </p:par>
                              <p:par>
                                <p:cTn id="70" presetID="8" presetClass="entr" presetSubtype="16" fill="hold"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diamond(in)">
                                      <p:cBhvr>
                                        <p:cTn id="72"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7" grpId="2" animBg="1"/>
      <p:bldP spid="48" grpId="0" animBg="1"/>
      <p:bldP spid="48" grpId="1" animBg="1"/>
      <p:bldP spid="48" grpId="2" animBg="1"/>
      <p:bldP spid="49" grpId="0" animBg="1"/>
      <p:bldP spid="49" grpId="1" animBg="1"/>
      <p:bldP spid="49" grpId="2" animBg="1"/>
      <p:bldP spid="49" grpId="3" animBg="1"/>
      <p:bldP spid="49" grpId="4" animBg="1"/>
      <p:bldP spid="49" grpId="5" animBg="1"/>
      <p:bldP spid="50" grpId="0" animBg="1"/>
      <p:bldP spid="61" grpId="0" animBg="1"/>
      <p:bldP spid="62" grpId="0" animBg="1"/>
      <p:bldP spid="62" grpId="1" animBg="1"/>
      <p:bldP spid="62" grpId="2" animBg="1"/>
      <p:bldP spid="62" grpId="3" animBg="1"/>
      <p:bldP spid="62" grpId="4"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87</a:t>
            </a:fld>
            <a:endParaRPr lang="en-US" altLang="en-US"/>
          </a:p>
        </p:txBody>
      </p:sp>
      <p:sp>
        <p:nvSpPr>
          <p:cNvPr id="26" name="Oval 3"/>
          <p:cNvSpPr>
            <a:spLocks noChangeArrowheads="1"/>
          </p:cNvSpPr>
          <p:nvPr/>
        </p:nvSpPr>
        <p:spPr bwMode="auto">
          <a:xfrm>
            <a:off x="13192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7" name="Oval 4"/>
          <p:cNvSpPr>
            <a:spLocks noChangeArrowheads="1"/>
          </p:cNvSpPr>
          <p:nvPr/>
        </p:nvSpPr>
        <p:spPr bwMode="auto">
          <a:xfrm>
            <a:off x="24447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8" name="Oval 5"/>
          <p:cNvSpPr>
            <a:spLocks noChangeArrowheads="1"/>
          </p:cNvSpPr>
          <p:nvPr/>
        </p:nvSpPr>
        <p:spPr bwMode="auto">
          <a:xfrm>
            <a:off x="35528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9" name="Oval 6"/>
          <p:cNvSpPr>
            <a:spLocks noChangeArrowheads="1"/>
          </p:cNvSpPr>
          <p:nvPr/>
        </p:nvSpPr>
        <p:spPr bwMode="auto">
          <a:xfrm>
            <a:off x="46450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0" name="Oval 7"/>
          <p:cNvSpPr>
            <a:spLocks noChangeArrowheads="1"/>
          </p:cNvSpPr>
          <p:nvPr/>
        </p:nvSpPr>
        <p:spPr bwMode="auto">
          <a:xfrm>
            <a:off x="5751513"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1" name="Oval 8"/>
          <p:cNvSpPr>
            <a:spLocks noChangeArrowheads="1"/>
          </p:cNvSpPr>
          <p:nvPr/>
        </p:nvSpPr>
        <p:spPr bwMode="auto">
          <a:xfrm>
            <a:off x="6861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2" name="Oval 9"/>
          <p:cNvSpPr>
            <a:spLocks noChangeArrowheads="1"/>
          </p:cNvSpPr>
          <p:nvPr/>
        </p:nvSpPr>
        <p:spPr bwMode="auto">
          <a:xfrm>
            <a:off x="7988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33" name="Oval 10"/>
          <p:cNvSpPr>
            <a:spLocks noChangeArrowheads="1"/>
          </p:cNvSpPr>
          <p:nvPr/>
        </p:nvSpPr>
        <p:spPr bwMode="auto">
          <a:xfrm>
            <a:off x="2286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34" name="Group 11"/>
          <p:cNvGrpSpPr>
            <a:grpSpLocks/>
          </p:cNvGrpSpPr>
          <p:nvPr/>
        </p:nvGrpSpPr>
        <p:grpSpPr bwMode="auto">
          <a:xfrm>
            <a:off x="228600" y="3421063"/>
            <a:ext cx="8550275" cy="608012"/>
            <a:chOff x="644" y="1153"/>
            <a:chExt cx="4972" cy="383"/>
          </a:xfrm>
        </p:grpSpPr>
        <p:sp>
          <p:nvSpPr>
            <p:cNvPr id="35"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36"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7"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38"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9"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0"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1"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2"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43" name="AutoShape 20"/>
          <p:cNvSpPr>
            <a:spLocks noChangeArrowheads="1"/>
          </p:cNvSpPr>
          <p:nvPr/>
        </p:nvSpPr>
        <p:spPr bwMode="auto">
          <a:xfrm>
            <a:off x="4540250"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44" name="AutoShape 21"/>
          <p:cNvSpPr>
            <a:spLocks noChangeArrowheads="1"/>
          </p:cNvSpPr>
          <p:nvPr/>
        </p:nvSpPr>
        <p:spPr bwMode="auto">
          <a:xfrm>
            <a:off x="7753350"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j</a:t>
            </a:r>
          </a:p>
        </p:txBody>
      </p:sp>
      <p:sp>
        <p:nvSpPr>
          <p:cNvPr id="45" name="Oval 22"/>
          <p:cNvSpPr>
            <a:spLocks noChangeArrowheads="1"/>
          </p:cNvSpPr>
          <p:nvPr/>
        </p:nvSpPr>
        <p:spPr bwMode="auto">
          <a:xfrm>
            <a:off x="5749925" y="28702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Tree>
    <p:extLst>
      <p:ext uri="{BB962C8B-B14F-4D97-AF65-F5344CB8AC3E}">
        <p14:creationId xmlns:p14="http://schemas.microsoft.com/office/powerpoint/2010/main" val="26253015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44444E-6 0.00232 L 0.12431 -0.00069 " pathEditMode="relative" rAng="0" ptsTypes="AA">
                                      <p:cBhvr>
                                        <p:cTn id="6" dur="2000" fill="hold"/>
                                        <p:tgtEl>
                                          <p:spTgt spid="43"/>
                                        </p:tgtEl>
                                        <p:attrNameLst>
                                          <p:attrName>ppt_x</p:attrName>
                                          <p:attrName>ppt_y</p:attrName>
                                        </p:attrNameLst>
                                      </p:cBhvr>
                                      <p:rCtr x="6215" y="-162"/>
                                    </p:animMotion>
                                  </p:childTnLst>
                                </p:cTn>
                              </p:par>
                            </p:childTnLst>
                          </p:cTn>
                        </p:par>
                        <p:par>
                          <p:cTn id="7" fill="hold">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44"/>
                                        </p:tgtEl>
                                        <p:attrNameLst>
                                          <p:attrName>style.visibility</p:attrName>
                                        </p:attrNameLst>
                                      </p:cBhvr>
                                      <p:to>
                                        <p:strVal val="visible"/>
                                      </p:to>
                                    </p:set>
                                    <p:animEffect transition="in" filter="blinds(horizontal)">
                                      <p:cBhvr>
                                        <p:cTn id="10" dur="500"/>
                                        <p:tgtEl>
                                          <p:spTgt spid="44"/>
                                        </p:tgtEl>
                                      </p:cBhvr>
                                    </p:animEffect>
                                  </p:childTnLst>
                                </p:cTn>
                              </p:par>
                            </p:childTnLst>
                          </p:cTn>
                        </p:par>
                        <p:par>
                          <p:cTn id="11" fill="hold">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32"/>
                                        </p:tgtEl>
                                      </p:cBhvr>
                                    </p:animEffect>
                                    <p:animScale>
                                      <p:cBhvr>
                                        <p:cTn id="14" dur="1000" autoRev="1" fill="hold"/>
                                        <p:tgtEl>
                                          <p:spTgt spid="32"/>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31"/>
                                        </p:tgtEl>
                                      </p:cBhvr>
                                    </p:animEffect>
                                    <p:animScale>
                                      <p:cBhvr>
                                        <p:cTn id="17" dur="1000" autoRev="1" fill="hold"/>
                                        <p:tgtEl>
                                          <p:spTgt spid="31"/>
                                        </p:tgtEl>
                                      </p:cBhvr>
                                      <p:by x="105000" y="105000"/>
                                    </p:animScale>
                                  </p:childTnLst>
                                </p:cTn>
                              </p:par>
                            </p:childTnLst>
                          </p:cTn>
                        </p:par>
                        <p:par>
                          <p:cTn id="18" fill="hold">
                            <p:stCondLst>
                              <p:cond delay="4500"/>
                            </p:stCondLst>
                            <p:childTnLst>
                              <p:par>
                                <p:cTn id="19" presetID="35" presetClass="path" presetSubtype="0" accel="50000" decel="50000" fill="hold" grpId="2" nodeType="afterEffect">
                                  <p:stCondLst>
                                    <p:cond delay="0"/>
                                  </p:stCondLst>
                                  <p:iterate type="lt">
                                    <p:tmPct val="0"/>
                                  </p:iterate>
                                  <p:childTnLst>
                                    <p:animMotion origin="layout" path="M 5E-6 -3.7037E-6 L -0.12761 0.00186 " pathEditMode="relative" rAng="0" ptsTypes="AA">
                                      <p:cBhvr>
                                        <p:cTn id="20" dur="2000" fill="hold"/>
                                        <p:tgtEl>
                                          <p:spTgt spid="44"/>
                                        </p:tgtEl>
                                        <p:attrNameLst>
                                          <p:attrName>ppt_x</p:attrName>
                                          <p:attrName>ppt_y</p:attrName>
                                        </p:attrNameLst>
                                      </p:cBhvr>
                                      <p:rCtr x="-6389" y="93"/>
                                    </p:animMotion>
                                  </p:childTnLst>
                                </p:cTn>
                              </p:par>
                            </p:childTnLst>
                          </p:cTn>
                        </p:par>
                        <p:par>
                          <p:cTn id="21" fill="hold">
                            <p:stCondLst>
                              <p:cond delay="6500"/>
                            </p:stCondLst>
                            <p:childTnLst>
                              <p:par>
                                <p:cTn id="22" presetID="26" presetClass="emph" presetSubtype="0" fill="hold" grpId="1" nodeType="afterEffect">
                                  <p:stCondLst>
                                    <p:cond delay="0"/>
                                  </p:stCondLst>
                                  <p:childTnLst>
                                    <p:animEffect transition="out" filter="fade">
                                      <p:cBhvr>
                                        <p:cTn id="23" dur="2000" tmFilter="0, 0; .2, .5; .8, .5; 1, 0"/>
                                        <p:tgtEl>
                                          <p:spTgt spid="31"/>
                                        </p:tgtEl>
                                      </p:cBhvr>
                                    </p:animEffect>
                                    <p:animScale>
                                      <p:cBhvr>
                                        <p:cTn id="24" dur="1000" autoRev="1" fill="hold"/>
                                        <p:tgtEl>
                                          <p:spTgt spid="31"/>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30"/>
                                        </p:tgtEl>
                                      </p:cBhvr>
                                    </p:animEffect>
                                    <p:animScale>
                                      <p:cBhvr>
                                        <p:cTn id="27" dur="1000" autoRev="1" fill="hold"/>
                                        <p:tgtEl>
                                          <p:spTgt spid="30"/>
                                        </p:tgtEl>
                                      </p:cBhvr>
                                      <p:by x="105000" y="105000"/>
                                    </p:animScale>
                                  </p:childTnLst>
                                </p:cTn>
                              </p:par>
                            </p:childTnLst>
                          </p:cTn>
                        </p:par>
                        <p:par>
                          <p:cTn id="28" fill="hold">
                            <p:stCondLst>
                              <p:cond delay="8500"/>
                            </p:stCondLst>
                            <p:childTnLst>
                              <p:par>
                                <p:cTn id="29" presetID="42" presetClass="path" presetSubtype="0" accel="50000" decel="50000" fill="hold" grpId="1" nodeType="afterEffect">
                                  <p:stCondLst>
                                    <p:cond delay="0"/>
                                  </p:stCondLst>
                                  <p:childTnLst>
                                    <p:animMotion origin="layout" path="M 0.00174 2.59259E-6 L 0.00174 0.32662 " pathEditMode="relative" rAng="0" ptsTypes="AA">
                                      <p:cBhvr>
                                        <p:cTn id="30" dur="2000" fill="hold"/>
                                        <p:tgtEl>
                                          <p:spTgt spid="30"/>
                                        </p:tgtEl>
                                        <p:attrNameLst>
                                          <p:attrName>ppt_x</p:attrName>
                                          <p:attrName>ppt_y</p:attrName>
                                        </p:attrNameLst>
                                      </p:cBhvr>
                                      <p:rCtr x="0" y="16319"/>
                                    </p:animMotion>
                                  </p:childTnLst>
                                </p:cTn>
                              </p:par>
                            </p:childTnLst>
                          </p:cTn>
                        </p:par>
                        <p:par>
                          <p:cTn id="31" fill="hold">
                            <p:stCondLst>
                              <p:cond delay="10500"/>
                            </p:stCondLst>
                            <p:childTnLst>
                              <p:par>
                                <p:cTn id="32" presetID="35" presetClass="path" presetSubtype="0" accel="50000" decel="50000" fill="hold" grpId="2" nodeType="afterEffect">
                                  <p:stCondLst>
                                    <p:cond delay="0"/>
                                  </p:stCondLst>
                                  <p:childTnLst>
                                    <p:animMotion origin="layout" path="M 3.33333E-6 1.11111E-6 L -0.11962 2.59259E-6 " pathEditMode="relative" rAng="0" ptsTypes="AA">
                                      <p:cBhvr>
                                        <p:cTn id="33" dur="2000" fill="hold"/>
                                        <p:tgtEl>
                                          <p:spTgt spid="31"/>
                                        </p:tgtEl>
                                        <p:attrNameLst>
                                          <p:attrName>ppt_x</p:attrName>
                                          <p:attrName>ppt_y</p:attrName>
                                        </p:attrNameLst>
                                      </p:cBhvr>
                                      <p:rCtr x="-5885" y="-23"/>
                                    </p:animMotion>
                                  </p:childTnLst>
                                </p:cTn>
                              </p:par>
                            </p:childTnLst>
                          </p:cTn>
                        </p:par>
                        <p:par>
                          <p:cTn id="34" fill="hold">
                            <p:stCondLst>
                              <p:cond delay="12500"/>
                            </p:stCondLst>
                            <p:childTnLst>
                              <p:par>
                                <p:cTn id="35" presetID="64" presetClass="path" presetSubtype="0" accel="50000" decel="50000" fill="hold" grpId="2" nodeType="afterEffect">
                                  <p:stCondLst>
                                    <p:cond delay="0"/>
                                  </p:stCondLst>
                                  <p:childTnLst>
                                    <p:animMotion origin="layout" path="M 0.00174 0.32662 L 0.12135 3.33333E-6 " pathEditMode="relative" rAng="0" ptsTypes="AA">
                                      <p:cBhvr>
                                        <p:cTn id="36" dur="2000" fill="hold"/>
                                        <p:tgtEl>
                                          <p:spTgt spid="30"/>
                                        </p:tgtEl>
                                        <p:attrNameLst>
                                          <p:attrName>ppt_x</p:attrName>
                                          <p:attrName>ppt_y</p:attrName>
                                        </p:attrNameLst>
                                      </p:cBhvr>
                                      <p:rCtr x="6302" y="-16181"/>
                                    </p:animMotion>
                                  </p:childTnLst>
                                </p:cTn>
                              </p:par>
                            </p:childTnLst>
                          </p:cTn>
                        </p:par>
                        <p:par>
                          <p:cTn id="37" fill="hold">
                            <p:stCondLst>
                              <p:cond delay="14500"/>
                            </p:stCondLst>
                            <p:childTnLst>
                              <p:par>
                                <p:cTn id="38" presetID="36" presetClass="emph" presetSubtype="0" fill="hold" grpId="3" nodeType="afterEffect">
                                  <p:stCondLst>
                                    <p:cond delay="0"/>
                                  </p:stCondLst>
                                  <p:iterate type="lt">
                                    <p:tmPct val="10000"/>
                                  </p:iterate>
                                  <p:childTnLst>
                                    <p:animScale>
                                      <p:cBhvr>
                                        <p:cTn id="39" dur="250" autoRev="1" fill="hold">
                                          <p:stCondLst>
                                            <p:cond delay="0"/>
                                          </p:stCondLst>
                                        </p:cTn>
                                        <p:tgtEl>
                                          <p:spTgt spid="44"/>
                                        </p:tgtEl>
                                      </p:cBhvr>
                                      <p:to x="80000" y="100000"/>
                                    </p:animScale>
                                    <p:anim by="(#ppt_w*0.10)" calcmode="lin" valueType="num">
                                      <p:cBhvr>
                                        <p:cTn id="40" dur="250" autoRev="1" fill="hold">
                                          <p:stCondLst>
                                            <p:cond delay="0"/>
                                          </p:stCondLst>
                                        </p:cTn>
                                        <p:tgtEl>
                                          <p:spTgt spid="44"/>
                                        </p:tgtEl>
                                        <p:attrNameLst>
                                          <p:attrName>ppt_x</p:attrName>
                                        </p:attrNameLst>
                                      </p:cBhvr>
                                    </p:anim>
                                    <p:anim by="(-#ppt_w*0.10)" calcmode="lin" valueType="num">
                                      <p:cBhvr>
                                        <p:cTn id="41" dur="250" autoRev="1" fill="hold">
                                          <p:stCondLst>
                                            <p:cond delay="0"/>
                                          </p:stCondLst>
                                        </p:cTn>
                                        <p:tgtEl>
                                          <p:spTgt spid="44"/>
                                        </p:tgtEl>
                                        <p:attrNameLst>
                                          <p:attrName>ppt_y</p:attrName>
                                        </p:attrNameLst>
                                      </p:cBhvr>
                                    </p:anim>
                                    <p:animRot by="-480000">
                                      <p:cBhvr>
                                        <p:cTn id="42" dur="250" autoRev="1" fill="hold">
                                          <p:stCondLst>
                                            <p:cond delay="0"/>
                                          </p:stCondLst>
                                        </p:cTn>
                                        <p:tgtEl>
                                          <p:spTgt spid="44"/>
                                        </p:tgtEl>
                                        <p:attrNameLst>
                                          <p:attrName>r</p:attrName>
                                        </p:attrNameLst>
                                      </p:cBhvr>
                                    </p:animRot>
                                  </p:childTnLst>
                                </p:cTn>
                              </p:par>
                            </p:childTnLst>
                          </p:cTn>
                        </p:par>
                        <p:par>
                          <p:cTn id="43" fill="hold">
                            <p:stCondLst>
                              <p:cond delay="15000"/>
                            </p:stCondLst>
                            <p:childTnLst>
                              <p:par>
                                <p:cTn id="44" presetID="3" presetClass="exit" presetSubtype="10" fill="hold" grpId="1" nodeType="afterEffect">
                                  <p:stCondLst>
                                    <p:cond delay="0"/>
                                  </p:stCondLst>
                                  <p:iterate type="lt">
                                    <p:tmPct val="0"/>
                                  </p:iterate>
                                  <p:childTnLst>
                                    <p:animEffect transition="out" filter="blinds(horizontal)">
                                      <p:cBhvr>
                                        <p:cTn id="45" dur="500"/>
                                        <p:tgtEl>
                                          <p:spTgt spid="44"/>
                                        </p:tgtEl>
                                      </p:cBhvr>
                                    </p:animEffect>
                                    <p:set>
                                      <p:cBhvr>
                                        <p:cTn id="46" dur="1" fill="hold">
                                          <p:stCondLst>
                                            <p:cond delay="499"/>
                                          </p:stCondLst>
                                        </p:cTn>
                                        <p:tgtEl>
                                          <p:spTgt spid="44"/>
                                        </p:tgtEl>
                                        <p:attrNameLst>
                                          <p:attrName>style.visibility</p:attrName>
                                        </p:attrNameLst>
                                      </p:cBhvr>
                                      <p:to>
                                        <p:strVal val="hidden"/>
                                      </p:to>
                                    </p:set>
                                  </p:childTnLst>
                                </p:cTn>
                              </p:par>
                            </p:childTnLst>
                          </p:cTn>
                        </p:par>
                        <p:par>
                          <p:cTn id="47" fill="hold">
                            <p:stCondLst>
                              <p:cond delay="15500"/>
                            </p:stCondLst>
                            <p:childTnLst>
                              <p:par>
                                <p:cTn id="48" presetID="8" presetClass="exit" presetSubtype="16" fill="hold" grpId="3" nodeType="afterEffect">
                                  <p:stCondLst>
                                    <p:cond delay="0"/>
                                  </p:stCondLst>
                                  <p:childTnLst>
                                    <p:animEffect transition="out" filter="diamond(in)">
                                      <p:cBhvr>
                                        <p:cTn id="49" dur="1000"/>
                                        <p:tgtEl>
                                          <p:spTgt spid="31"/>
                                        </p:tgtEl>
                                      </p:cBhvr>
                                    </p:animEffect>
                                    <p:set>
                                      <p:cBhvr>
                                        <p:cTn id="50" dur="1" fill="hold">
                                          <p:stCondLst>
                                            <p:cond delay="999"/>
                                          </p:stCondLst>
                                        </p:cTn>
                                        <p:tgtEl>
                                          <p:spTgt spid="31"/>
                                        </p:tgtEl>
                                        <p:attrNameLst>
                                          <p:attrName>style.visibility</p:attrName>
                                        </p:attrNameLst>
                                      </p:cBhvr>
                                      <p:to>
                                        <p:strVal val="hidden"/>
                                      </p:to>
                                    </p:set>
                                  </p:childTnLst>
                                </p:cTn>
                              </p:par>
                              <p:par>
                                <p:cTn id="51" presetID="8" presetClass="entr" presetSubtype="16" fill="hold" nodeType="with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diamond(in)">
                                      <p:cBhvr>
                                        <p:cTn id="53"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1" grpId="0" animBg="1"/>
      <p:bldP spid="31" grpId="1" animBg="1"/>
      <p:bldP spid="31" grpId="2" animBg="1"/>
      <p:bldP spid="31" grpId="3" animBg="1"/>
      <p:bldP spid="32" grpId="0" animBg="1"/>
      <p:bldP spid="43" grpId="0" animBg="1"/>
      <p:bldP spid="44" grpId="0" animBg="1"/>
      <p:bldP spid="44" grpId="1" animBg="1"/>
      <p:bldP spid="44" grpId="2" animBg="1"/>
      <p:bldP spid="44" grpId="3"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Minh họa</a:t>
            </a:r>
            <a:endParaRPr lang="en-US" sz="32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88</a:t>
            </a:fld>
            <a:endParaRPr lang="en-US" altLang="en-US"/>
          </a:p>
        </p:txBody>
      </p:sp>
      <p:sp>
        <p:nvSpPr>
          <p:cNvPr id="24" name="Oval 3"/>
          <p:cNvSpPr>
            <a:spLocks noChangeArrowheads="1"/>
          </p:cNvSpPr>
          <p:nvPr/>
        </p:nvSpPr>
        <p:spPr bwMode="auto">
          <a:xfrm>
            <a:off x="13192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25" name="Oval 4"/>
          <p:cNvSpPr>
            <a:spLocks noChangeArrowheads="1"/>
          </p:cNvSpPr>
          <p:nvPr/>
        </p:nvSpPr>
        <p:spPr bwMode="auto">
          <a:xfrm>
            <a:off x="244475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6" name="Oval 5"/>
          <p:cNvSpPr>
            <a:spLocks noChangeArrowheads="1"/>
          </p:cNvSpPr>
          <p:nvPr/>
        </p:nvSpPr>
        <p:spPr bwMode="auto">
          <a:xfrm>
            <a:off x="35528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7" name="Oval 6"/>
          <p:cNvSpPr>
            <a:spLocks noChangeArrowheads="1"/>
          </p:cNvSpPr>
          <p:nvPr/>
        </p:nvSpPr>
        <p:spPr bwMode="auto">
          <a:xfrm>
            <a:off x="4645025"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8" name="Oval 7"/>
          <p:cNvSpPr>
            <a:spLocks noChangeArrowheads="1"/>
          </p:cNvSpPr>
          <p:nvPr/>
        </p:nvSpPr>
        <p:spPr bwMode="auto">
          <a:xfrm>
            <a:off x="5751513"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49" name="Oval 8"/>
          <p:cNvSpPr>
            <a:spLocks noChangeArrowheads="1"/>
          </p:cNvSpPr>
          <p:nvPr/>
        </p:nvSpPr>
        <p:spPr bwMode="auto">
          <a:xfrm>
            <a:off x="68611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50" name="Oval 9"/>
          <p:cNvSpPr>
            <a:spLocks noChangeArrowheads="1"/>
          </p:cNvSpPr>
          <p:nvPr/>
        </p:nvSpPr>
        <p:spPr bwMode="auto">
          <a:xfrm>
            <a:off x="798830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51" name="Oval 10"/>
          <p:cNvSpPr>
            <a:spLocks noChangeArrowheads="1"/>
          </p:cNvSpPr>
          <p:nvPr/>
        </p:nvSpPr>
        <p:spPr bwMode="auto">
          <a:xfrm>
            <a:off x="228600"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52" name="Group 11"/>
          <p:cNvGrpSpPr>
            <a:grpSpLocks/>
          </p:cNvGrpSpPr>
          <p:nvPr/>
        </p:nvGrpSpPr>
        <p:grpSpPr bwMode="auto">
          <a:xfrm>
            <a:off x="228600" y="2287588"/>
            <a:ext cx="8550275" cy="608012"/>
            <a:chOff x="644" y="1153"/>
            <a:chExt cx="4972" cy="383"/>
          </a:xfrm>
        </p:grpSpPr>
        <p:sp>
          <p:nvSpPr>
            <p:cNvPr id="53"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54"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55"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56"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57"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58"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59"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60"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sp>
        <p:nvSpPr>
          <p:cNvPr id="61" name="AutoShape 20"/>
          <p:cNvSpPr>
            <a:spLocks noChangeArrowheads="1"/>
          </p:cNvSpPr>
          <p:nvPr/>
        </p:nvSpPr>
        <p:spPr bwMode="auto">
          <a:xfrm>
            <a:off x="5657850" y="3556000"/>
            <a:ext cx="990600" cy="823913"/>
          </a:xfrm>
          <a:prstGeom prst="upArrowCallout">
            <a:avLst>
              <a:gd name="adj1" fmla="val 30058"/>
              <a:gd name="adj2" fmla="val 27970"/>
              <a:gd name="adj3" fmla="val 16667"/>
              <a:gd name="adj4" fmla="val 5053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Times New Roman" panose="02020603050405020304" pitchFamily="18" charset="0"/>
              </a:rPr>
              <a:t>i</a:t>
            </a:r>
          </a:p>
        </p:txBody>
      </p:sp>
      <p:sp>
        <p:nvSpPr>
          <p:cNvPr id="62" name="AutoShape 21"/>
          <p:cNvSpPr>
            <a:spLocks noChangeArrowheads="1"/>
          </p:cNvSpPr>
          <p:nvPr/>
        </p:nvSpPr>
        <p:spPr bwMode="auto">
          <a:xfrm>
            <a:off x="7753350" y="2041525"/>
            <a:ext cx="1238250" cy="769938"/>
          </a:xfrm>
          <a:prstGeom prst="downArrowCallout">
            <a:avLst>
              <a:gd name="adj1" fmla="val 40206"/>
              <a:gd name="adj2" fmla="val 40206"/>
              <a:gd name="adj3" fmla="val 16667"/>
              <a:gd name="adj4" fmla="val 54620"/>
            </a:avLst>
          </a:prstGeom>
          <a:noFill/>
          <a:ln w="9525">
            <a:solidFill>
              <a:srgbClr val="0000FF"/>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solidFill>
                  <a:srgbClr val="0000FF"/>
                </a:solidFill>
                <a:latin typeface="Times New Roman" panose="02020603050405020304" pitchFamily="18" charset="0"/>
              </a:rPr>
              <a:t>j</a:t>
            </a:r>
          </a:p>
        </p:txBody>
      </p:sp>
      <p:sp>
        <p:nvSpPr>
          <p:cNvPr id="63" name="Oval 22"/>
          <p:cNvSpPr>
            <a:spLocks noChangeArrowheads="1"/>
          </p:cNvSpPr>
          <p:nvPr/>
        </p:nvSpPr>
        <p:spPr bwMode="auto">
          <a:xfrm>
            <a:off x="7982924" y="2869883"/>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dirty="0">
                <a:latin typeface="VNI-Helve" pitchFamily="2" charset="0"/>
              </a:rPr>
              <a:t>15</a:t>
            </a:r>
          </a:p>
        </p:txBody>
      </p:sp>
      <p:sp>
        <p:nvSpPr>
          <p:cNvPr id="64" name="Oval 23"/>
          <p:cNvSpPr>
            <a:spLocks noChangeArrowheads="1"/>
          </p:cNvSpPr>
          <p:nvPr/>
        </p:nvSpPr>
        <p:spPr bwMode="auto">
          <a:xfrm>
            <a:off x="6864350" y="2870200"/>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Tree>
    <p:extLst>
      <p:ext uri="{BB962C8B-B14F-4D97-AF65-F5344CB8AC3E}">
        <p14:creationId xmlns:p14="http://schemas.microsoft.com/office/powerpoint/2010/main" val="26183278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3.33333E-6 0.00232 L 0.13038 0.00232 " pathEditMode="relative" rAng="0" ptsTypes="AA">
                                      <p:cBhvr>
                                        <p:cTn id="6" dur="2000" fill="hold"/>
                                        <p:tgtEl>
                                          <p:spTgt spid="61"/>
                                        </p:tgtEl>
                                        <p:attrNameLst>
                                          <p:attrName>ppt_x</p:attrName>
                                          <p:attrName>ppt_y</p:attrName>
                                        </p:attrNameLst>
                                      </p:cBhvr>
                                      <p:rCtr x="6354" y="-162"/>
                                    </p:animMotion>
                                  </p:childTnLst>
                                </p:cTn>
                              </p:par>
                            </p:childTnLst>
                          </p:cTn>
                        </p:par>
                        <p:par>
                          <p:cTn id="7" fill="hold">
                            <p:stCondLst>
                              <p:cond delay="2000"/>
                            </p:stCondLst>
                            <p:childTnLst>
                              <p:par>
                                <p:cTn id="8" presetID="3" presetClass="entr" presetSubtype="10" fill="hold" grpId="0" nodeType="afterEffect">
                                  <p:stCondLst>
                                    <p:cond delay="0"/>
                                  </p:stCondLst>
                                  <p:iterate type="lt">
                                    <p:tmPct val="0"/>
                                  </p:iterate>
                                  <p:childTnLst>
                                    <p:set>
                                      <p:cBhvr>
                                        <p:cTn id="9" dur="1" fill="hold">
                                          <p:stCondLst>
                                            <p:cond delay="0"/>
                                          </p:stCondLst>
                                        </p:cTn>
                                        <p:tgtEl>
                                          <p:spTgt spid="62"/>
                                        </p:tgtEl>
                                        <p:attrNameLst>
                                          <p:attrName>style.visibility</p:attrName>
                                        </p:attrNameLst>
                                      </p:cBhvr>
                                      <p:to>
                                        <p:strVal val="visible"/>
                                      </p:to>
                                    </p:set>
                                    <p:animEffect transition="in" filter="blinds(horizontal)">
                                      <p:cBhvr>
                                        <p:cTn id="10" dur="500"/>
                                        <p:tgtEl>
                                          <p:spTgt spid="62"/>
                                        </p:tgtEl>
                                      </p:cBhvr>
                                    </p:animEffect>
                                  </p:childTnLst>
                                </p:cTn>
                              </p:par>
                            </p:childTnLst>
                          </p:cTn>
                        </p:par>
                        <p:par>
                          <p:cTn id="11" fill="hold">
                            <p:stCondLst>
                              <p:cond delay="2500"/>
                            </p:stCondLst>
                            <p:childTnLst>
                              <p:par>
                                <p:cTn id="12" presetID="26" presetClass="emph" presetSubtype="0" fill="hold" grpId="0" nodeType="afterEffect">
                                  <p:stCondLst>
                                    <p:cond delay="0"/>
                                  </p:stCondLst>
                                  <p:childTnLst>
                                    <p:animEffect transition="out" filter="fade">
                                      <p:cBhvr>
                                        <p:cTn id="13" dur="2000" tmFilter="0, 0; .2, .5; .8, .5; 1, 0"/>
                                        <p:tgtEl>
                                          <p:spTgt spid="50"/>
                                        </p:tgtEl>
                                      </p:cBhvr>
                                    </p:animEffect>
                                    <p:animScale>
                                      <p:cBhvr>
                                        <p:cTn id="14" dur="1000" autoRev="1" fill="hold"/>
                                        <p:tgtEl>
                                          <p:spTgt spid="50"/>
                                        </p:tgtEl>
                                      </p:cBhvr>
                                      <p:by x="105000" y="105000"/>
                                    </p:animScale>
                                  </p:childTnLst>
                                </p:cTn>
                              </p:par>
                              <p:par>
                                <p:cTn id="15" presetID="26" presetClass="emph" presetSubtype="0" fill="hold" grpId="0" nodeType="withEffect">
                                  <p:stCondLst>
                                    <p:cond delay="0"/>
                                  </p:stCondLst>
                                  <p:childTnLst>
                                    <p:animEffect transition="out" filter="fade">
                                      <p:cBhvr>
                                        <p:cTn id="16" dur="2000" tmFilter="0, 0; .2, .5; .8, .5; 1, 0"/>
                                        <p:tgtEl>
                                          <p:spTgt spid="49"/>
                                        </p:tgtEl>
                                      </p:cBhvr>
                                    </p:animEffect>
                                    <p:animScale>
                                      <p:cBhvr>
                                        <p:cTn id="17" dur="1000" autoRev="1" fill="hold"/>
                                        <p:tgtEl>
                                          <p:spTgt spid="49"/>
                                        </p:tgtEl>
                                      </p:cBhvr>
                                      <p:by x="105000" y="105000"/>
                                    </p:animScale>
                                  </p:childTnLst>
                                </p:cTn>
                              </p:par>
                            </p:childTnLst>
                          </p:cTn>
                        </p:par>
                        <p:par>
                          <p:cTn id="18" fill="hold">
                            <p:stCondLst>
                              <p:cond delay="4500"/>
                            </p:stCondLst>
                            <p:childTnLst>
                              <p:par>
                                <p:cTn id="19" presetID="36" presetClass="emph" presetSubtype="0" fill="hold" grpId="2" nodeType="afterEffect">
                                  <p:stCondLst>
                                    <p:cond delay="0"/>
                                  </p:stCondLst>
                                  <p:iterate type="lt">
                                    <p:tmPct val="10000"/>
                                  </p:iterate>
                                  <p:childTnLst>
                                    <p:animScale>
                                      <p:cBhvr>
                                        <p:cTn id="20" dur="250" autoRev="1" fill="hold">
                                          <p:stCondLst>
                                            <p:cond delay="0"/>
                                          </p:stCondLst>
                                        </p:cTn>
                                        <p:tgtEl>
                                          <p:spTgt spid="62"/>
                                        </p:tgtEl>
                                      </p:cBhvr>
                                      <p:to x="80000" y="100000"/>
                                    </p:animScale>
                                    <p:anim by="(#ppt_w*0.10)" calcmode="lin" valueType="num">
                                      <p:cBhvr>
                                        <p:cTn id="21" dur="250" autoRev="1" fill="hold">
                                          <p:stCondLst>
                                            <p:cond delay="0"/>
                                          </p:stCondLst>
                                        </p:cTn>
                                        <p:tgtEl>
                                          <p:spTgt spid="62"/>
                                        </p:tgtEl>
                                        <p:attrNameLst>
                                          <p:attrName>ppt_x</p:attrName>
                                        </p:attrNameLst>
                                      </p:cBhvr>
                                    </p:anim>
                                    <p:anim by="(-#ppt_w*0.10)" calcmode="lin" valueType="num">
                                      <p:cBhvr>
                                        <p:cTn id="22" dur="250" autoRev="1" fill="hold">
                                          <p:stCondLst>
                                            <p:cond delay="0"/>
                                          </p:stCondLst>
                                        </p:cTn>
                                        <p:tgtEl>
                                          <p:spTgt spid="62"/>
                                        </p:tgtEl>
                                        <p:attrNameLst>
                                          <p:attrName>ppt_y</p:attrName>
                                        </p:attrNameLst>
                                      </p:cBhvr>
                                    </p:anim>
                                    <p:animRot by="-480000">
                                      <p:cBhvr>
                                        <p:cTn id="23" dur="250" autoRev="1" fill="hold">
                                          <p:stCondLst>
                                            <p:cond delay="0"/>
                                          </p:stCondLst>
                                        </p:cTn>
                                        <p:tgtEl>
                                          <p:spTgt spid="62"/>
                                        </p:tgtEl>
                                        <p:attrNameLst>
                                          <p:attrName>r</p:attrName>
                                        </p:attrNameLst>
                                      </p:cBhvr>
                                    </p:animRot>
                                  </p:childTnLst>
                                </p:cTn>
                              </p:par>
                            </p:childTnLst>
                          </p:cTn>
                        </p:par>
                        <p:par>
                          <p:cTn id="24" fill="hold">
                            <p:stCondLst>
                              <p:cond delay="5000"/>
                            </p:stCondLst>
                            <p:childTnLst>
                              <p:par>
                                <p:cTn id="25" presetID="3" presetClass="exit" presetSubtype="10" fill="hold" grpId="1" nodeType="afterEffect">
                                  <p:stCondLst>
                                    <p:cond delay="0"/>
                                  </p:stCondLst>
                                  <p:iterate type="lt">
                                    <p:tmPct val="0"/>
                                  </p:iterate>
                                  <p:childTnLst>
                                    <p:animEffect transition="out" filter="blinds(horizontal)">
                                      <p:cBhvr>
                                        <p:cTn id="26" dur="500"/>
                                        <p:tgtEl>
                                          <p:spTgt spid="62"/>
                                        </p:tgtEl>
                                      </p:cBhvr>
                                    </p:animEffect>
                                    <p:set>
                                      <p:cBhvr>
                                        <p:cTn id="27" dur="1" fill="hold">
                                          <p:stCondLst>
                                            <p:cond delay="499"/>
                                          </p:stCondLst>
                                        </p:cTn>
                                        <p:tgtEl>
                                          <p:spTgt spid="62"/>
                                        </p:tgtEl>
                                        <p:attrNameLst>
                                          <p:attrName>style.visibility</p:attrName>
                                        </p:attrNameLst>
                                      </p:cBhvr>
                                      <p:to>
                                        <p:strVal val="hidden"/>
                                      </p:to>
                                    </p:set>
                                  </p:childTnLst>
                                </p:cTn>
                              </p:par>
                            </p:childTnLst>
                          </p:cTn>
                        </p:par>
                        <p:par>
                          <p:cTn id="28" fill="hold">
                            <p:stCondLst>
                              <p:cond delay="5500"/>
                            </p:stCondLst>
                            <p:childTnLst>
                              <p:par>
                                <p:cTn id="29" presetID="8" presetClass="exit" presetSubtype="16" fill="hold" grpId="1" nodeType="afterEffect">
                                  <p:stCondLst>
                                    <p:cond delay="0"/>
                                  </p:stCondLst>
                                  <p:childTnLst>
                                    <p:animEffect transition="out" filter="diamond(in)">
                                      <p:cBhvr>
                                        <p:cTn id="30" dur="1000"/>
                                        <p:tgtEl>
                                          <p:spTgt spid="49"/>
                                        </p:tgtEl>
                                      </p:cBhvr>
                                    </p:animEffect>
                                    <p:set>
                                      <p:cBhvr>
                                        <p:cTn id="31" dur="1" fill="hold">
                                          <p:stCondLst>
                                            <p:cond delay="999"/>
                                          </p:stCondLst>
                                        </p:cTn>
                                        <p:tgtEl>
                                          <p:spTgt spid="49"/>
                                        </p:tgtEl>
                                        <p:attrNameLst>
                                          <p:attrName>style.visibility</p:attrName>
                                        </p:attrNameLst>
                                      </p:cBhvr>
                                      <p:to>
                                        <p:strVal val="hidden"/>
                                      </p:to>
                                    </p:set>
                                  </p:childTnLst>
                                </p:cTn>
                              </p:par>
                              <p:par>
                                <p:cTn id="32" presetID="8" presetClass="entr" presetSubtype="16" fill="hold"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diamond(in)">
                                      <p:cBhvr>
                                        <p:cTn id="34" dur="1000"/>
                                        <p:tgtEl>
                                          <p:spTgt spid="64"/>
                                        </p:tgtEl>
                                      </p:cBhvr>
                                    </p:animEffect>
                                  </p:childTnLst>
                                </p:cTn>
                              </p:par>
                            </p:childTnLst>
                          </p:cTn>
                        </p:par>
                        <p:par>
                          <p:cTn id="35" fill="hold">
                            <p:stCondLst>
                              <p:cond delay="6500"/>
                            </p:stCondLst>
                            <p:childTnLst>
                              <p:par>
                                <p:cTn id="36" presetID="63" presetClass="path" presetSubtype="0" accel="50000" decel="50000" fill="hold" grpId="1" nodeType="afterEffect">
                                  <p:stCondLst>
                                    <p:cond delay="0"/>
                                  </p:stCondLst>
                                  <p:childTnLst>
                                    <p:animMotion origin="layout" path="M 0.13038 0.00232 L 0.24375 0.00232 " pathEditMode="relative" rAng="0" ptsTypes="AA">
                                      <p:cBhvr>
                                        <p:cTn id="37" dur="2000" fill="hold"/>
                                        <p:tgtEl>
                                          <p:spTgt spid="61"/>
                                        </p:tgtEl>
                                        <p:attrNameLst>
                                          <p:attrName>ppt_x</p:attrName>
                                          <p:attrName>ppt_y</p:attrName>
                                        </p:attrNameLst>
                                      </p:cBhvr>
                                      <p:rCtr x="5660" y="0"/>
                                    </p:animMotion>
                                  </p:childTnLst>
                                </p:cTn>
                              </p:par>
                            </p:childTnLst>
                          </p:cTn>
                        </p:par>
                        <p:par>
                          <p:cTn id="38" fill="hold">
                            <p:stCondLst>
                              <p:cond delay="8500"/>
                            </p:stCondLst>
                            <p:childTnLst>
                              <p:par>
                                <p:cTn id="39" presetID="8" presetClass="exit" presetSubtype="16" fill="hold" grpId="1" nodeType="afterEffect">
                                  <p:stCondLst>
                                    <p:cond delay="0"/>
                                  </p:stCondLst>
                                  <p:childTnLst>
                                    <p:animEffect transition="out" filter="diamond(in)">
                                      <p:cBhvr>
                                        <p:cTn id="40" dur="1000"/>
                                        <p:tgtEl>
                                          <p:spTgt spid="50"/>
                                        </p:tgtEl>
                                      </p:cBhvr>
                                    </p:animEffect>
                                    <p:set>
                                      <p:cBhvr>
                                        <p:cTn id="41" dur="1" fill="hold">
                                          <p:stCondLst>
                                            <p:cond delay="999"/>
                                          </p:stCondLst>
                                        </p:cTn>
                                        <p:tgtEl>
                                          <p:spTgt spid="50"/>
                                        </p:tgtEl>
                                        <p:attrNameLst>
                                          <p:attrName>style.visibility</p:attrName>
                                        </p:attrNameLst>
                                      </p:cBhvr>
                                      <p:to>
                                        <p:strVal val="hidden"/>
                                      </p:to>
                                    </p:set>
                                  </p:childTnLst>
                                </p:cTn>
                              </p:par>
                              <p:par>
                                <p:cTn id="42" presetID="8" presetClass="entr" presetSubtype="16" fill="hold" nodeType="withEffect">
                                  <p:stCondLst>
                                    <p:cond delay="0"/>
                                  </p:stCondLst>
                                  <p:childTnLst>
                                    <p:set>
                                      <p:cBhvr>
                                        <p:cTn id="43" dur="1" fill="hold">
                                          <p:stCondLst>
                                            <p:cond delay="0"/>
                                          </p:stCondLst>
                                        </p:cTn>
                                        <p:tgtEl>
                                          <p:spTgt spid="63"/>
                                        </p:tgtEl>
                                        <p:attrNameLst>
                                          <p:attrName>style.visibility</p:attrName>
                                        </p:attrNameLst>
                                      </p:cBhvr>
                                      <p:to>
                                        <p:strVal val="visible"/>
                                      </p:to>
                                    </p:set>
                                    <p:animEffect transition="in" filter="diamond(in)">
                                      <p:cBhvr>
                                        <p:cTn id="44" dur="1000"/>
                                        <p:tgtEl>
                                          <p:spTgt spid="63"/>
                                        </p:tgtEl>
                                      </p:cBhvr>
                                    </p:animEffect>
                                  </p:childTnLst>
                                </p:cTn>
                              </p:par>
                            </p:childTnLst>
                          </p:cTn>
                        </p:par>
                        <p:par>
                          <p:cTn id="45" fill="hold">
                            <p:stCondLst>
                              <p:cond delay="9500"/>
                            </p:stCondLst>
                            <p:childTnLst>
                              <p:par>
                                <p:cTn id="46" presetID="3" presetClass="exit" presetSubtype="10" fill="hold" grpId="2" nodeType="afterEffect">
                                  <p:stCondLst>
                                    <p:cond delay="0"/>
                                  </p:stCondLst>
                                  <p:childTnLst>
                                    <p:animEffect transition="out" filter="blinds(horizontal)">
                                      <p:cBhvr>
                                        <p:cTn id="47" dur="500"/>
                                        <p:tgtEl>
                                          <p:spTgt spid="61"/>
                                        </p:tgtEl>
                                      </p:cBhvr>
                                    </p:animEffect>
                                    <p:set>
                                      <p:cBhvr>
                                        <p:cTn id="48" dur="1" fill="hold">
                                          <p:stCondLst>
                                            <p:cond delay="499"/>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9" grpId="1" animBg="1"/>
      <p:bldP spid="50" grpId="0" animBg="1"/>
      <p:bldP spid="50" grpId="1" animBg="1"/>
      <p:bldP spid="61" grpId="0" animBg="1"/>
      <p:bldP spid="61" grpId="1" animBg="1"/>
      <p:bldP spid="61" grpId="2" animBg="1"/>
      <p:bldP spid="62" grpId="0" animBg="1"/>
      <p:bldP spid="62" grpId="1" animBg="1"/>
      <p:bldP spid="62" grpId="2"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a:latin typeface="Times New Roman" panose="02020603050405020304" pitchFamily="18" charset="0"/>
                <a:cs typeface="Times New Roman" panose="02020603050405020304" pitchFamily="18" charset="0"/>
              </a:rPr>
              <a:t>3.6 Quick </a:t>
            </a:r>
            <a:r>
              <a:rPr lang="en-US" sz="3200" dirty="0">
                <a:latin typeface="Times New Roman" panose="02020603050405020304" pitchFamily="18" charset="0"/>
                <a:cs typeface="Times New Roman" panose="02020603050405020304" pitchFamily="18" charset="0"/>
              </a:rPr>
              <a:t>Sort</a:t>
            </a:r>
          </a:p>
        </p:txBody>
      </p:sp>
      <p:sp>
        <p:nvSpPr>
          <p:cNvPr id="3" name="Content Placeholder 2"/>
          <p:cNvSpPr>
            <a:spLocks noGrp="1"/>
          </p:cNvSpPr>
          <p:nvPr>
            <p:ph idx="1"/>
          </p:nvPr>
        </p:nvSpPr>
        <p:spPr>
          <a:xfrm>
            <a:off x="457200" y="1143000"/>
            <a:ext cx="8229600" cy="4983163"/>
          </a:xfrm>
        </p:spPr>
        <p:txBody>
          <a:bodyPr/>
          <a:lstStyle/>
          <a:p>
            <a:pPr marL="0" indent="0">
              <a:lnSpc>
                <a:spcPct val="90000"/>
              </a:lnSpc>
              <a:buNone/>
            </a:pPr>
            <a:r>
              <a:rPr lang="en-US" altLang="en-US" sz="2800" b="1" dirty="0">
                <a:solidFill>
                  <a:srgbClr val="000000"/>
                </a:solidFill>
                <a:latin typeface="Times New Roman" panose="02020603050405020304" pitchFamily="18" charset="0"/>
                <a:cs typeface="Times New Roman" panose="02020603050405020304" pitchFamily="18" charset="0"/>
              </a:rPr>
              <a:t>Ý tưởng:</a:t>
            </a:r>
          </a:p>
          <a:p>
            <a:pPr marL="0" indent="0">
              <a:lnSpc>
                <a:spcPct val="80000"/>
              </a:lnSpc>
              <a:buNone/>
            </a:pPr>
            <a:r>
              <a:rPr lang="vi-VN" altLang="en-US" sz="2800">
                <a:latin typeface="Times New Roman" panose="02020603050405020304" pitchFamily="18" charset="0"/>
                <a:cs typeface="Times New Roman" panose="02020603050405020304" pitchFamily="18" charset="0"/>
              </a:rPr>
              <a:t>•</a:t>
            </a:r>
            <a:r>
              <a:rPr lang="en-US" altLang="en-US" sz="2800">
                <a:latin typeface="Times New Roman" panose="02020603050405020304" pitchFamily="18" charset="0"/>
                <a:cs typeface="Times New Roman" panose="02020603050405020304" pitchFamily="18" charset="0"/>
              </a:rPr>
              <a:t> </a:t>
            </a:r>
            <a:r>
              <a:rPr lang="vi-VN" altLang="en-US" sz="2800">
                <a:latin typeface="Times New Roman" panose="02020603050405020304" pitchFamily="18" charset="0"/>
                <a:cs typeface="Times New Roman" panose="02020603050405020304" pitchFamily="18" charset="0"/>
              </a:rPr>
              <a:t>QuickSort chia mảng thành hai danh sách bằng cách so sánh từng phần tử của danh sách với một phần tử được chọn được gọi là phần tử chốt. </a:t>
            </a:r>
          </a:p>
          <a:p>
            <a:pPr marL="0" indent="0">
              <a:lnSpc>
                <a:spcPct val="80000"/>
              </a:lnSpc>
              <a:buNone/>
            </a:pPr>
            <a:r>
              <a:rPr lang="vi-VN" altLang="en-US" sz="2800">
                <a:latin typeface="Times New Roman" panose="02020603050405020304" pitchFamily="18" charset="0"/>
                <a:cs typeface="Times New Roman" panose="02020603050405020304" pitchFamily="18" charset="0"/>
              </a:rPr>
              <a:t>•</a:t>
            </a:r>
            <a:r>
              <a:rPr lang="en-US" altLang="en-US" sz="2800">
                <a:latin typeface="Times New Roman" panose="02020603050405020304" pitchFamily="18" charset="0"/>
                <a:cs typeface="Times New Roman" panose="02020603050405020304" pitchFamily="18" charset="0"/>
              </a:rPr>
              <a:t> </a:t>
            </a:r>
            <a:r>
              <a:rPr lang="vi-VN" altLang="en-US" sz="2800">
                <a:latin typeface="Times New Roman" panose="02020603050405020304" pitchFamily="18" charset="0"/>
                <a:cs typeface="Times New Roman" panose="02020603050405020304" pitchFamily="18" charset="0"/>
              </a:rPr>
              <a:t>Những phần tử nhỏ hơn phần tử chốt được đưa về phía trước và nằm trong danh sách con thứ nhất, các phần tử lớn hơn hoặc bằng phần tử chốt được đưa về phía sau và thuộc danh sách con thứ hai. </a:t>
            </a:r>
          </a:p>
          <a:p>
            <a:pPr marL="0" indent="0">
              <a:lnSpc>
                <a:spcPct val="80000"/>
              </a:lnSpc>
              <a:buNone/>
            </a:pPr>
            <a:r>
              <a:rPr lang="vi-VN" altLang="en-US" sz="2800">
                <a:latin typeface="Times New Roman" panose="02020603050405020304" pitchFamily="18" charset="0"/>
                <a:cs typeface="Times New Roman" panose="02020603050405020304" pitchFamily="18" charset="0"/>
              </a:rPr>
              <a:t>•</a:t>
            </a:r>
            <a:r>
              <a:rPr lang="en-US" altLang="en-US" sz="2800">
                <a:latin typeface="Times New Roman" panose="02020603050405020304" pitchFamily="18" charset="0"/>
                <a:cs typeface="Times New Roman" panose="02020603050405020304" pitchFamily="18" charset="0"/>
              </a:rPr>
              <a:t> </a:t>
            </a:r>
            <a:r>
              <a:rPr lang="vi-VN" altLang="en-US" sz="2800">
                <a:latin typeface="Times New Roman" panose="02020603050405020304" pitchFamily="18" charset="0"/>
                <a:cs typeface="Times New Roman" panose="02020603050405020304" pitchFamily="18" charset="0"/>
              </a:rPr>
              <a:t>Cứ tiếp tục chia các danh sách con như vậy tới khi các danh sách con đều có độ dài bằng 1.</a:t>
            </a:r>
          </a:p>
          <a:p>
            <a:pPr marL="0" indent="0">
              <a:lnSpc>
                <a:spcPct val="80000"/>
              </a:lnSpc>
              <a:buNone/>
            </a:pPr>
            <a:endParaRPr lang="en-US" alt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solidFill>
                  <a:srgbClr val="000000"/>
                </a:solidFill>
              </a:rPr>
              <a:pPr/>
              <a:t>89</a:t>
            </a:fld>
            <a:endParaRPr lang="en-US" altLang="en-US">
              <a:solidFill>
                <a:srgbClr val="000000"/>
              </a:solidFill>
            </a:endParaRPr>
          </a:p>
        </p:txBody>
      </p:sp>
    </p:spTree>
    <p:extLst>
      <p:ext uri="{BB962C8B-B14F-4D97-AF65-F5344CB8AC3E}">
        <p14:creationId xmlns:p14="http://schemas.microsoft.com/office/powerpoint/2010/main" val="44918163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983163"/>
          </a:xfrm>
        </p:spPr>
        <p:txBody>
          <a:bodyPr anchor="ctr"/>
          <a:lstStyle/>
          <a:p>
            <a:pPr marL="228600" indent="-228600"/>
            <a:r>
              <a:rPr lang="en-US" sz="2800" dirty="0">
                <a:latin typeface="Times New Roman" panose="02020603050405020304" pitchFamily="18" charset="0"/>
                <a:cs typeface="Times New Roman" panose="02020603050405020304" pitchFamily="18" charset="0"/>
              </a:rPr>
              <a:t>Phải biểu diễn được đầy đủ thông tin nhập và xuất của bài toán.</a:t>
            </a:r>
          </a:p>
          <a:p>
            <a:pPr marL="228600" indent="-228600"/>
            <a:r>
              <a:rPr lang="en-US" sz="2800" dirty="0">
                <a:latin typeface="Times New Roman" panose="02020603050405020304" pitchFamily="18" charset="0"/>
                <a:cs typeface="Times New Roman" panose="02020603050405020304" pitchFamily="18" charset="0"/>
              </a:rPr>
              <a:t>Phải phù hợp với các thao tác của thuật toán mà ta lựa chọn.</a:t>
            </a:r>
          </a:p>
          <a:p>
            <a:pPr marL="228600" indent="-228600"/>
            <a:r>
              <a:rPr lang="en-US" sz="2800" dirty="0">
                <a:latin typeface="Times New Roman" panose="02020603050405020304" pitchFamily="18" charset="0"/>
                <a:cs typeface="Times New Roman" panose="02020603050405020304" pitchFamily="18" charset="0"/>
              </a:rPr>
              <a:t>Phù hợp với điều kiện cho phép của NNLT đang sử dụng.</a:t>
            </a:r>
          </a:p>
          <a:p>
            <a:pPr marL="228600" indent="-228600"/>
            <a:r>
              <a:rPr lang="en-US" sz="2800" dirty="0">
                <a:latin typeface="Times New Roman" panose="02020603050405020304" pitchFamily="18" charset="0"/>
                <a:cs typeface="Times New Roman" panose="02020603050405020304" pitchFamily="18" charset="0"/>
              </a:rPr>
              <a:t>Tiết kiệm tài nguyên hệ thống.</a:t>
            </a:r>
          </a:p>
          <a:p>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a:t>
            </a:fld>
            <a:endParaRPr lang="en-US" altLang="en-US"/>
          </a:p>
        </p:txBody>
      </p:sp>
      <p:sp>
        <p:nvSpPr>
          <p:cNvPr id="5" name="Rectangle 4"/>
          <p:cNvSpPr/>
          <p:nvPr/>
        </p:nvSpPr>
        <p:spPr>
          <a:xfrm>
            <a:off x="6400800" y="685800"/>
            <a:ext cx="663575"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00800" y="685800"/>
            <a:ext cx="663575" cy="152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p:cNvSpPr txBox="1">
            <a:spLocks/>
          </p:cNvSpPr>
          <p:nvPr/>
        </p:nvSpPr>
        <p:spPr bwMode="gray">
          <a:xfrm>
            <a:off x="936625" y="152400"/>
            <a:ext cx="63023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4200" b="1" kern="1200">
                <a:solidFill>
                  <a:srgbClr val="000000"/>
                </a:solidFill>
                <a:latin typeface="+mj-lt"/>
                <a:ea typeface="+mj-ea"/>
                <a:cs typeface="+mj-cs"/>
              </a:defRPr>
            </a:lvl1pPr>
            <a:lvl2pPr algn="l" rtl="0" eaLnBrk="1" fontAlgn="base" hangingPunct="1">
              <a:spcBef>
                <a:spcPct val="0"/>
              </a:spcBef>
              <a:spcAft>
                <a:spcPct val="0"/>
              </a:spcAft>
              <a:defRPr sz="4200" b="1">
                <a:solidFill>
                  <a:srgbClr val="000000"/>
                </a:solidFill>
                <a:latin typeface="Arial" panose="020B0604020202020204" pitchFamily="34" charset="0"/>
              </a:defRPr>
            </a:lvl2pPr>
            <a:lvl3pPr algn="l" rtl="0" eaLnBrk="1" fontAlgn="base" hangingPunct="1">
              <a:spcBef>
                <a:spcPct val="0"/>
              </a:spcBef>
              <a:spcAft>
                <a:spcPct val="0"/>
              </a:spcAft>
              <a:defRPr sz="4200" b="1">
                <a:solidFill>
                  <a:srgbClr val="000000"/>
                </a:solidFill>
                <a:latin typeface="Arial" panose="020B0604020202020204" pitchFamily="34" charset="0"/>
              </a:defRPr>
            </a:lvl3pPr>
            <a:lvl4pPr algn="l" rtl="0" eaLnBrk="1" fontAlgn="base" hangingPunct="1">
              <a:spcBef>
                <a:spcPct val="0"/>
              </a:spcBef>
              <a:spcAft>
                <a:spcPct val="0"/>
              </a:spcAft>
              <a:defRPr sz="4200" b="1">
                <a:solidFill>
                  <a:srgbClr val="000000"/>
                </a:solidFill>
                <a:latin typeface="Arial" panose="020B0604020202020204" pitchFamily="34" charset="0"/>
              </a:defRPr>
            </a:lvl4pPr>
            <a:lvl5pPr algn="l" rtl="0" eaLnBrk="1" fontAlgn="base" hangingPunct="1">
              <a:spcBef>
                <a:spcPct val="0"/>
              </a:spcBef>
              <a:spcAft>
                <a:spcPct val="0"/>
              </a:spcAft>
              <a:defRPr sz="4200" b="1">
                <a:solidFill>
                  <a:srgbClr val="000000"/>
                </a:solidFill>
                <a:latin typeface="Arial" panose="020B0604020202020204" pitchFamily="34" charset="0"/>
              </a:defRPr>
            </a:lvl5pPr>
            <a:lvl6pPr marL="457200" algn="l" rtl="0" eaLnBrk="1" fontAlgn="base" hangingPunct="1">
              <a:spcBef>
                <a:spcPct val="0"/>
              </a:spcBef>
              <a:spcAft>
                <a:spcPct val="0"/>
              </a:spcAft>
              <a:defRPr sz="4200" b="1">
                <a:solidFill>
                  <a:srgbClr val="000000"/>
                </a:solidFill>
                <a:latin typeface="Arial" panose="020B0604020202020204" pitchFamily="34" charset="0"/>
              </a:defRPr>
            </a:lvl6pPr>
            <a:lvl7pPr marL="914400" algn="l" rtl="0" eaLnBrk="1" fontAlgn="base" hangingPunct="1">
              <a:spcBef>
                <a:spcPct val="0"/>
              </a:spcBef>
              <a:spcAft>
                <a:spcPct val="0"/>
              </a:spcAft>
              <a:defRPr sz="4200" b="1">
                <a:solidFill>
                  <a:srgbClr val="000000"/>
                </a:solidFill>
                <a:latin typeface="Arial" panose="020B0604020202020204" pitchFamily="34" charset="0"/>
              </a:defRPr>
            </a:lvl7pPr>
            <a:lvl8pPr marL="1371600" algn="l" rtl="0" eaLnBrk="1" fontAlgn="base" hangingPunct="1">
              <a:spcBef>
                <a:spcPct val="0"/>
              </a:spcBef>
              <a:spcAft>
                <a:spcPct val="0"/>
              </a:spcAft>
              <a:defRPr sz="4200" b="1">
                <a:solidFill>
                  <a:srgbClr val="000000"/>
                </a:solidFill>
                <a:latin typeface="Arial" panose="020B0604020202020204" pitchFamily="34" charset="0"/>
              </a:defRPr>
            </a:lvl8pPr>
            <a:lvl9pPr marL="1828800" algn="l" rtl="0" eaLnBrk="1" fontAlgn="base" hangingPunct="1">
              <a:spcBef>
                <a:spcPct val="0"/>
              </a:spcBef>
              <a:spcAft>
                <a:spcPct val="0"/>
              </a:spcAft>
              <a:defRPr sz="4200" b="1">
                <a:solidFill>
                  <a:srgbClr val="000000"/>
                </a:solidFill>
                <a:latin typeface="Arial" panose="020B0604020202020204" pitchFamily="34" charset="0"/>
              </a:defRPr>
            </a:lvl9pPr>
          </a:lstStyle>
          <a:p>
            <a:r>
              <a:rPr lang="en-US" sz="3200">
                <a:latin typeface="Times New Roman" panose="02020603050405020304" pitchFamily="18" charset="0"/>
                <a:cs typeface="Times New Roman" panose="02020603050405020304" pitchFamily="18" charset="0"/>
              </a:rPr>
              <a:t>Các </a:t>
            </a:r>
            <a:r>
              <a:rPr lang="en-US" sz="3200" dirty="0">
                <a:latin typeface="Times New Roman" panose="02020603050405020304" pitchFamily="18" charset="0"/>
                <a:cs typeface="Times New Roman" panose="02020603050405020304" pitchFamily="18" charset="0"/>
              </a:rPr>
              <a:t>tiêu chuẩn lựa chọn CTDL</a:t>
            </a:r>
          </a:p>
        </p:txBody>
      </p:sp>
    </p:spTree>
    <p:extLst>
      <p:ext uri="{BB962C8B-B14F-4D97-AF65-F5344CB8AC3E}">
        <p14:creationId xmlns:p14="http://schemas.microsoft.com/office/powerpoint/2010/main" val="25508219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latin typeface="Times New Roman" panose="02020603050405020304" pitchFamily="18" charset="0"/>
                <a:cs typeface="Times New Roman" panose="02020603050405020304" pitchFamily="18" charset="0"/>
              </a:rPr>
              <a:t>Các bước thực hiện</a:t>
            </a:r>
          </a:p>
        </p:txBody>
      </p:sp>
      <p:sp>
        <p:nvSpPr>
          <p:cNvPr id="3" name="Content Placeholder 2"/>
          <p:cNvSpPr>
            <a:spLocks noGrp="1"/>
          </p:cNvSpPr>
          <p:nvPr>
            <p:ph idx="1"/>
          </p:nvPr>
        </p:nvSpPr>
        <p:spPr>
          <a:xfrm>
            <a:off x="457200" y="1143000"/>
            <a:ext cx="8229600" cy="4983163"/>
          </a:xfrm>
        </p:spPr>
        <p:txBody>
          <a:bodyPr/>
          <a:lstStyle/>
          <a:p>
            <a:pPr lvl="0"/>
            <a:r>
              <a:rPr lang="en-US" sz="2400" b="1" i="1">
                <a:latin typeface="Times New Roman" panose="02020603050405020304" pitchFamily="18" charset="0"/>
                <a:cs typeface="Times New Roman" panose="02020603050405020304" pitchFamily="18" charset="0"/>
              </a:rPr>
              <a:t>Bước 1</a:t>
            </a:r>
            <a:r>
              <a:rPr lang="en-US" sz="2400" i="1">
                <a:latin typeface="Times New Roman" panose="02020603050405020304" pitchFamily="18" charset="0"/>
                <a:cs typeface="Times New Roman" panose="02020603050405020304" pitchFamily="18" charset="0"/>
              </a:rPr>
              <a:t>: Lấy 1 phần tử bất kì của dãy làm phần tử chốt X (giả sử lấy phần tử đầu tiên hoặc phần tử giữa của dãy,…).</a:t>
            </a:r>
            <a:endParaRPr lang="en-US" sz="2400">
              <a:latin typeface="Times New Roman" panose="02020603050405020304" pitchFamily="18" charset="0"/>
              <a:cs typeface="Times New Roman" panose="02020603050405020304" pitchFamily="18" charset="0"/>
            </a:endParaRPr>
          </a:p>
          <a:p>
            <a:pPr lvl="0"/>
            <a:r>
              <a:rPr lang="en-US" sz="2400" b="1" i="1">
                <a:latin typeface="Times New Roman" panose="02020603050405020304" pitchFamily="18" charset="0"/>
                <a:cs typeface="Times New Roman" panose="02020603050405020304" pitchFamily="18" charset="0"/>
              </a:rPr>
              <a:t>Bước 2</a:t>
            </a:r>
            <a:r>
              <a:rPr lang="en-US" sz="2400" i="1">
                <a:latin typeface="Times New Roman" panose="02020603050405020304" pitchFamily="18" charset="0"/>
                <a:cs typeface="Times New Roman" panose="02020603050405020304" pitchFamily="18" charset="0"/>
              </a:rPr>
              <a:t>: Tiến hành duyệt từ bên trái dãy cho đến khi gặp phần tử lớn hơn hoặc bằng X thì dừng. Đồng thời duyệt từ bên phải dãy cho đến khi gặp phần tử nhỏ hơn hoặc bằng X thì dừng.</a:t>
            </a:r>
            <a:endParaRPr lang="en-US" sz="2400">
              <a:latin typeface="Times New Roman" panose="02020603050405020304" pitchFamily="18" charset="0"/>
              <a:cs typeface="Times New Roman" panose="02020603050405020304" pitchFamily="18" charset="0"/>
            </a:endParaRPr>
          </a:p>
          <a:p>
            <a:pPr lvl="0"/>
            <a:r>
              <a:rPr lang="en-US" sz="2400" b="1" i="1">
                <a:latin typeface="Times New Roman" panose="02020603050405020304" pitchFamily="18" charset="0"/>
                <a:cs typeface="Times New Roman" panose="02020603050405020304" pitchFamily="18" charset="0"/>
              </a:rPr>
              <a:t>Bước 3</a:t>
            </a:r>
            <a:r>
              <a:rPr lang="en-US" sz="2400" i="1">
                <a:latin typeface="Times New Roman" panose="02020603050405020304" pitchFamily="18" charset="0"/>
                <a:cs typeface="Times New Roman" panose="02020603050405020304" pitchFamily="18" charset="0"/>
              </a:rPr>
              <a:t>: Đổi chỗ 2 phần tử tìm được ở bước 2.</a:t>
            </a:r>
            <a:endParaRPr lang="en-US" sz="2400">
              <a:latin typeface="Times New Roman" panose="02020603050405020304" pitchFamily="18" charset="0"/>
              <a:cs typeface="Times New Roman" panose="02020603050405020304" pitchFamily="18" charset="0"/>
            </a:endParaRPr>
          </a:p>
          <a:p>
            <a:pPr lvl="0"/>
            <a:r>
              <a:rPr lang="en-US" sz="2400" b="1" i="1">
                <a:latin typeface="Times New Roman" panose="02020603050405020304" pitchFamily="18" charset="0"/>
                <a:cs typeface="Times New Roman" panose="02020603050405020304" pitchFamily="18" charset="0"/>
              </a:rPr>
              <a:t>Bước 4</a:t>
            </a:r>
            <a:r>
              <a:rPr lang="en-US" sz="2400" i="1">
                <a:latin typeface="Times New Roman" panose="02020603050405020304" pitchFamily="18" charset="0"/>
                <a:cs typeface="Times New Roman" panose="02020603050405020304" pitchFamily="18" charset="0"/>
              </a:rPr>
              <a:t>: Tiếp tục duyệt cho đến khi 2 biến duyệt từ 2 chiều gặp nhau. Khi đó dãy ban đầu đã phân thành 2 phần: phần trái gồm những phần tử nhỏ hơn X, phần phải gồm những phần tử lớn hơn hoặc bằng X.</a:t>
            </a:r>
            <a:endParaRPr lang="en-US" sz="2400">
              <a:latin typeface="Times New Roman" panose="02020603050405020304" pitchFamily="18" charset="0"/>
              <a:cs typeface="Times New Roman" panose="02020603050405020304" pitchFamily="18" charset="0"/>
            </a:endParaRPr>
          </a:p>
          <a:p>
            <a:pPr lvl="0"/>
            <a:r>
              <a:rPr lang="en-US" sz="2400" b="1" i="1">
                <a:latin typeface="Times New Roman" panose="02020603050405020304" pitchFamily="18" charset="0"/>
                <a:cs typeface="Times New Roman" panose="02020603050405020304" pitchFamily="18" charset="0"/>
              </a:rPr>
              <a:t>Bước 5</a:t>
            </a:r>
            <a:r>
              <a:rPr lang="en-US" sz="2400" i="1">
                <a:latin typeface="Times New Roman" panose="02020603050405020304" pitchFamily="18" charset="0"/>
                <a:cs typeface="Times New Roman" panose="02020603050405020304" pitchFamily="18" charset="0"/>
              </a:rPr>
              <a:t>: Lặp lại quá trình phân hoạch đối với phần trái và phần phải mới được tạo ở trên cho đến khi nào dãy được sắp xếp hoàn toàn.</a:t>
            </a:r>
            <a:endParaRPr lang="en-US" sz="2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solidFill>
                  <a:srgbClr val="000000"/>
                </a:solidFill>
              </a:rPr>
              <a:pPr/>
              <a:t>90</a:t>
            </a:fld>
            <a:endParaRPr lang="en-US" altLang="en-US">
              <a:solidFill>
                <a:srgbClr val="000000"/>
              </a:solidFill>
            </a:endParaRPr>
          </a:p>
        </p:txBody>
      </p:sp>
    </p:spTree>
    <p:extLst>
      <p:ext uri="{BB962C8B-B14F-4D97-AF65-F5344CB8AC3E}">
        <p14:creationId xmlns:p14="http://schemas.microsoft.com/office/powerpoint/2010/main" val="4066715614"/>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152400"/>
            <a:ext cx="6302375" cy="1143000"/>
          </a:xfrm>
        </p:spPr>
        <p:txBody>
          <a:bodyPr/>
          <a:lstStyle/>
          <a:p>
            <a:r>
              <a:rPr lang="en-US" sz="3200" dirty="0"/>
              <a:t>Cài đặt thuật toán Quick Sort</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91</a:t>
            </a:fld>
            <a:endParaRPr lang="en-US" altLang="en-US"/>
          </a:p>
        </p:txBody>
      </p:sp>
      <p:sp>
        <p:nvSpPr>
          <p:cNvPr id="6" name="Text Box 2"/>
          <p:cNvSpPr txBox="1">
            <a:spLocks noChangeArrowheads="1"/>
          </p:cNvSpPr>
          <p:nvPr/>
        </p:nvSpPr>
        <p:spPr bwMode="auto">
          <a:xfrm>
            <a:off x="533400" y="897255"/>
            <a:ext cx="8077200" cy="5046345"/>
          </a:xfrm>
          <a:prstGeom prst="rect">
            <a:avLst/>
          </a:prstGeom>
          <a:noFill/>
          <a:ln w="9525">
            <a:noFill/>
            <a:miter lim="800000"/>
            <a:headEnd/>
            <a:tailEnd/>
          </a:ln>
        </p:spPr>
        <p:txBody>
          <a:bodyPr rot="0" vert="horz" wrap="square" lIns="91440" tIns="45720" rIns="91440" bIns="45720" anchor="t" anchorCtr="0">
            <a:noAutofit/>
          </a:bodyPr>
          <a:lstStyle/>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void</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QuickSort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left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right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just" defTabSz="914400" eaLnBrk="1" fontAlgn="auto" latinLnBrk="0" hangingPunct="1">
              <a:lnSpc>
                <a:spcPct val="107000"/>
              </a:lnSpc>
              <a:spcBef>
                <a:spcPts val="0"/>
              </a:spcBef>
              <a:spcAft>
                <a:spcPts val="0"/>
              </a:spcAft>
              <a:buClrTx/>
              <a:buSzTx/>
              <a:buFontTx/>
              <a:buNone/>
              <a:tabLst/>
              <a:defRPr/>
            </a:pP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left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right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2</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left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right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do</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&gt;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x</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while</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&lt;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left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lang="en-US" sz="2400" i="1" ker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QuickSort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left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j</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1"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if</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&lt;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right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lang="en-US" sz="2400" i="1" kern="0">
                <a:solidFill>
                  <a:srgbClr val="FF0000"/>
                </a:solidFill>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QuickSort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400" b="0" i="1" u="none" strike="noStrike" kern="0" cap="none" spc="0" normalizeH="0" baseline="0" noProof="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right</a:t>
            </a: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457200" algn="just" defTabSz="914400" eaLnBrk="1" fontAlgn="auto" latinLnBrk="0" hangingPunct="1">
              <a:lnSpc>
                <a:spcPct val="107000"/>
              </a:lnSpc>
              <a:spcBef>
                <a:spcPts val="0"/>
              </a:spcBef>
              <a:spcAft>
                <a:spcPts val="0"/>
              </a:spcAft>
              <a:buClrTx/>
              <a:buSzTx/>
              <a:buFontTx/>
              <a:buNone/>
              <a:tabLst/>
              <a:defRPr/>
            </a:pPr>
            <a:r>
              <a:rPr kumimoji="0" lang="en-US" sz="2400" b="0" i="1" u="none" strike="noStrike" kern="0" cap="none" spc="0" normalizeH="0" baseline="0" noProof="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a:t>
            </a:r>
            <a:endParaRPr kumimoji="0" lang="en-US" sz="2400" b="0" i="0" u="none" strike="noStrike" kern="0" cap="none" spc="0" normalizeH="0" baseline="0" noProof="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77253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92</a:t>
            </a:fld>
            <a:endParaRPr lang="en-US" altLang="en-US"/>
          </a:p>
        </p:txBody>
      </p:sp>
      <p:sp>
        <p:nvSpPr>
          <p:cNvPr id="5" name="Oval 3"/>
          <p:cNvSpPr>
            <a:spLocks noChangeArrowheads="1"/>
          </p:cNvSpPr>
          <p:nvPr/>
        </p:nvSpPr>
        <p:spPr bwMode="auto">
          <a:xfrm>
            <a:off x="1441450" y="3911600"/>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4"/>
          <p:cNvSpPr>
            <a:spLocks noChangeArrowheads="1"/>
          </p:cNvSpPr>
          <p:nvPr/>
        </p:nvSpPr>
        <p:spPr bwMode="auto">
          <a:xfrm>
            <a:off x="2551112" y="39116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7" name="Oval 6"/>
          <p:cNvSpPr>
            <a:spLocks noChangeArrowheads="1"/>
          </p:cNvSpPr>
          <p:nvPr/>
        </p:nvSpPr>
        <p:spPr bwMode="auto">
          <a:xfrm>
            <a:off x="4768850" y="39116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8" name="Oval 7"/>
          <p:cNvSpPr>
            <a:spLocks noChangeArrowheads="1"/>
          </p:cNvSpPr>
          <p:nvPr/>
        </p:nvSpPr>
        <p:spPr bwMode="auto">
          <a:xfrm>
            <a:off x="5875337" y="3911600"/>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9" name="Oval 8"/>
          <p:cNvSpPr>
            <a:spLocks noChangeArrowheads="1"/>
          </p:cNvSpPr>
          <p:nvPr/>
        </p:nvSpPr>
        <p:spPr bwMode="auto">
          <a:xfrm>
            <a:off x="6985000" y="39116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0" name="Oval 9"/>
          <p:cNvSpPr>
            <a:spLocks noChangeArrowheads="1"/>
          </p:cNvSpPr>
          <p:nvPr/>
        </p:nvSpPr>
        <p:spPr bwMode="auto">
          <a:xfrm>
            <a:off x="8094662" y="39116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1" name="Oval 10"/>
          <p:cNvSpPr>
            <a:spLocks noChangeArrowheads="1"/>
          </p:cNvSpPr>
          <p:nvPr/>
        </p:nvSpPr>
        <p:spPr bwMode="auto">
          <a:xfrm>
            <a:off x="334962" y="391160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grpSp>
        <p:nvGrpSpPr>
          <p:cNvPr id="12" name="Group 11"/>
          <p:cNvGrpSpPr>
            <a:grpSpLocks/>
          </p:cNvGrpSpPr>
          <p:nvPr/>
        </p:nvGrpSpPr>
        <p:grpSpPr bwMode="auto">
          <a:xfrm>
            <a:off x="334962" y="3327400"/>
            <a:ext cx="8550275" cy="608013"/>
            <a:chOff x="644" y="1153"/>
            <a:chExt cx="4972" cy="383"/>
          </a:xfrm>
        </p:grpSpPr>
        <p:sp>
          <p:nvSpPr>
            <p:cNvPr id="13"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4"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5"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6"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7"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8"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9"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0"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1" name="AutoShape 20"/>
          <p:cNvSpPr>
            <a:spLocks noChangeArrowheads="1"/>
          </p:cNvSpPr>
          <p:nvPr/>
        </p:nvSpPr>
        <p:spPr bwMode="auto">
          <a:xfrm>
            <a:off x="211137" y="4621213"/>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left</a:t>
            </a:r>
          </a:p>
        </p:txBody>
      </p:sp>
      <p:sp>
        <p:nvSpPr>
          <p:cNvPr id="22" name="AutoShape 21"/>
          <p:cNvSpPr>
            <a:spLocks noChangeArrowheads="1"/>
          </p:cNvSpPr>
          <p:nvPr/>
        </p:nvSpPr>
        <p:spPr bwMode="auto">
          <a:xfrm>
            <a:off x="7985125" y="4591050"/>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right</a:t>
            </a:r>
          </a:p>
        </p:txBody>
      </p:sp>
      <p:grpSp>
        <p:nvGrpSpPr>
          <p:cNvPr id="23" name="Group 28"/>
          <p:cNvGrpSpPr>
            <a:grpSpLocks/>
          </p:cNvGrpSpPr>
          <p:nvPr/>
        </p:nvGrpSpPr>
        <p:grpSpPr bwMode="auto">
          <a:xfrm>
            <a:off x="215900" y="2897188"/>
            <a:ext cx="990600" cy="950912"/>
            <a:chOff x="575" y="1170"/>
            <a:chExt cx="576" cy="599"/>
          </a:xfrm>
        </p:grpSpPr>
        <p:sp>
          <p:nvSpPr>
            <p:cNvPr id="24" name="AutoShape 29"/>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i</a:t>
              </a:r>
            </a:p>
          </p:txBody>
        </p:sp>
        <p:sp>
          <p:nvSpPr>
            <p:cNvPr id="25" name="Line 30"/>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6" name="Group 31"/>
          <p:cNvGrpSpPr>
            <a:grpSpLocks/>
          </p:cNvGrpSpPr>
          <p:nvPr/>
        </p:nvGrpSpPr>
        <p:grpSpPr bwMode="auto">
          <a:xfrm>
            <a:off x="7969250" y="2895600"/>
            <a:ext cx="990600" cy="952500"/>
            <a:chOff x="5083" y="1169"/>
            <a:chExt cx="576" cy="600"/>
          </a:xfrm>
        </p:grpSpPr>
        <p:sp>
          <p:nvSpPr>
            <p:cNvPr id="27" name="AutoShape 32"/>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j</a:t>
              </a:r>
            </a:p>
          </p:txBody>
        </p:sp>
        <p:sp>
          <p:nvSpPr>
            <p:cNvPr id="28" name="Line 33"/>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 name="Group 41"/>
          <p:cNvGrpSpPr>
            <a:grpSpLocks/>
          </p:cNvGrpSpPr>
          <p:nvPr/>
        </p:nvGrpSpPr>
        <p:grpSpPr bwMode="auto">
          <a:xfrm>
            <a:off x="3675062" y="3905250"/>
            <a:ext cx="790575" cy="1504950"/>
            <a:chOff x="2792" y="1809"/>
            <a:chExt cx="498" cy="948"/>
          </a:xfrm>
        </p:grpSpPr>
        <p:sp>
          <p:nvSpPr>
            <p:cNvPr id="30" name="Oval 5"/>
            <p:cNvSpPr>
              <a:spLocks noChangeArrowheads="1"/>
            </p:cNvSpPr>
            <p:nvPr/>
          </p:nvSpPr>
          <p:spPr bwMode="auto">
            <a:xfrm>
              <a:off x="2792" y="1809"/>
              <a:ext cx="498" cy="389"/>
            </a:xfrm>
            <a:prstGeom prst="ellipse">
              <a:avLst/>
            </a:prstGeom>
            <a:gradFill rotWithShape="1">
              <a:gsLst>
                <a:gs pos="0">
                  <a:srgbClr val="FFFFFF"/>
                </a:gs>
                <a:gs pos="100000">
                  <a:srgbClr val="FB260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2000" b="1"/>
                <a:t>5</a:t>
              </a:r>
            </a:p>
          </p:txBody>
        </p:sp>
        <p:sp>
          <p:nvSpPr>
            <p:cNvPr id="31" name="Line 38"/>
            <p:cNvSpPr>
              <a:spLocks noChangeShapeType="1"/>
            </p:cNvSpPr>
            <p:nvPr/>
          </p:nvSpPr>
          <p:spPr bwMode="auto">
            <a:xfrm flipV="1">
              <a:off x="3062" y="2205"/>
              <a:ext cx="0" cy="227"/>
            </a:xfrm>
            <a:prstGeom prst="line">
              <a:avLst/>
            </a:prstGeom>
            <a:noFill/>
            <a:ln w="57150">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Text Box 39"/>
            <p:cNvSpPr txBox="1">
              <a:spLocks noChangeArrowheads="1"/>
            </p:cNvSpPr>
            <p:nvPr/>
          </p:nvSpPr>
          <p:spPr bwMode="auto">
            <a:xfrm>
              <a:off x="2895" y="2445"/>
              <a:ext cx="317" cy="312"/>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b="1"/>
                <a:t>X</a:t>
              </a:r>
            </a:p>
          </p:txBody>
        </p:sp>
      </p:grpSp>
      <p:sp>
        <p:nvSpPr>
          <p:cNvPr id="33" name="Oval 40"/>
          <p:cNvSpPr>
            <a:spLocks noChangeArrowheads="1"/>
          </p:cNvSpPr>
          <p:nvPr/>
        </p:nvSpPr>
        <p:spPr bwMode="auto">
          <a:xfrm>
            <a:off x="3673202" y="3905250"/>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4" name="Text Box 42"/>
          <p:cNvSpPr txBox="1">
            <a:spLocks noChangeArrowheads="1"/>
          </p:cNvSpPr>
          <p:nvPr/>
        </p:nvSpPr>
        <p:spPr bwMode="auto">
          <a:xfrm>
            <a:off x="234950" y="1143000"/>
            <a:ext cx="5327650" cy="52322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 </a:t>
            </a:r>
            <a:r>
              <a:rPr lang="en-US" altLang="en-US" sz="2800">
                <a:solidFill>
                  <a:srgbClr val="008200"/>
                </a:solidFill>
                <a:latin typeface="Times New Roman" panose="02020603050405020304" pitchFamily="18" charset="0"/>
                <a:cs typeface="Times New Roman" panose="02020603050405020304" pitchFamily="18" charset="0"/>
              </a:rPr>
              <a:t>Phân hoạch đọan [0,7]</a:t>
            </a:r>
            <a:r>
              <a:rPr lang="en-US" altLang="en-US" sz="2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710337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1000"/>
                                        <p:tgtEl>
                                          <p:spTgt spid="2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blinds(horizontal)">
                                      <p:cBhvr>
                                        <p:cTn id="10" dur="1000"/>
                                        <p:tgtEl>
                                          <p:spTgt spid="22"/>
                                        </p:tgtEl>
                                      </p:cBhvr>
                                    </p:animEffect>
                                  </p:childTnLst>
                                </p:cTn>
                              </p:par>
                            </p:childTnLst>
                          </p:cTn>
                        </p:par>
                        <p:par>
                          <p:cTn id="11" fill="hold">
                            <p:stCondLst>
                              <p:cond delay="1000"/>
                            </p:stCondLst>
                            <p:childTnLst>
                              <p:par>
                                <p:cTn id="12" presetID="3" presetClass="entr" presetSubtype="10"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blinds(horizontal)">
                                      <p:cBhvr>
                                        <p:cTn id="14" dur="2000"/>
                                        <p:tgtEl>
                                          <p:spTgt spid="29"/>
                                        </p:tgtEl>
                                      </p:cBhvr>
                                    </p:animEffect>
                                  </p:childTnLst>
                                </p:cTn>
                              </p:par>
                              <p:par>
                                <p:cTn id="15" presetID="3" presetClass="exit" presetSubtype="10" fill="hold" grpId="0" nodeType="withEffect">
                                  <p:stCondLst>
                                    <p:cond delay="0"/>
                                  </p:stCondLst>
                                  <p:childTnLst>
                                    <p:animEffect transition="out" filter="blinds(horizontal)">
                                      <p:cBhvr>
                                        <p:cTn id="16" dur="1000"/>
                                        <p:tgtEl>
                                          <p:spTgt spid="33"/>
                                        </p:tgtEl>
                                      </p:cBhvr>
                                    </p:animEffect>
                                    <p:set>
                                      <p:cBhvr>
                                        <p:cTn id="17" dur="1" fill="hold">
                                          <p:stCondLst>
                                            <p:cond delay="999"/>
                                          </p:stCondLst>
                                        </p:cTn>
                                        <p:tgtEl>
                                          <p:spTgt spid="33"/>
                                        </p:tgtEl>
                                        <p:attrNameLst>
                                          <p:attrName>style.visibility</p:attrName>
                                        </p:attrNameLst>
                                      </p:cBhvr>
                                      <p:to>
                                        <p:strVal val="hidden"/>
                                      </p:to>
                                    </p:set>
                                  </p:childTnLst>
                                </p:cTn>
                              </p:par>
                            </p:childTnLst>
                          </p:cTn>
                        </p:par>
                        <p:par>
                          <p:cTn id="18" fill="hold">
                            <p:stCondLst>
                              <p:cond delay="3000"/>
                            </p:stCondLst>
                            <p:childTnLst>
                              <p:par>
                                <p:cTn id="19" presetID="3" presetClass="entr" presetSubtype="10"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linds(horizontal)">
                                      <p:cBhvr>
                                        <p:cTn id="21" dur="1000"/>
                                        <p:tgtEl>
                                          <p:spTgt spid="23"/>
                                        </p:tgtEl>
                                      </p:cBhvr>
                                    </p:animEffect>
                                  </p:childTnLst>
                                </p:cTn>
                              </p:par>
                            </p:childTnLst>
                          </p:cTn>
                        </p:par>
                        <p:par>
                          <p:cTn id="22" fill="hold">
                            <p:stCondLst>
                              <p:cond delay="4000"/>
                            </p:stCondLst>
                            <p:childTnLst>
                              <p:par>
                                <p:cTn id="23" presetID="26" presetClass="emph" presetSubtype="0" fill="hold" grpId="1" nodeType="afterEffect">
                                  <p:stCondLst>
                                    <p:cond delay="0"/>
                                  </p:stCondLst>
                                  <p:childTnLst>
                                    <p:animEffect transition="out" filter="fade">
                                      <p:cBhvr>
                                        <p:cTn id="24" dur="2000" tmFilter="0, 0; .2, .5; .8, .5; 1, 0"/>
                                        <p:tgtEl>
                                          <p:spTgt spid="11"/>
                                        </p:tgtEl>
                                      </p:cBhvr>
                                    </p:animEffect>
                                    <p:animScale>
                                      <p:cBhvr>
                                        <p:cTn id="25" dur="1000" autoRev="1" fill="hold"/>
                                        <p:tgtEl>
                                          <p:spTgt spid="11"/>
                                        </p:tgtEl>
                                      </p:cBhvr>
                                      <p:by x="105000" y="105000"/>
                                    </p:animScale>
                                  </p:childTnLst>
                                </p:cTn>
                              </p:par>
                              <p:par>
                                <p:cTn id="26" presetID="26" presetClass="emph" presetSubtype="0" fill="hold" nodeType="withEffect">
                                  <p:stCondLst>
                                    <p:cond delay="0"/>
                                  </p:stCondLst>
                                  <p:childTnLst>
                                    <p:animEffect transition="out" filter="fade">
                                      <p:cBhvr>
                                        <p:cTn id="27" dur="2000" tmFilter="0, 0; .2, .5; .8, .5; 1, 0"/>
                                        <p:tgtEl>
                                          <p:spTgt spid="29"/>
                                        </p:tgtEl>
                                      </p:cBhvr>
                                    </p:animEffect>
                                    <p:animScale>
                                      <p:cBhvr>
                                        <p:cTn id="28" dur="1000" autoRev="1" fill="hold"/>
                                        <p:tgtEl>
                                          <p:spTgt spid="29"/>
                                        </p:tgtEl>
                                      </p:cBhvr>
                                      <p:by x="105000" y="105000"/>
                                    </p:animScale>
                                  </p:childTnLst>
                                </p:cTn>
                              </p:par>
                            </p:childTnLst>
                          </p:cTn>
                        </p:par>
                        <p:par>
                          <p:cTn id="29" fill="hold">
                            <p:stCondLst>
                              <p:cond delay="6000"/>
                            </p:stCondLst>
                            <p:childTnLst>
                              <p:par>
                                <p:cTn id="30" presetID="3" presetClass="entr" presetSubtype="10" fill="hold" nodeType="after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blinds(horizontal)">
                                      <p:cBhvr>
                                        <p:cTn id="32" dur="1000"/>
                                        <p:tgtEl>
                                          <p:spTgt spid="26"/>
                                        </p:tgtEl>
                                      </p:cBhvr>
                                    </p:animEffect>
                                  </p:childTnLst>
                                </p:cTn>
                              </p:par>
                              <p:par>
                                <p:cTn id="33" presetID="26" presetClass="emph" presetSubtype="0" fill="hold" grpId="0" nodeType="withEffect">
                                  <p:stCondLst>
                                    <p:cond delay="0"/>
                                  </p:stCondLst>
                                  <p:childTnLst>
                                    <p:animEffect transition="out" filter="fade">
                                      <p:cBhvr>
                                        <p:cTn id="34" dur="2000" tmFilter="0, 0; .2, .5; .8, .5; 1, 0"/>
                                        <p:tgtEl>
                                          <p:spTgt spid="10"/>
                                        </p:tgtEl>
                                      </p:cBhvr>
                                    </p:animEffect>
                                    <p:animScale>
                                      <p:cBhvr>
                                        <p:cTn id="35" dur="1000" autoRev="1" fill="hold"/>
                                        <p:tgtEl>
                                          <p:spTgt spid="10"/>
                                        </p:tgtEl>
                                      </p:cBhvr>
                                      <p:by x="105000" y="105000"/>
                                    </p:animScale>
                                  </p:childTnLst>
                                </p:cTn>
                              </p:par>
                              <p:par>
                                <p:cTn id="36" presetID="26" presetClass="emph" presetSubtype="0" fill="hold" nodeType="withEffect">
                                  <p:stCondLst>
                                    <p:cond delay="0"/>
                                  </p:stCondLst>
                                  <p:childTnLst>
                                    <p:animEffect transition="out" filter="fade">
                                      <p:cBhvr>
                                        <p:cTn id="37" dur="2000" tmFilter="0, 0; .2, .5; .8, .5; 1, 0"/>
                                        <p:tgtEl>
                                          <p:spTgt spid="29"/>
                                        </p:tgtEl>
                                      </p:cBhvr>
                                    </p:animEffect>
                                    <p:animScale>
                                      <p:cBhvr>
                                        <p:cTn id="38" dur="1000" autoRev="1" fill="hold"/>
                                        <p:tgtEl>
                                          <p:spTgt spid="29"/>
                                        </p:tgtEl>
                                      </p:cBhvr>
                                      <p:by x="105000" y="105000"/>
                                    </p:animScale>
                                  </p:childTnLst>
                                </p:cTn>
                              </p:par>
                            </p:childTnLst>
                          </p:cTn>
                        </p:par>
                        <p:par>
                          <p:cTn id="39" fill="hold">
                            <p:stCondLst>
                              <p:cond delay="8000"/>
                            </p:stCondLst>
                            <p:childTnLst>
                              <p:par>
                                <p:cTn id="40" presetID="35" presetClass="path" presetSubtype="0" accel="50000" decel="50000" fill="hold" nodeType="afterEffect">
                                  <p:stCondLst>
                                    <p:cond delay="0"/>
                                  </p:stCondLst>
                                  <p:childTnLst>
                                    <p:animMotion origin="layout" path="M 2.49366E-18 4.81481E-6 L -0.11892 3.33333E-6 " pathEditMode="relative" rAng="0" ptsTypes="AA">
                                      <p:cBhvr>
                                        <p:cTn id="41" dur="1000" fill="hold"/>
                                        <p:tgtEl>
                                          <p:spTgt spid="26"/>
                                        </p:tgtEl>
                                        <p:attrNameLst>
                                          <p:attrName>ppt_x</p:attrName>
                                          <p:attrName>ppt_y</p:attrName>
                                        </p:attrNameLst>
                                      </p:cBhvr>
                                      <p:rCtr x="-5920" y="324"/>
                                    </p:animMotion>
                                  </p:childTnLst>
                                </p:cTn>
                              </p:par>
                            </p:childTnLst>
                          </p:cTn>
                        </p:par>
                        <p:par>
                          <p:cTn id="42" fill="hold">
                            <p:stCondLst>
                              <p:cond delay="9000"/>
                            </p:stCondLst>
                            <p:childTnLst>
                              <p:par>
                                <p:cTn id="43" presetID="26" presetClass="emph" presetSubtype="0" fill="hold" nodeType="afterEffect">
                                  <p:stCondLst>
                                    <p:cond delay="0"/>
                                  </p:stCondLst>
                                  <p:childTnLst>
                                    <p:animEffect transition="out" filter="fade">
                                      <p:cBhvr>
                                        <p:cTn id="44" dur="2000" tmFilter="0, 0; .2, .5; .8, .5; 1, 0"/>
                                        <p:tgtEl>
                                          <p:spTgt spid="29"/>
                                        </p:tgtEl>
                                      </p:cBhvr>
                                    </p:animEffect>
                                    <p:animScale>
                                      <p:cBhvr>
                                        <p:cTn id="45" dur="1000" autoRev="1" fill="hold"/>
                                        <p:tgtEl>
                                          <p:spTgt spid="29"/>
                                        </p:tgtEl>
                                      </p:cBhvr>
                                      <p:by x="105000" y="105000"/>
                                    </p:animScale>
                                  </p:childTnLst>
                                </p:cTn>
                              </p:par>
                              <p:par>
                                <p:cTn id="46" presetID="26" presetClass="emph" presetSubtype="0" fill="hold" grpId="2" nodeType="withEffect">
                                  <p:stCondLst>
                                    <p:cond delay="0"/>
                                  </p:stCondLst>
                                  <p:childTnLst>
                                    <p:animEffect transition="out" filter="fade">
                                      <p:cBhvr>
                                        <p:cTn id="47" dur="2000" tmFilter="0, 0; .2, .5; .8, .5; 1, 0"/>
                                        <p:tgtEl>
                                          <p:spTgt spid="9"/>
                                        </p:tgtEl>
                                      </p:cBhvr>
                                    </p:animEffect>
                                    <p:animScale>
                                      <p:cBhvr>
                                        <p:cTn id="48" dur="1000" autoRev="1" fill="hold"/>
                                        <p:tgtEl>
                                          <p:spTgt spid="9"/>
                                        </p:tgtEl>
                                      </p:cBhvr>
                                      <p:by x="105000" y="105000"/>
                                    </p:animScale>
                                  </p:childTnLst>
                                </p:cTn>
                              </p:par>
                            </p:childTnLst>
                          </p:cTn>
                        </p:par>
                        <p:par>
                          <p:cTn id="49" fill="hold">
                            <p:stCondLst>
                              <p:cond delay="11000"/>
                            </p:stCondLst>
                            <p:childTnLst>
                              <p:par>
                                <p:cTn id="50" presetID="42" presetClass="path" presetSubtype="0" accel="50000" decel="50000" fill="hold" grpId="0" nodeType="afterEffect">
                                  <p:stCondLst>
                                    <p:cond delay="0"/>
                                  </p:stCondLst>
                                  <p:childTnLst>
                                    <p:animMotion origin="layout" path="M 1.94444E-6 2.22222E-6 L -0.31667 0.23125 " pathEditMode="relative" rAng="0" ptsTypes="AA">
                                      <p:cBhvr>
                                        <p:cTn id="51" dur="1000" fill="hold"/>
                                        <p:tgtEl>
                                          <p:spTgt spid="9"/>
                                        </p:tgtEl>
                                        <p:attrNameLst>
                                          <p:attrName>ppt_x</p:attrName>
                                          <p:attrName>ppt_y</p:attrName>
                                        </p:attrNameLst>
                                      </p:cBhvr>
                                      <p:rCtr x="-15833" y="11551"/>
                                    </p:animMotion>
                                  </p:childTnLst>
                                </p:cTn>
                              </p:par>
                            </p:childTnLst>
                          </p:cTn>
                        </p:par>
                        <p:par>
                          <p:cTn id="52" fill="hold">
                            <p:stCondLst>
                              <p:cond delay="12000"/>
                            </p:stCondLst>
                            <p:childTnLst>
                              <p:par>
                                <p:cTn id="53" presetID="63" presetClass="path" presetSubtype="0" accel="50000" decel="50000" fill="hold" grpId="0" nodeType="afterEffect">
                                  <p:stCondLst>
                                    <p:cond delay="0"/>
                                  </p:stCondLst>
                                  <p:childTnLst>
                                    <p:animMotion origin="layout" path="M -1.11111E-6 2.22222E-6 L 0.72725 -4.07407E-6 " pathEditMode="relative" rAng="0" ptsTypes="AA">
                                      <p:cBhvr>
                                        <p:cTn id="54" dur="2000" fill="hold"/>
                                        <p:tgtEl>
                                          <p:spTgt spid="11"/>
                                        </p:tgtEl>
                                        <p:attrNameLst>
                                          <p:attrName>ppt_x</p:attrName>
                                          <p:attrName>ppt_y</p:attrName>
                                        </p:attrNameLst>
                                      </p:cBhvr>
                                      <p:rCtr x="36424" y="-185"/>
                                    </p:animMotion>
                                  </p:childTnLst>
                                </p:cTn>
                              </p:par>
                            </p:childTnLst>
                          </p:cTn>
                        </p:par>
                        <p:par>
                          <p:cTn id="55" fill="hold">
                            <p:stCondLst>
                              <p:cond delay="14000"/>
                            </p:stCondLst>
                            <p:childTnLst>
                              <p:par>
                                <p:cTn id="56" presetID="64" presetClass="path" presetSubtype="0" accel="50000" decel="50000" fill="hold" grpId="1" nodeType="afterEffect">
                                  <p:stCondLst>
                                    <p:cond delay="0"/>
                                  </p:stCondLst>
                                  <p:childTnLst>
                                    <p:animMotion origin="layout" path="M -0.31667 0.23125 L -0.72726 -2.22222E-6 " pathEditMode="relative" rAng="0" ptsTypes="AA">
                                      <p:cBhvr>
                                        <p:cTn id="57" dur="1000" fill="hold"/>
                                        <p:tgtEl>
                                          <p:spTgt spid="9"/>
                                        </p:tgtEl>
                                        <p:attrNameLst>
                                          <p:attrName>ppt_x</p:attrName>
                                          <p:attrName>ppt_y</p:attrName>
                                        </p:attrNameLst>
                                      </p:cBhvr>
                                      <p:rCtr x="-20781" y="-11227"/>
                                    </p:animMotion>
                                  </p:childTnLst>
                                </p:cTn>
                              </p:par>
                            </p:childTnLst>
                          </p:cTn>
                        </p:par>
                        <p:par>
                          <p:cTn id="58" fill="hold">
                            <p:stCondLst>
                              <p:cond delay="15000"/>
                            </p:stCondLst>
                            <p:childTnLst>
                              <p:par>
                                <p:cTn id="59" presetID="63" presetClass="path" presetSubtype="0" accel="50000" decel="50000" fill="hold" nodeType="afterEffect">
                                  <p:stCondLst>
                                    <p:cond delay="0"/>
                                  </p:stCondLst>
                                  <p:childTnLst>
                                    <p:animMotion origin="layout" path="M 2.22222E-6 3.33333E-6 L 0.12222 -0.00093 " pathEditMode="relative" rAng="0" ptsTypes="AA">
                                      <p:cBhvr>
                                        <p:cTn id="60" dur="1000" fill="hold"/>
                                        <p:tgtEl>
                                          <p:spTgt spid="23"/>
                                        </p:tgtEl>
                                        <p:attrNameLst>
                                          <p:attrName>ppt_x</p:attrName>
                                          <p:attrName>ppt_y</p:attrName>
                                        </p:attrNameLst>
                                      </p:cBhvr>
                                      <p:rCtr x="6111" y="-46"/>
                                    </p:animMotion>
                                  </p:childTnLst>
                                </p:cTn>
                              </p:par>
                              <p:par>
                                <p:cTn id="61" presetID="35" presetClass="path" presetSubtype="0" accel="50000" decel="50000" fill="hold" nodeType="withEffect">
                                  <p:stCondLst>
                                    <p:cond delay="0"/>
                                  </p:stCondLst>
                                  <p:childTnLst>
                                    <p:animMotion origin="layout" path="M -0.11893 4.81481E-6 L -0.24236 3.33333E-6 " pathEditMode="relative" rAng="0" ptsTypes="AA">
                                      <p:cBhvr>
                                        <p:cTn id="62" dur="1000" fill="hold"/>
                                        <p:tgtEl>
                                          <p:spTgt spid="26"/>
                                        </p:tgtEl>
                                        <p:attrNameLst>
                                          <p:attrName>ppt_x</p:attrName>
                                          <p:attrName>ppt_y</p:attrName>
                                        </p:attrNameLst>
                                      </p:cBhvr>
                                      <p:rCtr x="-6250"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9" grpId="2" animBg="1"/>
      <p:bldP spid="10" grpId="0" animBg="1"/>
      <p:bldP spid="11" grpId="0" animBg="1"/>
      <p:bldP spid="11" grpId="1" animBg="1"/>
      <p:bldP spid="21" grpId="0" animBg="1"/>
      <p:bldP spid="22" grpId="0" animBg="1"/>
      <p:bldP spid="3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93</a:t>
            </a:fld>
            <a:endParaRPr lang="en-US" altLang="en-US"/>
          </a:p>
        </p:txBody>
      </p:sp>
      <p:sp>
        <p:nvSpPr>
          <p:cNvPr id="5" name="Oval 3"/>
          <p:cNvSpPr>
            <a:spLocks noChangeArrowheads="1"/>
          </p:cNvSpPr>
          <p:nvPr/>
        </p:nvSpPr>
        <p:spPr bwMode="auto">
          <a:xfrm>
            <a:off x="1458913" y="3927475"/>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4"/>
          <p:cNvSpPr>
            <a:spLocks noChangeArrowheads="1"/>
          </p:cNvSpPr>
          <p:nvPr/>
        </p:nvSpPr>
        <p:spPr bwMode="auto">
          <a:xfrm>
            <a:off x="2568575" y="39274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7" name="Oval 5"/>
          <p:cNvSpPr>
            <a:spLocks noChangeArrowheads="1"/>
          </p:cNvSpPr>
          <p:nvPr/>
        </p:nvSpPr>
        <p:spPr bwMode="auto">
          <a:xfrm>
            <a:off x="3676650" y="3927475"/>
            <a:ext cx="790575" cy="617538"/>
          </a:xfrm>
          <a:prstGeom prst="ellipse">
            <a:avLst/>
          </a:prstGeom>
          <a:gradFill rotWithShape="1">
            <a:gsLst>
              <a:gs pos="0">
                <a:schemeClr val="bg1">
                  <a:alpha val="56000"/>
                </a:schemeClr>
              </a:gs>
              <a:gs pos="100000">
                <a:srgbClr val="FB260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6"/>
          <p:cNvSpPr>
            <a:spLocks noChangeArrowheads="1"/>
          </p:cNvSpPr>
          <p:nvPr/>
        </p:nvSpPr>
        <p:spPr bwMode="auto">
          <a:xfrm>
            <a:off x="4786313" y="39274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9" name="Oval 7"/>
          <p:cNvSpPr>
            <a:spLocks noChangeArrowheads="1"/>
          </p:cNvSpPr>
          <p:nvPr/>
        </p:nvSpPr>
        <p:spPr bwMode="auto">
          <a:xfrm>
            <a:off x="5892800" y="3927475"/>
            <a:ext cx="792163"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8"/>
          <p:cNvSpPr>
            <a:spLocks noChangeArrowheads="1"/>
          </p:cNvSpPr>
          <p:nvPr/>
        </p:nvSpPr>
        <p:spPr bwMode="auto">
          <a:xfrm>
            <a:off x="7002463" y="39274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11" name="Oval 9"/>
          <p:cNvSpPr>
            <a:spLocks noChangeArrowheads="1"/>
          </p:cNvSpPr>
          <p:nvPr/>
        </p:nvSpPr>
        <p:spPr bwMode="auto">
          <a:xfrm>
            <a:off x="8112125" y="39274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10"/>
          <p:cNvSpPr>
            <a:spLocks noChangeArrowheads="1"/>
          </p:cNvSpPr>
          <p:nvPr/>
        </p:nvSpPr>
        <p:spPr bwMode="auto">
          <a:xfrm>
            <a:off x="352425" y="39274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grpSp>
        <p:nvGrpSpPr>
          <p:cNvPr id="13" name="Group 11"/>
          <p:cNvGrpSpPr>
            <a:grpSpLocks/>
          </p:cNvGrpSpPr>
          <p:nvPr/>
        </p:nvGrpSpPr>
        <p:grpSpPr bwMode="auto">
          <a:xfrm>
            <a:off x="352425" y="3343275"/>
            <a:ext cx="8550275" cy="608013"/>
            <a:chOff x="644" y="1153"/>
            <a:chExt cx="4972" cy="383"/>
          </a:xfrm>
        </p:grpSpPr>
        <p:sp>
          <p:nvSpPr>
            <p:cNvPr id="1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AutoShape 20"/>
          <p:cNvSpPr>
            <a:spLocks noChangeArrowheads="1"/>
          </p:cNvSpPr>
          <p:nvPr/>
        </p:nvSpPr>
        <p:spPr bwMode="auto">
          <a:xfrm>
            <a:off x="228600" y="4637088"/>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left</a:t>
            </a:r>
          </a:p>
        </p:txBody>
      </p:sp>
      <p:sp>
        <p:nvSpPr>
          <p:cNvPr id="23" name="AutoShape 21"/>
          <p:cNvSpPr>
            <a:spLocks noChangeArrowheads="1"/>
          </p:cNvSpPr>
          <p:nvPr/>
        </p:nvSpPr>
        <p:spPr bwMode="auto">
          <a:xfrm>
            <a:off x="8002588" y="4606925"/>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right</a:t>
            </a:r>
          </a:p>
        </p:txBody>
      </p:sp>
      <p:grpSp>
        <p:nvGrpSpPr>
          <p:cNvPr id="24" name="Group 38"/>
          <p:cNvGrpSpPr>
            <a:grpSpLocks/>
          </p:cNvGrpSpPr>
          <p:nvPr/>
        </p:nvGrpSpPr>
        <p:grpSpPr bwMode="auto">
          <a:xfrm>
            <a:off x="3119437" y="1773238"/>
            <a:ext cx="1327150" cy="617537"/>
            <a:chOff x="1869" y="837"/>
            <a:chExt cx="836" cy="389"/>
          </a:xfrm>
        </p:grpSpPr>
        <p:sp>
          <p:nvSpPr>
            <p:cNvPr id="25" name="Oval 23"/>
            <p:cNvSpPr>
              <a:spLocks noChangeArrowheads="1"/>
            </p:cNvSpPr>
            <p:nvPr/>
          </p:nvSpPr>
          <p:spPr bwMode="auto">
            <a:xfrm>
              <a:off x="2207" y="837"/>
              <a:ext cx="498" cy="389"/>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6" name="Text Box 24"/>
            <p:cNvSpPr txBox="1">
              <a:spLocks noChangeArrowheads="1"/>
            </p:cNvSpPr>
            <p:nvPr/>
          </p:nvSpPr>
          <p:spPr bwMode="auto">
            <a:xfrm>
              <a:off x="1869" y="887"/>
              <a:ext cx="2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sz="2400">
                  <a:latin typeface="VNI-Helve" pitchFamily="2" charset="0"/>
                </a:rPr>
                <a:t>X</a:t>
              </a:r>
            </a:p>
          </p:txBody>
        </p:sp>
      </p:grpSp>
      <p:grpSp>
        <p:nvGrpSpPr>
          <p:cNvPr id="27" name="Group 28"/>
          <p:cNvGrpSpPr>
            <a:grpSpLocks/>
          </p:cNvGrpSpPr>
          <p:nvPr/>
        </p:nvGrpSpPr>
        <p:grpSpPr bwMode="auto">
          <a:xfrm>
            <a:off x="1350963" y="2913063"/>
            <a:ext cx="990600" cy="950912"/>
            <a:chOff x="575" y="1170"/>
            <a:chExt cx="576" cy="599"/>
          </a:xfrm>
        </p:grpSpPr>
        <p:sp>
          <p:nvSpPr>
            <p:cNvPr id="28" name="AutoShape 29"/>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i</a:t>
              </a:r>
            </a:p>
          </p:txBody>
        </p:sp>
        <p:sp>
          <p:nvSpPr>
            <p:cNvPr id="29" name="Line 30"/>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0" name="Group 31"/>
          <p:cNvGrpSpPr>
            <a:grpSpLocks/>
          </p:cNvGrpSpPr>
          <p:nvPr/>
        </p:nvGrpSpPr>
        <p:grpSpPr bwMode="auto">
          <a:xfrm>
            <a:off x="5784850" y="2911475"/>
            <a:ext cx="990600" cy="952500"/>
            <a:chOff x="5083" y="1169"/>
            <a:chExt cx="576" cy="600"/>
          </a:xfrm>
        </p:grpSpPr>
        <p:sp>
          <p:nvSpPr>
            <p:cNvPr id="31" name="AutoShape 32"/>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j</a:t>
              </a:r>
            </a:p>
          </p:txBody>
        </p:sp>
        <p:sp>
          <p:nvSpPr>
            <p:cNvPr id="32" name="Line 33"/>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3" name="Text Box 39"/>
          <p:cNvSpPr txBox="1">
            <a:spLocks noChangeArrowheads="1"/>
          </p:cNvSpPr>
          <p:nvPr/>
        </p:nvSpPr>
        <p:spPr bwMode="auto">
          <a:xfrm>
            <a:off x="234950" y="1153180"/>
            <a:ext cx="5327650" cy="52322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 </a:t>
            </a:r>
            <a:r>
              <a:rPr lang="en-US" altLang="en-US" sz="2800">
                <a:solidFill>
                  <a:srgbClr val="008200"/>
                </a:solidFill>
                <a:latin typeface="Times New Roman" panose="02020603050405020304" pitchFamily="18" charset="0"/>
                <a:cs typeface="Times New Roman" panose="02020603050405020304" pitchFamily="18" charset="0"/>
              </a:rPr>
              <a:t>Phân hoạch đọan [0,7]</a:t>
            </a:r>
            <a:r>
              <a:rPr lang="en-US" altLang="en-US" sz="2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4069324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1000" tmFilter="0, 0; .2, .5; .8, .5; 1, 0"/>
                                        <p:tgtEl>
                                          <p:spTgt spid="5"/>
                                        </p:tgtEl>
                                      </p:cBhvr>
                                    </p:animEffect>
                                    <p:animScale>
                                      <p:cBhvr>
                                        <p:cTn id="7" dur="500" autoRev="1" fill="hold"/>
                                        <p:tgtEl>
                                          <p:spTgt spid="5"/>
                                        </p:tgtEl>
                                      </p:cBhvr>
                                      <p:by x="105000" y="105000"/>
                                    </p:animScale>
                                  </p:childTnLst>
                                </p:cTn>
                              </p:par>
                              <p:par>
                                <p:cTn id="8" presetID="26" presetClass="emph" presetSubtype="0" fill="hold" grpId="3" nodeType="withEffect">
                                  <p:stCondLst>
                                    <p:cond delay="0"/>
                                  </p:stCondLst>
                                  <p:iterate type="lt">
                                    <p:tmPct val="0"/>
                                  </p:iterate>
                                  <p:childTnLst>
                                    <p:animEffect transition="out" filter="fade">
                                      <p:cBhvr>
                                        <p:cTn id="9" dur="2000" tmFilter="0, 0; .2, .5; .8, .5; 1, 0"/>
                                        <p:tgtEl>
                                          <p:spTgt spid="7"/>
                                        </p:tgtEl>
                                      </p:cBhvr>
                                    </p:animEffect>
                                    <p:animScale>
                                      <p:cBhvr>
                                        <p:cTn id="10" dur="1000" autoRev="1" fill="hold"/>
                                        <p:tgtEl>
                                          <p:spTgt spid="7"/>
                                        </p:tgtEl>
                                      </p:cBhvr>
                                      <p:by x="105000" y="105000"/>
                                    </p:animScale>
                                  </p:childTnLst>
                                </p:cTn>
                              </p:par>
                            </p:childTnLst>
                          </p:cTn>
                        </p:par>
                        <p:par>
                          <p:cTn id="11" fill="hold">
                            <p:stCondLst>
                              <p:cond delay="2000"/>
                            </p:stCondLst>
                            <p:childTnLst>
                              <p:par>
                                <p:cTn id="12" presetID="63" presetClass="path" presetSubtype="0" accel="50000" decel="50000" fill="hold" nodeType="afterEffect">
                                  <p:stCondLst>
                                    <p:cond delay="0"/>
                                  </p:stCondLst>
                                  <p:childTnLst>
                                    <p:animMotion origin="layout" path="M 6.93889E-18 1.11111E-6 L 0.12309 -1.48148E-6 " pathEditMode="relative" rAng="0" ptsTypes="AA">
                                      <p:cBhvr>
                                        <p:cTn id="13" dur="1000" fill="hold"/>
                                        <p:tgtEl>
                                          <p:spTgt spid="27"/>
                                        </p:tgtEl>
                                        <p:attrNameLst>
                                          <p:attrName>ppt_x</p:attrName>
                                          <p:attrName>ppt_y</p:attrName>
                                        </p:attrNameLst>
                                      </p:cBhvr>
                                      <p:rCtr x="6250" y="-370"/>
                                    </p:animMotion>
                                  </p:childTnLst>
                                </p:cTn>
                              </p:par>
                            </p:childTnLst>
                          </p:cTn>
                        </p:par>
                        <p:par>
                          <p:cTn id="14" fill="hold">
                            <p:stCondLst>
                              <p:cond delay="3000"/>
                            </p:stCondLst>
                            <p:childTnLst>
                              <p:par>
                                <p:cTn id="15" presetID="26" presetClass="emph" presetSubtype="0" fill="hold" grpId="0" nodeType="afterEffect">
                                  <p:stCondLst>
                                    <p:cond delay="0"/>
                                  </p:stCondLst>
                                  <p:childTnLst>
                                    <p:animEffect transition="out" filter="fade">
                                      <p:cBhvr>
                                        <p:cTn id="16" dur="1000" tmFilter="0, 0; .2, .5; .8, .5; 1, 0"/>
                                        <p:tgtEl>
                                          <p:spTgt spid="6"/>
                                        </p:tgtEl>
                                      </p:cBhvr>
                                    </p:animEffect>
                                    <p:animScale>
                                      <p:cBhvr>
                                        <p:cTn id="17" dur="500" autoRev="1" fill="hold"/>
                                        <p:tgtEl>
                                          <p:spTgt spid="6"/>
                                        </p:tgtEl>
                                      </p:cBhvr>
                                      <p:by x="105000" y="105000"/>
                                    </p:animScale>
                                  </p:childTnLst>
                                </p:cTn>
                              </p:par>
                              <p:par>
                                <p:cTn id="18" presetID="26" presetClass="emph" presetSubtype="0" fill="hold" grpId="4" nodeType="withEffect">
                                  <p:stCondLst>
                                    <p:cond delay="0"/>
                                  </p:stCondLst>
                                  <p:iterate type="lt">
                                    <p:tmPct val="0"/>
                                  </p:iterate>
                                  <p:childTnLst>
                                    <p:animEffect transition="out" filter="fade">
                                      <p:cBhvr>
                                        <p:cTn id="19" dur="2000" tmFilter="0, 0; .2, .5; .8, .5; 1, 0"/>
                                        <p:tgtEl>
                                          <p:spTgt spid="7"/>
                                        </p:tgtEl>
                                      </p:cBhvr>
                                    </p:animEffect>
                                    <p:animScale>
                                      <p:cBhvr>
                                        <p:cTn id="20" dur="1000" autoRev="1" fill="hold"/>
                                        <p:tgtEl>
                                          <p:spTgt spid="7"/>
                                        </p:tgtEl>
                                      </p:cBhvr>
                                      <p:by x="105000" y="105000"/>
                                    </p:animScale>
                                  </p:childTnLst>
                                </p:cTn>
                              </p:par>
                            </p:childTnLst>
                          </p:cTn>
                        </p:par>
                        <p:par>
                          <p:cTn id="21" fill="hold">
                            <p:stCondLst>
                              <p:cond delay="5000"/>
                            </p:stCondLst>
                            <p:childTnLst>
                              <p:par>
                                <p:cTn id="22" presetID="26" presetClass="emph" presetSubtype="0" fill="hold" grpId="0" nodeType="afterEffect">
                                  <p:stCondLst>
                                    <p:cond delay="0"/>
                                  </p:stCondLst>
                                  <p:childTnLst>
                                    <p:animEffect transition="out" filter="fade">
                                      <p:cBhvr>
                                        <p:cTn id="23" dur="1000" tmFilter="0, 0; .2, .5; .8, .5; 1, 0"/>
                                        <p:tgtEl>
                                          <p:spTgt spid="9"/>
                                        </p:tgtEl>
                                      </p:cBhvr>
                                    </p:animEffect>
                                    <p:animScale>
                                      <p:cBhvr>
                                        <p:cTn id="24" dur="500" autoRev="1" fill="hold"/>
                                        <p:tgtEl>
                                          <p:spTgt spid="9"/>
                                        </p:tgtEl>
                                      </p:cBhvr>
                                      <p:by x="105000" y="105000"/>
                                    </p:animScale>
                                  </p:childTnLst>
                                </p:cTn>
                              </p:par>
                              <p:par>
                                <p:cTn id="25" presetID="26" presetClass="emph" presetSubtype="0" fill="hold" grpId="5" nodeType="withEffect">
                                  <p:stCondLst>
                                    <p:cond delay="0"/>
                                  </p:stCondLst>
                                  <p:iterate type="lt">
                                    <p:tmPct val="0"/>
                                  </p:iterate>
                                  <p:childTnLst>
                                    <p:animEffect transition="out" filter="fade">
                                      <p:cBhvr>
                                        <p:cTn id="26" dur="2000" tmFilter="0, 0; .2, .5; .8, .5; 1, 0"/>
                                        <p:tgtEl>
                                          <p:spTgt spid="7"/>
                                        </p:tgtEl>
                                      </p:cBhvr>
                                    </p:animEffect>
                                    <p:animScale>
                                      <p:cBhvr>
                                        <p:cTn id="27" dur="1000" autoRev="1" fill="hold"/>
                                        <p:tgtEl>
                                          <p:spTgt spid="7"/>
                                        </p:tgtEl>
                                      </p:cBhvr>
                                      <p:by x="105000" y="105000"/>
                                    </p:animScale>
                                  </p:childTnLst>
                                </p:cTn>
                              </p:par>
                            </p:childTnLst>
                          </p:cTn>
                        </p:par>
                        <p:par>
                          <p:cTn id="28" fill="hold">
                            <p:stCondLst>
                              <p:cond delay="7000"/>
                            </p:stCondLst>
                            <p:childTnLst>
                              <p:par>
                                <p:cTn id="29" presetID="35" presetClass="path" presetSubtype="0" accel="50000" decel="50000" fill="hold" nodeType="afterEffect">
                                  <p:stCondLst>
                                    <p:cond delay="0"/>
                                  </p:stCondLst>
                                  <p:childTnLst>
                                    <p:animMotion origin="layout" path="M 3.33333E-6 -3.33333E-6 L -0.12014 -1.48148E-6 " pathEditMode="relative" rAng="0" ptsTypes="AA">
                                      <p:cBhvr>
                                        <p:cTn id="30" dur="1000" fill="hold"/>
                                        <p:tgtEl>
                                          <p:spTgt spid="30"/>
                                        </p:tgtEl>
                                        <p:attrNameLst>
                                          <p:attrName>ppt_x</p:attrName>
                                          <p:attrName>ppt_y</p:attrName>
                                        </p:attrNameLst>
                                      </p:cBhvr>
                                      <p:rCtr x="-6250" y="-93"/>
                                    </p:animMotion>
                                  </p:childTnLst>
                                </p:cTn>
                              </p:par>
                            </p:childTnLst>
                          </p:cTn>
                        </p:par>
                        <p:par>
                          <p:cTn id="31" fill="hold">
                            <p:stCondLst>
                              <p:cond delay="8000"/>
                            </p:stCondLst>
                            <p:childTnLst>
                              <p:par>
                                <p:cTn id="32" presetID="26" presetClass="emph" presetSubtype="0" fill="hold" grpId="2" nodeType="afterEffect">
                                  <p:stCondLst>
                                    <p:cond delay="0"/>
                                  </p:stCondLst>
                                  <p:childTnLst>
                                    <p:animEffect transition="out" filter="fade">
                                      <p:cBhvr>
                                        <p:cTn id="33" dur="1000" tmFilter="0, 0; .2, .5; .8, .5; 1, 0"/>
                                        <p:tgtEl>
                                          <p:spTgt spid="8"/>
                                        </p:tgtEl>
                                      </p:cBhvr>
                                    </p:animEffect>
                                    <p:animScale>
                                      <p:cBhvr>
                                        <p:cTn id="34" dur="500" autoRev="1" fill="hold"/>
                                        <p:tgtEl>
                                          <p:spTgt spid="8"/>
                                        </p:tgtEl>
                                      </p:cBhvr>
                                      <p:by x="105000" y="105000"/>
                                    </p:animScale>
                                  </p:childTnLst>
                                </p:cTn>
                              </p:par>
                              <p:par>
                                <p:cTn id="35" presetID="26" presetClass="emph" presetSubtype="0" fill="hold" grpId="6" nodeType="withEffect">
                                  <p:stCondLst>
                                    <p:cond delay="0"/>
                                  </p:stCondLst>
                                  <p:iterate type="lt">
                                    <p:tmPct val="0"/>
                                  </p:iterate>
                                  <p:childTnLst>
                                    <p:animEffect transition="out" filter="fade">
                                      <p:cBhvr>
                                        <p:cTn id="36" dur="2000" tmFilter="0, 0; .2, .5; .8, .5; 1, 0"/>
                                        <p:tgtEl>
                                          <p:spTgt spid="7"/>
                                        </p:tgtEl>
                                      </p:cBhvr>
                                    </p:animEffect>
                                    <p:animScale>
                                      <p:cBhvr>
                                        <p:cTn id="37" dur="1000" autoRev="1" fill="hold"/>
                                        <p:tgtEl>
                                          <p:spTgt spid="7"/>
                                        </p:tgtEl>
                                      </p:cBhvr>
                                      <p:by x="105000" y="105000"/>
                                    </p:animScale>
                                  </p:childTnLst>
                                </p:cTn>
                              </p:par>
                            </p:childTnLst>
                          </p:cTn>
                        </p:par>
                        <p:par>
                          <p:cTn id="38" fill="hold">
                            <p:stCondLst>
                              <p:cond delay="10000"/>
                            </p:stCondLst>
                            <p:childTnLst>
                              <p:par>
                                <p:cTn id="39" presetID="42" presetClass="path" presetSubtype="0" accel="50000" decel="50000" fill="hold" grpId="0" nodeType="afterEffect">
                                  <p:stCondLst>
                                    <p:cond delay="0"/>
                                  </p:stCondLst>
                                  <p:childTnLst>
                                    <p:animMotion origin="layout" path="M 3.33333E-6 -2.59259E-6 L -0.09653 0.23125 " pathEditMode="relative" rAng="0" ptsTypes="AA">
                                      <p:cBhvr>
                                        <p:cTn id="40" dur="1000" fill="hold"/>
                                        <p:tgtEl>
                                          <p:spTgt spid="8"/>
                                        </p:tgtEl>
                                        <p:attrNameLst>
                                          <p:attrName>ppt_x</p:attrName>
                                          <p:attrName>ppt_y</p:attrName>
                                        </p:attrNameLst>
                                      </p:cBhvr>
                                      <p:rCtr x="-4826" y="11551"/>
                                    </p:animMotion>
                                  </p:childTnLst>
                                </p:cTn>
                              </p:par>
                            </p:childTnLst>
                          </p:cTn>
                        </p:par>
                        <p:par>
                          <p:cTn id="41" fill="hold">
                            <p:stCondLst>
                              <p:cond delay="11000"/>
                            </p:stCondLst>
                            <p:childTnLst>
                              <p:par>
                                <p:cTn id="42" presetID="63" presetClass="path" presetSubtype="0" accel="50000" decel="50000" fill="hold" nodeType="afterEffect">
                                  <p:stCondLst>
                                    <p:cond delay="0"/>
                                  </p:stCondLst>
                                  <p:childTnLst>
                                    <p:animMotion origin="layout" path="M 0.00226 -2.59259E-6 L 0.24254 -2.22222E-6 " pathEditMode="relative" rAng="0" ptsTypes="AA">
                                      <p:cBhvr>
                                        <p:cTn id="43" dur="1000" fill="hold"/>
                                        <p:tgtEl>
                                          <p:spTgt spid="6"/>
                                        </p:tgtEl>
                                        <p:attrNameLst>
                                          <p:attrName>ppt_x</p:attrName>
                                          <p:attrName>ppt_y</p:attrName>
                                        </p:attrNameLst>
                                      </p:cBhvr>
                                      <p:rCtr x="12014" y="231"/>
                                    </p:animMotion>
                                  </p:childTnLst>
                                </p:cTn>
                              </p:par>
                            </p:childTnLst>
                          </p:cTn>
                        </p:par>
                        <p:par>
                          <p:cTn id="44" fill="hold">
                            <p:stCondLst>
                              <p:cond delay="12000"/>
                            </p:stCondLst>
                            <p:childTnLst>
                              <p:par>
                                <p:cTn id="45" presetID="64" presetClass="path" presetSubtype="0" accel="50000" decel="50000" fill="hold" grpId="1" nodeType="afterEffect">
                                  <p:stCondLst>
                                    <p:cond delay="0"/>
                                  </p:stCondLst>
                                  <p:childTnLst>
                                    <p:animMotion origin="layout" path="M -0.09653 0.23125 L -0.24028 -2.22222E-6 " pathEditMode="relative" rAng="0" ptsTypes="AA">
                                      <p:cBhvr>
                                        <p:cTn id="46" dur="1000" fill="hold"/>
                                        <p:tgtEl>
                                          <p:spTgt spid="8"/>
                                        </p:tgtEl>
                                        <p:attrNameLst>
                                          <p:attrName>ppt_x</p:attrName>
                                          <p:attrName>ppt_y</p:attrName>
                                        </p:attrNameLst>
                                      </p:cBhvr>
                                      <p:rCtr x="-7257" y="-11343"/>
                                    </p:animMotion>
                                  </p:childTnLst>
                                </p:cTn>
                              </p:par>
                            </p:childTnLst>
                          </p:cTn>
                        </p:par>
                        <p:par>
                          <p:cTn id="47" fill="hold">
                            <p:stCondLst>
                              <p:cond delay="13000"/>
                            </p:stCondLst>
                            <p:childTnLst>
                              <p:par>
                                <p:cTn id="48" presetID="63" presetClass="path" presetSubtype="0" accel="50000" decel="50000" fill="hold" nodeType="afterEffect">
                                  <p:stCondLst>
                                    <p:cond delay="0"/>
                                  </p:stCondLst>
                                  <p:childTnLst>
                                    <p:animMotion origin="layout" path="M 0.11319 1.11111E-6 L 0.24132 -1.48148E-6 " pathEditMode="relative" rAng="0" ptsTypes="AA">
                                      <p:cBhvr>
                                        <p:cTn id="49" dur="1000" fill="hold"/>
                                        <p:tgtEl>
                                          <p:spTgt spid="27"/>
                                        </p:tgtEl>
                                        <p:attrNameLst>
                                          <p:attrName>ppt_x</p:attrName>
                                          <p:attrName>ppt_y</p:attrName>
                                        </p:attrNameLst>
                                      </p:cBhvr>
                                      <p:rCtr x="5486" y="-370"/>
                                    </p:animMotion>
                                  </p:childTnLst>
                                </p:cTn>
                              </p:par>
                              <p:par>
                                <p:cTn id="50" presetID="35" presetClass="path" presetSubtype="0" accel="50000" decel="50000" fill="hold" nodeType="withEffect">
                                  <p:stCondLst>
                                    <p:cond delay="0"/>
                                  </p:stCondLst>
                                  <p:childTnLst>
                                    <p:animMotion origin="layout" path="M -0.1118 1.11111E-6 L -0.23993 -1.48148E-6 " pathEditMode="relative" rAng="0" ptsTypes="AA">
                                      <p:cBhvr>
                                        <p:cTn id="51" dur="1000" fill="hold"/>
                                        <p:tgtEl>
                                          <p:spTgt spid="30"/>
                                        </p:tgtEl>
                                        <p:attrNameLst>
                                          <p:attrName>ppt_x</p:attrName>
                                          <p:attrName>ppt_y</p:attrName>
                                        </p:attrNameLst>
                                      </p:cBhvr>
                                      <p:rCtr x="-5990" y="-370"/>
                                    </p:animMotion>
                                  </p:childTnLst>
                                </p:cTn>
                              </p:par>
                            </p:childTnLst>
                          </p:cTn>
                        </p:par>
                        <p:par>
                          <p:cTn id="52" fill="hold">
                            <p:stCondLst>
                              <p:cond delay="14000"/>
                            </p:stCondLst>
                            <p:childTnLst>
                              <p:par>
                                <p:cTn id="53" presetID="26" presetClass="emph" presetSubtype="0" fill="hold" grpId="0" nodeType="afterEffect">
                                  <p:stCondLst>
                                    <p:cond delay="0"/>
                                  </p:stCondLst>
                                  <p:iterate type="lt">
                                    <p:tmPct val="0"/>
                                  </p:iterate>
                                  <p:childTnLst>
                                    <p:animEffect transition="out" filter="fade">
                                      <p:cBhvr>
                                        <p:cTn id="54" dur="1000" tmFilter="0, 0; .2, .5; .8, .5; 1, 0"/>
                                        <p:tgtEl>
                                          <p:spTgt spid="7"/>
                                        </p:tgtEl>
                                      </p:cBhvr>
                                    </p:animEffect>
                                    <p:animScale>
                                      <p:cBhvr>
                                        <p:cTn id="55" dur="500" autoRev="1" fill="hold"/>
                                        <p:tgtEl>
                                          <p:spTgt spid="7"/>
                                        </p:tgtEl>
                                      </p:cBhvr>
                                      <p:by x="105000" y="105000"/>
                                    </p:animScale>
                                  </p:childTnLst>
                                </p:cTn>
                              </p:par>
                            </p:childTnLst>
                          </p:cTn>
                        </p:par>
                        <p:par>
                          <p:cTn id="56" fill="hold">
                            <p:stCondLst>
                              <p:cond delay="15000"/>
                            </p:stCondLst>
                            <p:childTnLst>
                              <p:par>
                                <p:cTn id="57" presetID="26" presetClass="emph" presetSubtype="0" fill="hold" grpId="1" nodeType="afterEffect">
                                  <p:stCondLst>
                                    <p:cond delay="0"/>
                                  </p:stCondLst>
                                  <p:iterate type="lt">
                                    <p:tmPct val="0"/>
                                  </p:iterate>
                                  <p:childTnLst>
                                    <p:animEffect transition="out" filter="fade">
                                      <p:cBhvr>
                                        <p:cTn id="58" dur="1000" tmFilter="0, 0; .2, .5; .8, .5; 1, 0"/>
                                        <p:tgtEl>
                                          <p:spTgt spid="7"/>
                                        </p:tgtEl>
                                      </p:cBhvr>
                                    </p:animEffect>
                                    <p:animScale>
                                      <p:cBhvr>
                                        <p:cTn id="59" dur="500" autoRev="1" fill="hold"/>
                                        <p:tgtEl>
                                          <p:spTgt spid="7"/>
                                        </p:tgtEl>
                                      </p:cBhvr>
                                      <p:by x="105000" y="105000"/>
                                    </p:animScale>
                                  </p:childTnLst>
                                </p:cTn>
                              </p:par>
                            </p:childTnLst>
                          </p:cTn>
                        </p:par>
                        <p:par>
                          <p:cTn id="60" fill="hold">
                            <p:stCondLst>
                              <p:cond delay="16000"/>
                            </p:stCondLst>
                            <p:childTnLst>
                              <p:par>
                                <p:cTn id="61" presetID="36" presetClass="emph" presetSubtype="0" fill="hold" grpId="2" nodeType="afterEffect">
                                  <p:stCondLst>
                                    <p:cond delay="0"/>
                                  </p:stCondLst>
                                  <p:iterate type="lt">
                                    <p:tmPct val="10000"/>
                                  </p:iterate>
                                  <p:childTnLst>
                                    <p:animScale>
                                      <p:cBhvr>
                                        <p:cTn id="62" dur="500" autoRev="1" fill="hold">
                                          <p:stCondLst>
                                            <p:cond delay="0"/>
                                          </p:stCondLst>
                                        </p:cTn>
                                        <p:tgtEl>
                                          <p:spTgt spid="7"/>
                                        </p:tgtEl>
                                      </p:cBhvr>
                                      <p:to x="80000" y="100000"/>
                                    </p:animScale>
                                    <p:anim by="(#ppt_w*0.10)" calcmode="lin" valueType="num">
                                      <p:cBhvr>
                                        <p:cTn id="63" dur="500" autoRev="1" fill="hold">
                                          <p:stCondLst>
                                            <p:cond delay="0"/>
                                          </p:stCondLst>
                                        </p:cTn>
                                        <p:tgtEl>
                                          <p:spTgt spid="7"/>
                                        </p:tgtEl>
                                        <p:attrNameLst>
                                          <p:attrName>ppt_x</p:attrName>
                                        </p:attrNameLst>
                                      </p:cBhvr>
                                    </p:anim>
                                    <p:anim by="(-#ppt_w*0.10)" calcmode="lin" valueType="num">
                                      <p:cBhvr>
                                        <p:cTn id="64" dur="500" autoRev="1" fill="hold">
                                          <p:stCondLst>
                                            <p:cond delay="0"/>
                                          </p:stCondLst>
                                        </p:cTn>
                                        <p:tgtEl>
                                          <p:spTgt spid="7"/>
                                        </p:tgtEl>
                                        <p:attrNameLst>
                                          <p:attrName>ppt_y</p:attrName>
                                        </p:attrNameLst>
                                      </p:cBhvr>
                                    </p:anim>
                                    <p:animRot by="-480000">
                                      <p:cBhvr>
                                        <p:cTn id="65" dur="500" autoRev="1" fill="hold">
                                          <p:stCondLst>
                                            <p:cond delay="0"/>
                                          </p:stCondLst>
                                        </p:cTn>
                                        <p:tgtEl>
                                          <p:spTgt spid="7"/>
                                        </p:tgtEl>
                                        <p:attrNameLst>
                                          <p:attrName>r</p:attrName>
                                        </p:attrNameLst>
                                      </p:cBhvr>
                                    </p:animRot>
                                  </p:childTnLst>
                                </p:cTn>
                              </p:par>
                            </p:childTnLst>
                          </p:cTn>
                        </p:par>
                        <p:par>
                          <p:cTn id="66" fill="hold">
                            <p:stCondLst>
                              <p:cond delay="17000"/>
                            </p:stCondLst>
                            <p:childTnLst>
                              <p:par>
                                <p:cTn id="67" presetID="63" presetClass="path" presetSubtype="0" accel="50000" decel="50000" fill="hold" nodeType="afterEffect">
                                  <p:stCondLst>
                                    <p:cond delay="0"/>
                                  </p:stCondLst>
                                  <p:childTnLst>
                                    <p:animMotion origin="layout" path="M 0.24132 5.20417E-18 L 0.36476 -1.48148E-6 " pathEditMode="relative" rAng="0" ptsTypes="AA">
                                      <p:cBhvr>
                                        <p:cTn id="68" dur="1000" fill="hold"/>
                                        <p:tgtEl>
                                          <p:spTgt spid="27"/>
                                        </p:tgtEl>
                                        <p:attrNameLst>
                                          <p:attrName>ppt_x</p:attrName>
                                          <p:attrName>ppt_y</p:attrName>
                                        </p:attrNameLst>
                                      </p:cBhvr>
                                      <p:rCtr x="6250" y="324"/>
                                    </p:animMotion>
                                  </p:childTnLst>
                                </p:cTn>
                              </p:par>
                              <p:par>
                                <p:cTn id="69" presetID="35" presetClass="path" presetSubtype="0" accel="50000" decel="50000" fill="hold" nodeType="withEffect">
                                  <p:stCondLst>
                                    <p:cond delay="0"/>
                                  </p:stCondLst>
                                  <p:childTnLst>
                                    <p:animMotion origin="layout" path="M -0.24357 5.20417E-18 L -0.35903 -1.48148E-6 " pathEditMode="relative" rAng="0" ptsTypes="AA">
                                      <p:cBhvr>
                                        <p:cTn id="70" dur="1000" fill="hold"/>
                                        <p:tgtEl>
                                          <p:spTgt spid="30"/>
                                        </p:tgtEl>
                                        <p:attrNameLst>
                                          <p:attrName>ppt_x</p:attrName>
                                          <p:attrName>ppt_y</p:attrName>
                                        </p:attrNameLst>
                                      </p:cBhvr>
                                      <p:rCtr x="-5694"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7" grpId="1" animBg="1"/>
      <p:bldP spid="7" grpId="2" animBg="1"/>
      <p:bldP spid="7" grpId="3" animBg="1"/>
      <p:bldP spid="7" grpId="4" animBg="1"/>
      <p:bldP spid="7" grpId="5" animBg="1"/>
      <p:bldP spid="7" grpId="6" animBg="1"/>
      <p:bldP spid="8" grpId="0" animBg="1"/>
      <p:bldP spid="8" grpId="1" animBg="1"/>
      <p:bldP spid="8" grpId="2" animBg="1"/>
      <p:bldP spid="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94</a:t>
            </a:fld>
            <a:endParaRPr lang="en-US" altLang="en-US"/>
          </a:p>
        </p:txBody>
      </p:sp>
      <p:sp>
        <p:nvSpPr>
          <p:cNvPr id="5" name="Oval 3"/>
          <p:cNvSpPr>
            <a:spLocks noChangeArrowheads="1"/>
          </p:cNvSpPr>
          <p:nvPr/>
        </p:nvSpPr>
        <p:spPr bwMode="auto">
          <a:xfrm>
            <a:off x="1514475" y="3940175"/>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4"/>
          <p:cNvSpPr>
            <a:spLocks noChangeArrowheads="1"/>
          </p:cNvSpPr>
          <p:nvPr/>
        </p:nvSpPr>
        <p:spPr bwMode="auto">
          <a:xfrm>
            <a:off x="2624137" y="39401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7" name="Oval 5"/>
          <p:cNvSpPr>
            <a:spLocks noChangeArrowheads="1"/>
          </p:cNvSpPr>
          <p:nvPr/>
        </p:nvSpPr>
        <p:spPr bwMode="auto">
          <a:xfrm>
            <a:off x="3732212" y="3940175"/>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6"/>
          <p:cNvSpPr>
            <a:spLocks noChangeArrowheads="1"/>
          </p:cNvSpPr>
          <p:nvPr/>
        </p:nvSpPr>
        <p:spPr bwMode="auto">
          <a:xfrm>
            <a:off x="4841875" y="3940175"/>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9" name="Oval 7"/>
          <p:cNvSpPr>
            <a:spLocks noChangeArrowheads="1"/>
          </p:cNvSpPr>
          <p:nvPr/>
        </p:nvSpPr>
        <p:spPr bwMode="auto">
          <a:xfrm>
            <a:off x="5948362" y="3940175"/>
            <a:ext cx="792163"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8"/>
          <p:cNvSpPr>
            <a:spLocks noChangeArrowheads="1"/>
          </p:cNvSpPr>
          <p:nvPr/>
        </p:nvSpPr>
        <p:spPr bwMode="auto">
          <a:xfrm>
            <a:off x="7058025" y="3940175"/>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11" name="Oval 9"/>
          <p:cNvSpPr>
            <a:spLocks noChangeArrowheads="1"/>
          </p:cNvSpPr>
          <p:nvPr/>
        </p:nvSpPr>
        <p:spPr bwMode="auto">
          <a:xfrm>
            <a:off x="8167687" y="3940175"/>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10"/>
          <p:cNvSpPr>
            <a:spLocks noChangeArrowheads="1"/>
          </p:cNvSpPr>
          <p:nvPr/>
        </p:nvSpPr>
        <p:spPr bwMode="auto">
          <a:xfrm>
            <a:off x="407987" y="39401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grpSp>
        <p:nvGrpSpPr>
          <p:cNvPr id="13" name="Group 11"/>
          <p:cNvGrpSpPr>
            <a:grpSpLocks/>
          </p:cNvGrpSpPr>
          <p:nvPr/>
        </p:nvGrpSpPr>
        <p:grpSpPr bwMode="auto">
          <a:xfrm>
            <a:off x="407987" y="3355975"/>
            <a:ext cx="8550275" cy="608013"/>
            <a:chOff x="644" y="1153"/>
            <a:chExt cx="4972" cy="383"/>
          </a:xfrm>
        </p:grpSpPr>
        <p:sp>
          <p:nvSpPr>
            <p:cNvPr id="1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AutoShape 20"/>
          <p:cNvSpPr>
            <a:spLocks noChangeArrowheads="1"/>
          </p:cNvSpPr>
          <p:nvPr/>
        </p:nvSpPr>
        <p:spPr bwMode="auto">
          <a:xfrm>
            <a:off x="284162" y="4649788"/>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left</a:t>
            </a:r>
          </a:p>
        </p:txBody>
      </p:sp>
      <p:sp>
        <p:nvSpPr>
          <p:cNvPr id="23" name="AutoShape 21"/>
          <p:cNvSpPr>
            <a:spLocks noChangeArrowheads="1"/>
          </p:cNvSpPr>
          <p:nvPr/>
        </p:nvSpPr>
        <p:spPr bwMode="auto">
          <a:xfrm>
            <a:off x="8058150" y="4619625"/>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right</a:t>
            </a:r>
          </a:p>
        </p:txBody>
      </p:sp>
      <p:grpSp>
        <p:nvGrpSpPr>
          <p:cNvPr id="24" name="Group 22"/>
          <p:cNvGrpSpPr>
            <a:grpSpLocks/>
          </p:cNvGrpSpPr>
          <p:nvPr/>
        </p:nvGrpSpPr>
        <p:grpSpPr bwMode="auto">
          <a:xfrm>
            <a:off x="4725987" y="2925763"/>
            <a:ext cx="990600" cy="950912"/>
            <a:chOff x="575" y="1170"/>
            <a:chExt cx="576" cy="599"/>
          </a:xfrm>
        </p:grpSpPr>
        <p:sp>
          <p:nvSpPr>
            <p:cNvPr id="25" name="AutoShape 23"/>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i</a:t>
              </a:r>
            </a:p>
          </p:txBody>
        </p:sp>
        <p:sp>
          <p:nvSpPr>
            <p:cNvPr id="26" name="Line 24"/>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 name="Group 25"/>
          <p:cNvGrpSpPr>
            <a:grpSpLocks/>
          </p:cNvGrpSpPr>
          <p:nvPr/>
        </p:nvGrpSpPr>
        <p:grpSpPr bwMode="auto">
          <a:xfrm>
            <a:off x="2520950" y="2924175"/>
            <a:ext cx="990600" cy="952500"/>
            <a:chOff x="5083" y="1169"/>
            <a:chExt cx="576" cy="600"/>
          </a:xfrm>
        </p:grpSpPr>
        <p:sp>
          <p:nvSpPr>
            <p:cNvPr id="28" name="AutoShape 26"/>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j</a:t>
              </a:r>
            </a:p>
          </p:txBody>
        </p:sp>
        <p:sp>
          <p:nvSpPr>
            <p:cNvPr id="29" name="Line 27"/>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 name="Text Box 28"/>
          <p:cNvSpPr txBox="1">
            <a:spLocks noChangeArrowheads="1"/>
          </p:cNvSpPr>
          <p:nvPr/>
        </p:nvSpPr>
        <p:spPr bwMode="auto">
          <a:xfrm>
            <a:off x="6811962" y="5456238"/>
            <a:ext cx="1220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tLang="en-US">
              <a:latin typeface="VNI-Helve" pitchFamily="2" charset="0"/>
            </a:endParaRPr>
          </a:p>
        </p:txBody>
      </p:sp>
      <p:sp>
        <p:nvSpPr>
          <p:cNvPr id="31" name="Text Box 29"/>
          <p:cNvSpPr txBox="1">
            <a:spLocks noChangeArrowheads="1"/>
          </p:cNvSpPr>
          <p:nvPr/>
        </p:nvSpPr>
        <p:spPr bwMode="auto">
          <a:xfrm>
            <a:off x="234950" y="1153180"/>
            <a:ext cx="5327650" cy="52322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 </a:t>
            </a:r>
            <a:r>
              <a:rPr lang="en-US" altLang="en-US" sz="2800">
                <a:solidFill>
                  <a:srgbClr val="008200"/>
                </a:solidFill>
                <a:latin typeface="Times New Roman" panose="02020603050405020304" pitchFamily="18" charset="0"/>
                <a:cs typeface="Times New Roman" panose="02020603050405020304" pitchFamily="18" charset="0"/>
              </a:rPr>
              <a:t>Phân hoạch đọan [0,2]</a:t>
            </a:r>
            <a:r>
              <a:rPr lang="en-US" altLang="en-US" sz="2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51312854"/>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95</a:t>
            </a:fld>
            <a:endParaRPr lang="en-US" altLang="en-US"/>
          </a:p>
        </p:txBody>
      </p:sp>
      <p:sp>
        <p:nvSpPr>
          <p:cNvPr id="5" name="Oval 4"/>
          <p:cNvSpPr>
            <a:spLocks noChangeArrowheads="1"/>
          </p:cNvSpPr>
          <p:nvPr/>
        </p:nvSpPr>
        <p:spPr bwMode="auto">
          <a:xfrm>
            <a:off x="1514475" y="3940175"/>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5"/>
          <p:cNvSpPr>
            <a:spLocks noChangeArrowheads="1"/>
          </p:cNvSpPr>
          <p:nvPr/>
        </p:nvSpPr>
        <p:spPr bwMode="auto">
          <a:xfrm>
            <a:off x="2624137" y="39401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7" name="Oval 6"/>
          <p:cNvSpPr>
            <a:spLocks noChangeArrowheads="1"/>
          </p:cNvSpPr>
          <p:nvPr/>
        </p:nvSpPr>
        <p:spPr bwMode="auto">
          <a:xfrm>
            <a:off x="3732212" y="3940175"/>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7"/>
          <p:cNvSpPr>
            <a:spLocks noChangeArrowheads="1"/>
          </p:cNvSpPr>
          <p:nvPr/>
        </p:nvSpPr>
        <p:spPr bwMode="auto">
          <a:xfrm>
            <a:off x="4841875" y="3940175"/>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9" name="Oval 8"/>
          <p:cNvSpPr>
            <a:spLocks noChangeArrowheads="1"/>
          </p:cNvSpPr>
          <p:nvPr/>
        </p:nvSpPr>
        <p:spPr bwMode="auto">
          <a:xfrm>
            <a:off x="5948362" y="3940175"/>
            <a:ext cx="792163"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9"/>
          <p:cNvSpPr>
            <a:spLocks noChangeArrowheads="1"/>
          </p:cNvSpPr>
          <p:nvPr/>
        </p:nvSpPr>
        <p:spPr bwMode="auto">
          <a:xfrm>
            <a:off x="7058025" y="3940175"/>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11" name="Oval 10"/>
          <p:cNvSpPr>
            <a:spLocks noChangeArrowheads="1"/>
          </p:cNvSpPr>
          <p:nvPr/>
        </p:nvSpPr>
        <p:spPr bwMode="auto">
          <a:xfrm>
            <a:off x="8167687" y="3940175"/>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11"/>
          <p:cNvSpPr>
            <a:spLocks noChangeArrowheads="1"/>
          </p:cNvSpPr>
          <p:nvPr/>
        </p:nvSpPr>
        <p:spPr bwMode="auto">
          <a:xfrm>
            <a:off x="407987" y="3940175"/>
            <a:ext cx="790575" cy="617538"/>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grpSp>
        <p:nvGrpSpPr>
          <p:cNvPr id="13" name="Group 12"/>
          <p:cNvGrpSpPr>
            <a:grpSpLocks/>
          </p:cNvGrpSpPr>
          <p:nvPr/>
        </p:nvGrpSpPr>
        <p:grpSpPr bwMode="auto">
          <a:xfrm>
            <a:off x="407987" y="3355975"/>
            <a:ext cx="8550275" cy="608013"/>
            <a:chOff x="644" y="1153"/>
            <a:chExt cx="4972" cy="383"/>
          </a:xfrm>
        </p:grpSpPr>
        <p:sp>
          <p:nvSpPr>
            <p:cNvPr id="14"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AutoShape 21"/>
          <p:cNvSpPr>
            <a:spLocks noChangeArrowheads="1"/>
          </p:cNvSpPr>
          <p:nvPr/>
        </p:nvSpPr>
        <p:spPr bwMode="auto">
          <a:xfrm>
            <a:off x="284162" y="4649788"/>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left</a:t>
            </a:r>
          </a:p>
        </p:txBody>
      </p:sp>
      <p:sp>
        <p:nvSpPr>
          <p:cNvPr id="23" name="AutoShape 22"/>
          <p:cNvSpPr>
            <a:spLocks noChangeArrowheads="1"/>
          </p:cNvSpPr>
          <p:nvPr/>
        </p:nvSpPr>
        <p:spPr bwMode="auto">
          <a:xfrm>
            <a:off x="2501900" y="4627563"/>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right</a:t>
            </a:r>
          </a:p>
        </p:txBody>
      </p:sp>
      <p:grpSp>
        <p:nvGrpSpPr>
          <p:cNvPr id="24" name="Group 23"/>
          <p:cNvGrpSpPr>
            <a:grpSpLocks/>
          </p:cNvGrpSpPr>
          <p:nvPr/>
        </p:nvGrpSpPr>
        <p:grpSpPr bwMode="auto">
          <a:xfrm>
            <a:off x="284162" y="2924175"/>
            <a:ext cx="990600" cy="950913"/>
            <a:chOff x="575" y="1170"/>
            <a:chExt cx="576" cy="599"/>
          </a:xfrm>
        </p:grpSpPr>
        <p:sp>
          <p:nvSpPr>
            <p:cNvPr id="25" name="AutoShape 24"/>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i</a:t>
              </a:r>
            </a:p>
          </p:txBody>
        </p:sp>
        <p:sp>
          <p:nvSpPr>
            <p:cNvPr id="26" name="Line 25"/>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 name="Group 26"/>
          <p:cNvGrpSpPr>
            <a:grpSpLocks/>
          </p:cNvGrpSpPr>
          <p:nvPr/>
        </p:nvGrpSpPr>
        <p:grpSpPr bwMode="auto">
          <a:xfrm>
            <a:off x="2505075" y="2940050"/>
            <a:ext cx="990600" cy="952500"/>
            <a:chOff x="5083" y="1169"/>
            <a:chExt cx="576" cy="600"/>
          </a:xfrm>
        </p:grpSpPr>
        <p:sp>
          <p:nvSpPr>
            <p:cNvPr id="28" name="AutoShape 27"/>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j</a:t>
              </a:r>
            </a:p>
          </p:txBody>
        </p:sp>
        <p:sp>
          <p:nvSpPr>
            <p:cNvPr id="29" name="Line 28"/>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 name="Text Box 29"/>
          <p:cNvSpPr txBox="1">
            <a:spLocks noChangeArrowheads="1"/>
          </p:cNvSpPr>
          <p:nvPr/>
        </p:nvSpPr>
        <p:spPr bwMode="auto">
          <a:xfrm>
            <a:off x="1733550" y="4627563"/>
            <a:ext cx="5032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X</a:t>
            </a:r>
          </a:p>
        </p:txBody>
      </p:sp>
      <p:sp>
        <p:nvSpPr>
          <p:cNvPr id="31" name="Oval 30"/>
          <p:cNvSpPr>
            <a:spLocks noChangeArrowheads="1"/>
          </p:cNvSpPr>
          <p:nvPr/>
        </p:nvSpPr>
        <p:spPr bwMode="auto">
          <a:xfrm>
            <a:off x="1516062" y="3933825"/>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2" name="Text Box 31"/>
          <p:cNvSpPr txBox="1">
            <a:spLocks noChangeArrowheads="1"/>
          </p:cNvSpPr>
          <p:nvPr/>
        </p:nvSpPr>
        <p:spPr bwMode="auto">
          <a:xfrm>
            <a:off x="234950" y="1153180"/>
            <a:ext cx="5327650" cy="52322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 </a:t>
            </a:r>
            <a:r>
              <a:rPr lang="en-US" altLang="en-US" sz="2800">
                <a:solidFill>
                  <a:srgbClr val="008200"/>
                </a:solidFill>
                <a:latin typeface="Times New Roman" panose="02020603050405020304" pitchFamily="18" charset="0"/>
                <a:cs typeface="Times New Roman" panose="02020603050405020304" pitchFamily="18" charset="0"/>
              </a:rPr>
              <a:t>Phân hoạch đọan [0,2]</a:t>
            </a:r>
            <a:r>
              <a:rPr lang="en-US" altLang="en-US" sz="2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041357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xit" presetSubtype="4" fill="hold" grpId="0" nodeType="withEffect">
                                  <p:stCondLst>
                                    <p:cond delay="0"/>
                                  </p:stCondLst>
                                  <p:childTnLst>
                                    <p:animEffect transition="out" filter="wheel(4)">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21" presetClass="entr" presetSubtype="4"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heel(4)">
                                      <p:cBhvr>
                                        <p:cTn id="10" dur="2000"/>
                                        <p:tgtEl>
                                          <p:spTgt spid="3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blinds(horizontal)">
                                      <p:cBhvr>
                                        <p:cTn id="13" dur="500"/>
                                        <p:tgtEl>
                                          <p:spTgt spid="30"/>
                                        </p:tgtEl>
                                      </p:cBhvr>
                                    </p:animEffect>
                                  </p:childTnLst>
                                </p:cTn>
                              </p:par>
                            </p:childTnLst>
                          </p:cTn>
                        </p:par>
                        <p:par>
                          <p:cTn id="14" fill="hold">
                            <p:stCondLst>
                              <p:cond delay="2000"/>
                            </p:stCondLst>
                            <p:childTnLst>
                              <p:par>
                                <p:cTn id="15" presetID="26" presetClass="emph" presetSubtype="0" fill="hold" grpId="0" nodeType="afterEffect">
                                  <p:stCondLst>
                                    <p:cond delay="0"/>
                                  </p:stCondLst>
                                  <p:childTnLst>
                                    <p:animEffect transition="out" filter="fade">
                                      <p:cBhvr>
                                        <p:cTn id="16" dur="2000" tmFilter="0, 0; .2, .5; .8, .5; 1, 0"/>
                                        <p:tgtEl>
                                          <p:spTgt spid="12"/>
                                        </p:tgtEl>
                                      </p:cBhvr>
                                    </p:animEffect>
                                    <p:animScale>
                                      <p:cBhvr>
                                        <p:cTn id="17" dur="1000" autoRev="1" fill="hold"/>
                                        <p:tgtEl>
                                          <p:spTgt spid="12"/>
                                        </p:tgtEl>
                                      </p:cBhvr>
                                      <p:by x="105000" y="105000"/>
                                    </p:animScale>
                                  </p:childTnLst>
                                </p:cTn>
                              </p:par>
                              <p:par>
                                <p:cTn id="18" presetID="26" presetClass="emph" presetSubtype="0" fill="hold" grpId="1" nodeType="withEffect">
                                  <p:stCondLst>
                                    <p:cond delay="0"/>
                                  </p:stCondLst>
                                  <p:childTnLst>
                                    <p:animEffect transition="out" filter="fade">
                                      <p:cBhvr>
                                        <p:cTn id="19" dur="2000" tmFilter="0, 0; .2, .5; .8, .5; 1, 0"/>
                                        <p:tgtEl>
                                          <p:spTgt spid="31"/>
                                        </p:tgtEl>
                                      </p:cBhvr>
                                    </p:animEffect>
                                    <p:animScale>
                                      <p:cBhvr>
                                        <p:cTn id="20" dur="1000" autoRev="1" fill="hold"/>
                                        <p:tgtEl>
                                          <p:spTgt spid="31"/>
                                        </p:tgtEl>
                                      </p:cBhvr>
                                      <p:by x="105000" y="105000"/>
                                    </p:animScale>
                                  </p:childTnLst>
                                </p:cTn>
                              </p:par>
                            </p:childTnLst>
                          </p:cTn>
                        </p:par>
                        <p:par>
                          <p:cTn id="21" fill="hold">
                            <p:stCondLst>
                              <p:cond delay="4000"/>
                            </p:stCondLst>
                            <p:childTnLst>
                              <p:par>
                                <p:cTn id="22" presetID="26" presetClass="emph" presetSubtype="0" fill="hold" grpId="2" nodeType="afterEffect">
                                  <p:stCondLst>
                                    <p:cond delay="0"/>
                                  </p:stCondLst>
                                  <p:childTnLst>
                                    <p:animEffect transition="out" filter="fade">
                                      <p:cBhvr>
                                        <p:cTn id="23" dur="2000" tmFilter="0, 0; .2, .5; .8, .5; 1, 0"/>
                                        <p:tgtEl>
                                          <p:spTgt spid="31"/>
                                        </p:tgtEl>
                                      </p:cBhvr>
                                    </p:animEffect>
                                    <p:animScale>
                                      <p:cBhvr>
                                        <p:cTn id="24" dur="1000" autoRev="1" fill="hold"/>
                                        <p:tgtEl>
                                          <p:spTgt spid="31"/>
                                        </p:tgtEl>
                                      </p:cBhvr>
                                      <p:by x="105000" y="105000"/>
                                    </p:animScale>
                                  </p:childTnLst>
                                </p:cTn>
                              </p:par>
                              <p:par>
                                <p:cTn id="25" presetID="26" presetClass="emph" presetSubtype="0" fill="hold" grpId="0" nodeType="withEffect">
                                  <p:stCondLst>
                                    <p:cond delay="0"/>
                                  </p:stCondLst>
                                  <p:childTnLst>
                                    <p:animEffect transition="out" filter="fade">
                                      <p:cBhvr>
                                        <p:cTn id="26" dur="2000" tmFilter="0, 0; .2, .5; .8, .5; 1, 0"/>
                                        <p:tgtEl>
                                          <p:spTgt spid="6"/>
                                        </p:tgtEl>
                                      </p:cBhvr>
                                    </p:animEffect>
                                    <p:animScale>
                                      <p:cBhvr>
                                        <p:cTn id="27" dur="1000" autoRev="1" fill="hold"/>
                                        <p:tgtEl>
                                          <p:spTgt spid="6"/>
                                        </p:tgtEl>
                                      </p:cBhvr>
                                      <p:by x="105000" y="105000"/>
                                    </p:animScale>
                                  </p:childTnLst>
                                </p:cTn>
                              </p:par>
                            </p:childTnLst>
                          </p:cTn>
                        </p:par>
                        <p:par>
                          <p:cTn id="28" fill="hold">
                            <p:stCondLst>
                              <p:cond delay="6000"/>
                            </p:stCondLst>
                            <p:childTnLst>
                              <p:par>
                                <p:cTn id="29" presetID="63" presetClass="path" presetSubtype="0" accel="50000" decel="50000" fill="hold" grpId="1" nodeType="afterEffect">
                                  <p:stCondLst>
                                    <p:cond delay="0"/>
                                  </p:stCondLst>
                                  <p:childTnLst>
                                    <p:animMotion origin="layout" path="M 2.77778E-6 -4.44444E-6 L 0.09444 0.19954 " pathEditMode="relative" rAng="0" ptsTypes="AA">
                                      <p:cBhvr>
                                        <p:cTn id="30" dur="2000" fill="hold"/>
                                        <p:tgtEl>
                                          <p:spTgt spid="12"/>
                                        </p:tgtEl>
                                        <p:attrNameLst>
                                          <p:attrName>ppt_x</p:attrName>
                                          <p:attrName>ppt_y</p:attrName>
                                        </p:attrNameLst>
                                      </p:cBhvr>
                                      <p:rCtr x="4722" y="9977"/>
                                    </p:animMotion>
                                  </p:childTnLst>
                                </p:cTn>
                              </p:par>
                            </p:childTnLst>
                          </p:cTn>
                        </p:par>
                        <p:par>
                          <p:cTn id="31" fill="hold">
                            <p:stCondLst>
                              <p:cond delay="8000"/>
                            </p:stCondLst>
                            <p:childTnLst>
                              <p:par>
                                <p:cTn id="32" presetID="35" presetClass="path" presetSubtype="0" accel="50000" decel="50000" fill="hold" grpId="1" nodeType="afterEffect">
                                  <p:stCondLst>
                                    <p:cond delay="0"/>
                                  </p:stCondLst>
                                  <p:childTnLst>
                                    <p:animMotion origin="layout" path="M 0.00069 0.00394 L -0.24236 -4.44444E-6 " pathEditMode="relative" rAng="0" ptsTypes="AA">
                                      <p:cBhvr>
                                        <p:cTn id="33" dur="2000" fill="hold"/>
                                        <p:tgtEl>
                                          <p:spTgt spid="6"/>
                                        </p:tgtEl>
                                        <p:attrNameLst>
                                          <p:attrName>ppt_x</p:attrName>
                                          <p:attrName>ppt_y</p:attrName>
                                        </p:attrNameLst>
                                      </p:cBhvr>
                                      <p:rCtr x="-11962" y="-208"/>
                                    </p:animMotion>
                                  </p:childTnLst>
                                </p:cTn>
                              </p:par>
                            </p:childTnLst>
                          </p:cTn>
                        </p:par>
                        <p:par>
                          <p:cTn id="34" fill="hold">
                            <p:stCondLst>
                              <p:cond delay="10000"/>
                            </p:stCondLst>
                            <p:childTnLst>
                              <p:par>
                                <p:cTn id="35" presetID="63" presetClass="path" presetSubtype="0" accel="50000" decel="50000" fill="hold" grpId="2" nodeType="afterEffect">
                                  <p:stCondLst>
                                    <p:cond delay="0"/>
                                  </p:stCondLst>
                                  <p:childTnLst>
                                    <p:animMotion origin="layout" path="M 0.09444 0.19954 L 0.24306 0.00393 " pathEditMode="relative" rAng="0" ptsTypes="AA">
                                      <p:cBhvr>
                                        <p:cTn id="36" dur="2000" fill="hold"/>
                                        <p:tgtEl>
                                          <p:spTgt spid="12"/>
                                        </p:tgtEl>
                                        <p:attrNameLst>
                                          <p:attrName>ppt_x</p:attrName>
                                          <p:attrName>ppt_y</p:attrName>
                                        </p:attrNameLst>
                                      </p:cBhvr>
                                      <p:rCtr x="7135" y="-997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12" grpId="0" animBg="1"/>
      <p:bldP spid="12" grpId="1" animBg="1"/>
      <p:bldP spid="12" grpId="2" animBg="1"/>
      <p:bldP spid="30" grpId="0"/>
      <p:bldP spid="31" grpId="0" animBg="1"/>
      <p:bldP spid="31" grpId="1" animBg="1"/>
      <p:bldP spid="31" grpId="2"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96</a:t>
            </a:fld>
            <a:endParaRPr lang="en-US" altLang="en-US"/>
          </a:p>
        </p:txBody>
      </p:sp>
      <p:sp>
        <p:nvSpPr>
          <p:cNvPr id="5" name="Oval 6"/>
          <p:cNvSpPr>
            <a:spLocks noChangeArrowheads="1"/>
          </p:cNvSpPr>
          <p:nvPr/>
        </p:nvSpPr>
        <p:spPr bwMode="auto">
          <a:xfrm>
            <a:off x="1411288" y="3887787"/>
            <a:ext cx="792162"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7"/>
          <p:cNvSpPr>
            <a:spLocks noChangeArrowheads="1"/>
          </p:cNvSpPr>
          <p:nvPr/>
        </p:nvSpPr>
        <p:spPr bwMode="auto">
          <a:xfrm>
            <a:off x="2520950" y="3887787"/>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7" name="Oval 8"/>
          <p:cNvSpPr>
            <a:spLocks noChangeArrowheads="1"/>
          </p:cNvSpPr>
          <p:nvPr/>
        </p:nvSpPr>
        <p:spPr bwMode="auto">
          <a:xfrm>
            <a:off x="3629025" y="3887787"/>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9"/>
          <p:cNvSpPr>
            <a:spLocks noChangeArrowheads="1"/>
          </p:cNvSpPr>
          <p:nvPr/>
        </p:nvSpPr>
        <p:spPr bwMode="auto">
          <a:xfrm>
            <a:off x="4738688" y="3887787"/>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9" name="Oval 10"/>
          <p:cNvSpPr>
            <a:spLocks noChangeArrowheads="1"/>
          </p:cNvSpPr>
          <p:nvPr/>
        </p:nvSpPr>
        <p:spPr bwMode="auto">
          <a:xfrm>
            <a:off x="5849938" y="3894137"/>
            <a:ext cx="792162" cy="617538"/>
          </a:xfrm>
          <a:prstGeom prst="ellipse">
            <a:avLst/>
          </a:prstGeom>
          <a:gradFill rotWithShape="1">
            <a:gsLst>
              <a:gs pos="0">
                <a:schemeClr val="bg1">
                  <a:alpha val="60001"/>
                </a:schemeClr>
              </a:gs>
              <a:gs pos="100000">
                <a:srgbClr val="33CC33"/>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0" name="Oval 11"/>
          <p:cNvSpPr>
            <a:spLocks noChangeArrowheads="1"/>
          </p:cNvSpPr>
          <p:nvPr/>
        </p:nvSpPr>
        <p:spPr bwMode="auto">
          <a:xfrm>
            <a:off x="6954838" y="3887787"/>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11" name="Oval 12"/>
          <p:cNvSpPr>
            <a:spLocks noChangeArrowheads="1"/>
          </p:cNvSpPr>
          <p:nvPr/>
        </p:nvSpPr>
        <p:spPr bwMode="auto">
          <a:xfrm>
            <a:off x="8064500" y="3887787"/>
            <a:ext cx="790575" cy="617538"/>
          </a:xfrm>
          <a:prstGeom prst="ellipse">
            <a:avLst/>
          </a:prstGeom>
          <a:gradFill rotWithShape="1">
            <a:gsLst>
              <a:gs pos="0">
                <a:schemeClr val="bg1">
                  <a:alpha val="60001"/>
                </a:schemeClr>
              </a:gs>
              <a:gs pos="100000">
                <a:srgbClr val="FFFF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13"/>
          <p:cNvSpPr>
            <a:spLocks noChangeArrowheads="1"/>
          </p:cNvSpPr>
          <p:nvPr/>
        </p:nvSpPr>
        <p:spPr bwMode="auto">
          <a:xfrm>
            <a:off x="304800" y="3887787"/>
            <a:ext cx="790575" cy="617538"/>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13" name="Group 14"/>
          <p:cNvGrpSpPr>
            <a:grpSpLocks/>
          </p:cNvGrpSpPr>
          <p:nvPr/>
        </p:nvGrpSpPr>
        <p:grpSpPr bwMode="auto">
          <a:xfrm>
            <a:off x="304800" y="3303587"/>
            <a:ext cx="8550275" cy="608013"/>
            <a:chOff x="644" y="1153"/>
            <a:chExt cx="4972" cy="383"/>
          </a:xfrm>
        </p:grpSpPr>
        <p:sp>
          <p:nvSpPr>
            <p:cNvPr id="14" name="Oval 15"/>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6"/>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7"/>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8"/>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9"/>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20"/>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21"/>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22"/>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AutoShape 23"/>
          <p:cNvSpPr>
            <a:spLocks noChangeArrowheads="1"/>
          </p:cNvSpPr>
          <p:nvPr/>
        </p:nvSpPr>
        <p:spPr bwMode="auto">
          <a:xfrm>
            <a:off x="4618038" y="4597400"/>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left</a:t>
            </a:r>
          </a:p>
        </p:txBody>
      </p:sp>
      <p:sp>
        <p:nvSpPr>
          <p:cNvPr id="23" name="AutoShape 24"/>
          <p:cNvSpPr>
            <a:spLocks noChangeArrowheads="1"/>
          </p:cNvSpPr>
          <p:nvPr/>
        </p:nvSpPr>
        <p:spPr bwMode="auto">
          <a:xfrm>
            <a:off x="7954963" y="4567237"/>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right</a:t>
            </a:r>
          </a:p>
        </p:txBody>
      </p:sp>
      <p:grpSp>
        <p:nvGrpSpPr>
          <p:cNvPr id="24" name="Group 25"/>
          <p:cNvGrpSpPr>
            <a:grpSpLocks/>
          </p:cNvGrpSpPr>
          <p:nvPr/>
        </p:nvGrpSpPr>
        <p:grpSpPr bwMode="auto">
          <a:xfrm>
            <a:off x="4622800" y="2873375"/>
            <a:ext cx="990600" cy="950912"/>
            <a:chOff x="575" y="1170"/>
            <a:chExt cx="576" cy="599"/>
          </a:xfrm>
        </p:grpSpPr>
        <p:sp>
          <p:nvSpPr>
            <p:cNvPr id="25" name="AutoShape 26"/>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i</a:t>
              </a:r>
            </a:p>
          </p:txBody>
        </p:sp>
        <p:sp>
          <p:nvSpPr>
            <p:cNvPr id="26" name="Line 27"/>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 name="Group 28"/>
          <p:cNvGrpSpPr>
            <a:grpSpLocks/>
          </p:cNvGrpSpPr>
          <p:nvPr/>
        </p:nvGrpSpPr>
        <p:grpSpPr bwMode="auto">
          <a:xfrm>
            <a:off x="7939088" y="2871787"/>
            <a:ext cx="990600" cy="952500"/>
            <a:chOff x="5083" y="1169"/>
            <a:chExt cx="576" cy="600"/>
          </a:xfrm>
        </p:grpSpPr>
        <p:sp>
          <p:nvSpPr>
            <p:cNvPr id="28" name="AutoShape 29"/>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j</a:t>
              </a:r>
            </a:p>
          </p:txBody>
        </p:sp>
        <p:sp>
          <p:nvSpPr>
            <p:cNvPr id="29" name="Line 30"/>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 name="Text Box 40"/>
          <p:cNvSpPr txBox="1">
            <a:spLocks noChangeArrowheads="1"/>
          </p:cNvSpPr>
          <p:nvPr/>
        </p:nvSpPr>
        <p:spPr bwMode="auto">
          <a:xfrm>
            <a:off x="234950" y="1177925"/>
            <a:ext cx="5327650" cy="52322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 </a:t>
            </a:r>
            <a:r>
              <a:rPr lang="en-US" altLang="en-US" sz="2800">
                <a:solidFill>
                  <a:srgbClr val="008200"/>
                </a:solidFill>
                <a:latin typeface="Times New Roman" panose="02020603050405020304" pitchFamily="18" charset="0"/>
                <a:cs typeface="Times New Roman" panose="02020603050405020304" pitchFamily="18" charset="0"/>
              </a:rPr>
              <a:t>Phân hoạch đọan [4,7]</a:t>
            </a:r>
            <a:r>
              <a:rPr lang="en-US" altLang="en-US" sz="2800">
                <a:latin typeface="Times New Roman" panose="02020603050405020304" pitchFamily="18" charset="0"/>
                <a:cs typeface="Times New Roman" panose="02020603050405020304" pitchFamily="18" charset="0"/>
              </a:rPr>
              <a:t> </a:t>
            </a:r>
          </a:p>
        </p:txBody>
      </p:sp>
      <p:sp>
        <p:nvSpPr>
          <p:cNvPr id="31" name="Text Box 41"/>
          <p:cNvSpPr txBox="1">
            <a:spLocks noChangeArrowheads="1"/>
          </p:cNvSpPr>
          <p:nvPr/>
        </p:nvSpPr>
        <p:spPr bwMode="auto">
          <a:xfrm>
            <a:off x="6021388" y="4589462"/>
            <a:ext cx="43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800"/>
              <a:t>X</a:t>
            </a:r>
          </a:p>
        </p:txBody>
      </p:sp>
      <p:sp>
        <p:nvSpPr>
          <p:cNvPr id="32" name="Oval 42"/>
          <p:cNvSpPr>
            <a:spLocks noChangeArrowheads="1"/>
          </p:cNvSpPr>
          <p:nvPr/>
        </p:nvSpPr>
        <p:spPr bwMode="auto">
          <a:xfrm>
            <a:off x="5849938" y="3894137"/>
            <a:ext cx="792162" cy="617538"/>
          </a:xfrm>
          <a:prstGeom prst="ellipse">
            <a:avLst/>
          </a:prstGeom>
          <a:gradFill rotWithShape="1">
            <a:gsLst>
              <a:gs pos="0">
                <a:schemeClr val="bg1">
                  <a:alpha val="60001"/>
                </a:schemeClr>
              </a:gs>
              <a:gs pos="100000">
                <a:srgbClr val="FFFF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Tree>
    <p:extLst>
      <p:ext uri="{BB962C8B-B14F-4D97-AF65-F5344CB8AC3E}">
        <p14:creationId xmlns:p14="http://schemas.microsoft.com/office/powerpoint/2010/main" val="19146649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1000"/>
                                        <p:tgtEl>
                                          <p:spTgt spid="2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1000"/>
                                        <p:tgtEl>
                                          <p:spTgt spid="23"/>
                                        </p:tgtEl>
                                      </p:cBhvr>
                                    </p:animEffect>
                                  </p:childTnLst>
                                </p:cTn>
                              </p:par>
                            </p:childTnLst>
                          </p:cTn>
                        </p:par>
                        <p:par>
                          <p:cTn id="11" fill="hold">
                            <p:stCondLst>
                              <p:cond delay="1000"/>
                            </p:stCondLst>
                            <p:childTnLst>
                              <p:par>
                                <p:cTn id="12" presetID="3" presetClass="entr" presetSubtype="10"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blinds(horizontal)">
                                      <p:cBhvr>
                                        <p:cTn id="14" dur="1000"/>
                                        <p:tgtEl>
                                          <p:spTgt spid="24"/>
                                        </p:tgtEl>
                                      </p:cBhvr>
                                    </p:animEffect>
                                  </p:childTnLst>
                                </p:cTn>
                              </p:par>
                            </p:childTnLst>
                          </p:cTn>
                        </p:par>
                        <p:par>
                          <p:cTn id="15" fill="hold">
                            <p:stCondLst>
                              <p:cond delay="2000"/>
                            </p:stCondLst>
                            <p:childTnLst>
                              <p:par>
                                <p:cTn id="16" presetID="3" presetClass="entr" presetSubtype="10" fill="hold"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blinds(horizontal)">
                                      <p:cBhvr>
                                        <p:cTn id="18" dur="1000"/>
                                        <p:tgtEl>
                                          <p:spTgt spid="27"/>
                                        </p:tgtEl>
                                      </p:cBhvr>
                                    </p:animEffect>
                                  </p:childTnLst>
                                </p:cTn>
                              </p:par>
                            </p:childTnLst>
                          </p:cTn>
                        </p:par>
                        <p:par>
                          <p:cTn id="19" fill="hold">
                            <p:stCondLst>
                              <p:cond delay="3000"/>
                            </p:stCondLst>
                            <p:childTnLst>
                              <p:par>
                                <p:cTn id="20" presetID="21" presetClass="exit" presetSubtype="4" fill="hold" grpId="1" nodeType="afterEffect">
                                  <p:stCondLst>
                                    <p:cond delay="0"/>
                                  </p:stCondLst>
                                  <p:childTnLst>
                                    <p:animEffect transition="out" filter="wheel(4)">
                                      <p:cBhvr>
                                        <p:cTn id="21" dur="2000"/>
                                        <p:tgtEl>
                                          <p:spTgt spid="32"/>
                                        </p:tgtEl>
                                      </p:cBhvr>
                                    </p:animEffect>
                                    <p:set>
                                      <p:cBhvr>
                                        <p:cTn id="22" dur="1" fill="hold">
                                          <p:stCondLst>
                                            <p:cond delay="1999"/>
                                          </p:stCondLst>
                                        </p:cTn>
                                        <p:tgtEl>
                                          <p:spTgt spid="32"/>
                                        </p:tgtEl>
                                        <p:attrNameLst>
                                          <p:attrName>style.visibility</p:attrName>
                                        </p:attrNameLst>
                                      </p:cBhvr>
                                      <p:to>
                                        <p:strVal val="hidden"/>
                                      </p:to>
                                    </p:set>
                                  </p:childTnLst>
                                </p:cTn>
                              </p:par>
                              <p:par>
                                <p:cTn id="23" presetID="21"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heel(4)">
                                      <p:cBhvr>
                                        <p:cTn id="25" dur="2000"/>
                                        <p:tgtEl>
                                          <p:spTgt spid="9"/>
                                        </p:tgtEl>
                                      </p:cBhvr>
                                    </p:animEffect>
                                  </p:childTnLst>
                                </p:cTn>
                              </p:par>
                              <p:par>
                                <p:cTn id="26" presetID="26" presetClass="emph" presetSubtype="0" fill="hold" grpId="0" nodeType="withEffect">
                                  <p:stCondLst>
                                    <p:cond delay="0"/>
                                  </p:stCondLst>
                                  <p:childTnLst>
                                    <p:animEffect transition="out" filter="fade">
                                      <p:cBhvr>
                                        <p:cTn id="27" dur="2000" tmFilter="0, 0; .2, .5; .8, .5; 1, 0"/>
                                        <p:tgtEl>
                                          <p:spTgt spid="8"/>
                                        </p:tgtEl>
                                      </p:cBhvr>
                                    </p:animEffect>
                                    <p:animScale>
                                      <p:cBhvr>
                                        <p:cTn id="28" dur="1000" autoRev="1" fill="hold"/>
                                        <p:tgtEl>
                                          <p:spTgt spid="8"/>
                                        </p:tgtEl>
                                      </p:cBhvr>
                                      <p:by x="105000" y="105000"/>
                                    </p:animScale>
                                  </p:childTnLst>
                                </p:cTn>
                              </p:par>
                              <p:par>
                                <p:cTn id="29" presetID="26" presetClass="emph" presetSubtype="0" fill="hold" grpId="1" nodeType="withEffect">
                                  <p:stCondLst>
                                    <p:cond delay="0"/>
                                  </p:stCondLst>
                                  <p:childTnLst>
                                    <p:animEffect transition="out" filter="fade">
                                      <p:cBhvr>
                                        <p:cTn id="30" dur="2000" tmFilter="0, 0; .2, .5; .8, .5; 1, 0"/>
                                        <p:tgtEl>
                                          <p:spTgt spid="9"/>
                                        </p:tgtEl>
                                      </p:cBhvr>
                                    </p:animEffect>
                                    <p:animScale>
                                      <p:cBhvr>
                                        <p:cTn id="31" dur="1000" autoRev="1" fill="hold"/>
                                        <p:tgtEl>
                                          <p:spTgt spid="9"/>
                                        </p:tgtEl>
                                      </p:cBhvr>
                                      <p:by x="105000" y="105000"/>
                                    </p:animScale>
                                  </p:childTnLst>
                                </p:cTn>
                              </p:par>
                            </p:childTnLst>
                          </p:cTn>
                        </p:par>
                        <p:par>
                          <p:cTn id="32" fill="hold">
                            <p:stCondLst>
                              <p:cond delay="5000"/>
                            </p:stCondLst>
                            <p:childTnLst>
                              <p:par>
                                <p:cTn id="33" presetID="26" presetClass="emph" presetSubtype="0" fill="hold" grpId="0" nodeType="afterEffect">
                                  <p:stCondLst>
                                    <p:cond delay="0"/>
                                  </p:stCondLst>
                                  <p:childTnLst>
                                    <p:animEffect transition="out" filter="fade">
                                      <p:cBhvr>
                                        <p:cTn id="34" dur="2000" tmFilter="0, 0; .2, .5; .8, .5; 1, 0"/>
                                        <p:tgtEl>
                                          <p:spTgt spid="11"/>
                                        </p:tgtEl>
                                      </p:cBhvr>
                                    </p:animEffect>
                                    <p:animScale>
                                      <p:cBhvr>
                                        <p:cTn id="35" dur="1000" autoRev="1" fill="hold"/>
                                        <p:tgtEl>
                                          <p:spTgt spid="11"/>
                                        </p:tgtEl>
                                      </p:cBhvr>
                                      <p:by x="105000" y="105000"/>
                                    </p:animScale>
                                  </p:childTnLst>
                                </p:cTn>
                              </p:par>
                              <p:par>
                                <p:cTn id="36" presetID="26" presetClass="emph" presetSubtype="0" fill="hold" grpId="2" nodeType="withEffect">
                                  <p:stCondLst>
                                    <p:cond delay="0"/>
                                  </p:stCondLst>
                                  <p:childTnLst>
                                    <p:animEffect transition="out" filter="fade">
                                      <p:cBhvr>
                                        <p:cTn id="37" dur="2000" tmFilter="0, 0; .2, .5; .8, .5; 1, 0"/>
                                        <p:tgtEl>
                                          <p:spTgt spid="9"/>
                                        </p:tgtEl>
                                      </p:cBhvr>
                                    </p:animEffect>
                                    <p:animScale>
                                      <p:cBhvr>
                                        <p:cTn id="38" dur="1000" autoRev="1" fill="hold"/>
                                        <p:tgtEl>
                                          <p:spTgt spid="9"/>
                                        </p:tgtEl>
                                      </p:cBhvr>
                                      <p:by x="105000" y="105000"/>
                                    </p:animScale>
                                  </p:childTnLst>
                                </p:cTn>
                              </p:par>
                            </p:childTnLst>
                          </p:cTn>
                        </p:par>
                        <p:par>
                          <p:cTn id="39" fill="hold">
                            <p:stCondLst>
                              <p:cond delay="7000"/>
                            </p:stCondLst>
                            <p:childTnLst>
                              <p:par>
                                <p:cTn id="40" presetID="35" presetClass="path" presetSubtype="0" accel="50000" decel="50000" fill="hold" nodeType="afterEffect">
                                  <p:stCondLst>
                                    <p:cond delay="0"/>
                                  </p:stCondLst>
                                  <p:childTnLst>
                                    <p:animMotion origin="layout" path="M -3.72966E-17 1.11111E-6 L -0.1224 -4.44444E-6 " pathEditMode="relative" rAng="0" ptsTypes="AA">
                                      <p:cBhvr>
                                        <p:cTn id="41" dur="2000" fill="hold"/>
                                        <p:tgtEl>
                                          <p:spTgt spid="27"/>
                                        </p:tgtEl>
                                        <p:attrNameLst>
                                          <p:attrName>ppt_x</p:attrName>
                                          <p:attrName>ppt_y</p:attrName>
                                        </p:attrNameLst>
                                      </p:cBhvr>
                                      <p:rCtr x="-6250" y="-46"/>
                                    </p:animMotion>
                                  </p:childTnLst>
                                </p:cTn>
                              </p:par>
                            </p:childTnLst>
                          </p:cTn>
                        </p:par>
                        <p:par>
                          <p:cTn id="42" fill="hold">
                            <p:stCondLst>
                              <p:cond delay="9000"/>
                            </p:stCondLst>
                            <p:childTnLst>
                              <p:par>
                                <p:cTn id="43" presetID="26" presetClass="emph" presetSubtype="0" fill="hold" grpId="0" nodeType="afterEffect">
                                  <p:stCondLst>
                                    <p:cond delay="0"/>
                                  </p:stCondLst>
                                  <p:childTnLst>
                                    <p:animEffect transition="out" filter="fade">
                                      <p:cBhvr>
                                        <p:cTn id="44" dur="2000" tmFilter="0, 0; .2, .5; .8, .5; 1, 0"/>
                                        <p:tgtEl>
                                          <p:spTgt spid="10"/>
                                        </p:tgtEl>
                                      </p:cBhvr>
                                    </p:animEffect>
                                    <p:animScale>
                                      <p:cBhvr>
                                        <p:cTn id="45" dur="1000" autoRev="1" fill="hold"/>
                                        <p:tgtEl>
                                          <p:spTgt spid="10"/>
                                        </p:tgtEl>
                                      </p:cBhvr>
                                      <p:by x="105000" y="105000"/>
                                    </p:animScale>
                                  </p:childTnLst>
                                </p:cTn>
                              </p:par>
                            </p:childTnLst>
                          </p:cTn>
                        </p:par>
                        <p:par>
                          <p:cTn id="46" fill="hold">
                            <p:stCondLst>
                              <p:cond delay="11000"/>
                            </p:stCondLst>
                            <p:childTnLst>
                              <p:par>
                                <p:cTn id="47" presetID="35" presetClass="path" presetSubtype="0" accel="50000" decel="50000" fill="hold" nodeType="afterEffect">
                                  <p:stCondLst>
                                    <p:cond delay="0"/>
                                  </p:stCondLst>
                                  <p:childTnLst>
                                    <p:animMotion origin="layout" path="M -0.1224 1.11111E-6 L -0.24237 -4.44444E-6 " pathEditMode="relative" rAng="0" ptsTypes="AA">
                                      <p:cBhvr>
                                        <p:cTn id="48" dur="2000" fill="hold"/>
                                        <p:tgtEl>
                                          <p:spTgt spid="27"/>
                                        </p:tgtEl>
                                        <p:attrNameLst>
                                          <p:attrName>ppt_x</p:attrName>
                                          <p:attrName>ppt_y</p:attrName>
                                        </p:attrNameLst>
                                      </p:cBhvr>
                                      <p:rCtr x="-6007" y="-46"/>
                                    </p:animMotion>
                                  </p:childTnLst>
                                </p:cTn>
                              </p:par>
                            </p:childTnLst>
                          </p:cTn>
                        </p:par>
                        <p:par>
                          <p:cTn id="49" fill="hold">
                            <p:stCondLst>
                              <p:cond delay="13000"/>
                            </p:stCondLst>
                            <p:childTnLst>
                              <p:par>
                                <p:cTn id="50" presetID="26" presetClass="emph" presetSubtype="0" fill="hold" grpId="0" nodeType="afterEffect">
                                  <p:stCondLst>
                                    <p:cond delay="0"/>
                                  </p:stCondLst>
                                  <p:childTnLst>
                                    <p:animEffect transition="out" filter="fade">
                                      <p:cBhvr>
                                        <p:cTn id="51" dur="2000" tmFilter="0, 0; .2, .5; .8, .5; 1, 0"/>
                                        <p:tgtEl>
                                          <p:spTgt spid="32"/>
                                        </p:tgtEl>
                                      </p:cBhvr>
                                    </p:animEffect>
                                    <p:animScale>
                                      <p:cBhvr>
                                        <p:cTn id="52" dur="1000" autoRev="1" fill="hold"/>
                                        <p:tgtEl>
                                          <p:spTgt spid="32"/>
                                        </p:tgtEl>
                                      </p:cBhvr>
                                      <p:by x="105000" y="105000"/>
                                    </p:animScale>
                                  </p:childTnLst>
                                </p:cTn>
                              </p:par>
                              <p:par>
                                <p:cTn id="53" presetID="63" presetClass="path" presetSubtype="0" accel="50000" decel="50000" fill="hold" grpId="1" nodeType="withEffect">
                                  <p:stCondLst>
                                    <p:cond delay="0"/>
                                  </p:stCondLst>
                                  <p:childTnLst>
                                    <p:animMotion origin="layout" path="M 1.66667E-6 4.44444E-6 L 0.06493 0.15555 " pathEditMode="relative" rAng="0" ptsTypes="AA">
                                      <p:cBhvr>
                                        <p:cTn id="54" dur="2000" fill="hold"/>
                                        <p:tgtEl>
                                          <p:spTgt spid="8"/>
                                        </p:tgtEl>
                                        <p:attrNameLst>
                                          <p:attrName>ppt_x</p:attrName>
                                          <p:attrName>ppt_y</p:attrName>
                                        </p:attrNameLst>
                                      </p:cBhvr>
                                      <p:rCtr x="3247" y="7778"/>
                                    </p:animMotion>
                                  </p:childTnLst>
                                </p:cTn>
                              </p:par>
                            </p:childTnLst>
                          </p:cTn>
                        </p:par>
                        <p:par>
                          <p:cTn id="55" fill="hold">
                            <p:stCondLst>
                              <p:cond delay="15000"/>
                            </p:stCondLst>
                            <p:childTnLst>
                              <p:par>
                                <p:cTn id="56" presetID="35" presetClass="path" presetSubtype="0" accel="50000" decel="50000" fill="hold" nodeType="afterEffect">
                                  <p:stCondLst>
                                    <p:cond delay="0"/>
                                  </p:stCondLst>
                                  <p:childTnLst>
                                    <p:animMotion origin="layout" path="M 0.00052 0.00185 L -0.12153 -0.00093 " pathEditMode="relative" rAng="0" ptsTypes="AA">
                                      <p:cBhvr>
                                        <p:cTn id="57" dur="2000" fill="hold"/>
                                        <p:tgtEl>
                                          <p:spTgt spid="9"/>
                                        </p:tgtEl>
                                        <p:attrNameLst>
                                          <p:attrName>ppt_x</p:attrName>
                                          <p:attrName>ppt_y</p:attrName>
                                        </p:attrNameLst>
                                      </p:cBhvr>
                                      <p:rCtr x="-6267" y="324"/>
                                    </p:animMotion>
                                  </p:childTnLst>
                                </p:cTn>
                              </p:par>
                              <p:par>
                                <p:cTn id="58" presetID="63" presetClass="path" presetSubtype="0" accel="50000" decel="50000" fill="hold" grpId="2" nodeType="withEffect">
                                  <p:stCondLst>
                                    <p:cond delay="0"/>
                                  </p:stCondLst>
                                  <p:childTnLst>
                                    <p:animMotion origin="layout" path="M 0.06493 0.15555 L 0.12205 0.00278 " pathEditMode="relative" rAng="0" ptsTypes="AA">
                                      <p:cBhvr>
                                        <p:cTn id="59" dur="2000" fill="hold"/>
                                        <p:tgtEl>
                                          <p:spTgt spid="8"/>
                                        </p:tgtEl>
                                        <p:attrNameLst>
                                          <p:attrName>ppt_x</p:attrName>
                                          <p:attrName>ppt_y</p:attrName>
                                        </p:attrNameLst>
                                      </p:cBhvr>
                                      <p:rCtr x="2847" y="-7824"/>
                                    </p:animMotion>
                                  </p:childTnLst>
                                </p:cTn>
                              </p:par>
                            </p:childTnLst>
                          </p:cTn>
                        </p:par>
                        <p:par>
                          <p:cTn id="60" fill="hold">
                            <p:stCondLst>
                              <p:cond delay="17000"/>
                            </p:stCondLst>
                            <p:childTnLst>
                              <p:par>
                                <p:cTn id="61" presetID="63" presetClass="path" presetSubtype="0" accel="50000" decel="50000" fill="hold" nodeType="afterEffect">
                                  <p:stCondLst>
                                    <p:cond delay="0"/>
                                  </p:stCondLst>
                                  <p:childTnLst>
                                    <p:animMotion origin="layout" path="M -3.33333E-6 1.11111E-6 L 0.12361 -4.44444E-6 " pathEditMode="relative" rAng="0" ptsTypes="AA">
                                      <p:cBhvr>
                                        <p:cTn id="62" dur="2000" fill="hold"/>
                                        <p:tgtEl>
                                          <p:spTgt spid="24"/>
                                        </p:tgtEl>
                                        <p:attrNameLst>
                                          <p:attrName>ppt_x</p:attrName>
                                          <p:attrName>ppt_y</p:attrName>
                                        </p:attrNameLst>
                                      </p:cBhvr>
                                      <p:rCtr x="6250" y="-46"/>
                                    </p:animMotion>
                                  </p:childTnLst>
                                </p:cTn>
                              </p:par>
                              <p:par>
                                <p:cTn id="63" presetID="35" presetClass="path" presetSubtype="0" accel="50000" decel="50000" fill="hold" nodeType="withEffect">
                                  <p:stCondLst>
                                    <p:cond delay="0"/>
                                  </p:stCondLst>
                                  <p:childTnLst>
                                    <p:animMotion origin="layout" path="M -0.23907 -4.44444E-6 L -0.36268 1.11111E-6 " pathEditMode="relative" rAng="0" ptsTypes="AA">
                                      <p:cBhvr>
                                        <p:cTn id="64" dur="2000" fill="hold"/>
                                        <p:tgtEl>
                                          <p:spTgt spid="27"/>
                                        </p:tgtEl>
                                        <p:attrNameLst>
                                          <p:attrName>ppt_x</p:attrName>
                                          <p:attrName>ppt_y</p:attrName>
                                        </p:attrNameLst>
                                      </p:cBhvr>
                                      <p:rCtr x="-6250"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8" grpId="2" animBg="1"/>
      <p:bldP spid="9" grpId="0" animBg="1"/>
      <p:bldP spid="9" grpId="1" animBg="1"/>
      <p:bldP spid="9" grpId="2" animBg="1"/>
      <p:bldP spid="10" grpId="0" animBg="1"/>
      <p:bldP spid="11" grpId="0" animBg="1"/>
      <p:bldP spid="22" grpId="0" animBg="1"/>
      <p:bldP spid="23" grpId="0" animBg="1"/>
      <p:bldP spid="32" grpId="0" animBg="1"/>
      <p:bldP spid="32" grpId="1"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97</a:t>
            </a:fld>
            <a:endParaRPr lang="en-US" altLang="en-US"/>
          </a:p>
        </p:txBody>
      </p:sp>
      <p:sp>
        <p:nvSpPr>
          <p:cNvPr id="5" name="Oval 3"/>
          <p:cNvSpPr>
            <a:spLocks noChangeArrowheads="1"/>
          </p:cNvSpPr>
          <p:nvPr/>
        </p:nvSpPr>
        <p:spPr bwMode="auto">
          <a:xfrm>
            <a:off x="1457325" y="2871788"/>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6" name="Oval 4"/>
          <p:cNvSpPr>
            <a:spLocks noChangeArrowheads="1"/>
          </p:cNvSpPr>
          <p:nvPr/>
        </p:nvSpPr>
        <p:spPr bwMode="auto">
          <a:xfrm>
            <a:off x="2566987"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7" name="Oval 5"/>
          <p:cNvSpPr>
            <a:spLocks noChangeArrowheads="1"/>
          </p:cNvSpPr>
          <p:nvPr/>
        </p:nvSpPr>
        <p:spPr bwMode="auto">
          <a:xfrm>
            <a:off x="3675062"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8" name="Oval 6"/>
          <p:cNvSpPr>
            <a:spLocks noChangeArrowheads="1"/>
          </p:cNvSpPr>
          <p:nvPr/>
        </p:nvSpPr>
        <p:spPr bwMode="auto">
          <a:xfrm>
            <a:off x="4784725" y="2871788"/>
            <a:ext cx="790575" cy="617537"/>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9" name="Oval 7"/>
          <p:cNvSpPr>
            <a:spLocks noChangeArrowheads="1"/>
          </p:cNvSpPr>
          <p:nvPr/>
        </p:nvSpPr>
        <p:spPr bwMode="auto">
          <a:xfrm>
            <a:off x="5891212" y="2871788"/>
            <a:ext cx="792163"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10" name="Oval 8"/>
          <p:cNvSpPr>
            <a:spLocks noChangeArrowheads="1"/>
          </p:cNvSpPr>
          <p:nvPr/>
        </p:nvSpPr>
        <p:spPr bwMode="auto">
          <a:xfrm>
            <a:off x="7000875"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11" name="Oval 9"/>
          <p:cNvSpPr>
            <a:spLocks noChangeArrowheads="1"/>
          </p:cNvSpPr>
          <p:nvPr/>
        </p:nvSpPr>
        <p:spPr bwMode="auto">
          <a:xfrm>
            <a:off x="8110537"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2" name="Oval 10"/>
          <p:cNvSpPr>
            <a:spLocks noChangeArrowheads="1"/>
          </p:cNvSpPr>
          <p:nvPr/>
        </p:nvSpPr>
        <p:spPr bwMode="auto">
          <a:xfrm>
            <a:off x="350837"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13" name="Group 11"/>
          <p:cNvGrpSpPr>
            <a:grpSpLocks/>
          </p:cNvGrpSpPr>
          <p:nvPr/>
        </p:nvGrpSpPr>
        <p:grpSpPr bwMode="auto">
          <a:xfrm>
            <a:off x="350837" y="2287588"/>
            <a:ext cx="8550275" cy="608012"/>
            <a:chOff x="644" y="1153"/>
            <a:chExt cx="4972" cy="383"/>
          </a:xfrm>
        </p:grpSpPr>
        <p:sp>
          <p:nvSpPr>
            <p:cNvPr id="14" name="Oval 12"/>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5" name="Oval 13"/>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6" name="Oval 14"/>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7" name="Oval 15"/>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18" name="Oval 16"/>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9" name="Oval 17"/>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0" name="Oval 18"/>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1" name="Oval 19"/>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2" name="AutoShape 20"/>
          <p:cNvSpPr>
            <a:spLocks noChangeArrowheads="1"/>
          </p:cNvSpPr>
          <p:nvPr/>
        </p:nvSpPr>
        <p:spPr bwMode="auto">
          <a:xfrm>
            <a:off x="4664075" y="3581400"/>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left</a:t>
            </a:r>
          </a:p>
        </p:txBody>
      </p:sp>
      <p:sp>
        <p:nvSpPr>
          <p:cNvPr id="23" name="AutoShape 21"/>
          <p:cNvSpPr>
            <a:spLocks noChangeArrowheads="1"/>
          </p:cNvSpPr>
          <p:nvPr/>
        </p:nvSpPr>
        <p:spPr bwMode="auto">
          <a:xfrm>
            <a:off x="8001000" y="3551238"/>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right</a:t>
            </a:r>
          </a:p>
        </p:txBody>
      </p:sp>
      <p:grpSp>
        <p:nvGrpSpPr>
          <p:cNvPr id="24" name="Group 22"/>
          <p:cNvGrpSpPr>
            <a:grpSpLocks/>
          </p:cNvGrpSpPr>
          <p:nvPr/>
        </p:nvGrpSpPr>
        <p:grpSpPr bwMode="auto">
          <a:xfrm>
            <a:off x="5768975" y="1857375"/>
            <a:ext cx="990600" cy="950913"/>
            <a:chOff x="575" y="1170"/>
            <a:chExt cx="576" cy="599"/>
          </a:xfrm>
        </p:grpSpPr>
        <p:sp>
          <p:nvSpPr>
            <p:cNvPr id="25" name="AutoShape 23"/>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i</a:t>
              </a:r>
            </a:p>
          </p:txBody>
        </p:sp>
        <p:sp>
          <p:nvSpPr>
            <p:cNvPr id="26" name="Line 24"/>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7" name="Group 25"/>
          <p:cNvGrpSpPr>
            <a:grpSpLocks/>
          </p:cNvGrpSpPr>
          <p:nvPr/>
        </p:nvGrpSpPr>
        <p:grpSpPr bwMode="auto">
          <a:xfrm>
            <a:off x="4665662" y="1855788"/>
            <a:ext cx="990600" cy="952500"/>
            <a:chOff x="5083" y="1169"/>
            <a:chExt cx="576" cy="600"/>
          </a:xfrm>
        </p:grpSpPr>
        <p:sp>
          <p:nvSpPr>
            <p:cNvPr id="28" name="AutoShape 26"/>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j</a:t>
              </a:r>
            </a:p>
          </p:txBody>
        </p:sp>
        <p:sp>
          <p:nvSpPr>
            <p:cNvPr id="29" name="Line 27"/>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0" name="Text Box 28"/>
          <p:cNvSpPr txBox="1">
            <a:spLocks noChangeArrowheads="1"/>
          </p:cNvSpPr>
          <p:nvPr/>
        </p:nvSpPr>
        <p:spPr bwMode="auto">
          <a:xfrm>
            <a:off x="6754812" y="5456238"/>
            <a:ext cx="12207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endParaRPr lang="en-US" altLang="en-US">
              <a:latin typeface="VNI-Helve" pitchFamily="2" charset="0"/>
            </a:endParaRPr>
          </a:p>
        </p:txBody>
      </p:sp>
      <p:sp>
        <p:nvSpPr>
          <p:cNvPr id="31" name="Text Box 30"/>
          <p:cNvSpPr txBox="1">
            <a:spLocks noChangeArrowheads="1"/>
          </p:cNvSpPr>
          <p:nvPr/>
        </p:nvSpPr>
        <p:spPr bwMode="auto">
          <a:xfrm>
            <a:off x="152400" y="1125538"/>
            <a:ext cx="5327650" cy="52322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 </a:t>
            </a:r>
            <a:r>
              <a:rPr lang="en-US" altLang="en-US" sz="2800">
                <a:solidFill>
                  <a:srgbClr val="008200"/>
                </a:solidFill>
                <a:latin typeface="Times New Roman" panose="02020603050405020304" pitchFamily="18" charset="0"/>
                <a:cs typeface="Times New Roman" panose="02020603050405020304" pitchFamily="18" charset="0"/>
              </a:rPr>
              <a:t>Phân hoạch đọan [5,7]</a:t>
            </a:r>
            <a:r>
              <a:rPr lang="en-US" altLang="en-US" sz="28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35126987"/>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98</a:t>
            </a:fld>
            <a:endParaRPr lang="en-US" altLang="en-US"/>
          </a:p>
        </p:txBody>
      </p:sp>
      <p:sp>
        <p:nvSpPr>
          <p:cNvPr id="6" name="Text Box 4"/>
          <p:cNvSpPr txBox="1">
            <a:spLocks noChangeArrowheads="1"/>
          </p:cNvSpPr>
          <p:nvPr/>
        </p:nvSpPr>
        <p:spPr bwMode="auto">
          <a:xfrm>
            <a:off x="234950" y="1125538"/>
            <a:ext cx="5327650" cy="523220"/>
          </a:xfrm>
          <a:prstGeom prst="rect">
            <a:avLst/>
          </a:prstGeom>
          <a:noFill/>
          <a:ln w="9525">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anose="05000000000000000000" pitchFamily="2" charset="2"/>
              <a:buChar char="Ø"/>
            </a:pPr>
            <a:r>
              <a:rPr lang="en-US" altLang="en-US" sz="2800">
                <a:latin typeface="Times New Roman" panose="02020603050405020304" pitchFamily="18" charset="0"/>
                <a:cs typeface="Times New Roman" panose="02020603050405020304" pitchFamily="18" charset="0"/>
              </a:rPr>
              <a:t> </a:t>
            </a:r>
            <a:r>
              <a:rPr lang="en-US" altLang="en-US" sz="2800">
                <a:solidFill>
                  <a:srgbClr val="008200"/>
                </a:solidFill>
                <a:latin typeface="Times New Roman" panose="02020603050405020304" pitchFamily="18" charset="0"/>
                <a:cs typeface="Times New Roman" panose="02020603050405020304" pitchFamily="18" charset="0"/>
              </a:rPr>
              <a:t>Phân hoạch đọan [5,7]</a:t>
            </a:r>
            <a:r>
              <a:rPr lang="en-US" altLang="en-US" sz="2800">
                <a:latin typeface="Times New Roman" panose="02020603050405020304" pitchFamily="18" charset="0"/>
                <a:cs typeface="Times New Roman" panose="02020603050405020304" pitchFamily="18" charset="0"/>
              </a:rPr>
              <a:t> </a:t>
            </a:r>
          </a:p>
        </p:txBody>
      </p:sp>
      <p:sp>
        <p:nvSpPr>
          <p:cNvPr id="7" name="Oval 5"/>
          <p:cNvSpPr>
            <a:spLocks noChangeArrowheads="1"/>
          </p:cNvSpPr>
          <p:nvPr/>
        </p:nvSpPr>
        <p:spPr bwMode="auto">
          <a:xfrm>
            <a:off x="1460500" y="2871788"/>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8" name="Oval 6"/>
          <p:cNvSpPr>
            <a:spLocks noChangeArrowheads="1"/>
          </p:cNvSpPr>
          <p:nvPr/>
        </p:nvSpPr>
        <p:spPr bwMode="auto">
          <a:xfrm>
            <a:off x="257016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9" name="Oval 7"/>
          <p:cNvSpPr>
            <a:spLocks noChangeArrowheads="1"/>
          </p:cNvSpPr>
          <p:nvPr/>
        </p:nvSpPr>
        <p:spPr bwMode="auto">
          <a:xfrm>
            <a:off x="3678238"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10" name="Oval 8"/>
          <p:cNvSpPr>
            <a:spLocks noChangeArrowheads="1"/>
          </p:cNvSpPr>
          <p:nvPr/>
        </p:nvSpPr>
        <p:spPr bwMode="auto">
          <a:xfrm>
            <a:off x="4787900" y="2871788"/>
            <a:ext cx="790575" cy="617537"/>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11" name="Oval 9"/>
          <p:cNvSpPr>
            <a:spLocks noChangeArrowheads="1"/>
          </p:cNvSpPr>
          <p:nvPr/>
        </p:nvSpPr>
        <p:spPr bwMode="auto">
          <a:xfrm>
            <a:off x="5894388" y="2871788"/>
            <a:ext cx="792162"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12" name="Oval 10"/>
          <p:cNvSpPr>
            <a:spLocks noChangeArrowheads="1"/>
          </p:cNvSpPr>
          <p:nvPr/>
        </p:nvSpPr>
        <p:spPr bwMode="auto">
          <a:xfrm>
            <a:off x="7004050"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13" name="Oval 11"/>
          <p:cNvSpPr>
            <a:spLocks noChangeArrowheads="1"/>
          </p:cNvSpPr>
          <p:nvPr/>
        </p:nvSpPr>
        <p:spPr bwMode="auto">
          <a:xfrm>
            <a:off x="8113713" y="2871788"/>
            <a:ext cx="790575" cy="617537"/>
          </a:xfrm>
          <a:prstGeom prst="ellipse">
            <a:avLst/>
          </a:prstGeom>
          <a:gradFill rotWithShape="1">
            <a:gsLst>
              <a:gs pos="0">
                <a:schemeClr val="bg1">
                  <a:alpha val="60001"/>
                </a:schemeClr>
              </a:gs>
              <a:gs pos="100000">
                <a:srgbClr val="33CC33"/>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14" name="Oval 12"/>
          <p:cNvSpPr>
            <a:spLocks noChangeArrowheads="1"/>
          </p:cNvSpPr>
          <p:nvPr/>
        </p:nvSpPr>
        <p:spPr bwMode="auto">
          <a:xfrm>
            <a:off x="354013" y="2871788"/>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15" name="Group 13"/>
          <p:cNvGrpSpPr>
            <a:grpSpLocks/>
          </p:cNvGrpSpPr>
          <p:nvPr/>
        </p:nvGrpSpPr>
        <p:grpSpPr bwMode="auto">
          <a:xfrm>
            <a:off x="354013" y="2276475"/>
            <a:ext cx="8550275" cy="608013"/>
            <a:chOff x="644" y="1153"/>
            <a:chExt cx="4972" cy="383"/>
          </a:xfrm>
        </p:grpSpPr>
        <p:sp>
          <p:nvSpPr>
            <p:cNvPr id="16" name="Oval 14"/>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17" name="Oval 15"/>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18" name="Oval 16"/>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19" name="Oval 17"/>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20" name="Oval 18"/>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21" name="Oval 19"/>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22" name="Oval 20"/>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23" name="Oval 21"/>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
        <p:nvSpPr>
          <p:cNvPr id="24" name="AutoShape 22"/>
          <p:cNvSpPr>
            <a:spLocks noChangeArrowheads="1"/>
          </p:cNvSpPr>
          <p:nvPr/>
        </p:nvSpPr>
        <p:spPr bwMode="auto">
          <a:xfrm>
            <a:off x="5827713" y="3573463"/>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left</a:t>
            </a:r>
          </a:p>
        </p:txBody>
      </p:sp>
      <p:sp>
        <p:nvSpPr>
          <p:cNvPr id="25" name="AutoShape 23"/>
          <p:cNvSpPr>
            <a:spLocks noChangeArrowheads="1"/>
          </p:cNvSpPr>
          <p:nvPr/>
        </p:nvSpPr>
        <p:spPr bwMode="auto">
          <a:xfrm>
            <a:off x="8004175" y="3551238"/>
            <a:ext cx="990600" cy="736600"/>
          </a:xfrm>
          <a:prstGeom prst="upArrowCallout">
            <a:avLst>
              <a:gd name="adj1" fmla="val 33621"/>
              <a:gd name="adj2" fmla="val 33621"/>
              <a:gd name="adj3" fmla="val 16667"/>
              <a:gd name="adj4" fmla="val 57458"/>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right</a:t>
            </a:r>
          </a:p>
        </p:txBody>
      </p:sp>
      <p:grpSp>
        <p:nvGrpSpPr>
          <p:cNvPr id="26" name="Group 24"/>
          <p:cNvGrpSpPr>
            <a:grpSpLocks/>
          </p:cNvGrpSpPr>
          <p:nvPr/>
        </p:nvGrpSpPr>
        <p:grpSpPr bwMode="auto">
          <a:xfrm>
            <a:off x="5772150" y="1857375"/>
            <a:ext cx="990600" cy="950913"/>
            <a:chOff x="575" y="1170"/>
            <a:chExt cx="576" cy="599"/>
          </a:xfrm>
        </p:grpSpPr>
        <p:sp>
          <p:nvSpPr>
            <p:cNvPr id="27" name="AutoShape 25"/>
            <p:cNvSpPr>
              <a:spLocks noChangeArrowheads="1"/>
            </p:cNvSpPr>
            <p:nvPr/>
          </p:nvSpPr>
          <p:spPr bwMode="auto">
            <a:xfrm>
              <a:off x="575" y="1305"/>
              <a:ext cx="576" cy="464"/>
            </a:xfrm>
            <a:prstGeom prst="downArrowCallout">
              <a:avLst>
                <a:gd name="adj1" fmla="val 31034"/>
                <a:gd name="adj2" fmla="val 31034"/>
                <a:gd name="adj3" fmla="val 16667"/>
                <a:gd name="adj4" fmla="val 57458"/>
              </a:avLst>
            </a:prstGeom>
            <a:noFill/>
            <a:ln w="9525">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i</a:t>
              </a:r>
            </a:p>
          </p:txBody>
        </p:sp>
        <p:sp>
          <p:nvSpPr>
            <p:cNvPr id="28" name="Line 26"/>
            <p:cNvSpPr>
              <a:spLocks noChangeShapeType="1"/>
            </p:cNvSpPr>
            <p:nvPr/>
          </p:nvSpPr>
          <p:spPr bwMode="auto">
            <a:xfrm>
              <a:off x="720" y="1170"/>
              <a:ext cx="29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29" name="Group 27"/>
          <p:cNvGrpSpPr>
            <a:grpSpLocks/>
          </p:cNvGrpSpPr>
          <p:nvPr/>
        </p:nvGrpSpPr>
        <p:grpSpPr bwMode="auto">
          <a:xfrm>
            <a:off x="7986713" y="1844675"/>
            <a:ext cx="990600" cy="952500"/>
            <a:chOff x="5083" y="1169"/>
            <a:chExt cx="576" cy="600"/>
          </a:xfrm>
        </p:grpSpPr>
        <p:sp>
          <p:nvSpPr>
            <p:cNvPr id="30" name="AutoShape 28"/>
            <p:cNvSpPr>
              <a:spLocks noChangeArrowheads="1"/>
            </p:cNvSpPr>
            <p:nvPr/>
          </p:nvSpPr>
          <p:spPr bwMode="auto">
            <a:xfrm>
              <a:off x="5083" y="1305"/>
              <a:ext cx="576" cy="464"/>
            </a:xfrm>
            <a:prstGeom prst="downArrowCallout">
              <a:avLst>
                <a:gd name="adj1" fmla="val 31034"/>
                <a:gd name="adj2" fmla="val 31034"/>
                <a:gd name="adj3" fmla="val 16667"/>
                <a:gd name="adj4" fmla="val 57458"/>
              </a:avLst>
            </a:prstGeom>
            <a:noFill/>
            <a:ln w="9525">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a:latin typeface="VNI-Helve" pitchFamily="2" charset="0"/>
                </a:rPr>
                <a:t>j</a:t>
              </a:r>
            </a:p>
          </p:txBody>
        </p:sp>
        <p:sp>
          <p:nvSpPr>
            <p:cNvPr id="31" name="Line 29"/>
            <p:cNvSpPr>
              <a:spLocks noChangeShapeType="1"/>
            </p:cNvSpPr>
            <p:nvPr/>
          </p:nvSpPr>
          <p:spPr bwMode="auto">
            <a:xfrm flipH="1">
              <a:off x="5203" y="1169"/>
              <a:ext cx="298"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2" name="Oval 30"/>
          <p:cNvSpPr>
            <a:spLocks noChangeArrowheads="1"/>
          </p:cNvSpPr>
          <p:nvPr/>
        </p:nvSpPr>
        <p:spPr bwMode="auto">
          <a:xfrm>
            <a:off x="6994525" y="2868613"/>
            <a:ext cx="790575" cy="617537"/>
          </a:xfrm>
          <a:prstGeom prst="ellipse">
            <a:avLst/>
          </a:prstGeom>
          <a:gradFill rotWithShape="1">
            <a:gsLst>
              <a:gs pos="0">
                <a:schemeClr val="bg1">
                  <a:alpha val="60001"/>
                </a:schemeClr>
              </a:gs>
              <a:gs pos="100000">
                <a:srgbClr val="FFFF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Tree>
    <p:extLst>
      <p:ext uri="{BB962C8B-B14F-4D97-AF65-F5344CB8AC3E}">
        <p14:creationId xmlns:p14="http://schemas.microsoft.com/office/powerpoint/2010/main" val="15123079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amond(in)">
                                      <p:cBhvr>
                                        <p:cTn id="7" dur="2000"/>
                                        <p:tgtEl>
                                          <p:spTgt spid="26"/>
                                        </p:tgtEl>
                                      </p:cBhvr>
                                    </p:animEffect>
                                  </p:childTnLst>
                                </p:cTn>
                              </p:par>
                            </p:childTnLst>
                          </p:cTn>
                        </p:par>
                        <p:par>
                          <p:cTn id="8" fill="hold">
                            <p:stCondLst>
                              <p:cond delay="2000"/>
                            </p:stCondLst>
                            <p:childTnLst>
                              <p:par>
                                <p:cTn id="9" presetID="8" presetClass="entr" presetSubtype="16"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diamond(in)">
                                      <p:cBhvr>
                                        <p:cTn id="11" dur="1000"/>
                                        <p:tgtEl>
                                          <p:spTgt spid="29"/>
                                        </p:tgtEl>
                                      </p:cBhvr>
                                    </p:animEffect>
                                  </p:childTnLst>
                                </p:cTn>
                              </p:par>
                            </p:childTnLst>
                          </p:cTn>
                        </p:par>
                        <p:par>
                          <p:cTn id="12" fill="hold">
                            <p:stCondLst>
                              <p:cond delay="3000"/>
                            </p:stCondLst>
                            <p:childTnLst>
                              <p:par>
                                <p:cTn id="13" presetID="21" presetClass="exit" presetSubtype="4" fill="hold" grpId="0" nodeType="afterEffect">
                                  <p:stCondLst>
                                    <p:cond delay="0"/>
                                  </p:stCondLst>
                                  <p:childTnLst>
                                    <p:animEffect transition="out" filter="wheel(4)">
                                      <p:cBhvr>
                                        <p:cTn id="14" dur="2000"/>
                                        <p:tgtEl>
                                          <p:spTgt spid="12"/>
                                        </p:tgtEl>
                                      </p:cBhvr>
                                    </p:animEffect>
                                    <p:set>
                                      <p:cBhvr>
                                        <p:cTn id="15" dur="1" fill="hold">
                                          <p:stCondLst>
                                            <p:cond delay="1999"/>
                                          </p:stCondLst>
                                        </p:cTn>
                                        <p:tgtEl>
                                          <p:spTgt spid="12"/>
                                        </p:tgtEl>
                                        <p:attrNameLst>
                                          <p:attrName>style.visibility</p:attrName>
                                        </p:attrNameLst>
                                      </p:cBhvr>
                                      <p:to>
                                        <p:strVal val="hidden"/>
                                      </p:to>
                                    </p:set>
                                  </p:childTnLst>
                                </p:cTn>
                              </p:par>
                              <p:par>
                                <p:cTn id="16" presetID="21" presetClass="entr" presetSubtype="4" fill="hold" grpId="2" nodeType="withEffect">
                                  <p:stCondLst>
                                    <p:cond delay="0"/>
                                  </p:stCondLst>
                                  <p:iterate type="lt">
                                    <p:tmPct val="0"/>
                                  </p:iterate>
                                  <p:childTnLst>
                                    <p:set>
                                      <p:cBhvr>
                                        <p:cTn id="17" dur="1" fill="hold">
                                          <p:stCondLst>
                                            <p:cond delay="0"/>
                                          </p:stCondLst>
                                        </p:cTn>
                                        <p:tgtEl>
                                          <p:spTgt spid="32"/>
                                        </p:tgtEl>
                                        <p:attrNameLst>
                                          <p:attrName>style.visibility</p:attrName>
                                        </p:attrNameLst>
                                      </p:cBhvr>
                                      <p:to>
                                        <p:strVal val="visible"/>
                                      </p:to>
                                    </p:set>
                                    <p:animEffect transition="in" filter="wheel(4)">
                                      <p:cBhvr>
                                        <p:cTn id="18" dur="2000"/>
                                        <p:tgtEl>
                                          <p:spTgt spid="32"/>
                                        </p:tgtEl>
                                      </p:cBhvr>
                                    </p:animEffect>
                                  </p:childTnLst>
                                </p:cTn>
                              </p:par>
                            </p:childTnLst>
                          </p:cTn>
                        </p:par>
                        <p:par>
                          <p:cTn id="19" fill="hold">
                            <p:stCondLst>
                              <p:cond delay="5000"/>
                            </p:stCondLst>
                            <p:childTnLst>
                              <p:par>
                                <p:cTn id="20" presetID="26" presetClass="emph" presetSubtype="0" fill="hold" grpId="0" nodeType="afterEffect">
                                  <p:stCondLst>
                                    <p:cond delay="0"/>
                                  </p:stCondLst>
                                  <p:childTnLst>
                                    <p:animEffect transition="out" filter="fade">
                                      <p:cBhvr>
                                        <p:cTn id="21" dur="2000" tmFilter="0, 0; .2, .5; .8, .5; 1, 0"/>
                                        <p:tgtEl>
                                          <p:spTgt spid="11"/>
                                        </p:tgtEl>
                                      </p:cBhvr>
                                    </p:animEffect>
                                    <p:animScale>
                                      <p:cBhvr>
                                        <p:cTn id="22" dur="1000" autoRev="1" fill="hold"/>
                                        <p:tgtEl>
                                          <p:spTgt spid="11"/>
                                        </p:tgtEl>
                                      </p:cBhvr>
                                      <p:by x="105000" y="105000"/>
                                    </p:animScale>
                                  </p:childTnLst>
                                </p:cTn>
                              </p:par>
                              <p:par>
                                <p:cTn id="23" presetID="26" presetClass="emph" presetSubtype="0" fill="hold" grpId="0" nodeType="withEffect">
                                  <p:stCondLst>
                                    <p:cond delay="0"/>
                                  </p:stCondLst>
                                  <p:iterate type="lt">
                                    <p:tmPct val="0"/>
                                  </p:iterate>
                                  <p:childTnLst>
                                    <p:animEffect transition="out" filter="fade">
                                      <p:cBhvr>
                                        <p:cTn id="24" dur="2000" tmFilter="0, 0; .2, .5; .8, .5; 1, 0"/>
                                        <p:tgtEl>
                                          <p:spTgt spid="32"/>
                                        </p:tgtEl>
                                      </p:cBhvr>
                                    </p:animEffect>
                                    <p:animScale>
                                      <p:cBhvr>
                                        <p:cTn id="25" dur="1000" autoRev="1" fill="hold"/>
                                        <p:tgtEl>
                                          <p:spTgt spid="32"/>
                                        </p:tgtEl>
                                      </p:cBhvr>
                                      <p:by x="105000" y="105000"/>
                                    </p:animScale>
                                  </p:childTnLst>
                                </p:cTn>
                              </p:par>
                            </p:childTnLst>
                          </p:cTn>
                        </p:par>
                        <p:par>
                          <p:cTn id="26" fill="hold">
                            <p:stCondLst>
                              <p:cond delay="7000"/>
                            </p:stCondLst>
                            <p:childTnLst>
                              <p:par>
                                <p:cTn id="27" presetID="63" presetClass="path" presetSubtype="0" accel="50000" decel="50000" fill="hold" nodeType="afterEffect">
                                  <p:stCondLst>
                                    <p:cond delay="0"/>
                                  </p:stCondLst>
                                  <p:childTnLst>
                                    <p:animMotion origin="layout" path="M -3.33333E-6 1.48148E-6 L 0.12291 0.00509 " pathEditMode="relative" rAng="0" ptsTypes="AA">
                                      <p:cBhvr>
                                        <p:cTn id="28" dur="2000" fill="hold"/>
                                        <p:tgtEl>
                                          <p:spTgt spid="26"/>
                                        </p:tgtEl>
                                        <p:attrNameLst>
                                          <p:attrName>ppt_x</p:attrName>
                                          <p:attrName>ppt_y</p:attrName>
                                        </p:attrNameLst>
                                      </p:cBhvr>
                                      <p:rCtr x="6250" y="694"/>
                                    </p:animMotion>
                                  </p:childTnLst>
                                </p:cTn>
                              </p:par>
                            </p:childTnLst>
                          </p:cTn>
                        </p:par>
                        <p:par>
                          <p:cTn id="29" fill="hold">
                            <p:stCondLst>
                              <p:cond delay="9000"/>
                            </p:stCondLst>
                            <p:childTnLst>
                              <p:par>
                                <p:cTn id="30" presetID="26" presetClass="emph" presetSubtype="0" fill="hold" grpId="3" nodeType="afterEffect">
                                  <p:stCondLst>
                                    <p:cond delay="0"/>
                                  </p:stCondLst>
                                  <p:iterate type="lt">
                                    <p:tmPct val="0"/>
                                  </p:iterate>
                                  <p:childTnLst>
                                    <p:animEffect transition="out" filter="fade">
                                      <p:cBhvr>
                                        <p:cTn id="31" dur="2000" tmFilter="0, 0; .2, .5; .8, .5; 1, 0"/>
                                        <p:tgtEl>
                                          <p:spTgt spid="32"/>
                                        </p:tgtEl>
                                      </p:cBhvr>
                                    </p:animEffect>
                                    <p:animScale>
                                      <p:cBhvr>
                                        <p:cTn id="32" dur="1000" autoRev="1" fill="hold"/>
                                        <p:tgtEl>
                                          <p:spTgt spid="32"/>
                                        </p:tgtEl>
                                      </p:cBhvr>
                                      <p:by x="105000" y="105000"/>
                                    </p:animScale>
                                  </p:childTnLst>
                                </p:cTn>
                              </p:par>
                              <p:par>
                                <p:cTn id="33" presetID="26" presetClass="emph" presetSubtype="0" fill="hold" grpId="0" nodeType="withEffect">
                                  <p:stCondLst>
                                    <p:cond delay="0"/>
                                  </p:stCondLst>
                                  <p:childTnLst>
                                    <p:animEffect transition="out" filter="fade">
                                      <p:cBhvr>
                                        <p:cTn id="34" dur="2000" tmFilter="0, 0; .2, .5; .8, .5; 1, 0"/>
                                        <p:tgtEl>
                                          <p:spTgt spid="13"/>
                                        </p:tgtEl>
                                      </p:cBhvr>
                                    </p:animEffect>
                                    <p:animScale>
                                      <p:cBhvr>
                                        <p:cTn id="35" dur="1000" autoRev="1" fill="hold"/>
                                        <p:tgtEl>
                                          <p:spTgt spid="13"/>
                                        </p:tgtEl>
                                      </p:cBhvr>
                                      <p:by x="105000" y="105000"/>
                                    </p:animScale>
                                  </p:childTnLst>
                                </p:cTn>
                              </p:par>
                            </p:childTnLst>
                          </p:cTn>
                        </p:par>
                        <p:par>
                          <p:cTn id="36" fill="hold">
                            <p:stCondLst>
                              <p:cond delay="11000"/>
                            </p:stCondLst>
                            <p:childTnLst>
                              <p:par>
                                <p:cTn id="37" presetID="35" presetClass="path" presetSubtype="0" accel="50000" decel="50000" fill="hold" nodeType="afterEffect">
                                  <p:stCondLst>
                                    <p:cond delay="0"/>
                                  </p:stCondLst>
                                  <p:childTnLst>
                                    <p:animMotion origin="layout" path="M 3.72966E-17 -3.33333E-6 L -0.11927 4.07407E-6 " pathEditMode="relative" rAng="0" ptsTypes="AA">
                                      <p:cBhvr>
                                        <p:cTn id="38" dur="2000" fill="hold"/>
                                        <p:tgtEl>
                                          <p:spTgt spid="29"/>
                                        </p:tgtEl>
                                        <p:attrNameLst>
                                          <p:attrName>ppt_x</p:attrName>
                                          <p:attrName>ppt_y</p:attrName>
                                        </p:attrNameLst>
                                      </p:cBhvr>
                                      <p:rCtr x="-5833" y="255"/>
                                    </p:animMotion>
                                  </p:childTnLst>
                                </p:cTn>
                              </p:par>
                            </p:childTnLst>
                          </p:cTn>
                        </p:par>
                        <p:par>
                          <p:cTn id="39" fill="hold">
                            <p:stCondLst>
                              <p:cond delay="13000"/>
                            </p:stCondLst>
                            <p:childTnLst>
                              <p:par>
                                <p:cTn id="40" presetID="36" presetClass="emph" presetSubtype="0" fill="hold" grpId="1" nodeType="afterEffect">
                                  <p:stCondLst>
                                    <p:cond delay="0"/>
                                  </p:stCondLst>
                                  <p:iterate type="lt">
                                    <p:tmPct val="10000"/>
                                  </p:iterate>
                                  <p:childTnLst>
                                    <p:animScale>
                                      <p:cBhvr>
                                        <p:cTn id="41" dur="1000" autoRev="1" fill="hold">
                                          <p:stCondLst>
                                            <p:cond delay="0"/>
                                          </p:stCondLst>
                                        </p:cTn>
                                        <p:tgtEl>
                                          <p:spTgt spid="32"/>
                                        </p:tgtEl>
                                      </p:cBhvr>
                                      <p:to x="80000" y="100000"/>
                                    </p:animScale>
                                    <p:anim by="(#ppt_w*0.10)" calcmode="lin" valueType="num">
                                      <p:cBhvr>
                                        <p:cTn id="42" dur="1000" autoRev="1" fill="hold">
                                          <p:stCondLst>
                                            <p:cond delay="0"/>
                                          </p:stCondLst>
                                        </p:cTn>
                                        <p:tgtEl>
                                          <p:spTgt spid="32"/>
                                        </p:tgtEl>
                                        <p:attrNameLst>
                                          <p:attrName>ppt_x</p:attrName>
                                        </p:attrNameLst>
                                      </p:cBhvr>
                                    </p:anim>
                                    <p:anim by="(-#ppt_w*0.10)" calcmode="lin" valueType="num">
                                      <p:cBhvr>
                                        <p:cTn id="43" dur="1000" autoRev="1" fill="hold">
                                          <p:stCondLst>
                                            <p:cond delay="0"/>
                                          </p:stCondLst>
                                        </p:cTn>
                                        <p:tgtEl>
                                          <p:spTgt spid="32"/>
                                        </p:tgtEl>
                                        <p:attrNameLst>
                                          <p:attrName>ppt_y</p:attrName>
                                        </p:attrNameLst>
                                      </p:cBhvr>
                                    </p:anim>
                                    <p:animRot by="-480000">
                                      <p:cBhvr>
                                        <p:cTn id="44" dur="1000" autoRev="1" fill="hold">
                                          <p:stCondLst>
                                            <p:cond delay="0"/>
                                          </p:stCondLst>
                                        </p:cTn>
                                        <p:tgtEl>
                                          <p:spTgt spid="32"/>
                                        </p:tgtEl>
                                        <p:attrNameLst>
                                          <p:attrName>r</p:attrName>
                                        </p:attrNameLst>
                                      </p:cBhvr>
                                    </p:animRot>
                                  </p:childTnLst>
                                </p:cTn>
                              </p:par>
                            </p:childTnLst>
                          </p:cTn>
                        </p:par>
                        <p:par>
                          <p:cTn id="45" fill="hold">
                            <p:stCondLst>
                              <p:cond delay="15200"/>
                            </p:stCondLst>
                            <p:childTnLst>
                              <p:par>
                                <p:cTn id="46" presetID="63" presetClass="path" presetSubtype="0" accel="50000" decel="50000" fill="hold" nodeType="afterEffect">
                                  <p:stCondLst>
                                    <p:cond delay="0"/>
                                  </p:stCondLst>
                                  <p:childTnLst>
                                    <p:animMotion origin="layout" path="M 0.12291 0.00509 L 0.24045 0.00439 " pathEditMode="relative" rAng="0" ptsTypes="AA">
                                      <p:cBhvr>
                                        <p:cTn id="47" dur="2000" fill="hold"/>
                                        <p:tgtEl>
                                          <p:spTgt spid="26"/>
                                        </p:tgtEl>
                                        <p:attrNameLst>
                                          <p:attrName>ppt_x</p:attrName>
                                          <p:attrName>ppt_y</p:attrName>
                                        </p:attrNameLst>
                                      </p:cBhvr>
                                      <p:rCtr x="5868" y="0"/>
                                    </p:animMotion>
                                  </p:childTnLst>
                                </p:cTn>
                              </p:par>
                            </p:childTnLst>
                          </p:cTn>
                        </p:par>
                        <p:par>
                          <p:cTn id="48" fill="hold">
                            <p:stCondLst>
                              <p:cond delay="17200"/>
                            </p:stCondLst>
                            <p:childTnLst>
                              <p:par>
                                <p:cTn id="49" presetID="35" presetClass="path" presetSubtype="0" accel="50000" decel="50000" fill="hold" nodeType="afterEffect">
                                  <p:stCondLst>
                                    <p:cond delay="0"/>
                                  </p:stCondLst>
                                  <p:childTnLst>
                                    <p:animMotion origin="layout" path="M -0.11927 0.00671 L -0.24218 0.00162 " pathEditMode="relative" rAng="0" ptsTypes="AA">
                                      <p:cBhvr>
                                        <p:cTn id="50" dur="2000" fill="hold"/>
                                        <p:tgtEl>
                                          <p:spTgt spid="29"/>
                                        </p:tgtEl>
                                        <p:attrNameLst>
                                          <p:attrName>ppt_x</p:attrName>
                                          <p:attrName>ppt_y</p:attrName>
                                        </p:attrNameLst>
                                      </p:cBhvr>
                                      <p:rCtr x="-6146" y="-60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32" grpId="0" animBg="1"/>
      <p:bldP spid="32" grpId="1" animBg="1"/>
      <p:bldP spid="32" grpId="2" animBg="1"/>
      <p:bldP spid="32" grpId="3"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288" y="427038"/>
            <a:ext cx="6302375" cy="715962"/>
          </a:xfrm>
        </p:spPr>
        <p:txBody>
          <a:bodyPr/>
          <a:lstStyle/>
          <a:p>
            <a:r>
              <a:rPr lang="en-US" sz="3200" dirty="0">
                <a:latin typeface="Times New Roman" panose="02020603050405020304" pitchFamily="18" charset="0"/>
                <a:cs typeface="Times New Roman" panose="02020603050405020304" pitchFamily="18" charset="0"/>
              </a:rPr>
              <a:t>Ví dụ</a:t>
            </a:r>
          </a:p>
        </p:txBody>
      </p:sp>
      <p:sp>
        <p:nvSpPr>
          <p:cNvPr id="4" name="Slide Number Placeholder 3"/>
          <p:cNvSpPr>
            <a:spLocks noGrp="1"/>
          </p:cNvSpPr>
          <p:nvPr>
            <p:ph type="sldNum" sz="quarter" idx="12"/>
          </p:nvPr>
        </p:nvSpPr>
        <p:spPr/>
        <p:txBody>
          <a:bodyPr/>
          <a:lstStyle/>
          <a:p>
            <a:fld id="{F5EFD47E-C029-4974-8E90-7A6D993626E2}" type="slidenum">
              <a:rPr lang="en-US" altLang="en-US" smtClean="0"/>
              <a:pPr/>
              <a:t>99</a:t>
            </a:fld>
            <a:endParaRPr lang="en-US" altLang="en-US"/>
          </a:p>
        </p:txBody>
      </p:sp>
      <p:sp>
        <p:nvSpPr>
          <p:cNvPr id="33" name="Oval 4"/>
          <p:cNvSpPr>
            <a:spLocks noChangeArrowheads="1"/>
          </p:cNvSpPr>
          <p:nvPr/>
        </p:nvSpPr>
        <p:spPr bwMode="auto">
          <a:xfrm>
            <a:off x="1395412" y="2805113"/>
            <a:ext cx="792163"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34" name="Oval 5"/>
          <p:cNvSpPr>
            <a:spLocks noChangeArrowheads="1"/>
          </p:cNvSpPr>
          <p:nvPr/>
        </p:nvSpPr>
        <p:spPr bwMode="auto">
          <a:xfrm>
            <a:off x="2505075" y="280511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35" name="Oval 6"/>
          <p:cNvSpPr>
            <a:spLocks noChangeArrowheads="1"/>
          </p:cNvSpPr>
          <p:nvPr/>
        </p:nvSpPr>
        <p:spPr bwMode="auto">
          <a:xfrm>
            <a:off x="3613150" y="280511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36" name="Oval 7"/>
          <p:cNvSpPr>
            <a:spLocks noChangeArrowheads="1"/>
          </p:cNvSpPr>
          <p:nvPr/>
        </p:nvSpPr>
        <p:spPr bwMode="auto">
          <a:xfrm>
            <a:off x="4722812" y="280511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37" name="Oval 8"/>
          <p:cNvSpPr>
            <a:spLocks noChangeArrowheads="1"/>
          </p:cNvSpPr>
          <p:nvPr/>
        </p:nvSpPr>
        <p:spPr bwMode="auto">
          <a:xfrm>
            <a:off x="5829300" y="2805113"/>
            <a:ext cx="792162"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8</a:t>
            </a:r>
          </a:p>
        </p:txBody>
      </p:sp>
      <p:sp>
        <p:nvSpPr>
          <p:cNvPr id="38" name="Oval 9"/>
          <p:cNvSpPr>
            <a:spLocks noChangeArrowheads="1"/>
          </p:cNvSpPr>
          <p:nvPr/>
        </p:nvSpPr>
        <p:spPr bwMode="auto">
          <a:xfrm>
            <a:off x="6938962" y="280511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12</a:t>
            </a:r>
          </a:p>
        </p:txBody>
      </p:sp>
      <p:sp>
        <p:nvSpPr>
          <p:cNvPr id="39" name="Oval 10"/>
          <p:cNvSpPr>
            <a:spLocks noChangeArrowheads="1"/>
          </p:cNvSpPr>
          <p:nvPr/>
        </p:nvSpPr>
        <p:spPr bwMode="auto">
          <a:xfrm>
            <a:off x="8048625" y="280511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15</a:t>
            </a:r>
          </a:p>
        </p:txBody>
      </p:sp>
      <p:sp>
        <p:nvSpPr>
          <p:cNvPr id="40" name="Oval 11"/>
          <p:cNvSpPr>
            <a:spLocks noChangeArrowheads="1"/>
          </p:cNvSpPr>
          <p:nvPr/>
        </p:nvSpPr>
        <p:spPr bwMode="auto">
          <a:xfrm>
            <a:off x="288925" y="2805113"/>
            <a:ext cx="790575" cy="617537"/>
          </a:xfrm>
          <a:prstGeom prst="ellipse">
            <a:avLst/>
          </a:prstGeom>
          <a:gradFill rotWithShape="1">
            <a:gsLst>
              <a:gs pos="0">
                <a:schemeClr val="bg1">
                  <a:alpha val="60001"/>
                </a:schemeClr>
              </a:gs>
              <a:gs pos="100000">
                <a:srgbClr val="FF33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grpSp>
        <p:nvGrpSpPr>
          <p:cNvPr id="41" name="Group 12"/>
          <p:cNvGrpSpPr>
            <a:grpSpLocks/>
          </p:cNvGrpSpPr>
          <p:nvPr/>
        </p:nvGrpSpPr>
        <p:grpSpPr bwMode="auto">
          <a:xfrm>
            <a:off x="288925" y="2209800"/>
            <a:ext cx="8550275" cy="608013"/>
            <a:chOff x="644" y="1153"/>
            <a:chExt cx="4972" cy="383"/>
          </a:xfrm>
        </p:grpSpPr>
        <p:sp>
          <p:nvSpPr>
            <p:cNvPr id="42" name="Oval 13"/>
            <p:cNvSpPr>
              <a:spLocks noChangeArrowheads="1"/>
            </p:cNvSpPr>
            <p:nvPr/>
          </p:nvSpPr>
          <p:spPr bwMode="auto">
            <a:xfrm>
              <a:off x="1288"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1</a:t>
              </a:r>
            </a:p>
          </p:txBody>
        </p:sp>
        <p:sp>
          <p:nvSpPr>
            <p:cNvPr id="43" name="Oval 14"/>
            <p:cNvSpPr>
              <a:spLocks noChangeArrowheads="1"/>
            </p:cNvSpPr>
            <p:nvPr/>
          </p:nvSpPr>
          <p:spPr bwMode="auto">
            <a:xfrm>
              <a:off x="1933"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2</a:t>
              </a:r>
            </a:p>
          </p:txBody>
        </p:sp>
        <p:sp>
          <p:nvSpPr>
            <p:cNvPr id="44" name="Oval 15"/>
            <p:cNvSpPr>
              <a:spLocks noChangeArrowheads="1"/>
            </p:cNvSpPr>
            <p:nvPr/>
          </p:nvSpPr>
          <p:spPr bwMode="auto">
            <a:xfrm>
              <a:off x="2577"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3</a:t>
              </a:r>
            </a:p>
          </p:txBody>
        </p:sp>
        <p:sp>
          <p:nvSpPr>
            <p:cNvPr id="45" name="Oval 16"/>
            <p:cNvSpPr>
              <a:spLocks noChangeArrowheads="1"/>
            </p:cNvSpPr>
            <p:nvPr/>
          </p:nvSpPr>
          <p:spPr bwMode="auto">
            <a:xfrm>
              <a:off x="3222"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4</a:t>
              </a:r>
            </a:p>
          </p:txBody>
        </p:sp>
        <p:sp>
          <p:nvSpPr>
            <p:cNvPr id="46" name="Oval 17"/>
            <p:cNvSpPr>
              <a:spLocks noChangeArrowheads="1"/>
            </p:cNvSpPr>
            <p:nvPr/>
          </p:nvSpPr>
          <p:spPr bwMode="auto">
            <a:xfrm>
              <a:off x="386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5</a:t>
              </a:r>
            </a:p>
          </p:txBody>
        </p:sp>
        <p:sp>
          <p:nvSpPr>
            <p:cNvPr id="47" name="Oval 18"/>
            <p:cNvSpPr>
              <a:spLocks noChangeArrowheads="1"/>
            </p:cNvSpPr>
            <p:nvPr/>
          </p:nvSpPr>
          <p:spPr bwMode="auto">
            <a:xfrm>
              <a:off x="4511"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6</a:t>
              </a:r>
            </a:p>
          </p:txBody>
        </p:sp>
        <p:sp>
          <p:nvSpPr>
            <p:cNvPr id="48" name="Oval 19"/>
            <p:cNvSpPr>
              <a:spLocks noChangeArrowheads="1"/>
            </p:cNvSpPr>
            <p:nvPr/>
          </p:nvSpPr>
          <p:spPr bwMode="auto">
            <a:xfrm>
              <a:off x="5156"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7</a:t>
              </a:r>
            </a:p>
          </p:txBody>
        </p:sp>
        <p:sp>
          <p:nvSpPr>
            <p:cNvPr id="49" name="Oval 20"/>
            <p:cNvSpPr>
              <a:spLocks noChangeArrowheads="1"/>
            </p:cNvSpPr>
            <p:nvPr/>
          </p:nvSpPr>
          <p:spPr bwMode="auto">
            <a:xfrm>
              <a:off x="644" y="1153"/>
              <a:ext cx="460" cy="383"/>
            </a:xfrm>
            <a:prstGeom prst="ellipse">
              <a:avLst/>
            </a:prstGeom>
            <a:noFill/>
            <a:ln>
              <a:noFill/>
            </a:ln>
            <a:effectLst/>
            <a:extLst>
              <a:ext uri="{909E8E84-426E-40DD-AFC4-6F175D3DCCD1}">
                <a14:hiddenFill xmlns:a14="http://schemas.microsoft.com/office/drawing/2010/main">
                  <a:gradFill rotWithShape="1">
                    <a:gsLst>
                      <a:gs pos="0">
                        <a:schemeClr val="bg1">
                          <a:alpha val="60001"/>
                        </a:schemeClr>
                      </a:gs>
                      <a:gs pos="100000">
                        <a:schemeClr val="accent2"/>
                      </a:gs>
                    </a:gsLst>
                    <a:path path="shape">
                      <a:fillToRect l="50000" t="50000" r="50000" b="50000"/>
                    </a:path>
                  </a:gra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2400" b="1">
                  <a:latin typeface="VNI-Helve" pitchFamily="2" charset="0"/>
                </a:rPr>
                <a:t>0</a:t>
              </a:r>
            </a:p>
          </p:txBody>
        </p:sp>
      </p:grpSp>
    </p:spTree>
    <p:extLst>
      <p:ext uri="{BB962C8B-B14F-4D97-AF65-F5344CB8AC3E}">
        <p14:creationId xmlns:p14="http://schemas.microsoft.com/office/powerpoint/2010/main" val="41447929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xit" presetSubtype="4" fill="hold" grpId="0" nodeType="afterEffect">
                                  <p:stCondLst>
                                    <p:cond delay="0"/>
                                  </p:stCondLst>
                                  <p:childTnLst>
                                    <p:animEffect transition="out" filter="wheel(4)">
                                      <p:cBhvr>
                                        <p:cTn id="6" dur="2000"/>
                                        <p:tgtEl>
                                          <p:spTgt spid="38"/>
                                        </p:tgtEl>
                                      </p:cBhvr>
                                    </p:animEffect>
                                    <p:set>
                                      <p:cBhvr>
                                        <p:cTn id="7" dur="1" fill="hold">
                                          <p:stCondLst>
                                            <p:cond delay="1999"/>
                                          </p:stCondLst>
                                        </p:cTn>
                                        <p:tgtEl>
                                          <p:spTgt spid="38"/>
                                        </p:tgtEl>
                                        <p:attrNameLst>
                                          <p:attrName>style.visibility</p:attrName>
                                        </p:attrNameLst>
                                      </p:cBhvr>
                                      <p:to>
                                        <p:strVal val="hidden"/>
                                      </p:to>
                                    </p:set>
                                  </p:childTnLst>
                                </p:cTn>
                              </p:par>
                            </p:childTnLst>
                          </p:cTn>
                        </p:par>
                        <p:par>
                          <p:cTn id="8" fill="hold">
                            <p:stCondLst>
                              <p:cond delay="2000"/>
                            </p:stCondLst>
                            <p:childTnLst>
                              <p:par>
                                <p:cTn id="9" presetID="26" presetClass="emph" presetSubtype="0" fill="hold" grpId="0" nodeType="afterEffect">
                                  <p:stCondLst>
                                    <p:cond delay="0"/>
                                  </p:stCondLst>
                                  <p:childTnLst>
                                    <p:animEffect transition="out" filter="fade">
                                      <p:cBhvr>
                                        <p:cTn id="10" dur="2000" tmFilter="0, 0; .2, .5; .8, .5; 1, 0"/>
                                        <p:tgtEl>
                                          <p:spTgt spid="37"/>
                                        </p:tgtEl>
                                      </p:cBhvr>
                                    </p:animEffect>
                                    <p:animScale>
                                      <p:cBhvr>
                                        <p:cTn id="11" dur="1000" autoRev="1" fill="hold"/>
                                        <p:tgtEl>
                                          <p:spTgt spid="37"/>
                                        </p:tgtEl>
                                      </p:cBhvr>
                                      <p:by x="105000" y="105000"/>
                                    </p:animScale>
                                  </p:childTnLst>
                                </p:cTn>
                              </p:par>
                              <p:par>
                                <p:cTn id="12" presetID="26" presetClass="emph" presetSubtype="0" fill="hold" grpId="0" nodeType="withEffect">
                                  <p:stCondLst>
                                    <p:cond delay="0"/>
                                  </p:stCondLst>
                                  <p:childTnLst>
                                    <p:animEffect transition="out" filter="fade">
                                      <p:cBhvr>
                                        <p:cTn id="13" dur="2000" tmFilter="0, 0; .2, .5; .8, .5; 1, 0"/>
                                        <p:tgtEl>
                                          <p:spTgt spid="39"/>
                                        </p:tgtEl>
                                      </p:cBhvr>
                                    </p:animEffect>
                                    <p:animScale>
                                      <p:cBhvr>
                                        <p:cTn id="14" dur="1000" autoRev="1" fill="hold"/>
                                        <p:tgtEl>
                                          <p:spTgt spid="3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animBg="1"/>
    </p:bldLst>
  </p:timing>
</p:sld>
</file>

<file path=ppt/theme/theme1.xml><?xml version="1.0" encoding="utf-8"?>
<a:theme xmlns:a="http://schemas.openxmlformats.org/drawingml/2006/main" name="Default Design">
  <a:themeElements>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EE384"/>
        </a:lt1>
        <a:dk2>
          <a:srgbClr val="FD8334"/>
        </a:dk2>
        <a:lt2>
          <a:srgbClr val="808080"/>
        </a:lt2>
        <a:accent1>
          <a:srgbClr val="F98EB2"/>
        </a:accent1>
        <a:accent2>
          <a:srgbClr val="FCB43E"/>
        </a:accent2>
        <a:accent3>
          <a:srgbClr val="FEEFC2"/>
        </a:accent3>
        <a:accent4>
          <a:srgbClr val="000000"/>
        </a:accent4>
        <a:accent5>
          <a:srgbClr val="FBC6D5"/>
        </a:accent5>
        <a:accent6>
          <a:srgbClr val="E4A337"/>
        </a:accent6>
        <a:hlink>
          <a:srgbClr val="FA6D73"/>
        </a:hlink>
        <a:folHlink>
          <a:srgbClr val="D264C5"/>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D4E1EE"/>
        </a:lt1>
        <a:dk2>
          <a:srgbClr val="2F84AF"/>
        </a:dk2>
        <a:lt2>
          <a:srgbClr val="808080"/>
        </a:lt2>
        <a:accent1>
          <a:srgbClr val="9899C1"/>
        </a:accent1>
        <a:accent2>
          <a:srgbClr val="4BBAC3"/>
        </a:accent2>
        <a:accent3>
          <a:srgbClr val="E6EEF5"/>
        </a:accent3>
        <a:accent4>
          <a:srgbClr val="000000"/>
        </a:accent4>
        <a:accent5>
          <a:srgbClr val="CACADD"/>
        </a:accent5>
        <a:accent6>
          <a:srgbClr val="43A8B0"/>
        </a:accent6>
        <a:hlink>
          <a:srgbClr val="7AC5B9"/>
        </a:hlink>
        <a:folHlink>
          <a:srgbClr val="719FC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576TGp_report_light</Template>
  <TotalTime>585</TotalTime>
  <Words>17070</Words>
  <Application>Microsoft Office PowerPoint</Application>
  <PresentationFormat>On-screen Show (4:3)</PresentationFormat>
  <Paragraphs>3518</Paragraphs>
  <Slides>270</Slides>
  <Notes>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270</vt:i4>
      </vt:variant>
    </vt:vector>
  </HeadingPairs>
  <TitlesOfParts>
    <vt:vector size="281" baseType="lpstr">
      <vt:lpstr>Arial</vt:lpstr>
      <vt:lpstr>Arial Black</vt:lpstr>
      <vt:lpstr>Cambria Math</vt:lpstr>
      <vt:lpstr>Tahoma</vt:lpstr>
      <vt:lpstr>Times New Roman</vt:lpstr>
      <vt:lpstr>VNI-Helve</vt:lpstr>
      <vt:lpstr>VNI-Times</vt:lpstr>
      <vt:lpstr>Wingdings</vt:lpstr>
      <vt:lpstr>Default Design</vt:lpstr>
      <vt:lpstr>Visio</vt:lpstr>
      <vt:lpstr>Visio.Drawing.15</vt:lpstr>
      <vt:lpstr>PowerPoint Presentation</vt:lpstr>
      <vt:lpstr>Thông tin chung</vt:lpstr>
      <vt:lpstr>Nội dung học phần</vt:lpstr>
      <vt:lpstr>PowerPoint Presentation</vt:lpstr>
      <vt:lpstr>Nội dung chính</vt:lpstr>
      <vt:lpstr>1.1 Mô hình hóa bài toán thực tế</vt:lpstr>
      <vt:lpstr>1.2 Cấu trúc dữ liệu</vt:lpstr>
      <vt:lpstr>Vai trò của việc lựa chọn CTDL</vt:lpstr>
      <vt:lpstr>PowerPoint Presentation</vt:lpstr>
      <vt:lpstr>Phân loại cấu trúc dữ liệu</vt:lpstr>
      <vt:lpstr>1.3 Giải thuật</vt:lpstr>
      <vt:lpstr>Khái niệm thuật toán</vt:lpstr>
      <vt:lpstr>Tính chất của thuật toán</vt:lpstr>
      <vt:lpstr>Biểu diễn giải thuật</vt:lpstr>
      <vt:lpstr>Đánh giá độ phức tạp của thuật toán</vt:lpstr>
      <vt:lpstr>Đánh giá độ phức tạp của thuật toán</vt:lpstr>
      <vt:lpstr>Phương pháp thực nghiệm</vt:lpstr>
      <vt:lpstr>Phương pháp xấp xỉ toán học</vt:lpstr>
      <vt:lpstr>Phân lớp độ phức tạp của GT</vt:lpstr>
      <vt:lpstr>1.4 Chương trình</vt:lpstr>
      <vt:lpstr>Tiêu chuẩn của một chương trình</vt:lpstr>
      <vt:lpstr>PowerPoint Presentation</vt:lpstr>
      <vt:lpstr>PowerPoint Presentation</vt:lpstr>
      <vt:lpstr>Thank You!</vt:lpstr>
      <vt:lpstr>PowerPoint Presentation</vt:lpstr>
      <vt:lpstr>Nội dung chính</vt:lpstr>
      <vt:lpstr>2.1 Bài toán tìm kiếm</vt:lpstr>
      <vt:lpstr>2.1 Bài toán tìm kiếm</vt:lpstr>
      <vt:lpstr>2.2 Tìm kiếm tuyến tính</vt:lpstr>
      <vt:lpstr>2.2 Tìm kiếm tuyến tính</vt:lpstr>
      <vt:lpstr>PowerPoint Presentation</vt:lpstr>
      <vt:lpstr>PowerPoint Presentation</vt:lpstr>
      <vt:lpstr>PowerPoint Presentation</vt:lpstr>
      <vt:lpstr>Minh họa tìm kiếm tuyến tính</vt:lpstr>
      <vt:lpstr>2.3 Tìm kiếm nhị phân</vt:lpstr>
      <vt:lpstr>2.3 Tìm kiếm nhị phân</vt:lpstr>
      <vt:lpstr>2.3 Tìm kiếm nhị phân</vt:lpstr>
      <vt:lpstr>Minh họa thuật toán</vt:lpstr>
      <vt:lpstr>Minh họa thuật toán</vt:lpstr>
      <vt:lpstr>Cài đặt giải thuật</vt:lpstr>
      <vt:lpstr>2.4 Đánh giá các giải thuật</vt:lpstr>
      <vt:lpstr>PowerPoint Presentation</vt:lpstr>
      <vt:lpstr>Thank You!</vt:lpstr>
      <vt:lpstr>PowerPoint Presentation</vt:lpstr>
      <vt:lpstr>3.1 Bài toán sắp xếp</vt:lpstr>
      <vt:lpstr>Các giải thuật sắp xếp thông dụng</vt:lpstr>
      <vt:lpstr>3.2 Đổi chỗ trực tiếp</vt:lpstr>
      <vt:lpstr>Các bước tiến hành</vt:lpstr>
      <vt:lpstr>Cài đặt thuật toán</vt:lpstr>
      <vt:lpstr>Minh họa</vt:lpstr>
      <vt:lpstr>Minh họa</vt:lpstr>
      <vt:lpstr>Minh họa</vt:lpstr>
      <vt:lpstr>Minh họa</vt:lpstr>
      <vt:lpstr>Minh họa</vt:lpstr>
      <vt:lpstr>Minh họa</vt:lpstr>
      <vt:lpstr>Minh họa</vt:lpstr>
      <vt:lpstr>Minh họa</vt:lpstr>
      <vt:lpstr>3.3 Chọn trực tiếp</vt:lpstr>
      <vt:lpstr>3.3 Chọn trực tiếp</vt:lpstr>
      <vt:lpstr>Cài đặt thuật toán</vt:lpstr>
      <vt:lpstr>Minh họa</vt:lpstr>
      <vt:lpstr>Minh họa</vt:lpstr>
      <vt:lpstr>Minh họa</vt:lpstr>
      <vt:lpstr>Minh họa</vt:lpstr>
      <vt:lpstr>Minh họa</vt:lpstr>
      <vt:lpstr>Minh họa</vt:lpstr>
      <vt:lpstr>3.4 Chèn trực tiếp</vt:lpstr>
      <vt:lpstr>Các bước thực hiện</vt:lpstr>
      <vt:lpstr>Cài đặt thuật toán</vt:lpstr>
      <vt:lpstr>Minh họa</vt:lpstr>
      <vt:lpstr>Minh họa</vt:lpstr>
      <vt:lpstr>Minh họa</vt:lpstr>
      <vt:lpstr>Minh họa</vt:lpstr>
      <vt:lpstr>Minh họa</vt:lpstr>
      <vt:lpstr>Minh họa</vt:lpstr>
      <vt:lpstr>Minh họa</vt:lpstr>
      <vt:lpstr>Minh họa</vt:lpstr>
      <vt:lpstr>Minh họa</vt:lpstr>
      <vt:lpstr>3.5 Nổi bọt -  Bubble Sort</vt:lpstr>
      <vt:lpstr>Các bước thực hiện</vt:lpstr>
      <vt:lpstr>Cài đặt thuật toán</vt:lpstr>
      <vt:lpstr>Minh họa</vt:lpstr>
      <vt:lpstr>Minh họa</vt:lpstr>
      <vt:lpstr>Minh họa</vt:lpstr>
      <vt:lpstr>Minh họa</vt:lpstr>
      <vt:lpstr>Minh họa</vt:lpstr>
      <vt:lpstr>Minh họa</vt:lpstr>
      <vt:lpstr>Minh họa</vt:lpstr>
      <vt:lpstr>3.6 Quick Sort</vt:lpstr>
      <vt:lpstr>Các bước thực hiện</vt:lpstr>
      <vt:lpstr>Cài đặt thuật toán Quick Sort</vt:lpstr>
      <vt:lpstr>Ví dụ</vt:lpstr>
      <vt:lpstr>Ví dụ</vt:lpstr>
      <vt:lpstr>Ví dụ</vt:lpstr>
      <vt:lpstr>Ví dụ</vt:lpstr>
      <vt:lpstr>Ví dụ</vt:lpstr>
      <vt:lpstr>Ví dụ</vt:lpstr>
      <vt:lpstr>Ví dụ</vt:lpstr>
      <vt:lpstr>Ví dụ</vt:lpstr>
      <vt:lpstr>3.7 Sắp xếp theo cây – Heap Sort</vt:lpstr>
      <vt:lpstr>Các bước thực hiện</vt:lpstr>
      <vt:lpstr>Hàm hiệu chỉnh heap</vt:lpstr>
      <vt:lpstr>Hàm tạo heap từ dãy ban đầu</vt:lpstr>
      <vt:lpstr>Hàm Heap Sort</vt:lpstr>
      <vt:lpstr>Minh họa</vt:lpstr>
      <vt:lpstr>Minh họa</vt:lpstr>
      <vt:lpstr>Minh họa</vt:lpstr>
      <vt:lpstr>3.8 Shell Sort</vt:lpstr>
      <vt:lpstr>Cách thực hiện</vt:lpstr>
      <vt:lpstr>Các bước tiến hành</vt:lpstr>
      <vt:lpstr>Cài đặt Shell Sort</vt:lpstr>
      <vt:lpstr>Ví dụ</vt:lpstr>
      <vt:lpstr>Ví dụ</vt:lpstr>
      <vt:lpstr>Ví dụ</vt:lpstr>
      <vt:lpstr>Ví dụ</vt:lpstr>
      <vt:lpstr>Ví dụ</vt:lpstr>
      <vt:lpstr>Ví dụ</vt:lpstr>
      <vt:lpstr>Ví dụ</vt:lpstr>
      <vt:lpstr>Ví dụ</vt:lpstr>
      <vt:lpstr>3.9 Trộn trực tiếp – Merge Sort</vt:lpstr>
      <vt:lpstr>Các bước thực hiện</vt:lpstr>
      <vt:lpstr>Ví dụ - Merge Sort</vt:lpstr>
      <vt:lpstr>Ví dụ - Merge Sort</vt:lpstr>
      <vt:lpstr>Ví dụ - Merge Sort</vt:lpstr>
      <vt:lpstr>Ví dụ - Merge Sort</vt:lpstr>
      <vt:lpstr>Ví dụ - Merge Sort</vt:lpstr>
      <vt:lpstr>Ví dụ - Merge Sort</vt:lpstr>
      <vt:lpstr>Ví dụ - Merge Sort</vt:lpstr>
      <vt:lpstr>Ví dụ - Merge Sort</vt:lpstr>
      <vt:lpstr>Ví dụ - Merge Sort</vt:lpstr>
      <vt:lpstr>Ví dụ - Merge Sort</vt:lpstr>
      <vt:lpstr>Ví dụ - Merge Sort</vt:lpstr>
      <vt:lpstr>Ví dụ - Merge Sort</vt:lpstr>
      <vt:lpstr>Cài đặt – Merge Sort</vt:lpstr>
      <vt:lpstr>Hàm trộn b và c vào a:</vt:lpstr>
      <vt:lpstr>Cài đặt – Merge Sort</vt:lpstr>
      <vt:lpstr>3.10 Sắp xếp theo cơ số - Radix Sort</vt:lpstr>
      <vt:lpstr>3.10 Sắp xếp theo cơ số - Radix Sort</vt:lpstr>
      <vt:lpstr>Thuật toán Radix Sort</vt:lpstr>
      <vt:lpstr>Ví dụ - Radix Sort</vt:lpstr>
      <vt:lpstr>Ví dụ - Radix Sort</vt:lpstr>
      <vt:lpstr>Ví dụ - Radix Sort</vt:lpstr>
      <vt:lpstr>Ví dụ - Radix Sort</vt:lpstr>
      <vt:lpstr>Ví dụ - Radix Sort</vt:lpstr>
      <vt:lpstr>Ví dụ - Radix Sort</vt:lpstr>
      <vt:lpstr>Ví dụ - Radix Sort</vt:lpstr>
      <vt:lpstr>Ví dụ - Radix Sort</vt:lpstr>
      <vt:lpstr>Ví dụ - Radix Sort</vt:lpstr>
      <vt:lpstr>Bài tập</vt:lpstr>
      <vt:lpstr>Bài tập</vt:lpstr>
      <vt:lpstr>Thank You!</vt:lpstr>
      <vt:lpstr>PowerPoint Presentation</vt:lpstr>
      <vt:lpstr>Nội dung chính</vt:lpstr>
      <vt:lpstr>4.1 Giới thiệu tổng quan</vt:lpstr>
      <vt:lpstr>4.1 Giới thiệu tổng quan</vt:lpstr>
      <vt:lpstr>4.1 Giới thiệu tổng quan</vt:lpstr>
      <vt:lpstr>4.1 Giới thiệu tổng quan</vt:lpstr>
      <vt:lpstr>4.2 Danh sách liên kết đơn</vt:lpstr>
      <vt:lpstr>Thành phần DL của 1 phần tử (Nút)</vt:lpstr>
      <vt:lpstr>CTDL của DSLK đơn</vt:lpstr>
      <vt:lpstr>VD: DSLK đơn trong bộ nhớ</vt:lpstr>
      <vt:lpstr>Các giải thuật trên DSLK đơn</vt:lpstr>
      <vt:lpstr>Khởi tạo DSLK đơn rỗng</vt:lpstr>
      <vt:lpstr>Tạo một phần tử mới</vt:lpstr>
      <vt:lpstr>Tạo một phần tử mới</vt:lpstr>
      <vt:lpstr>Thêm phần tử vào danh sách</vt:lpstr>
      <vt:lpstr>Thêm phần tử vào đầu DSLK</vt:lpstr>
      <vt:lpstr>Thêm phần tử vào đầu DSLK</vt:lpstr>
      <vt:lpstr>Thêm phần tử vào đầu DSLK</vt:lpstr>
      <vt:lpstr>Thêm phần tử vào cuối DSLK</vt:lpstr>
      <vt:lpstr>Thêm phần tử vào cuối DSLK</vt:lpstr>
      <vt:lpstr>Thêm phần tử vào cuối DSLK</vt:lpstr>
      <vt:lpstr>Thêm phần tử vào sau nút q</vt:lpstr>
      <vt:lpstr>Thêm phần tử vào sau nút q</vt:lpstr>
      <vt:lpstr>Thêm phần tử vào sau nút q</vt:lpstr>
      <vt:lpstr>Duyệt DSLK đơn</vt:lpstr>
      <vt:lpstr>Duyệt DSLK đơn</vt:lpstr>
      <vt:lpstr>Hàm in DSLK đơn</vt:lpstr>
      <vt:lpstr>Xóa phần tử khỏi DSLK đơn</vt:lpstr>
      <vt:lpstr>Xóa phần tử P đầu DSLK đơn</vt:lpstr>
      <vt:lpstr>Xóa phần tử P sau nút Q</vt:lpstr>
      <vt:lpstr>Hàm xóa phần tử khỏi DSLK đơn</vt:lpstr>
      <vt:lpstr>Sắp xếp DSLK đơn</vt:lpstr>
      <vt:lpstr>Sắp xếp DSLK đơn</vt:lpstr>
      <vt:lpstr>Sắp xếp DSLK đơn</vt:lpstr>
      <vt:lpstr>Các CT đặc biệt của DSLK đơn</vt:lpstr>
      <vt:lpstr>Các thao tác trên ngăn xếp</vt:lpstr>
      <vt:lpstr>Cài đặt stack bằng mảng một chiều</vt:lpstr>
      <vt:lpstr>Cài đặt stack bằng mảng một chiều</vt:lpstr>
      <vt:lpstr>Cài đặt stack bằng mảng một chiều</vt:lpstr>
      <vt:lpstr>Cài đặt stack bằng mảng một chiều</vt:lpstr>
      <vt:lpstr>Cài đặt stack bằng mảng một chiều</vt:lpstr>
      <vt:lpstr>Cài đặt stack bằng mảng một chiều</vt:lpstr>
      <vt:lpstr>Cài đặt stack bằng DSLK đơn</vt:lpstr>
      <vt:lpstr>Cài đặt stack bằng DSLK đơn</vt:lpstr>
      <vt:lpstr>Cài đặt stack bằng DSLK đơn</vt:lpstr>
      <vt:lpstr>Cài đặt stack bằng DSLK đơn</vt:lpstr>
      <vt:lpstr>Cài đặt stack bằng DSLK đơn</vt:lpstr>
      <vt:lpstr>Một số ứng dụng của ngăn xếp</vt:lpstr>
      <vt:lpstr>Các thao tác trên hàng đợi</vt:lpstr>
      <vt:lpstr>Cài đặt Queue bằng mảng 1 chiều</vt:lpstr>
      <vt:lpstr>Cài đặt Queue bằng mảng 1 chiều</vt:lpstr>
      <vt:lpstr>Cài đặt Queue bằng mảng 1 chiều</vt:lpstr>
      <vt:lpstr>Cài đặt Queue bằng mảng 1 chiều</vt:lpstr>
      <vt:lpstr>Cài đặt Queue bằng mảng 1 chiều</vt:lpstr>
      <vt:lpstr>Cài đặt Queue bằng DSLK</vt:lpstr>
      <vt:lpstr>Cài đặt Queue bằng DSLK</vt:lpstr>
      <vt:lpstr>Cài đặt Queue bằng DSLK</vt:lpstr>
      <vt:lpstr>Cài đặt Queue bằng DSLK</vt:lpstr>
      <vt:lpstr>Cài đặt Queue bằng DSLK</vt:lpstr>
      <vt:lpstr>Cài đặt Queue bằng DSLK</vt:lpstr>
      <vt:lpstr>3.4 Một số CTDL dạng DSLK khác</vt:lpstr>
      <vt:lpstr>Bài tập Chương 3</vt:lpstr>
      <vt:lpstr>Bài tập Chương 3</vt:lpstr>
      <vt:lpstr>Bài tập Chương 3</vt:lpstr>
      <vt:lpstr>Bài tập Chương 3</vt:lpstr>
      <vt:lpstr>Bài tập Chương 3</vt:lpstr>
      <vt:lpstr>Bài tập Chương 3</vt:lpstr>
      <vt:lpstr>Thank You!</vt:lpstr>
      <vt:lpstr>PowerPoint Presentation</vt:lpstr>
      <vt:lpstr>Nội dung chính</vt:lpstr>
      <vt:lpstr>5.1 Tổng quan về cấu trúc cây</vt:lpstr>
      <vt:lpstr>Một số khái niệm cơ bản</vt:lpstr>
      <vt:lpstr>Một số khái niệm cơ bản</vt:lpstr>
      <vt:lpstr>Một số ví dụ</vt:lpstr>
      <vt:lpstr>5.2 Cây nhị phân</vt:lpstr>
      <vt:lpstr>Tính chất của cây nhị phân</vt:lpstr>
      <vt:lpstr>Biểu diễn cây nhị phân</vt:lpstr>
      <vt:lpstr>Biểu diễn cây nhị phân</vt:lpstr>
      <vt:lpstr>Biểu diễn cây nhị phân</vt:lpstr>
      <vt:lpstr>Duyệt cây nhị phân</vt:lpstr>
      <vt:lpstr>Duyệt cây nhị phân</vt:lpstr>
      <vt:lpstr>Duyệt cây nhị phân</vt:lpstr>
      <vt:lpstr>Duyệt cây nhị phân</vt:lpstr>
      <vt:lpstr>Một số cách biểu diễn cây nhị phân khác</vt:lpstr>
      <vt:lpstr>Một số cách biểu diễn cây nhị phân khác</vt:lpstr>
      <vt:lpstr>5.3 Cây nhị phân tìm kiếm</vt:lpstr>
      <vt:lpstr>Khai báo và khởi tạo</vt:lpstr>
      <vt:lpstr>Các thao tác trên cây NPTK</vt:lpstr>
      <vt:lpstr>Tạo một nút có khóa bằng x</vt:lpstr>
      <vt:lpstr>Thêm một nút có khóa x</vt:lpstr>
      <vt:lpstr>Minh họa thêm phần tử vào cây</vt:lpstr>
      <vt:lpstr>Tìm nút có khóa x, không dùng đệ quy</vt:lpstr>
      <vt:lpstr>Tìm nút có khóa x, dùng đệ quy</vt:lpstr>
      <vt:lpstr>Minh họa tìm nút</vt:lpstr>
      <vt:lpstr>Minh họa tạo 1 cây NPTK</vt:lpstr>
      <vt:lpstr>Hủy nút có khóa x trên cây</vt:lpstr>
      <vt:lpstr>Hủy nút có khóa x trên cây</vt:lpstr>
      <vt:lpstr>Minh họa hủy nút có 1 cây con</vt:lpstr>
      <vt:lpstr>Minh họa hủy nút có 2 cây con</vt:lpstr>
      <vt:lpstr>Cài đặt thao tác xóa nút có key x</vt:lpstr>
      <vt:lpstr>Hàm tìm phần tử thay thế</vt:lpstr>
      <vt:lpstr>4.4 Cây NPTK cân bằng</vt:lpstr>
      <vt:lpstr>CTDL của cây NPTK cân bằng</vt:lpstr>
      <vt:lpstr>CTDL của cây NPTK cân bằng</vt:lpstr>
      <vt:lpstr>Các trường hợp mất cân bằng do lệch trái</vt:lpstr>
      <vt:lpstr>Các trường hợp mất cân bằng do lệch phải</vt:lpstr>
      <vt:lpstr>Các thao tác trên cây cân bằng</vt:lpstr>
      <vt:lpstr>Cân bằng lại do lệch trái TH1</vt:lpstr>
      <vt:lpstr>Hàm cân bằng cho TH1</vt:lpstr>
      <vt:lpstr>Cân bằng lại do lệch trái TH2</vt:lpstr>
      <vt:lpstr>Hàm cân bằng cho TH2</vt:lpstr>
      <vt:lpstr>Cân bằng cho lệch phải TH3</vt:lpstr>
      <vt:lpstr>Hàm cân bằng TH3</vt:lpstr>
      <vt:lpstr>Cân bằng cho lệch phải TH4</vt:lpstr>
      <vt:lpstr>Hàm cân bằng TH4</vt:lpstr>
      <vt:lpstr>Thêm nút vào cây NPTK CB</vt:lpstr>
      <vt:lpstr>Hủy nút trên cây NPTK CB</vt:lpstr>
      <vt:lpstr>Bài tập chương 5</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BuiVan Thuong</dc:creator>
  <cp:lastModifiedBy>Acer</cp:lastModifiedBy>
  <cp:revision>55</cp:revision>
  <dcterms:created xsi:type="dcterms:W3CDTF">2014-09-19T04:24:28Z</dcterms:created>
  <dcterms:modified xsi:type="dcterms:W3CDTF">2023-03-09T10:20:16Z</dcterms:modified>
</cp:coreProperties>
</file>