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69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1D54-0FA7-3171-67AC-A50DEAD31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BB37B-AEDF-D5AA-85E3-588A4A2D3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7ABBB-7B3D-EF8D-EA73-0A4AE43E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B10-290F-4567-ABA2-03C27C7BBD74}" type="datetimeFigureOut">
              <a:rPr lang="en-US" smtClean="0"/>
              <a:t>25/09/2023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C6733-7EF2-E8CD-B5E6-00E9B49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C28AB-3B30-4EDD-9141-9C9464F9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CE09-24B2-42BF-A4DC-78CB29279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4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45D6-2526-3245-AC73-6F13F3B0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AF7EC-579B-3DB0-40B5-4A984440A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B84DF-F93B-C9A3-61FD-3D7E4D7B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B10-290F-4567-ABA2-03C27C7BBD74}" type="datetimeFigureOut">
              <a:rPr lang="en-US" smtClean="0"/>
              <a:t>25/09/2023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8BFDA-A55B-05C0-B09D-3B6BED67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FA2DE-4708-1D64-691F-3DAFF3E4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CE09-24B2-42BF-A4DC-78CB29279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0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DF734-DBB8-32F1-7653-D544D7B6A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D9CDA-D144-BD2A-1921-4844389C3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EFF4F-6872-7EB3-CAE2-320FF154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B10-290F-4567-ABA2-03C27C7BBD74}" type="datetimeFigureOut">
              <a:rPr lang="en-US" smtClean="0"/>
              <a:t>25/09/2023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FC88B-7F63-A264-A6B6-851DF352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2DB91-3FBB-E3E5-0B01-50243FE9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CE09-24B2-42BF-A4DC-78CB29279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2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gray">
          <a:xfrm>
            <a:off x="711201" y="354965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355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508000" y="609602"/>
            <a:ext cx="11074400" cy="2514599"/>
          </a:xfrm>
          <a:prstGeom prst="rect">
            <a:avLst/>
          </a:prstGeom>
        </p:spPr>
        <p:txBody>
          <a:bodyPr/>
          <a:lstStyle>
            <a:lvl1pPr algn="ctr">
              <a:defRPr sz="3600" smtClean="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55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533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76200"/>
            <a:ext cx="11480800" cy="838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43000"/>
            <a:ext cx="11480800" cy="4953000"/>
          </a:xfrm>
        </p:spPr>
        <p:txBody>
          <a:bodyPr/>
          <a:lstStyle>
            <a:lvl1pPr algn="l">
              <a:defRPr>
                <a:latin typeface="+mn-lt"/>
                <a:cs typeface="Tahoma" pitchFamily="34" charset="0"/>
              </a:defRPr>
            </a:lvl1pPr>
            <a:lvl2pPr algn="l">
              <a:defRPr>
                <a:latin typeface="+mn-lt"/>
                <a:cs typeface="Tahoma" pitchFamily="34" charset="0"/>
              </a:defRPr>
            </a:lvl2pPr>
            <a:lvl3pPr algn="l">
              <a:defRPr>
                <a:latin typeface="+mn-lt"/>
                <a:cs typeface="Tahoma" pitchFamily="34" charset="0"/>
              </a:defRPr>
            </a:lvl3pPr>
            <a:lvl4pPr algn="l">
              <a:defRPr>
                <a:latin typeface="+mn-lt"/>
                <a:cs typeface="Tahoma" pitchFamily="34" charset="0"/>
              </a:defRPr>
            </a:lvl4pPr>
            <a:lvl5pPr algn="l">
              <a:defRPr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8984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09600" y="1905000"/>
            <a:ext cx="11176000" cy="1447800"/>
          </a:xfrm>
          <a:prstGeom prst="rect">
            <a:avLst/>
          </a:prstGeom>
        </p:spPr>
        <p:txBody>
          <a:bodyPr/>
          <a:lstStyle>
            <a:lvl1pPr algn="ctr">
              <a:defRPr sz="3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4972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4902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06400" y="1143000"/>
            <a:ext cx="54864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400800" y="1143000"/>
            <a:ext cx="54864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4252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06400" y="1143000"/>
            <a:ext cx="114808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06400" y="3733800"/>
            <a:ext cx="114808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7501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06400" y="1143000"/>
            <a:ext cx="5588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6299200" y="1143000"/>
            <a:ext cx="5588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06400" y="3733800"/>
            <a:ext cx="5588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6299200" y="3733800"/>
            <a:ext cx="5588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8113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143000"/>
            <a:ext cx="558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1782762"/>
            <a:ext cx="5588000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9200" y="1143000"/>
            <a:ext cx="559019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9200" y="1782762"/>
            <a:ext cx="5590195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531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5AE9-D10E-F4DA-4EAC-B0102E70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AF6F2-230B-87B1-50D3-5A5A733AF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0648A-3470-E2E8-E8DD-2E1573D9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B10-290F-4567-ABA2-03C27C7BBD74}" type="datetimeFigureOut">
              <a:rPr lang="en-US" smtClean="0"/>
              <a:t>25/09/2023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49C33-3BD2-8D66-776E-62A71FE9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B037B-43A9-0E74-D6C6-E7926F49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CE09-24B2-42BF-A4DC-78CB29279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600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684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22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66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36094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50259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48486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58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5A18-9099-374F-CCF7-ED9FF2F5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148D5-C6E8-426F-2AAB-7C5BF2EEE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5B2D0-CC3B-2489-0995-163D8A40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B10-290F-4567-ABA2-03C27C7BBD74}" type="datetimeFigureOut">
              <a:rPr lang="en-US" smtClean="0"/>
              <a:t>25/09/2023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5640E-DE3C-44E7-8E9E-5A54C4BC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18007-4263-177B-4562-0517C5D2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CE09-24B2-42BF-A4DC-78CB29279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6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019C-1E74-3BB7-6E16-33C78BAE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9B69E-72F3-874B-2940-927DE039F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1B6C2-7E81-B925-8C69-50F3D50C4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EE480-9019-B22A-E9AE-59111FAF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B10-290F-4567-ABA2-03C27C7BBD74}" type="datetimeFigureOut">
              <a:rPr lang="en-US" smtClean="0"/>
              <a:t>25/09/2023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D8FB8-154C-9D96-F9F7-E06D061C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5473E-6D8E-9E4E-E350-0FF27687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CE09-24B2-42BF-A4DC-78CB29279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540F-20B1-4BD4-18AD-59569C9D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67CC4-831F-A32E-4407-6C79AC5C2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5C0AB-9010-BDFB-4FA3-9D58A047F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E8ACD-C8EC-DD3F-A46A-BFADD2006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F16DE-1850-30E8-D023-CB84D499F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55EEA-7932-BDCC-31DC-B2EEAD6D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B10-290F-4567-ABA2-03C27C7BBD74}" type="datetimeFigureOut">
              <a:rPr lang="en-US" smtClean="0"/>
              <a:t>25/09/2023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D1A78-CCBA-5630-9AB3-77CAE55D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D39AE9-A4C1-AB86-F15F-8DE5A2C8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CE09-24B2-42BF-A4DC-78CB29279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7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5A79-4E14-FF41-CEA2-BEFD8B3C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4030E-B4BF-1FEF-3A16-AD0CE00A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B10-290F-4567-ABA2-03C27C7BBD74}" type="datetimeFigureOut">
              <a:rPr lang="en-US" smtClean="0"/>
              <a:t>25/09/2023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672F7-2438-EC83-E270-8AF6DDEA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8CDE9-68F3-88F4-0ACE-A592643F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CE09-24B2-42BF-A4DC-78CB29279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9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5CD88-0FAC-FB37-2DCD-F8E5354C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B10-290F-4567-ABA2-03C27C7BBD74}" type="datetimeFigureOut">
              <a:rPr lang="en-US" smtClean="0"/>
              <a:t>25/09/2023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65F2D-58DB-5069-2FCF-253A7FDC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6D2B5-98BB-B0F7-A678-37F18F52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CE09-24B2-42BF-A4DC-78CB29279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6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2F84-DA10-5512-8318-BD899BFC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F196C-5421-6264-8809-4ED6F0F76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34876-E01F-D704-5805-F6680EF74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17E7B-60B5-0621-1D6D-7ED16A1B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B10-290F-4567-ABA2-03C27C7BBD74}" type="datetimeFigureOut">
              <a:rPr lang="en-US" smtClean="0"/>
              <a:t>25/09/2023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B10AF-5DF3-5CFE-1DFB-03A24425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07CFC-1848-E78A-A2B2-BACE7A64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CE09-24B2-42BF-A4DC-78CB29279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7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9951-779B-0561-9F02-DD94EBB9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AD381-008F-E4CE-4A51-C9DFE9EF2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A0EEF-5D5D-91D1-4D24-1A248CCAB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92264-E6AC-FD3D-AD13-20F89FAF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6B10-290F-4567-ABA2-03C27C7BBD74}" type="datetimeFigureOut">
              <a:rPr lang="en-US" smtClean="0"/>
              <a:t>25/09/2023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EDFBE-1661-745F-FE40-16D907F7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38939-E6E1-FECD-32EC-EAF5DF4D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5CE09-24B2-42BF-A4DC-78CB29279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9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CC505-16FB-A7E5-3E17-BB2505B6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8E1E3-56A6-F181-116A-BAE27C961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2962E-7E68-E708-D85A-D5F5D508B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76B10-290F-4567-ABA2-03C27C7BBD74}" type="datetimeFigureOut">
              <a:rPr lang="en-US" smtClean="0"/>
              <a:t>25/09/2023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F9E41-D956-103C-A2A3-4A9BD8417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DDF6D-C201-627F-98A7-0714AA055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5CE09-24B2-42BF-A4DC-78CB29279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5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43000"/>
            <a:ext cx="11480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6137276"/>
            <a:ext cx="12192000" cy="72072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0" y="6194425"/>
            <a:ext cx="3922184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 </a:t>
            </a:r>
            <a:r>
              <a:rPr lang="en-US" sz="11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Trường</a:t>
            </a:r>
            <a:r>
              <a:rPr lang="en-US" sz="11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Đại</a:t>
            </a:r>
            <a:r>
              <a:rPr lang="en-US" sz="11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Học</a:t>
            </a:r>
            <a:r>
              <a:rPr lang="en-US" sz="11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Bách</a:t>
            </a:r>
            <a:r>
              <a:rPr lang="en-US" sz="11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Khoa</a:t>
            </a:r>
            <a:endParaRPr lang="en-US" sz="11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defRPr/>
            </a:pPr>
            <a:r>
              <a:rPr lang="en-US" sz="11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Trung</a:t>
            </a:r>
            <a:r>
              <a:rPr lang="en-US" sz="11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Tâm</a:t>
            </a:r>
            <a:r>
              <a:rPr lang="en-US" sz="1100" b="1" baseline="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Kỹ</a:t>
            </a:r>
            <a:r>
              <a:rPr lang="en-US" sz="1100" b="1" baseline="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Thuật</a:t>
            </a:r>
            <a:r>
              <a:rPr lang="en-US" sz="1100" b="1" baseline="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Điện</a:t>
            </a:r>
            <a:r>
              <a:rPr lang="en-US" sz="1100" b="1" baseline="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00" b="1" baseline="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Toán</a:t>
            </a:r>
            <a:endParaRPr lang="en-US" sz="11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spcBef>
                <a:spcPct val="20000"/>
              </a:spcBef>
              <a:defRPr/>
            </a:pPr>
            <a:r>
              <a:rPr lang="en-US" sz="1100" b="1" dirty="0">
                <a:solidFill>
                  <a:srgbClr val="199ACC"/>
                </a:solidFill>
              </a:rPr>
              <a:t>© 2016</a:t>
            </a: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5080000" y="6194426"/>
            <a:ext cx="7112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vi-VN" sz="1100" b="1" dirty="0">
                <a:solidFill>
                  <a:schemeClr val="bg1"/>
                </a:solidFill>
              </a:rPr>
              <a:t>Lập trình C/C++</a:t>
            </a:r>
            <a:endParaRPr lang="en-US" sz="1100" b="1" dirty="0">
              <a:solidFill>
                <a:schemeClr val="bg1"/>
              </a:solidFill>
            </a:endParaRPr>
          </a:p>
          <a:p>
            <a:pPr algn="r">
              <a:defRPr/>
            </a:pPr>
            <a:fld id="{7E361DEB-F8C4-493B-B5A8-8661C8DCD275}" type="slidenum">
              <a:rPr lang="en-US" sz="1100" b="1" smtClean="0">
                <a:solidFill>
                  <a:schemeClr val="bg1"/>
                </a:solidFill>
              </a:rPr>
              <a:pPr algn="r">
                <a:spcBef>
                  <a:spcPct val="20000"/>
                </a:spcBef>
                <a:defRPr/>
              </a:p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76200"/>
            <a:ext cx="11480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28" name="Picture 4" descr="D:\5. Work2013\giaovu\logotrungtam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CrisscrossEtching trans="15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066800"/>
            <a:ext cx="6057176" cy="454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04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Hàm đệ quy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</a:t>
            </a:r>
            <a:r>
              <a:rPr lang="vi-VN"/>
              <a:t>àm đệ quy là hàm gọi lại chính nó</a:t>
            </a:r>
          </a:p>
          <a:p>
            <a:pPr lvl="1"/>
            <a:r>
              <a:rPr lang="vi-VN"/>
              <a:t>Trực tiếp: </a:t>
            </a:r>
          </a:p>
          <a:p>
            <a:pPr lvl="2"/>
            <a:r>
              <a:rPr lang="vi-VN"/>
              <a:t>foo() gọi foo() trực tiếp trong thân hàm foo()</a:t>
            </a:r>
          </a:p>
          <a:p>
            <a:pPr lvl="1"/>
            <a:r>
              <a:rPr lang="vi-VN"/>
              <a:t>Gán tiếp: </a:t>
            </a:r>
          </a:p>
          <a:p>
            <a:pPr lvl="2"/>
            <a:r>
              <a:rPr lang="vi-VN"/>
              <a:t>foo() gọi bar, bar gọi foo(); hoặc qua nhiều trung gian hàm khác</a:t>
            </a:r>
          </a:p>
          <a:p>
            <a:pPr lvl="2"/>
            <a:endParaRPr lang="en-US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36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Hàm đệ quy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Giải bài toán bằng đệ quy</a:t>
            </a:r>
          </a:p>
          <a:p>
            <a:pPr lvl="1"/>
            <a:r>
              <a:rPr lang="vi-VN"/>
              <a:t>Ví dụ:</a:t>
            </a:r>
          </a:p>
          <a:p>
            <a:pPr lvl="2"/>
            <a:r>
              <a:rPr lang="vi-VN"/>
              <a:t>Bài toán tháp Hanoi</a:t>
            </a:r>
          </a:p>
          <a:p>
            <a:pPr lvl="3"/>
            <a:r>
              <a:rPr lang="vi-VN"/>
              <a:t>Di chuyển chồng đĩa từ Cột đầu sang cột cuối, dùng cột giữa làm trung gian</a:t>
            </a:r>
          </a:p>
          <a:p>
            <a:pPr lvl="4"/>
            <a:r>
              <a:rPr lang="vi-VN"/>
              <a:t>Luôn đảm bảo trật tự kích thước các đĩa</a:t>
            </a:r>
          </a:p>
          <a:p>
            <a:pPr lvl="4"/>
            <a:endParaRPr lang="vi-VN"/>
          </a:p>
          <a:p>
            <a:pPr lvl="2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587416"/>
            <a:ext cx="3625044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7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Hàm đệ quy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Ví dụ</a:t>
            </a:r>
          </a:p>
          <a:p>
            <a:pPr lvl="1"/>
            <a:r>
              <a:rPr lang="vi-VN"/>
              <a:t>Chương trình tính tổng của 1+2+3+ .. + N</a:t>
            </a:r>
          </a:p>
          <a:p>
            <a:pPr lvl="1"/>
            <a:r>
              <a:rPr lang="vi-VN"/>
              <a:t>Hàm tong(N) gọi lại tong(N-1)</a:t>
            </a:r>
            <a:endParaRPr lang="en-US"/>
          </a:p>
          <a:p>
            <a:pPr lvl="2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819400"/>
            <a:ext cx="6629400" cy="267765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Consolas" charset="0"/>
              </a:rPr>
              <a:t>tong(int N)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ket_qua;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24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it-IT" sz="240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it-IT" sz="2400">
                <a:solidFill>
                  <a:prstClr val="black"/>
                </a:solidFill>
                <a:latin typeface="Consolas" charset="0"/>
              </a:rPr>
              <a:t>(N &lt;=0) ket_qua = 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24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it-IT" sz="2400">
                <a:solidFill>
                  <a:srgbClr val="0000FF"/>
                </a:solidFill>
                <a:latin typeface="Consolas" charset="0"/>
              </a:rPr>
              <a:t>else</a:t>
            </a:r>
            <a:r>
              <a:rPr lang="it-IT" sz="2400">
                <a:solidFill>
                  <a:prstClr val="black"/>
                </a:solidFill>
                <a:latin typeface="Consolas" charset="0"/>
              </a:rPr>
              <a:t> ket_qua = N + </a:t>
            </a:r>
            <a:r>
              <a:rPr lang="it-IT" sz="2400" b="1">
                <a:solidFill>
                  <a:srgbClr val="FF0000"/>
                </a:solidFill>
                <a:latin typeface="Consolas" charset="0"/>
              </a:rPr>
              <a:t>tong(N-1)</a:t>
            </a:r>
            <a:r>
              <a:rPr lang="it-IT" sz="240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2400">
                <a:solidFill>
                  <a:prstClr val="black"/>
                </a:solidFill>
                <a:latin typeface="Consolas" charset="0"/>
              </a:rPr>
              <a:t>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24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it-IT" sz="240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it-IT" sz="2400">
                <a:solidFill>
                  <a:prstClr val="black"/>
                </a:solidFill>
                <a:latin typeface="Consolas" charset="0"/>
              </a:rPr>
              <a:t> ket_qua;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240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567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Hàm đệ quy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Ví dụ</a:t>
            </a:r>
          </a:p>
          <a:p>
            <a:pPr lvl="1"/>
            <a:r>
              <a:rPr lang="vi-VN"/>
              <a:t>Chương trình tính giai thừa: 1x2x3x </a:t>
            </a:r>
            <a:r>
              <a:rPr lang="is-IS"/>
              <a:t>…</a:t>
            </a:r>
            <a:r>
              <a:rPr lang="vi-VN"/>
              <a:t>x N</a:t>
            </a:r>
          </a:p>
          <a:p>
            <a:pPr lvl="1"/>
            <a:r>
              <a:rPr lang="vi-VN"/>
              <a:t>Hàm giai_thua(N) gọi lại giai_thua(N-1)</a:t>
            </a:r>
            <a:endParaRPr lang="en-US"/>
          </a:p>
          <a:p>
            <a:pPr lvl="2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2819400"/>
            <a:ext cx="7696200" cy="267765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FF"/>
                </a:solidFill>
                <a:latin typeface="Consolas" charset="0"/>
              </a:rPr>
              <a:t>long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long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Consolas" charset="0"/>
              </a:rPr>
              <a:t>giai_thua(int N)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ket_qua;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(N &lt;=1) ket_qua = 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else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ket_qua = N*</a:t>
            </a:r>
            <a:r>
              <a:rPr lang="en-US" sz="2400" b="1">
                <a:solidFill>
                  <a:srgbClr val="FF0000"/>
                </a:solidFill>
                <a:latin typeface="Consolas" charset="0"/>
              </a:rPr>
              <a:t>giai_thua(N-1)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nsolas" charset="0"/>
              </a:rPr>
              <a:t>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ket_qua;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30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Hàm đệ quy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Yêu cầu cần thiết của một hàm đệ quy:</a:t>
            </a:r>
          </a:p>
          <a:p>
            <a:pPr lvl="1"/>
            <a:r>
              <a:rPr lang="vi-VN"/>
              <a:t>Điều kiện dừng quá trình gọi đệ quy</a:t>
            </a:r>
          </a:p>
          <a:p>
            <a:pPr lvl="1"/>
            <a:r>
              <a:rPr lang="vi-VN"/>
              <a:t>Ví dụ: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6716" y="2650004"/>
            <a:ext cx="5410200" cy="193899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Consolas" charset="0"/>
              </a:rPr>
              <a:t>tong(int N)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...</a:t>
            </a:r>
            <a:endParaRPr lang="en-US" sz="2400">
              <a:solidFill>
                <a:prstClr val="black"/>
              </a:solidFill>
              <a:latin typeface="Consola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24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it-IT" sz="240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it-IT" sz="2400">
                <a:solidFill>
                  <a:prstClr val="black"/>
                </a:solidFill>
                <a:latin typeface="Consolas" charset="0"/>
              </a:rPr>
              <a:t>(N &lt;=0) ket_qua = 0;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24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it-IT" sz="2400">
                <a:solidFill>
                  <a:srgbClr val="0000FF"/>
                </a:solidFill>
                <a:latin typeface="Consolas" charset="0"/>
              </a:rPr>
              <a:t>...</a:t>
            </a:r>
            <a:endParaRPr lang="it-IT" sz="2400">
              <a:solidFill>
                <a:prstClr val="black"/>
              </a:solidFill>
              <a:latin typeface="Consola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240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7" name="Left Arrow 6"/>
          <p:cNvSpPr/>
          <p:nvPr/>
        </p:nvSpPr>
        <p:spPr bwMode="auto">
          <a:xfrm>
            <a:off x="6629400" y="3238500"/>
            <a:ext cx="3733800" cy="8382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6880860" y="3472934"/>
            <a:ext cx="323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>
                <a:solidFill>
                  <a:srgbClr val="0432FF"/>
                </a:solidFill>
                <a:latin typeface="Tahoma" pitchFamily="34" charset="0"/>
              </a:rPr>
              <a:t>Dừng quá trình gọi đệ quy</a:t>
            </a:r>
            <a:endParaRPr lang="en-US">
              <a:solidFill>
                <a:srgbClr val="0432FF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1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81200" y="2650004"/>
            <a:ext cx="7696200" cy="193899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FF"/>
                </a:solidFill>
                <a:latin typeface="Consolas" charset="0"/>
              </a:rPr>
              <a:t>long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long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Consolas" charset="0"/>
              </a:rPr>
              <a:t>giai_thua(int N)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...</a:t>
            </a:r>
            <a:endParaRPr lang="en-US" sz="2400">
              <a:solidFill>
                <a:prstClr val="black"/>
              </a:solidFill>
              <a:latin typeface="Consolas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en-US" sz="2400">
                <a:solidFill>
                  <a:prstClr val="black"/>
                </a:solidFill>
                <a:latin typeface="Consolas" charset="0"/>
              </a:rPr>
              <a:t>(N &lt;=1) ket_qua = 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nsolas" charset="0"/>
              </a:rPr>
              <a:t>	</a:t>
            </a:r>
            <a:r>
              <a:rPr lang="en-US" sz="2400">
                <a:solidFill>
                  <a:srgbClr val="0000FF"/>
                </a:solidFill>
                <a:latin typeface="Consolas" charset="0"/>
              </a:rPr>
              <a:t>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prstClr val="black"/>
                </a:solidFill>
                <a:latin typeface="Consolas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Hàm đệ quy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Yêu cầu cần thiết của một hàm đệ quy:</a:t>
            </a:r>
          </a:p>
          <a:p>
            <a:pPr lvl="1"/>
            <a:r>
              <a:rPr lang="vi-VN"/>
              <a:t>Điều kiện dừng quá trình gọi đệ quy</a:t>
            </a:r>
          </a:p>
          <a:p>
            <a:pPr lvl="1"/>
            <a:r>
              <a:rPr lang="vi-VN"/>
              <a:t>Ví dụ:</a:t>
            </a:r>
            <a:endParaRPr lang="en-US"/>
          </a:p>
        </p:txBody>
      </p:sp>
      <p:sp>
        <p:nvSpPr>
          <p:cNvPr id="7" name="Left Arrow 6"/>
          <p:cNvSpPr/>
          <p:nvPr/>
        </p:nvSpPr>
        <p:spPr bwMode="auto">
          <a:xfrm>
            <a:off x="7086600" y="3167628"/>
            <a:ext cx="3352800" cy="8382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7437120" y="3402062"/>
            <a:ext cx="323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>
                <a:solidFill>
                  <a:srgbClr val="0432FF"/>
                </a:solidFill>
                <a:latin typeface="Tahoma" pitchFamily="34" charset="0"/>
              </a:rPr>
              <a:t>Dừng quá trình gọi đệ quy</a:t>
            </a:r>
            <a:endParaRPr lang="en-US">
              <a:solidFill>
                <a:srgbClr val="0432FF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60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Hàm đệ quy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Yêu cầu cần thiết của một hàm đệ quy:</a:t>
            </a:r>
          </a:p>
          <a:p>
            <a:pPr lvl="1"/>
            <a:r>
              <a:rPr lang="vi-VN"/>
              <a:t>Điều kiện dừng quá trình gọi đệ quy</a:t>
            </a:r>
          </a:p>
          <a:p>
            <a:pPr lvl="1"/>
            <a:r>
              <a:rPr lang="vi-VN"/>
              <a:t>Có lời gọi hàm đệ quy</a:t>
            </a:r>
          </a:p>
          <a:p>
            <a:pPr lvl="2"/>
            <a:r>
              <a:rPr lang="vi-VN"/>
              <a:t>Hàm tong(N) gọi lại tong(N-1)</a:t>
            </a:r>
          </a:p>
          <a:p>
            <a:pPr lvl="2"/>
            <a:r>
              <a:rPr lang="vi-VN"/>
              <a:t>Hàm giai_thua(N) gọi lại giai_thua(N-1)</a:t>
            </a:r>
            <a:endParaRPr lang="en-US"/>
          </a:p>
          <a:p>
            <a:pPr lvl="2"/>
            <a:endParaRPr lang="en-US"/>
          </a:p>
          <a:p>
            <a:pPr lvl="2"/>
            <a:endParaRPr lang="vi-VN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7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Hàm đệ quy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Giải bài toán bằng đệ quy</a:t>
            </a:r>
          </a:p>
          <a:p>
            <a:pPr lvl="1"/>
            <a:r>
              <a:rPr lang="vi-VN"/>
              <a:t>Lời giải của bài toán có kích thước N được tổng hợp từ lời giải của các bài toán có kích thước nhỏ hơn.</a:t>
            </a:r>
          </a:p>
          <a:p>
            <a:pPr lvl="1"/>
            <a:endParaRPr lang="vi-VN"/>
          </a:p>
          <a:p>
            <a:pPr lvl="1"/>
            <a:r>
              <a:rPr lang="vi-VN"/>
              <a:t>Ví dụ:</a:t>
            </a:r>
          </a:p>
          <a:p>
            <a:pPr lvl="2"/>
            <a:r>
              <a:rPr lang="vi-VN"/>
              <a:t>Lời giải cho bài toán tìm tổng N phần tử</a:t>
            </a:r>
          </a:p>
          <a:p>
            <a:pPr lvl="3"/>
            <a:r>
              <a:rPr lang="vi-VN"/>
              <a:t>Giả sử ta biết tổng của (N-1) phần tử</a:t>
            </a:r>
          </a:p>
          <a:p>
            <a:pPr lvl="3"/>
            <a:r>
              <a:rPr lang="vi-VN"/>
              <a:t>Vậy, lời giải của N phần tử được tổng hơp như thế nào từ kết quả trên?</a:t>
            </a:r>
            <a:endParaRPr lang="en-US"/>
          </a:p>
          <a:p>
            <a:pPr lvl="2"/>
            <a:endParaRPr lang="vi-VN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98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Hàm đệ quy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Giải bài toán bằng đệ quy</a:t>
            </a:r>
          </a:p>
          <a:p>
            <a:pPr lvl="1"/>
            <a:r>
              <a:rPr lang="vi-VN"/>
              <a:t>Lời giải của bài toán có kích thước N được tổng hợp từ lời giải của các bài toán có kích thước nhỏ hơn.</a:t>
            </a:r>
          </a:p>
          <a:p>
            <a:pPr lvl="1"/>
            <a:endParaRPr lang="vi-VN"/>
          </a:p>
          <a:p>
            <a:pPr lvl="1"/>
            <a:r>
              <a:rPr lang="vi-VN"/>
              <a:t>Ví dụ:</a:t>
            </a:r>
          </a:p>
          <a:p>
            <a:pPr lvl="2"/>
            <a:r>
              <a:rPr lang="vi-VN"/>
              <a:t>Lời giải cho giai thừa N </a:t>
            </a:r>
          </a:p>
          <a:p>
            <a:pPr lvl="3"/>
            <a:r>
              <a:rPr lang="vi-VN"/>
              <a:t>Giả sử ta biết lời giải cho giai thừa của (N-1)</a:t>
            </a:r>
          </a:p>
          <a:p>
            <a:pPr lvl="3"/>
            <a:r>
              <a:rPr lang="vi-VN"/>
              <a:t>Lời giải cho giai thừa N được tổng hợp như thế nào từ lời giải trên?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9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Hàm đệ quy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Giải bài toán bằng đệ quy</a:t>
            </a:r>
          </a:p>
          <a:p>
            <a:pPr lvl="1"/>
            <a:r>
              <a:rPr lang="vi-VN"/>
              <a:t>Lời giải của bài toán có kích thước N được tổng hợp từ lời giải của các bài toán có kích thước nhỏ hơn.</a:t>
            </a:r>
          </a:p>
          <a:p>
            <a:pPr lvl="1"/>
            <a:endParaRPr lang="vi-VN"/>
          </a:p>
          <a:p>
            <a:pPr lvl="1"/>
            <a:r>
              <a:rPr lang="vi-VN"/>
              <a:t>Ví dụ:</a:t>
            </a:r>
          </a:p>
          <a:p>
            <a:pPr lvl="2"/>
            <a:r>
              <a:rPr lang="vi-VN"/>
              <a:t>Tìm số thứ N trong dãy số Fibonaci</a:t>
            </a:r>
          </a:p>
          <a:p>
            <a:pPr lvl="3"/>
            <a:r>
              <a:rPr lang="vi-VN"/>
              <a:t>F(1) = 1</a:t>
            </a:r>
          </a:p>
          <a:p>
            <a:pPr lvl="3"/>
            <a:r>
              <a:rPr lang="vi-VN"/>
              <a:t>F(2) = 1</a:t>
            </a:r>
          </a:p>
          <a:p>
            <a:pPr lvl="3"/>
            <a:r>
              <a:rPr lang="vi-VN"/>
              <a:t>N &gt;2: F(N) = F(N-1) + F(N-2)</a:t>
            </a:r>
          </a:p>
          <a:p>
            <a:pPr lvl="2"/>
            <a:endParaRPr lang="vi-VN"/>
          </a:p>
          <a:p>
            <a:pPr lvl="2"/>
            <a:r>
              <a:rPr lang="vi-VN"/>
              <a:t>Lời giải</a:t>
            </a:r>
          </a:p>
          <a:p>
            <a:pPr lvl="3"/>
            <a:r>
              <a:rPr lang="vi-VN"/>
              <a:t>Giả sử ta có F(N-1) và F(N-2)</a:t>
            </a:r>
          </a:p>
          <a:p>
            <a:pPr lvl="3"/>
            <a:r>
              <a:rPr lang="vi-VN"/>
              <a:t>Lời giải cho F(N) được tổng hợp như thế nào từ các kết quả trên?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13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5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5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Tahoma</vt:lpstr>
      <vt:lpstr>Wingdings</vt:lpstr>
      <vt:lpstr>Office Theme</vt:lpstr>
      <vt:lpstr>15_Blends</vt:lpstr>
      <vt:lpstr>Hàm đệ quy</vt:lpstr>
      <vt:lpstr>Hàm đệ quy</vt:lpstr>
      <vt:lpstr>Hàm đệ quy</vt:lpstr>
      <vt:lpstr>Hàm đệ quy</vt:lpstr>
      <vt:lpstr>Hàm đệ quy</vt:lpstr>
      <vt:lpstr>Hàm đệ quy</vt:lpstr>
      <vt:lpstr>Hàm đệ quy</vt:lpstr>
      <vt:lpstr>Hàm đệ quy</vt:lpstr>
      <vt:lpstr>Hàm đệ quy</vt:lpstr>
      <vt:lpstr>Hàm đệ quy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Hàm đệ quy</dc:title>
  <dc:creator>Bảo Trần</dc:creator>
  <cp:lastModifiedBy>Bảo Trần</cp:lastModifiedBy>
  <cp:revision>1</cp:revision>
  <dcterms:created xsi:type="dcterms:W3CDTF">2023-09-25T08:19:53Z</dcterms:created>
  <dcterms:modified xsi:type="dcterms:W3CDTF">2023-09-25T08:20:18Z</dcterms:modified>
</cp:coreProperties>
</file>