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7" r:id="rId2"/>
    <p:sldId id="260" r:id="rId3"/>
    <p:sldId id="261" r:id="rId4"/>
    <p:sldId id="263" r:id="rId5"/>
    <p:sldId id="264" r:id="rId6"/>
    <p:sldId id="265" r:id="rId7"/>
    <p:sldId id="266" r:id="rId8"/>
    <p:sldId id="269" r:id="rId9"/>
    <p:sldId id="270"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3B07-D3B4-4B00-BBCD-5812F73DB3AF}" type="datetimeFigureOut">
              <a:rPr lang="en-US" smtClean="0"/>
              <a:t>9/27/2017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E10C9-9B39-4B43-8955-B12C0BC9801E}" type="slidenum">
              <a:rPr lang="en-US" smtClean="0"/>
              <a:t>‹#›</a:t>
            </a:fld>
            <a:endParaRPr lang="en-US"/>
          </a:p>
        </p:txBody>
      </p:sp>
    </p:spTree>
    <p:extLst>
      <p:ext uri="{BB962C8B-B14F-4D97-AF65-F5344CB8AC3E}">
        <p14:creationId xmlns:p14="http://schemas.microsoft.com/office/powerpoint/2010/main" val="403236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6F70B045-C953-419A-AFC5-D0FEAB51B264}" type="slidenum">
              <a:rPr lang="en-US">
                <a:solidFill>
                  <a:srgbClr val="000000"/>
                </a:solidFill>
              </a:rPr>
              <a:pPr/>
              <a:t>1</a:t>
            </a:fld>
            <a:endParaRPr lang="en-US">
              <a:solidFill>
                <a:srgbClr val="000000"/>
              </a:solidFill>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583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FCFD88-8050-43D8-9699-E566BB38A6C7}" type="slidenum">
              <a:rPr lang="en-US">
                <a:solidFill>
                  <a:srgbClr val="000000"/>
                </a:solidFill>
                <a:latin typeface="Times New Roman" panose="02020603050405020304" pitchFamily="18" charset="0"/>
              </a:rPr>
              <a:pPr/>
              <a:t>41</a:t>
            </a:fld>
            <a:endParaRPr lang="en-US">
              <a:solidFill>
                <a:srgbClr val="000000"/>
              </a:solidFill>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vi-VN"/>
          </a:p>
        </p:txBody>
      </p:sp>
    </p:spTree>
    <p:extLst>
      <p:ext uri="{BB962C8B-B14F-4D97-AF65-F5344CB8AC3E}">
        <p14:creationId xmlns:p14="http://schemas.microsoft.com/office/powerpoint/2010/main" val="401500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sz="1200" smtClean="0"/>
            </a:lvl1pPr>
          </a:lstStyle>
          <a:p>
            <a:pPr>
              <a:defRPr/>
            </a:pPr>
            <a:endParaRPr lang="en-US"/>
          </a:p>
        </p:txBody>
      </p:sp>
      <p:sp>
        <p:nvSpPr>
          <p:cNvPr id="5" name="Slide Number Placeholder 4"/>
          <p:cNvSpPr>
            <a:spLocks noGrp="1"/>
          </p:cNvSpPr>
          <p:nvPr>
            <p:ph type="sldNum" sz="quarter" idx="11"/>
          </p:nvPr>
        </p:nvSpPr>
        <p:spPr/>
        <p:txBody>
          <a:bodyPr/>
          <a:lstStyle>
            <a:lvl1pPr>
              <a:defRPr smtClean="0"/>
            </a:lvl1pPr>
          </a:lstStyle>
          <a:p>
            <a:pPr>
              <a:defRPr/>
            </a:pPr>
            <a:fld id="{C992678D-D1CD-40F9-9EA0-3221F0F606B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058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200" smtClean="0"/>
            </a:lvl1pPr>
          </a:lstStyle>
          <a:p>
            <a:pPr>
              <a:defRPr/>
            </a:pPr>
            <a:endParaRPr lang="en-US"/>
          </a:p>
        </p:txBody>
      </p:sp>
      <p:sp>
        <p:nvSpPr>
          <p:cNvPr id="5" name="Slide Number Placeholder 4"/>
          <p:cNvSpPr>
            <a:spLocks noGrp="1"/>
          </p:cNvSpPr>
          <p:nvPr>
            <p:ph type="sldNum" sz="quarter" idx="11"/>
          </p:nvPr>
        </p:nvSpPr>
        <p:spPr/>
        <p:txBody>
          <a:bodyPr/>
          <a:lstStyle>
            <a:lvl1pPr>
              <a:defRPr smtClean="0"/>
            </a:lvl1pPr>
          </a:lstStyle>
          <a:p>
            <a:pPr>
              <a:defRPr/>
            </a:pPr>
            <a:fld id="{B3BE1442-8537-4DB8-839B-6A9F50CAC95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62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76784" y="0"/>
            <a:ext cx="2910416"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9184" y="0"/>
            <a:ext cx="85344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200" smtClean="0"/>
            </a:lvl1pPr>
          </a:lstStyle>
          <a:p>
            <a:pPr>
              <a:defRPr/>
            </a:pPr>
            <a:endParaRPr lang="en-US"/>
          </a:p>
        </p:txBody>
      </p:sp>
      <p:sp>
        <p:nvSpPr>
          <p:cNvPr id="5" name="Slide Number Placeholder 4"/>
          <p:cNvSpPr>
            <a:spLocks noGrp="1"/>
          </p:cNvSpPr>
          <p:nvPr>
            <p:ph type="sldNum" sz="quarter" idx="11"/>
          </p:nvPr>
        </p:nvSpPr>
        <p:spPr/>
        <p:txBody>
          <a:bodyPr/>
          <a:lstStyle>
            <a:lvl1pPr>
              <a:defRPr smtClean="0"/>
            </a:lvl1pPr>
          </a:lstStyle>
          <a:p>
            <a:pPr>
              <a:defRPr/>
            </a:pPr>
            <a:fld id="{73FB354A-CD8A-4A64-9FF2-39939656F11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30523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9184" y="0"/>
            <a:ext cx="11648016" cy="1125538"/>
          </a:xfrm>
        </p:spPr>
        <p:txBody>
          <a:bodyPr/>
          <a:lstStyle/>
          <a:p>
            <a:r>
              <a:rPr lang="en-US"/>
              <a:t>Click to edit Master title style</a:t>
            </a:r>
          </a:p>
        </p:txBody>
      </p:sp>
      <p:sp>
        <p:nvSpPr>
          <p:cNvPr id="3" name="Text Placeholder 2"/>
          <p:cNvSpPr>
            <a:spLocks noGrp="1"/>
          </p:cNvSpPr>
          <p:nvPr>
            <p:ph type="body" sz="half" idx="1"/>
          </p:nvPr>
        </p:nvSpPr>
        <p:spPr>
          <a:xfrm>
            <a:off x="239184" y="1484314"/>
            <a:ext cx="5721349" cy="5068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3733" y="1484314"/>
            <a:ext cx="5723467" cy="5068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200" smtClean="0"/>
            </a:lvl1pPr>
          </a:lstStyle>
          <a:p>
            <a:pPr>
              <a:defRPr/>
            </a:pP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1FF37F50-5AA9-44D6-AD2E-4B5CFA428C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099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smtClean="0"/>
            </a:lvl1pPr>
          </a:lstStyle>
          <a:p>
            <a:pPr>
              <a:defRPr/>
            </a:pPr>
            <a:fld id="{3BECD5C8-157B-46A8-A961-E27AF31B25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0223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sz="1200" smtClean="0"/>
            </a:lvl1pPr>
          </a:lstStyle>
          <a:p>
            <a:pPr>
              <a:defRPr/>
            </a:pPr>
            <a:endParaRPr lang="en-US"/>
          </a:p>
        </p:txBody>
      </p:sp>
      <p:sp>
        <p:nvSpPr>
          <p:cNvPr id="5" name="Slide Number Placeholder 4"/>
          <p:cNvSpPr>
            <a:spLocks noGrp="1"/>
          </p:cNvSpPr>
          <p:nvPr>
            <p:ph type="sldNum" sz="quarter" idx="11"/>
          </p:nvPr>
        </p:nvSpPr>
        <p:spPr/>
        <p:txBody>
          <a:bodyPr/>
          <a:lstStyle>
            <a:lvl1pPr>
              <a:defRPr smtClean="0"/>
            </a:lvl1pPr>
          </a:lstStyle>
          <a:p>
            <a:pPr>
              <a:defRPr/>
            </a:pPr>
            <a:fld id="{CC017DC0-502E-4E01-9D1D-63E423B9F62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6882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184" y="1484314"/>
            <a:ext cx="5721349" cy="5068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3733" y="1484314"/>
            <a:ext cx="5723467" cy="5068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200" smtClean="0"/>
            </a:lvl1pPr>
          </a:lstStyle>
          <a:p>
            <a:pPr>
              <a:defRPr/>
            </a:pP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D7DC0BB0-D760-483B-AE9D-691043DB2F2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107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sz="1200" smtClean="0"/>
            </a:lvl1pPr>
          </a:lstStyle>
          <a:p>
            <a:pPr>
              <a:defRPr/>
            </a:pPr>
            <a:endParaRPr lang="en-US"/>
          </a:p>
        </p:txBody>
      </p:sp>
      <p:sp>
        <p:nvSpPr>
          <p:cNvPr id="8" name="Slide Number Placeholder 7"/>
          <p:cNvSpPr>
            <a:spLocks noGrp="1"/>
          </p:cNvSpPr>
          <p:nvPr>
            <p:ph type="sldNum" sz="quarter" idx="11"/>
          </p:nvPr>
        </p:nvSpPr>
        <p:spPr/>
        <p:txBody>
          <a:bodyPr/>
          <a:lstStyle>
            <a:lvl1pPr>
              <a:defRPr smtClean="0"/>
            </a:lvl1pPr>
          </a:lstStyle>
          <a:p>
            <a:pPr>
              <a:defRPr/>
            </a:pPr>
            <a:fld id="{A3F1BEC3-772C-4C8A-AD33-A355EAB6BD1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188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1200" smtClean="0"/>
            </a:lvl1pPr>
          </a:lstStyle>
          <a:p>
            <a:pPr>
              <a:defRPr/>
            </a:pPr>
            <a:endParaRPr lang="en-US"/>
          </a:p>
        </p:txBody>
      </p:sp>
      <p:sp>
        <p:nvSpPr>
          <p:cNvPr id="4" name="Slide Number Placeholder 3"/>
          <p:cNvSpPr>
            <a:spLocks noGrp="1"/>
          </p:cNvSpPr>
          <p:nvPr>
            <p:ph type="sldNum" sz="quarter" idx="11"/>
          </p:nvPr>
        </p:nvSpPr>
        <p:spPr/>
        <p:txBody>
          <a:bodyPr/>
          <a:lstStyle>
            <a:lvl1pPr>
              <a:defRPr smtClean="0"/>
            </a:lvl1pPr>
          </a:lstStyle>
          <a:p>
            <a:pPr>
              <a:defRPr/>
            </a:pPr>
            <a:fld id="{839765D1-64AE-4E6E-9B84-2703BB8407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479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z="1200" smtClean="0"/>
            </a:lvl1pPr>
          </a:lstStyle>
          <a:p>
            <a:pPr>
              <a:defRPr/>
            </a:pPr>
            <a:endParaRPr lang="en-US"/>
          </a:p>
        </p:txBody>
      </p:sp>
      <p:sp>
        <p:nvSpPr>
          <p:cNvPr id="3" name="Slide Number Placeholder 2"/>
          <p:cNvSpPr>
            <a:spLocks noGrp="1"/>
          </p:cNvSpPr>
          <p:nvPr>
            <p:ph type="sldNum" sz="quarter" idx="11"/>
          </p:nvPr>
        </p:nvSpPr>
        <p:spPr/>
        <p:txBody>
          <a:bodyPr/>
          <a:lstStyle>
            <a:lvl1pPr>
              <a:defRPr smtClean="0"/>
            </a:lvl1pPr>
          </a:lstStyle>
          <a:p>
            <a:pPr>
              <a:defRPr/>
            </a:pPr>
            <a:fld id="{6CEE21B3-2A60-4415-82D9-22EE3B733D5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903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sz="1200" smtClean="0"/>
            </a:lvl1pPr>
          </a:lstStyle>
          <a:p>
            <a:pPr>
              <a:defRPr/>
            </a:pP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3E6809B6-DCFD-491F-A571-07D7AC24449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587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sz="1200" smtClean="0"/>
            </a:lvl1pPr>
          </a:lstStyle>
          <a:p>
            <a:pPr>
              <a:defRPr/>
            </a:pP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E24B78DF-3271-455A-831C-808207FD172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9255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239184" y="0"/>
            <a:ext cx="11648016" cy="11255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CA"/>
              <a:t>Click to edit Master title style</a:t>
            </a:r>
          </a:p>
        </p:txBody>
      </p:sp>
      <p:sp>
        <p:nvSpPr>
          <p:cNvPr id="6147" name="Rectangle 3"/>
          <p:cNvSpPr>
            <a:spLocks noGrp="1" noChangeArrowheads="1"/>
          </p:cNvSpPr>
          <p:nvPr>
            <p:ph type="body" idx="1"/>
          </p:nvPr>
        </p:nvSpPr>
        <p:spPr bwMode="auto">
          <a:xfrm>
            <a:off x="239184" y="1484314"/>
            <a:ext cx="11648016" cy="5068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031" name="Line 7"/>
          <p:cNvSpPr>
            <a:spLocks noChangeShapeType="1"/>
          </p:cNvSpPr>
          <p:nvPr userDrawn="1"/>
        </p:nvSpPr>
        <p:spPr bwMode="auto">
          <a:xfrm>
            <a:off x="239185" y="1268413"/>
            <a:ext cx="11618383" cy="0"/>
          </a:xfrm>
          <a:prstGeom prst="line">
            <a:avLst/>
          </a:prstGeom>
          <a:noFill/>
          <a:ln w="57150">
            <a:solidFill>
              <a:srgbClr val="F01045"/>
            </a:solidFill>
            <a:round/>
            <a:headEnd/>
            <a:tailEnd/>
          </a:ln>
          <a:effectLst/>
        </p:spPr>
        <p:txBody>
          <a:bodyPr/>
          <a:lstStyle/>
          <a:p>
            <a:pPr fontAlgn="base">
              <a:spcBef>
                <a:spcPct val="0"/>
              </a:spcBef>
              <a:spcAft>
                <a:spcPct val="0"/>
              </a:spcAft>
              <a:defRPr/>
            </a:pPr>
            <a:endParaRPr lang="en-US" sz="2000" u="sng">
              <a:solidFill>
                <a:srgbClr val="000000"/>
              </a:solidFill>
            </a:endParaRPr>
          </a:p>
        </p:txBody>
      </p:sp>
      <p:sp>
        <p:nvSpPr>
          <p:cNvPr id="1032" name="Rectangle 8"/>
          <p:cNvSpPr>
            <a:spLocks noGrp="1" noChangeArrowheads="1"/>
          </p:cNvSpPr>
          <p:nvPr>
            <p:ph type="ftr" sz="quarter" idx="3"/>
          </p:nvPr>
        </p:nvSpPr>
        <p:spPr bwMode="auto">
          <a:xfrm>
            <a:off x="143933" y="6416675"/>
            <a:ext cx="4032251" cy="368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u="none" smtClean="0">
                <a:solidFill>
                  <a:srgbClr val="990000"/>
                </a:solidFill>
                <a:latin typeface="Arial Unicode MS" pitchFamily="34" charset="-128"/>
                <a:ea typeface="Arial Unicode MS" pitchFamily="34" charset="-128"/>
                <a:cs typeface="Arial Unicode MS" pitchFamily="34" charset="-128"/>
              </a:defRPr>
            </a:lvl1pPr>
          </a:lstStyle>
          <a:p>
            <a:pPr fontAlgn="base">
              <a:spcBef>
                <a:spcPct val="0"/>
              </a:spcBef>
              <a:spcAft>
                <a:spcPct val="0"/>
              </a:spcAft>
              <a:defRPr/>
            </a:pPr>
            <a:endParaRPr lang="en-US"/>
          </a:p>
        </p:txBody>
      </p:sp>
      <p:sp>
        <p:nvSpPr>
          <p:cNvPr id="1033" name="Rectangle 9"/>
          <p:cNvSpPr>
            <a:spLocks noGrp="1" noChangeArrowheads="1"/>
          </p:cNvSpPr>
          <p:nvPr>
            <p:ph type="sldNum" sz="quarter" idx="4"/>
          </p:nvPr>
        </p:nvSpPr>
        <p:spPr bwMode="auto">
          <a:xfrm>
            <a:off x="8735484" y="62372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smtClean="0"/>
            </a:lvl1pPr>
          </a:lstStyle>
          <a:p>
            <a:pPr fontAlgn="base">
              <a:spcBef>
                <a:spcPct val="0"/>
              </a:spcBef>
              <a:spcAft>
                <a:spcPct val="0"/>
              </a:spcAft>
              <a:defRPr/>
            </a:pPr>
            <a:fld id="{AA7EF8A2-EBC8-46FA-A5F7-82501942259F}"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690867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0" fontAlgn="base" hangingPunct="0">
        <a:spcBef>
          <a:spcPct val="0"/>
        </a:spcBef>
        <a:spcAft>
          <a:spcPct val="0"/>
        </a:spcAft>
        <a:defRPr sz="4400">
          <a:solidFill>
            <a:srgbClr val="800080"/>
          </a:solidFill>
          <a:latin typeface="+mj-lt"/>
          <a:ea typeface="+mj-ea"/>
          <a:cs typeface="+mj-cs"/>
        </a:defRPr>
      </a:lvl1pPr>
      <a:lvl2pPr algn="ctr" rtl="0" eaLnBrk="0" fontAlgn="base" hangingPunct="0">
        <a:spcBef>
          <a:spcPct val="0"/>
        </a:spcBef>
        <a:spcAft>
          <a:spcPct val="0"/>
        </a:spcAft>
        <a:defRPr sz="4400">
          <a:solidFill>
            <a:srgbClr val="800080"/>
          </a:solidFill>
          <a:latin typeface="Times New Roman" pitchFamily="18" charset="0"/>
        </a:defRPr>
      </a:lvl2pPr>
      <a:lvl3pPr algn="ctr" rtl="0" eaLnBrk="0" fontAlgn="base" hangingPunct="0">
        <a:spcBef>
          <a:spcPct val="0"/>
        </a:spcBef>
        <a:spcAft>
          <a:spcPct val="0"/>
        </a:spcAft>
        <a:defRPr sz="4400">
          <a:solidFill>
            <a:srgbClr val="800080"/>
          </a:solidFill>
          <a:latin typeface="Times New Roman" pitchFamily="18" charset="0"/>
        </a:defRPr>
      </a:lvl3pPr>
      <a:lvl4pPr algn="ctr" rtl="0" eaLnBrk="0" fontAlgn="base" hangingPunct="0">
        <a:spcBef>
          <a:spcPct val="0"/>
        </a:spcBef>
        <a:spcAft>
          <a:spcPct val="0"/>
        </a:spcAft>
        <a:defRPr sz="4400">
          <a:solidFill>
            <a:srgbClr val="800080"/>
          </a:solidFill>
          <a:latin typeface="Times New Roman" pitchFamily="18" charset="0"/>
        </a:defRPr>
      </a:lvl4pPr>
      <a:lvl5pPr algn="ctr" rtl="0" eaLnBrk="0" fontAlgn="base" hangingPunct="0">
        <a:spcBef>
          <a:spcPct val="0"/>
        </a:spcBef>
        <a:spcAft>
          <a:spcPct val="0"/>
        </a:spcAft>
        <a:defRPr sz="4400">
          <a:solidFill>
            <a:srgbClr val="800080"/>
          </a:solidFill>
          <a:latin typeface="Times New Roman" pitchFamily="18" charset="0"/>
        </a:defRPr>
      </a:lvl5pPr>
      <a:lvl6pPr marL="457200" algn="ctr" rtl="0" fontAlgn="base">
        <a:spcBef>
          <a:spcPct val="0"/>
        </a:spcBef>
        <a:spcAft>
          <a:spcPct val="0"/>
        </a:spcAft>
        <a:defRPr sz="4400">
          <a:solidFill>
            <a:srgbClr val="800080"/>
          </a:solidFill>
          <a:latin typeface="Times New Roman" pitchFamily="18" charset="0"/>
        </a:defRPr>
      </a:lvl6pPr>
      <a:lvl7pPr marL="914400" algn="ctr" rtl="0" fontAlgn="base">
        <a:spcBef>
          <a:spcPct val="0"/>
        </a:spcBef>
        <a:spcAft>
          <a:spcPct val="0"/>
        </a:spcAft>
        <a:defRPr sz="4400">
          <a:solidFill>
            <a:srgbClr val="800080"/>
          </a:solidFill>
          <a:latin typeface="Times New Roman" pitchFamily="18" charset="0"/>
        </a:defRPr>
      </a:lvl7pPr>
      <a:lvl8pPr marL="1371600" algn="ctr" rtl="0" fontAlgn="base">
        <a:spcBef>
          <a:spcPct val="0"/>
        </a:spcBef>
        <a:spcAft>
          <a:spcPct val="0"/>
        </a:spcAft>
        <a:defRPr sz="4400">
          <a:solidFill>
            <a:srgbClr val="800080"/>
          </a:solidFill>
          <a:latin typeface="Times New Roman" pitchFamily="18" charset="0"/>
        </a:defRPr>
      </a:lvl8pPr>
      <a:lvl9pPr marL="1828800" algn="ctr" rtl="0" fontAlgn="base">
        <a:spcBef>
          <a:spcPct val="0"/>
        </a:spcBef>
        <a:spcAft>
          <a:spcPct val="0"/>
        </a:spcAft>
        <a:defRPr sz="4400">
          <a:solidFill>
            <a:srgbClr val="800080"/>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00"/>
          </a:solidFill>
          <a:latin typeface="+mn-lt"/>
        </a:defRPr>
      </a:lvl2pPr>
      <a:lvl3pPr marL="1143000" indent="-228600" algn="l" rtl="0" eaLnBrk="0" fontAlgn="base" hangingPunct="0">
        <a:spcBef>
          <a:spcPct val="20000"/>
        </a:spcBef>
        <a:spcAft>
          <a:spcPct val="0"/>
        </a:spcAft>
        <a:buChar char="•"/>
        <a:defRPr sz="2000">
          <a:solidFill>
            <a:srgbClr val="990000"/>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p:spPr>
        <p:txBody>
          <a:bodyPr/>
          <a:lstStyle/>
          <a:p>
            <a:fld id="{B8E15DD5-BD3E-4198-BDF5-2A71D2710BEC}" type="slidenum">
              <a:rPr lang="en-US">
                <a:solidFill>
                  <a:srgbClr val="000000"/>
                </a:solidFill>
              </a:rPr>
              <a:pPr/>
              <a:t>1</a:t>
            </a:fld>
            <a:endParaRPr lang="en-US">
              <a:solidFill>
                <a:srgbClr val="000000"/>
              </a:solidFill>
            </a:endParaRPr>
          </a:p>
        </p:txBody>
      </p:sp>
      <p:sp>
        <p:nvSpPr>
          <p:cNvPr id="19461" name="Rectangle 3"/>
          <p:cNvSpPr>
            <a:spLocks noGrp="1" noChangeArrowheads="1"/>
          </p:cNvSpPr>
          <p:nvPr>
            <p:ph type="body" idx="1"/>
          </p:nvPr>
        </p:nvSpPr>
        <p:spPr>
          <a:xfrm>
            <a:off x="1847851" y="1384273"/>
            <a:ext cx="8640763" cy="4924425"/>
          </a:xfrm>
        </p:spPr>
        <p:txBody>
          <a:bodyPr/>
          <a:lstStyle/>
          <a:p>
            <a:pPr algn="ctr" eaLnBrk="1" hangingPunct="1">
              <a:buFontTx/>
              <a:buNone/>
            </a:pPr>
            <a:endParaRPr lang="en-CA" sz="4000" b="1" dirty="0">
              <a:solidFill>
                <a:schemeClr val="accent2"/>
              </a:solidFill>
              <a:latin typeface=".VnArial" pitchFamily="34" charset="0"/>
            </a:endParaRPr>
          </a:p>
          <a:p>
            <a:pPr algn="ctr" eaLnBrk="1" hangingPunct="1">
              <a:buFontTx/>
              <a:buNone/>
            </a:pPr>
            <a:endParaRPr lang="en-CA" sz="4000" b="1">
              <a:solidFill>
                <a:schemeClr val="accent2"/>
              </a:solidFill>
              <a:latin typeface=".VnArial" pitchFamily="34" charset="0"/>
            </a:endParaRPr>
          </a:p>
          <a:p>
            <a:pPr algn="ctr" eaLnBrk="1" hangingPunct="1">
              <a:buFontTx/>
              <a:buNone/>
            </a:pPr>
            <a:r>
              <a:rPr lang="en-CA" sz="6600" b="1" dirty="0">
                <a:solidFill>
                  <a:srgbClr val="990000"/>
                </a:solidFill>
                <a:effectLst>
                  <a:outerShdw blurRad="38100" dist="38100" dir="2700000" algn="tl">
                    <a:srgbClr val="000000">
                      <a:alpha val="43137"/>
                    </a:srgbClr>
                  </a:outerShdw>
                </a:effectLst>
                <a:latin typeface="Arial" pitchFamily="34" charset="0"/>
                <a:ea typeface="Arial Unicode MS" pitchFamily="34" charset="-128"/>
                <a:cs typeface="Arial" pitchFamily="34" charset="0"/>
              </a:rPr>
              <a:t>LÝ THUYẾT ĐỒ THỊ</a:t>
            </a:r>
          </a:p>
          <a:p>
            <a:pPr algn="ctr" eaLnBrk="1" hangingPunct="1">
              <a:buFontTx/>
              <a:buNone/>
            </a:pPr>
            <a:r>
              <a:rPr lang="en-CA" sz="6600" b="1" i="1" dirty="0">
                <a:solidFill>
                  <a:schemeClr val="accent6"/>
                </a:solidFill>
                <a:latin typeface="+mj-lt"/>
                <a:ea typeface="Arial Unicode MS" pitchFamily="34" charset="-128"/>
                <a:cs typeface="Arial Unicode MS" pitchFamily="34" charset="-128"/>
              </a:rPr>
              <a:t>Graph Theory</a:t>
            </a:r>
          </a:p>
        </p:txBody>
      </p:sp>
      <p:sp>
        <p:nvSpPr>
          <p:cNvPr id="274439" name="WordArt 7" descr="White marble"/>
          <p:cNvSpPr>
            <a:spLocks noChangeArrowheads="1" noChangeShapeType="1" noTextEdit="1"/>
          </p:cNvSpPr>
          <p:nvPr/>
        </p:nvSpPr>
        <p:spPr bwMode="auto">
          <a:xfrm>
            <a:off x="2754313" y="2354264"/>
            <a:ext cx="7181850" cy="2611437"/>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fontAlgn="base">
              <a:spcBef>
                <a:spcPct val="0"/>
              </a:spcBef>
              <a:spcAft>
                <a:spcPct val="0"/>
              </a:spcAft>
              <a:defRPr/>
            </a:pPr>
            <a:endParaRPr lang="en-US" sz="3600" b="1" u="sng" kern="10">
              <a:ln w="9525">
                <a:round/>
                <a:headEnd/>
                <a:tailEnd/>
              </a:ln>
              <a:blipFill dpi="0" rotWithShape="0">
                <a:blip r:embed="rId3"/>
                <a:srcRect/>
                <a:tile tx="0" ty="0" sx="100000" sy="100000" flip="none" algn="tl"/>
              </a:blipFill>
              <a:latin typeface=".VnArial"/>
            </a:endParaRPr>
          </a:p>
        </p:txBody>
      </p:sp>
    </p:spTree>
    <p:extLst>
      <p:ext uri="{BB962C8B-B14F-4D97-AF65-F5344CB8AC3E}">
        <p14:creationId xmlns:p14="http://schemas.microsoft.com/office/powerpoint/2010/main" val="156683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10</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1800" b="1">
                <a:latin typeface="Arial" pitchFamily="34" charset="0"/>
              </a:rPr>
              <a:t>Chương 1 </a:t>
            </a:r>
            <a:br>
              <a:rPr lang="en-US" sz="1800" b="1">
                <a:latin typeface="Arial" pitchFamily="34" charset="0"/>
              </a:rPr>
            </a:br>
            <a:r>
              <a:rPr lang="en-US" sz="2800" b="1">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a:p>
        </p:txBody>
      </p:sp>
      <p:sp>
        <p:nvSpPr>
          <p:cNvPr id="22533" name="Rectangle 3"/>
          <p:cNvSpPr>
            <a:spLocks noGrp="1" noChangeArrowheads="1"/>
          </p:cNvSpPr>
          <p:nvPr>
            <p:ph type="body" idx="1"/>
          </p:nvPr>
        </p:nvSpPr>
        <p:spPr/>
        <p:txBody>
          <a:bodyPr/>
          <a:lstStyle/>
          <a:p>
            <a:pPr eaLnBrk="1" hangingPunct="1">
              <a:buFontTx/>
              <a:buNone/>
            </a:pPr>
            <a:r>
              <a:rPr lang="en-US" dirty="0">
                <a:latin typeface="+mj-lt"/>
              </a:rPr>
              <a:t>1.1.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trong</a:t>
            </a:r>
            <a:r>
              <a:rPr lang="en-US" dirty="0">
                <a:latin typeface="+mj-lt"/>
              </a:rPr>
              <a:t> </a:t>
            </a:r>
            <a:r>
              <a:rPr lang="en-US" dirty="0" err="1">
                <a:latin typeface="+mj-lt"/>
              </a:rPr>
              <a:t>thực</a:t>
            </a:r>
            <a:r>
              <a:rPr lang="en-US" dirty="0">
                <a:latin typeface="+mj-lt"/>
              </a:rPr>
              <a:t> </a:t>
            </a:r>
            <a:r>
              <a:rPr lang="en-US" dirty="0" err="1">
                <a:latin typeface="+mj-lt"/>
              </a:rPr>
              <a:t>tế</a:t>
            </a:r>
            <a:endParaRPr lang="en-US" dirty="0">
              <a:latin typeface="+mj-lt"/>
            </a:endParaRPr>
          </a:p>
          <a:p>
            <a:pPr eaLnBrk="1" hangingPunct="1">
              <a:buFontTx/>
              <a:buNone/>
            </a:pPr>
            <a:r>
              <a:rPr lang="en-US" b="1" dirty="0">
                <a:latin typeface="+mj-lt"/>
              </a:rPr>
              <a:t>1.2. </a:t>
            </a:r>
            <a:r>
              <a:rPr lang="en-US" b="1" dirty="0" err="1">
                <a:latin typeface="+mj-lt"/>
              </a:rPr>
              <a:t>Các</a:t>
            </a:r>
            <a:r>
              <a:rPr lang="en-US" b="1" dirty="0">
                <a:latin typeface="+mj-lt"/>
              </a:rPr>
              <a:t> </a:t>
            </a:r>
            <a:r>
              <a:rPr lang="en-US" b="1" dirty="0" err="1">
                <a:latin typeface="+mj-lt"/>
              </a:rPr>
              <a:t>loại</a:t>
            </a:r>
            <a:r>
              <a:rPr lang="en-US" b="1" dirty="0">
                <a:latin typeface="+mj-lt"/>
              </a:rPr>
              <a:t> </a:t>
            </a:r>
            <a:r>
              <a:rPr lang="en-US" b="1" dirty="0" err="1">
                <a:latin typeface="+mj-lt"/>
              </a:rPr>
              <a:t>đồ</a:t>
            </a:r>
            <a:r>
              <a:rPr lang="en-US" b="1" dirty="0">
                <a:latin typeface="+mj-lt"/>
              </a:rPr>
              <a:t> </a:t>
            </a:r>
            <a:r>
              <a:rPr lang="en-US" b="1" dirty="0" err="1">
                <a:latin typeface="+mj-lt"/>
              </a:rPr>
              <a:t>thị</a:t>
            </a:r>
            <a:endParaRPr lang="en-US" b="1" dirty="0">
              <a:latin typeface="+mj-lt"/>
            </a:endParaRPr>
          </a:p>
          <a:p>
            <a:pPr eaLnBrk="1" hangingPunct="1">
              <a:buFontTx/>
              <a:buNone/>
            </a:pPr>
            <a:r>
              <a:rPr lang="en-US" dirty="0">
                <a:latin typeface="+mj-lt"/>
              </a:rPr>
              <a:t>1.3. </a:t>
            </a:r>
            <a:r>
              <a:rPr lang="en-US" dirty="0" err="1">
                <a:latin typeface="+mj-lt"/>
              </a:rPr>
              <a:t>Bậc</a:t>
            </a:r>
            <a:r>
              <a:rPr lang="en-US" dirty="0">
                <a:latin typeface="+mj-lt"/>
              </a:rPr>
              <a:t> </a:t>
            </a:r>
            <a:r>
              <a:rPr lang="en-US" dirty="0" err="1">
                <a:latin typeface="+mj-lt"/>
              </a:rPr>
              <a:t>của</a:t>
            </a:r>
            <a:r>
              <a:rPr lang="en-US" dirty="0">
                <a:latin typeface="+mj-lt"/>
              </a:rPr>
              <a:t> </a:t>
            </a:r>
            <a:r>
              <a:rPr lang="en-US" dirty="0" err="1">
                <a:latin typeface="+mj-lt"/>
              </a:rPr>
              <a:t>đỉnh</a:t>
            </a:r>
            <a:endParaRPr lang="en-US" dirty="0">
              <a:latin typeface="+mj-lt"/>
            </a:endParaRPr>
          </a:p>
          <a:p>
            <a:pPr eaLnBrk="1" hangingPunct="1">
              <a:buFontTx/>
              <a:buNone/>
            </a:pPr>
            <a:r>
              <a:rPr lang="en-US" dirty="0">
                <a:latin typeface="+mj-lt"/>
              </a:rPr>
              <a:t>1.4. </a:t>
            </a:r>
            <a:r>
              <a:rPr lang="en-US" dirty="0" err="1">
                <a:latin typeface="+mj-lt"/>
              </a:rPr>
              <a:t>Đồ</a:t>
            </a:r>
            <a:r>
              <a:rPr lang="en-US" dirty="0">
                <a:latin typeface="+mj-lt"/>
              </a:rPr>
              <a:t> </a:t>
            </a:r>
            <a:r>
              <a:rPr lang="en-US" dirty="0" err="1">
                <a:latin typeface="+mj-lt"/>
              </a:rPr>
              <a:t>thị</a:t>
            </a:r>
            <a:r>
              <a:rPr lang="en-US" dirty="0">
                <a:latin typeface="+mj-lt"/>
              </a:rPr>
              <a:t> con</a:t>
            </a:r>
          </a:p>
          <a:p>
            <a:pPr eaLnBrk="1" hangingPunct="1">
              <a:buFontTx/>
              <a:buNone/>
            </a:pPr>
            <a:r>
              <a:rPr lang="en-US" dirty="0">
                <a:latin typeface="+mj-lt"/>
              </a:rPr>
              <a:t>1.5.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đẳng</a:t>
            </a:r>
            <a:r>
              <a:rPr lang="en-US" dirty="0">
                <a:latin typeface="+mj-lt"/>
              </a:rPr>
              <a:t> </a:t>
            </a:r>
            <a:r>
              <a:rPr lang="en-US" dirty="0" err="1">
                <a:latin typeface="+mj-lt"/>
              </a:rPr>
              <a:t>cấu</a:t>
            </a:r>
            <a:endParaRPr lang="en-US" dirty="0">
              <a:latin typeface="+mj-lt"/>
            </a:endParaRPr>
          </a:p>
          <a:p>
            <a:pPr eaLnBrk="1" hangingPunct="1">
              <a:buFontTx/>
              <a:buNone/>
            </a:pPr>
            <a:r>
              <a:rPr lang="en-US" dirty="0">
                <a:latin typeface="+mj-lt"/>
              </a:rPr>
              <a:t>1.6. </a:t>
            </a:r>
            <a:r>
              <a:rPr lang="en-US" dirty="0" err="1">
                <a:latin typeface="+mj-lt"/>
              </a:rPr>
              <a:t>Đường</a:t>
            </a:r>
            <a:r>
              <a:rPr lang="en-US" dirty="0">
                <a:latin typeface="+mj-lt"/>
              </a:rPr>
              <a:t> </a:t>
            </a:r>
            <a:r>
              <a:rPr lang="en-US" dirty="0" err="1">
                <a:latin typeface="+mj-lt"/>
              </a:rPr>
              <a:t>đi</a:t>
            </a:r>
            <a:r>
              <a:rPr lang="en-US" dirty="0">
                <a:latin typeface="+mj-lt"/>
              </a:rPr>
              <a:t> </a:t>
            </a:r>
            <a:r>
              <a:rPr lang="en-US" dirty="0" err="1">
                <a:latin typeface="+mj-lt"/>
              </a:rPr>
              <a:t>và</a:t>
            </a:r>
            <a:r>
              <a:rPr lang="en-US" dirty="0">
                <a:latin typeface="+mj-lt"/>
              </a:rPr>
              <a:t> </a:t>
            </a:r>
            <a:r>
              <a:rPr lang="en-US" dirty="0" err="1">
                <a:latin typeface="+mj-lt"/>
              </a:rPr>
              <a:t>chu</a:t>
            </a:r>
            <a:r>
              <a:rPr lang="en-US" dirty="0">
                <a:latin typeface="+mj-lt"/>
              </a:rPr>
              <a:t> </a:t>
            </a:r>
            <a:r>
              <a:rPr lang="en-US" dirty="0" err="1">
                <a:latin typeface="+mj-lt"/>
              </a:rPr>
              <a:t>trình</a:t>
            </a:r>
            <a:endParaRPr lang="en-US" dirty="0">
              <a:latin typeface="+mj-lt"/>
            </a:endParaRPr>
          </a:p>
          <a:p>
            <a:pPr eaLnBrk="1" hangingPunct="1">
              <a:buFontTx/>
              <a:buNone/>
            </a:pPr>
            <a:r>
              <a:rPr lang="en-US" dirty="0">
                <a:latin typeface="+mj-lt"/>
              </a:rPr>
              <a:t>1.7. </a:t>
            </a:r>
            <a:r>
              <a:rPr lang="en-US" dirty="0" err="1">
                <a:latin typeface="+mj-lt"/>
              </a:rPr>
              <a:t>Tính</a:t>
            </a:r>
            <a:r>
              <a:rPr lang="en-US" dirty="0">
                <a:latin typeface="+mj-lt"/>
              </a:rPr>
              <a:t> </a:t>
            </a:r>
            <a:r>
              <a:rPr lang="en-US" dirty="0" err="1">
                <a:latin typeface="+mj-lt"/>
              </a:rPr>
              <a:t>liên</a:t>
            </a:r>
            <a:r>
              <a:rPr lang="en-US" dirty="0">
                <a:latin typeface="+mj-lt"/>
              </a:rPr>
              <a:t> </a:t>
            </a:r>
            <a:r>
              <a:rPr lang="en-US" dirty="0" err="1">
                <a:latin typeface="+mj-lt"/>
              </a:rPr>
              <a:t>thông</a:t>
            </a:r>
            <a:endParaRPr lang="en-US" dirty="0">
              <a:latin typeface="+mj-lt"/>
            </a:endParaRPr>
          </a:p>
          <a:p>
            <a:pPr eaLnBrk="1" hangingPunct="1">
              <a:buFontTx/>
              <a:buNone/>
            </a:pPr>
            <a:r>
              <a:rPr lang="en-US" dirty="0">
                <a:latin typeface="+mj-lt"/>
              </a:rPr>
              <a:t>1.8.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đặc</a:t>
            </a:r>
            <a:r>
              <a:rPr lang="en-US" dirty="0">
                <a:latin typeface="+mj-lt"/>
              </a:rPr>
              <a:t> </a:t>
            </a:r>
            <a:r>
              <a:rPr lang="en-US" dirty="0" err="1">
                <a:latin typeface="+mj-lt"/>
              </a:rPr>
              <a:t>biệt</a:t>
            </a:r>
            <a:endParaRPr lang="en-US" dirty="0">
              <a:latin typeface="+mj-lt"/>
            </a:endParaRPr>
          </a:p>
          <a:p>
            <a:pPr eaLnBrk="1" hangingPunct="1">
              <a:buNone/>
            </a:pPr>
            <a:r>
              <a:rPr lang="en-US" dirty="0"/>
              <a:t>1.9.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lang="en-US" dirty="0"/>
          </a:p>
          <a:p>
            <a:pPr eaLnBrk="1" hangingPunct="1">
              <a:buFontTx/>
              <a:buNone/>
            </a:pPr>
            <a:endParaRPr lang="en-US" dirty="0">
              <a:latin typeface="+mj-lt"/>
            </a:endParaRPr>
          </a:p>
          <a:p>
            <a:pPr lvl="1" eaLnBrk="1" hangingPunct="1"/>
            <a:endParaRPr lang="en-US" dirty="0">
              <a:latin typeface="Arial" pitchFamily="34" charset="0"/>
              <a:ea typeface="Arial Unicode MS" pitchFamily="34" charset="-128"/>
              <a:cs typeface="Arial Unicode MS" pitchFamily="34" charset="-128"/>
            </a:endParaRPr>
          </a:p>
          <a:p>
            <a:pPr lvl="1" eaLnBrk="1" hangingPunct="1"/>
            <a:endParaRPr lang="en-US" dirty="0"/>
          </a:p>
          <a:p>
            <a:pPr eaLnBrk="1" hangingPunct="1"/>
            <a:endParaRPr lang="en-US" dirty="0"/>
          </a:p>
        </p:txBody>
      </p:sp>
    </p:spTree>
    <p:extLst>
      <p:ext uri="{BB962C8B-B14F-4D97-AF65-F5344CB8AC3E}">
        <p14:creationId xmlns:p14="http://schemas.microsoft.com/office/powerpoint/2010/main" val="8809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38915" name="Slide Number Placeholder 4"/>
          <p:cNvSpPr>
            <a:spLocks noGrp="1"/>
          </p:cNvSpPr>
          <p:nvPr>
            <p:ph type="sldNum" sz="quarter" idx="11"/>
          </p:nvPr>
        </p:nvSpPr>
        <p:spPr>
          <a:noFill/>
        </p:spPr>
        <p:txBody>
          <a:bodyPr/>
          <a:lstStyle/>
          <a:p>
            <a:fld id="{9A55387B-7D6B-4C7E-A71D-29C4833EFF65}" type="slidenum">
              <a:rPr lang="en-US">
                <a:solidFill>
                  <a:srgbClr val="000000"/>
                </a:solidFill>
              </a:rPr>
              <a:pPr/>
              <a:t>11</a:t>
            </a:fld>
            <a:endParaRPr lang="en-US">
              <a:solidFill>
                <a:srgbClr val="000000"/>
              </a:solidFill>
            </a:endParaRPr>
          </a:p>
        </p:txBody>
      </p:sp>
      <p:sp>
        <p:nvSpPr>
          <p:cNvPr id="38916" name="Rectangle 2"/>
          <p:cNvSpPr>
            <a:spLocks noGrp="1" noChangeArrowheads="1"/>
          </p:cNvSpPr>
          <p:nvPr>
            <p:ph type="title"/>
          </p:nvPr>
        </p:nvSpPr>
        <p:spPr/>
        <p:txBody>
          <a:bodyPr/>
          <a:lstStyle/>
          <a:p>
            <a:pPr eaLnBrk="1" hangingPunct="1"/>
            <a:r>
              <a:rPr lang="en-US" sz="4000"/>
              <a:t>Đồ thị vô hướng </a:t>
            </a:r>
            <a:br>
              <a:rPr lang="en-US" sz="4000"/>
            </a:br>
            <a:r>
              <a:rPr lang="en-US" sz="2400"/>
              <a:t>(Undirected Graphs)</a:t>
            </a:r>
            <a:endParaRPr lang="en-CA" sz="2400"/>
          </a:p>
        </p:txBody>
      </p:sp>
      <p:sp>
        <p:nvSpPr>
          <p:cNvPr id="38917" name="Rectangle 3"/>
          <p:cNvSpPr>
            <a:spLocks noGrp="1" noChangeArrowheads="1"/>
          </p:cNvSpPr>
          <p:nvPr>
            <p:ph type="body" idx="1"/>
          </p:nvPr>
        </p:nvSpPr>
        <p:spPr>
          <a:xfrm>
            <a:off x="1631950" y="1412876"/>
            <a:ext cx="8807450" cy="4932363"/>
          </a:xfrm>
        </p:spPr>
        <p:txBody>
          <a:bodyPr/>
          <a:lstStyle/>
          <a:p>
            <a:pPr algn="just" eaLnBrk="1" hangingPunct="1">
              <a:lnSpc>
                <a:spcPct val="85000"/>
              </a:lnSpc>
              <a:spcBef>
                <a:spcPct val="40000"/>
              </a:spcBef>
              <a:buFontTx/>
              <a:buNone/>
            </a:pPr>
            <a:r>
              <a:rPr lang="en-CA" b="1"/>
              <a:t>    </a:t>
            </a:r>
            <a:r>
              <a:rPr lang="en-CA" sz="3000" b="1" i="1" u="sng">
                <a:solidFill>
                  <a:schemeClr val="accent2"/>
                </a:solidFill>
              </a:rPr>
              <a:t>Định nghĩa.</a:t>
            </a:r>
            <a:r>
              <a:rPr lang="en-CA" sz="3000">
                <a:solidFill>
                  <a:schemeClr val="accent2"/>
                </a:solidFill>
              </a:rPr>
              <a:t> Đơn (</a:t>
            </a:r>
            <a:r>
              <a:rPr lang="en-CA" sz="3000">
                <a:solidFill>
                  <a:srgbClr val="F01045"/>
                </a:solidFill>
              </a:rPr>
              <a:t>đa</a:t>
            </a:r>
            <a:r>
              <a:rPr lang="en-CA" sz="3000">
                <a:solidFill>
                  <a:schemeClr val="accent2"/>
                </a:solidFill>
              </a:rPr>
              <a:t>) đồ thị vô hướng </a:t>
            </a:r>
            <a:r>
              <a:rPr lang="en-CA" sz="3000" i="1">
                <a:solidFill>
                  <a:schemeClr val="accent2"/>
                </a:solidFill>
              </a:rPr>
              <a:t>G</a:t>
            </a:r>
            <a:r>
              <a:rPr lang="en-CA" sz="3000">
                <a:solidFill>
                  <a:schemeClr val="accent2"/>
                </a:solidFill>
              </a:rPr>
              <a:t> = (</a:t>
            </a:r>
            <a:r>
              <a:rPr lang="en-CA" sz="3000" i="1">
                <a:solidFill>
                  <a:schemeClr val="accent2"/>
                </a:solidFill>
              </a:rPr>
              <a:t>V,E</a:t>
            </a:r>
            <a:r>
              <a:rPr lang="en-CA" sz="3000">
                <a:solidFill>
                  <a:schemeClr val="accent2"/>
                </a:solidFill>
              </a:rPr>
              <a:t>) là cặp gồm:</a:t>
            </a:r>
            <a:endParaRPr lang="en-US" sz="3000">
              <a:solidFill>
                <a:schemeClr val="accent2"/>
              </a:solidFill>
            </a:endParaRPr>
          </a:p>
          <a:p>
            <a:pPr lvl="2" algn="just" eaLnBrk="1" hangingPunct="1">
              <a:lnSpc>
                <a:spcPct val="85000"/>
              </a:lnSpc>
              <a:spcBef>
                <a:spcPct val="40000"/>
              </a:spcBef>
            </a:pPr>
            <a:r>
              <a:rPr lang="en-CA" sz="3000">
                <a:solidFill>
                  <a:schemeClr val="accent2"/>
                </a:solidFill>
              </a:rPr>
              <a:t>Tập đỉnh </a:t>
            </a:r>
            <a:r>
              <a:rPr lang="en-CA" sz="3000" i="1">
                <a:solidFill>
                  <a:schemeClr val="accent2"/>
                </a:solidFill>
              </a:rPr>
              <a:t>V </a:t>
            </a:r>
            <a:r>
              <a:rPr lang="en-CA" sz="3000">
                <a:solidFill>
                  <a:schemeClr val="accent2"/>
                </a:solidFill>
              </a:rPr>
              <a:t>là tập hữu hạn phần tử, các</a:t>
            </a:r>
            <a:r>
              <a:rPr lang="en-CA" sz="3000" i="1">
                <a:solidFill>
                  <a:schemeClr val="accent2"/>
                </a:solidFill>
              </a:rPr>
              <a:t> </a:t>
            </a:r>
            <a:r>
              <a:rPr lang="en-CA" sz="3000">
                <a:solidFill>
                  <a:schemeClr val="accent2"/>
                </a:solidFill>
              </a:rPr>
              <a:t>phần tử gọi là các </a:t>
            </a:r>
            <a:r>
              <a:rPr lang="en-CA" sz="3000" b="1" i="1">
                <a:solidFill>
                  <a:schemeClr val="accent2"/>
                </a:solidFill>
              </a:rPr>
              <a:t>đỉnh</a:t>
            </a:r>
            <a:r>
              <a:rPr lang="en-CA" sz="3000">
                <a:solidFill>
                  <a:schemeClr val="accent2"/>
                </a:solidFill>
              </a:rPr>
              <a:t> </a:t>
            </a:r>
            <a:endParaRPr lang="en-US" sz="3000">
              <a:solidFill>
                <a:schemeClr val="accent2"/>
              </a:solidFill>
            </a:endParaRPr>
          </a:p>
          <a:p>
            <a:pPr lvl="2" algn="just" eaLnBrk="1" hangingPunct="1">
              <a:lnSpc>
                <a:spcPct val="85000"/>
              </a:lnSpc>
              <a:spcBef>
                <a:spcPct val="40000"/>
              </a:spcBef>
            </a:pPr>
            <a:r>
              <a:rPr lang="en-CA" sz="3000">
                <a:solidFill>
                  <a:schemeClr val="accent2"/>
                </a:solidFill>
              </a:rPr>
              <a:t>Tập cạnh </a:t>
            </a:r>
            <a:r>
              <a:rPr lang="en-CA" sz="3000" i="1">
                <a:solidFill>
                  <a:schemeClr val="accent2"/>
                </a:solidFill>
              </a:rPr>
              <a:t>E </a:t>
            </a:r>
            <a:r>
              <a:rPr lang="en-CA" sz="3000">
                <a:solidFill>
                  <a:schemeClr val="accent2"/>
                </a:solidFill>
              </a:rPr>
              <a:t>là tập (</a:t>
            </a:r>
            <a:r>
              <a:rPr lang="en-CA" sz="3000">
                <a:solidFill>
                  <a:srgbClr val="F01045"/>
                </a:solidFill>
              </a:rPr>
              <a:t>họ</a:t>
            </a:r>
            <a:r>
              <a:rPr lang="en-CA" sz="3000">
                <a:solidFill>
                  <a:schemeClr val="accent2"/>
                </a:solidFill>
              </a:rPr>
              <a:t>) các bộ không có thứ tự dạng</a:t>
            </a:r>
          </a:p>
          <a:p>
            <a:pPr lvl="2" algn="just" eaLnBrk="1" hangingPunct="1">
              <a:lnSpc>
                <a:spcPct val="85000"/>
              </a:lnSpc>
              <a:spcBef>
                <a:spcPct val="40000"/>
              </a:spcBef>
              <a:buFontTx/>
              <a:buNone/>
            </a:pPr>
            <a:r>
              <a:rPr lang="en-CA" sz="3000"/>
              <a:t>           </a:t>
            </a:r>
            <a:r>
              <a:rPr lang="en-CA" sz="3000">
                <a:solidFill>
                  <a:schemeClr val="accent2"/>
                </a:solidFill>
              </a:rPr>
              <a:t>(</a:t>
            </a:r>
            <a:r>
              <a:rPr lang="en-CA" sz="3000" i="1">
                <a:solidFill>
                  <a:schemeClr val="accent2"/>
                </a:solidFill>
              </a:rPr>
              <a:t>u, v</a:t>
            </a:r>
            <a:r>
              <a:rPr lang="en-CA" sz="3000">
                <a:solidFill>
                  <a:schemeClr val="accent2"/>
                </a:solidFill>
              </a:rPr>
              <a:t>), </a:t>
            </a:r>
            <a:r>
              <a:rPr lang="en-CA" sz="3000" i="1">
                <a:solidFill>
                  <a:schemeClr val="accent2"/>
                </a:solidFill>
              </a:rPr>
              <a:t>u, v </a:t>
            </a:r>
            <a:r>
              <a:rPr lang="en-CA" sz="3000">
                <a:solidFill>
                  <a:schemeClr val="accent2"/>
                </a:solidFill>
                <a:sym typeface="Symbol" pitchFamily="18" charset="2"/>
              </a:rPr>
              <a:t></a:t>
            </a:r>
            <a:r>
              <a:rPr lang="en-CA" sz="3000" i="1">
                <a:solidFill>
                  <a:schemeClr val="accent2"/>
                </a:solidFill>
                <a:sym typeface="Symbol" pitchFamily="18" charset="2"/>
              </a:rPr>
              <a:t> V, u</a:t>
            </a:r>
            <a:r>
              <a:rPr lang="en-CA" sz="3000" i="1">
                <a:solidFill>
                  <a:schemeClr val="accent2"/>
                </a:solidFill>
                <a:cs typeface="Times New Roman" pitchFamily="18" charset="0"/>
                <a:sym typeface="Symbol" pitchFamily="18" charset="2"/>
              </a:rPr>
              <a:t>≠v</a:t>
            </a:r>
            <a:endParaRPr lang="en-CA" sz="3000">
              <a:solidFill>
                <a:schemeClr val="accent2"/>
              </a:solidFill>
              <a:cs typeface="Times New Roman" pitchFamily="18" charset="0"/>
              <a:sym typeface="Symbol" pitchFamily="18" charset="2"/>
            </a:endParaRPr>
          </a:p>
        </p:txBody>
      </p:sp>
    </p:spTree>
    <p:extLst>
      <p:ext uri="{BB962C8B-B14F-4D97-AF65-F5344CB8AC3E}">
        <p14:creationId xmlns:p14="http://schemas.microsoft.com/office/powerpoint/2010/main" val="377807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39939" name="Slide Number Placeholder 4"/>
          <p:cNvSpPr>
            <a:spLocks noGrp="1"/>
          </p:cNvSpPr>
          <p:nvPr>
            <p:ph type="sldNum" sz="quarter" idx="11"/>
          </p:nvPr>
        </p:nvSpPr>
        <p:spPr>
          <a:noFill/>
        </p:spPr>
        <p:txBody>
          <a:bodyPr/>
          <a:lstStyle/>
          <a:p>
            <a:fld id="{AE143030-C4C8-4DAF-8B98-D9A321218054}" type="slidenum">
              <a:rPr lang="en-US">
                <a:solidFill>
                  <a:srgbClr val="000000"/>
                </a:solidFill>
              </a:rPr>
              <a:pPr/>
              <a:t>12</a:t>
            </a:fld>
            <a:endParaRPr lang="en-US">
              <a:solidFill>
                <a:srgbClr val="000000"/>
              </a:solidFill>
            </a:endParaRPr>
          </a:p>
        </p:txBody>
      </p:sp>
      <p:sp>
        <p:nvSpPr>
          <p:cNvPr id="39940" name="Rectangle 2"/>
          <p:cNvSpPr>
            <a:spLocks noGrp="1" noChangeArrowheads="1"/>
          </p:cNvSpPr>
          <p:nvPr>
            <p:ph type="title"/>
          </p:nvPr>
        </p:nvSpPr>
        <p:spPr/>
        <p:txBody>
          <a:bodyPr/>
          <a:lstStyle/>
          <a:p>
            <a:pPr eaLnBrk="1" hangingPunct="1"/>
            <a:r>
              <a:rPr lang="en-US" sz="4000"/>
              <a:t>Đơn đồ thị vô hướng </a:t>
            </a:r>
            <a:br>
              <a:rPr lang="en-US" sz="4000"/>
            </a:br>
            <a:r>
              <a:rPr lang="en-US" sz="2400"/>
              <a:t>(Simple Graph)</a:t>
            </a:r>
            <a:endParaRPr lang="en-CA" sz="2400"/>
          </a:p>
        </p:txBody>
      </p:sp>
      <p:sp>
        <p:nvSpPr>
          <p:cNvPr id="39941" name="Rectangle 3"/>
          <p:cNvSpPr>
            <a:spLocks noGrp="1" noChangeArrowheads="1"/>
          </p:cNvSpPr>
          <p:nvPr>
            <p:ph type="body" idx="1"/>
          </p:nvPr>
        </p:nvSpPr>
        <p:spPr>
          <a:xfrm>
            <a:off x="1641475" y="1420813"/>
            <a:ext cx="8807450" cy="4932362"/>
          </a:xfrm>
        </p:spPr>
        <p:txBody>
          <a:bodyPr/>
          <a:lstStyle/>
          <a:p>
            <a:pPr algn="just" eaLnBrk="1" hangingPunct="1">
              <a:lnSpc>
                <a:spcPct val="85000"/>
              </a:lnSpc>
              <a:spcBef>
                <a:spcPct val="40000"/>
              </a:spcBef>
            </a:pPr>
            <a:r>
              <a:rPr lang="en-CA" b="1"/>
              <a:t>Ví dụ:</a:t>
            </a:r>
            <a:r>
              <a:rPr lang="en-CA"/>
              <a:t> Đơn đồ thị </a:t>
            </a:r>
            <a:r>
              <a:rPr lang="en-CA" i="1"/>
              <a:t>G</a:t>
            </a:r>
            <a:r>
              <a:rPr lang="en-CA" baseline="-25000"/>
              <a:t>1 </a:t>
            </a:r>
            <a:r>
              <a:rPr lang="en-CA"/>
              <a:t>= (</a:t>
            </a:r>
            <a:r>
              <a:rPr lang="en-CA" i="1"/>
              <a:t>V</a:t>
            </a:r>
            <a:r>
              <a:rPr lang="en-CA" baseline="-25000"/>
              <a:t>1</a:t>
            </a:r>
            <a:r>
              <a:rPr lang="en-CA"/>
              <a:t>, </a:t>
            </a:r>
            <a:r>
              <a:rPr lang="en-CA" i="1"/>
              <a:t>E</a:t>
            </a:r>
            <a:r>
              <a:rPr lang="en-CA" baseline="-25000"/>
              <a:t>1</a:t>
            </a:r>
            <a:r>
              <a:rPr lang="en-CA"/>
              <a:t>), trong đó</a:t>
            </a:r>
          </a:p>
          <a:p>
            <a:pPr algn="just" eaLnBrk="1" hangingPunct="1">
              <a:lnSpc>
                <a:spcPct val="85000"/>
              </a:lnSpc>
              <a:spcBef>
                <a:spcPct val="40000"/>
              </a:spcBef>
              <a:buFontTx/>
              <a:buNone/>
            </a:pPr>
            <a:r>
              <a:rPr lang="en-US" i="1"/>
              <a:t>    V</a:t>
            </a:r>
            <a:r>
              <a:rPr lang="en-US" baseline="-25000"/>
              <a:t>1</a:t>
            </a:r>
            <a:r>
              <a:rPr lang="en-US"/>
              <a:t>={</a:t>
            </a:r>
            <a:r>
              <a:rPr lang="en-US" i="1"/>
              <a:t>a, b, c, d, e, f, g, h</a:t>
            </a:r>
            <a:r>
              <a:rPr lang="en-US"/>
              <a:t>},</a:t>
            </a:r>
            <a:r>
              <a:rPr lang="en-US" i="1"/>
              <a:t> </a:t>
            </a:r>
          </a:p>
          <a:p>
            <a:pPr algn="just" eaLnBrk="1" hangingPunct="1">
              <a:lnSpc>
                <a:spcPct val="85000"/>
              </a:lnSpc>
              <a:spcBef>
                <a:spcPct val="40000"/>
              </a:spcBef>
              <a:buFontTx/>
              <a:buNone/>
            </a:pPr>
            <a:r>
              <a:rPr lang="en-US" i="1"/>
              <a:t>    E</a:t>
            </a:r>
            <a:r>
              <a:rPr lang="en-US" baseline="-25000"/>
              <a:t>1</a:t>
            </a:r>
            <a:r>
              <a:rPr lang="en-US"/>
              <a:t>={(</a:t>
            </a:r>
            <a:r>
              <a:rPr lang="en-US" i="1"/>
              <a:t>a,b</a:t>
            </a:r>
            <a:r>
              <a:rPr lang="en-US"/>
              <a:t>), (</a:t>
            </a:r>
            <a:r>
              <a:rPr lang="en-US" i="1"/>
              <a:t>b,c</a:t>
            </a:r>
            <a:r>
              <a:rPr lang="en-US"/>
              <a:t>), (</a:t>
            </a:r>
            <a:r>
              <a:rPr lang="en-US" i="1"/>
              <a:t>c,d</a:t>
            </a:r>
            <a:r>
              <a:rPr lang="en-US"/>
              <a:t>), (</a:t>
            </a:r>
            <a:r>
              <a:rPr lang="en-US" i="1"/>
              <a:t>a,d</a:t>
            </a:r>
            <a:r>
              <a:rPr lang="en-US"/>
              <a:t>), (</a:t>
            </a:r>
            <a:r>
              <a:rPr lang="en-US" i="1"/>
              <a:t>d,e</a:t>
            </a:r>
            <a:r>
              <a:rPr lang="en-US"/>
              <a:t>), (</a:t>
            </a:r>
            <a:r>
              <a:rPr lang="en-US" i="1"/>
              <a:t>a,e</a:t>
            </a:r>
            <a:r>
              <a:rPr lang="en-US"/>
              <a:t>), (</a:t>
            </a:r>
            <a:r>
              <a:rPr lang="en-US" i="1"/>
              <a:t>d,b</a:t>
            </a:r>
            <a:r>
              <a:rPr lang="en-US"/>
              <a:t>), (</a:t>
            </a:r>
            <a:r>
              <a:rPr lang="en-US" i="1"/>
              <a:t>f,g</a:t>
            </a:r>
            <a:r>
              <a:rPr lang="en-US"/>
              <a:t>)}.</a:t>
            </a:r>
            <a:endParaRPr lang="en-CA" sz="3600"/>
          </a:p>
          <a:p>
            <a:pPr algn="just" eaLnBrk="1" hangingPunct="1">
              <a:lnSpc>
                <a:spcPct val="85000"/>
              </a:lnSpc>
              <a:spcBef>
                <a:spcPct val="40000"/>
              </a:spcBef>
            </a:pPr>
            <a:endParaRPr lang="en-CA"/>
          </a:p>
        </p:txBody>
      </p:sp>
      <p:sp>
        <p:nvSpPr>
          <p:cNvPr id="39942" name="Text Box 5"/>
          <p:cNvSpPr txBox="1">
            <a:spLocks noChangeArrowheads="1"/>
          </p:cNvSpPr>
          <p:nvPr/>
        </p:nvSpPr>
        <p:spPr bwMode="auto">
          <a:xfrm>
            <a:off x="5664201" y="5589589"/>
            <a:ext cx="1223963" cy="396875"/>
          </a:xfrm>
          <a:prstGeom prst="rect">
            <a:avLst/>
          </a:prstGeom>
          <a:noFill/>
          <a:ln w="9525">
            <a:noFill/>
            <a:miter lim="800000"/>
            <a:headEnd/>
            <a:tailEnd/>
          </a:ln>
        </p:spPr>
        <p:txBody>
          <a:bodyPr>
            <a:spAutoFit/>
          </a:bodyPr>
          <a:lstStyle/>
          <a:p>
            <a:pPr fontAlgn="base">
              <a:spcBef>
                <a:spcPct val="50000"/>
              </a:spcBef>
              <a:spcAft>
                <a:spcPct val="0"/>
              </a:spcAft>
            </a:pPr>
            <a:r>
              <a:rPr lang="en-US" sz="2000">
                <a:solidFill>
                  <a:srgbClr val="000000"/>
                </a:solidFill>
              </a:rPr>
              <a:t>Đồ thị </a:t>
            </a:r>
            <a:r>
              <a:rPr lang="en-US" sz="2000" i="1">
                <a:solidFill>
                  <a:srgbClr val="000000"/>
                </a:solidFill>
              </a:rPr>
              <a:t>G</a:t>
            </a:r>
            <a:r>
              <a:rPr lang="en-US" sz="2000" baseline="-25000">
                <a:solidFill>
                  <a:srgbClr val="000000"/>
                </a:solidFill>
              </a:rPr>
              <a:t>1</a:t>
            </a:r>
            <a:endParaRPr lang="en-US" sz="2000">
              <a:solidFill>
                <a:srgbClr val="000000"/>
              </a:solidFill>
            </a:endParaRPr>
          </a:p>
        </p:txBody>
      </p:sp>
      <p:grpSp>
        <p:nvGrpSpPr>
          <p:cNvPr id="39943" name="Group 48"/>
          <p:cNvGrpSpPr>
            <a:grpSpLocks/>
          </p:cNvGrpSpPr>
          <p:nvPr/>
        </p:nvGrpSpPr>
        <p:grpSpPr bwMode="auto">
          <a:xfrm>
            <a:off x="3503613" y="3298826"/>
            <a:ext cx="5345112" cy="2138363"/>
            <a:chOff x="1103265" y="3465513"/>
            <a:chExt cx="5345181" cy="2138385"/>
          </a:xfrm>
        </p:grpSpPr>
        <p:sp>
          <p:nvSpPr>
            <p:cNvPr id="39944" name="Oval 7"/>
            <p:cNvSpPr>
              <a:spLocks noChangeArrowheads="1"/>
            </p:cNvSpPr>
            <p:nvPr/>
          </p:nvSpPr>
          <p:spPr bwMode="auto">
            <a:xfrm>
              <a:off x="1943064" y="3471861"/>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45" name="TextBox 8"/>
            <p:cNvSpPr txBox="1">
              <a:spLocks noChangeArrowheads="1"/>
            </p:cNvSpPr>
            <p:nvPr/>
          </p:nvSpPr>
          <p:spPr bwMode="auto">
            <a:xfrm>
              <a:off x="2055777" y="3465513"/>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a</a:t>
              </a:r>
            </a:p>
          </p:txBody>
        </p:sp>
        <p:sp>
          <p:nvSpPr>
            <p:cNvPr id="39946" name="Oval 11"/>
            <p:cNvSpPr>
              <a:spLocks noChangeArrowheads="1"/>
            </p:cNvSpPr>
            <p:nvPr/>
          </p:nvSpPr>
          <p:spPr bwMode="auto">
            <a:xfrm>
              <a:off x="3147993" y="3910017"/>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47" name="TextBox 12"/>
            <p:cNvSpPr txBox="1">
              <a:spLocks noChangeArrowheads="1"/>
            </p:cNvSpPr>
            <p:nvPr/>
          </p:nvSpPr>
          <p:spPr bwMode="auto">
            <a:xfrm>
              <a:off x="3260706" y="3903669"/>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b</a:t>
              </a:r>
            </a:p>
          </p:txBody>
        </p:sp>
        <p:sp>
          <p:nvSpPr>
            <p:cNvPr id="39948" name="Oval 14"/>
            <p:cNvSpPr>
              <a:spLocks noChangeArrowheads="1"/>
            </p:cNvSpPr>
            <p:nvPr/>
          </p:nvSpPr>
          <p:spPr bwMode="auto">
            <a:xfrm>
              <a:off x="1103265" y="4311660"/>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49" name="TextBox 15"/>
            <p:cNvSpPr txBox="1">
              <a:spLocks noChangeArrowheads="1"/>
            </p:cNvSpPr>
            <p:nvPr/>
          </p:nvSpPr>
          <p:spPr bwMode="auto">
            <a:xfrm>
              <a:off x="1215978" y="4305312"/>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e</a:t>
              </a:r>
            </a:p>
          </p:txBody>
        </p:sp>
        <p:sp>
          <p:nvSpPr>
            <p:cNvPr id="39950" name="Oval 17"/>
            <p:cNvSpPr>
              <a:spLocks noChangeArrowheads="1"/>
            </p:cNvSpPr>
            <p:nvPr/>
          </p:nvSpPr>
          <p:spPr bwMode="auto">
            <a:xfrm>
              <a:off x="2052603" y="5260998"/>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51" name="TextBox 18"/>
            <p:cNvSpPr txBox="1">
              <a:spLocks noChangeArrowheads="1"/>
            </p:cNvSpPr>
            <p:nvPr/>
          </p:nvSpPr>
          <p:spPr bwMode="auto">
            <a:xfrm>
              <a:off x="2165316" y="5254650"/>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d</a:t>
              </a:r>
            </a:p>
          </p:txBody>
        </p:sp>
        <p:sp>
          <p:nvSpPr>
            <p:cNvPr id="39952" name="Oval 20"/>
            <p:cNvSpPr>
              <a:spLocks noChangeArrowheads="1"/>
            </p:cNvSpPr>
            <p:nvPr/>
          </p:nvSpPr>
          <p:spPr bwMode="auto">
            <a:xfrm>
              <a:off x="3367071" y="4932381"/>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53" name="TextBox 21"/>
            <p:cNvSpPr txBox="1">
              <a:spLocks noChangeArrowheads="1"/>
            </p:cNvSpPr>
            <p:nvPr/>
          </p:nvSpPr>
          <p:spPr bwMode="auto">
            <a:xfrm>
              <a:off x="3479784" y="4926033"/>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c</a:t>
              </a:r>
            </a:p>
          </p:txBody>
        </p:sp>
        <p:sp>
          <p:nvSpPr>
            <p:cNvPr id="39954" name="Oval 23"/>
            <p:cNvSpPr>
              <a:spLocks noChangeArrowheads="1"/>
            </p:cNvSpPr>
            <p:nvPr/>
          </p:nvSpPr>
          <p:spPr bwMode="auto">
            <a:xfrm>
              <a:off x="4973643" y="4822842"/>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55" name="TextBox 24"/>
            <p:cNvSpPr txBox="1">
              <a:spLocks noChangeArrowheads="1"/>
            </p:cNvSpPr>
            <p:nvPr/>
          </p:nvSpPr>
          <p:spPr bwMode="auto">
            <a:xfrm>
              <a:off x="5086356" y="4816494"/>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g</a:t>
              </a:r>
            </a:p>
          </p:txBody>
        </p:sp>
        <p:sp>
          <p:nvSpPr>
            <p:cNvPr id="39956" name="Oval 26"/>
            <p:cNvSpPr>
              <a:spLocks noChangeArrowheads="1"/>
            </p:cNvSpPr>
            <p:nvPr/>
          </p:nvSpPr>
          <p:spPr bwMode="auto">
            <a:xfrm>
              <a:off x="4973643" y="3471861"/>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57" name="TextBox 27"/>
            <p:cNvSpPr txBox="1">
              <a:spLocks noChangeArrowheads="1"/>
            </p:cNvSpPr>
            <p:nvPr/>
          </p:nvSpPr>
          <p:spPr bwMode="auto">
            <a:xfrm>
              <a:off x="5086356" y="3465513"/>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f</a:t>
              </a:r>
            </a:p>
          </p:txBody>
        </p:sp>
        <p:sp>
          <p:nvSpPr>
            <p:cNvPr id="39958" name="Oval 29"/>
            <p:cNvSpPr>
              <a:spLocks noChangeArrowheads="1"/>
            </p:cNvSpPr>
            <p:nvPr/>
          </p:nvSpPr>
          <p:spPr bwMode="auto">
            <a:xfrm>
              <a:off x="6105546" y="4165608"/>
              <a:ext cx="342900" cy="342900"/>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9959" name="TextBox 30"/>
            <p:cNvSpPr txBox="1">
              <a:spLocks noChangeArrowheads="1"/>
            </p:cNvSpPr>
            <p:nvPr/>
          </p:nvSpPr>
          <p:spPr bwMode="auto">
            <a:xfrm>
              <a:off x="6218259" y="4159260"/>
              <a:ext cx="153951" cy="326243"/>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h</a:t>
              </a:r>
            </a:p>
          </p:txBody>
        </p:sp>
        <p:cxnSp>
          <p:nvCxnSpPr>
            <p:cNvPr id="39960" name="Straight Connector 32"/>
            <p:cNvCxnSpPr>
              <a:cxnSpLocks noChangeShapeType="1"/>
              <a:stCxn id="39948" idx="7"/>
              <a:endCxn id="39944" idx="3"/>
            </p:cNvCxnSpPr>
            <p:nvPr/>
          </p:nvCxnSpPr>
          <p:spPr bwMode="auto">
            <a:xfrm rot="5400000" flipH="1" flipV="1">
              <a:off x="1395948" y="3764545"/>
              <a:ext cx="597333" cy="597333"/>
            </a:xfrm>
            <a:prstGeom prst="line">
              <a:avLst/>
            </a:prstGeom>
            <a:noFill/>
            <a:ln w="19050" algn="ctr">
              <a:solidFill>
                <a:schemeClr val="tx1"/>
              </a:solidFill>
              <a:round/>
              <a:headEnd/>
              <a:tailEnd/>
            </a:ln>
          </p:spPr>
        </p:cxnSp>
        <p:cxnSp>
          <p:nvCxnSpPr>
            <p:cNvPr id="39961" name="Straight Connector 34"/>
            <p:cNvCxnSpPr>
              <a:cxnSpLocks noChangeShapeType="1"/>
              <a:stCxn id="39948" idx="5"/>
              <a:endCxn id="39950" idx="1"/>
            </p:cNvCxnSpPr>
            <p:nvPr/>
          </p:nvCxnSpPr>
          <p:spPr bwMode="auto">
            <a:xfrm rot="16200000" flipH="1">
              <a:off x="1395948" y="4604343"/>
              <a:ext cx="706872" cy="706872"/>
            </a:xfrm>
            <a:prstGeom prst="line">
              <a:avLst/>
            </a:prstGeom>
            <a:noFill/>
            <a:ln w="19050" algn="ctr">
              <a:solidFill>
                <a:schemeClr val="tx1"/>
              </a:solidFill>
              <a:round/>
              <a:headEnd/>
              <a:tailEnd/>
            </a:ln>
          </p:spPr>
        </p:cxnSp>
        <p:cxnSp>
          <p:nvCxnSpPr>
            <p:cNvPr id="39962" name="Straight Connector 36"/>
            <p:cNvCxnSpPr>
              <a:cxnSpLocks noChangeShapeType="1"/>
              <a:stCxn id="39944" idx="4"/>
              <a:endCxn id="39951" idx="0"/>
            </p:cNvCxnSpPr>
            <p:nvPr/>
          </p:nvCxnSpPr>
          <p:spPr bwMode="auto">
            <a:xfrm rot="16200000" flipH="1">
              <a:off x="1458459" y="4470816"/>
              <a:ext cx="1439889" cy="127778"/>
            </a:xfrm>
            <a:prstGeom prst="line">
              <a:avLst/>
            </a:prstGeom>
            <a:noFill/>
            <a:ln w="19050" algn="ctr">
              <a:solidFill>
                <a:schemeClr val="tx1"/>
              </a:solidFill>
              <a:round/>
              <a:headEnd/>
              <a:tailEnd/>
            </a:ln>
          </p:spPr>
        </p:cxnSp>
        <p:cxnSp>
          <p:nvCxnSpPr>
            <p:cNvPr id="39963" name="Straight Connector 38"/>
            <p:cNvCxnSpPr>
              <a:cxnSpLocks noChangeShapeType="1"/>
              <a:stCxn id="39944" idx="6"/>
              <a:endCxn id="39946" idx="1"/>
            </p:cNvCxnSpPr>
            <p:nvPr/>
          </p:nvCxnSpPr>
          <p:spPr bwMode="auto">
            <a:xfrm>
              <a:off x="2285964" y="3643311"/>
              <a:ext cx="912246" cy="316923"/>
            </a:xfrm>
            <a:prstGeom prst="line">
              <a:avLst/>
            </a:prstGeom>
            <a:noFill/>
            <a:ln w="19050" algn="ctr">
              <a:solidFill>
                <a:schemeClr val="tx1"/>
              </a:solidFill>
              <a:round/>
              <a:headEnd/>
              <a:tailEnd/>
            </a:ln>
          </p:spPr>
        </p:cxnSp>
        <p:cxnSp>
          <p:nvCxnSpPr>
            <p:cNvPr id="39964" name="Straight Connector 41"/>
            <p:cNvCxnSpPr>
              <a:cxnSpLocks noChangeShapeType="1"/>
              <a:endCxn id="39950" idx="7"/>
            </p:cNvCxnSpPr>
            <p:nvPr/>
          </p:nvCxnSpPr>
          <p:spPr bwMode="auto">
            <a:xfrm rot="5400000">
              <a:off x="2225432" y="4352140"/>
              <a:ext cx="1078929" cy="839220"/>
            </a:xfrm>
            <a:prstGeom prst="line">
              <a:avLst/>
            </a:prstGeom>
            <a:noFill/>
            <a:ln w="19050" algn="ctr">
              <a:solidFill>
                <a:schemeClr val="tx1"/>
              </a:solidFill>
              <a:round/>
              <a:headEnd/>
              <a:tailEnd/>
            </a:ln>
          </p:spPr>
        </p:cxnSp>
        <p:cxnSp>
          <p:nvCxnSpPr>
            <p:cNvPr id="39965" name="Straight Connector 43"/>
            <p:cNvCxnSpPr>
              <a:cxnSpLocks noChangeShapeType="1"/>
              <a:endCxn id="39953" idx="0"/>
            </p:cNvCxnSpPr>
            <p:nvPr/>
          </p:nvCxnSpPr>
          <p:spPr bwMode="auto">
            <a:xfrm rot="16200000" flipH="1">
              <a:off x="3151555" y="4520827"/>
              <a:ext cx="693747" cy="116663"/>
            </a:xfrm>
            <a:prstGeom prst="line">
              <a:avLst/>
            </a:prstGeom>
            <a:noFill/>
            <a:ln w="19050" algn="ctr">
              <a:solidFill>
                <a:schemeClr val="tx1"/>
              </a:solidFill>
              <a:round/>
              <a:headEnd/>
              <a:tailEnd/>
            </a:ln>
          </p:spPr>
        </p:cxnSp>
        <p:cxnSp>
          <p:nvCxnSpPr>
            <p:cNvPr id="39966" name="Straight Connector 45"/>
            <p:cNvCxnSpPr>
              <a:cxnSpLocks noChangeShapeType="1"/>
              <a:stCxn id="39950" idx="6"/>
              <a:endCxn id="39952" idx="3"/>
            </p:cNvCxnSpPr>
            <p:nvPr/>
          </p:nvCxnSpPr>
          <p:spPr bwMode="auto">
            <a:xfrm flipV="1">
              <a:off x="2395503" y="5225064"/>
              <a:ext cx="1021785" cy="207384"/>
            </a:xfrm>
            <a:prstGeom prst="line">
              <a:avLst/>
            </a:prstGeom>
            <a:noFill/>
            <a:ln w="19050" algn="ctr">
              <a:solidFill>
                <a:schemeClr val="tx1"/>
              </a:solidFill>
              <a:round/>
              <a:headEnd/>
              <a:tailEnd/>
            </a:ln>
          </p:spPr>
        </p:cxnSp>
        <p:cxnSp>
          <p:nvCxnSpPr>
            <p:cNvPr id="39967" name="Straight Connector 47"/>
            <p:cNvCxnSpPr>
              <a:cxnSpLocks noChangeShapeType="1"/>
              <a:stCxn id="39956" idx="4"/>
              <a:endCxn id="39955" idx="0"/>
            </p:cNvCxnSpPr>
            <p:nvPr/>
          </p:nvCxnSpPr>
          <p:spPr bwMode="auto">
            <a:xfrm rot="16200000" flipH="1">
              <a:off x="4653346" y="4306507"/>
              <a:ext cx="1001733" cy="18239"/>
            </a:xfrm>
            <a:prstGeom prst="line">
              <a:avLst/>
            </a:prstGeom>
            <a:noFill/>
            <a:ln w="19050" algn="ctr">
              <a:solidFill>
                <a:schemeClr val="tx1"/>
              </a:solidFill>
              <a:round/>
              <a:headEnd/>
              <a:tailEnd/>
            </a:ln>
          </p:spPr>
        </p:cxnSp>
      </p:grpSp>
    </p:spTree>
    <p:extLst>
      <p:ext uri="{BB962C8B-B14F-4D97-AF65-F5344CB8AC3E}">
        <p14:creationId xmlns:p14="http://schemas.microsoft.com/office/powerpoint/2010/main" val="427233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0963" name="Slide Number Placeholder 4"/>
          <p:cNvSpPr>
            <a:spLocks noGrp="1"/>
          </p:cNvSpPr>
          <p:nvPr>
            <p:ph type="sldNum" sz="quarter" idx="11"/>
          </p:nvPr>
        </p:nvSpPr>
        <p:spPr>
          <a:noFill/>
        </p:spPr>
        <p:txBody>
          <a:bodyPr/>
          <a:lstStyle/>
          <a:p>
            <a:fld id="{7EDEF6AB-4CEE-43A0-97AE-A9DEA2E33204}" type="slidenum">
              <a:rPr lang="en-US">
                <a:solidFill>
                  <a:srgbClr val="000000"/>
                </a:solidFill>
              </a:rPr>
              <a:pPr/>
              <a:t>13</a:t>
            </a:fld>
            <a:endParaRPr lang="en-US">
              <a:solidFill>
                <a:srgbClr val="000000"/>
              </a:solidFill>
            </a:endParaRPr>
          </a:p>
        </p:txBody>
      </p:sp>
      <p:sp>
        <p:nvSpPr>
          <p:cNvPr id="40964" name="Rectangle 2"/>
          <p:cNvSpPr>
            <a:spLocks noGrp="1" noChangeArrowheads="1"/>
          </p:cNvSpPr>
          <p:nvPr>
            <p:ph type="title"/>
          </p:nvPr>
        </p:nvSpPr>
        <p:spPr/>
        <p:txBody>
          <a:bodyPr/>
          <a:lstStyle/>
          <a:p>
            <a:pPr eaLnBrk="1" hangingPunct="1"/>
            <a:r>
              <a:rPr lang="en-US" sz="4000"/>
              <a:t>Đa đồ thị vô hướng </a:t>
            </a:r>
            <a:br>
              <a:rPr lang="en-US" sz="4000"/>
            </a:br>
            <a:r>
              <a:rPr lang="en-US" sz="2400"/>
              <a:t>(Multi Graphs)</a:t>
            </a:r>
            <a:endParaRPr lang="en-CA" sz="2400"/>
          </a:p>
        </p:txBody>
      </p:sp>
      <p:sp>
        <p:nvSpPr>
          <p:cNvPr id="40965" name="Rectangle 3"/>
          <p:cNvSpPr>
            <a:spLocks noGrp="1" noChangeArrowheads="1"/>
          </p:cNvSpPr>
          <p:nvPr>
            <p:ph type="body" idx="1"/>
          </p:nvPr>
        </p:nvSpPr>
        <p:spPr>
          <a:xfrm>
            <a:off x="1631950" y="1412876"/>
            <a:ext cx="8807450" cy="4932363"/>
          </a:xfrm>
        </p:spPr>
        <p:txBody>
          <a:bodyPr/>
          <a:lstStyle/>
          <a:p>
            <a:pPr algn="just" eaLnBrk="1" hangingPunct="1">
              <a:lnSpc>
                <a:spcPct val="85000"/>
              </a:lnSpc>
              <a:spcBef>
                <a:spcPct val="40000"/>
              </a:spcBef>
            </a:pPr>
            <a:r>
              <a:rPr lang="en-CA" b="1"/>
              <a:t>Ví dụ: </a:t>
            </a:r>
            <a:r>
              <a:rPr lang="en-CA"/>
              <a:t>Đa đồ thị </a:t>
            </a:r>
            <a:r>
              <a:rPr lang="en-CA" i="1"/>
              <a:t>G</a:t>
            </a:r>
            <a:r>
              <a:rPr lang="en-CA" baseline="-25000"/>
              <a:t>2 </a:t>
            </a:r>
            <a:r>
              <a:rPr lang="en-CA"/>
              <a:t>= (</a:t>
            </a:r>
            <a:r>
              <a:rPr lang="en-CA" i="1"/>
              <a:t>V</a:t>
            </a:r>
            <a:r>
              <a:rPr lang="en-CA" baseline="-25000"/>
              <a:t>2</a:t>
            </a:r>
            <a:r>
              <a:rPr lang="en-CA"/>
              <a:t>, </a:t>
            </a:r>
            <a:r>
              <a:rPr lang="en-CA" i="1"/>
              <a:t>E</a:t>
            </a:r>
            <a:r>
              <a:rPr lang="en-CA" baseline="-25000"/>
              <a:t>2</a:t>
            </a:r>
            <a:r>
              <a:rPr lang="en-CA"/>
              <a:t>), trong đó </a:t>
            </a:r>
          </a:p>
          <a:p>
            <a:pPr algn="just" eaLnBrk="1" hangingPunct="1">
              <a:lnSpc>
                <a:spcPct val="85000"/>
              </a:lnSpc>
              <a:spcBef>
                <a:spcPct val="40000"/>
              </a:spcBef>
              <a:buFontTx/>
              <a:buNone/>
            </a:pPr>
            <a:r>
              <a:rPr lang="en-US" i="1"/>
              <a:t>     V</a:t>
            </a:r>
            <a:r>
              <a:rPr lang="en-US" baseline="-25000"/>
              <a:t>2</a:t>
            </a:r>
            <a:r>
              <a:rPr lang="en-US"/>
              <a:t>={</a:t>
            </a:r>
            <a:r>
              <a:rPr lang="en-US" i="1"/>
              <a:t>a, b, c, d, e, f, g, h</a:t>
            </a:r>
            <a:r>
              <a:rPr lang="en-US"/>
              <a:t>},</a:t>
            </a:r>
            <a:r>
              <a:rPr lang="en-US" i="1"/>
              <a:t> </a:t>
            </a:r>
          </a:p>
          <a:p>
            <a:pPr algn="just" eaLnBrk="1" hangingPunct="1">
              <a:lnSpc>
                <a:spcPct val="85000"/>
              </a:lnSpc>
              <a:spcBef>
                <a:spcPct val="40000"/>
              </a:spcBef>
              <a:buFontTx/>
              <a:buNone/>
            </a:pPr>
            <a:r>
              <a:rPr lang="en-US" i="1"/>
              <a:t>     E</a:t>
            </a:r>
            <a:r>
              <a:rPr lang="en-US" baseline="-25000"/>
              <a:t>2</a:t>
            </a:r>
            <a:r>
              <a:rPr lang="en-US"/>
              <a:t>={(</a:t>
            </a:r>
            <a:r>
              <a:rPr lang="en-US" i="1"/>
              <a:t>a,b</a:t>
            </a:r>
            <a:r>
              <a:rPr lang="en-US"/>
              <a:t>), (</a:t>
            </a:r>
            <a:r>
              <a:rPr lang="en-US" i="1"/>
              <a:t>b,c</a:t>
            </a:r>
            <a:r>
              <a:rPr lang="en-US"/>
              <a:t>), (</a:t>
            </a:r>
            <a:r>
              <a:rPr lang="en-US" i="1"/>
              <a:t>b,c</a:t>
            </a:r>
            <a:r>
              <a:rPr lang="en-US"/>
              <a:t>), (</a:t>
            </a:r>
            <a:r>
              <a:rPr lang="en-US" i="1"/>
              <a:t>c,d</a:t>
            </a:r>
            <a:r>
              <a:rPr lang="en-US"/>
              <a:t>), (</a:t>
            </a:r>
            <a:r>
              <a:rPr lang="en-US" i="1"/>
              <a:t>a,d</a:t>
            </a:r>
            <a:r>
              <a:rPr lang="en-US"/>
              <a:t>), (</a:t>
            </a:r>
            <a:r>
              <a:rPr lang="en-US" i="1"/>
              <a:t>d,e</a:t>
            </a:r>
            <a:r>
              <a:rPr lang="en-US"/>
              <a:t>), (</a:t>
            </a:r>
            <a:r>
              <a:rPr lang="en-US" i="1"/>
              <a:t>a,e</a:t>
            </a:r>
            <a:r>
              <a:rPr lang="en-US"/>
              <a:t>), (</a:t>
            </a:r>
            <a:r>
              <a:rPr lang="en-US" i="1"/>
              <a:t>a,e</a:t>
            </a:r>
            <a:r>
              <a:rPr lang="en-US"/>
              <a:t>),        (</a:t>
            </a:r>
            <a:r>
              <a:rPr lang="en-US" i="1"/>
              <a:t>a, e</a:t>
            </a:r>
            <a:r>
              <a:rPr lang="en-US"/>
              <a:t>), (</a:t>
            </a:r>
            <a:r>
              <a:rPr lang="en-US" i="1"/>
              <a:t>d,b</a:t>
            </a:r>
            <a:r>
              <a:rPr lang="en-US"/>
              <a:t>), (</a:t>
            </a:r>
            <a:r>
              <a:rPr lang="en-US" i="1"/>
              <a:t>f,g</a:t>
            </a:r>
            <a:r>
              <a:rPr lang="en-US"/>
              <a:t>)}.</a:t>
            </a:r>
            <a:endParaRPr lang="en-CA" sz="3600"/>
          </a:p>
          <a:p>
            <a:pPr lvl="4" algn="just" eaLnBrk="1" hangingPunct="1">
              <a:lnSpc>
                <a:spcPct val="85000"/>
              </a:lnSpc>
              <a:spcBef>
                <a:spcPct val="40000"/>
              </a:spcBef>
            </a:pPr>
            <a:endParaRPr lang="en-CA"/>
          </a:p>
        </p:txBody>
      </p:sp>
      <p:sp>
        <p:nvSpPr>
          <p:cNvPr id="40966" name="Text Box 4"/>
          <p:cNvSpPr txBox="1">
            <a:spLocks noChangeArrowheads="1"/>
          </p:cNvSpPr>
          <p:nvPr/>
        </p:nvSpPr>
        <p:spPr bwMode="auto">
          <a:xfrm>
            <a:off x="5664201" y="5589589"/>
            <a:ext cx="1223963" cy="396875"/>
          </a:xfrm>
          <a:prstGeom prst="rect">
            <a:avLst/>
          </a:prstGeom>
          <a:noFill/>
          <a:ln w="9525">
            <a:noFill/>
            <a:miter lim="800000"/>
            <a:headEnd/>
            <a:tailEnd/>
          </a:ln>
        </p:spPr>
        <p:txBody>
          <a:bodyPr>
            <a:spAutoFit/>
          </a:bodyPr>
          <a:lstStyle/>
          <a:p>
            <a:pPr fontAlgn="base">
              <a:spcBef>
                <a:spcPct val="50000"/>
              </a:spcBef>
              <a:spcAft>
                <a:spcPct val="0"/>
              </a:spcAft>
            </a:pPr>
            <a:r>
              <a:rPr lang="en-US" sz="2000">
                <a:solidFill>
                  <a:srgbClr val="000000"/>
                </a:solidFill>
              </a:rPr>
              <a:t>Đồ thị </a:t>
            </a:r>
            <a:r>
              <a:rPr lang="en-US" sz="2000" i="1">
                <a:solidFill>
                  <a:srgbClr val="000000"/>
                </a:solidFill>
              </a:rPr>
              <a:t>G</a:t>
            </a:r>
            <a:r>
              <a:rPr lang="en-US" sz="2000" baseline="-25000">
                <a:solidFill>
                  <a:srgbClr val="000000"/>
                </a:solidFill>
              </a:rPr>
              <a:t>2</a:t>
            </a:r>
            <a:endParaRPr lang="en-US" sz="2000">
              <a:solidFill>
                <a:srgbClr val="000000"/>
              </a:solidFill>
            </a:endParaRPr>
          </a:p>
        </p:txBody>
      </p:sp>
      <p:grpSp>
        <p:nvGrpSpPr>
          <p:cNvPr id="40967" name="Group 48"/>
          <p:cNvGrpSpPr>
            <a:grpSpLocks/>
          </p:cNvGrpSpPr>
          <p:nvPr/>
        </p:nvGrpSpPr>
        <p:grpSpPr bwMode="auto">
          <a:xfrm>
            <a:off x="2459039" y="3429001"/>
            <a:ext cx="6408737" cy="2232025"/>
            <a:chOff x="113" y="2160"/>
            <a:chExt cx="4037" cy="1406"/>
          </a:xfrm>
        </p:grpSpPr>
        <p:grpSp>
          <p:nvGrpSpPr>
            <p:cNvPr id="40968" name="Group 12"/>
            <p:cNvGrpSpPr>
              <a:grpSpLocks/>
            </p:cNvGrpSpPr>
            <p:nvPr/>
          </p:nvGrpSpPr>
          <p:grpSpPr bwMode="auto">
            <a:xfrm>
              <a:off x="1701" y="3317"/>
              <a:ext cx="250" cy="249"/>
              <a:chOff x="2313" y="2478"/>
              <a:chExt cx="250" cy="249"/>
            </a:xfrm>
          </p:grpSpPr>
          <p:sp>
            <p:nvSpPr>
              <p:cNvPr id="41005" name="Oval 13"/>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1006" name="Text Box 14"/>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d</a:t>
                </a:r>
              </a:p>
            </p:txBody>
          </p:sp>
        </p:grpSp>
        <p:sp>
          <p:nvSpPr>
            <p:cNvPr id="40969" name="Text Box 39"/>
            <p:cNvSpPr txBox="1">
              <a:spLocks noChangeArrowheads="1"/>
            </p:cNvSpPr>
            <p:nvPr/>
          </p:nvSpPr>
          <p:spPr bwMode="auto">
            <a:xfrm>
              <a:off x="113" y="2863"/>
              <a:ext cx="794" cy="250"/>
            </a:xfrm>
            <a:prstGeom prst="rect">
              <a:avLst/>
            </a:prstGeom>
            <a:noFill/>
            <a:ln w="9525">
              <a:noFill/>
              <a:miter lim="800000"/>
              <a:headEnd/>
              <a:tailEnd/>
            </a:ln>
          </p:spPr>
          <p:txBody>
            <a:bodyPr>
              <a:spAutoFit/>
            </a:bodyPr>
            <a:lstStyle/>
            <a:p>
              <a:pPr fontAlgn="base">
                <a:spcBef>
                  <a:spcPct val="50000"/>
                </a:spcBef>
                <a:spcAft>
                  <a:spcPct val="0"/>
                </a:spcAft>
              </a:pPr>
              <a:r>
                <a:rPr lang="en-US" sz="2000" b="1">
                  <a:solidFill>
                    <a:srgbClr val="3333CC"/>
                  </a:solidFill>
                </a:rPr>
                <a:t>Cạnh lặp</a:t>
              </a:r>
            </a:p>
          </p:txBody>
        </p:sp>
        <p:sp>
          <p:nvSpPr>
            <p:cNvPr id="40970" name="Text Box 5"/>
            <p:cNvSpPr txBox="1">
              <a:spLocks noChangeArrowheads="1"/>
            </p:cNvSpPr>
            <p:nvPr/>
          </p:nvSpPr>
          <p:spPr bwMode="auto">
            <a:xfrm>
              <a:off x="1948" y="2205"/>
              <a:ext cx="1" cy="1"/>
            </a:xfrm>
            <a:prstGeom prst="rect">
              <a:avLst/>
            </a:prstGeom>
            <a:noFill/>
            <a:ln w="9525">
              <a:noFill/>
              <a:miter lim="800000"/>
              <a:headEnd/>
              <a:tailEnd/>
            </a:ln>
          </p:spPr>
          <p:txBody>
            <a:bodyPr lIns="0" rIns="0"/>
            <a:lstStyle/>
            <a:p>
              <a:pPr fontAlgn="base">
                <a:spcBef>
                  <a:spcPct val="50000"/>
                </a:spcBef>
                <a:spcAft>
                  <a:spcPct val="0"/>
                </a:spcAft>
              </a:pPr>
              <a:endParaRPr lang="en-US" sz="2000">
                <a:solidFill>
                  <a:srgbClr val="000000"/>
                </a:solidFill>
              </a:endParaRPr>
            </a:p>
          </p:txBody>
        </p:sp>
        <p:grpSp>
          <p:nvGrpSpPr>
            <p:cNvPr id="40971" name="Group 6"/>
            <p:cNvGrpSpPr>
              <a:grpSpLocks/>
            </p:cNvGrpSpPr>
            <p:nvPr/>
          </p:nvGrpSpPr>
          <p:grpSpPr bwMode="auto">
            <a:xfrm>
              <a:off x="1156" y="2795"/>
              <a:ext cx="250" cy="249"/>
              <a:chOff x="2313" y="2478"/>
              <a:chExt cx="250" cy="249"/>
            </a:xfrm>
          </p:grpSpPr>
          <p:sp>
            <p:nvSpPr>
              <p:cNvPr id="41003" name="Oval 7"/>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1004" name="Text Box 8"/>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e</a:t>
                </a:r>
              </a:p>
            </p:txBody>
          </p:sp>
        </p:grpSp>
        <p:grpSp>
          <p:nvGrpSpPr>
            <p:cNvPr id="40972" name="Group 9"/>
            <p:cNvGrpSpPr>
              <a:grpSpLocks/>
            </p:cNvGrpSpPr>
            <p:nvPr/>
          </p:nvGrpSpPr>
          <p:grpSpPr bwMode="auto">
            <a:xfrm>
              <a:off x="1587" y="2160"/>
              <a:ext cx="250" cy="249"/>
              <a:chOff x="2313" y="2478"/>
              <a:chExt cx="250" cy="249"/>
            </a:xfrm>
          </p:grpSpPr>
          <p:sp>
            <p:nvSpPr>
              <p:cNvPr id="41001" name="Oval 10"/>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1002" name="Text Box 11"/>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a</a:t>
                </a:r>
              </a:p>
            </p:txBody>
          </p:sp>
        </p:grpSp>
        <p:grpSp>
          <p:nvGrpSpPr>
            <p:cNvPr id="40973" name="Group 15"/>
            <p:cNvGrpSpPr>
              <a:grpSpLocks/>
            </p:cNvGrpSpPr>
            <p:nvPr/>
          </p:nvGrpSpPr>
          <p:grpSpPr bwMode="auto">
            <a:xfrm>
              <a:off x="2335" y="2296"/>
              <a:ext cx="250" cy="249"/>
              <a:chOff x="2313" y="2478"/>
              <a:chExt cx="250" cy="249"/>
            </a:xfrm>
          </p:grpSpPr>
          <p:sp>
            <p:nvSpPr>
              <p:cNvPr id="40999" name="Oval 16"/>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1000" name="Text Box 17"/>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b</a:t>
                </a:r>
              </a:p>
            </p:txBody>
          </p:sp>
        </p:grpSp>
        <p:grpSp>
          <p:nvGrpSpPr>
            <p:cNvPr id="40974" name="Group 18"/>
            <p:cNvGrpSpPr>
              <a:grpSpLocks/>
            </p:cNvGrpSpPr>
            <p:nvPr/>
          </p:nvGrpSpPr>
          <p:grpSpPr bwMode="auto">
            <a:xfrm>
              <a:off x="2448" y="2908"/>
              <a:ext cx="250" cy="249"/>
              <a:chOff x="2313" y="2478"/>
              <a:chExt cx="250" cy="249"/>
            </a:xfrm>
          </p:grpSpPr>
          <p:sp>
            <p:nvSpPr>
              <p:cNvPr id="40997" name="Oval 19"/>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98" name="Text Box 20"/>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c</a:t>
                </a:r>
              </a:p>
            </p:txBody>
          </p:sp>
        </p:grpSp>
        <p:grpSp>
          <p:nvGrpSpPr>
            <p:cNvPr id="40975" name="Group 21"/>
            <p:cNvGrpSpPr>
              <a:grpSpLocks/>
            </p:cNvGrpSpPr>
            <p:nvPr/>
          </p:nvGrpSpPr>
          <p:grpSpPr bwMode="auto">
            <a:xfrm>
              <a:off x="3197" y="2432"/>
              <a:ext cx="250" cy="249"/>
              <a:chOff x="2313" y="2478"/>
              <a:chExt cx="250" cy="249"/>
            </a:xfrm>
          </p:grpSpPr>
          <p:sp>
            <p:nvSpPr>
              <p:cNvPr id="40995" name="Oval 22"/>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96" name="Text Box 23"/>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f</a:t>
                </a:r>
              </a:p>
            </p:txBody>
          </p:sp>
        </p:grpSp>
        <p:grpSp>
          <p:nvGrpSpPr>
            <p:cNvPr id="40976" name="Group 24"/>
            <p:cNvGrpSpPr>
              <a:grpSpLocks/>
            </p:cNvGrpSpPr>
            <p:nvPr/>
          </p:nvGrpSpPr>
          <p:grpSpPr bwMode="auto">
            <a:xfrm>
              <a:off x="3197" y="3136"/>
              <a:ext cx="250" cy="249"/>
              <a:chOff x="2313" y="2478"/>
              <a:chExt cx="250" cy="249"/>
            </a:xfrm>
          </p:grpSpPr>
          <p:sp>
            <p:nvSpPr>
              <p:cNvPr id="40993" name="Oval 25"/>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94" name="Text Box 26"/>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g</a:t>
                </a:r>
              </a:p>
            </p:txBody>
          </p:sp>
        </p:grpSp>
        <p:grpSp>
          <p:nvGrpSpPr>
            <p:cNvPr id="40977" name="Group 27"/>
            <p:cNvGrpSpPr>
              <a:grpSpLocks/>
            </p:cNvGrpSpPr>
            <p:nvPr/>
          </p:nvGrpSpPr>
          <p:grpSpPr bwMode="auto">
            <a:xfrm>
              <a:off x="3900" y="2727"/>
              <a:ext cx="250" cy="249"/>
              <a:chOff x="2313" y="2478"/>
              <a:chExt cx="250" cy="249"/>
            </a:xfrm>
          </p:grpSpPr>
          <p:sp>
            <p:nvSpPr>
              <p:cNvPr id="40991" name="Oval 28"/>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92" name="Text Box 29"/>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h</a:t>
                </a:r>
              </a:p>
            </p:txBody>
          </p:sp>
        </p:grpSp>
        <p:sp>
          <p:nvSpPr>
            <p:cNvPr id="40978" name="Arc 30"/>
            <p:cNvSpPr>
              <a:spLocks/>
            </p:cNvSpPr>
            <p:nvPr/>
          </p:nvSpPr>
          <p:spPr bwMode="auto">
            <a:xfrm flipH="1">
              <a:off x="1224" y="2273"/>
              <a:ext cx="363" cy="545"/>
            </a:xfrm>
            <a:custGeom>
              <a:avLst/>
              <a:gdLst>
                <a:gd name="T0" fmla="*/ 0 w 21600"/>
                <a:gd name="T1" fmla="*/ 0 h 21600"/>
                <a:gd name="T2" fmla="*/ 363 w 21600"/>
                <a:gd name="T3" fmla="*/ 545 h 21600"/>
                <a:gd name="T4" fmla="*/ 0 w 21600"/>
                <a:gd name="T5" fmla="*/ 54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79" name="Arc 31"/>
            <p:cNvSpPr>
              <a:spLocks/>
            </p:cNvSpPr>
            <p:nvPr/>
          </p:nvSpPr>
          <p:spPr bwMode="auto">
            <a:xfrm flipV="1">
              <a:off x="1366" y="2387"/>
              <a:ext cx="363" cy="542"/>
            </a:xfrm>
            <a:custGeom>
              <a:avLst/>
              <a:gdLst>
                <a:gd name="T0" fmla="*/ 36 w 21600"/>
                <a:gd name="T1" fmla="*/ 0 h 21492"/>
                <a:gd name="T2" fmla="*/ 363 w 21600"/>
                <a:gd name="T3" fmla="*/ 542 h 21492"/>
                <a:gd name="T4" fmla="*/ 0 w 21600"/>
                <a:gd name="T5" fmla="*/ 542 h 21492"/>
                <a:gd name="T6" fmla="*/ 0 60000 65536"/>
                <a:gd name="T7" fmla="*/ 0 60000 65536"/>
                <a:gd name="T8" fmla="*/ 0 60000 65536"/>
                <a:gd name="T9" fmla="*/ 0 w 21600"/>
                <a:gd name="T10" fmla="*/ 0 h 21492"/>
                <a:gd name="T11" fmla="*/ 21600 w 21600"/>
                <a:gd name="T12" fmla="*/ 21492 h 21492"/>
              </a:gdLst>
              <a:ahLst/>
              <a:cxnLst>
                <a:cxn ang="T6">
                  <a:pos x="T0" y="T1"/>
                </a:cxn>
                <a:cxn ang="T7">
                  <a:pos x="T2" y="T3"/>
                </a:cxn>
                <a:cxn ang="T8">
                  <a:pos x="T4" y="T5"/>
                </a:cxn>
              </a:cxnLst>
              <a:rect l="T9" t="T10" r="T11" b="T12"/>
              <a:pathLst>
                <a:path w="21600" h="21492" fill="none" extrusionOk="0">
                  <a:moveTo>
                    <a:pt x="2156" y="-1"/>
                  </a:moveTo>
                  <a:cubicBezTo>
                    <a:pt x="13195" y="1107"/>
                    <a:pt x="21600" y="10397"/>
                    <a:pt x="21600" y="21492"/>
                  </a:cubicBezTo>
                </a:path>
                <a:path w="21600" h="21492" stroke="0" extrusionOk="0">
                  <a:moveTo>
                    <a:pt x="2156" y="-1"/>
                  </a:moveTo>
                  <a:cubicBezTo>
                    <a:pt x="13195" y="1107"/>
                    <a:pt x="21600" y="10397"/>
                    <a:pt x="21600" y="21492"/>
                  </a:cubicBezTo>
                  <a:lnTo>
                    <a:pt x="0" y="21492"/>
                  </a:lnTo>
                  <a:close/>
                </a:path>
              </a:pathLst>
            </a:custGeom>
            <a:noFill/>
            <a:ln w="19050">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80" name="Line 32"/>
            <p:cNvSpPr>
              <a:spLocks noChangeShapeType="1"/>
            </p:cNvSpPr>
            <p:nvPr/>
          </p:nvSpPr>
          <p:spPr bwMode="auto">
            <a:xfrm>
              <a:off x="1836" y="2251"/>
              <a:ext cx="522" cy="113"/>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0981" name="Line 33"/>
            <p:cNvSpPr>
              <a:spLocks noChangeShapeType="1"/>
            </p:cNvSpPr>
            <p:nvPr/>
          </p:nvSpPr>
          <p:spPr bwMode="auto">
            <a:xfrm flipH="1">
              <a:off x="1949" y="3113"/>
              <a:ext cx="522" cy="294"/>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0982" name="Line 34"/>
            <p:cNvSpPr>
              <a:spLocks noChangeShapeType="1"/>
            </p:cNvSpPr>
            <p:nvPr/>
          </p:nvSpPr>
          <p:spPr bwMode="auto">
            <a:xfrm flipH="1" flipV="1">
              <a:off x="1337" y="3022"/>
              <a:ext cx="386" cy="385"/>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0983" name="Line 35"/>
            <p:cNvSpPr>
              <a:spLocks noChangeShapeType="1"/>
            </p:cNvSpPr>
            <p:nvPr/>
          </p:nvSpPr>
          <p:spPr bwMode="auto">
            <a:xfrm flipH="1">
              <a:off x="1337" y="2387"/>
              <a:ext cx="295" cy="431"/>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0984" name="Line 36"/>
            <p:cNvSpPr>
              <a:spLocks noChangeShapeType="1"/>
            </p:cNvSpPr>
            <p:nvPr/>
          </p:nvSpPr>
          <p:spPr bwMode="auto">
            <a:xfrm>
              <a:off x="3333" y="2682"/>
              <a:ext cx="0" cy="453"/>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0985" name="Arc 37"/>
            <p:cNvSpPr>
              <a:spLocks/>
            </p:cNvSpPr>
            <p:nvPr/>
          </p:nvSpPr>
          <p:spPr bwMode="auto">
            <a:xfrm rot="1535009">
              <a:off x="2199" y="2419"/>
              <a:ext cx="595" cy="450"/>
            </a:xfrm>
            <a:custGeom>
              <a:avLst/>
              <a:gdLst>
                <a:gd name="T0" fmla="*/ 297 w 21600"/>
                <a:gd name="T1" fmla="*/ 0 h 18719"/>
                <a:gd name="T2" fmla="*/ 595 w 21600"/>
                <a:gd name="T3" fmla="*/ 449 h 18719"/>
                <a:gd name="T4" fmla="*/ 0 w 21600"/>
                <a:gd name="T5" fmla="*/ 450 h 18719"/>
                <a:gd name="T6" fmla="*/ 0 60000 65536"/>
                <a:gd name="T7" fmla="*/ 0 60000 65536"/>
                <a:gd name="T8" fmla="*/ 0 60000 65536"/>
                <a:gd name="T9" fmla="*/ 0 w 21600"/>
                <a:gd name="T10" fmla="*/ 0 h 18719"/>
                <a:gd name="T11" fmla="*/ 21600 w 21600"/>
                <a:gd name="T12" fmla="*/ 18719 h 18719"/>
              </a:gdLst>
              <a:ahLst/>
              <a:cxnLst>
                <a:cxn ang="T6">
                  <a:pos x="T0" y="T1"/>
                </a:cxn>
                <a:cxn ang="T7">
                  <a:pos x="T2" y="T3"/>
                </a:cxn>
                <a:cxn ang="T8">
                  <a:pos x="T4" y="T5"/>
                </a:cxn>
              </a:cxnLst>
              <a:rect l="T9" t="T10" r="T11" b="T12"/>
              <a:pathLst>
                <a:path w="21600" h="18719" fill="none" extrusionOk="0">
                  <a:moveTo>
                    <a:pt x="10777" y="0"/>
                  </a:moveTo>
                  <a:cubicBezTo>
                    <a:pt x="17462" y="3848"/>
                    <a:pt x="21587" y="10969"/>
                    <a:pt x="21599" y="18683"/>
                  </a:cubicBezTo>
                </a:path>
                <a:path w="21600" h="18719" stroke="0" extrusionOk="0">
                  <a:moveTo>
                    <a:pt x="10777" y="0"/>
                  </a:moveTo>
                  <a:cubicBezTo>
                    <a:pt x="17462" y="3848"/>
                    <a:pt x="21587" y="10969"/>
                    <a:pt x="21599" y="18683"/>
                  </a:cubicBezTo>
                  <a:lnTo>
                    <a:pt x="0" y="18719"/>
                  </a:lnTo>
                  <a:close/>
                </a:path>
              </a:pathLst>
            </a:custGeom>
            <a:noFill/>
            <a:ln w="19050">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0986" name="Arc 38"/>
            <p:cNvSpPr>
              <a:spLocks/>
            </p:cNvSpPr>
            <p:nvPr/>
          </p:nvSpPr>
          <p:spPr bwMode="auto">
            <a:xfrm rot="18235166" flipH="1">
              <a:off x="2283" y="2439"/>
              <a:ext cx="564" cy="642"/>
            </a:xfrm>
            <a:custGeom>
              <a:avLst/>
              <a:gdLst>
                <a:gd name="T0" fmla="*/ 163 w 19635"/>
                <a:gd name="T1" fmla="*/ 0 h 20841"/>
                <a:gd name="T2" fmla="*/ 564 w 19635"/>
                <a:gd name="T3" fmla="*/ 365 h 20841"/>
                <a:gd name="T4" fmla="*/ 0 w 19635"/>
                <a:gd name="T5" fmla="*/ 642 h 20841"/>
                <a:gd name="T6" fmla="*/ 0 60000 65536"/>
                <a:gd name="T7" fmla="*/ 0 60000 65536"/>
                <a:gd name="T8" fmla="*/ 0 60000 65536"/>
                <a:gd name="T9" fmla="*/ 0 w 19635"/>
                <a:gd name="T10" fmla="*/ 0 h 20841"/>
                <a:gd name="T11" fmla="*/ 19635 w 19635"/>
                <a:gd name="T12" fmla="*/ 20841 h 20841"/>
              </a:gdLst>
              <a:ahLst/>
              <a:cxnLst>
                <a:cxn ang="T6">
                  <a:pos x="T0" y="T1"/>
                </a:cxn>
                <a:cxn ang="T7">
                  <a:pos x="T2" y="T3"/>
                </a:cxn>
                <a:cxn ang="T8">
                  <a:pos x="T4" y="T5"/>
                </a:cxn>
              </a:cxnLst>
              <a:rect l="T9" t="T10" r="T11" b="T12"/>
              <a:pathLst>
                <a:path w="19635" h="20841" fill="none" extrusionOk="0">
                  <a:moveTo>
                    <a:pt x="5675" y="-1"/>
                  </a:moveTo>
                  <a:cubicBezTo>
                    <a:pt x="11853" y="1682"/>
                    <a:pt x="16966" y="6018"/>
                    <a:pt x="19634" y="11839"/>
                  </a:cubicBezTo>
                </a:path>
                <a:path w="19635" h="20841" stroke="0" extrusionOk="0">
                  <a:moveTo>
                    <a:pt x="5675" y="-1"/>
                  </a:moveTo>
                  <a:cubicBezTo>
                    <a:pt x="11853" y="1682"/>
                    <a:pt x="16966" y="6018"/>
                    <a:pt x="19634" y="11839"/>
                  </a:cubicBezTo>
                  <a:lnTo>
                    <a:pt x="0" y="20841"/>
                  </a:lnTo>
                  <a:close/>
                </a:path>
              </a:pathLst>
            </a:custGeom>
            <a:noFill/>
            <a:ln w="19050">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cxnSp>
          <p:nvCxnSpPr>
            <p:cNvPr id="40987" name="AutoShape 40"/>
            <p:cNvCxnSpPr>
              <a:cxnSpLocks noChangeShapeType="1"/>
            </p:cNvCxnSpPr>
            <p:nvPr/>
          </p:nvCxnSpPr>
          <p:spPr bwMode="auto">
            <a:xfrm rot="-5400000">
              <a:off x="737" y="2398"/>
              <a:ext cx="317" cy="614"/>
            </a:xfrm>
            <a:prstGeom prst="bentConnector2">
              <a:avLst/>
            </a:prstGeom>
            <a:noFill/>
            <a:ln w="38100">
              <a:solidFill>
                <a:schemeClr val="accent2"/>
              </a:solidFill>
              <a:miter lim="800000"/>
              <a:headEnd/>
              <a:tailEnd type="triangle" w="med" len="med"/>
            </a:ln>
          </p:spPr>
        </p:cxnSp>
        <p:sp>
          <p:nvSpPr>
            <p:cNvPr id="40988" name="Line 44"/>
            <p:cNvSpPr>
              <a:spLocks noChangeShapeType="1"/>
            </p:cNvSpPr>
            <p:nvPr/>
          </p:nvSpPr>
          <p:spPr bwMode="auto">
            <a:xfrm>
              <a:off x="1791" y="2387"/>
              <a:ext cx="45" cy="952"/>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0989" name="Line 45"/>
            <p:cNvSpPr>
              <a:spLocks noChangeShapeType="1"/>
            </p:cNvSpPr>
            <p:nvPr/>
          </p:nvSpPr>
          <p:spPr bwMode="auto">
            <a:xfrm flipH="1">
              <a:off x="1904" y="2455"/>
              <a:ext cx="431" cy="884"/>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cxnSp>
          <p:nvCxnSpPr>
            <p:cNvPr id="40990" name="AutoShape 46"/>
            <p:cNvCxnSpPr>
              <a:cxnSpLocks noChangeShapeType="1"/>
            </p:cNvCxnSpPr>
            <p:nvPr/>
          </p:nvCxnSpPr>
          <p:spPr bwMode="auto">
            <a:xfrm rot="5400000" flipH="1" flipV="1">
              <a:off x="1352" y="2130"/>
              <a:ext cx="273" cy="1693"/>
            </a:xfrm>
            <a:prstGeom prst="bentConnector4">
              <a:avLst>
                <a:gd name="adj1" fmla="val -52745"/>
                <a:gd name="adj2" fmla="val 61727"/>
              </a:avLst>
            </a:prstGeom>
            <a:noFill/>
            <a:ln w="38100">
              <a:solidFill>
                <a:schemeClr val="accent2"/>
              </a:solidFill>
              <a:miter lim="800000"/>
              <a:headEnd/>
              <a:tailEnd type="triangle" w="med" len="med"/>
            </a:ln>
          </p:spPr>
        </p:cxnSp>
      </p:grpSp>
    </p:spTree>
    <p:extLst>
      <p:ext uri="{BB962C8B-B14F-4D97-AF65-F5344CB8AC3E}">
        <p14:creationId xmlns:p14="http://schemas.microsoft.com/office/powerpoint/2010/main" val="118021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1987" name="Slide Number Placeholder 4"/>
          <p:cNvSpPr>
            <a:spLocks noGrp="1"/>
          </p:cNvSpPr>
          <p:nvPr>
            <p:ph type="sldNum" sz="quarter" idx="11"/>
          </p:nvPr>
        </p:nvSpPr>
        <p:spPr>
          <a:noFill/>
        </p:spPr>
        <p:txBody>
          <a:bodyPr/>
          <a:lstStyle/>
          <a:p>
            <a:fld id="{74945195-F730-4507-A63E-B997C45B2A12}" type="slidenum">
              <a:rPr lang="en-US">
                <a:solidFill>
                  <a:srgbClr val="000000"/>
                </a:solidFill>
              </a:rPr>
              <a:pPr/>
              <a:t>14</a:t>
            </a:fld>
            <a:endParaRPr lang="en-US">
              <a:solidFill>
                <a:srgbClr val="000000"/>
              </a:solidFill>
            </a:endParaRPr>
          </a:p>
        </p:txBody>
      </p:sp>
      <p:sp>
        <p:nvSpPr>
          <p:cNvPr id="41988" name="Rectangle 2"/>
          <p:cNvSpPr>
            <a:spLocks noGrp="1" noChangeArrowheads="1"/>
          </p:cNvSpPr>
          <p:nvPr>
            <p:ph type="title"/>
          </p:nvPr>
        </p:nvSpPr>
        <p:spPr/>
        <p:txBody>
          <a:bodyPr/>
          <a:lstStyle/>
          <a:p>
            <a:pPr eaLnBrk="1" hangingPunct="1"/>
            <a:r>
              <a:rPr lang="en-US" sz="4000"/>
              <a:t>Đồ thị có hướng </a:t>
            </a:r>
            <a:br>
              <a:rPr lang="en-US" sz="4000"/>
            </a:br>
            <a:r>
              <a:rPr lang="en-US" sz="2400"/>
              <a:t>(Directed Graph)</a:t>
            </a:r>
            <a:endParaRPr lang="en-CA" sz="2400"/>
          </a:p>
        </p:txBody>
      </p:sp>
      <p:sp>
        <p:nvSpPr>
          <p:cNvPr id="41989" name="Rectangle 3"/>
          <p:cNvSpPr>
            <a:spLocks noGrp="1" noChangeArrowheads="1"/>
          </p:cNvSpPr>
          <p:nvPr>
            <p:ph type="body" idx="1"/>
          </p:nvPr>
        </p:nvSpPr>
        <p:spPr>
          <a:xfrm>
            <a:off x="1631950" y="1412876"/>
            <a:ext cx="8807450" cy="4932363"/>
          </a:xfrm>
        </p:spPr>
        <p:txBody>
          <a:bodyPr/>
          <a:lstStyle/>
          <a:p>
            <a:pPr algn="just" eaLnBrk="1" hangingPunct="1">
              <a:lnSpc>
                <a:spcPct val="85000"/>
              </a:lnSpc>
              <a:spcBef>
                <a:spcPct val="40000"/>
              </a:spcBef>
              <a:buFontTx/>
              <a:buNone/>
            </a:pPr>
            <a:r>
              <a:rPr lang="en-CA" b="1">
                <a:solidFill>
                  <a:srgbClr val="002060"/>
                </a:solidFill>
              </a:rPr>
              <a:t>    </a:t>
            </a:r>
            <a:r>
              <a:rPr lang="en-CA" sz="3000" b="1" i="1" u="sng">
                <a:solidFill>
                  <a:srgbClr val="002060"/>
                </a:solidFill>
              </a:rPr>
              <a:t>Định nghĩa.</a:t>
            </a:r>
            <a:r>
              <a:rPr lang="en-CA" sz="3000">
                <a:solidFill>
                  <a:srgbClr val="002060"/>
                </a:solidFill>
              </a:rPr>
              <a:t> Đơn (</a:t>
            </a:r>
            <a:r>
              <a:rPr lang="en-CA" sz="3000">
                <a:solidFill>
                  <a:srgbClr val="C00000"/>
                </a:solidFill>
              </a:rPr>
              <a:t>đa</a:t>
            </a:r>
            <a:r>
              <a:rPr lang="en-CA" sz="3000">
                <a:solidFill>
                  <a:srgbClr val="002060"/>
                </a:solidFill>
              </a:rPr>
              <a:t>) đồ thị có hướng </a:t>
            </a:r>
            <a:r>
              <a:rPr lang="en-CA" sz="3000" i="1">
                <a:solidFill>
                  <a:srgbClr val="002060"/>
                </a:solidFill>
              </a:rPr>
              <a:t>G</a:t>
            </a:r>
            <a:r>
              <a:rPr lang="en-CA" sz="3000">
                <a:solidFill>
                  <a:srgbClr val="002060"/>
                </a:solidFill>
              </a:rPr>
              <a:t> = (</a:t>
            </a:r>
            <a:r>
              <a:rPr lang="en-CA" sz="3000" i="1">
                <a:solidFill>
                  <a:srgbClr val="002060"/>
                </a:solidFill>
              </a:rPr>
              <a:t>V,E</a:t>
            </a:r>
            <a:r>
              <a:rPr lang="en-CA" sz="3000">
                <a:solidFill>
                  <a:srgbClr val="002060"/>
                </a:solidFill>
              </a:rPr>
              <a:t>) là cặp gồm:</a:t>
            </a:r>
            <a:endParaRPr lang="en-US" sz="3000">
              <a:solidFill>
                <a:srgbClr val="002060"/>
              </a:solidFill>
            </a:endParaRPr>
          </a:p>
          <a:p>
            <a:pPr lvl="2" algn="just" eaLnBrk="1" hangingPunct="1">
              <a:lnSpc>
                <a:spcPct val="85000"/>
              </a:lnSpc>
              <a:spcBef>
                <a:spcPct val="40000"/>
              </a:spcBef>
            </a:pPr>
            <a:r>
              <a:rPr lang="en-CA" sz="3000">
                <a:solidFill>
                  <a:srgbClr val="002060"/>
                </a:solidFill>
              </a:rPr>
              <a:t>Tập đỉnh </a:t>
            </a:r>
            <a:r>
              <a:rPr lang="en-CA" sz="3000" i="1">
                <a:solidFill>
                  <a:srgbClr val="002060"/>
                </a:solidFill>
              </a:rPr>
              <a:t>V </a:t>
            </a:r>
            <a:r>
              <a:rPr lang="en-CA" sz="3000">
                <a:solidFill>
                  <a:srgbClr val="002060"/>
                </a:solidFill>
              </a:rPr>
              <a:t>là tập hữu hạn phần tử, các</a:t>
            </a:r>
            <a:r>
              <a:rPr lang="en-CA" sz="3000" i="1">
                <a:solidFill>
                  <a:srgbClr val="002060"/>
                </a:solidFill>
              </a:rPr>
              <a:t> </a:t>
            </a:r>
            <a:r>
              <a:rPr lang="en-CA" sz="3000">
                <a:solidFill>
                  <a:srgbClr val="002060"/>
                </a:solidFill>
              </a:rPr>
              <a:t>phần tử gọi là các </a:t>
            </a:r>
            <a:r>
              <a:rPr lang="en-CA" sz="3000" b="1" i="1">
                <a:solidFill>
                  <a:srgbClr val="002060"/>
                </a:solidFill>
              </a:rPr>
              <a:t>đỉnh</a:t>
            </a:r>
            <a:r>
              <a:rPr lang="en-CA" sz="3000">
                <a:solidFill>
                  <a:srgbClr val="002060"/>
                </a:solidFill>
              </a:rPr>
              <a:t> </a:t>
            </a:r>
            <a:endParaRPr lang="en-US" sz="3000">
              <a:solidFill>
                <a:srgbClr val="002060"/>
              </a:solidFill>
            </a:endParaRPr>
          </a:p>
          <a:p>
            <a:pPr lvl="2" algn="just" eaLnBrk="1" hangingPunct="1">
              <a:lnSpc>
                <a:spcPct val="85000"/>
              </a:lnSpc>
              <a:spcBef>
                <a:spcPct val="40000"/>
              </a:spcBef>
            </a:pPr>
            <a:r>
              <a:rPr lang="en-CA" sz="3000">
                <a:solidFill>
                  <a:srgbClr val="002060"/>
                </a:solidFill>
              </a:rPr>
              <a:t>Tập cung </a:t>
            </a:r>
            <a:r>
              <a:rPr lang="en-CA" sz="3000" i="1">
                <a:solidFill>
                  <a:srgbClr val="002060"/>
                </a:solidFill>
              </a:rPr>
              <a:t>E </a:t>
            </a:r>
            <a:r>
              <a:rPr lang="en-CA" sz="3000">
                <a:solidFill>
                  <a:srgbClr val="002060"/>
                </a:solidFill>
              </a:rPr>
              <a:t>là tập (</a:t>
            </a:r>
            <a:r>
              <a:rPr lang="en-CA" sz="3000">
                <a:solidFill>
                  <a:srgbClr val="C00000"/>
                </a:solidFill>
              </a:rPr>
              <a:t>họ</a:t>
            </a:r>
            <a:r>
              <a:rPr lang="en-CA" sz="3000">
                <a:solidFill>
                  <a:srgbClr val="002060"/>
                </a:solidFill>
              </a:rPr>
              <a:t>) các bộ có thứ tự dạng</a:t>
            </a:r>
          </a:p>
          <a:p>
            <a:pPr lvl="2" algn="just" eaLnBrk="1" hangingPunct="1">
              <a:lnSpc>
                <a:spcPct val="85000"/>
              </a:lnSpc>
              <a:spcBef>
                <a:spcPct val="40000"/>
              </a:spcBef>
              <a:buFontTx/>
              <a:buNone/>
            </a:pPr>
            <a:r>
              <a:rPr lang="en-CA" sz="3000">
                <a:solidFill>
                  <a:srgbClr val="002060"/>
                </a:solidFill>
              </a:rPr>
              <a:t>           (</a:t>
            </a:r>
            <a:r>
              <a:rPr lang="en-CA" sz="3000" i="1">
                <a:solidFill>
                  <a:srgbClr val="002060"/>
                </a:solidFill>
              </a:rPr>
              <a:t>u, v</a:t>
            </a:r>
            <a:r>
              <a:rPr lang="en-CA" sz="3000">
                <a:solidFill>
                  <a:srgbClr val="002060"/>
                </a:solidFill>
              </a:rPr>
              <a:t>), </a:t>
            </a:r>
            <a:r>
              <a:rPr lang="en-CA" sz="3000" i="1">
                <a:solidFill>
                  <a:srgbClr val="002060"/>
                </a:solidFill>
              </a:rPr>
              <a:t>u, v </a:t>
            </a:r>
            <a:r>
              <a:rPr lang="en-CA" sz="3000">
                <a:solidFill>
                  <a:srgbClr val="002060"/>
                </a:solidFill>
                <a:sym typeface="Symbol" pitchFamily="18" charset="2"/>
              </a:rPr>
              <a:t></a:t>
            </a:r>
            <a:r>
              <a:rPr lang="en-CA" sz="3000" i="1">
                <a:solidFill>
                  <a:srgbClr val="002060"/>
                </a:solidFill>
                <a:sym typeface="Symbol" pitchFamily="18" charset="2"/>
              </a:rPr>
              <a:t> V, u</a:t>
            </a:r>
            <a:r>
              <a:rPr lang="en-CA" sz="3000" i="1">
                <a:solidFill>
                  <a:srgbClr val="002060"/>
                </a:solidFill>
                <a:cs typeface="Times New Roman" pitchFamily="18" charset="0"/>
                <a:sym typeface="Symbol" pitchFamily="18" charset="2"/>
              </a:rPr>
              <a:t>≠v</a:t>
            </a:r>
          </a:p>
          <a:p>
            <a:pPr lvl="2" algn="just" eaLnBrk="1" hangingPunct="1">
              <a:lnSpc>
                <a:spcPct val="85000"/>
              </a:lnSpc>
              <a:spcBef>
                <a:spcPct val="40000"/>
              </a:spcBef>
              <a:buFontTx/>
              <a:buNone/>
            </a:pPr>
            <a:endParaRPr lang="en-CA" sz="3000">
              <a:solidFill>
                <a:schemeClr val="accent2"/>
              </a:solidFill>
              <a:cs typeface="Times New Roman" pitchFamily="18" charset="0"/>
              <a:sym typeface="Symbol" pitchFamily="18" charset="2"/>
            </a:endParaRPr>
          </a:p>
        </p:txBody>
      </p:sp>
    </p:spTree>
    <p:extLst>
      <p:ext uri="{BB962C8B-B14F-4D97-AF65-F5344CB8AC3E}">
        <p14:creationId xmlns:p14="http://schemas.microsoft.com/office/powerpoint/2010/main" val="396599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body" idx="1"/>
          </p:nvPr>
        </p:nvSpPr>
        <p:spPr>
          <a:xfrm>
            <a:off x="1631950" y="1412876"/>
            <a:ext cx="8807450" cy="4932363"/>
          </a:xfrm>
        </p:spPr>
        <p:txBody>
          <a:bodyPr/>
          <a:lstStyle/>
          <a:p>
            <a:pPr eaLnBrk="1" hangingPunct="1">
              <a:lnSpc>
                <a:spcPct val="90000"/>
              </a:lnSpc>
            </a:pPr>
            <a:r>
              <a:rPr lang="en-CA" b="1"/>
              <a:t>Ví dụ: </a:t>
            </a:r>
            <a:r>
              <a:rPr lang="en-CA"/>
              <a:t>Đơn đồ thị có hướng </a:t>
            </a:r>
            <a:r>
              <a:rPr lang="en-CA" i="1"/>
              <a:t>G</a:t>
            </a:r>
            <a:r>
              <a:rPr lang="en-CA" baseline="-25000"/>
              <a:t>3</a:t>
            </a:r>
            <a:r>
              <a:rPr lang="en-CA"/>
              <a:t>= (</a:t>
            </a:r>
            <a:r>
              <a:rPr lang="en-CA" i="1"/>
              <a:t>V</a:t>
            </a:r>
            <a:r>
              <a:rPr lang="en-CA" baseline="-25000"/>
              <a:t>3</a:t>
            </a:r>
            <a:r>
              <a:rPr lang="en-CA"/>
              <a:t>,</a:t>
            </a:r>
            <a:r>
              <a:rPr lang="en-CA" i="1"/>
              <a:t> E</a:t>
            </a:r>
            <a:r>
              <a:rPr lang="en-CA" baseline="-25000"/>
              <a:t>3</a:t>
            </a:r>
            <a:r>
              <a:rPr lang="en-CA"/>
              <a:t>), trong đó </a:t>
            </a:r>
          </a:p>
          <a:p>
            <a:pPr eaLnBrk="1" hangingPunct="1">
              <a:lnSpc>
                <a:spcPct val="90000"/>
              </a:lnSpc>
              <a:buFontTx/>
              <a:buNone/>
            </a:pPr>
            <a:r>
              <a:rPr lang="en-US" i="1"/>
              <a:t>    V</a:t>
            </a:r>
            <a:r>
              <a:rPr lang="en-US" baseline="-25000"/>
              <a:t>3</a:t>
            </a:r>
            <a:r>
              <a:rPr lang="en-US"/>
              <a:t>={</a:t>
            </a:r>
            <a:r>
              <a:rPr lang="en-US" i="1"/>
              <a:t>a, b, c, d, e, f, g, h</a:t>
            </a:r>
            <a:r>
              <a:rPr lang="en-US"/>
              <a:t>},</a:t>
            </a:r>
            <a:endParaRPr lang="en-US" i="1"/>
          </a:p>
          <a:p>
            <a:pPr eaLnBrk="1" hangingPunct="1">
              <a:lnSpc>
                <a:spcPct val="90000"/>
              </a:lnSpc>
              <a:buFontTx/>
              <a:buNone/>
            </a:pPr>
            <a:r>
              <a:rPr lang="en-US" i="1"/>
              <a:t>	E</a:t>
            </a:r>
            <a:r>
              <a:rPr lang="en-US" baseline="-25000"/>
              <a:t>3</a:t>
            </a:r>
            <a:r>
              <a:rPr lang="en-US"/>
              <a:t>={(</a:t>
            </a:r>
            <a:r>
              <a:rPr lang="en-US" i="1"/>
              <a:t>a,b</a:t>
            </a:r>
            <a:r>
              <a:rPr lang="en-US"/>
              <a:t>), (</a:t>
            </a:r>
            <a:r>
              <a:rPr lang="en-US" i="1"/>
              <a:t>b,c</a:t>
            </a:r>
            <a:r>
              <a:rPr lang="en-US"/>
              <a:t>), (</a:t>
            </a:r>
            <a:r>
              <a:rPr lang="en-US" i="1"/>
              <a:t>c,b</a:t>
            </a:r>
            <a:r>
              <a:rPr lang="en-US"/>
              <a:t>), (</a:t>
            </a:r>
            <a:r>
              <a:rPr lang="en-US" i="1"/>
              <a:t>d,c</a:t>
            </a:r>
            <a:r>
              <a:rPr lang="en-US"/>
              <a:t>), (</a:t>
            </a:r>
            <a:r>
              <a:rPr lang="en-US" i="1"/>
              <a:t>a,d</a:t>
            </a:r>
            <a:r>
              <a:rPr lang="en-US"/>
              <a:t>), (</a:t>
            </a:r>
            <a:r>
              <a:rPr lang="en-US" i="1"/>
              <a:t>b, d</a:t>
            </a:r>
            <a:r>
              <a:rPr lang="en-US"/>
              <a:t>), (</a:t>
            </a:r>
            <a:r>
              <a:rPr lang="en-US" i="1"/>
              <a:t>a,e</a:t>
            </a:r>
            <a:r>
              <a:rPr lang="en-US"/>
              <a:t>), (</a:t>
            </a:r>
            <a:r>
              <a:rPr lang="en-US" i="1"/>
              <a:t>d,e</a:t>
            </a:r>
            <a:r>
              <a:rPr lang="en-US"/>
              <a:t>),</a:t>
            </a:r>
          </a:p>
          <a:p>
            <a:pPr eaLnBrk="1" hangingPunct="1">
              <a:lnSpc>
                <a:spcPct val="90000"/>
              </a:lnSpc>
              <a:buFontTx/>
              <a:buNone/>
            </a:pPr>
            <a:r>
              <a:rPr lang="en-US"/>
              <a:t>             (</a:t>
            </a:r>
            <a:r>
              <a:rPr lang="en-US" i="1"/>
              <a:t>e,a</a:t>
            </a:r>
            <a:r>
              <a:rPr lang="en-US"/>
              <a:t>), (</a:t>
            </a:r>
            <a:r>
              <a:rPr lang="en-US" i="1"/>
              <a:t>f,g</a:t>
            </a:r>
            <a:r>
              <a:rPr lang="en-US"/>
              <a:t>), (</a:t>
            </a:r>
            <a:r>
              <a:rPr lang="en-US" i="1"/>
              <a:t>g,f</a:t>
            </a:r>
            <a:r>
              <a:rPr lang="en-US"/>
              <a:t>)}</a:t>
            </a:r>
            <a:endParaRPr lang="en-CA"/>
          </a:p>
        </p:txBody>
      </p:sp>
      <p:sp>
        <p:nvSpPr>
          <p:cNvPr id="4301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3011" name="Slide Number Placeholder 4"/>
          <p:cNvSpPr>
            <a:spLocks noGrp="1"/>
          </p:cNvSpPr>
          <p:nvPr>
            <p:ph type="sldNum" sz="quarter" idx="11"/>
          </p:nvPr>
        </p:nvSpPr>
        <p:spPr>
          <a:noFill/>
        </p:spPr>
        <p:txBody>
          <a:bodyPr/>
          <a:lstStyle/>
          <a:p>
            <a:fld id="{5C71790B-6F44-4E5B-9AC6-EB5ED8939DE8}" type="slidenum">
              <a:rPr lang="en-US">
                <a:solidFill>
                  <a:srgbClr val="000000"/>
                </a:solidFill>
              </a:rPr>
              <a:pPr/>
              <a:t>15</a:t>
            </a:fld>
            <a:endParaRPr lang="en-US">
              <a:solidFill>
                <a:srgbClr val="000000"/>
              </a:solidFill>
            </a:endParaRPr>
          </a:p>
        </p:txBody>
      </p:sp>
      <p:sp>
        <p:nvSpPr>
          <p:cNvPr id="43013" name="Rectangle 2"/>
          <p:cNvSpPr>
            <a:spLocks noGrp="1" noChangeArrowheads="1"/>
          </p:cNvSpPr>
          <p:nvPr>
            <p:ph type="title"/>
          </p:nvPr>
        </p:nvSpPr>
        <p:spPr/>
        <p:txBody>
          <a:bodyPr/>
          <a:lstStyle/>
          <a:p>
            <a:pPr eaLnBrk="1" hangingPunct="1"/>
            <a:r>
              <a:rPr lang="en-US" sz="4000"/>
              <a:t>Đơn đồ thị có hướng </a:t>
            </a:r>
            <a:br>
              <a:rPr lang="en-US" sz="4000"/>
            </a:br>
            <a:r>
              <a:rPr lang="en-US" sz="2400"/>
              <a:t>(Simple digraph)</a:t>
            </a:r>
            <a:endParaRPr lang="en-CA" sz="2400"/>
          </a:p>
        </p:txBody>
      </p:sp>
      <p:sp>
        <p:nvSpPr>
          <p:cNvPr id="43015" name="Text Box 5"/>
          <p:cNvSpPr txBox="1">
            <a:spLocks noChangeArrowheads="1"/>
          </p:cNvSpPr>
          <p:nvPr/>
        </p:nvSpPr>
        <p:spPr bwMode="auto">
          <a:xfrm>
            <a:off x="5392753" y="5729320"/>
            <a:ext cx="183515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b="1">
                <a:solidFill>
                  <a:srgbClr val="000000"/>
                </a:solidFill>
              </a:rPr>
              <a:t>Đồ thị </a:t>
            </a:r>
            <a:r>
              <a:rPr lang="en-US" sz="2800" b="1" i="1">
                <a:solidFill>
                  <a:srgbClr val="000000"/>
                </a:solidFill>
              </a:rPr>
              <a:t>G</a:t>
            </a:r>
            <a:r>
              <a:rPr lang="en-US" sz="2800" b="1" baseline="-25000">
                <a:solidFill>
                  <a:srgbClr val="000000"/>
                </a:solidFill>
              </a:rPr>
              <a:t>3</a:t>
            </a:r>
            <a:endParaRPr lang="en-US" sz="2800" b="1">
              <a:solidFill>
                <a:srgbClr val="000000"/>
              </a:solidFill>
            </a:endParaRPr>
          </a:p>
        </p:txBody>
      </p:sp>
      <p:grpSp>
        <p:nvGrpSpPr>
          <p:cNvPr id="143" name="Group 142"/>
          <p:cNvGrpSpPr/>
          <p:nvPr/>
        </p:nvGrpSpPr>
        <p:grpSpPr>
          <a:xfrm>
            <a:off x="3562389" y="3554444"/>
            <a:ext cx="5345112" cy="2138363"/>
            <a:chOff x="1943064" y="3517930"/>
            <a:chExt cx="5345112" cy="2138363"/>
          </a:xfrm>
        </p:grpSpPr>
        <p:sp>
          <p:nvSpPr>
            <p:cNvPr id="9" name="Oval 7"/>
            <p:cNvSpPr>
              <a:spLocks noChangeArrowheads="1"/>
            </p:cNvSpPr>
            <p:nvPr/>
          </p:nvSpPr>
          <p:spPr bwMode="auto">
            <a:xfrm>
              <a:off x="2782852" y="3524278"/>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10" name="TextBox 8"/>
            <p:cNvSpPr txBox="1">
              <a:spLocks noChangeArrowheads="1"/>
            </p:cNvSpPr>
            <p:nvPr/>
          </p:nvSpPr>
          <p:spPr bwMode="auto">
            <a:xfrm>
              <a:off x="2895564" y="3517930"/>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a</a:t>
              </a:r>
            </a:p>
          </p:txBody>
        </p:sp>
        <p:sp>
          <p:nvSpPr>
            <p:cNvPr id="11" name="Oval 11"/>
            <p:cNvSpPr>
              <a:spLocks noChangeArrowheads="1"/>
            </p:cNvSpPr>
            <p:nvPr/>
          </p:nvSpPr>
          <p:spPr bwMode="auto">
            <a:xfrm>
              <a:off x="3987766" y="3962429"/>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12" name="TextBox 12"/>
            <p:cNvSpPr txBox="1">
              <a:spLocks noChangeArrowheads="1"/>
            </p:cNvSpPr>
            <p:nvPr/>
          </p:nvSpPr>
          <p:spPr bwMode="auto">
            <a:xfrm>
              <a:off x="4100477" y="3956081"/>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b</a:t>
              </a:r>
            </a:p>
          </p:txBody>
        </p:sp>
        <p:sp>
          <p:nvSpPr>
            <p:cNvPr id="14" name="TextBox 15"/>
            <p:cNvSpPr txBox="1">
              <a:spLocks noChangeArrowheads="1"/>
            </p:cNvSpPr>
            <p:nvPr/>
          </p:nvSpPr>
          <p:spPr bwMode="auto">
            <a:xfrm>
              <a:off x="2055776" y="4357720"/>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e</a:t>
              </a:r>
            </a:p>
          </p:txBody>
        </p:sp>
        <p:sp>
          <p:nvSpPr>
            <p:cNvPr id="15" name="Oval 17"/>
            <p:cNvSpPr>
              <a:spLocks noChangeArrowheads="1"/>
            </p:cNvSpPr>
            <p:nvPr/>
          </p:nvSpPr>
          <p:spPr bwMode="auto">
            <a:xfrm>
              <a:off x="2892390" y="5313397"/>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16" name="TextBox 18"/>
            <p:cNvSpPr txBox="1">
              <a:spLocks noChangeArrowheads="1"/>
            </p:cNvSpPr>
            <p:nvPr/>
          </p:nvSpPr>
          <p:spPr bwMode="auto">
            <a:xfrm>
              <a:off x="3005101" y="5307049"/>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d</a:t>
              </a:r>
            </a:p>
          </p:txBody>
        </p:sp>
        <p:sp>
          <p:nvSpPr>
            <p:cNvPr id="17" name="Oval 20"/>
            <p:cNvSpPr>
              <a:spLocks noChangeArrowheads="1"/>
            </p:cNvSpPr>
            <p:nvPr/>
          </p:nvSpPr>
          <p:spPr bwMode="auto">
            <a:xfrm>
              <a:off x="4206841" y="4984783"/>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18" name="TextBox 21"/>
            <p:cNvSpPr txBox="1">
              <a:spLocks noChangeArrowheads="1"/>
            </p:cNvSpPr>
            <p:nvPr/>
          </p:nvSpPr>
          <p:spPr bwMode="auto">
            <a:xfrm>
              <a:off x="4319552" y="4978435"/>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c</a:t>
              </a:r>
            </a:p>
          </p:txBody>
        </p:sp>
        <p:sp>
          <p:nvSpPr>
            <p:cNvPr id="19" name="Oval 23"/>
            <p:cNvSpPr>
              <a:spLocks noChangeArrowheads="1"/>
            </p:cNvSpPr>
            <p:nvPr/>
          </p:nvSpPr>
          <p:spPr bwMode="auto">
            <a:xfrm>
              <a:off x="5813392" y="4875245"/>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0" name="TextBox 24"/>
            <p:cNvSpPr txBox="1">
              <a:spLocks noChangeArrowheads="1"/>
            </p:cNvSpPr>
            <p:nvPr/>
          </p:nvSpPr>
          <p:spPr bwMode="auto">
            <a:xfrm>
              <a:off x="5926104" y="4868897"/>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g</a:t>
              </a:r>
            </a:p>
          </p:txBody>
        </p:sp>
        <p:sp>
          <p:nvSpPr>
            <p:cNvPr id="21" name="Oval 26"/>
            <p:cNvSpPr>
              <a:spLocks noChangeArrowheads="1"/>
            </p:cNvSpPr>
            <p:nvPr/>
          </p:nvSpPr>
          <p:spPr bwMode="auto">
            <a:xfrm>
              <a:off x="5813392" y="3524278"/>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2" name="TextBox 27"/>
            <p:cNvSpPr txBox="1">
              <a:spLocks noChangeArrowheads="1"/>
            </p:cNvSpPr>
            <p:nvPr/>
          </p:nvSpPr>
          <p:spPr bwMode="auto">
            <a:xfrm>
              <a:off x="5926104" y="3517930"/>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f</a:t>
              </a:r>
            </a:p>
          </p:txBody>
        </p:sp>
        <p:sp>
          <p:nvSpPr>
            <p:cNvPr id="23" name="Oval 29"/>
            <p:cNvSpPr>
              <a:spLocks noChangeArrowheads="1"/>
            </p:cNvSpPr>
            <p:nvPr/>
          </p:nvSpPr>
          <p:spPr bwMode="auto">
            <a:xfrm>
              <a:off x="6945280" y="4218018"/>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4" name="TextBox 30"/>
            <p:cNvSpPr txBox="1">
              <a:spLocks noChangeArrowheads="1"/>
            </p:cNvSpPr>
            <p:nvPr/>
          </p:nvSpPr>
          <p:spPr bwMode="auto">
            <a:xfrm>
              <a:off x="7057992" y="4211670"/>
              <a:ext cx="153949" cy="326240"/>
            </a:xfrm>
            <a:prstGeom prst="rect">
              <a:avLst/>
            </a:prstGeom>
            <a:noFill/>
            <a:ln w="9525">
              <a:noFill/>
              <a:miter lim="800000"/>
              <a:headEnd/>
              <a:tailEnd/>
            </a:ln>
          </p:spPr>
          <p:txBody>
            <a:bodyPr lIns="9144" tIns="9144" rIns="9144" bIns="9144">
              <a:spAutoFit/>
            </a:bodyPr>
            <a:lstStyle/>
            <a:p>
              <a:pPr fontAlgn="base">
                <a:spcBef>
                  <a:spcPct val="0"/>
                </a:spcBef>
                <a:spcAft>
                  <a:spcPct val="0"/>
                </a:spcAft>
              </a:pPr>
              <a:r>
                <a:rPr lang="en-US" sz="2000" i="1">
                  <a:solidFill>
                    <a:srgbClr val="000000"/>
                  </a:solidFill>
                </a:rPr>
                <a:t>h</a:t>
              </a:r>
            </a:p>
          </p:txBody>
        </p:sp>
        <p:cxnSp>
          <p:nvCxnSpPr>
            <p:cNvPr id="26" name="Straight Connector 34"/>
            <p:cNvCxnSpPr>
              <a:cxnSpLocks noChangeShapeType="1"/>
              <a:stCxn id="13" idx="5"/>
              <a:endCxn id="15" idx="1"/>
            </p:cNvCxnSpPr>
            <p:nvPr/>
          </p:nvCxnSpPr>
          <p:spPr bwMode="auto">
            <a:xfrm rot="16200000" flipH="1">
              <a:off x="2235742" y="4656749"/>
              <a:ext cx="706865" cy="706863"/>
            </a:xfrm>
            <a:prstGeom prst="line">
              <a:avLst/>
            </a:prstGeom>
            <a:noFill/>
            <a:ln w="19050" algn="ctr">
              <a:solidFill>
                <a:schemeClr val="tx1"/>
              </a:solidFill>
              <a:round/>
              <a:headEnd type="triangle" w="med" len="med"/>
              <a:tailEnd type="none" w="med" len="med"/>
            </a:ln>
          </p:spPr>
        </p:cxnSp>
        <p:cxnSp>
          <p:nvCxnSpPr>
            <p:cNvPr id="27" name="Straight Connector 36"/>
            <p:cNvCxnSpPr>
              <a:cxnSpLocks noChangeShapeType="1"/>
              <a:stCxn id="9" idx="4"/>
              <a:endCxn id="16" idx="0"/>
            </p:cNvCxnSpPr>
            <p:nvPr/>
          </p:nvCxnSpPr>
          <p:spPr bwMode="auto">
            <a:xfrm rot="16200000" flipH="1">
              <a:off x="2298252" y="4523223"/>
              <a:ext cx="1439874" cy="127776"/>
            </a:xfrm>
            <a:prstGeom prst="line">
              <a:avLst/>
            </a:prstGeom>
            <a:noFill/>
            <a:ln w="19050" algn="ctr">
              <a:solidFill>
                <a:schemeClr val="tx1"/>
              </a:solidFill>
              <a:round/>
              <a:headEnd type="none" w="med" len="med"/>
              <a:tailEnd type="triangle" w="med" len="med"/>
            </a:ln>
          </p:spPr>
        </p:cxnSp>
        <p:cxnSp>
          <p:nvCxnSpPr>
            <p:cNvPr id="28" name="Straight Connector 38"/>
            <p:cNvCxnSpPr>
              <a:cxnSpLocks noChangeShapeType="1"/>
              <a:stCxn id="9" idx="6"/>
              <a:endCxn id="11" idx="1"/>
            </p:cNvCxnSpPr>
            <p:nvPr/>
          </p:nvCxnSpPr>
          <p:spPr bwMode="auto">
            <a:xfrm>
              <a:off x="3125748" y="3695726"/>
              <a:ext cx="912234" cy="316920"/>
            </a:xfrm>
            <a:prstGeom prst="line">
              <a:avLst/>
            </a:prstGeom>
            <a:noFill/>
            <a:ln w="19050" algn="ctr">
              <a:solidFill>
                <a:schemeClr val="tx1"/>
              </a:solidFill>
              <a:round/>
              <a:headEnd type="none" w="med" len="med"/>
              <a:tailEnd type="triangle" w="med" len="med"/>
            </a:ln>
          </p:spPr>
        </p:cxnSp>
        <p:cxnSp>
          <p:nvCxnSpPr>
            <p:cNvPr id="29" name="Straight Connector 41"/>
            <p:cNvCxnSpPr>
              <a:cxnSpLocks noChangeShapeType="1"/>
              <a:endCxn id="15" idx="7"/>
            </p:cNvCxnSpPr>
            <p:nvPr/>
          </p:nvCxnSpPr>
          <p:spPr bwMode="auto">
            <a:xfrm rot="5400000">
              <a:off x="3065215" y="4404549"/>
              <a:ext cx="1078918" cy="839209"/>
            </a:xfrm>
            <a:prstGeom prst="line">
              <a:avLst/>
            </a:prstGeom>
            <a:noFill/>
            <a:ln w="19050" algn="ctr">
              <a:solidFill>
                <a:schemeClr val="tx1"/>
              </a:solidFill>
              <a:round/>
              <a:headEnd type="none" w="med" len="med"/>
              <a:tailEnd type="triangle" w="med" len="med"/>
            </a:ln>
          </p:spPr>
        </p:cxnSp>
        <p:cxnSp>
          <p:nvCxnSpPr>
            <p:cNvPr id="31" name="Straight Connector 45"/>
            <p:cNvCxnSpPr>
              <a:cxnSpLocks noChangeShapeType="1"/>
              <a:stCxn id="15" idx="6"/>
              <a:endCxn id="17" idx="3"/>
            </p:cNvCxnSpPr>
            <p:nvPr/>
          </p:nvCxnSpPr>
          <p:spPr bwMode="auto">
            <a:xfrm flipV="1">
              <a:off x="3235285" y="5277463"/>
              <a:ext cx="1021772" cy="207382"/>
            </a:xfrm>
            <a:prstGeom prst="line">
              <a:avLst/>
            </a:prstGeom>
            <a:noFill/>
            <a:ln w="19050" algn="ctr">
              <a:solidFill>
                <a:schemeClr val="tx1"/>
              </a:solidFill>
              <a:round/>
              <a:headEnd type="none" w="med" len="med"/>
              <a:tailEnd type="triangle" w="med" len="med"/>
            </a:ln>
          </p:spPr>
        </p:cxnSp>
        <p:cxnSp>
          <p:nvCxnSpPr>
            <p:cNvPr id="43" name="Curved Connector 42"/>
            <p:cNvCxnSpPr>
              <a:stCxn id="11" idx="6"/>
              <a:endCxn id="17" idx="6"/>
            </p:cNvCxnSpPr>
            <p:nvPr/>
          </p:nvCxnSpPr>
          <p:spPr bwMode="auto">
            <a:xfrm>
              <a:off x="4330662" y="4133877"/>
              <a:ext cx="219075" cy="1022354"/>
            </a:xfrm>
            <a:prstGeom prst="curvedConnector3">
              <a:avLst>
                <a:gd name="adj1" fmla="val 204348"/>
              </a:avLst>
            </a:prstGeom>
            <a:solidFill>
              <a:schemeClr val="accent1"/>
            </a:solidFill>
            <a:ln w="19050" cap="flat" cmpd="sng" algn="ctr">
              <a:solidFill>
                <a:schemeClr val="tx1"/>
              </a:solidFill>
              <a:prstDash val="solid"/>
              <a:round/>
              <a:headEnd type="triangle" w="med" len="med"/>
              <a:tailEnd type="none" w="med" len="med"/>
            </a:ln>
            <a:effectLst/>
          </p:spPr>
        </p:cxnSp>
        <p:cxnSp>
          <p:nvCxnSpPr>
            <p:cNvPr id="49" name="Straight Arrow Connector 48"/>
            <p:cNvCxnSpPr>
              <a:stCxn id="11" idx="4"/>
              <a:endCxn id="17" idx="1"/>
            </p:cNvCxnSpPr>
            <p:nvPr/>
          </p:nvCxnSpPr>
          <p:spPr bwMode="auto">
            <a:xfrm rot="16200000" flipH="1">
              <a:off x="3843298" y="4621240"/>
              <a:ext cx="729674" cy="97843"/>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3" name="Curved Connector 52"/>
            <p:cNvCxnSpPr>
              <a:stCxn id="21" idx="6"/>
              <a:endCxn id="19" idx="6"/>
            </p:cNvCxnSpPr>
            <p:nvPr/>
          </p:nvCxnSpPr>
          <p:spPr bwMode="auto">
            <a:xfrm>
              <a:off x="6156288" y="3695726"/>
              <a:ext cx="1588" cy="1350967"/>
            </a:xfrm>
            <a:prstGeom prst="curvedConnector3">
              <a:avLst>
                <a:gd name="adj1" fmla="val 14395466"/>
              </a:avLst>
            </a:prstGeom>
            <a:solidFill>
              <a:schemeClr val="accent1"/>
            </a:solidFill>
            <a:ln w="19050" cap="flat" cmpd="sng" algn="ctr">
              <a:solidFill>
                <a:schemeClr val="tx1"/>
              </a:solidFill>
              <a:prstDash val="solid"/>
              <a:round/>
              <a:headEnd type="triangle" w="med" len="med"/>
              <a:tailEnd type="none" w="med" len="med"/>
            </a:ln>
            <a:effectLst/>
          </p:spPr>
        </p:cxnSp>
        <p:cxnSp>
          <p:nvCxnSpPr>
            <p:cNvPr id="54" name="Curved Connector 53"/>
            <p:cNvCxnSpPr>
              <a:stCxn id="19" idx="2"/>
              <a:endCxn id="21" idx="2"/>
            </p:cNvCxnSpPr>
            <p:nvPr/>
          </p:nvCxnSpPr>
          <p:spPr bwMode="auto">
            <a:xfrm rot="10800000">
              <a:off x="5813392" y="3695727"/>
              <a:ext cx="1588" cy="1350967"/>
            </a:xfrm>
            <a:prstGeom prst="curvedConnector3">
              <a:avLst>
                <a:gd name="adj1" fmla="val 14395466"/>
              </a:avLst>
            </a:prstGeom>
            <a:solidFill>
              <a:schemeClr val="accent1"/>
            </a:solidFill>
            <a:ln w="19050" cap="flat" cmpd="sng" algn="ctr">
              <a:solidFill>
                <a:schemeClr val="tx1"/>
              </a:solidFill>
              <a:prstDash val="solid"/>
              <a:round/>
              <a:headEnd type="triangle" w="med" len="med"/>
              <a:tailEnd type="none" w="med" len="med"/>
            </a:ln>
            <a:effectLst/>
          </p:spPr>
        </p:cxnSp>
        <p:sp>
          <p:nvSpPr>
            <p:cNvPr id="13" name="Oval 14"/>
            <p:cNvSpPr>
              <a:spLocks noChangeArrowheads="1"/>
            </p:cNvSpPr>
            <p:nvPr/>
          </p:nvSpPr>
          <p:spPr bwMode="auto">
            <a:xfrm>
              <a:off x="1943064" y="4364068"/>
              <a:ext cx="342896" cy="342896"/>
            </a:xfrm>
            <a:prstGeom prst="ellipse">
              <a:avLst/>
            </a:prstGeom>
            <a:noFill/>
            <a:ln w="19050" algn="ctr">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cxnSp>
          <p:nvCxnSpPr>
            <p:cNvPr id="139" name="Shape 138"/>
            <p:cNvCxnSpPr>
              <a:stCxn id="9" idx="1"/>
              <a:endCxn id="13" idx="1"/>
            </p:cNvCxnSpPr>
            <p:nvPr/>
          </p:nvCxnSpPr>
          <p:spPr bwMode="auto">
            <a:xfrm rot="16200000" flipH="1" flipV="1">
              <a:off x="1993279" y="3574495"/>
              <a:ext cx="839790" cy="839788"/>
            </a:xfrm>
            <a:prstGeom prst="curvedConnector3">
              <a:avLst>
                <a:gd name="adj1" fmla="val -33201"/>
              </a:avLst>
            </a:prstGeom>
            <a:solidFill>
              <a:schemeClr val="accent1"/>
            </a:solidFill>
            <a:ln w="19050" cap="flat" cmpd="sng" algn="ctr">
              <a:solidFill>
                <a:schemeClr val="tx1"/>
              </a:solidFill>
              <a:prstDash val="solid"/>
              <a:round/>
              <a:headEnd type="triangle" w="med" len="med"/>
              <a:tailEnd type="none" w="med" len="med"/>
            </a:ln>
            <a:effectLst/>
          </p:spPr>
        </p:cxnSp>
        <p:cxnSp>
          <p:nvCxnSpPr>
            <p:cNvPr id="141" name="Straight Arrow Connector 140"/>
            <p:cNvCxnSpPr>
              <a:stCxn id="9" idx="3"/>
              <a:endCxn id="13" idx="7"/>
            </p:cNvCxnSpPr>
            <p:nvPr/>
          </p:nvCxnSpPr>
          <p:spPr bwMode="auto">
            <a:xfrm rot="5400000">
              <a:off x="2235743" y="3816959"/>
              <a:ext cx="597326" cy="59732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grpSp>
    </p:spTree>
    <p:extLst>
      <p:ext uri="{BB962C8B-B14F-4D97-AF65-F5344CB8AC3E}">
        <p14:creationId xmlns:p14="http://schemas.microsoft.com/office/powerpoint/2010/main" val="170899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4035" name="Slide Number Placeholder 4"/>
          <p:cNvSpPr>
            <a:spLocks noGrp="1"/>
          </p:cNvSpPr>
          <p:nvPr>
            <p:ph type="sldNum" sz="quarter" idx="11"/>
          </p:nvPr>
        </p:nvSpPr>
        <p:spPr>
          <a:noFill/>
        </p:spPr>
        <p:txBody>
          <a:bodyPr/>
          <a:lstStyle/>
          <a:p>
            <a:fld id="{B6CFBE73-781C-4F44-9EF9-2756B737FAAA}" type="slidenum">
              <a:rPr lang="en-US">
                <a:solidFill>
                  <a:srgbClr val="000000"/>
                </a:solidFill>
              </a:rPr>
              <a:pPr/>
              <a:t>16</a:t>
            </a:fld>
            <a:endParaRPr lang="en-US">
              <a:solidFill>
                <a:srgbClr val="000000"/>
              </a:solidFill>
            </a:endParaRPr>
          </a:p>
        </p:txBody>
      </p:sp>
      <p:sp>
        <p:nvSpPr>
          <p:cNvPr id="44036" name="Rectangle 2"/>
          <p:cNvSpPr>
            <a:spLocks noGrp="1" noChangeArrowheads="1"/>
          </p:cNvSpPr>
          <p:nvPr>
            <p:ph type="title"/>
          </p:nvPr>
        </p:nvSpPr>
        <p:spPr/>
        <p:txBody>
          <a:bodyPr/>
          <a:lstStyle/>
          <a:p>
            <a:pPr eaLnBrk="1" hangingPunct="1"/>
            <a:r>
              <a:rPr lang="en-US" sz="4000"/>
              <a:t>Đa đồ thị có hướng </a:t>
            </a:r>
            <a:br>
              <a:rPr lang="en-US" sz="4000"/>
            </a:br>
            <a:r>
              <a:rPr lang="en-US" sz="2400"/>
              <a:t>(Multi Graphs)</a:t>
            </a:r>
            <a:endParaRPr lang="en-CA" sz="2400"/>
          </a:p>
        </p:txBody>
      </p:sp>
      <p:sp>
        <p:nvSpPr>
          <p:cNvPr id="44037" name="Rectangle 3"/>
          <p:cNvSpPr>
            <a:spLocks noGrp="1" noChangeArrowheads="1"/>
          </p:cNvSpPr>
          <p:nvPr>
            <p:ph type="body" idx="1"/>
          </p:nvPr>
        </p:nvSpPr>
        <p:spPr>
          <a:xfrm>
            <a:off x="1631950" y="1412876"/>
            <a:ext cx="8807450" cy="4932363"/>
          </a:xfrm>
        </p:spPr>
        <p:txBody>
          <a:bodyPr/>
          <a:lstStyle/>
          <a:p>
            <a:pPr eaLnBrk="1" hangingPunct="1">
              <a:lnSpc>
                <a:spcPct val="90000"/>
              </a:lnSpc>
            </a:pPr>
            <a:r>
              <a:rPr lang="en-CA" b="1"/>
              <a:t>Ví dụ: </a:t>
            </a:r>
            <a:r>
              <a:rPr lang="en-CA"/>
              <a:t>Đa đồ thị có hướng </a:t>
            </a:r>
            <a:r>
              <a:rPr lang="en-CA" i="1"/>
              <a:t>G</a:t>
            </a:r>
            <a:r>
              <a:rPr lang="en-CA" baseline="-25000"/>
              <a:t>4</a:t>
            </a:r>
            <a:r>
              <a:rPr lang="en-CA"/>
              <a:t>= (</a:t>
            </a:r>
            <a:r>
              <a:rPr lang="en-CA" i="1"/>
              <a:t>V</a:t>
            </a:r>
            <a:r>
              <a:rPr lang="en-CA" baseline="-25000"/>
              <a:t>4</a:t>
            </a:r>
            <a:r>
              <a:rPr lang="en-CA"/>
              <a:t>,</a:t>
            </a:r>
            <a:r>
              <a:rPr lang="en-CA" i="1"/>
              <a:t> E</a:t>
            </a:r>
            <a:r>
              <a:rPr lang="en-CA" baseline="-25000"/>
              <a:t>4</a:t>
            </a:r>
            <a:r>
              <a:rPr lang="en-CA"/>
              <a:t>), trong đó</a:t>
            </a:r>
          </a:p>
          <a:p>
            <a:pPr eaLnBrk="1" hangingPunct="1">
              <a:lnSpc>
                <a:spcPct val="90000"/>
              </a:lnSpc>
              <a:buFontTx/>
              <a:buNone/>
            </a:pPr>
            <a:r>
              <a:rPr lang="en-US" i="1"/>
              <a:t>    V</a:t>
            </a:r>
            <a:r>
              <a:rPr lang="en-US" baseline="-25000"/>
              <a:t>4</a:t>
            </a:r>
            <a:r>
              <a:rPr lang="en-US"/>
              <a:t>={</a:t>
            </a:r>
            <a:r>
              <a:rPr lang="en-US" i="1"/>
              <a:t>a, b, c, d, e, f, g, h</a:t>
            </a:r>
            <a:r>
              <a:rPr lang="en-US"/>
              <a:t>},</a:t>
            </a:r>
            <a:endParaRPr lang="en-US" i="1"/>
          </a:p>
          <a:p>
            <a:pPr eaLnBrk="1" hangingPunct="1">
              <a:lnSpc>
                <a:spcPct val="90000"/>
              </a:lnSpc>
              <a:buFontTx/>
              <a:buNone/>
            </a:pPr>
            <a:r>
              <a:rPr lang="en-US" i="1"/>
              <a:t>	E</a:t>
            </a:r>
            <a:r>
              <a:rPr lang="en-US" baseline="-25000"/>
              <a:t>4</a:t>
            </a:r>
            <a:r>
              <a:rPr lang="en-US"/>
              <a:t>={(</a:t>
            </a:r>
            <a:r>
              <a:rPr lang="en-US" i="1"/>
              <a:t>a,b</a:t>
            </a:r>
            <a:r>
              <a:rPr lang="en-US"/>
              <a:t>), (</a:t>
            </a:r>
            <a:r>
              <a:rPr lang="en-US" i="1"/>
              <a:t>b,c</a:t>
            </a:r>
            <a:r>
              <a:rPr lang="en-US"/>
              <a:t>), (</a:t>
            </a:r>
            <a:r>
              <a:rPr lang="en-US" i="1"/>
              <a:t>c,b</a:t>
            </a:r>
            <a:r>
              <a:rPr lang="en-US"/>
              <a:t>), (</a:t>
            </a:r>
            <a:r>
              <a:rPr lang="en-US" i="1"/>
              <a:t>d,c</a:t>
            </a:r>
            <a:r>
              <a:rPr lang="en-US"/>
              <a:t>), (</a:t>
            </a:r>
            <a:r>
              <a:rPr lang="en-US" i="1"/>
              <a:t>a,d</a:t>
            </a:r>
            <a:r>
              <a:rPr lang="en-US"/>
              <a:t>), (</a:t>
            </a:r>
            <a:r>
              <a:rPr lang="en-US" i="1"/>
              <a:t>b, d</a:t>
            </a:r>
            <a:r>
              <a:rPr lang="en-US"/>
              <a:t>), (</a:t>
            </a:r>
            <a:r>
              <a:rPr lang="en-US" i="1"/>
              <a:t>a,e</a:t>
            </a:r>
            <a:r>
              <a:rPr lang="en-US"/>
              <a:t>), (</a:t>
            </a:r>
            <a:r>
              <a:rPr lang="en-US" i="1"/>
              <a:t>a,e</a:t>
            </a:r>
            <a:r>
              <a:rPr lang="en-US"/>
              <a:t>),</a:t>
            </a:r>
          </a:p>
          <a:p>
            <a:pPr eaLnBrk="1" hangingPunct="1">
              <a:lnSpc>
                <a:spcPct val="90000"/>
              </a:lnSpc>
              <a:buFontTx/>
              <a:buNone/>
            </a:pPr>
            <a:r>
              <a:rPr lang="en-US"/>
              <a:t>            (</a:t>
            </a:r>
            <a:r>
              <a:rPr lang="en-US" i="1"/>
              <a:t>d,e</a:t>
            </a:r>
            <a:r>
              <a:rPr lang="en-US"/>
              <a:t>), (</a:t>
            </a:r>
            <a:r>
              <a:rPr lang="en-US" i="1"/>
              <a:t>e,a</a:t>
            </a:r>
            <a:r>
              <a:rPr lang="en-US"/>
              <a:t>), (</a:t>
            </a:r>
            <a:r>
              <a:rPr lang="en-US" i="1"/>
              <a:t>f,g</a:t>
            </a:r>
            <a:r>
              <a:rPr lang="en-US"/>
              <a:t>), (</a:t>
            </a:r>
            <a:r>
              <a:rPr lang="en-US" i="1"/>
              <a:t>g,f</a:t>
            </a:r>
            <a:r>
              <a:rPr lang="en-US"/>
              <a:t>)}</a:t>
            </a:r>
            <a:endParaRPr lang="en-CA"/>
          </a:p>
          <a:p>
            <a:pPr algn="just" eaLnBrk="1" hangingPunct="1">
              <a:lnSpc>
                <a:spcPct val="85000"/>
              </a:lnSpc>
              <a:spcBef>
                <a:spcPct val="40000"/>
              </a:spcBef>
            </a:pPr>
            <a:endParaRPr lang="en-CA"/>
          </a:p>
        </p:txBody>
      </p:sp>
      <p:sp>
        <p:nvSpPr>
          <p:cNvPr id="44038" name="Text Box 4"/>
          <p:cNvSpPr txBox="1">
            <a:spLocks noChangeArrowheads="1"/>
          </p:cNvSpPr>
          <p:nvPr/>
        </p:nvSpPr>
        <p:spPr bwMode="auto">
          <a:xfrm>
            <a:off x="5073637" y="5684876"/>
            <a:ext cx="1655763" cy="519112"/>
          </a:xfrm>
          <a:prstGeom prst="rect">
            <a:avLst/>
          </a:prstGeom>
          <a:noFill/>
          <a:ln w="9525">
            <a:noFill/>
            <a:miter lim="800000"/>
            <a:headEnd/>
            <a:tailEnd/>
          </a:ln>
        </p:spPr>
        <p:txBody>
          <a:bodyPr>
            <a:spAutoFit/>
          </a:bodyPr>
          <a:lstStyle/>
          <a:p>
            <a:pPr fontAlgn="base">
              <a:spcBef>
                <a:spcPct val="50000"/>
              </a:spcBef>
              <a:spcAft>
                <a:spcPct val="0"/>
              </a:spcAft>
            </a:pPr>
            <a:r>
              <a:rPr lang="en-US" sz="2800" b="1">
                <a:solidFill>
                  <a:srgbClr val="000000"/>
                </a:solidFill>
              </a:rPr>
              <a:t>Đồ thị </a:t>
            </a:r>
            <a:r>
              <a:rPr lang="en-US" sz="2800" b="1" i="1">
                <a:solidFill>
                  <a:srgbClr val="000000"/>
                </a:solidFill>
              </a:rPr>
              <a:t>G</a:t>
            </a:r>
            <a:r>
              <a:rPr lang="en-US" sz="2800" b="1" i="1" baseline="-25000">
                <a:solidFill>
                  <a:srgbClr val="000000"/>
                </a:solidFill>
              </a:rPr>
              <a:t>4</a:t>
            </a:r>
            <a:endParaRPr lang="en-US" sz="2800" b="1" baseline="-25000">
              <a:solidFill>
                <a:srgbClr val="000000"/>
              </a:solidFill>
            </a:endParaRPr>
          </a:p>
        </p:txBody>
      </p:sp>
      <p:sp>
        <p:nvSpPr>
          <p:cNvPr id="44039" name="Text Box 5"/>
          <p:cNvSpPr txBox="1">
            <a:spLocks noChangeArrowheads="1"/>
          </p:cNvSpPr>
          <p:nvPr/>
        </p:nvSpPr>
        <p:spPr bwMode="auto">
          <a:xfrm>
            <a:off x="4365625" y="3500439"/>
            <a:ext cx="1588" cy="1587"/>
          </a:xfrm>
          <a:prstGeom prst="rect">
            <a:avLst/>
          </a:prstGeom>
          <a:noFill/>
          <a:ln w="9525">
            <a:noFill/>
            <a:miter lim="800000"/>
            <a:headEnd/>
            <a:tailEnd/>
          </a:ln>
        </p:spPr>
        <p:txBody>
          <a:bodyPr lIns="0" rIns="0"/>
          <a:lstStyle/>
          <a:p>
            <a:pPr fontAlgn="base">
              <a:spcBef>
                <a:spcPct val="50000"/>
              </a:spcBef>
              <a:spcAft>
                <a:spcPct val="0"/>
              </a:spcAft>
            </a:pPr>
            <a:endParaRPr lang="en-US" sz="2000">
              <a:solidFill>
                <a:srgbClr val="000000"/>
              </a:solidFill>
            </a:endParaRPr>
          </a:p>
        </p:txBody>
      </p:sp>
      <p:grpSp>
        <p:nvGrpSpPr>
          <p:cNvPr id="44040" name="Group 6"/>
          <p:cNvGrpSpPr>
            <a:grpSpLocks/>
          </p:cNvGrpSpPr>
          <p:nvPr/>
        </p:nvGrpSpPr>
        <p:grpSpPr bwMode="auto">
          <a:xfrm>
            <a:off x="3108326" y="4437064"/>
            <a:ext cx="396875" cy="395287"/>
            <a:chOff x="2313" y="2478"/>
            <a:chExt cx="250" cy="249"/>
          </a:xfrm>
        </p:grpSpPr>
        <p:sp>
          <p:nvSpPr>
            <p:cNvPr id="44073" name="Oval 7"/>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74" name="Text Box 8"/>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e</a:t>
              </a:r>
            </a:p>
          </p:txBody>
        </p:sp>
      </p:grpSp>
      <p:grpSp>
        <p:nvGrpSpPr>
          <p:cNvPr id="44041" name="Group 9"/>
          <p:cNvGrpSpPr>
            <a:grpSpLocks/>
          </p:cNvGrpSpPr>
          <p:nvPr/>
        </p:nvGrpSpPr>
        <p:grpSpPr bwMode="auto">
          <a:xfrm>
            <a:off x="3792539" y="3429000"/>
            <a:ext cx="396875" cy="395288"/>
            <a:chOff x="2313" y="2478"/>
            <a:chExt cx="250" cy="249"/>
          </a:xfrm>
        </p:grpSpPr>
        <p:sp>
          <p:nvSpPr>
            <p:cNvPr id="44071" name="Oval 10"/>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72" name="Text Box 11"/>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a</a:t>
              </a:r>
            </a:p>
          </p:txBody>
        </p:sp>
      </p:grpSp>
      <p:grpSp>
        <p:nvGrpSpPr>
          <p:cNvPr id="44042" name="Group 12"/>
          <p:cNvGrpSpPr>
            <a:grpSpLocks/>
          </p:cNvGrpSpPr>
          <p:nvPr/>
        </p:nvGrpSpPr>
        <p:grpSpPr bwMode="auto">
          <a:xfrm>
            <a:off x="4008439" y="5300664"/>
            <a:ext cx="396875" cy="395287"/>
            <a:chOff x="2313" y="2478"/>
            <a:chExt cx="250" cy="249"/>
          </a:xfrm>
        </p:grpSpPr>
        <p:sp>
          <p:nvSpPr>
            <p:cNvPr id="44069" name="Oval 13"/>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70" name="Text Box 14"/>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d</a:t>
              </a:r>
            </a:p>
          </p:txBody>
        </p:sp>
      </p:grpSp>
      <p:grpSp>
        <p:nvGrpSpPr>
          <p:cNvPr id="44043" name="Group 15"/>
          <p:cNvGrpSpPr>
            <a:grpSpLocks/>
          </p:cNvGrpSpPr>
          <p:nvPr/>
        </p:nvGrpSpPr>
        <p:grpSpPr bwMode="auto">
          <a:xfrm>
            <a:off x="4979989" y="3646489"/>
            <a:ext cx="396875" cy="395287"/>
            <a:chOff x="2313" y="2478"/>
            <a:chExt cx="250" cy="249"/>
          </a:xfrm>
        </p:grpSpPr>
        <p:sp>
          <p:nvSpPr>
            <p:cNvPr id="44067" name="Oval 16"/>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68" name="Text Box 17"/>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b</a:t>
              </a:r>
            </a:p>
          </p:txBody>
        </p:sp>
      </p:grpSp>
      <p:grpSp>
        <p:nvGrpSpPr>
          <p:cNvPr id="44044" name="Group 18"/>
          <p:cNvGrpSpPr>
            <a:grpSpLocks/>
          </p:cNvGrpSpPr>
          <p:nvPr/>
        </p:nvGrpSpPr>
        <p:grpSpPr bwMode="auto">
          <a:xfrm>
            <a:off x="5159376" y="4616450"/>
            <a:ext cx="396875" cy="395288"/>
            <a:chOff x="2313" y="2478"/>
            <a:chExt cx="250" cy="249"/>
          </a:xfrm>
        </p:grpSpPr>
        <p:sp>
          <p:nvSpPr>
            <p:cNvPr id="44065" name="Oval 19"/>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66" name="Text Box 20"/>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c</a:t>
              </a:r>
            </a:p>
          </p:txBody>
        </p:sp>
      </p:grpSp>
      <p:grpSp>
        <p:nvGrpSpPr>
          <p:cNvPr id="44045" name="Group 21"/>
          <p:cNvGrpSpPr>
            <a:grpSpLocks/>
          </p:cNvGrpSpPr>
          <p:nvPr/>
        </p:nvGrpSpPr>
        <p:grpSpPr bwMode="auto">
          <a:xfrm>
            <a:off x="6348414" y="3860800"/>
            <a:ext cx="396875" cy="395288"/>
            <a:chOff x="2313" y="2478"/>
            <a:chExt cx="250" cy="249"/>
          </a:xfrm>
        </p:grpSpPr>
        <p:sp>
          <p:nvSpPr>
            <p:cNvPr id="44063" name="Oval 22"/>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64" name="Text Box 23"/>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f</a:t>
              </a:r>
            </a:p>
          </p:txBody>
        </p:sp>
      </p:grpSp>
      <p:grpSp>
        <p:nvGrpSpPr>
          <p:cNvPr id="44046" name="Group 24"/>
          <p:cNvGrpSpPr>
            <a:grpSpLocks/>
          </p:cNvGrpSpPr>
          <p:nvPr/>
        </p:nvGrpSpPr>
        <p:grpSpPr bwMode="auto">
          <a:xfrm>
            <a:off x="6348414" y="4978400"/>
            <a:ext cx="396875" cy="395288"/>
            <a:chOff x="2313" y="2478"/>
            <a:chExt cx="250" cy="249"/>
          </a:xfrm>
        </p:grpSpPr>
        <p:sp>
          <p:nvSpPr>
            <p:cNvPr id="44061" name="Oval 25"/>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62" name="Text Box 26"/>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g</a:t>
              </a:r>
            </a:p>
          </p:txBody>
        </p:sp>
      </p:grpSp>
      <p:grpSp>
        <p:nvGrpSpPr>
          <p:cNvPr id="44047" name="Group 27"/>
          <p:cNvGrpSpPr>
            <a:grpSpLocks/>
          </p:cNvGrpSpPr>
          <p:nvPr/>
        </p:nvGrpSpPr>
        <p:grpSpPr bwMode="auto">
          <a:xfrm>
            <a:off x="7464426" y="4329114"/>
            <a:ext cx="396875" cy="395287"/>
            <a:chOff x="2313" y="2478"/>
            <a:chExt cx="250" cy="249"/>
          </a:xfrm>
        </p:grpSpPr>
        <p:sp>
          <p:nvSpPr>
            <p:cNvPr id="44059" name="Oval 28"/>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4060" name="Text Box 29"/>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h</a:t>
              </a:r>
            </a:p>
          </p:txBody>
        </p:sp>
      </p:grpSp>
      <p:sp>
        <p:nvSpPr>
          <p:cNvPr id="44048" name="Arc 30"/>
          <p:cNvSpPr>
            <a:spLocks/>
          </p:cNvSpPr>
          <p:nvPr/>
        </p:nvSpPr>
        <p:spPr bwMode="auto">
          <a:xfrm flipH="1">
            <a:off x="3216276" y="3608389"/>
            <a:ext cx="576263" cy="865187"/>
          </a:xfrm>
          <a:custGeom>
            <a:avLst/>
            <a:gdLst>
              <a:gd name="T0" fmla="*/ 0 w 21600"/>
              <a:gd name="T1" fmla="*/ 0 h 21600"/>
              <a:gd name="T2" fmla="*/ 576263 w 21600"/>
              <a:gd name="T3" fmla="*/ 865187 h 21600"/>
              <a:gd name="T4" fmla="*/ 0 w 21600"/>
              <a:gd name="T5" fmla="*/ 86518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44049" name="Arc 31"/>
          <p:cNvSpPr>
            <a:spLocks/>
          </p:cNvSpPr>
          <p:nvPr/>
        </p:nvSpPr>
        <p:spPr bwMode="auto">
          <a:xfrm flipV="1">
            <a:off x="3503613" y="3790950"/>
            <a:ext cx="539750" cy="863600"/>
          </a:xfrm>
          <a:custGeom>
            <a:avLst/>
            <a:gdLst>
              <a:gd name="T0" fmla="*/ 0 w 23342"/>
              <a:gd name="T1" fmla="*/ 2799 h 21600"/>
              <a:gd name="T2" fmla="*/ 539750 w 23342"/>
              <a:gd name="T3" fmla="*/ 863600 h 21600"/>
              <a:gd name="T4" fmla="*/ 40281 w 23342"/>
              <a:gd name="T5" fmla="*/ 863600 h 21600"/>
              <a:gd name="T6" fmla="*/ 0 60000 65536"/>
              <a:gd name="T7" fmla="*/ 0 60000 65536"/>
              <a:gd name="T8" fmla="*/ 0 60000 65536"/>
              <a:gd name="T9" fmla="*/ 0 w 23342"/>
              <a:gd name="T10" fmla="*/ 0 h 21600"/>
              <a:gd name="T11" fmla="*/ 23342 w 23342"/>
              <a:gd name="T12" fmla="*/ 21600 h 21600"/>
            </a:gdLst>
            <a:ahLst/>
            <a:cxnLst>
              <a:cxn ang="T6">
                <a:pos x="T0" y="T1"/>
              </a:cxn>
              <a:cxn ang="T7">
                <a:pos x="T2" y="T3"/>
              </a:cxn>
              <a:cxn ang="T8">
                <a:pos x="T4" y="T5"/>
              </a:cxn>
            </a:cxnLst>
            <a:rect l="T9" t="T10" r="T11" b="T12"/>
            <a:pathLst>
              <a:path w="23342" h="21600" fill="none" extrusionOk="0">
                <a:moveTo>
                  <a:pt x="0" y="70"/>
                </a:moveTo>
                <a:cubicBezTo>
                  <a:pt x="579" y="23"/>
                  <a:pt x="1160" y="-1"/>
                  <a:pt x="1742" y="0"/>
                </a:cubicBezTo>
                <a:cubicBezTo>
                  <a:pt x="13671" y="0"/>
                  <a:pt x="23342" y="9670"/>
                  <a:pt x="23342" y="21600"/>
                </a:cubicBezTo>
              </a:path>
              <a:path w="23342" h="21600" stroke="0" extrusionOk="0">
                <a:moveTo>
                  <a:pt x="0" y="70"/>
                </a:moveTo>
                <a:cubicBezTo>
                  <a:pt x="579" y="23"/>
                  <a:pt x="1160" y="-1"/>
                  <a:pt x="1742" y="0"/>
                </a:cubicBezTo>
                <a:cubicBezTo>
                  <a:pt x="13671" y="0"/>
                  <a:pt x="23342" y="9670"/>
                  <a:pt x="23342" y="21600"/>
                </a:cubicBezTo>
                <a:lnTo>
                  <a:pt x="1742" y="21600"/>
                </a:lnTo>
                <a:close/>
              </a:path>
            </a:pathLst>
          </a:custGeom>
          <a:noFill/>
          <a:ln w="19050">
            <a:solidFill>
              <a:schemeClr val="tx1"/>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44050" name="Line 32"/>
          <p:cNvSpPr>
            <a:spLocks noChangeShapeType="1"/>
          </p:cNvSpPr>
          <p:nvPr/>
        </p:nvSpPr>
        <p:spPr bwMode="auto">
          <a:xfrm>
            <a:off x="4187826" y="3573464"/>
            <a:ext cx="828675" cy="179387"/>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44051" name="Line 33"/>
          <p:cNvSpPr>
            <a:spLocks noChangeShapeType="1"/>
          </p:cNvSpPr>
          <p:nvPr/>
        </p:nvSpPr>
        <p:spPr bwMode="auto">
          <a:xfrm flipH="1">
            <a:off x="4367214" y="4941889"/>
            <a:ext cx="828675" cy="466725"/>
          </a:xfrm>
          <a:prstGeom prst="line">
            <a:avLst/>
          </a:prstGeom>
          <a:noFill/>
          <a:ln w="19050">
            <a:solidFill>
              <a:schemeClr val="tx1"/>
            </a:solidFill>
            <a:round/>
            <a:headEnd type="triangle" w="med" len="med"/>
            <a:tailEnd/>
          </a:ln>
        </p:spPr>
        <p:txBody>
          <a:bodyPr/>
          <a:lstStyle/>
          <a:p>
            <a:pPr fontAlgn="base">
              <a:spcBef>
                <a:spcPct val="0"/>
              </a:spcBef>
              <a:spcAft>
                <a:spcPct val="0"/>
              </a:spcAft>
            </a:pPr>
            <a:endParaRPr lang="en-US" sz="2000" u="sng">
              <a:solidFill>
                <a:srgbClr val="000000"/>
              </a:solidFill>
            </a:endParaRPr>
          </a:p>
        </p:txBody>
      </p:sp>
      <p:sp>
        <p:nvSpPr>
          <p:cNvPr id="44052" name="Line 34"/>
          <p:cNvSpPr>
            <a:spLocks noChangeShapeType="1"/>
          </p:cNvSpPr>
          <p:nvPr/>
        </p:nvSpPr>
        <p:spPr bwMode="auto">
          <a:xfrm flipH="1" flipV="1">
            <a:off x="3395664" y="4797425"/>
            <a:ext cx="612775" cy="611188"/>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44053" name="Line 35"/>
          <p:cNvSpPr>
            <a:spLocks noChangeShapeType="1"/>
          </p:cNvSpPr>
          <p:nvPr/>
        </p:nvSpPr>
        <p:spPr bwMode="auto">
          <a:xfrm flipH="1">
            <a:off x="3395663" y="3789363"/>
            <a:ext cx="468312" cy="684212"/>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44054" name="Line 36"/>
          <p:cNvSpPr>
            <a:spLocks noChangeShapeType="1"/>
          </p:cNvSpPr>
          <p:nvPr/>
        </p:nvSpPr>
        <p:spPr bwMode="auto">
          <a:xfrm>
            <a:off x="6419850" y="4221164"/>
            <a:ext cx="0" cy="828675"/>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44055" name="Arc 37"/>
          <p:cNvSpPr>
            <a:spLocks/>
          </p:cNvSpPr>
          <p:nvPr/>
        </p:nvSpPr>
        <p:spPr bwMode="auto">
          <a:xfrm rot="1535009">
            <a:off x="4764088" y="3840164"/>
            <a:ext cx="944562" cy="714375"/>
          </a:xfrm>
          <a:custGeom>
            <a:avLst/>
            <a:gdLst>
              <a:gd name="T0" fmla="*/ 471319 w 21600"/>
              <a:gd name="T1" fmla="*/ 0 h 18719"/>
              <a:gd name="T2" fmla="*/ 944562 w 21600"/>
              <a:gd name="T3" fmla="*/ 713001 h 18719"/>
              <a:gd name="T4" fmla="*/ 0 w 21600"/>
              <a:gd name="T5" fmla="*/ 714375 h 18719"/>
              <a:gd name="T6" fmla="*/ 0 60000 65536"/>
              <a:gd name="T7" fmla="*/ 0 60000 65536"/>
              <a:gd name="T8" fmla="*/ 0 60000 65536"/>
              <a:gd name="T9" fmla="*/ 0 w 21600"/>
              <a:gd name="T10" fmla="*/ 0 h 18719"/>
              <a:gd name="T11" fmla="*/ 21600 w 21600"/>
              <a:gd name="T12" fmla="*/ 18719 h 18719"/>
            </a:gdLst>
            <a:ahLst/>
            <a:cxnLst>
              <a:cxn ang="T6">
                <a:pos x="T0" y="T1"/>
              </a:cxn>
              <a:cxn ang="T7">
                <a:pos x="T2" y="T3"/>
              </a:cxn>
              <a:cxn ang="T8">
                <a:pos x="T4" y="T5"/>
              </a:cxn>
            </a:cxnLst>
            <a:rect l="T9" t="T10" r="T11" b="T12"/>
            <a:pathLst>
              <a:path w="21600" h="18719" fill="none" extrusionOk="0">
                <a:moveTo>
                  <a:pt x="10777" y="0"/>
                </a:moveTo>
                <a:cubicBezTo>
                  <a:pt x="17462" y="3848"/>
                  <a:pt x="21587" y="10969"/>
                  <a:pt x="21599" y="18683"/>
                </a:cubicBezTo>
              </a:path>
              <a:path w="21600" h="18719" stroke="0" extrusionOk="0">
                <a:moveTo>
                  <a:pt x="10777" y="0"/>
                </a:moveTo>
                <a:cubicBezTo>
                  <a:pt x="17462" y="3848"/>
                  <a:pt x="21587" y="10969"/>
                  <a:pt x="21599" y="18683"/>
                </a:cubicBezTo>
                <a:lnTo>
                  <a:pt x="0" y="18719"/>
                </a:lnTo>
                <a:close/>
              </a:path>
            </a:pathLst>
          </a:custGeom>
          <a:noFill/>
          <a:ln w="19050">
            <a:solidFill>
              <a:schemeClr val="tx1"/>
            </a:solidFill>
            <a:round/>
            <a:headEnd type="triangle" w="med" len="med"/>
            <a:tailEnd/>
          </a:ln>
        </p:spPr>
        <p:txBody>
          <a:bodyPr wrap="none" anchor="ctr"/>
          <a:lstStyle/>
          <a:p>
            <a:pPr fontAlgn="base">
              <a:spcBef>
                <a:spcPct val="0"/>
              </a:spcBef>
              <a:spcAft>
                <a:spcPct val="0"/>
              </a:spcAft>
            </a:pPr>
            <a:endParaRPr lang="en-US" sz="2000" u="sng">
              <a:solidFill>
                <a:srgbClr val="000000"/>
              </a:solidFill>
            </a:endParaRPr>
          </a:p>
        </p:txBody>
      </p:sp>
      <p:sp>
        <p:nvSpPr>
          <p:cNvPr id="44057" name="Line 42"/>
          <p:cNvSpPr>
            <a:spLocks noChangeShapeType="1"/>
          </p:cNvSpPr>
          <p:nvPr/>
        </p:nvSpPr>
        <p:spPr bwMode="auto">
          <a:xfrm>
            <a:off x="4116388" y="3789363"/>
            <a:ext cx="107950" cy="1511300"/>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44058" name="Line 43"/>
          <p:cNvSpPr>
            <a:spLocks noChangeShapeType="1"/>
          </p:cNvSpPr>
          <p:nvPr/>
        </p:nvSpPr>
        <p:spPr bwMode="auto">
          <a:xfrm flipV="1">
            <a:off x="6672263" y="4221163"/>
            <a:ext cx="0" cy="792162"/>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cxnSp>
        <p:nvCxnSpPr>
          <p:cNvPr id="44" name="Straight Arrow Connector 43"/>
          <p:cNvCxnSpPr>
            <a:stCxn id="44067" idx="3"/>
            <a:endCxn id="44069" idx="7"/>
          </p:cNvCxnSpPr>
          <p:nvPr/>
        </p:nvCxnSpPr>
        <p:spPr bwMode="auto">
          <a:xfrm rot="5400000">
            <a:off x="4005319" y="4325762"/>
            <a:ext cx="1374664" cy="690917"/>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a:endCxn id="44065" idx="1"/>
          </p:cNvCxnSpPr>
          <p:nvPr/>
        </p:nvCxnSpPr>
        <p:spPr bwMode="auto">
          <a:xfrm rot="16200000" flipH="1">
            <a:off x="4888026" y="4344869"/>
            <a:ext cx="624618" cy="34322"/>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41421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0"/>
          </p:nvPr>
        </p:nvSpPr>
        <p:spPr>
          <a:noFill/>
        </p:spPr>
        <p:txBody>
          <a:bodyPr/>
          <a:lstStyle/>
          <a:p>
            <a:endParaRPr lang="en-US" sz="1000"/>
          </a:p>
        </p:txBody>
      </p:sp>
      <p:sp>
        <p:nvSpPr>
          <p:cNvPr id="45059" name="Slide Number Placeholder 5"/>
          <p:cNvSpPr>
            <a:spLocks noGrp="1"/>
          </p:cNvSpPr>
          <p:nvPr>
            <p:ph type="sldNum" sz="quarter" idx="11"/>
          </p:nvPr>
        </p:nvSpPr>
        <p:spPr>
          <a:noFill/>
        </p:spPr>
        <p:txBody>
          <a:bodyPr/>
          <a:lstStyle/>
          <a:p>
            <a:fld id="{2BD3A12E-CB65-4F12-8ACF-ABF4F7568569}" type="slidenum">
              <a:rPr lang="en-US">
                <a:solidFill>
                  <a:srgbClr val="000000"/>
                </a:solidFill>
              </a:rPr>
              <a:pPr/>
              <a:t>17</a:t>
            </a:fld>
            <a:endParaRPr lang="en-US">
              <a:solidFill>
                <a:srgbClr val="000000"/>
              </a:solidFill>
            </a:endParaRPr>
          </a:p>
        </p:txBody>
      </p:sp>
      <p:sp>
        <p:nvSpPr>
          <p:cNvPr id="45060" name="Rectangle 2"/>
          <p:cNvSpPr>
            <a:spLocks noGrp="1" noChangeArrowheads="1"/>
          </p:cNvSpPr>
          <p:nvPr>
            <p:ph type="title"/>
          </p:nvPr>
        </p:nvSpPr>
        <p:spPr/>
        <p:txBody>
          <a:bodyPr/>
          <a:lstStyle/>
          <a:p>
            <a:pPr eaLnBrk="1" hangingPunct="1"/>
            <a:r>
              <a:rPr lang="en-US"/>
              <a:t>Các loại đồ thị: Tóm tắt</a:t>
            </a:r>
          </a:p>
        </p:txBody>
      </p:sp>
      <p:sp>
        <p:nvSpPr>
          <p:cNvPr id="741379" name="Rectangle 3"/>
          <p:cNvSpPr>
            <a:spLocks noGrp="1" noChangeArrowheads="1"/>
          </p:cNvSpPr>
          <p:nvPr>
            <p:ph type="body" sz="half" idx="1"/>
          </p:nvPr>
        </p:nvSpPr>
        <p:spPr>
          <a:xfrm>
            <a:off x="1787467" y="4086234"/>
            <a:ext cx="6489729" cy="2117754"/>
          </a:xfrm>
          <a:solidFill>
            <a:schemeClr val="accent5">
              <a:lumMod val="40000"/>
              <a:lumOff val="60000"/>
            </a:schemeClr>
          </a:solidFill>
          <a:ln>
            <a:solidFill>
              <a:srgbClr val="FFFF00"/>
            </a:solidFill>
          </a:ln>
        </p:spPr>
        <p:txBody>
          <a:bodyPr/>
          <a:lstStyle/>
          <a:p>
            <a:pPr eaLnBrk="1" hangingPunct="1"/>
            <a:r>
              <a:rPr lang="en-US" sz="2400"/>
              <a:t>Chú ý: </a:t>
            </a:r>
          </a:p>
          <a:p>
            <a:pPr lvl="1" eaLnBrk="1" hangingPunct="1"/>
            <a:r>
              <a:rPr lang="en-US" sz="2000">
                <a:solidFill>
                  <a:srgbClr val="000066"/>
                </a:solidFill>
              </a:rPr>
              <a:t>Một dạng đồ thị ít sử dụng hơn, đó là giả đồ thị. </a:t>
            </a:r>
            <a:r>
              <a:rPr lang="en-US" sz="2000" b="1">
                <a:solidFill>
                  <a:srgbClr val="000066"/>
                </a:solidFill>
              </a:rPr>
              <a:t>Giả đồ thị </a:t>
            </a:r>
            <a:r>
              <a:rPr lang="en-US" sz="2000">
                <a:solidFill>
                  <a:srgbClr val="000066"/>
                </a:solidFill>
              </a:rPr>
              <a:t>là đa đồ thị mà trong đó có các </a:t>
            </a:r>
            <a:r>
              <a:rPr lang="en-US" sz="2000" b="1">
                <a:solidFill>
                  <a:srgbClr val="000066"/>
                </a:solidFill>
              </a:rPr>
              <a:t>khuyên</a:t>
            </a:r>
            <a:r>
              <a:rPr lang="en-US" sz="2000">
                <a:solidFill>
                  <a:srgbClr val="000066"/>
                </a:solidFill>
              </a:rPr>
              <a:t> (cạnh nối 1 đỉnh với chính nó).</a:t>
            </a:r>
          </a:p>
          <a:p>
            <a:pPr lvl="1" eaLnBrk="1" hangingPunct="1"/>
            <a:r>
              <a:rPr lang="en-US" sz="2000">
                <a:solidFill>
                  <a:srgbClr val="000066"/>
                </a:solidFill>
              </a:rPr>
              <a:t>Cách phân loại đồ thị dùng ở đây chưa chắc đã được chấp nhận trong các tài liệu khác...</a:t>
            </a:r>
          </a:p>
          <a:p>
            <a:pPr eaLnBrk="1" hangingPunct="1"/>
            <a:endParaRPr lang="en-US" sz="3200"/>
          </a:p>
        </p:txBody>
      </p:sp>
      <p:graphicFrame>
        <p:nvGraphicFramePr>
          <p:cNvPr id="741431" name="Group 55"/>
          <p:cNvGraphicFramePr>
            <a:graphicFrameLocks noGrp="1"/>
          </p:cNvGraphicFramePr>
          <p:nvPr>
            <p:ph sz="half" idx="2"/>
          </p:nvPr>
        </p:nvGraphicFramePr>
        <p:xfrm>
          <a:off x="2562225" y="1420786"/>
          <a:ext cx="7416800" cy="2509839"/>
        </p:xfrm>
        <a:graphic>
          <a:graphicData uri="http://schemas.openxmlformats.org/drawingml/2006/table">
            <a:tbl>
              <a:tblPr/>
              <a:tblGrid>
                <a:gridCol w="2952750">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Loại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Kiểu cạnh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Có cạnh lặp?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Đơn đồ thị vô hướng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Vô hướng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Không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Đa đồ thị vô hướng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Vô hướng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Có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Đơn đồ thị có hướng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Có hướng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Không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Đa đồ thị có hướng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Có hướng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66"/>
                          </a:solidFill>
                          <a:effectLst/>
                          <a:latin typeface="Times New Roman" pitchFamily="18" charset="0"/>
                        </a:rPr>
                        <a:t>Có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1" name="Group 20"/>
          <p:cNvGrpSpPr/>
          <p:nvPr/>
        </p:nvGrpSpPr>
        <p:grpSpPr>
          <a:xfrm>
            <a:off x="8608315" y="4360175"/>
            <a:ext cx="1686680" cy="1661248"/>
            <a:chOff x="7084315" y="4184673"/>
            <a:chExt cx="1686680" cy="1661248"/>
          </a:xfrm>
        </p:grpSpPr>
        <p:sp>
          <p:nvSpPr>
            <p:cNvPr id="8" name="Oval 4"/>
            <p:cNvSpPr>
              <a:spLocks noChangeArrowheads="1"/>
            </p:cNvSpPr>
            <p:nvPr/>
          </p:nvSpPr>
          <p:spPr bwMode="auto">
            <a:xfrm>
              <a:off x="7775622" y="5002237"/>
              <a:ext cx="179388" cy="179387"/>
            </a:xfrm>
            <a:prstGeom prst="ellipse">
              <a:avLst/>
            </a:prstGeom>
            <a:solidFill>
              <a:schemeClr val="tx1"/>
            </a:solidFill>
            <a:ln w="25400">
              <a:noFill/>
              <a:prstDash val="sysDot"/>
              <a:round/>
              <a:headEnd/>
              <a:tailEnd/>
            </a:ln>
            <a:effectLst/>
          </p:spPr>
          <p:txBody>
            <a:bodyPr wrap="none" anchor="ctr"/>
            <a:lstStyle/>
            <a:p>
              <a:pPr algn="ctr" fontAlgn="base">
                <a:spcBef>
                  <a:spcPct val="0"/>
                </a:spcBef>
                <a:spcAft>
                  <a:spcPct val="0"/>
                </a:spcAft>
              </a:pPr>
              <a:endParaRPr lang="zh-TW" altLang="en-US" sz="2000" u="sng">
                <a:solidFill>
                  <a:srgbClr val="FFFF00"/>
                </a:solidFill>
              </a:endParaRPr>
            </a:p>
          </p:txBody>
        </p:sp>
        <p:sp>
          <p:nvSpPr>
            <p:cNvPr id="9" name="Oval 5"/>
            <p:cNvSpPr>
              <a:spLocks noChangeArrowheads="1"/>
            </p:cNvSpPr>
            <p:nvPr/>
          </p:nvSpPr>
          <p:spPr bwMode="auto">
            <a:xfrm>
              <a:off x="7680372" y="4726012"/>
              <a:ext cx="360363" cy="360362"/>
            </a:xfrm>
            <a:prstGeom prst="ellipse">
              <a:avLst/>
            </a:prstGeom>
            <a:noFill/>
            <a:ln w="25400">
              <a:solidFill>
                <a:schemeClr val="tx1"/>
              </a:solidFill>
              <a:round/>
              <a:headEnd/>
              <a:tailEnd/>
            </a:ln>
            <a:effectLst/>
          </p:spPr>
          <p:txBody>
            <a:bodyPr wrap="none" anchor="ctr"/>
            <a:lstStyle/>
            <a:p>
              <a:pPr fontAlgn="base">
                <a:spcBef>
                  <a:spcPct val="0"/>
                </a:spcBef>
                <a:spcAft>
                  <a:spcPct val="0"/>
                </a:spcAft>
              </a:pPr>
              <a:endParaRPr lang="en-US" sz="2000" u="sng">
                <a:solidFill>
                  <a:srgbClr val="000000"/>
                </a:solidFill>
              </a:endParaRPr>
            </a:p>
          </p:txBody>
        </p:sp>
        <p:sp>
          <p:nvSpPr>
            <p:cNvPr id="10" name="Text Box 25"/>
            <p:cNvSpPr txBox="1">
              <a:spLocks noChangeArrowheads="1"/>
            </p:cNvSpPr>
            <p:nvPr/>
          </p:nvSpPr>
          <p:spPr bwMode="auto">
            <a:xfrm>
              <a:off x="7084315" y="4184673"/>
              <a:ext cx="1686680" cy="400110"/>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000">
                  <a:solidFill>
                    <a:srgbClr val="000066"/>
                  </a:solidFill>
                </a:rPr>
                <a:t>Khuyên (loop)</a:t>
              </a:r>
            </a:p>
          </p:txBody>
        </p:sp>
        <p:sp>
          <p:nvSpPr>
            <p:cNvPr id="11" name="Oval 4"/>
            <p:cNvSpPr>
              <a:spLocks noChangeArrowheads="1"/>
            </p:cNvSpPr>
            <p:nvPr/>
          </p:nvSpPr>
          <p:spPr bwMode="auto">
            <a:xfrm>
              <a:off x="7785145" y="5666534"/>
              <a:ext cx="179388" cy="179387"/>
            </a:xfrm>
            <a:prstGeom prst="ellipse">
              <a:avLst/>
            </a:prstGeom>
            <a:solidFill>
              <a:schemeClr val="tx1"/>
            </a:solidFill>
            <a:ln w="25400">
              <a:noFill/>
              <a:prstDash val="sysDot"/>
              <a:round/>
              <a:headEnd/>
              <a:tailEnd/>
            </a:ln>
            <a:effectLst/>
          </p:spPr>
          <p:txBody>
            <a:bodyPr wrap="none" anchor="ctr"/>
            <a:lstStyle/>
            <a:p>
              <a:pPr algn="ctr" fontAlgn="base">
                <a:spcBef>
                  <a:spcPct val="0"/>
                </a:spcBef>
                <a:spcAft>
                  <a:spcPct val="0"/>
                </a:spcAft>
              </a:pPr>
              <a:endParaRPr lang="zh-TW" altLang="en-US" sz="2000" u="sng">
                <a:solidFill>
                  <a:srgbClr val="FFFF00"/>
                </a:solidFill>
              </a:endParaRPr>
            </a:p>
          </p:txBody>
        </p:sp>
        <p:cxnSp>
          <p:nvCxnSpPr>
            <p:cNvPr id="16" name="Shape 15"/>
            <p:cNvCxnSpPr>
              <a:stCxn id="11" idx="2"/>
              <a:endCxn id="11" idx="7"/>
            </p:cNvCxnSpPr>
            <p:nvPr/>
          </p:nvCxnSpPr>
          <p:spPr bwMode="auto">
            <a:xfrm rot="10800000" flipH="1">
              <a:off x="7785144" y="5692806"/>
              <a:ext cx="153117" cy="63423"/>
            </a:xfrm>
            <a:prstGeom prst="curvedConnector4">
              <a:avLst>
                <a:gd name="adj1" fmla="val -149298"/>
                <a:gd name="adj2" fmla="val 501859"/>
              </a:avLst>
            </a:prstGeom>
            <a:solidFill>
              <a:schemeClr val="accent1"/>
            </a:solidFill>
            <a:ln w="28575" cap="flat" cmpd="sng" algn="ctr">
              <a:solidFill>
                <a:schemeClr val="tx1"/>
              </a:solidFill>
              <a:prstDash val="solid"/>
              <a:round/>
              <a:headEnd type="triangle" w="med" len="med"/>
              <a:tailEnd type="none" w="med" len="med"/>
            </a:ln>
            <a:effectLst/>
          </p:spPr>
        </p:cxnSp>
      </p:grpSp>
    </p:spTree>
    <p:extLst>
      <p:ext uri="{BB962C8B-B14F-4D97-AF65-F5344CB8AC3E}">
        <p14:creationId xmlns:p14="http://schemas.microsoft.com/office/powerpoint/2010/main" val="107316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1379">
                                            <p:bg/>
                                          </p:spTgt>
                                        </p:tgtEl>
                                        <p:attrNameLst>
                                          <p:attrName>style.visibility</p:attrName>
                                        </p:attrNameLst>
                                      </p:cBhvr>
                                      <p:to>
                                        <p:strVal val="visible"/>
                                      </p:to>
                                    </p:set>
                                    <p:anim calcmode="lin" valueType="num">
                                      <p:cBhvr additive="base">
                                        <p:cTn id="7" dur="500" fill="hold"/>
                                        <p:tgtEl>
                                          <p:spTgt spid="74137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4137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41379">
                                            <p:txEl>
                                              <p:pRg st="0" end="0"/>
                                            </p:txEl>
                                          </p:spTgt>
                                        </p:tgtEl>
                                        <p:attrNameLst>
                                          <p:attrName>style.visibility</p:attrName>
                                        </p:attrNameLst>
                                      </p:cBhvr>
                                      <p:to>
                                        <p:strVal val="visible"/>
                                      </p:to>
                                    </p:set>
                                    <p:anim calcmode="lin" valueType="num">
                                      <p:cBhvr additive="base">
                                        <p:cTn id="11" dur="500" fill="hold"/>
                                        <p:tgtEl>
                                          <p:spTgt spid="74137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137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41379">
                                            <p:txEl>
                                              <p:pRg st="1" end="1"/>
                                            </p:txEl>
                                          </p:spTgt>
                                        </p:tgtEl>
                                        <p:attrNameLst>
                                          <p:attrName>style.visibility</p:attrName>
                                        </p:attrNameLst>
                                      </p:cBhvr>
                                      <p:to>
                                        <p:strVal val="visible"/>
                                      </p:to>
                                    </p:set>
                                    <p:anim calcmode="lin" valueType="num">
                                      <p:cBhvr additive="base">
                                        <p:cTn id="15" dur="500" fill="hold"/>
                                        <p:tgtEl>
                                          <p:spTgt spid="74137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137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41379">
                                            <p:txEl>
                                              <p:pRg st="2" end="2"/>
                                            </p:txEl>
                                          </p:spTgt>
                                        </p:tgtEl>
                                        <p:attrNameLst>
                                          <p:attrName>style.visibility</p:attrName>
                                        </p:attrNameLst>
                                      </p:cBhvr>
                                      <p:to>
                                        <p:strVal val="visible"/>
                                      </p:to>
                                    </p:set>
                                    <p:anim calcmode="lin" valueType="num">
                                      <p:cBhvr additive="base">
                                        <p:cTn id="19" dur="500" fill="hold"/>
                                        <p:tgtEl>
                                          <p:spTgt spid="741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13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6083" name="Slide Number Placeholder 4"/>
          <p:cNvSpPr>
            <a:spLocks noGrp="1"/>
          </p:cNvSpPr>
          <p:nvPr>
            <p:ph type="sldNum" sz="quarter" idx="11"/>
          </p:nvPr>
        </p:nvSpPr>
        <p:spPr>
          <a:noFill/>
        </p:spPr>
        <p:txBody>
          <a:bodyPr/>
          <a:lstStyle/>
          <a:p>
            <a:fld id="{BDD0D98D-DF18-42D6-989E-71F6135F0D25}" type="slidenum">
              <a:rPr lang="en-US">
                <a:solidFill>
                  <a:srgbClr val="000000"/>
                </a:solidFill>
              </a:rPr>
              <a:pPr/>
              <a:t>18</a:t>
            </a:fld>
            <a:endParaRPr lang="en-US">
              <a:solidFill>
                <a:srgbClr val="000000"/>
              </a:solidFill>
            </a:endParaRPr>
          </a:p>
        </p:txBody>
      </p:sp>
      <p:sp>
        <p:nvSpPr>
          <p:cNvPr id="46084" name="Rectangle 2"/>
          <p:cNvSpPr>
            <a:spLocks noGrp="1" noChangeArrowheads="1"/>
          </p:cNvSpPr>
          <p:nvPr>
            <p:ph type="title"/>
          </p:nvPr>
        </p:nvSpPr>
        <p:spPr/>
        <p:txBody>
          <a:bodyPr/>
          <a:lstStyle/>
          <a:p>
            <a:pPr eaLnBrk="1" hangingPunct="1"/>
            <a:r>
              <a:rPr lang="en-US" sz="4000"/>
              <a:t>Các thuật ngữ</a:t>
            </a:r>
            <a:br>
              <a:rPr lang="en-US" sz="4000"/>
            </a:br>
            <a:r>
              <a:rPr lang="en-US" sz="4000"/>
              <a:t> </a:t>
            </a:r>
            <a:r>
              <a:rPr lang="en-US" sz="2000" b="1"/>
              <a:t>Graph Terminology</a:t>
            </a:r>
          </a:p>
        </p:txBody>
      </p:sp>
      <p:sp>
        <p:nvSpPr>
          <p:cNvPr id="46085" name="Rectangle 3"/>
          <p:cNvSpPr>
            <a:spLocks noGrp="1" noChangeArrowheads="1"/>
          </p:cNvSpPr>
          <p:nvPr>
            <p:ph type="body" idx="1"/>
          </p:nvPr>
        </p:nvSpPr>
        <p:spPr/>
        <p:txBody>
          <a:bodyPr/>
          <a:lstStyle/>
          <a:p>
            <a:pPr eaLnBrk="1" hangingPunct="1">
              <a:buFontTx/>
              <a:buNone/>
            </a:pPr>
            <a:r>
              <a:rPr lang="en-US"/>
              <a:t>    Chúng ta cần các thuật ngữ liên quan đến mối quan hệ giữa các đỉnh và các cạnh của đồ thị sau:</a:t>
            </a:r>
          </a:p>
          <a:p>
            <a:pPr eaLnBrk="1" hangingPunct="1"/>
            <a:r>
              <a:rPr lang="en-US" i="1">
                <a:solidFill>
                  <a:schemeClr val="accent2"/>
                </a:solidFill>
              </a:rPr>
              <a:t>Kề nhau, nối, đầu mút, bậc, bắt đầu, kết thúc, bán bậc vào, bán bậc ra,…</a:t>
            </a:r>
          </a:p>
          <a:p>
            <a:pPr eaLnBrk="1" hangingPunct="1"/>
            <a:endParaRPr lang="en-US" i="1">
              <a:solidFill>
                <a:schemeClr val="accent2"/>
              </a:solidFill>
            </a:endParaRPr>
          </a:p>
          <a:p>
            <a:pPr eaLnBrk="1" hangingPunct="1">
              <a:buFontTx/>
              <a:buNone/>
            </a:pPr>
            <a:r>
              <a:rPr lang="en-US" i="1">
                <a:solidFill>
                  <a:schemeClr val="accent2"/>
                </a:solidFill>
              </a:rPr>
              <a:t> </a:t>
            </a:r>
          </a:p>
        </p:txBody>
      </p:sp>
      <p:grpSp>
        <p:nvGrpSpPr>
          <p:cNvPr id="46086" name="Group 10"/>
          <p:cNvGrpSpPr>
            <a:grpSpLocks/>
          </p:cNvGrpSpPr>
          <p:nvPr/>
        </p:nvGrpSpPr>
        <p:grpSpPr bwMode="auto">
          <a:xfrm>
            <a:off x="6743701" y="3536950"/>
            <a:ext cx="396875" cy="395288"/>
            <a:chOff x="2313" y="2478"/>
            <a:chExt cx="250" cy="249"/>
          </a:xfrm>
        </p:grpSpPr>
        <p:sp>
          <p:nvSpPr>
            <p:cNvPr id="46103" name="Oval 11"/>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6104" name="Text Box 12"/>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u</a:t>
              </a:r>
            </a:p>
          </p:txBody>
        </p:sp>
      </p:grpSp>
      <p:grpSp>
        <p:nvGrpSpPr>
          <p:cNvPr id="46087" name="Group 13"/>
          <p:cNvGrpSpPr>
            <a:grpSpLocks/>
          </p:cNvGrpSpPr>
          <p:nvPr/>
        </p:nvGrpSpPr>
        <p:grpSpPr bwMode="auto">
          <a:xfrm>
            <a:off x="7751764" y="4508500"/>
            <a:ext cx="396875" cy="395288"/>
            <a:chOff x="2313" y="2478"/>
            <a:chExt cx="250" cy="249"/>
          </a:xfrm>
        </p:grpSpPr>
        <p:sp>
          <p:nvSpPr>
            <p:cNvPr id="46101" name="Oval 14"/>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6102" name="Text Box 15"/>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v</a:t>
              </a:r>
            </a:p>
          </p:txBody>
        </p:sp>
      </p:grpSp>
      <p:sp>
        <p:nvSpPr>
          <p:cNvPr id="46088" name="Line 20"/>
          <p:cNvSpPr>
            <a:spLocks noChangeShapeType="1"/>
          </p:cNvSpPr>
          <p:nvPr/>
        </p:nvSpPr>
        <p:spPr bwMode="auto">
          <a:xfrm>
            <a:off x="7067550" y="3897313"/>
            <a:ext cx="757238" cy="684212"/>
          </a:xfrm>
          <a:prstGeom prst="line">
            <a:avLst/>
          </a:prstGeom>
          <a:noFill/>
          <a:ln w="3810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grpSp>
        <p:nvGrpSpPr>
          <p:cNvPr id="46089" name="Group 25"/>
          <p:cNvGrpSpPr>
            <a:grpSpLocks/>
          </p:cNvGrpSpPr>
          <p:nvPr/>
        </p:nvGrpSpPr>
        <p:grpSpPr bwMode="auto">
          <a:xfrm>
            <a:off x="2782888" y="3646489"/>
            <a:ext cx="1370012" cy="1330325"/>
            <a:chOff x="793" y="2297"/>
            <a:chExt cx="863" cy="838"/>
          </a:xfrm>
        </p:grpSpPr>
        <p:grpSp>
          <p:nvGrpSpPr>
            <p:cNvPr id="46093" name="Group 4"/>
            <p:cNvGrpSpPr>
              <a:grpSpLocks/>
            </p:cNvGrpSpPr>
            <p:nvPr/>
          </p:nvGrpSpPr>
          <p:grpSpPr bwMode="auto">
            <a:xfrm>
              <a:off x="1406" y="2886"/>
              <a:ext cx="250" cy="249"/>
              <a:chOff x="2313" y="2478"/>
              <a:chExt cx="250" cy="249"/>
            </a:xfrm>
          </p:grpSpPr>
          <p:sp>
            <p:nvSpPr>
              <p:cNvPr id="46099" name="Oval 5"/>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6100" name="Text Box 6"/>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v</a:t>
                </a:r>
              </a:p>
            </p:txBody>
          </p:sp>
        </p:grpSp>
        <p:grpSp>
          <p:nvGrpSpPr>
            <p:cNvPr id="46094" name="Group 7"/>
            <p:cNvGrpSpPr>
              <a:grpSpLocks/>
            </p:cNvGrpSpPr>
            <p:nvPr/>
          </p:nvGrpSpPr>
          <p:grpSpPr bwMode="auto">
            <a:xfrm>
              <a:off x="793" y="2297"/>
              <a:ext cx="250" cy="249"/>
              <a:chOff x="2313" y="2478"/>
              <a:chExt cx="250" cy="249"/>
            </a:xfrm>
          </p:grpSpPr>
          <p:sp>
            <p:nvSpPr>
              <p:cNvPr id="46097" name="Oval 8"/>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6098" name="Text Box 9"/>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u</a:t>
                </a:r>
              </a:p>
            </p:txBody>
          </p:sp>
        </p:grpSp>
        <p:sp>
          <p:nvSpPr>
            <p:cNvPr id="46095" name="Line 19"/>
            <p:cNvSpPr>
              <a:spLocks noChangeShapeType="1"/>
            </p:cNvSpPr>
            <p:nvPr/>
          </p:nvSpPr>
          <p:spPr bwMode="auto">
            <a:xfrm>
              <a:off x="998" y="2523"/>
              <a:ext cx="453" cy="408"/>
            </a:xfrm>
            <a:prstGeom prst="line">
              <a:avLst/>
            </a:prstGeom>
            <a:noFill/>
            <a:ln w="381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6096" name="Text Box 21"/>
            <p:cNvSpPr txBox="1">
              <a:spLocks noChangeArrowheads="1"/>
            </p:cNvSpPr>
            <p:nvPr/>
          </p:nvSpPr>
          <p:spPr bwMode="auto">
            <a:xfrm>
              <a:off x="1224" y="2500"/>
              <a:ext cx="159" cy="250"/>
            </a:xfrm>
            <a:prstGeom prst="rect">
              <a:avLst/>
            </a:prstGeom>
            <a:noFill/>
            <a:ln w="9525">
              <a:noFill/>
              <a:miter lim="800000"/>
              <a:headEnd/>
              <a:tailEnd/>
            </a:ln>
          </p:spPr>
          <p:txBody>
            <a:bodyPr>
              <a:spAutoFit/>
            </a:bodyPr>
            <a:lstStyle/>
            <a:p>
              <a:pPr fontAlgn="base">
                <a:spcBef>
                  <a:spcPct val="50000"/>
                </a:spcBef>
                <a:spcAft>
                  <a:spcPct val="0"/>
                </a:spcAft>
              </a:pPr>
              <a:r>
                <a:rPr lang="en-US" sz="2000" i="1">
                  <a:solidFill>
                    <a:srgbClr val="000000"/>
                  </a:solidFill>
                </a:rPr>
                <a:t>e</a:t>
              </a:r>
            </a:p>
          </p:txBody>
        </p:sp>
      </p:grpSp>
      <p:sp>
        <p:nvSpPr>
          <p:cNvPr id="46090" name="Text Box 22"/>
          <p:cNvSpPr txBox="1">
            <a:spLocks noChangeArrowheads="1"/>
          </p:cNvSpPr>
          <p:nvPr/>
        </p:nvSpPr>
        <p:spPr bwMode="auto">
          <a:xfrm>
            <a:off x="7391401" y="3824289"/>
            <a:ext cx="252413" cy="396875"/>
          </a:xfrm>
          <a:prstGeom prst="rect">
            <a:avLst/>
          </a:prstGeom>
          <a:noFill/>
          <a:ln w="9525">
            <a:noFill/>
            <a:miter lim="800000"/>
            <a:headEnd/>
            <a:tailEnd/>
          </a:ln>
        </p:spPr>
        <p:txBody>
          <a:bodyPr>
            <a:spAutoFit/>
          </a:bodyPr>
          <a:lstStyle/>
          <a:p>
            <a:pPr fontAlgn="base">
              <a:spcBef>
                <a:spcPct val="50000"/>
              </a:spcBef>
              <a:spcAft>
                <a:spcPct val="0"/>
              </a:spcAft>
            </a:pPr>
            <a:r>
              <a:rPr lang="en-US" sz="2000" i="1">
                <a:solidFill>
                  <a:srgbClr val="000000"/>
                </a:solidFill>
              </a:rPr>
              <a:t>e</a:t>
            </a:r>
          </a:p>
        </p:txBody>
      </p:sp>
      <p:sp>
        <p:nvSpPr>
          <p:cNvPr id="46091" name="Text Box 23"/>
          <p:cNvSpPr txBox="1">
            <a:spLocks noChangeArrowheads="1"/>
          </p:cNvSpPr>
          <p:nvPr/>
        </p:nvSpPr>
        <p:spPr bwMode="auto">
          <a:xfrm>
            <a:off x="2243139" y="5445126"/>
            <a:ext cx="2592387" cy="396875"/>
          </a:xfrm>
          <a:prstGeom prst="rect">
            <a:avLst/>
          </a:prstGeom>
          <a:noFill/>
          <a:ln w="9525">
            <a:noFill/>
            <a:miter lim="800000"/>
            <a:headEnd/>
            <a:tailEnd/>
          </a:ln>
        </p:spPr>
        <p:txBody>
          <a:bodyPr>
            <a:spAutoFit/>
          </a:bodyPr>
          <a:lstStyle/>
          <a:p>
            <a:pPr fontAlgn="base">
              <a:spcBef>
                <a:spcPct val="50000"/>
              </a:spcBef>
              <a:spcAft>
                <a:spcPct val="0"/>
              </a:spcAft>
            </a:pPr>
            <a:r>
              <a:rPr lang="en-US" sz="2000">
                <a:solidFill>
                  <a:srgbClr val="000000"/>
                </a:solidFill>
              </a:rPr>
              <a:t>Cạnh vô hướng </a:t>
            </a:r>
            <a:r>
              <a:rPr lang="en-US" sz="2000" i="1">
                <a:solidFill>
                  <a:srgbClr val="000000"/>
                </a:solidFill>
              </a:rPr>
              <a:t>e</a:t>
            </a:r>
            <a:r>
              <a:rPr lang="en-US" sz="2000">
                <a:solidFill>
                  <a:srgbClr val="000000"/>
                </a:solidFill>
              </a:rPr>
              <a:t>=(</a:t>
            </a:r>
            <a:r>
              <a:rPr lang="en-US" sz="2000" i="1">
                <a:solidFill>
                  <a:srgbClr val="000000"/>
                </a:solidFill>
              </a:rPr>
              <a:t>u,v</a:t>
            </a:r>
            <a:r>
              <a:rPr lang="en-US" sz="2000">
                <a:solidFill>
                  <a:srgbClr val="000000"/>
                </a:solidFill>
              </a:rPr>
              <a:t>)</a:t>
            </a:r>
          </a:p>
        </p:txBody>
      </p:sp>
      <p:sp>
        <p:nvSpPr>
          <p:cNvPr id="46092" name="Text Box 24"/>
          <p:cNvSpPr txBox="1">
            <a:spLocks noChangeArrowheads="1"/>
          </p:cNvSpPr>
          <p:nvPr/>
        </p:nvSpPr>
        <p:spPr bwMode="auto">
          <a:xfrm>
            <a:off x="6240463" y="5481639"/>
            <a:ext cx="3384550" cy="396875"/>
          </a:xfrm>
          <a:prstGeom prst="rect">
            <a:avLst/>
          </a:prstGeom>
          <a:noFill/>
          <a:ln w="9525">
            <a:noFill/>
            <a:miter lim="800000"/>
            <a:headEnd/>
            <a:tailEnd/>
          </a:ln>
        </p:spPr>
        <p:txBody>
          <a:bodyPr>
            <a:spAutoFit/>
          </a:bodyPr>
          <a:lstStyle/>
          <a:p>
            <a:pPr fontAlgn="base">
              <a:spcBef>
                <a:spcPct val="50000"/>
              </a:spcBef>
              <a:spcAft>
                <a:spcPct val="0"/>
              </a:spcAft>
            </a:pPr>
            <a:r>
              <a:rPr lang="en-US" sz="2000">
                <a:solidFill>
                  <a:srgbClr val="000000"/>
                </a:solidFill>
              </a:rPr>
              <a:t>Cạnh có hướng (cung) </a:t>
            </a:r>
            <a:r>
              <a:rPr lang="en-US" sz="2000" i="1">
                <a:solidFill>
                  <a:srgbClr val="000000"/>
                </a:solidFill>
              </a:rPr>
              <a:t>e</a:t>
            </a:r>
            <a:r>
              <a:rPr lang="en-US" sz="2000">
                <a:solidFill>
                  <a:srgbClr val="000000"/>
                </a:solidFill>
              </a:rPr>
              <a:t>=(</a:t>
            </a:r>
            <a:r>
              <a:rPr lang="en-US" sz="2000" i="1">
                <a:solidFill>
                  <a:srgbClr val="000000"/>
                </a:solidFill>
              </a:rPr>
              <a:t>u,v</a:t>
            </a:r>
            <a:r>
              <a:rPr lang="en-US" sz="2000">
                <a:solidFill>
                  <a:srgbClr val="000000"/>
                </a:solidFill>
              </a:rPr>
              <a:t>)</a:t>
            </a:r>
          </a:p>
        </p:txBody>
      </p:sp>
    </p:spTree>
    <p:extLst>
      <p:ext uri="{BB962C8B-B14F-4D97-AF65-F5344CB8AC3E}">
        <p14:creationId xmlns:p14="http://schemas.microsoft.com/office/powerpoint/2010/main" val="177025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7107" name="Slide Number Placeholder 4"/>
          <p:cNvSpPr>
            <a:spLocks noGrp="1"/>
          </p:cNvSpPr>
          <p:nvPr>
            <p:ph type="sldNum" sz="quarter" idx="11"/>
          </p:nvPr>
        </p:nvSpPr>
        <p:spPr>
          <a:noFill/>
        </p:spPr>
        <p:txBody>
          <a:bodyPr/>
          <a:lstStyle/>
          <a:p>
            <a:fld id="{2006B734-FE9A-4337-B821-BC85690942ED}" type="slidenum">
              <a:rPr lang="en-US">
                <a:solidFill>
                  <a:srgbClr val="000000"/>
                </a:solidFill>
              </a:rPr>
              <a:pPr/>
              <a:t>19</a:t>
            </a:fld>
            <a:endParaRPr lang="en-US">
              <a:solidFill>
                <a:srgbClr val="000000"/>
              </a:solidFill>
            </a:endParaRPr>
          </a:p>
        </p:txBody>
      </p:sp>
      <p:sp>
        <p:nvSpPr>
          <p:cNvPr id="47108" name="Rectangle 2"/>
          <p:cNvSpPr>
            <a:spLocks noGrp="1" noChangeArrowheads="1"/>
          </p:cNvSpPr>
          <p:nvPr>
            <p:ph type="title"/>
          </p:nvPr>
        </p:nvSpPr>
        <p:spPr/>
        <p:txBody>
          <a:bodyPr/>
          <a:lstStyle/>
          <a:p>
            <a:pPr eaLnBrk="1" hangingPunct="1"/>
            <a:r>
              <a:rPr lang="en-US"/>
              <a:t>Kề (Adjacency)</a:t>
            </a:r>
          </a:p>
        </p:txBody>
      </p:sp>
      <p:sp>
        <p:nvSpPr>
          <p:cNvPr id="47109" name="Rectangle 3"/>
          <p:cNvSpPr>
            <a:spLocks noGrp="1" noChangeArrowheads="1"/>
          </p:cNvSpPr>
          <p:nvPr>
            <p:ph type="body" idx="1"/>
          </p:nvPr>
        </p:nvSpPr>
        <p:spPr>
          <a:xfrm>
            <a:off x="2043057" y="2735254"/>
            <a:ext cx="8397990" cy="3598869"/>
          </a:xfrm>
        </p:spPr>
        <p:txBody>
          <a:bodyPr/>
          <a:lstStyle/>
          <a:p>
            <a:pPr marL="231775" indent="-231775" algn="just" eaLnBrk="1" hangingPunct="1">
              <a:buNone/>
            </a:pPr>
            <a:r>
              <a:rPr lang="en-US"/>
              <a:t>Cho </a:t>
            </a:r>
            <a:r>
              <a:rPr lang="en-US" i="1"/>
              <a:t>G</a:t>
            </a:r>
            <a:r>
              <a:rPr lang="en-US"/>
              <a:t> là đồ thị vô hướng với tập cạnh </a:t>
            </a:r>
            <a:r>
              <a:rPr lang="en-US" i="1"/>
              <a:t>E</a:t>
            </a:r>
            <a:r>
              <a:rPr lang="en-US"/>
              <a:t>.  Giả sử </a:t>
            </a:r>
            <a:r>
              <a:rPr lang="en-US" i="1">
                <a:solidFill>
                  <a:srgbClr val="FF0000"/>
                </a:solidFill>
              </a:rPr>
              <a:t>e</a:t>
            </a:r>
            <a:r>
              <a:rPr lang="en-US">
                <a:solidFill>
                  <a:srgbClr val="FF0000"/>
                </a:solidFill>
                <a:sym typeface="Symbol" pitchFamily="18" charset="2"/>
              </a:rPr>
              <a:t></a:t>
            </a:r>
            <a:r>
              <a:rPr lang="en-US" i="1">
                <a:solidFill>
                  <a:srgbClr val="FF0000"/>
                </a:solidFill>
                <a:sym typeface="Symbol" pitchFamily="18" charset="2"/>
              </a:rPr>
              <a:t>E</a:t>
            </a:r>
            <a:r>
              <a:rPr lang="en-US">
                <a:sym typeface="Symbol" pitchFamily="18" charset="2"/>
              </a:rPr>
              <a:t> là cặp </a:t>
            </a:r>
            <a:r>
              <a:rPr lang="en-US">
                <a:solidFill>
                  <a:srgbClr val="FF0000"/>
                </a:solidFill>
                <a:sym typeface="Symbol" pitchFamily="18" charset="2"/>
              </a:rPr>
              <a:t>(</a:t>
            </a:r>
            <a:r>
              <a:rPr lang="en-US" i="1">
                <a:solidFill>
                  <a:srgbClr val="FF0000"/>
                </a:solidFill>
                <a:sym typeface="Symbol" pitchFamily="18" charset="2"/>
              </a:rPr>
              <a:t>u</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a:sym typeface="Symbol" pitchFamily="18" charset="2"/>
              </a:rPr>
              <a:t>.  Khi đó ta nói:</a:t>
            </a:r>
            <a:endParaRPr lang="en-US"/>
          </a:p>
          <a:p>
            <a:pPr marL="231775" indent="-231775" algn="just" eaLnBrk="1" hangingPunct="1"/>
            <a:r>
              <a:rPr lang="en-US" i="1">
                <a:solidFill>
                  <a:schemeClr val="accent2"/>
                </a:solidFill>
              </a:rPr>
              <a:t>u</a:t>
            </a:r>
            <a:r>
              <a:rPr lang="en-US">
                <a:solidFill>
                  <a:schemeClr val="accent2"/>
                </a:solidFill>
              </a:rPr>
              <a:t>, </a:t>
            </a:r>
            <a:r>
              <a:rPr lang="en-US" i="1">
                <a:solidFill>
                  <a:schemeClr val="accent2"/>
                </a:solidFill>
              </a:rPr>
              <a:t>v</a:t>
            </a:r>
            <a:r>
              <a:rPr lang="en-US">
                <a:solidFill>
                  <a:schemeClr val="accent2"/>
                </a:solidFill>
              </a:rPr>
              <a:t> là </a:t>
            </a:r>
            <a:r>
              <a:rPr lang="en-US" i="1">
                <a:solidFill>
                  <a:schemeClr val="accent2"/>
                </a:solidFill>
              </a:rPr>
              <a:t>kề nhau/lân cận/nối với nhau</a:t>
            </a:r>
            <a:r>
              <a:rPr lang="en-US">
                <a:solidFill>
                  <a:schemeClr val="accent2"/>
                </a:solidFill>
              </a:rPr>
              <a:t> (</a:t>
            </a:r>
            <a:r>
              <a:rPr lang="en-US" i="1">
                <a:solidFill>
                  <a:schemeClr val="accent2"/>
                </a:solidFill>
              </a:rPr>
              <a:t>adjacent</a:t>
            </a:r>
            <a:r>
              <a:rPr lang="en-US">
                <a:solidFill>
                  <a:schemeClr val="accent2"/>
                </a:solidFill>
              </a:rPr>
              <a:t> / </a:t>
            </a:r>
            <a:r>
              <a:rPr lang="en-US" i="1">
                <a:solidFill>
                  <a:schemeClr val="accent2"/>
                </a:solidFill>
              </a:rPr>
              <a:t>neighbors</a:t>
            </a:r>
            <a:r>
              <a:rPr lang="en-US">
                <a:solidFill>
                  <a:schemeClr val="accent2"/>
                </a:solidFill>
              </a:rPr>
              <a:t> / </a:t>
            </a:r>
            <a:r>
              <a:rPr lang="en-US" i="1">
                <a:solidFill>
                  <a:schemeClr val="accent2"/>
                </a:solidFill>
              </a:rPr>
              <a:t>connected)</a:t>
            </a:r>
            <a:r>
              <a:rPr lang="en-US">
                <a:solidFill>
                  <a:schemeClr val="accent2"/>
                </a:solidFill>
              </a:rPr>
              <a:t>.</a:t>
            </a:r>
          </a:p>
          <a:p>
            <a:pPr marL="231775" indent="-231775" algn="just" eaLnBrk="1" hangingPunct="1"/>
            <a:r>
              <a:rPr lang="en-US">
                <a:solidFill>
                  <a:schemeClr val="accent2"/>
                </a:solidFill>
              </a:rPr>
              <a:t>Cạnh </a:t>
            </a:r>
            <a:r>
              <a:rPr lang="en-US" i="1">
                <a:solidFill>
                  <a:schemeClr val="accent2"/>
                </a:solidFill>
              </a:rPr>
              <a:t>e</a:t>
            </a:r>
            <a:r>
              <a:rPr lang="en-US">
                <a:solidFill>
                  <a:schemeClr val="accent2"/>
                </a:solidFill>
              </a:rPr>
              <a:t> là </a:t>
            </a:r>
            <a:r>
              <a:rPr lang="en-US" i="1">
                <a:solidFill>
                  <a:schemeClr val="accent2"/>
                </a:solidFill>
              </a:rPr>
              <a:t>liên thuộc</a:t>
            </a:r>
            <a:r>
              <a:rPr lang="en-US">
                <a:solidFill>
                  <a:schemeClr val="accent2"/>
                </a:solidFill>
              </a:rPr>
              <a:t> với hai đỉnh </a:t>
            </a:r>
            <a:r>
              <a:rPr lang="en-US" i="1">
                <a:solidFill>
                  <a:schemeClr val="accent2"/>
                </a:solidFill>
              </a:rPr>
              <a:t>u</a:t>
            </a:r>
            <a:r>
              <a:rPr lang="en-US">
                <a:solidFill>
                  <a:schemeClr val="accent2"/>
                </a:solidFill>
              </a:rPr>
              <a:t> và </a:t>
            </a:r>
            <a:r>
              <a:rPr lang="en-US" i="1">
                <a:solidFill>
                  <a:schemeClr val="accent2"/>
                </a:solidFill>
              </a:rPr>
              <a:t>v</a:t>
            </a:r>
            <a:r>
              <a:rPr lang="en-US">
                <a:solidFill>
                  <a:schemeClr val="accent2"/>
                </a:solidFill>
              </a:rPr>
              <a:t>.</a:t>
            </a:r>
          </a:p>
          <a:p>
            <a:pPr marL="231775" indent="-231775" algn="just" eaLnBrk="1" hangingPunct="1"/>
            <a:r>
              <a:rPr lang="en-US">
                <a:solidFill>
                  <a:schemeClr val="accent2"/>
                </a:solidFill>
              </a:rPr>
              <a:t>Cạnh </a:t>
            </a:r>
            <a:r>
              <a:rPr lang="en-US" i="1">
                <a:solidFill>
                  <a:schemeClr val="accent2"/>
                </a:solidFill>
              </a:rPr>
              <a:t>e</a:t>
            </a:r>
            <a:r>
              <a:rPr lang="en-US">
                <a:solidFill>
                  <a:schemeClr val="accent2"/>
                </a:solidFill>
              </a:rPr>
              <a:t> </a:t>
            </a:r>
            <a:r>
              <a:rPr lang="en-US" i="1">
                <a:solidFill>
                  <a:schemeClr val="accent2"/>
                </a:solidFill>
              </a:rPr>
              <a:t>nối</a:t>
            </a:r>
            <a:r>
              <a:rPr lang="en-US">
                <a:solidFill>
                  <a:schemeClr val="accent2"/>
                </a:solidFill>
              </a:rPr>
              <a:t> (</a:t>
            </a:r>
            <a:r>
              <a:rPr lang="en-US" i="1">
                <a:solidFill>
                  <a:schemeClr val="accent2"/>
                </a:solidFill>
              </a:rPr>
              <a:t>connect</a:t>
            </a:r>
            <a:r>
              <a:rPr lang="en-US">
                <a:solidFill>
                  <a:schemeClr val="accent2"/>
                </a:solidFill>
              </a:rPr>
              <a:t>) </a:t>
            </a:r>
            <a:r>
              <a:rPr lang="en-US" i="1">
                <a:solidFill>
                  <a:schemeClr val="accent2"/>
                </a:solidFill>
              </a:rPr>
              <a:t>u</a:t>
            </a:r>
            <a:r>
              <a:rPr lang="en-US">
                <a:solidFill>
                  <a:schemeClr val="accent2"/>
                </a:solidFill>
              </a:rPr>
              <a:t> và </a:t>
            </a:r>
            <a:r>
              <a:rPr lang="en-US" i="1">
                <a:solidFill>
                  <a:schemeClr val="accent2"/>
                </a:solidFill>
              </a:rPr>
              <a:t>v</a:t>
            </a:r>
            <a:r>
              <a:rPr lang="en-US">
                <a:solidFill>
                  <a:schemeClr val="accent2"/>
                </a:solidFill>
              </a:rPr>
              <a:t>.</a:t>
            </a:r>
          </a:p>
          <a:p>
            <a:pPr marL="231775" indent="-231775" algn="just" eaLnBrk="1" hangingPunct="1"/>
            <a:r>
              <a:rPr lang="en-US">
                <a:solidFill>
                  <a:schemeClr val="accent2"/>
                </a:solidFill>
              </a:rPr>
              <a:t>Các đỉnh </a:t>
            </a:r>
            <a:r>
              <a:rPr lang="en-US" i="1">
                <a:solidFill>
                  <a:schemeClr val="accent2"/>
                </a:solidFill>
              </a:rPr>
              <a:t>u</a:t>
            </a:r>
            <a:r>
              <a:rPr lang="en-US">
                <a:solidFill>
                  <a:schemeClr val="accent2"/>
                </a:solidFill>
              </a:rPr>
              <a:t> và </a:t>
            </a:r>
            <a:r>
              <a:rPr lang="en-US" i="1">
                <a:solidFill>
                  <a:schemeClr val="accent2"/>
                </a:solidFill>
              </a:rPr>
              <a:t>v</a:t>
            </a:r>
            <a:r>
              <a:rPr lang="en-US">
                <a:solidFill>
                  <a:schemeClr val="accent2"/>
                </a:solidFill>
              </a:rPr>
              <a:t> là các </a:t>
            </a:r>
            <a:r>
              <a:rPr lang="en-US" i="1">
                <a:solidFill>
                  <a:schemeClr val="accent2"/>
                </a:solidFill>
              </a:rPr>
              <a:t>đầu mút</a:t>
            </a:r>
            <a:r>
              <a:rPr lang="en-US">
                <a:solidFill>
                  <a:schemeClr val="accent2"/>
                </a:solidFill>
              </a:rPr>
              <a:t> (</a:t>
            </a:r>
            <a:r>
              <a:rPr lang="en-US" i="1">
                <a:solidFill>
                  <a:schemeClr val="accent2"/>
                </a:solidFill>
              </a:rPr>
              <a:t>endpoints</a:t>
            </a:r>
            <a:r>
              <a:rPr lang="en-US">
                <a:solidFill>
                  <a:schemeClr val="accent2"/>
                </a:solidFill>
              </a:rPr>
              <a:t>) của cạnh </a:t>
            </a:r>
            <a:r>
              <a:rPr lang="en-US" i="1">
                <a:solidFill>
                  <a:schemeClr val="accent2"/>
                </a:solidFill>
              </a:rPr>
              <a:t>e</a:t>
            </a:r>
            <a:r>
              <a:rPr lang="en-US">
                <a:solidFill>
                  <a:schemeClr val="accent2"/>
                </a:solidFill>
              </a:rPr>
              <a:t>.</a:t>
            </a:r>
          </a:p>
        </p:txBody>
      </p:sp>
      <p:grpSp>
        <p:nvGrpSpPr>
          <p:cNvPr id="47110" name="Group 4"/>
          <p:cNvGrpSpPr>
            <a:grpSpLocks/>
          </p:cNvGrpSpPr>
          <p:nvPr/>
        </p:nvGrpSpPr>
        <p:grpSpPr bwMode="auto">
          <a:xfrm>
            <a:off x="5237170" y="1384273"/>
            <a:ext cx="1370013" cy="1330325"/>
            <a:chOff x="793" y="2297"/>
            <a:chExt cx="863" cy="838"/>
          </a:xfrm>
        </p:grpSpPr>
        <p:grpSp>
          <p:nvGrpSpPr>
            <p:cNvPr id="47111" name="Group 5"/>
            <p:cNvGrpSpPr>
              <a:grpSpLocks/>
            </p:cNvGrpSpPr>
            <p:nvPr/>
          </p:nvGrpSpPr>
          <p:grpSpPr bwMode="auto">
            <a:xfrm>
              <a:off x="1406" y="2886"/>
              <a:ext cx="250" cy="249"/>
              <a:chOff x="2313" y="2478"/>
              <a:chExt cx="250" cy="249"/>
            </a:xfrm>
          </p:grpSpPr>
          <p:sp>
            <p:nvSpPr>
              <p:cNvPr id="47117" name="Oval 6"/>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7118" name="Text Box 7"/>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v</a:t>
                </a:r>
              </a:p>
            </p:txBody>
          </p:sp>
        </p:grpSp>
        <p:grpSp>
          <p:nvGrpSpPr>
            <p:cNvPr id="47112" name="Group 8"/>
            <p:cNvGrpSpPr>
              <a:grpSpLocks/>
            </p:cNvGrpSpPr>
            <p:nvPr/>
          </p:nvGrpSpPr>
          <p:grpSpPr bwMode="auto">
            <a:xfrm>
              <a:off x="793" y="2297"/>
              <a:ext cx="250" cy="249"/>
              <a:chOff x="2313" y="2478"/>
              <a:chExt cx="250" cy="249"/>
            </a:xfrm>
          </p:grpSpPr>
          <p:sp>
            <p:nvSpPr>
              <p:cNvPr id="47115" name="Oval 9"/>
              <p:cNvSpPr>
                <a:spLocks noChangeArrowheads="1"/>
              </p:cNvSpPr>
              <p:nvPr/>
            </p:nvSpPr>
            <p:spPr bwMode="auto">
              <a:xfrm>
                <a:off x="2313" y="2478"/>
                <a:ext cx="250" cy="249"/>
              </a:xfrm>
              <a:prstGeom prst="ellipse">
                <a:avLst/>
              </a:prstGeom>
              <a:no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47116" name="Text Box 10"/>
              <p:cNvSpPr txBox="1">
                <a:spLocks noChangeArrowheads="1"/>
              </p:cNvSpPr>
              <p:nvPr/>
            </p:nvSpPr>
            <p:spPr bwMode="auto">
              <a:xfrm>
                <a:off x="2381" y="2478"/>
                <a:ext cx="90" cy="182"/>
              </a:xfrm>
              <a:prstGeom prst="rect">
                <a:avLst/>
              </a:prstGeom>
              <a:noFill/>
              <a:ln w="9525">
                <a:noFill/>
                <a:miter lim="800000"/>
                <a:headEnd/>
                <a:tailEnd/>
              </a:ln>
            </p:spPr>
            <p:txBody>
              <a:bodyPr lIns="0" tIns="0" rIns="0" bIns="0"/>
              <a:lstStyle/>
              <a:p>
                <a:pPr fontAlgn="base">
                  <a:spcBef>
                    <a:spcPct val="50000"/>
                  </a:spcBef>
                  <a:spcAft>
                    <a:spcPct val="0"/>
                  </a:spcAft>
                </a:pPr>
                <a:r>
                  <a:rPr lang="en-US" sz="2000" i="1">
                    <a:solidFill>
                      <a:srgbClr val="000000"/>
                    </a:solidFill>
                  </a:rPr>
                  <a:t>u</a:t>
                </a:r>
              </a:p>
            </p:txBody>
          </p:sp>
        </p:grpSp>
        <p:sp>
          <p:nvSpPr>
            <p:cNvPr id="47113" name="Line 11"/>
            <p:cNvSpPr>
              <a:spLocks noChangeShapeType="1"/>
            </p:cNvSpPr>
            <p:nvPr/>
          </p:nvSpPr>
          <p:spPr bwMode="auto">
            <a:xfrm>
              <a:off x="998" y="2523"/>
              <a:ext cx="453" cy="408"/>
            </a:xfrm>
            <a:prstGeom prst="line">
              <a:avLst/>
            </a:prstGeom>
            <a:noFill/>
            <a:ln w="381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47114" name="Text Box 12"/>
            <p:cNvSpPr txBox="1">
              <a:spLocks noChangeArrowheads="1"/>
            </p:cNvSpPr>
            <p:nvPr/>
          </p:nvSpPr>
          <p:spPr bwMode="auto">
            <a:xfrm>
              <a:off x="1224" y="2500"/>
              <a:ext cx="159" cy="250"/>
            </a:xfrm>
            <a:prstGeom prst="rect">
              <a:avLst/>
            </a:prstGeom>
            <a:noFill/>
            <a:ln w="9525">
              <a:noFill/>
              <a:miter lim="800000"/>
              <a:headEnd/>
              <a:tailEnd/>
            </a:ln>
          </p:spPr>
          <p:txBody>
            <a:bodyPr>
              <a:spAutoFit/>
            </a:bodyPr>
            <a:lstStyle/>
            <a:p>
              <a:pPr fontAlgn="base">
                <a:spcBef>
                  <a:spcPct val="50000"/>
                </a:spcBef>
                <a:spcAft>
                  <a:spcPct val="0"/>
                </a:spcAft>
              </a:pPr>
              <a:r>
                <a:rPr lang="en-US" sz="2000" i="1" dirty="0">
                  <a:solidFill>
                    <a:srgbClr val="000000"/>
                  </a:solidFill>
                </a:rPr>
                <a:t>e</a:t>
              </a:r>
            </a:p>
          </p:txBody>
        </p:sp>
      </p:grpSp>
    </p:spTree>
    <p:extLst>
      <p:ext uri="{BB962C8B-B14F-4D97-AF65-F5344CB8AC3E}">
        <p14:creationId xmlns:p14="http://schemas.microsoft.com/office/powerpoint/2010/main" val="113337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9F56-5081-4B8A-B00E-81F90614343A}"/>
              </a:ext>
            </a:extLst>
          </p:cNvPr>
          <p:cNvSpPr>
            <a:spLocks noGrp="1"/>
          </p:cNvSpPr>
          <p:nvPr>
            <p:ph type="ctrTitle"/>
          </p:nvPr>
        </p:nvSpPr>
        <p:spPr/>
        <p:txBody>
          <a:bodyPr/>
          <a:lstStyle/>
          <a:p>
            <a:r>
              <a:rPr lang="en-US" b="1" dirty="0">
                <a:solidFill>
                  <a:srgbClr val="C00000"/>
                </a:solidFill>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dirty="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2</a:t>
            </a:fld>
            <a:endParaRPr lang="en-US">
              <a:solidFill>
                <a:srgbClr val="000000"/>
              </a:solidFill>
            </a:endParaRPr>
          </a:p>
        </p:txBody>
      </p:sp>
      <p:sp>
        <p:nvSpPr>
          <p:cNvPr id="4" name="Subtitle 3">
            <a:extLst>
              <a:ext uri="{FF2B5EF4-FFF2-40B4-BE49-F238E27FC236}">
                <a16:creationId xmlns:a16="http://schemas.microsoft.com/office/drawing/2014/main" id="{1009A41A-07C0-4CCD-8800-2CBAB36013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578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50179" name="Slide Number Placeholder 4"/>
          <p:cNvSpPr>
            <a:spLocks noGrp="1"/>
          </p:cNvSpPr>
          <p:nvPr>
            <p:ph type="sldNum" sz="quarter" idx="11"/>
          </p:nvPr>
        </p:nvSpPr>
        <p:spPr>
          <a:noFill/>
        </p:spPr>
        <p:txBody>
          <a:bodyPr/>
          <a:lstStyle/>
          <a:p>
            <a:fld id="{F17C9AEA-DDF7-44D5-9C7C-70E49522DC39}" type="slidenum">
              <a:rPr lang="en-US">
                <a:solidFill>
                  <a:srgbClr val="000000"/>
                </a:solidFill>
              </a:rPr>
              <a:pPr/>
              <a:t>20</a:t>
            </a:fld>
            <a:endParaRPr lang="en-US">
              <a:solidFill>
                <a:srgbClr val="000000"/>
              </a:solidFill>
            </a:endParaRPr>
          </a:p>
        </p:txBody>
      </p:sp>
      <p:sp>
        <p:nvSpPr>
          <p:cNvPr id="50180" name="Rectangle 2"/>
          <p:cNvSpPr>
            <a:spLocks noGrp="1" noChangeArrowheads="1"/>
          </p:cNvSpPr>
          <p:nvPr>
            <p:ph type="title"/>
          </p:nvPr>
        </p:nvSpPr>
        <p:spPr/>
        <p:txBody>
          <a:bodyPr/>
          <a:lstStyle/>
          <a:p>
            <a:pPr eaLnBrk="1" hangingPunct="1"/>
            <a:r>
              <a:rPr lang="en-US"/>
              <a:t>Tính kề trong đồ thị có hướng</a:t>
            </a:r>
          </a:p>
        </p:txBody>
      </p:sp>
      <p:sp>
        <p:nvSpPr>
          <p:cNvPr id="50181" name="Rectangle 3"/>
          <p:cNvSpPr>
            <a:spLocks noGrp="1" noChangeArrowheads="1"/>
          </p:cNvSpPr>
          <p:nvPr>
            <p:ph type="body" idx="1"/>
          </p:nvPr>
        </p:nvSpPr>
        <p:spPr>
          <a:xfrm>
            <a:off x="1811339" y="2479662"/>
            <a:ext cx="8629709" cy="4002101"/>
          </a:xfrm>
        </p:spPr>
        <p:txBody>
          <a:bodyPr/>
          <a:lstStyle/>
          <a:p>
            <a:pPr eaLnBrk="1" hangingPunct="1"/>
            <a:r>
              <a:rPr lang="en-US" dirty="0"/>
              <a:t>Cho </a:t>
            </a:r>
            <a:r>
              <a:rPr lang="en-US" i="1" dirty="0"/>
              <a:t>G</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có</a:t>
            </a:r>
            <a:r>
              <a:rPr lang="en-US" dirty="0"/>
              <a:t> </a:t>
            </a:r>
            <a:r>
              <a:rPr lang="en-US" dirty="0" err="1"/>
              <a:t>hướng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đơn</a:t>
            </a:r>
            <a:r>
              <a:rPr lang="en-US" dirty="0"/>
              <a:t> </a:t>
            </a:r>
            <a:r>
              <a:rPr lang="en-US" dirty="0" err="1"/>
              <a:t>hoặc</a:t>
            </a:r>
            <a:r>
              <a:rPr lang="en-US" dirty="0"/>
              <a:t> </a:t>
            </a:r>
            <a:r>
              <a:rPr lang="en-US" dirty="0" err="1"/>
              <a:t>đa</a:t>
            </a:r>
            <a:r>
              <a:rPr lang="en-US" dirty="0"/>
              <a:t>) </a:t>
            </a:r>
            <a:r>
              <a:rPr lang="en-US" dirty="0" err="1"/>
              <a:t>và</a:t>
            </a:r>
            <a:r>
              <a:rPr lang="en-US" dirty="0"/>
              <a:t> </a:t>
            </a:r>
            <a:r>
              <a:rPr lang="en-US" dirty="0" err="1"/>
              <a:t>giả</a:t>
            </a:r>
            <a:r>
              <a:rPr lang="en-US" dirty="0"/>
              <a:t> </a:t>
            </a:r>
            <a:r>
              <a:rPr lang="en-US" dirty="0" err="1"/>
              <a:t>sử</a:t>
            </a:r>
            <a:r>
              <a:rPr lang="en-US" dirty="0"/>
              <a:t> </a:t>
            </a:r>
            <a:r>
              <a:rPr lang="en-US" i="1" dirty="0"/>
              <a:t>e =</a:t>
            </a:r>
            <a:r>
              <a:rPr lang="en-US" dirty="0"/>
              <a:t> (</a:t>
            </a:r>
            <a:r>
              <a:rPr lang="en-US" i="1" dirty="0" err="1"/>
              <a:t>u</a:t>
            </a:r>
            <a:r>
              <a:rPr lang="en-US" dirty="0" err="1"/>
              <a:t>,</a:t>
            </a:r>
            <a:r>
              <a:rPr lang="en-US" i="1" dirty="0" err="1"/>
              <a:t>v</a:t>
            </a:r>
            <a:r>
              <a:rPr lang="en-US" dirty="0"/>
              <a:t>) </a:t>
            </a:r>
            <a:r>
              <a:rPr lang="en-US" dirty="0" err="1"/>
              <a:t>là</a:t>
            </a:r>
            <a:r>
              <a:rPr lang="en-US" dirty="0"/>
              <a:t> </a:t>
            </a:r>
            <a:r>
              <a:rPr lang="en-US" dirty="0" err="1"/>
              <a:t>cạnh</a:t>
            </a:r>
            <a:r>
              <a:rPr lang="en-US" dirty="0"/>
              <a:t> </a:t>
            </a:r>
            <a:r>
              <a:rPr lang="en-US" dirty="0" err="1"/>
              <a:t>của</a:t>
            </a:r>
            <a:r>
              <a:rPr lang="en-US" dirty="0"/>
              <a:t> </a:t>
            </a:r>
            <a:r>
              <a:rPr lang="en-US" i="1" dirty="0"/>
              <a:t>G</a:t>
            </a:r>
            <a:r>
              <a:rPr lang="en-US" dirty="0"/>
              <a:t>.  Ta </a:t>
            </a:r>
            <a:r>
              <a:rPr lang="en-US" dirty="0" err="1"/>
              <a:t>nói</a:t>
            </a:r>
            <a:r>
              <a:rPr lang="en-US" dirty="0"/>
              <a:t>:</a:t>
            </a:r>
          </a:p>
          <a:p>
            <a:pPr lvl="1" eaLnBrk="1" hangingPunct="1"/>
            <a:r>
              <a:rPr lang="en-US" sz="2800" i="1" dirty="0">
                <a:solidFill>
                  <a:srgbClr val="660066"/>
                </a:solidFill>
              </a:rPr>
              <a:t>u </a:t>
            </a:r>
            <a:r>
              <a:rPr lang="en-US" sz="2800" dirty="0" err="1">
                <a:solidFill>
                  <a:srgbClr val="660066"/>
                </a:solidFill>
              </a:rPr>
              <a:t>và</a:t>
            </a:r>
            <a:r>
              <a:rPr lang="en-US" sz="2800" dirty="0">
                <a:solidFill>
                  <a:srgbClr val="660066"/>
                </a:solidFill>
              </a:rPr>
              <a:t> </a:t>
            </a:r>
            <a:r>
              <a:rPr lang="en-US" sz="2800" i="1" dirty="0">
                <a:solidFill>
                  <a:srgbClr val="660066"/>
                </a:solidFill>
              </a:rPr>
              <a:t>v </a:t>
            </a:r>
            <a:r>
              <a:rPr lang="en-US" sz="2800" dirty="0" err="1">
                <a:solidFill>
                  <a:srgbClr val="660066"/>
                </a:solidFill>
              </a:rPr>
              <a:t>là</a:t>
            </a:r>
            <a:r>
              <a:rPr lang="en-US" sz="2800" dirty="0">
                <a:solidFill>
                  <a:srgbClr val="660066"/>
                </a:solidFill>
              </a:rPr>
              <a:t> </a:t>
            </a:r>
            <a:r>
              <a:rPr lang="en-US" sz="2800" i="1" dirty="0" err="1">
                <a:solidFill>
                  <a:srgbClr val="660066"/>
                </a:solidFill>
              </a:rPr>
              <a:t>kề</a:t>
            </a:r>
            <a:r>
              <a:rPr lang="en-US" sz="2800" i="1" dirty="0">
                <a:solidFill>
                  <a:srgbClr val="660066"/>
                </a:solidFill>
              </a:rPr>
              <a:t> </a:t>
            </a:r>
            <a:r>
              <a:rPr lang="en-US" sz="2800" i="1" dirty="0" err="1">
                <a:solidFill>
                  <a:srgbClr val="660066"/>
                </a:solidFill>
              </a:rPr>
              <a:t>nhau</a:t>
            </a:r>
            <a:r>
              <a:rPr lang="en-US" sz="2800" i="1" dirty="0">
                <a:solidFill>
                  <a:srgbClr val="660066"/>
                </a:solidFill>
              </a:rPr>
              <a:t>, u</a:t>
            </a:r>
            <a:r>
              <a:rPr lang="en-US" sz="2800" dirty="0">
                <a:solidFill>
                  <a:srgbClr val="660066"/>
                </a:solidFill>
              </a:rPr>
              <a:t> </a:t>
            </a:r>
            <a:r>
              <a:rPr lang="en-US" sz="2800" dirty="0" err="1">
                <a:solidFill>
                  <a:srgbClr val="660066"/>
                </a:solidFill>
              </a:rPr>
              <a:t>là</a:t>
            </a:r>
            <a:r>
              <a:rPr lang="en-US" sz="2800" dirty="0">
                <a:solidFill>
                  <a:srgbClr val="660066"/>
                </a:solidFill>
              </a:rPr>
              <a:t> </a:t>
            </a:r>
            <a:r>
              <a:rPr lang="en-US" sz="2800" dirty="0" err="1">
                <a:solidFill>
                  <a:srgbClr val="660066"/>
                </a:solidFill>
              </a:rPr>
              <a:t>kề</a:t>
            </a:r>
            <a:r>
              <a:rPr lang="en-US" sz="2800" dirty="0">
                <a:solidFill>
                  <a:srgbClr val="660066"/>
                </a:solidFill>
              </a:rPr>
              <a:t> </a:t>
            </a:r>
            <a:r>
              <a:rPr lang="en-US" sz="2800" dirty="0" err="1">
                <a:solidFill>
                  <a:srgbClr val="660066"/>
                </a:solidFill>
              </a:rPr>
              <a:t>tới</a:t>
            </a:r>
            <a:r>
              <a:rPr lang="en-US" sz="2800" dirty="0">
                <a:solidFill>
                  <a:srgbClr val="660066"/>
                </a:solidFill>
              </a:rPr>
              <a:t> </a:t>
            </a:r>
            <a:r>
              <a:rPr lang="en-US" sz="2800" i="1" dirty="0">
                <a:solidFill>
                  <a:srgbClr val="660066"/>
                </a:solidFill>
              </a:rPr>
              <a:t>v</a:t>
            </a:r>
            <a:r>
              <a:rPr lang="en-US" sz="2800" dirty="0">
                <a:solidFill>
                  <a:srgbClr val="660066"/>
                </a:solidFill>
              </a:rPr>
              <a:t>, </a:t>
            </a:r>
            <a:r>
              <a:rPr lang="en-US" sz="2800" i="1" dirty="0">
                <a:solidFill>
                  <a:srgbClr val="660066"/>
                </a:solidFill>
              </a:rPr>
              <a:t>v</a:t>
            </a:r>
            <a:r>
              <a:rPr lang="en-US" sz="2800" dirty="0">
                <a:solidFill>
                  <a:srgbClr val="660066"/>
                </a:solidFill>
              </a:rPr>
              <a:t> </a:t>
            </a:r>
            <a:r>
              <a:rPr lang="en-US" sz="2800" dirty="0" err="1">
                <a:solidFill>
                  <a:srgbClr val="660066"/>
                </a:solidFill>
              </a:rPr>
              <a:t>là</a:t>
            </a:r>
            <a:r>
              <a:rPr lang="en-US" sz="2800" dirty="0">
                <a:solidFill>
                  <a:srgbClr val="660066"/>
                </a:solidFill>
              </a:rPr>
              <a:t> </a:t>
            </a:r>
            <a:r>
              <a:rPr lang="en-US" sz="2800" dirty="0" err="1">
                <a:solidFill>
                  <a:srgbClr val="660066"/>
                </a:solidFill>
              </a:rPr>
              <a:t>kề</a:t>
            </a:r>
            <a:r>
              <a:rPr lang="en-US" sz="2800" dirty="0">
                <a:solidFill>
                  <a:srgbClr val="660066"/>
                </a:solidFill>
              </a:rPr>
              <a:t> </a:t>
            </a:r>
            <a:r>
              <a:rPr lang="en-US" sz="2800" dirty="0" err="1">
                <a:solidFill>
                  <a:srgbClr val="660066"/>
                </a:solidFill>
              </a:rPr>
              <a:t>từ</a:t>
            </a:r>
            <a:r>
              <a:rPr lang="en-US" sz="2800" dirty="0">
                <a:solidFill>
                  <a:srgbClr val="660066"/>
                </a:solidFill>
              </a:rPr>
              <a:t> </a:t>
            </a:r>
            <a:r>
              <a:rPr lang="en-US" sz="2800" i="1" dirty="0">
                <a:solidFill>
                  <a:srgbClr val="660066"/>
                </a:solidFill>
              </a:rPr>
              <a:t>u</a:t>
            </a:r>
          </a:p>
          <a:p>
            <a:pPr lvl="1" eaLnBrk="1" hangingPunct="1"/>
            <a:r>
              <a:rPr lang="en-US" sz="2800" i="1" dirty="0">
                <a:solidFill>
                  <a:srgbClr val="660066"/>
                </a:solidFill>
              </a:rPr>
              <a:t>e </a:t>
            </a:r>
            <a:r>
              <a:rPr lang="en-US" sz="2800" i="1" dirty="0" err="1">
                <a:solidFill>
                  <a:srgbClr val="660066"/>
                </a:solidFill>
              </a:rPr>
              <a:t>đi</a:t>
            </a:r>
            <a:r>
              <a:rPr lang="en-US" sz="2800" i="1" dirty="0">
                <a:solidFill>
                  <a:srgbClr val="660066"/>
                </a:solidFill>
              </a:rPr>
              <a:t> </a:t>
            </a:r>
            <a:r>
              <a:rPr lang="en-US" sz="2800" i="1" dirty="0" err="1">
                <a:solidFill>
                  <a:srgbClr val="660066"/>
                </a:solidFill>
              </a:rPr>
              <a:t>ra</a:t>
            </a:r>
            <a:r>
              <a:rPr lang="en-US" sz="2800" i="1" dirty="0">
                <a:solidFill>
                  <a:srgbClr val="660066"/>
                </a:solidFill>
              </a:rPr>
              <a:t> </a:t>
            </a:r>
            <a:r>
              <a:rPr lang="en-US" sz="2800" i="1" dirty="0" err="1">
                <a:solidFill>
                  <a:srgbClr val="660066"/>
                </a:solidFill>
              </a:rPr>
              <a:t>khỏi</a:t>
            </a:r>
            <a:r>
              <a:rPr lang="en-US" sz="2800" i="1" dirty="0">
                <a:solidFill>
                  <a:srgbClr val="660066"/>
                </a:solidFill>
              </a:rPr>
              <a:t> u, e </a:t>
            </a:r>
            <a:r>
              <a:rPr lang="en-US" sz="2800" i="1" dirty="0" err="1">
                <a:solidFill>
                  <a:srgbClr val="660066"/>
                </a:solidFill>
              </a:rPr>
              <a:t>đi</a:t>
            </a:r>
            <a:r>
              <a:rPr lang="en-US" sz="2800" i="1" dirty="0">
                <a:solidFill>
                  <a:srgbClr val="660066"/>
                </a:solidFill>
              </a:rPr>
              <a:t> </a:t>
            </a:r>
            <a:r>
              <a:rPr lang="en-US" sz="2800" i="1" dirty="0" err="1">
                <a:solidFill>
                  <a:srgbClr val="660066"/>
                </a:solidFill>
              </a:rPr>
              <a:t>vào</a:t>
            </a:r>
            <a:r>
              <a:rPr lang="en-US" sz="2800" i="1" dirty="0">
                <a:solidFill>
                  <a:srgbClr val="660066"/>
                </a:solidFill>
              </a:rPr>
              <a:t> v</a:t>
            </a:r>
            <a:r>
              <a:rPr lang="en-US" sz="2800" dirty="0">
                <a:solidFill>
                  <a:srgbClr val="660066"/>
                </a:solidFill>
              </a:rPr>
              <a:t>.</a:t>
            </a:r>
          </a:p>
          <a:p>
            <a:pPr lvl="1" eaLnBrk="1" hangingPunct="1"/>
            <a:r>
              <a:rPr lang="en-US" sz="2800" i="1" dirty="0">
                <a:solidFill>
                  <a:srgbClr val="660066"/>
                </a:solidFill>
              </a:rPr>
              <a:t>e </a:t>
            </a:r>
            <a:r>
              <a:rPr lang="en-US" sz="2800" i="1" dirty="0" err="1">
                <a:solidFill>
                  <a:srgbClr val="660066"/>
                </a:solidFill>
              </a:rPr>
              <a:t>nối</a:t>
            </a:r>
            <a:r>
              <a:rPr lang="en-US" sz="2800" i="1" dirty="0">
                <a:solidFill>
                  <a:srgbClr val="660066"/>
                </a:solidFill>
              </a:rPr>
              <a:t> u </a:t>
            </a:r>
            <a:r>
              <a:rPr lang="en-US" sz="2800" i="1" dirty="0" err="1">
                <a:solidFill>
                  <a:srgbClr val="660066"/>
                </a:solidFill>
              </a:rPr>
              <a:t>với</a:t>
            </a:r>
            <a:r>
              <a:rPr lang="en-US" sz="2800" i="1" dirty="0">
                <a:solidFill>
                  <a:srgbClr val="660066"/>
                </a:solidFill>
              </a:rPr>
              <a:t> v</a:t>
            </a:r>
            <a:r>
              <a:rPr lang="en-US" sz="2800" dirty="0">
                <a:solidFill>
                  <a:srgbClr val="660066"/>
                </a:solidFill>
              </a:rPr>
              <a:t>, </a:t>
            </a:r>
            <a:r>
              <a:rPr lang="en-US" sz="2800" i="1" dirty="0">
                <a:solidFill>
                  <a:srgbClr val="660066"/>
                </a:solidFill>
              </a:rPr>
              <a:t>e </a:t>
            </a:r>
            <a:r>
              <a:rPr lang="en-US" sz="2800" i="1" dirty="0" err="1">
                <a:solidFill>
                  <a:srgbClr val="660066"/>
                </a:solidFill>
              </a:rPr>
              <a:t>đi</a:t>
            </a:r>
            <a:r>
              <a:rPr lang="en-US" sz="2800" i="1" dirty="0">
                <a:solidFill>
                  <a:srgbClr val="660066"/>
                </a:solidFill>
              </a:rPr>
              <a:t> </a:t>
            </a:r>
            <a:r>
              <a:rPr lang="en-US" sz="2800" i="1" dirty="0" err="1">
                <a:solidFill>
                  <a:srgbClr val="660066"/>
                </a:solidFill>
              </a:rPr>
              <a:t>từ</a:t>
            </a:r>
            <a:r>
              <a:rPr lang="en-US" sz="2800" i="1" dirty="0">
                <a:solidFill>
                  <a:srgbClr val="660066"/>
                </a:solidFill>
              </a:rPr>
              <a:t> u </a:t>
            </a:r>
            <a:r>
              <a:rPr lang="en-US" sz="2800" i="1" dirty="0" err="1">
                <a:solidFill>
                  <a:srgbClr val="660066"/>
                </a:solidFill>
              </a:rPr>
              <a:t>tới</a:t>
            </a:r>
            <a:r>
              <a:rPr lang="en-US" sz="2800" i="1" dirty="0">
                <a:solidFill>
                  <a:srgbClr val="660066"/>
                </a:solidFill>
              </a:rPr>
              <a:t> v</a:t>
            </a:r>
            <a:endParaRPr lang="en-US" sz="2800" dirty="0">
              <a:solidFill>
                <a:srgbClr val="660066"/>
              </a:solidFill>
            </a:endParaRPr>
          </a:p>
          <a:p>
            <a:pPr lvl="1" eaLnBrk="1" hangingPunct="1"/>
            <a:r>
              <a:rPr lang="en-US" sz="2800" dirty="0" err="1">
                <a:solidFill>
                  <a:srgbClr val="660066"/>
                </a:solidFill>
              </a:rPr>
              <a:t>Đỉnh</a:t>
            </a:r>
            <a:r>
              <a:rPr lang="en-US" sz="2800" dirty="0">
                <a:solidFill>
                  <a:srgbClr val="660066"/>
                </a:solidFill>
              </a:rPr>
              <a:t> </a:t>
            </a:r>
            <a:r>
              <a:rPr lang="en-US" sz="2800" dirty="0" err="1">
                <a:solidFill>
                  <a:srgbClr val="660066"/>
                </a:solidFill>
              </a:rPr>
              <a:t>đầu</a:t>
            </a:r>
            <a:r>
              <a:rPr lang="en-US" sz="2800" dirty="0">
                <a:solidFill>
                  <a:srgbClr val="660066"/>
                </a:solidFill>
              </a:rPr>
              <a:t> (</a:t>
            </a:r>
            <a:r>
              <a:rPr lang="en-US" sz="2800" i="1" dirty="0">
                <a:solidFill>
                  <a:srgbClr val="660066"/>
                </a:solidFill>
              </a:rPr>
              <a:t>initial vertex) </a:t>
            </a:r>
            <a:r>
              <a:rPr lang="en-US" sz="2800" i="1" dirty="0" err="1">
                <a:solidFill>
                  <a:srgbClr val="660066"/>
                </a:solidFill>
              </a:rPr>
              <a:t>của</a:t>
            </a:r>
            <a:r>
              <a:rPr lang="en-US" sz="2800" i="1" dirty="0">
                <a:solidFill>
                  <a:srgbClr val="660066"/>
                </a:solidFill>
              </a:rPr>
              <a:t> e</a:t>
            </a:r>
            <a:r>
              <a:rPr lang="en-US" sz="2800" dirty="0">
                <a:solidFill>
                  <a:srgbClr val="660066"/>
                </a:solidFill>
              </a:rPr>
              <a:t> </a:t>
            </a:r>
            <a:r>
              <a:rPr lang="en-US" sz="2800" dirty="0" err="1">
                <a:solidFill>
                  <a:srgbClr val="660066"/>
                </a:solidFill>
              </a:rPr>
              <a:t>là</a:t>
            </a:r>
            <a:r>
              <a:rPr lang="en-US" sz="2800" dirty="0">
                <a:solidFill>
                  <a:srgbClr val="660066"/>
                </a:solidFill>
              </a:rPr>
              <a:t> </a:t>
            </a:r>
            <a:r>
              <a:rPr lang="en-US" sz="2800" i="1" dirty="0">
                <a:solidFill>
                  <a:srgbClr val="660066"/>
                </a:solidFill>
              </a:rPr>
              <a:t>u</a:t>
            </a:r>
            <a:endParaRPr lang="en-US" sz="2800" dirty="0">
              <a:solidFill>
                <a:srgbClr val="660066"/>
              </a:solidFill>
            </a:endParaRPr>
          </a:p>
          <a:p>
            <a:pPr lvl="1" eaLnBrk="1" hangingPunct="1"/>
            <a:r>
              <a:rPr lang="en-US" sz="2800" dirty="0" err="1">
                <a:solidFill>
                  <a:srgbClr val="660066"/>
                </a:solidFill>
              </a:rPr>
              <a:t>Đỉnh</a:t>
            </a:r>
            <a:r>
              <a:rPr lang="en-US" sz="2800" dirty="0">
                <a:solidFill>
                  <a:srgbClr val="660066"/>
                </a:solidFill>
              </a:rPr>
              <a:t> </a:t>
            </a:r>
            <a:r>
              <a:rPr lang="en-US" sz="2800" dirty="0" err="1">
                <a:solidFill>
                  <a:srgbClr val="660066"/>
                </a:solidFill>
              </a:rPr>
              <a:t>cuối</a:t>
            </a:r>
            <a:r>
              <a:rPr lang="en-US" sz="2800" dirty="0">
                <a:solidFill>
                  <a:srgbClr val="660066"/>
                </a:solidFill>
              </a:rPr>
              <a:t> (</a:t>
            </a:r>
            <a:r>
              <a:rPr lang="en-US" sz="2800" i="1" dirty="0">
                <a:solidFill>
                  <a:srgbClr val="660066"/>
                </a:solidFill>
              </a:rPr>
              <a:t>terminal vertex</a:t>
            </a:r>
            <a:r>
              <a:rPr lang="en-US" sz="2800" dirty="0">
                <a:solidFill>
                  <a:srgbClr val="660066"/>
                </a:solidFill>
              </a:rPr>
              <a:t>) </a:t>
            </a:r>
            <a:r>
              <a:rPr lang="en-US" sz="2800" dirty="0" err="1">
                <a:solidFill>
                  <a:srgbClr val="660066"/>
                </a:solidFill>
              </a:rPr>
              <a:t>của</a:t>
            </a:r>
            <a:r>
              <a:rPr lang="en-US" sz="2800" dirty="0">
                <a:solidFill>
                  <a:srgbClr val="660066"/>
                </a:solidFill>
              </a:rPr>
              <a:t> </a:t>
            </a:r>
            <a:r>
              <a:rPr lang="en-US" sz="2800" i="1" dirty="0">
                <a:solidFill>
                  <a:srgbClr val="660066"/>
                </a:solidFill>
              </a:rPr>
              <a:t>e</a:t>
            </a:r>
            <a:r>
              <a:rPr lang="en-US" sz="2800" dirty="0">
                <a:solidFill>
                  <a:srgbClr val="660066"/>
                </a:solidFill>
              </a:rPr>
              <a:t> </a:t>
            </a:r>
            <a:r>
              <a:rPr lang="en-US" sz="2800" dirty="0" err="1">
                <a:solidFill>
                  <a:srgbClr val="660066"/>
                </a:solidFill>
              </a:rPr>
              <a:t>là</a:t>
            </a:r>
            <a:r>
              <a:rPr lang="en-US" sz="2800" dirty="0">
                <a:solidFill>
                  <a:srgbClr val="660066"/>
                </a:solidFill>
              </a:rPr>
              <a:t> </a:t>
            </a:r>
            <a:r>
              <a:rPr lang="en-US" sz="2800" i="1" dirty="0">
                <a:solidFill>
                  <a:srgbClr val="660066"/>
                </a:solidFill>
              </a:rPr>
              <a:t>v</a:t>
            </a:r>
          </a:p>
        </p:txBody>
      </p:sp>
      <p:grpSp>
        <p:nvGrpSpPr>
          <p:cNvPr id="2" name="Group 6"/>
          <p:cNvGrpSpPr>
            <a:grpSpLocks/>
          </p:cNvGrpSpPr>
          <p:nvPr/>
        </p:nvGrpSpPr>
        <p:grpSpPr bwMode="auto">
          <a:xfrm>
            <a:off x="5073637" y="1347760"/>
            <a:ext cx="358775" cy="396875"/>
            <a:chOff x="4332" y="1593"/>
            <a:chExt cx="226" cy="250"/>
          </a:xfrm>
        </p:grpSpPr>
        <p:sp>
          <p:nvSpPr>
            <p:cNvPr id="50187" name="Text Box 5"/>
            <p:cNvSpPr txBox="1">
              <a:spLocks noChangeArrowheads="1"/>
            </p:cNvSpPr>
            <p:nvPr/>
          </p:nvSpPr>
          <p:spPr bwMode="auto">
            <a:xfrm>
              <a:off x="4354" y="1593"/>
              <a:ext cx="204" cy="250"/>
            </a:xfrm>
            <a:prstGeom prst="rect">
              <a:avLst/>
            </a:prstGeom>
            <a:noFill/>
            <a:ln w="9525">
              <a:noFill/>
              <a:miter lim="800000"/>
              <a:headEnd/>
              <a:tailEnd/>
            </a:ln>
          </p:spPr>
          <p:txBody>
            <a:bodyPr>
              <a:spAutoFit/>
            </a:bodyPr>
            <a:lstStyle/>
            <a:p>
              <a:pPr fontAlgn="base">
                <a:spcBef>
                  <a:spcPct val="50000"/>
                </a:spcBef>
                <a:spcAft>
                  <a:spcPct val="0"/>
                </a:spcAft>
              </a:pPr>
              <a:r>
                <a:rPr lang="en-US" sz="2000" b="1" i="1">
                  <a:solidFill>
                    <a:srgbClr val="000000"/>
                  </a:solidFill>
                </a:rPr>
                <a:t>u</a:t>
              </a:r>
            </a:p>
          </p:txBody>
        </p:sp>
        <p:sp>
          <p:nvSpPr>
            <p:cNvPr id="50188" name="Oval 4"/>
            <p:cNvSpPr>
              <a:spLocks noChangeArrowheads="1"/>
            </p:cNvSpPr>
            <p:nvPr/>
          </p:nvSpPr>
          <p:spPr bwMode="auto">
            <a:xfrm>
              <a:off x="4332" y="1616"/>
              <a:ext cx="226" cy="226"/>
            </a:xfrm>
            <a:prstGeom prst="ellipse">
              <a:avLst/>
            </a:prstGeom>
            <a:noFill/>
            <a:ln w="2857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grpSp>
      <p:grpSp>
        <p:nvGrpSpPr>
          <p:cNvPr id="3" name="Group 7"/>
          <p:cNvGrpSpPr>
            <a:grpSpLocks/>
          </p:cNvGrpSpPr>
          <p:nvPr/>
        </p:nvGrpSpPr>
        <p:grpSpPr bwMode="auto">
          <a:xfrm>
            <a:off x="6297600" y="2031973"/>
            <a:ext cx="358775" cy="396875"/>
            <a:chOff x="4332" y="1593"/>
            <a:chExt cx="226" cy="250"/>
          </a:xfrm>
        </p:grpSpPr>
        <p:sp>
          <p:nvSpPr>
            <p:cNvPr id="50185" name="Text Box 8"/>
            <p:cNvSpPr txBox="1">
              <a:spLocks noChangeArrowheads="1"/>
            </p:cNvSpPr>
            <p:nvPr/>
          </p:nvSpPr>
          <p:spPr bwMode="auto">
            <a:xfrm>
              <a:off x="4354" y="1593"/>
              <a:ext cx="204" cy="250"/>
            </a:xfrm>
            <a:prstGeom prst="rect">
              <a:avLst/>
            </a:prstGeom>
            <a:noFill/>
            <a:ln w="9525">
              <a:noFill/>
              <a:miter lim="800000"/>
              <a:headEnd/>
              <a:tailEnd/>
            </a:ln>
          </p:spPr>
          <p:txBody>
            <a:bodyPr>
              <a:spAutoFit/>
            </a:bodyPr>
            <a:lstStyle/>
            <a:p>
              <a:pPr fontAlgn="base">
                <a:spcBef>
                  <a:spcPct val="50000"/>
                </a:spcBef>
                <a:spcAft>
                  <a:spcPct val="0"/>
                </a:spcAft>
              </a:pPr>
              <a:r>
                <a:rPr lang="en-US" sz="2000" b="1" i="1">
                  <a:solidFill>
                    <a:srgbClr val="000000"/>
                  </a:solidFill>
                </a:rPr>
                <a:t>v</a:t>
              </a:r>
            </a:p>
          </p:txBody>
        </p:sp>
        <p:sp>
          <p:nvSpPr>
            <p:cNvPr id="50186" name="Oval 9"/>
            <p:cNvSpPr>
              <a:spLocks noChangeArrowheads="1"/>
            </p:cNvSpPr>
            <p:nvPr/>
          </p:nvSpPr>
          <p:spPr bwMode="auto">
            <a:xfrm>
              <a:off x="4332" y="1616"/>
              <a:ext cx="226" cy="226"/>
            </a:xfrm>
            <a:prstGeom prst="ellipse">
              <a:avLst/>
            </a:prstGeom>
            <a:noFill/>
            <a:ln w="2857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grpSp>
      <p:sp>
        <p:nvSpPr>
          <p:cNvPr id="50184" name="Line 10"/>
          <p:cNvSpPr>
            <a:spLocks noChangeShapeType="1"/>
          </p:cNvSpPr>
          <p:nvPr/>
        </p:nvSpPr>
        <p:spPr bwMode="auto">
          <a:xfrm>
            <a:off x="5397486" y="1671610"/>
            <a:ext cx="935038" cy="466725"/>
          </a:xfrm>
          <a:prstGeom prst="line">
            <a:avLst/>
          </a:prstGeom>
          <a:noFill/>
          <a:ln w="3810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13" name="Text Box 12"/>
          <p:cNvSpPr txBox="1">
            <a:spLocks noChangeArrowheads="1"/>
          </p:cNvSpPr>
          <p:nvPr/>
        </p:nvSpPr>
        <p:spPr bwMode="auto">
          <a:xfrm>
            <a:off x="5730871" y="1384272"/>
            <a:ext cx="252413" cy="523220"/>
          </a:xfrm>
          <a:prstGeom prst="rect">
            <a:avLst/>
          </a:prstGeom>
          <a:noFill/>
          <a:ln w="9525">
            <a:noFill/>
            <a:miter lim="800000"/>
            <a:headEnd/>
            <a:tailEnd/>
          </a:ln>
        </p:spPr>
        <p:txBody>
          <a:bodyPr>
            <a:spAutoFit/>
          </a:bodyPr>
          <a:lstStyle/>
          <a:p>
            <a:pPr fontAlgn="base">
              <a:spcBef>
                <a:spcPct val="50000"/>
              </a:spcBef>
              <a:spcAft>
                <a:spcPct val="0"/>
              </a:spcAft>
            </a:pPr>
            <a:r>
              <a:rPr lang="en-US" sz="2800" b="1" i="1" dirty="0">
                <a:solidFill>
                  <a:srgbClr val="000000"/>
                </a:solidFill>
              </a:rPr>
              <a:t>e</a:t>
            </a:r>
            <a:endParaRPr lang="en-US" sz="2000" b="1" i="1" dirty="0">
              <a:solidFill>
                <a:srgbClr val="000000"/>
              </a:solidFill>
            </a:endParaRPr>
          </a:p>
        </p:txBody>
      </p:sp>
    </p:spTree>
    <p:extLst>
      <p:ext uri="{BB962C8B-B14F-4D97-AF65-F5344CB8AC3E}">
        <p14:creationId xmlns:p14="http://schemas.microsoft.com/office/powerpoint/2010/main" val="316714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21</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2800" b="1" dirty="0">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dirty="0"/>
          </a:p>
        </p:txBody>
      </p:sp>
      <p:sp>
        <p:nvSpPr>
          <p:cNvPr id="22533" name="Rectangle 3"/>
          <p:cNvSpPr>
            <a:spLocks noGrp="1" noChangeArrowheads="1"/>
          </p:cNvSpPr>
          <p:nvPr>
            <p:ph type="body" idx="1"/>
          </p:nvPr>
        </p:nvSpPr>
        <p:spPr/>
        <p:txBody>
          <a:bodyPr/>
          <a:lstStyle/>
          <a:p>
            <a:pPr eaLnBrk="1" hangingPunct="1">
              <a:buFontTx/>
              <a:buNone/>
            </a:pPr>
            <a:r>
              <a:rPr lang="en-US">
                <a:latin typeface="+mj-lt"/>
              </a:rPr>
              <a:t>1.1. Đồ thị trong thực tế</a:t>
            </a:r>
          </a:p>
          <a:p>
            <a:pPr eaLnBrk="1" hangingPunct="1">
              <a:buFontTx/>
              <a:buNone/>
            </a:pPr>
            <a:r>
              <a:rPr lang="en-US">
                <a:latin typeface="+mj-lt"/>
              </a:rPr>
              <a:t>1.2. Các loại đồ thị</a:t>
            </a:r>
          </a:p>
          <a:p>
            <a:pPr eaLnBrk="1" hangingPunct="1">
              <a:buFontTx/>
              <a:buNone/>
            </a:pPr>
            <a:r>
              <a:rPr lang="en-US" b="1">
                <a:latin typeface="+mj-lt"/>
              </a:rPr>
              <a:t>1.3. Bậc của đỉnh</a:t>
            </a:r>
          </a:p>
          <a:p>
            <a:pPr eaLnBrk="1" hangingPunct="1">
              <a:buFontTx/>
              <a:buNone/>
            </a:pPr>
            <a:r>
              <a:rPr lang="en-US">
                <a:latin typeface="+mj-lt"/>
              </a:rPr>
              <a:t>1.4. Đồ thị con</a:t>
            </a:r>
          </a:p>
          <a:p>
            <a:pPr eaLnBrk="1" hangingPunct="1">
              <a:buFontTx/>
              <a:buNone/>
            </a:pPr>
            <a:r>
              <a:rPr lang="en-US">
                <a:latin typeface="+mj-lt"/>
              </a:rPr>
              <a:t>1.5. Đồ thị đẳng cấu</a:t>
            </a:r>
          </a:p>
          <a:p>
            <a:pPr eaLnBrk="1" hangingPunct="1">
              <a:buFontTx/>
              <a:buNone/>
            </a:pPr>
            <a:r>
              <a:rPr lang="en-US">
                <a:latin typeface="+mj-lt"/>
              </a:rPr>
              <a:t>1.6. Đường đi và chu trình</a:t>
            </a:r>
          </a:p>
          <a:p>
            <a:pPr eaLnBrk="1" hangingPunct="1">
              <a:buFontTx/>
              <a:buNone/>
            </a:pPr>
            <a:r>
              <a:rPr lang="en-US">
                <a:latin typeface="+mj-lt"/>
              </a:rPr>
              <a:t>1.7. Tính liên thông</a:t>
            </a:r>
          </a:p>
          <a:p>
            <a:pPr eaLnBrk="1" hangingPunct="1">
              <a:buFontTx/>
              <a:buNone/>
            </a:pPr>
            <a:r>
              <a:rPr lang="en-US">
                <a:latin typeface="+mj-lt"/>
              </a:rPr>
              <a:t>1.8. Một số loại đồ thị đặc biệt</a:t>
            </a:r>
          </a:p>
          <a:p>
            <a:pPr lvl="1" eaLnBrk="1" hangingPunct="1"/>
            <a:endParaRPr lang="en-US">
              <a:latin typeface="Arial" pitchFamily="34" charset="0"/>
              <a:ea typeface="Arial Unicode MS" pitchFamily="34" charset="-128"/>
              <a:cs typeface="Arial Unicode MS" pitchFamily="34" charset="-128"/>
            </a:endParaRPr>
          </a:p>
          <a:p>
            <a:pPr lvl="1" eaLnBrk="1" hangingPunct="1"/>
            <a:endParaRPr lang="en-US"/>
          </a:p>
          <a:p>
            <a:pPr eaLnBrk="1" hangingPunct="1"/>
            <a:endParaRPr lang="en-US"/>
          </a:p>
        </p:txBody>
      </p:sp>
    </p:spTree>
    <p:extLst>
      <p:ext uri="{BB962C8B-B14F-4D97-AF65-F5344CB8AC3E}">
        <p14:creationId xmlns:p14="http://schemas.microsoft.com/office/powerpoint/2010/main" val="763206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48131" name="Slide Number Placeholder 4"/>
          <p:cNvSpPr>
            <a:spLocks noGrp="1"/>
          </p:cNvSpPr>
          <p:nvPr>
            <p:ph type="sldNum" sz="quarter" idx="11"/>
          </p:nvPr>
        </p:nvSpPr>
        <p:spPr>
          <a:noFill/>
        </p:spPr>
        <p:txBody>
          <a:bodyPr/>
          <a:lstStyle/>
          <a:p>
            <a:fld id="{A9B6B999-A00B-4A5E-86EF-89B02D6EA851}" type="slidenum">
              <a:rPr lang="en-US">
                <a:solidFill>
                  <a:srgbClr val="000000"/>
                </a:solidFill>
              </a:rPr>
              <a:pPr/>
              <a:t>22</a:t>
            </a:fld>
            <a:endParaRPr lang="en-US">
              <a:solidFill>
                <a:srgbClr val="000000"/>
              </a:solidFill>
            </a:endParaRPr>
          </a:p>
        </p:txBody>
      </p:sp>
      <p:sp>
        <p:nvSpPr>
          <p:cNvPr id="48132" name="Rectangle 2"/>
          <p:cNvSpPr>
            <a:spLocks noGrp="1" noChangeArrowheads="1"/>
          </p:cNvSpPr>
          <p:nvPr>
            <p:ph type="title"/>
          </p:nvPr>
        </p:nvSpPr>
        <p:spPr/>
        <p:txBody>
          <a:bodyPr/>
          <a:lstStyle/>
          <a:p>
            <a:pPr eaLnBrk="1" hangingPunct="1"/>
            <a:r>
              <a:rPr lang="en-US"/>
              <a:t>Bậc của đỉnh (Degree of a Vertex)</a:t>
            </a:r>
          </a:p>
        </p:txBody>
      </p:sp>
      <p:sp>
        <p:nvSpPr>
          <p:cNvPr id="48133" name="Rectangle 3"/>
          <p:cNvSpPr>
            <a:spLocks noGrp="1" noChangeArrowheads="1"/>
          </p:cNvSpPr>
          <p:nvPr>
            <p:ph type="body" idx="1"/>
          </p:nvPr>
        </p:nvSpPr>
        <p:spPr>
          <a:xfrm>
            <a:off x="1774826" y="1449389"/>
            <a:ext cx="8569325" cy="5068887"/>
          </a:xfrm>
        </p:spPr>
        <p:txBody>
          <a:bodyPr/>
          <a:lstStyle/>
          <a:p>
            <a:pPr eaLnBrk="1" hangingPunct="1"/>
            <a:r>
              <a:rPr lang="en-US" dirty="0" err="1"/>
              <a:t>Giả</a:t>
            </a:r>
            <a:r>
              <a:rPr lang="en-US" dirty="0"/>
              <a:t> </a:t>
            </a:r>
            <a:r>
              <a:rPr lang="en-US" dirty="0" err="1"/>
              <a:t>sử</a:t>
            </a:r>
            <a:r>
              <a:rPr lang="en-US" dirty="0"/>
              <a:t> </a:t>
            </a:r>
            <a:r>
              <a:rPr lang="en-US" i="1" dirty="0"/>
              <a:t>G</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i="1" dirty="0" err="1">
                <a:solidFill>
                  <a:srgbClr val="FF0000"/>
                </a:solidFill>
              </a:rPr>
              <a:t>v</a:t>
            </a:r>
            <a:r>
              <a:rPr lang="en-US" dirty="0" err="1">
                <a:solidFill>
                  <a:srgbClr val="FF0000"/>
                </a:solidFill>
                <a:sym typeface="Symbol" pitchFamily="18" charset="2"/>
              </a:rPr>
              <a:t></a:t>
            </a:r>
            <a:r>
              <a:rPr lang="en-US" i="1" dirty="0" err="1">
                <a:solidFill>
                  <a:srgbClr val="FF0000"/>
                </a:solidFill>
                <a:sym typeface="Symbol" pitchFamily="18" charset="2"/>
              </a:rPr>
              <a:t>V</a:t>
            </a:r>
            <a:r>
              <a:rPr lang="en-US" dirty="0"/>
              <a:t> </a:t>
            </a:r>
            <a:r>
              <a:rPr lang="en-US" dirty="0" err="1"/>
              <a:t>là</a:t>
            </a:r>
            <a:r>
              <a:rPr lang="en-US" dirty="0"/>
              <a:t> </a:t>
            </a:r>
            <a:r>
              <a:rPr lang="en-US" dirty="0" err="1"/>
              <a:t>một</a:t>
            </a:r>
            <a:r>
              <a:rPr lang="en-US" dirty="0"/>
              <a:t> </a:t>
            </a:r>
            <a:r>
              <a:rPr lang="en-US" dirty="0" err="1"/>
              <a:t>đỉnh</a:t>
            </a:r>
            <a:r>
              <a:rPr lang="en-US" dirty="0"/>
              <a:t> </a:t>
            </a:r>
            <a:r>
              <a:rPr lang="en-US" dirty="0" err="1"/>
              <a:t>nào</a:t>
            </a:r>
            <a:r>
              <a:rPr lang="en-US" dirty="0"/>
              <a:t> </a:t>
            </a:r>
            <a:r>
              <a:rPr lang="en-US" dirty="0" err="1"/>
              <a:t>đó</a:t>
            </a:r>
            <a:r>
              <a:rPr lang="en-US" dirty="0"/>
              <a:t>.</a:t>
            </a:r>
          </a:p>
          <a:p>
            <a:pPr eaLnBrk="1" hangingPunct="1"/>
            <a:r>
              <a:rPr lang="en-US" i="1" dirty="0" err="1"/>
              <a:t>Bậc</a:t>
            </a:r>
            <a:r>
              <a:rPr lang="en-US" i="1" dirty="0"/>
              <a:t> </a:t>
            </a:r>
            <a:r>
              <a:rPr lang="en-US" dirty="0" err="1"/>
              <a:t>của</a:t>
            </a:r>
            <a:r>
              <a:rPr lang="en-US" dirty="0"/>
              <a:t> </a:t>
            </a:r>
            <a:r>
              <a:rPr lang="en-US" dirty="0" err="1"/>
              <a:t>đỉnh</a:t>
            </a:r>
            <a:r>
              <a:rPr lang="en-US" dirty="0"/>
              <a:t> </a:t>
            </a:r>
            <a:r>
              <a:rPr lang="en-US" i="1" dirty="0"/>
              <a:t>v</a:t>
            </a:r>
            <a:r>
              <a:rPr lang="en-US" dirty="0"/>
              <a:t>, </a:t>
            </a:r>
            <a:r>
              <a:rPr lang="en-US" dirty="0">
                <a:solidFill>
                  <a:srgbClr val="FF0000"/>
                </a:solidFill>
              </a:rPr>
              <a:t>deg(</a:t>
            </a:r>
            <a:r>
              <a:rPr lang="en-US" i="1" dirty="0">
                <a:solidFill>
                  <a:srgbClr val="FF0000"/>
                </a:solidFill>
              </a:rPr>
              <a:t>v</a:t>
            </a:r>
            <a:r>
              <a:rPr lang="en-US" dirty="0">
                <a:solidFill>
                  <a:srgbClr val="FF0000"/>
                </a:solidFill>
              </a:rPr>
              <a:t>)</a:t>
            </a:r>
            <a:r>
              <a:rPr lang="en-US" dirty="0"/>
              <a:t>, </a:t>
            </a:r>
            <a:r>
              <a:rPr lang="en-US" dirty="0" err="1"/>
              <a:t>là</a:t>
            </a:r>
            <a:r>
              <a:rPr lang="en-US" dirty="0"/>
              <a:t> </a:t>
            </a:r>
            <a:r>
              <a:rPr lang="en-US" dirty="0" err="1"/>
              <a:t>số</a:t>
            </a:r>
            <a:r>
              <a:rPr lang="en-US" dirty="0"/>
              <a:t> </a:t>
            </a:r>
            <a:r>
              <a:rPr lang="en-US" dirty="0" err="1"/>
              <a:t>cạnh</a:t>
            </a:r>
            <a:r>
              <a:rPr lang="en-US" dirty="0"/>
              <a:t> </a:t>
            </a:r>
            <a:r>
              <a:rPr lang="en-US" dirty="0" err="1"/>
              <a:t>kề</a:t>
            </a:r>
            <a:r>
              <a:rPr lang="en-US" dirty="0"/>
              <a:t> </a:t>
            </a:r>
            <a:r>
              <a:rPr lang="en-US" dirty="0" err="1"/>
              <a:t>với</a:t>
            </a:r>
            <a:r>
              <a:rPr lang="en-US" dirty="0"/>
              <a:t> </a:t>
            </a:r>
            <a:r>
              <a:rPr lang="en-US" dirty="0" err="1"/>
              <a:t>nó</a:t>
            </a:r>
            <a:r>
              <a:rPr lang="en-US" dirty="0"/>
              <a:t>. </a:t>
            </a:r>
          </a:p>
          <a:p>
            <a:pPr eaLnBrk="1" hangingPunct="1"/>
            <a:r>
              <a:rPr lang="en-US" dirty="0" err="1"/>
              <a:t>Đỉnh</a:t>
            </a:r>
            <a:r>
              <a:rPr lang="en-US" dirty="0"/>
              <a:t> </a:t>
            </a:r>
            <a:r>
              <a:rPr lang="en-US" dirty="0" err="1"/>
              <a:t>bậc</a:t>
            </a:r>
            <a:r>
              <a:rPr lang="en-US" dirty="0"/>
              <a:t> 0 </a:t>
            </a:r>
            <a:r>
              <a:rPr lang="en-US" dirty="0" err="1"/>
              <a:t>được</a:t>
            </a:r>
            <a:r>
              <a:rPr lang="en-US" dirty="0"/>
              <a:t> </a:t>
            </a:r>
            <a:r>
              <a:rPr lang="en-US" dirty="0" err="1"/>
              <a:t>gọi</a:t>
            </a:r>
            <a:r>
              <a:rPr lang="en-US" dirty="0"/>
              <a:t> </a:t>
            </a:r>
            <a:r>
              <a:rPr lang="en-US" dirty="0" err="1"/>
              <a:t>là</a:t>
            </a:r>
            <a:r>
              <a:rPr lang="en-US" dirty="0"/>
              <a:t> </a:t>
            </a:r>
            <a:r>
              <a:rPr lang="en-US" i="1" dirty="0" err="1"/>
              <a:t>đỉnh</a:t>
            </a:r>
            <a:r>
              <a:rPr lang="en-US" i="1" dirty="0"/>
              <a:t> </a:t>
            </a:r>
            <a:r>
              <a:rPr lang="en-US" i="1" dirty="0" err="1"/>
              <a:t>cô</a:t>
            </a:r>
            <a:r>
              <a:rPr lang="en-US" i="1" dirty="0"/>
              <a:t> </a:t>
            </a:r>
            <a:r>
              <a:rPr lang="en-US" i="1" dirty="0" err="1"/>
              <a:t>lập</a:t>
            </a:r>
            <a:r>
              <a:rPr lang="en-US" dirty="0"/>
              <a:t> (</a:t>
            </a:r>
            <a:r>
              <a:rPr lang="en-US" i="1" dirty="0"/>
              <a:t>isolated</a:t>
            </a:r>
            <a:r>
              <a:rPr lang="en-US" dirty="0"/>
              <a:t>).</a:t>
            </a:r>
          </a:p>
          <a:p>
            <a:pPr eaLnBrk="1" hangingPunct="1"/>
            <a:r>
              <a:rPr lang="en-US" dirty="0" err="1"/>
              <a:t>Đỉnh</a:t>
            </a:r>
            <a:r>
              <a:rPr lang="en-US" dirty="0"/>
              <a:t> </a:t>
            </a:r>
            <a:r>
              <a:rPr lang="en-US" dirty="0" err="1"/>
              <a:t>bậc</a:t>
            </a:r>
            <a:r>
              <a:rPr lang="en-US" dirty="0"/>
              <a:t> 1 </a:t>
            </a:r>
            <a:r>
              <a:rPr lang="en-US" dirty="0" err="1"/>
              <a:t>được</a:t>
            </a:r>
            <a:r>
              <a:rPr lang="en-US" dirty="0"/>
              <a:t> </a:t>
            </a:r>
            <a:r>
              <a:rPr lang="en-US" dirty="0" err="1"/>
              <a:t>gọi</a:t>
            </a:r>
            <a:r>
              <a:rPr lang="en-US" dirty="0"/>
              <a:t> </a:t>
            </a:r>
            <a:r>
              <a:rPr lang="en-US" dirty="0" err="1"/>
              <a:t>là</a:t>
            </a:r>
            <a:r>
              <a:rPr lang="en-US" dirty="0"/>
              <a:t> </a:t>
            </a:r>
            <a:r>
              <a:rPr lang="en-US" i="1" dirty="0" err="1"/>
              <a:t>đỉnh</a:t>
            </a:r>
            <a:r>
              <a:rPr lang="en-US" i="1" dirty="0"/>
              <a:t> </a:t>
            </a:r>
            <a:r>
              <a:rPr lang="en-US" i="1" dirty="0" err="1"/>
              <a:t>treo</a:t>
            </a:r>
            <a:r>
              <a:rPr lang="en-US" dirty="0"/>
              <a:t> (</a:t>
            </a:r>
            <a:r>
              <a:rPr lang="en-US" i="1" dirty="0"/>
              <a:t>pendant</a:t>
            </a:r>
            <a:r>
              <a:rPr lang="en-US" dirty="0"/>
              <a:t>).</a:t>
            </a:r>
          </a:p>
          <a:p>
            <a:pPr eaLnBrk="1" hangingPunct="1"/>
            <a:r>
              <a:rPr lang="en-US" dirty="0" err="1"/>
              <a:t>Các</a:t>
            </a:r>
            <a:r>
              <a:rPr lang="en-US" dirty="0"/>
              <a:t> </a:t>
            </a:r>
            <a:r>
              <a:rPr lang="en-US" dirty="0" err="1"/>
              <a:t>ký</a:t>
            </a:r>
            <a:r>
              <a:rPr lang="en-US" dirty="0"/>
              <a:t> </a:t>
            </a:r>
            <a:r>
              <a:rPr lang="en-US" dirty="0" err="1"/>
              <a:t>hiệu</a:t>
            </a:r>
            <a:r>
              <a:rPr lang="en-US" dirty="0"/>
              <a:t> </a:t>
            </a:r>
            <a:r>
              <a:rPr lang="en-US" dirty="0" err="1"/>
              <a:t>thường</a:t>
            </a:r>
            <a:r>
              <a:rPr lang="en-US" dirty="0"/>
              <a:t> </a:t>
            </a:r>
            <a:r>
              <a:rPr lang="en-US" dirty="0" err="1"/>
              <a:t>dùng</a:t>
            </a:r>
            <a:r>
              <a:rPr lang="en-US" dirty="0"/>
              <a:t>:</a:t>
            </a:r>
          </a:p>
          <a:p>
            <a:pPr eaLnBrk="1" hangingPunct="1">
              <a:buNone/>
            </a:pPr>
            <a:r>
              <a:rPr lang="en-US" dirty="0">
                <a:sym typeface="Symbol"/>
              </a:rPr>
              <a:t>                         (</a:t>
            </a:r>
            <a:r>
              <a:rPr lang="en-US" i="1" dirty="0">
                <a:sym typeface="Symbol"/>
              </a:rPr>
              <a:t>G</a:t>
            </a:r>
            <a:r>
              <a:rPr lang="en-US" dirty="0">
                <a:sym typeface="Symbol"/>
              </a:rPr>
              <a:t>) = min {deg(</a:t>
            </a:r>
            <a:r>
              <a:rPr lang="en-US" i="1" dirty="0">
                <a:sym typeface="Symbol"/>
              </a:rPr>
              <a:t>v</a:t>
            </a:r>
            <a:r>
              <a:rPr lang="en-US" dirty="0">
                <a:sym typeface="Symbol"/>
              </a:rPr>
              <a:t>): </a:t>
            </a:r>
            <a:r>
              <a:rPr lang="en-US" i="1" dirty="0">
                <a:sym typeface="Symbol"/>
              </a:rPr>
              <a:t>v</a:t>
            </a:r>
            <a:r>
              <a:rPr lang="en-US" dirty="0">
                <a:sym typeface="Symbol"/>
              </a:rPr>
              <a:t>  </a:t>
            </a:r>
            <a:r>
              <a:rPr lang="en-US" i="1" dirty="0">
                <a:sym typeface="Symbol"/>
              </a:rPr>
              <a:t>V</a:t>
            </a:r>
            <a:r>
              <a:rPr lang="en-US" dirty="0">
                <a:sym typeface="Symbol"/>
              </a:rPr>
              <a:t>},</a:t>
            </a:r>
          </a:p>
          <a:p>
            <a:pPr eaLnBrk="1" hangingPunct="1">
              <a:buNone/>
            </a:pPr>
            <a:r>
              <a:rPr lang="en-US" dirty="0">
                <a:sym typeface="Symbol"/>
              </a:rPr>
              <a:t>                         (</a:t>
            </a:r>
            <a:r>
              <a:rPr lang="en-US" i="1" dirty="0">
                <a:sym typeface="Symbol"/>
              </a:rPr>
              <a:t>G</a:t>
            </a:r>
            <a:r>
              <a:rPr lang="en-US" dirty="0">
                <a:sym typeface="Symbol"/>
              </a:rPr>
              <a:t>) = max {deg(</a:t>
            </a:r>
            <a:r>
              <a:rPr lang="en-US" i="1" dirty="0">
                <a:sym typeface="Symbol"/>
              </a:rPr>
              <a:t>v</a:t>
            </a:r>
            <a:r>
              <a:rPr lang="en-US" dirty="0">
                <a:sym typeface="Symbol"/>
              </a:rPr>
              <a:t>): </a:t>
            </a:r>
            <a:r>
              <a:rPr lang="en-US" i="1" dirty="0">
                <a:sym typeface="Symbol"/>
              </a:rPr>
              <a:t>v</a:t>
            </a:r>
            <a:r>
              <a:rPr lang="en-US" dirty="0">
                <a:sym typeface="Symbol"/>
              </a:rPr>
              <a:t>  </a:t>
            </a:r>
            <a:r>
              <a:rPr lang="en-US" i="1" dirty="0">
                <a:sym typeface="Symbol"/>
              </a:rPr>
              <a:t>V</a:t>
            </a:r>
            <a:r>
              <a:rPr lang="en-US" dirty="0">
                <a:sym typeface="Symbol"/>
              </a:rPr>
              <a:t>}.</a:t>
            </a:r>
          </a:p>
          <a:p>
            <a:pPr eaLnBrk="1" hangingPunct="1"/>
            <a:endParaRPr lang="en-US" dirty="0"/>
          </a:p>
          <a:p>
            <a:pPr eaLnBrk="1" hangingPunct="1"/>
            <a:endParaRPr lang="en-US" dirty="0"/>
          </a:p>
        </p:txBody>
      </p:sp>
    </p:spTree>
    <p:extLst>
      <p:ext uri="{BB962C8B-B14F-4D97-AF65-F5344CB8AC3E}">
        <p14:creationId xmlns:p14="http://schemas.microsoft.com/office/powerpoint/2010/main" val="4121144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2"/>
          <p:cNvSpPr>
            <a:spLocks noGrp="1"/>
          </p:cNvSpPr>
          <p:nvPr>
            <p:ph type="ftr" sz="quarter" idx="10"/>
          </p:nvPr>
        </p:nvSpPr>
        <p:spPr>
          <a:noFill/>
        </p:spPr>
        <p:txBody>
          <a:bodyPr/>
          <a:lstStyle/>
          <a:p>
            <a:endParaRPr lang="en-US" sz="1000"/>
          </a:p>
        </p:txBody>
      </p:sp>
      <p:sp>
        <p:nvSpPr>
          <p:cNvPr id="49155" name="Slide Number Placeholder 3"/>
          <p:cNvSpPr>
            <a:spLocks noGrp="1"/>
          </p:cNvSpPr>
          <p:nvPr>
            <p:ph type="sldNum" sz="quarter" idx="11"/>
          </p:nvPr>
        </p:nvSpPr>
        <p:spPr>
          <a:noFill/>
        </p:spPr>
        <p:txBody>
          <a:bodyPr/>
          <a:lstStyle/>
          <a:p>
            <a:fld id="{F88EF11D-548D-4513-A669-476F65EE8F37}" type="slidenum">
              <a:rPr lang="en-US">
                <a:solidFill>
                  <a:srgbClr val="000000"/>
                </a:solidFill>
              </a:rPr>
              <a:pPr/>
              <a:t>23</a:t>
            </a:fld>
            <a:endParaRPr lang="en-US">
              <a:solidFill>
                <a:srgbClr val="000000"/>
              </a:solidFill>
            </a:endParaRPr>
          </a:p>
        </p:txBody>
      </p:sp>
      <p:sp>
        <p:nvSpPr>
          <p:cNvPr id="49156" name="Rectangle 2"/>
          <p:cNvSpPr>
            <a:spLocks noGrp="1" noChangeArrowheads="1"/>
          </p:cNvSpPr>
          <p:nvPr>
            <p:ph type="title"/>
          </p:nvPr>
        </p:nvSpPr>
        <p:spPr/>
        <p:txBody>
          <a:bodyPr/>
          <a:lstStyle/>
          <a:p>
            <a:pPr eaLnBrk="1" hangingPunct="1"/>
            <a:r>
              <a:rPr lang="en-US" sz="4000">
                <a:solidFill>
                  <a:srgbClr val="FF3300"/>
                </a:solidFill>
              </a:rPr>
              <a:t>Ví dụ</a:t>
            </a:r>
          </a:p>
        </p:txBody>
      </p:sp>
      <p:sp>
        <p:nvSpPr>
          <p:cNvPr id="49157" name="Oval 3"/>
          <p:cNvSpPr>
            <a:spLocks noChangeArrowheads="1"/>
          </p:cNvSpPr>
          <p:nvPr/>
        </p:nvSpPr>
        <p:spPr bwMode="auto">
          <a:xfrm>
            <a:off x="3243263" y="31956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a</a:t>
            </a:r>
          </a:p>
        </p:txBody>
      </p:sp>
      <p:sp>
        <p:nvSpPr>
          <p:cNvPr id="49158" name="Oval 4"/>
          <p:cNvSpPr>
            <a:spLocks noChangeArrowheads="1"/>
          </p:cNvSpPr>
          <p:nvPr/>
        </p:nvSpPr>
        <p:spPr bwMode="auto">
          <a:xfrm>
            <a:off x="4572000" y="2362200"/>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b</a:t>
            </a:r>
          </a:p>
        </p:txBody>
      </p:sp>
      <p:sp>
        <p:nvSpPr>
          <p:cNvPr id="49159" name="Oval 5"/>
          <p:cNvSpPr>
            <a:spLocks noChangeArrowheads="1"/>
          </p:cNvSpPr>
          <p:nvPr/>
        </p:nvSpPr>
        <p:spPr bwMode="auto">
          <a:xfrm>
            <a:off x="6858000" y="2667000"/>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c</a:t>
            </a:r>
          </a:p>
        </p:txBody>
      </p:sp>
      <p:sp>
        <p:nvSpPr>
          <p:cNvPr id="49160" name="Oval 6"/>
          <p:cNvSpPr>
            <a:spLocks noChangeArrowheads="1"/>
          </p:cNvSpPr>
          <p:nvPr/>
        </p:nvSpPr>
        <p:spPr bwMode="auto">
          <a:xfrm>
            <a:off x="6443663" y="40338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e</a:t>
            </a:r>
          </a:p>
        </p:txBody>
      </p:sp>
      <p:sp>
        <p:nvSpPr>
          <p:cNvPr id="49161" name="Oval 7"/>
          <p:cNvSpPr>
            <a:spLocks noChangeArrowheads="1"/>
          </p:cNvSpPr>
          <p:nvPr/>
        </p:nvSpPr>
        <p:spPr bwMode="auto">
          <a:xfrm>
            <a:off x="4310063" y="39576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d</a:t>
            </a:r>
          </a:p>
        </p:txBody>
      </p:sp>
      <p:sp>
        <p:nvSpPr>
          <p:cNvPr id="49162" name="Oval 8"/>
          <p:cNvSpPr>
            <a:spLocks noChangeArrowheads="1"/>
          </p:cNvSpPr>
          <p:nvPr/>
        </p:nvSpPr>
        <p:spPr bwMode="auto">
          <a:xfrm>
            <a:off x="8229600" y="3505200"/>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f</a:t>
            </a:r>
          </a:p>
        </p:txBody>
      </p:sp>
      <p:cxnSp>
        <p:nvCxnSpPr>
          <p:cNvPr id="49163" name="AutoShape 9"/>
          <p:cNvCxnSpPr>
            <a:cxnSpLocks noChangeShapeType="1"/>
            <a:stCxn id="49159" idx="4"/>
            <a:endCxn id="49160" idx="0"/>
          </p:cNvCxnSpPr>
          <p:nvPr/>
        </p:nvCxnSpPr>
        <p:spPr bwMode="auto">
          <a:xfrm flipH="1">
            <a:off x="6710364" y="3200400"/>
            <a:ext cx="414337" cy="833438"/>
          </a:xfrm>
          <a:prstGeom prst="straightConnector1">
            <a:avLst/>
          </a:prstGeom>
          <a:noFill/>
          <a:ln w="9525">
            <a:solidFill>
              <a:schemeClr val="tx1"/>
            </a:solidFill>
            <a:round/>
            <a:headEnd/>
            <a:tailEnd/>
          </a:ln>
        </p:spPr>
      </p:cxnSp>
      <p:cxnSp>
        <p:nvCxnSpPr>
          <p:cNvPr id="49164" name="AutoShape 10"/>
          <p:cNvCxnSpPr>
            <a:cxnSpLocks noChangeShapeType="1"/>
            <a:stCxn id="49161" idx="6"/>
            <a:endCxn id="49160" idx="2"/>
          </p:cNvCxnSpPr>
          <p:nvPr/>
        </p:nvCxnSpPr>
        <p:spPr bwMode="auto">
          <a:xfrm>
            <a:off x="4843463" y="4224338"/>
            <a:ext cx="1600200" cy="76200"/>
          </a:xfrm>
          <a:prstGeom prst="straightConnector1">
            <a:avLst/>
          </a:prstGeom>
          <a:noFill/>
          <a:ln w="9525">
            <a:solidFill>
              <a:schemeClr val="tx1"/>
            </a:solidFill>
            <a:round/>
            <a:headEnd/>
            <a:tailEnd/>
          </a:ln>
        </p:spPr>
      </p:cxnSp>
      <p:cxnSp>
        <p:nvCxnSpPr>
          <p:cNvPr id="49165" name="AutoShape 11"/>
          <p:cNvCxnSpPr>
            <a:cxnSpLocks noChangeShapeType="1"/>
            <a:stCxn id="49157" idx="5"/>
            <a:endCxn id="49161" idx="1"/>
          </p:cNvCxnSpPr>
          <p:nvPr/>
        </p:nvCxnSpPr>
        <p:spPr bwMode="auto">
          <a:xfrm>
            <a:off x="3698876" y="3651251"/>
            <a:ext cx="688975" cy="384175"/>
          </a:xfrm>
          <a:prstGeom prst="straightConnector1">
            <a:avLst/>
          </a:prstGeom>
          <a:noFill/>
          <a:ln w="9525">
            <a:solidFill>
              <a:schemeClr val="tx1"/>
            </a:solidFill>
            <a:round/>
            <a:headEnd/>
            <a:tailEnd/>
          </a:ln>
        </p:spPr>
      </p:cxnSp>
      <p:cxnSp>
        <p:nvCxnSpPr>
          <p:cNvPr id="49166" name="AutoShape 12"/>
          <p:cNvCxnSpPr>
            <a:cxnSpLocks noChangeShapeType="1"/>
            <a:stCxn id="49159" idx="3"/>
            <a:endCxn id="49161" idx="7"/>
          </p:cNvCxnSpPr>
          <p:nvPr/>
        </p:nvCxnSpPr>
        <p:spPr bwMode="auto">
          <a:xfrm flipH="1">
            <a:off x="4765676" y="3122613"/>
            <a:ext cx="2170113" cy="912812"/>
          </a:xfrm>
          <a:prstGeom prst="straightConnector1">
            <a:avLst/>
          </a:prstGeom>
          <a:noFill/>
          <a:ln w="9525">
            <a:solidFill>
              <a:schemeClr val="tx1"/>
            </a:solidFill>
            <a:round/>
            <a:headEnd/>
            <a:tailEnd/>
          </a:ln>
        </p:spPr>
      </p:cxnSp>
      <p:cxnSp>
        <p:nvCxnSpPr>
          <p:cNvPr id="49167" name="AutoShape 13"/>
          <p:cNvCxnSpPr>
            <a:cxnSpLocks noChangeShapeType="1"/>
            <a:stCxn id="49158" idx="6"/>
            <a:endCxn id="49159" idx="2"/>
          </p:cNvCxnSpPr>
          <p:nvPr/>
        </p:nvCxnSpPr>
        <p:spPr bwMode="auto">
          <a:xfrm>
            <a:off x="5105400" y="2628900"/>
            <a:ext cx="1752600" cy="304800"/>
          </a:xfrm>
          <a:prstGeom prst="straightConnector1">
            <a:avLst/>
          </a:prstGeom>
          <a:noFill/>
          <a:ln w="9525">
            <a:solidFill>
              <a:schemeClr val="tx1"/>
            </a:solidFill>
            <a:round/>
            <a:headEnd/>
            <a:tailEnd/>
          </a:ln>
        </p:spPr>
      </p:cxnSp>
      <p:cxnSp>
        <p:nvCxnSpPr>
          <p:cNvPr id="49168" name="AutoShape 14"/>
          <p:cNvCxnSpPr>
            <a:cxnSpLocks noChangeShapeType="1"/>
            <a:stCxn id="49157" idx="7"/>
            <a:endCxn id="49158" idx="2"/>
          </p:cNvCxnSpPr>
          <p:nvPr/>
        </p:nvCxnSpPr>
        <p:spPr bwMode="auto">
          <a:xfrm flipV="1">
            <a:off x="3698876" y="2628901"/>
            <a:ext cx="873125" cy="644525"/>
          </a:xfrm>
          <a:prstGeom prst="straightConnector1">
            <a:avLst/>
          </a:prstGeom>
          <a:noFill/>
          <a:ln w="57150">
            <a:solidFill>
              <a:schemeClr val="accent2"/>
            </a:solidFill>
            <a:round/>
            <a:headEnd/>
            <a:tailEnd/>
          </a:ln>
        </p:spPr>
      </p:cxnSp>
      <p:sp>
        <p:nvSpPr>
          <p:cNvPr id="49169" name="Text Box 15"/>
          <p:cNvSpPr txBox="1">
            <a:spLocks noChangeArrowheads="1"/>
          </p:cNvSpPr>
          <p:nvPr/>
        </p:nvSpPr>
        <p:spPr bwMode="auto">
          <a:xfrm>
            <a:off x="3870325" y="4506914"/>
            <a:ext cx="1346200"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deg(d) = 3</a:t>
            </a:r>
          </a:p>
        </p:txBody>
      </p:sp>
      <p:sp>
        <p:nvSpPr>
          <p:cNvPr id="49170" name="Text Box 16"/>
          <p:cNvSpPr txBox="1">
            <a:spLocks noChangeArrowheads="1"/>
          </p:cNvSpPr>
          <p:nvPr/>
        </p:nvSpPr>
        <p:spPr bwMode="auto">
          <a:xfrm>
            <a:off x="7772400" y="4114801"/>
            <a:ext cx="2247900" cy="7016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latin typeface="Arial" pitchFamily="34" charset="0"/>
              </a:rPr>
              <a:t>deg(f) = 0</a:t>
            </a:r>
          </a:p>
          <a:p>
            <a:pPr eaLnBrk="0" fontAlgn="base" hangingPunct="0">
              <a:spcBef>
                <a:spcPct val="0"/>
              </a:spcBef>
              <a:spcAft>
                <a:spcPct val="0"/>
              </a:spcAft>
            </a:pPr>
            <a:r>
              <a:rPr lang="en-US" sz="2000">
                <a:solidFill>
                  <a:srgbClr val="000000"/>
                </a:solidFill>
                <a:latin typeface="Arial" pitchFamily="34" charset="0"/>
              </a:rPr>
              <a:t>f là đỉnh cô lập</a:t>
            </a:r>
          </a:p>
        </p:txBody>
      </p:sp>
      <p:sp>
        <p:nvSpPr>
          <p:cNvPr id="49171" name="Text Box 17"/>
          <p:cNvSpPr txBox="1">
            <a:spLocks noChangeArrowheads="1"/>
          </p:cNvSpPr>
          <p:nvPr/>
        </p:nvSpPr>
        <p:spPr bwMode="auto">
          <a:xfrm>
            <a:off x="5988050" y="1916114"/>
            <a:ext cx="3322638"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b là kề với c và c là kề với b</a:t>
            </a:r>
          </a:p>
        </p:txBody>
      </p:sp>
      <p:sp>
        <p:nvSpPr>
          <p:cNvPr id="49172" name="Text Box 18"/>
          <p:cNvSpPr txBox="1">
            <a:spLocks noChangeArrowheads="1"/>
          </p:cNvSpPr>
          <p:nvPr/>
        </p:nvSpPr>
        <p:spPr bwMode="auto">
          <a:xfrm>
            <a:off x="2133600" y="1981201"/>
            <a:ext cx="2808288" cy="7016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Cạnh </a:t>
            </a:r>
            <a:r>
              <a:rPr lang="en-US" sz="2000">
                <a:solidFill>
                  <a:srgbClr val="3333CC"/>
                </a:solidFill>
                <a:latin typeface="Arial" pitchFamily="34" charset="0"/>
              </a:rPr>
              <a:t>(a,b)</a:t>
            </a:r>
            <a:r>
              <a:rPr lang="en-US" sz="2000">
                <a:solidFill>
                  <a:srgbClr val="000000"/>
                </a:solidFill>
                <a:latin typeface="Arial" pitchFamily="34" charset="0"/>
              </a:rPr>
              <a:t> là liên thuộc</a:t>
            </a:r>
            <a:br>
              <a:rPr lang="en-US" sz="2000">
                <a:solidFill>
                  <a:srgbClr val="000000"/>
                </a:solidFill>
                <a:latin typeface="Arial" pitchFamily="34" charset="0"/>
              </a:rPr>
            </a:br>
            <a:r>
              <a:rPr lang="en-US" sz="2000">
                <a:solidFill>
                  <a:srgbClr val="000000"/>
                </a:solidFill>
                <a:latin typeface="Arial" pitchFamily="34" charset="0"/>
              </a:rPr>
              <a:t>với hai đỉnh a và b</a:t>
            </a:r>
          </a:p>
        </p:txBody>
      </p:sp>
      <p:sp>
        <p:nvSpPr>
          <p:cNvPr id="49173" name="Oval 21"/>
          <p:cNvSpPr>
            <a:spLocks noChangeArrowheads="1"/>
          </p:cNvSpPr>
          <p:nvPr/>
        </p:nvSpPr>
        <p:spPr bwMode="auto">
          <a:xfrm>
            <a:off x="6851650" y="515778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g</a:t>
            </a:r>
          </a:p>
        </p:txBody>
      </p:sp>
      <p:cxnSp>
        <p:nvCxnSpPr>
          <p:cNvPr id="49174" name="AutoShape 22"/>
          <p:cNvCxnSpPr>
            <a:cxnSpLocks noChangeShapeType="1"/>
            <a:stCxn id="49173" idx="0"/>
            <a:endCxn id="49160" idx="4"/>
          </p:cNvCxnSpPr>
          <p:nvPr/>
        </p:nvCxnSpPr>
        <p:spPr bwMode="auto">
          <a:xfrm flipH="1" flipV="1">
            <a:off x="6710364" y="4567238"/>
            <a:ext cx="407987" cy="590550"/>
          </a:xfrm>
          <a:prstGeom prst="straightConnector1">
            <a:avLst/>
          </a:prstGeom>
          <a:noFill/>
          <a:ln w="9525">
            <a:solidFill>
              <a:schemeClr val="tx1"/>
            </a:solidFill>
            <a:round/>
            <a:headEnd/>
            <a:tailEnd/>
          </a:ln>
        </p:spPr>
      </p:cxnSp>
      <p:sp>
        <p:nvSpPr>
          <p:cNvPr id="49175" name="Text Box 23"/>
          <p:cNvSpPr txBox="1">
            <a:spLocks noChangeArrowheads="1"/>
          </p:cNvSpPr>
          <p:nvPr/>
        </p:nvSpPr>
        <p:spPr bwMode="auto">
          <a:xfrm>
            <a:off x="7572375" y="5265739"/>
            <a:ext cx="2052638" cy="7016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latin typeface="Arial" pitchFamily="34" charset="0"/>
              </a:rPr>
              <a:t>deg(g) = 1</a:t>
            </a:r>
          </a:p>
          <a:p>
            <a:pPr eaLnBrk="0" fontAlgn="base" hangingPunct="0">
              <a:spcBef>
                <a:spcPct val="0"/>
              </a:spcBef>
              <a:spcAft>
                <a:spcPct val="0"/>
              </a:spcAft>
            </a:pPr>
            <a:r>
              <a:rPr lang="en-US" sz="2000">
                <a:solidFill>
                  <a:srgbClr val="000000"/>
                </a:solidFill>
                <a:latin typeface="Arial" pitchFamily="34" charset="0"/>
              </a:rPr>
              <a:t>g là đỉnh treo</a:t>
            </a:r>
          </a:p>
        </p:txBody>
      </p:sp>
      <p:sp>
        <p:nvSpPr>
          <p:cNvPr id="24" name="TextBox 23"/>
          <p:cNvSpPr txBox="1"/>
          <p:nvPr/>
        </p:nvSpPr>
        <p:spPr>
          <a:xfrm>
            <a:off x="1933518" y="5224839"/>
            <a:ext cx="4235508" cy="1015663"/>
          </a:xfrm>
          <a:prstGeom prst="rect">
            <a:avLst/>
          </a:prstGeom>
          <a:noFill/>
        </p:spPr>
        <p:txBody>
          <a:bodyPr wrap="square" rtlCol="0">
            <a:spAutoFit/>
          </a:bodyPr>
          <a:lstStyle/>
          <a:p>
            <a:pPr fontAlgn="base">
              <a:spcBef>
                <a:spcPct val="0"/>
              </a:spcBef>
              <a:spcAft>
                <a:spcPct val="0"/>
              </a:spcAft>
            </a:pPr>
            <a:r>
              <a:rPr lang="en-US" sz="2000" dirty="0">
                <a:solidFill>
                  <a:srgbClr val="000000"/>
                </a:solidFill>
                <a:sym typeface="Symbol"/>
              </a:rPr>
              <a:t>(</a:t>
            </a:r>
            <a:r>
              <a:rPr lang="en-US" sz="2000" i="1" dirty="0">
                <a:solidFill>
                  <a:srgbClr val="000000"/>
                </a:solidFill>
                <a:sym typeface="Symbol"/>
              </a:rPr>
              <a:t>G</a:t>
            </a:r>
            <a:r>
              <a:rPr lang="en-US" sz="2000" dirty="0">
                <a:solidFill>
                  <a:srgbClr val="000000"/>
                </a:solidFill>
                <a:sym typeface="Symbol"/>
              </a:rPr>
              <a:t>) = min {deg(</a:t>
            </a:r>
            <a:r>
              <a:rPr lang="en-US" sz="2000" i="1" dirty="0">
                <a:solidFill>
                  <a:srgbClr val="000000"/>
                </a:solidFill>
                <a:sym typeface="Symbol"/>
              </a:rPr>
              <a:t>v</a:t>
            </a:r>
            <a:r>
              <a:rPr lang="en-US" sz="2000" dirty="0">
                <a:solidFill>
                  <a:srgbClr val="000000"/>
                </a:solidFill>
                <a:sym typeface="Symbol"/>
              </a:rPr>
              <a:t>): </a:t>
            </a:r>
            <a:r>
              <a:rPr lang="en-US" sz="2000" i="1" dirty="0">
                <a:solidFill>
                  <a:srgbClr val="000000"/>
                </a:solidFill>
                <a:sym typeface="Symbol"/>
              </a:rPr>
              <a:t>v</a:t>
            </a:r>
            <a:r>
              <a:rPr lang="en-US" sz="2000" dirty="0">
                <a:solidFill>
                  <a:srgbClr val="000000"/>
                </a:solidFill>
                <a:sym typeface="Symbol"/>
              </a:rPr>
              <a:t>  </a:t>
            </a:r>
            <a:r>
              <a:rPr lang="en-US" sz="2000" i="1" dirty="0">
                <a:solidFill>
                  <a:srgbClr val="000000"/>
                </a:solidFill>
                <a:sym typeface="Symbol"/>
              </a:rPr>
              <a:t>V</a:t>
            </a:r>
            <a:r>
              <a:rPr lang="en-US" sz="2000" dirty="0">
                <a:solidFill>
                  <a:srgbClr val="000000"/>
                </a:solidFill>
                <a:sym typeface="Symbol"/>
              </a:rPr>
              <a:t>} = 0,</a:t>
            </a:r>
          </a:p>
          <a:p>
            <a:pPr fontAlgn="base">
              <a:spcBef>
                <a:spcPct val="0"/>
              </a:spcBef>
              <a:spcAft>
                <a:spcPct val="0"/>
              </a:spcAft>
            </a:pPr>
            <a:r>
              <a:rPr lang="en-US" sz="2000" dirty="0">
                <a:solidFill>
                  <a:srgbClr val="000000"/>
                </a:solidFill>
                <a:sym typeface="Symbol"/>
              </a:rPr>
              <a:t>(</a:t>
            </a:r>
            <a:r>
              <a:rPr lang="en-US" sz="2000" i="1" dirty="0">
                <a:solidFill>
                  <a:srgbClr val="000000"/>
                </a:solidFill>
                <a:sym typeface="Symbol"/>
              </a:rPr>
              <a:t>G</a:t>
            </a:r>
            <a:r>
              <a:rPr lang="en-US" sz="2000" dirty="0">
                <a:solidFill>
                  <a:srgbClr val="000000"/>
                </a:solidFill>
                <a:sym typeface="Symbol"/>
              </a:rPr>
              <a:t>) = max {deg(</a:t>
            </a:r>
            <a:r>
              <a:rPr lang="en-US" sz="2000" i="1" dirty="0">
                <a:solidFill>
                  <a:srgbClr val="000000"/>
                </a:solidFill>
                <a:sym typeface="Symbol"/>
              </a:rPr>
              <a:t>v</a:t>
            </a:r>
            <a:r>
              <a:rPr lang="en-US" sz="2000" dirty="0">
                <a:solidFill>
                  <a:srgbClr val="000000"/>
                </a:solidFill>
                <a:sym typeface="Symbol"/>
              </a:rPr>
              <a:t>): </a:t>
            </a:r>
            <a:r>
              <a:rPr lang="en-US" sz="2000" i="1" dirty="0">
                <a:solidFill>
                  <a:srgbClr val="000000"/>
                </a:solidFill>
                <a:sym typeface="Symbol"/>
              </a:rPr>
              <a:t>v</a:t>
            </a:r>
            <a:r>
              <a:rPr lang="en-US" sz="2000" dirty="0">
                <a:solidFill>
                  <a:srgbClr val="000000"/>
                </a:solidFill>
                <a:sym typeface="Symbol"/>
              </a:rPr>
              <a:t>  </a:t>
            </a:r>
            <a:r>
              <a:rPr lang="en-US" sz="2000" i="1" dirty="0">
                <a:solidFill>
                  <a:srgbClr val="000000"/>
                </a:solidFill>
                <a:sym typeface="Symbol"/>
              </a:rPr>
              <a:t>V</a:t>
            </a:r>
            <a:r>
              <a:rPr lang="en-US" sz="2000" dirty="0">
                <a:solidFill>
                  <a:srgbClr val="000000"/>
                </a:solidFill>
                <a:sym typeface="Symbol"/>
              </a:rPr>
              <a:t>}= 3.</a:t>
            </a:r>
          </a:p>
          <a:p>
            <a:pPr fontAlgn="base">
              <a:spcBef>
                <a:spcPct val="0"/>
              </a:spcBef>
              <a:spcAft>
                <a:spcPct val="0"/>
              </a:spcAft>
            </a:pPr>
            <a:endParaRPr lang="en-US" sz="2000" u="sng" dirty="0">
              <a:solidFill>
                <a:srgbClr val="000000"/>
              </a:solidFill>
            </a:endParaRPr>
          </a:p>
        </p:txBody>
      </p:sp>
    </p:spTree>
    <p:extLst>
      <p:ext uri="{BB962C8B-B14F-4D97-AF65-F5344CB8AC3E}">
        <p14:creationId xmlns:p14="http://schemas.microsoft.com/office/powerpoint/2010/main" val="360579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1028" name="Slide Number Placeholder 4"/>
          <p:cNvSpPr>
            <a:spLocks noGrp="1"/>
          </p:cNvSpPr>
          <p:nvPr>
            <p:ph type="sldNum" sz="quarter" idx="11"/>
          </p:nvPr>
        </p:nvSpPr>
        <p:spPr>
          <a:noFill/>
        </p:spPr>
        <p:txBody>
          <a:bodyPr/>
          <a:lstStyle/>
          <a:p>
            <a:fld id="{7A44488B-9DD7-4061-A9B6-3CCC89EF10A2}" type="slidenum">
              <a:rPr lang="en-US">
                <a:solidFill>
                  <a:srgbClr val="000000"/>
                </a:solidFill>
              </a:rPr>
              <a:pPr/>
              <a:t>24</a:t>
            </a:fld>
            <a:endParaRPr lang="en-US">
              <a:solidFill>
                <a:srgbClr val="000000"/>
              </a:solidFill>
            </a:endParaRPr>
          </a:p>
        </p:txBody>
      </p:sp>
      <p:sp>
        <p:nvSpPr>
          <p:cNvPr id="1029" name="Rectangle 2"/>
          <p:cNvSpPr>
            <a:spLocks noGrp="1" noChangeArrowheads="1"/>
          </p:cNvSpPr>
          <p:nvPr>
            <p:ph type="title"/>
          </p:nvPr>
        </p:nvSpPr>
        <p:spPr/>
        <p:txBody>
          <a:bodyPr/>
          <a:lstStyle/>
          <a:p>
            <a:pPr eaLnBrk="1" hangingPunct="1"/>
            <a:r>
              <a:rPr lang="en-US" sz="4000"/>
              <a:t>Định lý về các cái bắt tay</a:t>
            </a:r>
            <a:br>
              <a:rPr lang="en-US" sz="4000"/>
            </a:br>
            <a:r>
              <a:rPr lang="en-US" sz="2800"/>
              <a:t>(Handshaking Theorem)</a:t>
            </a:r>
          </a:p>
        </p:txBody>
      </p:sp>
      <p:sp>
        <p:nvSpPr>
          <p:cNvPr id="1030" name="Rectangle 3"/>
          <p:cNvSpPr>
            <a:spLocks noGrp="1" noChangeArrowheads="1"/>
          </p:cNvSpPr>
          <p:nvPr>
            <p:ph type="body" idx="1"/>
          </p:nvPr>
        </p:nvSpPr>
        <p:spPr/>
        <p:txBody>
          <a:bodyPr/>
          <a:lstStyle/>
          <a:p>
            <a:pPr algn="just" eaLnBrk="1" hangingPunct="1"/>
            <a:r>
              <a:rPr lang="en-US" b="1">
                <a:solidFill>
                  <a:srgbClr val="C00000"/>
                </a:solidFill>
              </a:rPr>
              <a:t>Định lý. </a:t>
            </a:r>
            <a:r>
              <a:rPr lang="en-US">
                <a:solidFill>
                  <a:srgbClr val="C00000"/>
                </a:solidFill>
              </a:rPr>
              <a:t>Giả sử </a:t>
            </a:r>
            <a:r>
              <a:rPr lang="en-US" i="1">
                <a:solidFill>
                  <a:srgbClr val="C00000"/>
                </a:solidFill>
              </a:rPr>
              <a:t>G</a:t>
            </a:r>
            <a:r>
              <a:rPr lang="en-US">
                <a:solidFill>
                  <a:srgbClr val="C00000"/>
                </a:solidFill>
              </a:rPr>
              <a:t> là đồ thị vô hướng (đơn hoặc đa) với tập đỉnh </a:t>
            </a:r>
            <a:r>
              <a:rPr lang="en-US" i="1">
                <a:solidFill>
                  <a:srgbClr val="C00000"/>
                </a:solidFill>
              </a:rPr>
              <a:t>V</a:t>
            </a:r>
            <a:r>
              <a:rPr lang="en-US">
                <a:solidFill>
                  <a:srgbClr val="C00000"/>
                </a:solidFill>
              </a:rPr>
              <a:t> và tập cạnh </a:t>
            </a:r>
            <a:r>
              <a:rPr lang="en-US" i="1">
                <a:solidFill>
                  <a:srgbClr val="C00000"/>
                </a:solidFill>
              </a:rPr>
              <a:t>E</a:t>
            </a:r>
            <a:r>
              <a:rPr lang="en-US">
                <a:solidFill>
                  <a:srgbClr val="C00000"/>
                </a:solidFill>
              </a:rPr>
              <a:t>.  Khi đó</a:t>
            </a:r>
          </a:p>
          <a:p>
            <a:pPr eaLnBrk="1" hangingPunct="1"/>
            <a:endParaRPr lang="en-US"/>
          </a:p>
          <a:p>
            <a:pPr eaLnBrk="1" hangingPunct="1"/>
            <a:endParaRPr lang="en-US"/>
          </a:p>
          <a:p>
            <a:pPr eaLnBrk="1" hangingPunct="1"/>
            <a:endParaRPr lang="en-US" b="1"/>
          </a:p>
          <a:p>
            <a:pPr eaLnBrk="1" hangingPunct="1">
              <a:buFontTx/>
              <a:buNone/>
            </a:pPr>
            <a:r>
              <a:rPr lang="en-US" b="1"/>
              <a:t>    CM: </a:t>
            </a:r>
            <a:r>
              <a:rPr lang="en-US"/>
              <a:t>Trong tổng ở vế trái mỗi cạnh </a:t>
            </a:r>
            <a:r>
              <a:rPr lang="en-US" i="1"/>
              <a:t>e</a:t>
            </a:r>
            <a:r>
              <a:rPr lang="en-US"/>
              <a:t>=(</a:t>
            </a:r>
            <a:r>
              <a:rPr lang="en-US" i="1"/>
              <a:t>u,v</a:t>
            </a:r>
            <a:r>
              <a:rPr lang="en-US"/>
              <a:t>)</a:t>
            </a:r>
            <a:r>
              <a:rPr lang="en-US">
                <a:sym typeface="Symbol" pitchFamily="18" charset="2"/>
              </a:rPr>
              <a:t></a:t>
            </a:r>
            <a:r>
              <a:rPr lang="en-US" i="1">
                <a:sym typeface="Symbol" pitchFamily="18" charset="2"/>
              </a:rPr>
              <a:t>E</a:t>
            </a:r>
            <a:r>
              <a:rPr lang="en-US">
                <a:sym typeface="Symbol" pitchFamily="18" charset="2"/>
              </a:rPr>
              <a:t> được tính hai lần: trong deg(</a:t>
            </a:r>
            <a:r>
              <a:rPr lang="en-US" i="1">
                <a:sym typeface="Symbol" pitchFamily="18" charset="2"/>
              </a:rPr>
              <a:t>u</a:t>
            </a:r>
            <a:r>
              <a:rPr lang="en-US">
                <a:sym typeface="Symbol" pitchFamily="18" charset="2"/>
              </a:rPr>
              <a:t>) và deg(</a:t>
            </a:r>
            <a:r>
              <a:rPr lang="en-US" i="1">
                <a:sym typeface="Symbol" pitchFamily="18" charset="2"/>
              </a:rPr>
              <a:t>v</a:t>
            </a:r>
            <a:r>
              <a:rPr lang="en-US">
                <a:sym typeface="Symbol" pitchFamily="18" charset="2"/>
              </a:rPr>
              <a:t>).</a:t>
            </a:r>
          </a:p>
          <a:p>
            <a:pPr algn="just" eaLnBrk="1" hangingPunct="1"/>
            <a:r>
              <a:rPr lang="en-US" b="1">
                <a:solidFill>
                  <a:srgbClr val="C00000"/>
                </a:solidFill>
              </a:rPr>
              <a:t>Hệ quả: </a:t>
            </a:r>
            <a:r>
              <a:rPr lang="en-US">
                <a:solidFill>
                  <a:srgbClr val="C00000"/>
                </a:solidFill>
              </a:rPr>
              <a:t>Trong một đồ thị vô hướng bất kỳ, số lượng đỉnh bậc lẻ (đỉnh có bậc là số lẻ) bao giờ cũng là số chẵn.</a:t>
            </a:r>
          </a:p>
        </p:txBody>
      </p:sp>
      <p:graphicFrame>
        <p:nvGraphicFramePr>
          <p:cNvPr id="1026" name="Object 4"/>
          <p:cNvGraphicFramePr>
            <a:graphicFrameLocks noChangeAspect="1"/>
          </p:cNvGraphicFramePr>
          <p:nvPr/>
        </p:nvGraphicFramePr>
        <p:xfrm>
          <a:off x="4151313" y="2620963"/>
          <a:ext cx="3433762" cy="1168400"/>
        </p:xfrm>
        <a:graphic>
          <a:graphicData uri="http://schemas.openxmlformats.org/presentationml/2006/ole">
            <mc:AlternateContent xmlns:mc="http://schemas.openxmlformats.org/markup-compatibility/2006">
              <mc:Choice xmlns:v="urn:schemas-microsoft-com:vml" Requires="v">
                <p:oleObj spid="_x0000_s1028" name="Equation" r:id="rId3" imgW="1002960" imgH="342720" progId="Equation.3">
                  <p:embed/>
                </p:oleObj>
              </mc:Choice>
              <mc:Fallback>
                <p:oleObj name="Equation" r:id="rId3" imgW="100296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2620963"/>
                        <a:ext cx="3433762" cy="1168400"/>
                      </a:xfrm>
                      <a:prstGeom prst="rect">
                        <a:avLst/>
                      </a:prstGeom>
                      <a:solidFill>
                        <a:srgbClr val="FFCCCC"/>
                      </a:solidFill>
                    </p:spPr>
                  </p:pic>
                </p:oleObj>
              </mc:Fallback>
            </mc:AlternateContent>
          </a:graphicData>
        </a:graphic>
      </p:graphicFrame>
    </p:spTree>
    <p:extLst>
      <p:ext uri="{BB962C8B-B14F-4D97-AF65-F5344CB8AC3E}">
        <p14:creationId xmlns:p14="http://schemas.microsoft.com/office/powerpoint/2010/main" val="393673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8763000" y="6381751"/>
            <a:ext cx="1905000" cy="252413"/>
          </a:xfrm>
          <a:prstGeom prst="rect">
            <a:avLst/>
          </a:prstGeom>
        </p:spPr>
        <p:txBody>
          <a:bodyPr/>
          <a:lstStyle/>
          <a:p>
            <a:r>
              <a:rPr lang="en-US" altLang="zh-TW" sz="1600">
                <a:solidFill>
                  <a:srgbClr val="000000"/>
                </a:solidFill>
              </a:rPr>
              <a:t>32</a:t>
            </a:r>
          </a:p>
        </p:txBody>
      </p:sp>
      <p:sp>
        <p:nvSpPr>
          <p:cNvPr id="174083" name="Rectangle 3"/>
          <p:cNvSpPr>
            <a:spLocks noGrp="1" noChangeArrowheads="1"/>
          </p:cNvSpPr>
          <p:nvPr>
            <p:ph type="body" idx="1"/>
          </p:nvPr>
        </p:nvSpPr>
        <p:spPr>
          <a:xfrm>
            <a:off x="2566988" y="1268413"/>
            <a:ext cx="7543800" cy="2197100"/>
          </a:xfrm>
        </p:spPr>
        <p:txBody>
          <a:bodyPr/>
          <a:lstStyle/>
          <a:p>
            <a:pPr>
              <a:buFont typeface="Wingdings" pitchFamily="2" charset="2"/>
              <a:buNone/>
            </a:pPr>
            <a:r>
              <a:rPr lang="en-US" altLang="zh-TW" b="1">
                <a:solidFill>
                  <a:srgbClr val="002060"/>
                </a:solidFill>
              </a:rPr>
              <a:t>Ví dụ. </a:t>
            </a:r>
            <a:br>
              <a:rPr lang="en-US" altLang="zh-TW">
                <a:solidFill>
                  <a:srgbClr val="002060"/>
                </a:solidFill>
              </a:rPr>
            </a:br>
            <a:r>
              <a:rPr lang="en-US" altLang="zh-TW">
                <a:solidFill>
                  <a:srgbClr val="002060"/>
                </a:solidFill>
              </a:rPr>
              <a:t>Biết rằng mỗi đỉnh của đồ thị vô hướng </a:t>
            </a:r>
            <a:r>
              <a:rPr lang="en-US" altLang="zh-TW" i="1">
                <a:solidFill>
                  <a:srgbClr val="002060"/>
                </a:solidFill>
              </a:rPr>
              <a:t>G</a:t>
            </a:r>
            <a:r>
              <a:rPr lang="en-US" altLang="zh-TW">
                <a:solidFill>
                  <a:srgbClr val="002060"/>
                </a:solidFill>
              </a:rPr>
              <a:t>=(</a:t>
            </a:r>
            <a:r>
              <a:rPr lang="en-US" altLang="zh-TW" i="1">
                <a:solidFill>
                  <a:srgbClr val="002060"/>
                </a:solidFill>
              </a:rPr>
              <a:t>V,E</a:t>
            </a:r>
            <a:r>
              <a:rPr lang="en-US" altLang="zh-TW">
                <a:solidFill>
                  <a:srgbClr val="002060"/>
                </a:solidFill>
              </a:rPr>
              <a:t>) với 14 đỉnh và 25 cạnh đều có bậc là 3 hoặc 5.</a:t>
            </a:r>
          </a:p>
          <a:p>
            <a:pPr>
              <a:buFont typeface="Wingdings" pitchFamily="2" charset="2"/>
              <a:buNone/>
            </a:pPr>
            <a:r>
              <a:rPr lang="en-US" altLang="zh-TW">
                <a:solidFill>
                  <a:srgbClr val="002060"/>
                </a:solidFill>
              </a:rPr>
              <a:t>    Hỏi </a:t>
            </a:r>
            <a:r>
              <a:rPr lang="en-US" altLang="zh-TW" i="1">
                <a:solidFill>
                  <a:srgbClr val="002060"/>
                </a:solidFill>
              </a:rPr>
              <a:t>G</a:t>
            </a:r>
            <a:r>
              <a:rPr lang="en-US" altLang="zh-TW">
                <a:solidFill>
                  <a:srgbClr val="002060"/>
                </a:solidFill>
              </a:rPr>
              <a:t> có bao nhiêu đỉnh bậc 3?</a:t>
            </a:r>
          </a:p>
        </p:txBody>
      </p:sp>
      <p:sp>
        <p:nvSpPr>
          <p:cNvPr id="174084" name="Text Box 4"/>
          <p:cNvSpPr txBox="1">
            <a:spLocks noChangeArrowheads="1"/>
          </p:cNvSpPr>
          <p:nvPr/>
        </p:nvSpPr>
        <p:spPr bwMode="auto">
          <a:xfrm>
            <a:off x="2424114" y="3648079"/>
            <a:ext cx="7488237" cy="2246769"/>
          </a:xfrm>
          <a:prstGeom prst="rect">
            <a:avLst/>
          </a:prstGeom>
          <a:noFill/>
          <a:ln w="25400">
            <a:noFill/>
            <a:miter lim="800000"/>
            <a:headEnd/>
            <a:tailEnd/>
          </a:ln>
          <a:effectLst/>
        </p:spPr>
        <p:txBody>
          <a:bodyPr>
            <a:spAutoFit/>
          </a:bodyPr>
          <a:lstStyle/>
          <a:p>
            <a:pPr fontAlgn="base">
              <a:spcBef>
                <a:spcPct val="0"/>
              </a:spcBef>
              <a:spcAft>
                <a:spcPct val="0"/>
              </a:spcAft>
            </a:pPr>
            <a:r>
              <a:rPr lang="en-US" altLang="zh-TW" sz="2800" b="1">
                <a:solidFill>
                  <a:srgbClr val="000000"/>
                </a:solidFill>
              </a:rPr>
              <a:t>Giải. </a:t>
            </a:r>
            <a:r>
              <a:rPr lang="en-US" altLang="zh-TW" sz="2800">
                <a:solidFill>
                  <a:srgbClr val="000000"/>
                </a:solidFill>
              </a:rPr>
              <a:t>Giả sử </a:t>
            </a:r>
            <a:r>
              <a:rPr lang="en-US" altLang="zh-TW" sz="2800" i="1">
                <a:solidFill>
                  <a:srgbClr val="000000"/>
                </a:solidFill>
              </a:rPr>
              <a:t>G</a:t>
            </a:r>
            <a:r>
              <a:rPr lang="en-US" altLang="zh-TW" sz="2800">
                <a:solidFill>
                  <a:srgbClr val="000000"/>
                </a:solidFill>
              </a:rPr>
              <a:t> có </a:t>
            </a:r>
            <a:r>
              <a:rPr lang="en-US" altLang="zh-TW" sz="2800" i="1">
                <a:solidFill>
                  <a:srgbClr val="000000"/>
                </a:solidFill>
              </a:rPr>
              <a:t>x</a:t>
            </a:r>
            <a:r>
              <a:rPr lang="en-US" altLang="zh-TW" sz="2800">
                <a:solidFill>
                  <a:srgbClr val="000000"/>
                </a:solidFill>
              </a:rPr>
              <a:t> đỉnh bậc 3. </a:t>
            </a:r>
            <a:endParaRPr lang="zh-TW" altLang="en-US" sz="2800">
              <a:solidFill>
                <a:srgbClr val="000000"/>
              </a:solidFill>
            </a:endParaRPr>
          </a:p>
          <a:p>
            <a:pPr fontAlgn="base">
              <a:spcBef>
                <a:spcPct val="0"/>
              </a:spcBef>
              <a:spcAft>
                <a:spcPct val="0"/>
              </a:spcAft>
            </a:pPr>
            <a:r>
              <a:rPr lang="zh-TW" altLang="en-US" sz="2800">
                <a:solidFill>
                  <a:srgbClr val="000000"/>
                </a:solidFill>
              </a:rPr>
              <a:t>         </a:t>
            </a:r>
            <a:r>
              <a:rPr lang="en-US" altLang="zh-TW" sz="2800">
                <a:solidFill>
                  <a:srgbClr val="000000"/>
                </a:solidFill>
              </a:rPr>
              <a:t>Khi đó có 14</a:t>
            </a:r>
            <a:r>
              <a:rPr lang="en-US" altLang="zh-TW" sz="2800">
                <a:solidFill>
                  <a:srgbClr val="000000"/>
                </a:solidFill>
                <a:latin typeface="Symbol" pitchFamily="18" charset="2"/>
              </a:rPr>
              <a:t>-</a:t>
            </a:r>
            <a:r>
              <a:rPr lang="en-US" altLang="zh-TW" sz="2800" i="1">
                <a:solidFill>
                  <a:srgbClr val="000000"/>
                </a:solidFill>
              </a:rPr>
              <a:t>x</a:t>
            </a:r>
            <a:r>
              <a:rPr lang="zh-TW" altLang="en-US" sz="2800">
                <a:solidFill>
                  <a:srgbClr val="000000"/>
                </a:solidFill>
              </a:rPr>
              <a:t> </a:t>
            </a:r>
            <a:r>
              <a:rPr lang="en-US" altLang="zh-TW" sz="2800">
                <a:solidFill>
                  <a:srgbClr val="000000"/>
                </a:solidFill>
              </a:rPr>
              <a:t>đỉnh bậc 5.</a:t>
            </a:r>
            <a:endParaRPr lang="zh-TW" altLang="en-US" sz="2800">
              <a:solidFill>
                <a:srgbClr val="000000"/>
              </a:solidFill>
            </a:endParaRPr>
          </a:p>
          <a:p>
            <a:pPr fontAlgn="base">
              <a:spcBef>
                <a:spcPct val="0"/>
              </a:spcBef>
              <a:spcAft>
                <a:spcPct val="0"/>
              </a:spcAft>
            </a:pPr>
            <a:r>
              <a:rPr lang="en-US" altLang="zh-TW" sz="2800">
                <a:solidFill>
                  <a:srgbClr val="000000"/>
                </a:solidFill>
              </a:rPr>
              <a:t>         Do | </a:t>
            </a:r>
            <a:r>
              <a:rPr lang="en-US" altLang="zh-TW" sz="2800" i="1">
                <a:solidFill>
                  <a:srgbClr val="000000"/>
                </a:solidFill>
              </a:rPr>
              <a:t>E </a:t>
            </a:r>
            <a:r>
              <a:rPr lang="en-US" altLang="zh-TW" sz="2800">
                <a:solidFill>
                  <a:srgbClr val="000000"/>
                </a:solidFill>
              </a:rPr>
              <a:t>| = 25, nên tổng tất cả các bậc là </a:t>
            </a:r>
            <a:r>
              <a:rPr lang="en-US" altLang="zh-TW" sz="2800">
                <a:solidFill>
                  <a:srgbClr val="000000"/>
                </a:solidFill>
                <a:sym typeface="Symbol" pitchFamily="18" charset="2"/>
              </a:rPr>
              <a:t>50. </a:t>
            </a:r>
          </a:p>
          <a:p>
            <a:pPr fontAlgn="base">
              <a:spcBef>
                <a:spcPct val="0"/>
              </a:spcBef>
              <a:spcAft>
                <a:spcPct val="0"/>
              </a:spcAft>
            </a:pPr>
            <a:r>
              <a:rPr lang="en-US" altLang="zh-TW" sz="2800">
                <a:solidFill>
                  <a:srgbClr val="000000"/>
                </a:solidFill>
                <a:sym typeface="Symbol" pitchFamily="18" charset="2"/>
              </a:rPr>
              <a:t>         Từ đó,  </a:t>
            </a:r>
            <a:r>
              <a:rPr lang="en-US" altLang="zh-TW" sz="2800">
                <a:solidFill>
                  <a:srgbClr val="000000"/>
                </a:solidFill>
              </a:rPr>
              <a:t>3</a:t>
            </a:r>
            <a:r>
              <a:rPr lang="en-US" altLang="zh-TW" sz="2800" i="1">
                <a:solidFill>
                  <a:srgbClr val="000000"/>
                </a:solidFill>
              </a:rPr>
              <a:t>x</a:t>
            </a:r>
            <a:r>
              <a:rPr lang="en-US" altLang="zh-TW" sz="2800">
                <a:solidFill>
                  <a:srgbClr val="000000"/>
                </a:solidFill>
              </a:rPr>
              <a:t> + 5(14</a:t>
            </a:r>
            <a:r>
              <a:rPr lang="en-US" altLang="zh-TW" sz="2800">
                <a:solidFill>
                  <a:srgbClr val="000000"/>
                </a:solidFill>
                <a:latin typeface="Symbol" pitchFamily="18" charset="2"/>
              </a:rPr>
              <a:t>-</a:t>
            </a:r>
            <a:r>
              <a:rPr lang="en-US" altLang="zh-TW" sz="2800" i="1">
                <a:solidFill>
                  <a:srgbClr val="000000"/>
                </a:solidFill>
              </a:rPr>
              <a:t>x</a:t>
            </a:r>
            <a:r>
              <a:rPr lang="en-US" altLang="zh-TW" sz="2800">
                <a:solidFill>
                  <a:srgbClr val="000000"/>
                </a:solidFill>
              </a:rPr>
              <a:t>) = 50</a:t>
            </a:r>
            <a:r>
              <a:rPr lang="zh-TW" altLang="en-US" sz="2800">
                <a:solidFill>
                  <a:srgbClr val="000000"/>
                </a:solidFill>
              </a:rPr>
              <a:t> </a:t>
            </a:r>
          </a:p>
          <a:p>
            <a:pPr fontAlgn="base">
              <a:spcBef>
                <a:spcPct val="0"/>
              </a:spcBef>
              <a:spcAft>
                <a:spcPct val="0"/>
              </a:spcAft>
            </a:pPr>
            <a:r>
              <a:rPr lang="zh-TW" altLang="en-US" sz="2800">
                <a:solidFill>
                  <a:srgbClr val="000000"/>
                </a:solidFill>
              </a:rPr>
              <a:t>          </a:t>
            </a:r>
            <a:r>
              <a:rPr lang="en-US" altLang="zh-TW" sz="2800">
                <a:solidFill>
                  <a:srgbClr val="000000"/>
                </a:solidFill>
              </a:rPr>
              <a:t>Suy ra</a:t>
            </a:r>
            <a:r>
              <a:rPr lang="zh-TW" altLang="en-US" sz="2800">
                <a:solidFill>
                  <a:srgbClr val="000000"/>
                </a:solidFill>
              </a:rPr>
              <a:t> </a:t>
            </a:r>
            <a:r>
              <a:rPr lang="en-US" altLang="zh-TW" sz="2800" i="1">
                <a:solidFill>
                  <a:srgbClr val="000000"/>
                </a:solidFill>
              </a:rPr>
              <a:t>x</a:t>
            </a:r>
            <a:r>
              <a:rPr lang="en-US" altLang="zh-TW" sz="2800">
                <a:solidFill>
                  <a:srgbClr val="000000"/>
                </a:solidFill>
              </a:rPr>
              <a:t> = 10.</a:t>
            </a:r>
            <a:endParaRPr lang="zh-TW" altLang="en-US" sz="2800">
              <a:solidFill>
                <a:srgbClr val="000000"/>
              </a:solidFill>
            </a:endParaRPr>
          </a:p>
        </p:txBody>
      </p:sp>
    </p:spTree>
    <p:extLst>
      <p:ext uri="{BB962C8B-B14F-4D97-AF65-F5344CB8AC3E}">
        <p14:creationId xmlns:p14="http://schemas.microsoft.com/office/powerpoint/2010/main" val="2268933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anim calcmode="lin" valueType="num">
                                      <p:cBhvr additive="base">
                                        <p:cTn id="7" dur="500" fill="hold"/>
                                        <p:tgtEl>
                                          <p:spTgt spid="1740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4">
                                            <p:txEl>
                                              <p:pRg st="1" end="1"/>
                                            </p:txEl>
                                          </p:spTgt>
                                        </p:tgtEl>
                                        <p:attrNameLst>
                                          <p:attrName>style.visibility</p:attrName>
                                        </p:attrNameLst>
                                      </p:cBhvr>
                                      <p:to>
                                        <p:strVal val="visible"/>
                                      </p:to>
                                    </p:set>
                                    <p:anim calcmode="lin" valueType="num">
                                      <p:cBhvr additive="base">
                                        <p:cTn id="13" dur="500" fill="hold"/>
                                        <p:tgtEl>
                                          <p:spTgt spid="1740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84">
                                            <p:txEl>
                                              <p:pRg st="2" end="2"/>
                                            </p:txEl>
                                          </p:spTgt>
                                        </p:tgtEl>
                                        <p:attrNameLst>
                                          <p:attrName>style.visibility</p:attrName>
                                        </p:attrNameLst>
                                      </p:cBhvr>
                                      <p:to>
                                        <p:strVal val="visible"/>
                                      </p:to>
                                    </p:set>
                                    <p:anim calcmode="lin" valueType="num">
                                      <p:cBhvr additive="base">
                                        <p:cTn id="19" dur="500" fill="hold"/>
                                        <p:tgtEl>
                                          <p:spTgt spid="1740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084">
                                            <p:txEl>
                                              <p:pRg st="3" end="3"/>
                                            </p:txEl>
                                          </p:spTgt>
                                        </p:tgtEl>
                                        <p:attrNameLst>
                                          <p:attrName>style.visibility</p:attrName>
                                        </p:attrNameLst>
                                      </p:cBhvr>
                                      <p:to>
                                        <p:strVal val="visible"/>
                                      </p:to>
                                    </p:set>
                                    <p:anim calcmode="lin" valueType="num">
                                      <p:cBhvr additive="base">
                                        <p:cTn id="25" dur="500" fill="hold"/>
                                        <p:tgtEl>
                                          <p:spTgt spid="1740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084">
                                            <p:txEl>
                                              <p:pRg st="4" end="4"/>
                                            </p:txEl>
                                          </p:spTgt>
                                        </p:tgtEl>
                                        <p:attrNameLst>
                                          <p:attrName>style.visibility</p:attrName>
                                        </p:attrNameLst>
                                      </p:cBhvr>
                                      <p:to>
                                        <p:strVal val="visible"/>
                                      </p:to>
                                    </p:set>
                                    <p:anim calcmode="lin" valueType="num">
                                      <p:cBhvr additive="base">
                                        <p:cTn id="31" dur="500" fill="hold"/>
                                        <p:tgtEl>
                                          <p:spTgt spid="17408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08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51203" name="Slide Number Placeholder 4"/>
          <p:cNvSpPr>
            <a:spLocks noGrp="1"/>
          </p:cNvSpPr>
          <p:nvPr>
            <p:ph type="sldNum" sz="quarter" idx="11"/>
          </p:nvPr>
        </p:nvSpPr>
        <p:spPr>
          <a:noFill/>
        </p:spPr>
        <p:txBody>
          <a:bodyPr/>
          <a:lstStyle/>
          <a:p>
            <a:fld id="{5FBA4489-4AA1-4DDB-9DAE-6C3FEE088009}" type="slidenum">
              <a:rPr lang="en-US">
                <a:solidFill>
                  <a:srgbClr val="000000"/>
                </a:solidFill>
              </a:rPr>
              <a:pPr/>
              <a:t>26</a:t>
            </a:fld>
            <a:endParaRPr lang="en-US">
              <a:solidFill>
                <a:srgbClr val="000000"/>
              </a:solidFill>
            </a:endParaRPr>
          </a:p>
        </p:txBody>
      </p:sp>
      <p:sp>
        <p:nvSpPr>
          <p:cNvPr id="51204" name="Rectangle 2"/>
          <p:cNvSpPr>
            <a:spLocks noGrp="1" noChangeArrowheads="1"/>
          </p:cNvSpPr>
          <p:nvPr>
            <p:ph type="title"/>
          </p:nvPr>
        </p:nvSpPr>
        <p:spPr/>
        <p:txBody>
          <a:bodyPr/>
          <a:lstStyle/>
          <a:p>
            <a:pPr eaLnBrk="1" hangingPunct="1"/>
            <a:r>
              <a:rPr lang="en-US"/>
              <a:t>Bậc của đỉnh của đồ thị có hướng</a:t>
            </a:r>
          </a:p>
        </p:txBody>
      </p:sp>
      <p:sp>
        <p:nvSpPr>
          <p:cNvPr id="51205" name="Rectangle 3"/>
          <p:cNvSpPr>
            <a:spLocks noGrp="1" noChangeArrowheads="1"/>
          </p:cNvSpPr>
          <p:nvPr>
            <p:ph type="body" idx="1"/>
          </p:nvPr>
        </p:nvSpPr>
        <p:spPr/>
        <p:txBody>
          <a:bodyPr/>
          <a:lstStyle/>
          <a:p>
            <a:pPr algn="just" eaLnBrk="1" hangingPunct="1"/>
            <a:r>
              <a:rPr lang="en-US" sz="3600"/>
              <a:t>Cho </a:t>
            </a:r>
            <a:r>
              <a:rPr lang="en-US" sz="3600" i="1"/>
              <a:t>G</a:t>
            </a:r>
            <a:r>
              <a:rPr lang="en-US" sz="3600"/>
              <a:t> là đồ thị có hướng, </a:t>
            </a:r>
            <a:r>
              <a:rPr lang="en-US" sz="3600" i="1"/>
              <a:t>v</a:t>
            </a:r>
            <a:r>
              <a:rPr lang="en-US" sz="3600"/>
              <a:t> là đỉnh của </a:t>
            </a:r>
            <a:r>
              <a:rPr lang="en-US" sz="3600" i="1"/>
              <a:t>G</a:t>
            </a:r>
            <a:r>
              <a:rPr lang="en-US" sz="3600"/>
              <a:t>.</a:t>
            </a:r>
          </a:p>
          <a:p>
            <a:pPr lvl="1" algn="just" eaLnBrk="1" hangingPunct="1"/>
            <a:r>
              <a:rPr lang="en-US" sz="3200" i="1"/>
              <a:t>Bán bậc vào </a:t>
            </a:r>
            <a:r>
              <a:rPr lang="en-US" sz="3200"/>
              <a:t>(</a:t>
            </a:r>
            <a:r>
              <a:rPr lang="en-US" sz="3200" i="1"/>
              <a:t>in-degree</a:t>
            </a:r>
            <a:r>
              <a:rPr lang="en-US" sz="3200"/>
              <a:t>) của </a:t>
            </a:r>
            <a:r>
              <a:rPr lang="en-US" sz="3200" i="1"/>
              <a:t>v</a:t>
            </a:r>
            <a:r>
              <a:rPr lang="en-US" sz="3200"/>
              <a:t>, </a:t>
            </a:r>
            <a:r>
              <a:rPr lang="en-US" sz="3200">
                <a:solidFill>
                  <a:srgbClr val="FF0000"/>
                </a:solidFill>
              </a:rPr>
              <a:t>deg</a:t>
            </a:r>
            <a:r>
              <a:rPr lang="en-US" sz="3200" baseline="30000">
                <a:solidFill>
                  <a:srgbClr val="FF0000"/>
                </a:solidFill>
                <a:sym typeface="Symbol" pitchFamily="18" charset="2"/>
              </a:rPr>
              <a:t></a:t>
            </a:r>
            <a:r>
              <a:rPr lang="en-US" sz="3200">
                <a:solidFill>
                  <a:srgbClr val="FF0000"/>
                </a:solidFill>
                <a:sym typeface="Symbol" pitchFamily="18" charset="2"/>
              </a:rPr>
              <a:t>(</a:t>
            </a:r>
            <a:r>
              <a:rPr lang="en-US" sz="3200" i="1">
                <a:solidFill>
                  <a:srgbClr val="FF0000"/>
                </a:solidFill>
                <a:sym typeface="Symbol" pitchFamily="18" charset="2"/>
              </a:rPr>
              <a:t>v</a:t>
            </a:r>
            <a:r>
              <a:rPr lang="en-US" sz="3200">
                <a:solidFill>
                  <a:srgbClr val="FF0000"/>
                </a:solidFill>
                <a:sym typeface="Symbol" pitchFamily="18" charset="2"/>
              </a:rPr>
              <a:t>)</a:t>
            </a:r>
            <a:r>
              <a:rPr lang="en-US" sz="3200">
                <a:sym typeface="Symbol" pitchFamily="18" charset="2"/>
              </a:rPr>
              <a:t>, là số cạnh đi vào </a:t>
            </a:r>
            <a:r>
              <a:rPr lang="en-US" sz="3200" i="1">
                <a:sym typeface="Symbol" pitchFamily="18" charset="2"/>
              </a:rPr>
              <a:t>v</a:t>
            </a:r>
            <a:r>
              <a:rPr lang="en-US" sz="3200">
                <a:sym typeface="Symbol" pitchFamily="18" charset="2"/>
              </a:rPr>
              <a:t>.</a:t>
            </a:r>
          </a:p>
          <a:p>
            <a:pPr lvl="1" algn="just" eaLnBrk="1" hangingPunct="1"/>
            <a:r>
              <a:rPr lang="en-US" sz="3200" i="1"/>
              <a:t>Bán bậc ra </a:t>
            </a:r>
            <a:r>
              <a:rPr lang="en-US" sz="3200"/>
              <a:t>(</a:t>
            </a:r>
            <a:r>
              <a:rPr lang="en-US" sz="3200" i="1"/>
              <a:t>out-degree</a:t>
            </a:r>
            <a:r>
              <a:rPr lang="en-US" sz="3200"/>
              <a:t>) của </a:t>
            </a:r>
            <a:r>
              <a:rPr lang="en-US" sz="3200" i="1"/>
              <a:t>v</a:t>
            </a:r>
            <a:r>
              <a:rPr lang="en-US" sz="3200"/>
              <a:t>, </a:t>
            </a:r>
            <a:r>
              <a:rPr lang="en-US" sz="3200">
                <a:solidFill>
                  <a:srgbClr val="FF0000"/>
                </a:solidFill>
              </a:rPr>
              <a:t>deg</a:t>
            </a:r>
            <a:r>
              <a:rPr lang="en-US" sz="3200" baseline="30000">
                <a:solidFill>
                  <a:srgbClr val="FF0000"/>
                </a:solidFill>
                <a:sym typeface="Symbol" pitchFamily="18" charset="2"/>
              </a:rPr>
              <a:t></a:t>
            </a:r>
            <a:r>
              <a:rPr lang="en-US" sz="3200">
                <a:solidFill>
                  <a:srgbClr val="FF0000"/>
                </a:solidFill>
                <a:sym typeface="Symbol" pitchFamily="18" charset="2"/>
              </a:rPr>
              <a:t>(</a:t>
            </a:r>
            <a:r>
              <a:rPr lang="en-US" sz="3200" i="1">
                <a:solidFill>
                  <a:srgbClr val="FF0000"/>
                </a:solidFill>
                <a:sym typeface="Symbol" pitchFamily="18" charset="2"/>
              </a:rPr>
              <a:t>v</a:t>
            </a:r>
            <a:r>
              <a:rPr lang="en-US" sz="3200">
                <a:solidFill>
                  <a:srgbClr val="FF0000"/>
                </a:solidFill>
                <a:sym typeface="Symbol" pitchFamily="18" charset="2"/>
              </a:rPr>
              <a:t>)</a:t>
            </a:r>
            <a:r>
              <a:rPr lang="en-US" sz="3200">
                <a:sym typeface="Symbol" pitchFamily="18" charset="2"/>
              </a:rPr>
              <a:t>, là số cạnh đi ra khỏi </a:t>
            </a:r>
            <a:r>
              <a:rPr lang="en-US" sz="3200" i="1">
                <a:sym typeface="Symbol" pitchFamily="18" charset="2"/>
              </a:rPr>
              <a:t>v</a:t>
            </a:r>
            <a:r>
              <a:rPr lang="en-US" sz="3200">
                <a:sym typeface="Symbol" pitchFamily="18" charset="2"/>
              </a:rPr>
              <a:t>.</a:t>
            </a:r>
          </a:p>
          <a:p>
            <a:pPr lvl="1" algn="just" eaLnBrk="1" hangingPunct="1"/>
            <a:r>
              <a:rPr lang="en-US" sz="3200" i="1">
                <a:sym typeface="Symbol" pitchFamily="18" charset="2"/>
              </a:rPr>
              <a:t>Bậc</a:t>
            </a:r>
            <a:r>
              <a:rPr lang="en-US" sz="3200">
                <a:sym typeface="Symbol" pitchFamily="18" charset="2"/>
              </a:rPr>
              <a:t> của </a:t>
            </a:r>
            <a:r>
              <a:rPr lang="en-US" sz="3200" i="1">
                <a:sym typeface="Symbol" pitchFamily="18" charset="2"/>
              </a:rPr>
              <a:t>v</a:t>
            </a:r>
            <a:r>
              <a:rPr lang="en-US" sz="3200">
                <a:sym typeface="Symbol" pitchFamily="18" charset="2"/>
              </a:rPr>
              <a:t>, </a:t>
            </a:r>
            <a:r>
              <a:rPr lang="en-US" sz="3200">
                <a:solidFill>
                  <a:srgbClr val="FF0000"/>
                </a:solidFill>
                <a:sym typeface="Symbol" pitchFamily="18" charset="2"/>
              </a:rPr>
              <a:t>deg(</a:t>
            </a:r>
            <a:r>
              <a:rPr lang="en-US" sz="3200" i="1">
                <a:solidFill>
                  <a:srgbClr val="FF0000"/>
                </a:solidFill>
                <a:sym typeface="Symbol" pitchFamily="18" charset="2"/>
              </a:rPr>
              <a:t>v</a:t>
            </a:r>
            <a:r>
              <a:rPr lang="en-US" sz="3200">
                <a:solidFill>
                  <a:srgbClr val="FF0000"/>
                </a:solidFill>
                <a:sym typeface="Symbol" pitchFamily="18" charset="2"/>
              </a:rPr>
              <a:t>):</a:t>
            </a:r>
            <a:r>
              <a:rPr lang="en-US" sz="3200">
                <a:solidFill>
                  <a:srgbClr val="FF0000"/>
                </a:solidFill>
              </a:rPr>
              <a:t>deg</a:t>
            </a:r>
            <a:r>
              <a:rPr lang="en-US" sz="3200" baseline="30000">
                <a:solidFill>
                  <a:srgbClr val="FF0000"/>
                </a:solidFill>
                <a:sym typeface="Symbol" pitchFamily="18" charset="2"/>
              </a:rPr>
              <a:t></a:t>
            </a:r>
            <a:r>
              <a:rPr lang="en-US" sz="3200">
                <a:solidFill>
                  <a:srgbClr val="FF0000"/>
                </a:solidFill>
                <a:sym typeface="Symbol" pitchFamily="18" charset="2"/>
              </a:rPr>
              <a:t>(</a:t>
            </a:r>
            <a:r>
              <a:rPr lang="en-US" sz="3200" i="1">
                <a:solidFill>
                  <a:srgbClr val="FF0000"/>
                </a:solidFill>
                <a:sym typeface="Symbol" pitchFamily="18" charset="2"/>
              </a:rPr>
              <a:t>v</a:t>
            </a:r>
            <a:r>
              <a:rPr lang="en-US" sz="3200">
                <a:solidFill>
                  <a:srgbClr val="FF0000"/>
                </a:solidFill>
                <a:sym typeface="Symbol" pitchFamily="18" charset="2"/>
              </a:rPr>
              <a:t>)+</a:t>
            </a:r>
            <a:r>
              <a:rPr lang="en-US" sz="3200">
                <a:solidFill>
                  <a:srgbClr val="FF0000"/>
                </a:solidFill>
              </a:rPr>
              <a:t>deg</a:t>
            </a:r>
            <a:r>
              <a:rPr lang="en-US" sz="3200" baseline="30000">
                <a:solidFill>
                  <a:srgbClr val="FF0000"/>
                </a:solidFill>
                <a:sym typeface="Symbol" pitchFamily="18" charset="2"/>
              </a:rPr>
              <a:t></a:t>
            </a:r>
            <a:r>
              <a:rPr lang="en-US" sz="3200">
                <a:solidFill>
                  <a:srgbClr val="FF0000"/>
                </a:solidFill>
                <a:sym typeface="Symbol" pitchFamily="18" charset="2"/>
              </a:rPr>
              <a:t>(</a:t>
            </a:r>
            <a:r>
              <a:rPr lang="en-US" sz="3200" i="1">
                <a:solidFill>
                  <a:srgbClr val="FF0000"/>
                </a:solidFill>
                <a:sym typeface="Symbol" pitchFamily="18" charset="2"/>
              </a:rPr>
              <a:t>v</a:t>
            </a:r>
            <a:r>
              <a:rPr lang="en-US" sz="3200">
                <a:solidFill>
                  <a:srgbClr val="FF0000"/>
                </a:solidFill>
                <a:sym typeface="Symbol" pitchFamily="18" charset="2"/>
              </a:rPr>
              <a:t>)</a:t>
            </a:r>
            <a:r>
              <a:rPr lang="en-US" sz="3200">
                <a:sym typeface="Symbol" pitchFamily="18" charset="2"/>
              </a:rPr>
              <a:t>, là tổng của bán bậc vào và bán bậc ra của </a:t>
            </a:r>
            <a:r>
              <a:rPr lang="en-US" sz="3200" i="1">
                <a:sym typeface="Symbol" pitchFamily="18" charset="2"/>
              </a:rPr>
              <a:t>v</a:t>
            </a:r>
            <a:r>
              <a:rPr lang="en-US" sz="3200">
                <a:sym typeface="Symbol" pitchFamily="18" charset="2"/>
              </a:rPr>
              <a:t>.</a:t>
            </a:r>
          </a:p>
        </p:txBody>
      </p:sp>
    </p:spTree>
    <p:extLst>
      <p:ext uri="{BB962C8B-B14F-4D97-AF65-F5344CB8AC3E}">
        <p14:creationId xmlns:p14="http://schemas.microsoft.com/office/powerpoint/2010/main" val="159246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2"/>
          <p:cNvSpPr>
            <a:spLocks noGrp="1"/>
          </p:cNvSpPr>
          <p:nvPr>
            <p:ph type="ftr" sz="quarter" idx="10"/>
          </p:nvPr>
        </p:nvSpPr>
        <p:spPr>
          <a:noFill/>
        </p:spPr>
        <p:txBody>
          <a:bodyPr/>
          <a:lstStyle/>
          <a:p>
            <a:endParaRPr lang="en-US" sz="1000"/>
          </a:p>
        </p:txBody>
      </p:sp>
      <p:sp>
        <p:nvSpPr>
          <p:cNvPr id="52227" name="Slide Number Placeholder 3"/>
          <p:cNvSpPr>
            <a:spLocks noGrp="1"/>
          </p:cNvSpPr>
          <p:nvPr>
            <p:ph type="sldNum" sz="quarter" idx="11"/>
          </p:nvPr>
        </p:nvSpPr>
        <p:spPr>
          <a:noFill/>
        </p:spPr>
        <p:txBody>
          <a:bodyPr/>
          <a:lstStyle/>
          <a:p>
            <a:fld id="{3414A124-14BF-4B18-AA3E-879E3B3F1CB3}" type="slidenum">
              <a:rPr lang="en-US">
                <a:solidFill>
                  <a:srgbClr val="000000"/>
                </a:solidFill>
              </a:rPr>
              <a:pPr/>
              <a:t>27</a:t>
            </a:fld>
            <a:endParaRPr lang="en-US">
              <a:solidFill>
                <a:srgbClr val="000000"/>
              </a:solidFill>
            </a:endParaRPr>
          </a:p>
        </p:txBody>
      </p:sp>
      <p:sp>
        <p:nvSpPr>
          <p:cNvPr id="52228" name="Rectangle 2"/>
          <p:cNvSpPr>
            <a:spLocks noGrp="1" noChangeArrowheads="1"/>
          </p:cNvSpPr>
          <p:nvPr>
            <p:ph type="title"/>
          </p:nvPr>
        </p:nvSpPr>
        <p:spPr/>
        <p:txBody>
          <a:bodyPr/>
          <a:lstStyle/>
          <a:p>
            <a:pPr eaLnBrk="1" hangingPunct="1"/>
            <a:r>
              <a:rPr lang="en-US">
                <a:solidFill>
                  <a:srgbClr val="FF3300"/>
                </a:solidFill>
              </a:rPr>
              <a:t>Ví dụ</a:t>
            </a:r>
          </a:p>
        </p:txBody>
      </p:sp>
      <p:sp>
        <p:nvSpPr>
          <p:cNvPr id="52229" name="Oval 8"/>
          <p:cNvSpPr>
            <a:spLocks noChangeArrowheads="1"/>
          </p:cNvSpPr>
          <p:nvPr/>
        </p:nvSpPr>
        <p:spPr bwMode="auto">
          <a:xfrm>
            <a:off x="8229600" y="3505200"/>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f</a:t>
            </a:r>
          </a:p>
        </p:txBody>
      </p:sp>
      <p:grpSp>
        <p:nvGrpSpPr>
          <p:cNvPr id="52230" name="Group 21"/>
          <p:cNvGrpSpPr>
            <a:grpSpLocks/>
          </p:cNvGrpSpPr>
          <p:nvPr/>
        </p:nvGrpSpPr>
        <p:grpSpPr bwMode="auto">
          <a:xfrm>
            <a:off x="3243263" y="2008188"/>
            <a:ext cx="3732212" cy="2495550"/>
            <a:chOff x="1083" y="1265"/>
            <a:chExt cx="2351" cy="1572"/>
          </a:xfrm>
        </p:grpSpPr>
        <p:sp>
          <p:nvSpPr>
            <p:cNvPr id="52236" name="Oval 3"/>
            <p:cNvSpPr>
              <a:spLocks noChangeArrowheads="1"/>
            </p:cNvSpPr>
            <p:nvPr/>
          </p:nvSpPr>
          <p:spPr bwMode="auto">
            <a:xfrm>
              <a:off x="1083" y="2013"/>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a</a:t>
              </a:r>
            </a:p>
          </p:txBody>
        </p:sp>
        <p:sp>
          <p:nvSpPr>
            <p:cNvPr id="52237" name="Oval 4"/>
            <p:cNvSpPr>
              <a:spLocks noChangeArrowheads="1"/>
            </p:cNvSpPr>
            <p:nvPr/>
          </p:nvSpPr>
          <p:spPr bwMode="auto">
            <a:xfrm>
              <a:off x="1985" y="1268"/>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b</a:t>
              </a:r>
            </a:p>
          </p:txBody>
        </p:sp>
        <p:sp>
          <p:nvSpPr>
            <p:cNvPr id="52238" name="Oval 5"/>
            <p:cNvSpPr>
              <a:spLocks noChangeArrowheads="1"/>
            </p:cNvSpPr>
            <p:nvPr/>
          </p:nvSpPr>
          <p:spPr bwMode="auto">
            <a:xfrm>
              <a:off x="3098" y="1265"/>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c</a:t>
              </a:r>
            </a:p>
          </p:txBody>
        </p:sp>
        <p:sp>
          <p:nvSpPr>
            <p:cNvPr id="52239" name="Oval 6"/>
            <p:cNvSpPr>
              <a:spLocks noChangeArrowheads="1"/>
            </p:cNvSpPr>
            <p:nvPr/>
          </p:nvSpPr>
          <p:spPr bwMode="auto">
            <a:xfrm>
              <a:off x="3098" y="250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e</a:t>
              </a:r>
            </a:p>
          </p:txBody>
        </p:sp>
        <p:sp>
          <p:nvSpPr>
            <p:cNvPr id="52240" name="Oval 7"/>
            <p:cNvSpPr>
              <a:spLocks noChangeArrowheads="1"/>
            </p:cNvSpPr>
            <p:nvPr/>
          </p:nvSpPr>
          <p:spPr bwMode="auto">
            <a:xfrm>
              <a:off x="1755" y="2493"/>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d</a:t>
              </a:r>
            </a:p>
          </p:txBody>
        </p:sp>
        <p:cxnSp>
          <p:nvCxnSpPr>
            <p:cNvPr id="52241" name="AutoShape 9"/>
            <p:cNvCxnSpPr>
              <a:cxnSpLocks noChangeShapeType="1"/>
              <a:stCxn id="52238" idx="4"/>
              <a:endCxn id="52239" idx="0"/>
            </p:cNvCxnSpPr>
            <p:nvPr/>
          </p:nvCxnSpPr>
          <p:spPr bwMode="auto">
            <a:xfrm>
              <a:off x="3266" y="1601"/>
              <a:ext cx="0" cy="900"/>
            </a:xfrm>
            <a:prstGeom prst="straightConnector1">
              <a:avLst/>
            </a:prstGeom>
            <a:noFill/>
            <a:ln w="9525">
              <a:solidFill>
                <a:schemeClr val="tx1"/>
              </a:solidFill>
              <a:round/>
              <a:headEnd/>
              <a:tailEnd type="triangle" w="med" len="med"/>
            </a:ln>
          </p:spPr>
        </p:cxnSp>
        <p:cxnSp>
          <p:nvCxnSpPr>
            <p:cNvPr id="52242" name="AutoShape 10"/>
            <p:cNvCxnSpPr>
              <a:cxnSpLocks noChangeShapeType="1"/>
              <a:stCxn id="52240" idx="6"/>
              <a:endCxn id="52239" idx="2"/>
            </p:cNvCxnSpPr>
            <p:nvPr/>
          </p:nvCxnSpPr>
          <p:spPr bwMode="auto">
            <a:xfrm>
              <a:off x="2091" y="2661"/>
              <a:ext cx="1007" cy="8"/>
            </a:xfrm>
            <a:prstGeom prst="straightConnector1">
              <a:avLst/>
            </a:prstGeom>
            <a:noFill/>
            <a:ln w="9525">
              <a:solidFill>
                <a:schemeClr val="tx1"/>
              </a:solidFill>
              <a:round/>
              <a:headEnd/>
              <a:tailEnd type="triangle" w="med" len="med"/>
            </a:ln>
          </p:spPr>
        </p:cxnSp>
        <p:cxnSp>
          <p:nvCxnSpPr>
            <p:cNvPr id="52243" name="AutoShape 11"/>
            <p:cNvCxnSpPr>
              <a:cxnSpLocks noChangeShapeType="1"/>
              <a:stCxn id="52236" idx="5"/>
              <a:endCxn id="52240" idx="1"/>
            </p:cNvCxnSpPr>
            <p:nvPr/>
          </p:nvCxnSpPr>
          <p:spPr bwMode="auto">
            <a:xfrm>
              <a:off x="1370" y="2300"/>
              <a:ext cx="434" cy="242"/>
            </a:xfrm>
            <a:prstGeom prst="straightConnector1">
              <a:avLst/>
            </a:prstGeom>
            <a:noFill/>
            <a:ln w="9525">
              <a:solidFill>
                <a:schemeClr val="tx1"/>
              </a:solidFill>
              <a:round/>
              <a:headEnd/>
              <a:tailEnd type="triangle" w="med" len="med"/>
            </a:ln>
          </p:spPr>
        </p:cxnSp>
        <p:cxnSp>
          <p:nvCxnSpPr>
            <p:cNvPr id="52244" name="AutoShape 12"/>
            <p:cNvCxnSpPr>
              <a:cxnSpLocks noChangeShapeType="1"/>
              <a:stCxn id="52238" idx="3"/>
              <a:endCxn id="52240" idx="7"/>
            </p:cNvCxnSpPr>
            <p:nvPr/>
          </p:nvCxnSpPr>
          <p:spPr bwMode="auto">
            <a:xfrm flipH="1">
              <a:off x="2042" y="1552"/>
              <a:ext cx="1105" cy="990"/>
            </a:xfrm>
            <a:prstGeom prst="straightConnector1">
              <a:avLst/>
            </a:prstGeom>
            <a:noFill/>
            <a:ln w="9525">
              <a:solidFill>
                <a:schemeClr val="tx1"/>
              </a:solidFill>
              <a:round/>
              <a:headEnd/>
              <a:tailEnd type="triangle" w="med" len="med"/>
            </a:ln>
          </p:spPr>
        </p:cxnSp>
        <p:cxnSp>
          <p:nvCxnSpPr>
            <p:cNvPr id="52245" name="AutoShape 13"/>
            <p:cNvCxnSpPr>
              <a:cxnSpLocks noChangeShapeType="1"/>
              <a:stCxn id="52237" idx="6"/>
              <a:endCxn id="52238" idx="2"/>
            </p:cNvCxnSpPr>
            <p:nvPr/>
          </p:nvCxnSpPr>
          <p:spPr bwMode="auto">
            <a:xfrm flipV="1">
              <a:off x="2321" y="1433"/>
              <a:ext cx="777" cy="3"/>
            </a:xfrm>
            <a:prstGeom prst="straightConnector1">
              <a:avLst/>
            </a:prstGeom>
            <a:noFill/>
            <a:ln w="9525">
              <a:solidFill>
                <a:schemeClr val="tx1"/>
              </a:solidFill>
              <a:round/>
              <a:headEnd/>
              <a:tailEnd type="triangle" w="med" len="med"/>
            </a:ln>
          </p:spPr>
        </p:cxnSp>
        <p:cxnSp>
          <p:nvCxnSpPr>
            <p:cNvPr id="52246" name="AutoShape 14"/>
            <p:cNvCxnSpPr>
              <a:cxnSpLocks noChangeShapeType="1"/>
              <a:stCxn id="52236" idx="7"/>
              <a:endCxn id="52237" idx="2"/>
            </p:cNvCxnSpPr>
            <p:nvPr/>
          </p:nvCxnSpPr>
          <p:spPr bwMode="auto">
            <a:xfrm flipV="1">
              <a:off x="1370" y="1436"/>
              <a:ext cx="615" cy="626"/>
            </a:xfrm>
            <a:prstGeom prst="straightConnector1">
              <a:avLst/>
            </a:prstGeom>
            <a:noFill/>
            <a:ln w="9525">
              <a:solidFill>
                <a:schemeClr val="tx1"/>
              </a:solidFill>
              <a:round/>
              <a:headEnd/>
              <a:tailEnd type="triangle" w="med" len="med"/>
            </a:ln>
          </p:spPr>
        </p:cxnSp>
      </p:grpSp>
      <p:sp>
        <p:nvSpPr>
          <p:cNvPr id="52231" name="Text Box 15"/>
          <p:cNvSpPr txBox="1">
            <a:spLocks noChangeArrowheads="1"/>
          </p:cNvSpPr>
          <p:nvPr/>
        </p:nvSpPr>
        <p:spPr bwMode="auto">
          <a:xfrm>
            <a:off x="4406900" y="4706938"/>
            <a:ext cx="1415772" cy="707886"/>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deg</a:t>
            </a:r>
            <a:r>
              <a:rPr lang="en-US" sz="2000" baseline="30000">
                <a:solidFill>
                  <a:srgbClr val="000000"/>
                </a:solidFill>
                <a:latin typeface="Arial" pitchFamily="34" charset="0"/>
              </a:rPr>
              <a:t>-</a:t>
            </a:r>
            <a:r>
              <a:rPr lang="en-US" sz="2000">
                <a:solidFill>
                  <a:srgbClr val="000000"/>
                </a:solidFill>
                <a:latin typeface="Arial" pitchFamily="34" charset="0"/>
              </a:rPr>
              <a:t>(d) = 2</a:t>
            </a:r>
          </a:p>
          <a:p>
            <a:pPr eaLnBrk="0" fontAlgn="base" hangingPunct="0">
              <a:spcBef>
                <a:spcPct val="0"/>
              </a:spcBef>
              <a:spcAft>
                <a:spcPct val="0"/>
              </a:spcAft>
            </a:pPr>
            <a:r>
              <a:rPr lang="en-US" sz="2000">
                <a:solidFill>
                  <a:srgbClr val="000000"/>
                </a:solidFill>
                <a:latin typeface="Arial" pitchFamily="34" charset="0"/>
              </a:rPr>
              <a:t>deg</a:t>
            </a:r>
            <a:r>
              <a:rPr lang="en-US" sz="2000" baseline="30000">
                <a:solidFill>
                  <a:srgbClr val="000000"/>
                </a:solidFill>
                <a:latin typeface="Arial" pitchFamily="34" charset="0"/>
              </a:rPr>
              <a:t>+</a:t>
            </a:r>
            <a:r>
              <a:rPr lang="en-US" sz="2000">
                <a:solidFill>
                  <a:srgbClr val="000000"/>
                </a:solidFill>
                <a:latin typeface="Arial" pitchFamily="34" charset="0"/>
              </a:rPr>
              <a:t>(d)= 1</a:t>
            </a:r>
          </a:p>
        </p:txBody>
      </p:sp>
      <p:sp>
        <p:nvSpPr>
          <p:cNvPr id="52232" name="Text Box 16"/>
          <p:cNvSpPr txBox="1">
            <a:spLocks noChangeArrowheads="1"/>
          </p:cNvSpPr>
          <p:nvPr/>
        </p:nvSpPr>
        <p:spPr bwMode="auto">
          <a:xfrm>
            <a:off x="8664575" y="4194176"/>
            <a:ext cx="1284288" cy="701675"/>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srgbClr val="000000"/>
                </a:solidFill>
              </a:rPr>
              <a:t>deg-(f) = 0</a:t>
            </a:r>
          </a:p>
          <a:p>
            <a:pPr fontAlgn="base">
              <a:spcBef>
                <a:spcPct val="0"/>
              </a:spcBef>
              <a:spcAft>
                <a:spcPct val="0"/>
              </a:spcAft>
            </a:pPr>
            <a:r>
              <a:rPr lang="en-US" sz="2000">
                <a:solidFill>
                  <a:srgbClr val="000000"/>
                </a:solidFill>
              </a:rPr>
              <a:t>deg+(f)= 0</a:t>
            </a:r>
          </a:p>
        </p:txBody>
      </p:sp>
      <p:sp>
        <p:nvSpPr>
          <p:cNvPr id="52233" name="Text Box 17"/>
          <p:cNvSpPr txBox="1">
            <a:spLocks noChangeArrowheads="1"/>
          </p:cNvSpPr>
          <p:nvPr/>
        </p:nvSpPr>
        <p:spPr bwMode="auto">
          <a:xfrm>
            <a:off x="5059364" y="1419226"/>
            <a:ext cx="2617787"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b kề tới c và c kề từ b</a:t>
            </a:r>
          </a:p>
        </p:txBody>
      </p:sp>
      <p:sp>
        <p:nvSpPr>
          <p:cNvPr id="52234" name="Text Box 19"/>
          <p:cNvSpPr txBox="1">
            <a:spLocks noChangeArrowheads="1"/>
          </p:cNvSpPr>
          <p:nvPr/>
        </p:nvSpPr>
        <p:spPr bwMode="auto">
          <a:xfrm>
            <a:off x="2090738" y="3790951"/>
            <a:ext cx="1593850" cy="1006475"/>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srgbClr val="000000"/>
                </a:solidFill>
              </a:rPr>
              <a:t>deg-(a) = 0</a:t>
            </a:r>
          </a:p>
          <a:p>
            <a:pPr fontAlgn="base">
              <a:spcBef>
                <a:spcPct val="0"/>
              </a:spcBef>
              <a:spcAft>
                <a:spcPct val="0"/>
              </a:spcAft>
            </a:pPr>
            <a:r>
              <a:rPr lang="en-US" sz="2000">
                <a:solidFill>
                  <a:srgbClr val="000000"/>
                </a:solidFill>
              </a:rPr>
              <a:t>deg+(a)= 2</a:t>
            </a:r>
          </a:p>
          <a:p>
            <a:pPr fontAlgn="base">
              <a:spcBef>
                <a:spcPct val="0"/>
              </a:spcBef>
              <a:spcAft>
                <a:spcPct val="0"/>
              </a:spcAft>
            </a:pPr>
            <a:r>
              <a:rPr lang="en-US" sz="2000">
                <a:solidFill>
                  <a:srgbClr val="000000"/>
                </a:solidFill>
              </a:rPr>
              <a:t>a- đỉnh nguồn</a:t>
            </a:r>
          </a:p>
        </p:txBody>
      </p:sp>
      <p:sp>
        <p:nvSpPr>
          <p:cNvPr id="52235" name="Text Box 20"/>
          <p:cNvSpPr txBox="1">
            <a:spLocks noChangeArrowheads="1"/>
          </p:cNvSpPr>
          <p:nvPr/>
        </p:nvSpPr>
        <p:spPr bwMode="auto">
          <a:xfrm>
            <a:off x="6419851" y="4689476"/>
            <a:ext cx="2309813" cy="1006475"/>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srgbClr val="000000"/>
                </a:solidFill>
              </a:rPr>
              <a:t>deg-(e) = 2</a:t>
            </a:r>
          </a:p>
          <a:p>
            <a:pPr fontAlgn="base">
              <a:spcBef>
                <a:spcPct val="0"/>
              </a:spcBef>
              <a:spcAft>
                <a:spcPct val="0"/>
              </a:spcAft>
            </a:pPr>
            <a:r>
              <a:rPr lang="en-US" sz="2000">
                <a:solidFill>
                  <a:srgbClr val="000000"/>
                </a:solidFill>
              </a:rPr>
              <a:t>deg+(e)= 0</a:t>
            </a:r>
          </a:p>
          <a:p>
            <a:pPr fontAlgn="base">
              <a:spcBef>
                <a:spcPct val="0"/>
              </a:spcBef>
              <a:spcAft>
                <a:spcPct val="0"/>
              </a:spcAft>
            </a:pPr>
            <a:r>
              <a:rPr lang="en-US" sz="2000">
                <a:solidFill>
                  <a:srgbClr val="000000"/>
                </a:solidFill>
              </a:rPr>
              <a:t>e – đỉnh đích (target)</a:t>
            </a:r>
          </a:p>
        </p:txBody>
      </p:sp>
    </p:spTree>
    <p:extLst>
      <p:ext uri="{BB962C8B-B14F-4D97-AF65-F5344CB8AC3E}">
        <p14:creationId xmlns:p14="http://schemas.microsoft.com/office/powerpoint/2010/main" val="281237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052" name="Slide Number Placeholder 4"/>
          <p:cNvSpPr>
            <a:spLocks noGrp="1"/>
          </p:cNvSpPr>
          <p:nvPr>
            <p:ph type="sldNum" sz="quarter" idx="11"/>
          </p:nvPr>
        </p:nvSpPr>
        <p:spPr>
          <a:noFill/>
        </p:spPr>
        <p:txBody>
          <a:bodyPr/>
          <a:lstStyle/>
          <a:p>
            <a:fld id="{B1656F10-022C-4001-B6DF-1794B4660547}" type="slidenum">
              <a:rPr lang="en-US">
                <a:solidFill>
                  <a:srgbClr val="000000"/>
                </a:solidFill>
              </a:rPr>
              <a:pPr/>
              <a:t>28</a:t>
            </a:fld>
            <a:endParaRPr lang="en-US">
              <a:solidFill>
                <a:srgbClr val="000000"/>
              </a:solidFill>
            </a:endParaRPr>
          </a:p>
        </p:txBody>
      </p:sp>
      <p:sp>
        <p:nvSpPr>
          <p:cNvPr id="2053" name="Rectangle 2"/>
          <p:cNvSpPr>
            <a:spLocks noGrp="1" noChangeArrowheads="1"/>
          </p:cNvSpPr>
          <p:nvPr>
            <p:ph type="title"/>
          </p:nvPr>
        </p:nvSpPr>
        <p:spPr/>
        <p:txBody>
          <a:bodyPr/>
          <a:lstStyle/>
          <a:p>
            <a:pPr eaLnBrk="1" hangingPunct="1"/>
            <a:r>
              <a:rPr lang="en-US" sz="4000"/>
              <a:t>Định lý về các cái bắt tay có hướng </a:t>
            </a:r>
            <a:br>
              <a:rPr lang="en-US" sz="4000"/>
            </a:br>
            <a:r>
              <a:rPr lang="en-US" sz="2400"/>
              <a:t>Directed Handshaking Theorem</a:t>
            </a:r>
          </a:p>
        </p:txBody>
      </p:sp>
      <p:sp>
        <p:nvSpPr>
          <p:cNvPr id="2054" name="Rectangle 3"/>
          <p:cNvSpPr>
            <a:spLocks noGrp="1" noChangeArrowheads="1"/>
          </p:cNvSpPr>
          <p:nvPr>
            <p:ph type="body" idx="1"/>
          </p:nvPr>
        </p:nvSpPr>
        <p:spPr/>
        <p:txBody>
          <a:bodyPr/>
          <a:lstStyle/>
          <a:p>
            <a:pPr eaLnBrk="1" hangingPunct="1"/>
            <a:r>
              <a:rPr lang="en-US" b="1">
                <a:solidFill>
                  <a:srgbClr val="C00000"/>
                </a:solidFill>
              </a:rPr>
              <a:t>Định lý. </a:t>
            </a:r>
            <a:r>
              <a:rPr lang="en-US">
                <a:solidFill>
                  <a:srgbClr val="C00000"/>
                </a:solidFill>
              </a:rPr>
              <a:t>Giả sử </a:t>
            </a:r>
            <a:r>
              <a:rPr lang="en-US" i="1">
                <a:solidFill>
                  <a:srgbClr val="C00000"/>
                </a:solidFill>
              </a:rPr>
              <a:t>G</a:t>
            </a:r>
            <a:r>
              <a:rPr lang="en-US">
                <a:solidFill>
                  <a:srgbClr val="C00000"/>
                </a:solidFill>
              </a:rPr>
              <a:t> là đồ thị có hướng (có thể là đơn hoặc đa) với tập đỉnh  </a:t>
            </a:r>
            <a:r>
              <a:rPr lang="en-US" i="1">
                <a:solidFill>
                  <a:srgbClr val="C00000"/>
                </a:solidFill>
              </a:rPr>
              <a:t>V</a:t>
            </a:r>
            <a:r>
              <a:rPr lang="en-US">
                <a:solidFill>
                  <a:srgbClr val="C00000"/>
                </a:solidFill>
              </a:rPr>
              <a:t>  và tập cạnh  </a:t>
            </a:r>
            <a:r>
              <a:rPr lang="en-US" i="1">
                <a:solidFill>
                  <a:srgbClr val="C00000"/>
                </a:solidFill>
              </a:rPr>
              <a:t>E</a:t>
            </a:r>
            <a:r>
              <a:rPr lang="en-US">
                <a:solidFill>
                  <a:srgbClr val="C00000"/>
                </a:solidFill>
              </a:rPr>
              <a:t>.  Khi đó:</a:t>
            </a:r>
          </a:p>
          <a:p>
            <a:pPr eaLnBrk="1" hangingPunct="1"/>
            <a:endParaRPr lang="en-US"/>
          </a:p>
          <a:p>
            <a:pPr eaLnBrk="1" hangingPunct="1"/>
            <a:endParaRPr lang="en-US"/>
          </a:p>
          <a:p>
            <a:pPr eaLnBrk="1" hangingPunct="1"/>
            <a:endParaRPr lang="en-US"/>
          </a:p>
          <a:p>
            <a:pPr eaLnBrk="1" hangingPunct="1"/>
            <a:r>
              <a:rPr lang="en-US"/>
              <a:t>Chú ý là khái niệm bậc của đỉnh là không thay đổi cho dù ta xét đồ thị vô hướng hay có hướng.</a:t>
            </a:r>
          </a:p>
        </p:txBody>
      </p:sp>
      <p:graphicFrame>
        <p:nvGraphicFramePr>
          <p:cNvPr id="2050" name="Object 4"/>
          <p:cNvGraphicFramePr>
            <a:graphicFrameLocks noChangeAspect="1"/>
          </p:cNvGraphicFramePr>
          <p:nvPr/>
        </p:nvGraphicFramePr>
        <p:xfrm>
          <a:off x="2400300" y="2430464"/>
          <a:ext cx="7456488" cy="1177925"/>
        </p:xfrm>
        <a:graphic>
          <a:graphicData uri="http://schemas.openxmlformats.org/presentationml/2006/ole">
            <mc:AlternateContent xmlns:mc="http://schemas.openxmlformats.org/markup-compatibility/2006">
              <mc:Choice xmlns:v="urn:schemas-microsoft-com:vml" Requires="v">
                <p:oleObj spid="_x0000_s2052" name="Equation" r:id="rId3" imgW="2654280" imgH="419040" progId="Equation.3">
                  <p:embed/>
                </p:oleObj>
              </mc:Choice>
              <mc:Fallback>
                <p:oleObj name="Equation" r:id="rId3" imgW="2654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2430464"/>
                        <a:ext cx="7456488" cy="1177925"/>
                      </a:xfrm>
                      <a:prstGeom prst="rect">
                        <a:avLst/>
                      </a:prstGeom>
                      <a:solidFill>
                        <a:srgbClr val="FFCCCC"/>
                      </a:solidFill>
                    </p:spPr>
                  </p:pic>
                </p:oleObj>
              </mc:Fallback>
            </mc:AlternateContent>
          </a:graphicData>
        </a:graphic>
      </p:graphicFrame>
    </p:spTree>
    <p:extLst>
      <p:ext uri="{BB962C8B-B14F-4D97-AF65-F5344CB8AC3E}">
        <p14:creationId xmlns:p14="http://schemas.microsoft.com/office/powerpoint/2010/main" val="2406043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29</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2800" b="1" dirty="0">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dirty="0"/>
          </a:p>
        </p:txBody>
      </p:sp>
      <p:sp>
        <p:nvSpPr>
          <p:cNvPr id="22533" name="Rectangle 3"/>
          <p:cNvSpPr>
            <a:spLocks noGrp="1" noChangeArrowheads="1"/>
          </p:cNvSpPr>
          <p:nvPr>
            <p:ph type="body" idx="1"/>
          </p:nvPr>
        </p:nvSpPr>
        <p:spPr/>
        <p:txBody>
          <a:bodyPr/>
          <a:lstStyle/>
          <a:p>
            <a:pPr eaLnBrk="1" hangingPunct="1">
              <a:buFontTx/>
              <a:buNone/>
            </a:pPr>
            <a:r>
              <a:rPr lang="en-US" dirty="0">
                <a:latin typeface="+mj-lt"/>
              </a:rPr>
              <a:t>1.1.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trong</a:t>
            </a:r>
            <a:r>
              <a:rPr lang="en-US" dirty="0">
                <a:latin typeface="+mj-lt"/>
              </a:rPr>
              <a:t> </a:t>
            </a:r>
            <a:r>
              <a:rPr lang="en-US" dirty="0" err="1">
                <a:latin typeface="+mj-lt"/>
              </a:rPr>
              <a:t>thực</a:t>
            </a:r>
            <a:r>
              <a:rPr lang="en-US" dirty="0">
                <a:latin typeface="+mj-lt"/>
              </a:rPr>
              <a:t> </a:t>
            </a:r>
            <a:r>
              <a:rPr lang="en-US" dirty="0" err="1">
                <a:latin typeface="+mj-lt"/>
              </a:rPr>
              <a:t>tế</a:t>
            </a:r>
            <a:endParaRPr lang="en-US" dirty="0">
              <a:latin typeface="+mj-lt"/>
            </a:endParaRPr>
          </a:p>
          <a:p>
            <a:pPr eaLnBrk="1" hangingPunct="1">
              <a:buFontTx/>
              <a:buNone/>
            </a:pPr>
            <a:r>
              <a:rPr lang="en-US" dirty="0">
                <a:latin typeface="+mj-lt"/>
              </a:rPr>
              <a:t>1.2. </a:t>
            </a:r>
            <a:r>
              <a:rPr lang="en-US" dirty="0" err="1">
                <a:latin typeface="+mj-lt"/>
              </a:rPr>
              <a:t>Các</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a:p>
            <a:pPr eaLnBrk="1" hangingPunct="1">
              <a:buFontTx/>
              <a:buNone/>
            </a:pPr>
            <a:r>
              <a:rPr lang="en-US" dirty="0">
                <a:latin typeface="+mj-lt"/>
              </a:rPr>
              <a:t>1.3. </a:t>
            </a:r>
            <a:r>
              <a:rPr lang="en-US" dirty="0" err="1">
                <a:latin typeface="+mj-lt"/>
              </a:rPr>
              <a:t>Bậc</a:t>
            </a:r>
            <a:r>
              <a:rPr lang="en-US" dirty="0">
                <a:latin typeface="+mj-lt"/>
              </a:rPr>
              <a:t> </a:t>
            </a:r>
            <a:r>
              <a:rPr lang="en-US" dirty="0" err="1">
                <a:latin typeface="+mj-lt"/>
              </a:rPr>
              <a:t>của</a:t>
            </a:r>
            <a:r>
              <a:rPr lang="en-US" dirty="0">
                <a:latin typeface="+mj-lt"/>
              </a:rPr>
              <a:t> </a:t>
            </a:r>
            <a:r>
              <a:rPr lang="en-US" dirty="0" err="1">
                <a:latin typeface="+mj-lt"/>
              </a:rPr>
              <a:t>đỉnh</a:t>
            </a:r>
            <a:endParaRPr lang="en-US" dirty="0">
              <a:latin typeface="+mj-lt"/>
            </a:endParaRPr>
          </a:p>
          <a:p>
            <a:pPr eaLnBrk="1" hangingPunct="1">
              <a:buFontTx/>
              <a:buNone/>
            </a:pPr>
            <a:r>
              <a:rPr lang="en-US" b="1" dirty="0">
                <a:latin typeface="+mj-lt"/>
              </a:rPr>
              <a:t>1.4. </a:t>
            </a:r>
            <a:r>
              <a:rPr lang="en-US" b="1" dirty="0" err="1">
                <a:latin typeface="+mj-lt"/>
              </a:rPr>
              <a:t>Đồ</a:t>
            </a:r>
            <a:r>
              <a:rPr lang="en-US" b="1" dirty="0">
                <a:latin typeface="+mj-lt"/>
              </a:rPr>
              <a:t> </a:t>
            </a:r>
            <a:r>
              <a:rPr lang="en-US" b="1" dirty="0" err="1">
                <a:latin typeface="+mj-lt"/>
              </a:rPr>
              <a:t>thị</a:t>
            </a:r>
            <a:r>
              <a:rPr lang="en-US" b="1" dirty="0">
                <a:latin typeface="+mj-lt"/>
              </a:rPr>
              <a:t> con</a:t>
            </a:r>
          </a:p>
          <a:p>
            <a:pPr eaLnBrk="1" hangingPunct="1">
              <a:buFontTx/>
              <a:buNone/>
            </a:pPr>
            <a:r>
              <a:rPr lang="en-US" dirty="0">
                <a:latin typeface="+mj-lt"/>
              </a:rPr>
              <a:t>1.5.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đẳng</a:t>
            </a:r>
            <a:r>
              <a:rPr lang="en-US" dirty="0">
                <a:latin typeface="+mj-lt"/>
              </a:rPr>
              <a:t> </a:t>
            </a:r>
            <a:r>
              <a:rPr lang="en-US" dirty="0" err="1">
                <a:latin typeface="+mj-lt"/>
              </a:rPr>
              <a:t>cấu</a:t>
            </a:r>
            <a:endParaRPr lang="en-US" dirty="0">
              <a:latin typeface="+mj-lt"/>
            </a:endParaRPr>
          </a:p>
          <a:p>
            <a:pPr eaLnBrk="1" hangingPunct="1">
              <a:buFontTx/>
              <a:buNone/>
            </a:pPr>
            <a:r>
              <a:rPr lang="en-US" dirty="0">
                <a:latin typeface="+mj-lt"/>
              </a:rPr>
              <a:t>1.6. </a:t>
            </a:r>
            <a:r>
              <a:rPr lang="en-US" dirty="0" err="1">
                <a:latin typeface="+mj-lt"/>
              </a:rPr>
              <a:t>Đường</a:t>
            </a:r>
            <a:r>
              <a:rPr lang="en-US" dirty="0">
                <a:latin typeface="+mj-lt"/>
              </a:rPr>
              <a:t> </a:t>
            </a:r>
            <a:r>
              <a:rPr lang="en-US" dirty="0" err="1">
                <a:latin typeface="+mj-lt"/>
              </a:rPr>
              <a:t>đi</a:t>
            </a:r>
            <a:r>
              <a:rPr lang="en-US" dirty="0">
                <a:latin typeface="+mj-lt"/>
              </a:rPr>
              <a:t> </a:t>
            </a:r>
            <a:r>
              <a:rPr lang="en-US" dirty="0" err="1">
                <a:latin typeface="+mj-lt"/>
              </a:rPr>
              <a:t>và</a:t>
            </a:r>
            <a:r>
              <a:rPr lang="en-US" dirty="0">
                <a:latin typeface="+mj-lt"/>
              </a:rPr>
              <a:t> </a:t>
            </a:r>
            <a:r>
              <a:rPr lang="en-US" dirty="0" err="1">
                <a:latin typeface="+mj-lt"/>
              </a:rPr>
              <a:t>chu</a:t>
            </a:r>
            <a:r>
              <a:rPr lang="en-US" dirty="0">
                <a:latin typeface="+mj-lt"/>
              </a:rPr>
              <a:t> </a:t>
            </a:r>
            <a:r>
              <a:rPr lang="en-US" dirty="0" err="1">
                <a:latin typeface="+mj-lt"/>
              </a:rPr>
              <a:t>trình</a:t>
            </a:r>
            <a:endParaRPr lang="en-US" dirty="0">
              <a:latin typeface="+mj-lt"/>
            </a:endParaRPr>
          </a:p>
          <a:p>
            <a:pPr eaLnBrk="1" hangingPunct="1">
              <a:buFontTx/>
              <a:buNone/>
            </a:pPr>
            <a:r>
              <a:rPr lang="en-US" dirty="0">
                <a:latin typeface="+mj-lt"/>
              </a:rPr>
              <a:t>1.7. </a:t>
            </a:r>
            <a:r>
              <a:rPr lang="en-US" dirty="0" err="1">
                <a:latin typeface="+mj-lt"/>
              </a:rPr>
              <a:t>Tính</a:t>
            </a:r>
            <a:r>
              <a:rPr lang="en-US" dirty="0">
                <a:latin typeface="+mj-lt"/>
              </a:rPr>
              <a:t> </a:t>
            </a:r>
            <a:r>
              <a:rPr lang="en-US" dirty="0" err="1">
                <a:latin typeface="+mj-lt"/>
              </a:rPr>
              <a:t>liên</a:t>
            </a:r>
            <a:r>
              <a:rPr lang="en-US" dirty="0">
                <a:latin typeface="+mj-lt"/>
              </a:rPr>
              <a:t> </a:t>
            </a:r>
            <a:r>
              <a:rPr lang="en-US" dirty="0" err="1">
                <a:latin typeface="+mj-lt"/>
              </a:rPr>
              <a:t>thông</a:t>
            </a:r>
            <a:endParaRPr lang="en-US" dirty="0">
              <a:latin typeface="+mj-lt"/>
            </a:endParaRPr>
          </a:p>
          <a:p>
            <a:pPr eaLnBrk="1" hangingPunct="1">
              <a:buFontTx/>
              <a:buNone/>
            </a:pPr>
            <a:r>
              <a:rPr lang="en-US" dirty="0">
                <a:latin typeface="+mj-lt"/>
              </a:rPr>
              <a:t>1.8.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đặc</a:t>
            </a:r>
            <a:r>
              <a:rPr lang="en-US" dirty="0">
                <a:latin typeface="+mj-lt"/>
              </a:rPr>
              <a:t> </a:t>
            </a:r>
            <a:r>
              <a:rPr lang="en-US" dirty="0" err="1">
                <a:latin typeface="+mj-lt"/>
              </a:rPr>
              <a:t>biệt</a:t>
            </a:r>
            <a:endParaRPr lang="en-US" dirty="0">
              <a:latin typeface="+mj-lt"/>
            </a:endParaRPr>
          </a:p>
          <a:p>
            <a:pPr eaLnBrk="1" hangingPunct="1">
              <a:buNone/>
            </a:pPr>
            <a:r>
              <a:rPr lang="en-US" dirty="0"/>
              <a:t>1.9.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lang="en-US" dirty="0"/>
          </a:p>
          <a:p>
            <a:pPr eaLnBrk="1" hangingPunct="1">
              <a:buFontTx/>
              <a:buNone/>
            </a:pPr>
            <a:endParaRPr lang="en-US" dirty="0">
              <a:latin typeface="+mj-lt"/>
            </a:endParaRPr>
          </a:p>
          <a:p>
            <a:pPr lvl="1" eaLnBrk="1" hangingPunct="1"/>
            <a:endParaRPr lang="en-US" dirty="0">
              <a:latin typeface="Arial" pitchFamily="34" charset="0"/>
              <a:ea typeface="Arial Unicode MS" pitchFamily="34" charset="-128"/>
              <a:cs typeface="Arial Unicode MS" pitchFamily="34" charset="-128"/>
            </a:endParaRPr>
          </a:p>
          <a:p>
            <a:pPr lvl="1" eaLnBrk="1" hangingPunct="1"/>
            <a:endParaRPr lang="en-US" dirty="0"/>
          </a:p>
          <a:p>
            <a:pPr eaLnBrk="1" hangingPunct="1"/>
            <a:endParaRPr lang="en-US" dirty="0"/>
          </a:p>
        </p:txBody>
      </p:sp>
    </p:spTree>
    <p:extLst>
      <p:ext uri="{BB962C8B-B14F-4D97-AF65-F5344CB8AC3E}">
        <p14:creationId xmlns:p14="http://schemas.microsoft.com/office/powerpoint/2010/main" val="137160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3</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2800" b="1" dirty="0">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dirty="0"/>
          </a:p>
        </p:txBody>
      </p:sp>
      <p:sp>
        <p:nvSpPr>
          <p:cNvPr id="22533" name="Rectangle 3"/>
          <p:cNvSpPr>
            <a:spLocks noGrp="1" noChangeArrowheads="1"/>
          </p:cNvSpPr>
          <p:nvPr>
            <p:ph type="body" idx="1"/>
          </p:nvPr>
        </p:nvSpPr>
        <p:spPr/>
        <p:txBody>
          <a:bodyPr/>
          <a:lstStyle/>
          <a:p>
            <a:pPr eaLnBrk="1" hangingPunct="1">
              <a:buFontTx/>
              <a:buNone/>
            </a:pPr>
            <a:r>
              <a:rPr lang="en-US" b="1" dirty="0">
                <a:latin typeface="+mj-lt"/>
              </a:rPr>
              <a:t>1.1. </a:t>
            </a:r>
            <a:r>
              <a:rPr lang="en-US" b="1" dirty="0" err="1">
                <a:latin typeface="+mj-lt"/>
              </a:rPr>
              <a:t>Đồ</a:t>
            </a:r>
            <a:r>
              <a:rPr lang="en-US" b="1" dirty="0">
                <a:latin typeface="+mj-lt"/>
              </a:rPr>
              <a:t> </a:t>
            </a:r>
            <a:r>
              <a:rPr lang="en-US" b="1" dirty="0" err="1">
                <a:latin typeface="+mj-lt"/>
              </a:rPr>
              <a:t>thị</a:t>
            </a:r>
            <a:r>
              <a:rPr lang="en-US" b="1" dirty="0">
                <a:latin typeface="+mj-lt"/>
              </a:rPr>
              <a:t> </a:t>
            </a:r>
            <a:r>
              <a:rPr lang="en-US" b="1" dirty="0" err="1">
                <a:latin typeface="+mj-lt"/>
              </a:rPr>
              <a:t>trong</a:t>
            </a:r>
            <a:r>
              <a:rPr lang="en-US" b="1" dirty="0">
                <a:latin typeface="+mj-lt"/>
              </a:rPr>
              <a:t> </a:t>
            </a:r>
            <a:r>
              <a:rPr lang="en-US" b="1" dirty="0" err="1">
                <a:latin typeface="+mj-lt"/>
              </a:rPr>
              <a:t>thực</a:t>
            </a:r>
            <a:r>
              <a:rPr lang="en-US" b="1" dirty="0">
                <a:latin typeface="+mj-lt"/>
              </a:rPr>
              <a:t> </a:t>
            </a:r>
            <a:r>
              <a:rPr lang="en-US" b="1" dirty="0" err="1">
                <a:latin typeface="+mj-lt"/>
              </a:rPr>
              <a:t>tế</a:t>
            </a:r>
            <a:endParaRPr lang="en-US" b="1" dirty="0">
              <a:latin typeface="+mj-lt"/>
            </a:endParaRPr>
          </a:p>
          <a:p>
            <a:pPr eaLnBrk="1" hangingPunct="1">
              <a:buFontTx/>
              <a:buNone/>
            </a:pPr>
            <a:r>
              <a:rPr lang="en-US" dirty="0">
                <a:latin typeface="+mj-lt"/>
              </a:rPr>
              <a:t>1.2. </a:t>
            </a:r>
            <a:r>
              <a:rPr lang="en-US" dirty="0" err="1">
                <a:latin typeface="+mj-lt"/>
              </a:rPr>
              <a:t>Các</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a:p>
            <a:pPr eaLnBrk="1" hangingPunct="1">
              <a:buFontTx/>
              <a:buNone/>
            </a:pPr>
            <a:r>
              <a:rPr lang="en-US" dirty="0">
                <a:latin typeface="+mj-lt"/>
              </a:rPr>
              <a:t>1.3. </a:t>
            </a:r>
            <a:r>
              <a:rPr lang="en-US" dirty="0" err="1">
                <a:latin typeface="+mj-lt"/>
              </a:rPr>
              <a:t>Bậc</a:t>
            </a:r>
            <a:r>
              <a:rPr lang="en-US" dirty="0">
                <a:latin typeface="+mj-lt"/>
              </a:rPr>
              <a:t> </a:t>
            </a:r>
            <a:r>
              <a:rPr lang="en-US" dirty="0" err="1">
                <a:latin typeface="+mj-lt"/>
              </a:rPr>
              <a:t>của</a:t>
            </a:r>
            <a:r>
              <a:rPr lang="en-US" dirty="0">
                <a:latin typeface="+mj-lt"/>
              </a:rPr>
              <a:t> </a:t>
            </a:r>
            <a:r>
              <a:rPr lang="en-US" dirty="0" err="1">
                <a:latin typeface="+mj-lt"/>
              </a:rPr>
              <a:t>đỉnh</a:t>
            </a:r>
            <a:endParaRPr lang="en-US" dirty="0">
              <a:latin typeface="+mj-lt"/>
            </a:endParaRPr>
          </a:p>
          <a:p>
            <a:pPr eaLnBrk="1" hangingPunct="1">
              <a:buFontTx/>
              <a:buNone/>
            </a:pPr>
            <a:r>
              <a:rPr lang="en-US" dirty="0">
                <a:latin typeface="+mj-lt"/>
              </a:rPr>
              <a:t>1.4. </a:t>
            </a:r>
            <a:r>
              <a:rPr lang="en-US" dirty="0" err="1">
                <a:latin typeface="+mj-lt"/>
              </a:rPr>
              <a:t>Đồ</a:t>
            </a:r>
            <a:r>
              <a:rPr lang="en-US" dirty="0">
                <a:latin typeface="+mj-lt"/>
              </a:rPr>
              <a:t> </a:t>
            </a:r>
            <a:r>
              <a:rPr lang="en-US" dirty="0" err="1">
                <a:latin typeface="+mj-lt"/>
              </a:rPr>
              <a:t>thị</a:t>
            </a:r>
            <a:r>
              <a:rPr lang="en-US" dirty="0">
                <a:latin typeface="+mj-lt"/>
              </a:rPr>
              <a:t> con</a:t>
            </a:r>
          </a:p>
          <a:p>
            <a:pPr eaLnBrk="1" hangingPunct="1">
              <a:buFontTx/>
              <a:buNone/>
            </a:pPr>
            <a:r>
              <a:rPr lang="en-US" dirty="0">
                <a:latin typeface="+mj-lt"/>
              </a:rPr>
              <a:t>1.5.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đẳng</a:t>
            </a:r>
            <a:r>
              <a:rPr lang="en-US" dirty="0">
                <a:latin typeface="+mj-lt"/>
              </a:rPr>
              <a:t> </a:t>
            </a:r>
            <a:r>
              <a:rPr lang="en-US" dirty="0" err="1">
                <a:latin typeface="+mj-lt"/>
              </a:rPr>
              <a:t>cấu</a:t>
            </a:r>
            <a:endParaRPr lang="en-US" dirty="0">
              <a:latin typeface="+mj-lt"/>
            </a:endParaRPr>
          </a:p>
          <a:p>
            <a:pPr eaLnBrk="1" hangingPunct="1">
              <a:buFontTx/>
              <a:buNone/>
            </a:pPr>
            <a:r>
              <a:rPr lang="en-US" dirty="0">
                <a:latin typeface="+mj-lt"/>
              </a:rPr>
              <a:t>1.6. </a:t>
            </a:r>
            <a:r>
              <a:rPr lang="en-US" dirty="0" err="1">
                <a:latin typeface="+mj-lt"/>
              </a:rPr>
              <a:t>Đường</a:t>
            </a:r>
            <a:r>
              <a:rPr lang="en-US" dirty="0">
                <a:latin typeface="+mj-lt"/>
              </a:rPr>
              <a:t> </a:t>
            </a:r>
            <a:r>
              <a:rPr lang="en-US" dirty="0" err="1">
                <a:latin typeface="+mj-lt"/>
              </a:rPr>
              <a:t>đi</a:t>
            </a:r>
            <a:r>
              <a:rPr lang="en-US" dirty="0">
                <a:latin typeface="+mj-lt"/>
              </a:rPr>
              <a:t> </a:t>
            </a:r>
            <a:r>
              <a:rPr lang="en-US" dirty="0" err="1">
                <a:latin typeface="+mj-lt"/>
              </a:rPr>
              <a:t>và</a:t>
            </a:r>
            <a:r>
              <a:rPr lang="en-US" dirty="0">
                <a:latin typeface="+mj-lt"/>
              </a:rPr>
              <a:t> </a:t>
            </a:r>
            <a:r>
              <a:rPr lang="en-US" dirty="0" err="1">
                <a:latin typeface="+mj-lt"/>
              </a:rPr>
              <a:t>chu</a:t>
            </a:r>
            <a:r>
              <a:rPr lang="en-US" dirty="0">
                <a:latin typeface="+mj-lt"/>
              </a:rPr>
              <a:t> </a:t>
            </a:r>
            <a:r>
              <a:rPr lang="en-US" dirty="0" err="1">
                <a:latin typeface="+mj-lt"/>
              </a:rPr>
              <a:t>trình</a:t>
            </a:r>
            <a:endParaRPr lang="en-US" dirty="0">
              <a:latin typeface="+mj-lt"/>
            </a:endParaRPr>
          </a:p>
          <a:p>
            <a:pPr eaLnBrk="1" hangingPunct="1">
              <a:buFontTx/>
              <a:buNone/>
            </a:pPr>
            <a:r>
              <a:rPr lang="en-US" dirty="0">
                <a:latin typeface="+mj-lt"/>
              </a:rPr>
              <a:t>1.7. </a:t>
            </a:r>
            <a:r>
              <a:rPr lang="en-US" dirty="0" err="1">
                <a:latin typeface="+mj-lt"/>
              </a:rPr>
              <a:t>Tính</a:t>
            </a:r>
            <a:r>
              <a:rPr lang="en-US" dirty="0">
                <a:latin typeface="+mj-lt"/>
              </a:rPr>
              <a:t> </a:t>
            </a:r>
            <a:r>
              <a:rPr lang="en-US" dirty="0" err="1">
                <a:latin typeface="+mj-lt"/>
              </a:rPr>
              <a:t>liên</a:t>
            </a:r>
            <a:r>
              <a:rPr lang="en-US" dirty="0">
                <a:latin typeface="+mj-lt"/>
              </a:rPr>
              <a:t> </a:t>
            </a:r>
            <a:r>
              <a:rPr lang="en-US" dirty="0" err="1">
                <a:latin typeface="+mj-lt"/>
              </a:rPr>
              <a:t>thông</a:t>
            </a:r>
            <a:endParaRPr lang="en-US" dirty="0">
              <a:latin typeface="+mj-lt"/>
            </a:endParaRPr>
          </a:p>
          <a:p>
            <a:pPr eaLnBrk="1" hangingPunct="1">
              <a:buFontTx/>
              <a:buNone/>
            </a:pPr>
            <a:r>
              <a:rPr lang="en-US" dirty="0">
                <a:latin typeface="+mj-lt"/>
              </a:rPr>
              <a:t>1.8.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đặc</a:t>
            </a:r>
            <a:r>
              <a:rPr lang="en-US" dirty="0">
                <a:latin typeface="+mj-lt"/>
              </a:rPr>
              <a:t> </a:t>
            </a:r>
            <a:r>
              <a:rPr lang="en-US" dirty="0" err="1">
                <a:latin typeface="+mj-lt"/>
              </a:rPr>
              <a:t>biệt</a:t>
            </a:r>
            <a:endParaRPr lang="en-US" dirty="0">
              <a:latin typeface="+mj-lt"/>
            </a:endParaRPr>
          </a:p>
          <a:p>
            <a:pPr eaLnBrk="1" hangingPunct="1">
              <a:buFontTx/>
              <a:buNone/>
            </a:pPr>
            <a:r>
              <a:rPr lang="en-US" dirty="0">
                <a:latin typeface="+mj-lt"/>
              </a:rPr>
              <a:t>1.9. </a:t>
            </a:r>
            <a:r>
              <a:rPr lang="en-US" dirty="0" err="1">
                <a:latin typeface="+mj-lt"/>
              </a:rPr>
              <a:t>Tô</a:t>
            </a:r>
            <a:r>
              <a:rPr lang="en-US" dirty="0">
                <a:latin typeface="+mj-lt"/>
              </a:rPr>
              <a:t> </a:t>
            </a:r>
            <a:r>
              <a:rPr lang="en-US" dirty="0" err="1">
                <a:latin typeface="+mj-lt"/>
              </a:rPr>
              <a:t>màu</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a:p>
            <a:pPr lvl="1" eaLnBrk="1" hangingPunct="1"/>
            <a:endParaRPr lang="en-US" dirty="0">
              <a:latin typeface="Arial" pitchFamily="34" charset="0"/>
              <a:ea typeface="Arial Unicode MS" pitchFamily="34" charset="-128"/>
              <a:cs typeface="Arial Unicode MS" pitchFamily="34" charset="-128"/>
            </a:endParaRPr>
          </a:p>
          <a:p>
            <a:pPr lvl="1" eaLnBrk="1" hangingPunct="1"/>
            <a:endParaRPr lang="en-US" dirty="0"/>
          </a:p>
          <a:p>
            <a:pPr eaLnBrk="1" hangingPunct="1"/>
            <a:endParaRPr lang="en-US" dirty="0"/>
          </a:p>
        </p:txBody>
      </p:sp>
    </p:spTree>
    <p:extLst>
      <p:ext uri="{BB962C8B-B14F-4D97-AF65-F5344CB8AC3E}">
        <p14:creationId xmlns:p14="http://schemas.microsoft.com/office/powerpoint/2010/main" val="276776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1443" name="Slide Number Placeholder 4"/>
          <p:cNvSpPr>
            <a:spLocks noGrp="1"/>
          </p:cNvSpPr>
          <p:nvPr>
            <p:ph type="sldNum" sz="quarter" idx="11"/>
          </p:nvPr>
        </p:nvSpPr>
        <p:spPr>
          <a:noFill/>
        </p:spPr>
        <p:txBody>
          <a:bodyPr/>
          <a:lstStyle/>
          <a:p>
            <a:fld id="{C51FE4FD-0AEC-4C31-B4FA-E822B4DB7EE2}" type="slidenum">
              <a:rPr lang="en-US">
                <a:solidFill>
                  <a:srgbClr val="000000"/>
                </a:solidFill>
              </a:rPr>
              <a:pPr/>
              <a:t>30</a:t>
            </a:fld>
            <a:endParaRPr lang="en-US">
              <a:solidFill>
                <a:srgbClr val="000000"/>
              </a:solidFill>
            </a:endParaRPr>
          </a:p>
        </p:txBody>
      </p:sp>
      <p:sp>
        <p:nvSpPr>
          <p:cNvPr id="61444" name="Rectangle 2"/>
          <p:cNvSpPr>
            <a:spLocks noGrp="1" noChangeArrowheads="1"/>
          </p:cNvSpPr>
          <p:nvPr>
            <p:ph type="title"/>
          </p:nvPr>
        </p:nvSpPr>
        <p:spPr/>
        <p:txBody>
          <a:bodyPr/>
          <a:lstStyle/>
          <a:p>
            <a:pPr eaLnBrk="1" hangingPunct="1"/>
            <a:r>
              <a:rPr lang="en-US"/>
              <a:t>Đồ thị con (Subgraphs)</a:t>
            </a:r>
          </a:p>
        </p:txBody>
      </p:sp>
      <p:sp>
        <p:nvSpPr>
          <p:cNvPr id="61445" name="Rectangle 3"/>
          <p:cNvSpPr>
            <a:spLocks noGrp="1" noChangeArrowheads="1"/>
          </p:cNvSpPr>
          <p:nvPr>
            <p:ph type="body" idx="1"/>
          </p:nvPr>
        </p:nvSpPr>
        <p:spPr/>
        <p:txBody>
          <a:bodyPr/>
          <a:lstStyle/>
          <a:p>
            <a:pPr eaLnBrk="1" hangingPunct="1"/>
            <a:r>
              <a:rPr lang="en-US" b="1" dirty="0" err="1"/>
              <a:t>Định</a:t>
            </a:r>
            <a:r>
              <a:rPr lang="en-US" b="1" dirty="0"/>
              <a:t> </a:t>
            </a:r>
            <a:r>
              <a:rPr lang="en-US" b="1" dirty="0" err="1"/>
              <a:t>nghĩa</a:t>
            </a:r>
            <a:r>
              <a:rPr lang="en-US" b="1" dirty="0"/>
              <a:t>. </a:t>
            </a:r>
            <a:r>
              <a:rPr lang="en-US" dirty="0" err="1"/>
              <a:t>Đồ</a:t>
            </a:r>
            <a:r>
              <a:rPr lang="en-US" dirty="0"/>
              <a:t> </a:t>
            </a:r>
            <a:r>
              <a:rPr lang="en-US" dirty="0" err="1"/>
              <a:t>thị</a:t>
            </a:r>
            <a:r>
              <a:rPr lang="en-US" dirty="0"/>
              <a:t>  </a:t>
            </a:r>
            <a:r>
              <a:rPr lang="en-US" i="1" dirty="0">
                <a:solidFill>
                  <a:srgbClr val="FF0000"/>
                </a:solidFill>
              </a:rPr>
              <a:t>H</a:t>
            </a:r>
            <a:r>
              <a:rPr lang="en-US" dirty="0">
                <a:solidFill>
                  <a:srgbClr val="FF0000"/>
                </a:solidFill>
              </a:rPr>
              <a:t>=(</a:t>
            </a:r>
            <a:r>
              <a:rPr lang="en-US" i="1" dirty="0">
                <a:solidFill>
                  <a:srgbClr val="FF0000"/>
                </a:solidFill>
              </a:rPr>
              <a:t>W</a:t>
            </a:r>
            <a:r>
              <a:rPr lang="en-US" dirty="0">
                <a:solidFill>
                  <a:srgbClr val="FF0000"/>
                </a:solidFill>
              </a:rPr>
              <a:t>,</a:t>
            </a:r>
            <a:r>
              <a:rPr lang="en-US" i="1" dirty="0">
                <a:solidFill>
                  <a:srgbClr val="FF0000"/>
                </a:solidFill>
              </a:rPr>
              <a:t>F</a:t>
            </a:r>
            <a:r>
              <a:rPr lang="en-US" dirty="0">
                <a:solidFill>
                  <a:srgbClr val="FF0000"/>
                </a:solidFill>
              </a:rPr>
              <a:t>)</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đồ</a:t>
            </a:r>
            <a:r>
              <a:rPr lang="en-US" dirty="0"/>
              <a:t> </a:t>
            </a:r>
            <a:r>
              <a:rPr lang="en-US" dirty="0" err="1"/>
              <a:t>thị</a:t>
            </a:r>
            <a:r>
              <a:rPr lang="en-US" dirty="0"/>
              <a:t> con </a:t>
            </a:r>
            <a:r>
              <a:rPr lang="en-US" dirty="0" err="1"/>
              <a:t>của</a:t>
            </a:r>
            <a:r>
              <a:rPr lang="en-US" dirty="0"/>
              <a:t> </a:t>
            </a:r>
            <a:r>
              <a:rPr lang="en-US" dirty="0" err="1"/>
              <a:t>đồ</a:t>
            </a:r>
            <a:r>
              <a:rPr lang="en-US" dirty="0"/>
              <a:t> </a:t>
            </a:r>
            <a:r>
              <a:rPr lang="en-US" dirty="0" err="1"/>
              <a:t>thị</a:t>
            </a:r>
            <a:r>
              <a:rPr lang="en-US" dirty="0"/>
              <a:t> </a:t>
            </a:r>
            <a:r>
              <a:rPr lang="en-US" i="1" dirty="0">
                <a:solidFill>
                  <a:srgbClr val="FF0000"/>
                </a:solidFill>
              </a:rPr>
              <a:t>G</a:t>
            </a:r>
            <a:r>
              <a:rPr lang="en-US" dirty="0">
                <a:solidFill>
                  <a:srgbClr val="FF0000"/>
                </a:solidFill>
              </a:rPr>
              <a:t>=(</a:t>
            </a:r>
            <a:r>
              <a:rPr lang="en-US" i="1" dirty="0">
                <a:solidFill>
                  <a:srgbClr val="FF0000"/>
                </a:solidFill>
              </a:rPr>
              <a:t>V</a:t>
            </a:r>
            <a:r>
              <a:rPr lang="en-US" dirty="0">
                <a:solidFill>
                  <a:srgbClr val="FF0000"/>
                </a:solidFill>
              </a:rPr>
              <a:t>,</a:t>
            </a:r>
            <a:r>
              <a:rPr lang="en-US" i="1" dirty="0">
                <a:solidFill>
                  <a:srgbClr val="FF0000"/>
                </a:solidFill>
              </a:rPr>
              <a:t>E</a:t>
            </a:r>
            <a:r>
              <a:rPr lang="en-US" dirty="0">
                <a:solidFill>
                  <a:srgbClr val="FF0000"/>
                </a:solidFill>
              </a:rPr>
              <a:t>)</a:t>
            </a:r>
            <a:r>
              <a:rPr lang="en-US" dirty="0"/>
              <a:t> </a:t>
            </a:r>
            <a:r>
              <a:rPr lang="en-US" dirty="0" err="1"/>
              <a:t>nếu</a:t>
            </a:r>
            <a:r>
              <a:rPr lang="en-US" dirty="0"/>
              <a:t> </a:t>
            </a:r>
            <a:r>
              <a:rPr lang="en-US" i="1" dirty="0">
                <a:solidFill>
                  <a:srgbClr val="FF0000"/>
                </a:solidFill>
              </a:rPr>
              <a:t>W</a:t>
            </a:r>
            <a:r>
              <a:rPr lang="en-US" dirty="0">
                <a:solidFill>
                  <a:srgbClr val="FF0000"/>
                </a:solidFill>
                <a:sym typeface="Symbol" pitchFamily="18" charset="2"/>
              </a:rPr>
              <a:t></a:t>
            </a:r>
            <a:r>
              <a:rPr lang="en-US" i="1" dirty="0">
                <a:solidFill>
                  <a:srgbClr val="FF0000"/>
                </a:solidFill>
              </a:rPr>
              <a:t>V</a:t>
            </a:r>
            <a:r>
              <a:rPr lang="en-US" dirty="0"/>
              <a:t> </a:t>
            </a:r>
            <a:r>
              <a:rPr lang="en-US" dirty="0" err="1"/>
              <a:t>và</a:t>
            </a:r>
            <a:r>
              <a:rPr lang="en-US" dirty="0"/>
              <a:t> </a:t>
            </a:r>
            <a:r>
              <a:rPr lang="en-US" i="1" dirty="0">
                <a:solidFill>
                  <a:srgbClr val="FF0000"/>
                </a:solidFill>
              </a:rPr>
              <a:t>F</a:t>
            </a:r>
            <a:r>
              <a:rPr lang="en-US" dirty="0">
                <a:solidFill>
                  <a:srgbClr val="FF0000"/>
                </a:solidFill>
                <a:sym typeface="Symbol" pitchFamily="18" charset="2"/>
              </a:rPr>
              <a:t></a:t>
            </a:r>
            <a:r>
              <a:rPr lang="en-US" i="1" dirty="0">
                <a:solidFill>
                  <a:srgbClr val="FF0000"/>
                </a:solidFill>
              </a:rPr>
              <a:t>E</a:t>
            </a:r>
            <a:r>
              <a:rPr lang="en-US" dirty="0"/>
              <a:t>. </a:t>
            </a:r>
          </a:p>
          <a:p>
            <a:pPr eaLnBrk="1" hangingPunct="1"/>
            <a:r>
              <a:rPr lang="en-US" dirty="0" err="1"/>
              <a:t>Ký</a:t>
            </a:r>
            <a:r>
              <a:rPr lang="en-US" dirty="0"/>
              <a:t> </a:t>
            </a:r>
            <a:r>
              <a:rPr lang="en-US" dirty="0" err="1"/>
              <a:t>hiệu</a:t>
            </a:r>
            <a:r>
              <a:rPr lang="en-US" dirty="0"/>
              <a:t>:</a:t>
            </a:r>
            <a:r>
              <a:rPr lang="en-US" dirty="0">
                <a:solidFill>
                  <a:srgbClr val="FF0000"/>
                </a:solidFill>
              </a:rPr>
              <a:t> </a:t>
            </a:r>
            <a:r>
              <a:rPr lang="en-US" i="1" dirty="0">
                <a:solidFill>
                  <a:srgbClr val="FF0000"/>
                </a:solidFill>
              </a:rPr>
              <a:t>H</a:t>
            </a:r>
            <a:r>
              <a:rPr lang="en-US" dirty="0">
                <a:solidFill>
                  <a:srgbClr val="FF0000"/>
                </a:solidFill>
                <a:sym typeface="Symbol" pitchFamily="18" charset="2"/>
              </a:rPr>
              <a:t></a:t>
            </a:r>
            <a:r>
              <a:rPr lang="en-US" i="1" dirty="0">
                <a:solidFill>
                  <a:srgbClr val="FF0000"/>
                </a:solidFill>
                <a:sym typeface="Symbol" pitchFamily="18" charset="2"/>
              </a:rPr>
              <a:t>G.</a:t>
            </a:r>
            <a:endParaRPr lang="en-US" i="1" dirty="0">
              <a:solidFill>
                <a:srgbClr val="FF0000"/>
              </a:solidFill>
            </a:endParaRPr>
          </a:p>
        </p:txBody>
      </p:sp>
      <p:sp>
        <p:nvSpPr>
          <p:cNvPr id="61446" name="Oval 4"/>
          <p:cNvSpPr>
            <a:spLocks noChangeArrowheads="1"/>
          </p:cNvSpPr>
          <p:nvPr/>
        </p:nvSpPr>
        <p:spPr bwMode="auto">
          <a:xfrm>
            <a:off x="2713038" y="3277861"/>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47" name="Oval 5"/>
          <p:cNvSpPr>
            <a:spLocks noChangeArrowheads="1"/>
          </p:cNvSpPr>
          <p:nvPr/>
        </p:nvSpPr>
        <p:spPr bwMode="auto">
          <a:xfrm>
            <a:off x="2713038" y="4308148"/>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48" name="Oval 6"/>
          <p:cNvSpPr>
            <a:spLocks noChangeArrowheads="1"/>
          </p:cNvSpPr>
          <p:nvPr/>
        </p:nvSpPr>
        <p:spPr bwMode="auto">
          <a:xfrm>
            <a:off x="3794125" y="4308148"/>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49" name="Oval 7"/>
          <p:cNvSpPr>
            <a:spLocks noChangeArrowheads="1"/>
          </p:cNvSpPr>
          <p:nvPr/>
        </p:nvSpPr>
        <p:spPr bwMode="auto">
          <a:xfrm>
            <a:off x="4156075" y="3406448"/>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0" name="Oval 8"/>
          <p:cNvSpPr>
            <a:spLocks noChangeArrowheads="1"/>
          </p:cNvSpPr>
          <p:nvPr/>
        </p:nvSpPr>
        <p:spPr bwMode="auto">
          <a:xfrm>
            <a:off x="4995863" y="4179561"/>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1" name="Oval 9"/>
          <p:cNvSpPr>
            <a:spLocks noChangeArrowheads="1"/>
          </p:cNvSpPr>
          <p:nvPr/>
        </p:nvSpPr>
        <p:spPr bwMode="auto">
          <a:xfrm>
            <a:off x="5116513" y="3149273"/>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2" name="Oval 10"/>
          <p:cNvSpPr>
            <a:spLocks noChangeArrowheads="1"/>
          </p:cNvSpPr>
          <p:nvPr/>
        </p:nvSpPr>
        <p:spPr bwMode="auto">
          <a:xfrm>
            <a:off x="3314700" y="3664417"/>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3" name="Oval 11"/>
          <p:cNvSpPr>
            <a:spLocks noChangeArrowheads="1"/>
          </p:cNvSpPr>
          <p:nvPr/>
        </p:nvSpPr>
        <p:spPr bwMode="auto">
          <a:xfrm>
            <a:off x="4516438" y="3793004"/>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4" name="Oval 12"/>
          <p:cNvSpPr>
            <a:spLocks noChangeArrowheads="1"/>
          </p:cNvSpPr>
          <p:nvPr/>
        </p:nvSpPr>
        <p:spPr bwMode="auto">
          <a:xfrm>
            <a:off x="4395788" y="4308148"/>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5" name="Oval 13"/>
          <p:cNvSpPr>
            <a:spLocks noChangeArrowheads="1"/>
          </p:cNvSpPr>
          <p:nvPr/>
        </p:nvSpPr>
        <p:spPr bwMode="auto">
          <a:xfrm>
            <a:off x="5357813" y="3664417"/>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56" name="Line 14"/>
          <p:cNvSpPr>
            <a:spLocks noChangeShapeType="1"/>
          </p:cNvSpPr>
          <p:nvPr/>
        </p:nvSpPr>
        <p:spPr bwMode="auto">
          <a:xfrm flipV="1">
            <a:off x="2952751" y="3430589"/>
            <a:ext cx="2163763" cy="128587"/>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57" name="Line 15"/>
          <p:cNvSpPr>
            <a:spLocks noChangeShapeType="1"/>
          </p:cNvSpPr>
          <p:nvPr/>
        </p:nvSpPr>
        <p:spPr bwMode="auto">
          <a:xfrm flipV="1">
            <a:off x="2952750" y="3944939"/>
            <a:ext cx="361950" cy="64452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58" name="Line 16"/>
          <p:cNvSpPr>
            <a:spLocks noChangeShapeType="1"/>
          </p:cNvSpPr>
          <p:nvPr/>
        </p:nvSpPr>
        <p:spPr bwMode="auto">
          <a:xfrm flipV="1">
            <a:off x="3554413" y="3687764"/>
            <a:ext cx="601662"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59" name="Line 17"/>
          <p:cNvSpPr>
            <a:spLocks noChangeShapeType="1"/>
          </p:cNvSpPr>
          <p:nvPr/>
        </p:nvSpPr>
        <p:spPr bwMode="auto">
          <a:xfrm>
            <a:off x="2952750" y="3687764"/>
            <a:ext cx="361950"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0" name="Line 18"/>
          <p:cNvSpPr>
            <a:spLocks noChangeShapeType="1"/>
          </p:cNvSpPr>
          <p:nvPr/>
        </p:nvSpPr>
        <p:spPr bwMode="auto">
          <a:xfrm flipV="1">
            <a:off x="2952751" y="4589463"/>
            <a:ext cx="841375" cy="0"/>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1" name="Line 19"/>
          <p:cNvSpPr>
            <a:spLocks noChangeShapeType="1"/>
          </p:cNvSpPr>
          <p:nvPr/>
        </p:nvSpPr>
        <p:spPr bwMode="auto">
          <a:xfrm flipV="1">
            <a:off x="2833688" y="3687763"/>
            <a:ext cx="0" cy="773112"/>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2" name="Line 20"/>
          <p:cNvSpPr>
            <a:spLocks noChangeShapeType="1"/>
          </p:cNvSpPr>
          <p:nvPr/>
        </p:nvSpPr>
        <p:spPr bwMode="auto">
          <a:xfrm>
            <a:off x="3554414" y="3944939"/>
            <a:ext cx="962025" cy="130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3" name="Line 21"/>
          <p:cNvSpPr>
            <a:spLocks noChangeShapeType="1"/>
          </p:cNvSpPr>
          <p:nvPr/>
        </p:nvSpPr>
        <p:spPr bwMode="auto">
          <a:xfrm flipV="1">
            <a:off x="4635501" y="3944939"/>
            <a:ext cx="722313" cy="64452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4" name="Line 22"/>
          <p:cNvSpPr>
            <a:spLocks noChangeShapeType="1"/>
          </p:cNvSpPr>
          <p:nvPr/>
        </p:nvSpPr>
        <p:spPr bwMode="auto">
          <a:xfrm flipV="1">
            <a:off x="4035426" y="3790951"/>
            <a:ext cx="182563" cy="798513"/>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5" name="Line 23"/>
          <p:cNvSpPr>
            <a:spLocks noChangeShapeType="1"/>
          </p:cNvSpPr>
          <p:nvPr/>
        </p:nvSpPr>
        <p:spPr bwMode="auto">
          <a:xfrm>
            <a:off x="4395789" y="3687764"/>
            <a:ext cx="962025"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6" name="Line 24"/>
          <p:cNvSpPr>
            <a:spLocks noChangeShapeType="1"/>
          </p:cNvSpPr>
          <p:nvPr/>
        </p:nvSpPr>
        <p:spPr bwMode="auto">
          <a:xfrm flipV="1">
            <a:off x="4395789" y="3430589"/>
            <a:ext cx="720725"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7" name="Line 25"/>
          <p:cNvSpPr>
            <a:spLocks noChangeShapeType="1"/>
          </p:cNvSpPr>
          <p:nvPr/>
        </p:nvSpPr>
        <p:spPr bwMode="auto">
          <a:xfrm>
            <a:off x="3509963" y="4075113"/>
            <a:ext cx="360362" cy="385762"/>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8" name="Line 26"/>
          <p:cNvSpPr>
            <a:spLocks noChangeShapeType="1"/>
          </p:cNvSpPr>
          <p:nvPr/>
        </p:nvSpPr>
        <p:spPr bwMode="auto">
          <a:xfrm>
            <a:off x="4035426" y="4589463"/>
            <a:ext cx="360363" cy="0"/>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69" name="Line 27"/>
          <p:cNvSpPr>
            <a:spLocks noChangeShapeType="1"/>
          </p:cNvSpPr>
          <p:nvPr/>
        </p:nvSpPr>
        <p:spPr bwMode="auto">
          <a:xfrm flipV="1">
            <a:off x="4635501" y="4460875"/>
            <a:ext cx="360363" cy="128588"/>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70" name="Line 28"/>
          <p:cNvSpPr>
            <a:spLocks noChangeShapeType="1"/>
          </p:cNvSpPr>
          <p:nvPr/>
        </p:nvSpPr>
        <p:spPr bwMode="auto">
          <a:xfrm flipV="1">
            <a:off x="4516438" y="4203701"/>
            <a:ext cx="119062"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71" name="Line 29"/>
          <p:cNvSpPr>
            <a:spLocks noChangeShapeType="1"/>
          </p:cNvSpPr>
          <p:nvPr/>
        </p:nvSpPr>
        <p:spPr bwMode="auto">
          <a:xfrm flipV="1">
            <a:off x="4756151" y="3559175"/>
            <a:ext cx="481013" cy="515938"/>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72" name="Line 30"/>
          <p:cNvSpPr>
            <a:spLocks noChangeShapeType="1"/>
          </p:cNvSpPr>
          <p:nvPr/>
        </p:nvSpPr>
        <p:spPr bwMode="auto">
          <a:xfrm flipV="1">
            <a:off x="5237163" y="4075113"/>
            <a:ext cx="239712" cy="385762"/>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73" name="Line 31"/>
          <p:cNvSpPr>
            <a:spLocks noChangeShapeType="1"/>
          </p:cNvSpPr>
          <p:nvPr/>
        </p:nvSpPr>
        <p:spPr bwMode="auto">
          <a:xfrm flipH="1" flipV="1">
            <a:off x="5237163" y="3559176"/>
            <a:ext cx="239712"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74" name="Line 32"/>
          <p:cNvSpPr>
            <a:spLocks noChangeShapeType="1"/>
          </p:cNvSpPr>
          <p:nvPr/>
        </p:nvSpPr>
        <p:spPr bwMode="auto">
          <a:xfrm flipV="1">
            <a:off x="2952750" y="3687763"/>
            <a:ext cx="1225550" cy="901700"/>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75" name="Oval 33"/>
          <p:cNvSpPr>
            <a:spLocks noChangeArrowheads="1"/>
          </p:cNvSpPr>
          <p:nvPr/>
        </p:nvSpPr>
        <p:spPr bwMode="auto">
          <a:xfrm>
            <a:off x="6508750" y="3339773"/>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76" name="Oval 34"/>
          <p:cNvSpPr>
            <a:spLocks noChangeArrowheads="1"/>
          </p:cNvSpPr>
          <p:nvPr/>
        </p:nvSpPr>
        <p:spPr bwMode="auto">
          <a:xfrm>
            <a:off x="6508750" y="4370061"/>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77" name="Oval 35"/>
          <p:cNvSpPr>
            <a:spLocks noChangeArrowheads="1"/>
          </p:cNvSpPr>
          <p:nvPr/>
        </p:nvSpPr>
        <p:spPr bwMode="auto">
          <a:xfrm>
            <a:off x="7589838" y="4370061"/>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78" name="Oval 36"/>
          <p:cNvSpPr>
            <a:spLocks noChangeArrowheads="1"/>
          </p:cNvSpPr>
          <p:nvPr/>
        </p:nvSpPr>
        <p:spPr bwMode="auto">
          <a:xfrm>
            <a:off x="7951788" y="3468361"/>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79" name="Oval 37"/>
          <p:cNvSpPr>
            <a:spLocks noChangeArrowheads="1"/>
          </p:cNvSpPr>
          <p:nvPr/>
        </p:nvSpPr>
        <p:spPr bwMode="auto">
          <a:xfrm>
            <a:off x="8912225" y="3211186"/>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80" name="Oval 38"/>
          <p:cNvSpPr>
            <a:spLocks noChangeArrowheads="1"/>
          </p:cNvSpPr>
          <p:nvPr/>
        </p:nvSpPr>
        <p:spPr bwMode="auto">
          <a:xfrm>
            <a:off x="7110413" y="3726329"/>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81" name="Oval 39"/>
          <p:cNvSpPr>
            <a:spLocks noChangeArrowheads="1"/>
          </p:cNvSpPr>
          <p:nvPr/>
        </p:nvSpPr>
        <p:spPr bwMode="auto">
          <a:xfrm>
            <a:off x="8191500" y="4370061"/>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82" name="Oval 40"/>
          <p:cNvSpPr>
            <a:spLocks noChangeArrowheads="1"/>
          </p:cNvSpPr>
          <p:nvPr/>
        </p:nvSpPr>
        <p:spPr bwMode="auto">
          <a:xfrm>
            <a:off x="9153525" y="3726329"/>
            <a:ext cx="259766" cy="562630"/>
          </a:xfrm>
          <a:prstGeom prst="ellipse">
            <a:avLst/>
          </a:prstGeom>
          <a:solidFill>
            <a:srgbClr val="969696"/>
          </a:solidFill>
          <a:ln w="12700">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1483" name="Line 41"/>
          <p:cNvSpPr>
            <a:spLocks noChangeShapeType="1"/>
          </p:cNvSpPr>
          <p:nvPr/>
        </p:nvSpPr>
        <p:spPr bwMode="auto">
          <a:xfrm flipV="1">
            <a:off x="6748463" y="3492500"/>
            <a:ext cx="2163762" cy="128588"/>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84" name="Line 42"/>
          <p:cNvSpPr>
            <a:spLocks noChangeShapeType="1"/>
          </p:cNvSpPr>
          <p:nvPr/>
        </p:nvSpPr>
        <p:spPr bwMode="auto">
          <a:xfrm flipV="1">
            <a:off x="6748463" y="4006851"/>
            <a:ext cx="361950" cy="64452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85" name="Line 43"/>
          <p:cNvSpPr>
            <a:spLocks noChangeShapeType="1"/>
          </p:cNvSpPr>
          <p:nvPr/>
        </p:nvSpPr>
        <p:spPr bwMode="auto">
          <a:xfrm flipV="1">
            <a:off x="7350126" y="3749676"/>
            <a:ext cx="601663"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86" name="Line 44"/>
          <p:cNvSpPr>
            <a:spLocks noChangeShapeType="1"/>
          </p:cNvSpPr>
          <p:nvPr/>
        </p:nvSpPr>
        <p:spPr bwMode="auto">
          <a:xfrm flipV="1">
            <a:off x="6748464" y="4651375"/>
            <a:ext cx="841375" cy="0"/>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87" name="Line 45"/>
          <p:cNvSpPr>
            <a:spLocks noChangeShapeType="1"/>
          </p:cNvSpPr>
          <p:nvPr/>
        </p:nvSpPr>
        <p:spPr bwMode="auto">
          <a:xfrm flipV="1">
            <a:off x="6629400" y="3749676"/>
            <a:ext cx="0" cy="773113"/>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88" name="Line 46"/>
          <p:cNvSpPr>
            <a:spLocks noChangeShapeType="1"/>
          </p:cNvSpPr>
          <p:nvPr/>
        </p:nvSpPr>
        <p:spPr bwMode="auto">
          <a:xfrm flipV="1">
            <a:off x="8431213" y="4006851"/>
            <a:ext cx="722312" cy="64452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89" name="Line 47"/>
          <p:cNvSpPr>
            <a:spLocks noChangeShapeType="1"/>
          </p:cNvSpPr>
          <p:nvPr/>
        </p:nvSpPr>
        <p:spPr bwMode="auto">
          <a:xfrm flipV="1">
            <a:off x="7831138" y="3878263"/>
            <a:ext cx="182562" cy="773112"/>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0" name="Line 48"/>
          <p:cNvSpPr>
            <a:spLocks noChangeShapeType="1"/>
          </p:cNvSpPr>
          <p:nvPr/>
        </p:nvSpPr>
        <p:spPr bwMode="auto">
          <a:xfrm>
            <a:off x="8191501" y="3749676"/>
            <a:ext cx="962025"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1" name="Line 49"/>
          <p:cNvSpPr>
            <a:spLocks noChangeShapeType="1"/>
          </p:cNvSpPr>
          <p:nvPr/>
        </p:nvSpPr>
        <p:spPr bwMode="auto">
          <a:xfrm flipV="1">
            <a:off x="8191501" y="3492501"/>
            <a:ext cx="720725"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2" name="Line 50"/>
          <p:cNvSpPr>
            <a:spLocks noChangeShapeType="1"/>
          </p:cNvSpPr>
          <p:nvPr/>
        </p:nvSpPr>
        <p:spPr bwMode="auto">
          <a:xfrm>
            <a:off x="7305676" y="4137026"/>
            <a:ext cx="360363" cy="385763"/>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3" name="Line 51"/>
          <p:cNvSpPr>
            <a:spLocks noChangeShapeType="1"/>
          </p:cNvSpPr>
          <p:nvPr/>
        </p:nvSpPr>
        <p:spPr bwMode="auto">
          <a:xfrm>
            <a:off x="7831138" y="4651375"/>
            <a:ext cx="360362" cy="0"/>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4" name="Line 52"/>
          <p:cNvSpPr>
            <a:spLocks noChangeShapeType="1"/>
          </p:cNvSpPr>
          <p:nvPr/>
        </p:nvSpPr>
        <p:spPr bwMode="auto">
          <a:xfrm flipH="1" flipV="1">
            <a:off x="9032876" y="3621089"/>
            <a:ext cx="239713" cy="257175"/>
          </a:xfrm>
          <a:prstGeom prst="line">
            <a:avLst/>
          </a:prstGeom>
          <a:noFill/>
          <a:ln w="12700">
            <a:solidFill>
              <a:schemeClr val="tx1"/>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5" name="AutoShape 53"/>
          <p:cNvSpPr>
            <a:spLocks noChangeArrowheads="1"/>
          </p:cNvSpPr>
          <p:nvPr/>
        </p:nvSpPr>
        <p:spPr bwMode="auto">
          <a:xfrm>
            <a:off x="5603875" y="3798362"/>
            <a:ext cx="954088" cy="794802"/>
          </a:xfrm>
          <a:custGeom>
            <a:avLst/>
            <a:gdLst>
              <a:gd name="T0" fmla="*/ 715566 w 21600"/>
              <a:gd name="T1" fmla="*/ 0 h 21600"/>
              <a:gd name="T2" fmla="*/ 0 w 21600"/>
              <a:gd name="T3" fmla="*/ 257175 h 21600"/>
              <a:gd name="T4" fmla="*/ 715566 w 21600"/>
              <a:gd name="T5" fmla="*/ 514350 h 21600"/>
              <a:gd name="T6" fmla="*/ 954088 w 21600"/>
              <a:gd name="T7" fmla="*/ 25717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tx1"/>
            </a:solidFill>
            <a:miter lim="800000"/>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61496" name="Text Box 54"/>
          <p:cNvSpPr txBox="1">
            <a:spLocks noChangeArrowheads="1"/>
          </p:cNvSpPr>
          <p:nvPr/>
        </p:nvSpPr>
        <p:spPr bwMode="auto">
          <a:xfrm>
            <a:off x="3783014" y="4743450"/>
            <a:ext cx="477837" cy="57943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3200" i="1">
                <a:solidFill>
                  <a:srgbClr val="000000"/>
                </a:solidFill>
              </a:rPr>
              <a:t>G</a:t>
            </a:r>
            <a:endParaRPr lang="en-US" sz="2400" i="1">
              <a:solidFill>
                <a:srgbClr val="000000"/>
              </a:solidFill>
            </a:endParaRPr>
          </a:p>
        </p:txBody>
      </p:sp>
      <p:sp>
        <p:nvSpPr>
          <p:cNvPr id="61497" name="Text Box 55"/>
          <p:cNvSpPr txBox="1">
            <a:spLocks noChangeArrowheads="1"/>
          </p:cNvSpPr>
          <p:nvPr/>
        </p:nvSpPr>
        <p:spPr bwMode="auto">
          <a:xfrm>
            <a:off x="7629525" y="4752975"/>
            <a:ext cx="477838" cy="579438"/>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3200" i="1">
                <a:solidFill>
                  <a:srgbClr val="000000"/>
                </a:solidFill>
              </a:rPr>
              <a:t>H</a:t>
            </a:r>
            <a:endParaRPr lang="en-US" sz="2400" i="1">
              <a:solidFill>
                <a:srgbClr val="000000"/>
              </a:solidFill>
            </a:endParaRPr>
          </a:p>
        </p:txBody>
      </p:sp>
    </p:spTree>
    <p:extLst>
      <p:ext uri="{BB962C8B-B14F-4D97-AF65-F5344CB8AC3E}">
        <p14:creationId xmlns:p14="http://schemas.microsoft.com/office/powerpoint/2010/main" val="3647352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TW"/>
              <a:t>Ví dụ</a:t>
            </a:r>
          </a:p>
        </p:txBody>
      </p:sp>
      <p:sp>
        <p:nvSpPr>
          <p:cNvPr id="188420" name="Rectangle 4"/>
          <p:cNvSpPr>
            <a:spLocks noChangeArrowheads="1"/>
          </p:cNvSpPr>
          <p:nvPr/>
        </p:nvSpPr>
        <p:spPr bwMode="auto">
          <a:xfrm>
            <a:off x="2566989" y="1603350"/>
            <a:ext cx="7850187" cy="1512888"/>
          </a:xfrm>
          <a:prstGeom prst="rect">
            <a:avLst/>
          </a:prstGeom>
          <a:noFill/>
          <a:ln w="9525">
            <a:noFill/>
            <a:miter lim="800000"/>
            <a:headEnd/>
            <a:tailEnd/>
          </a:ln>
          <a:effectLst/>
        </p:spPr>
        <p:txBody>
          <a:bodyPr/>
          <a:lstStyle/>
          <a:p>
            <a:pPr marL="342900" indent="-342900" fontAlgn="base">
              <a:spcBef>
                <a:spcPct val="20000"/>
              </a:spcBef>
              <a:spcAft>
                <a:spcPct val="0"/>
              </a:spcAft>
              <a:buClr>
                <a:srgbClr val="CCCCFF"/>
              </a:buClr>
              <a:buSzPct val="70000"/>
            </a:pPr>
            <a:r>
              <a:rPr lang="en-US" sz="2800" b="1" u="sng" dirty="0" err="1">
                <a:solidFill>
                  <a:srgbClr val="000000"/>
                </a:solidFill>
              </a:rPr>
              <a:t>Định</a:t>
            </a:r>
            <a:r>
              <a:rPr lang="en-US" sz="2800" b="1" u="sng" dirty="0">
                <a:solidFill>
                  <a:srgbClr val="000000"/>
                </a:solidFill>
              </a:rPr>
              <a:t> </a:t>
            </a:r>
            <a:r>
              <a:rPr lang="en-US" sz="2800" b="1" u="sng" dirty="0" err="1">
                <a:solidFill>
                  <a:srgbClr val="000000"/>
                </a:solidFill>
              </a:rPr>
              <a:t>nghĩa</a:t>
            </a:r>
            <a:r>
              <a:rPr lang="en-US" sz="2800" b="1" u="sng" dirty="0">
                <a:solidFill>
                  <a:srgbClr val="000000"/>
                </a:solidFill>
              </a:rPr>
              <a:t>. </a:t>
            </a:r>
            <a:r>
              <a:rPr lang="en-US" sz="2800" u="sng" dirty="0" err="1">
                <a:solidFill>
                  <a:srgbClr val="000000"/>
                </a:solidFill>
              </a:rPr>
              <a:t>Đồ</a:t>
            </a:r>
            <a:r>
              <a:rPr lang="en-US" sz="2800" u="sng" dirty="0">
                <a:solidFill>
                  <a:srgbClr val="000000"/>
                </a:solidFill>
              </a:rPr>
              <a:t> </a:t>
            </a:r>
            <a:r>
              <a:rPr lang="en-US" sz="2800" u="sng" dirty="0" err="1">
                <a:solidFill>
                  <a:srgbClr val="000000"/>
                </a:solidFill>
              </a:rPr>
              <a:t>thị</a:t>
            </a:r>
            <a:r>
              <a:rPr lang="en-US" sz="2800" u="sng" dirty="0">
                <a:solidFill>
                  <a:srgbClr val="000000"/>
                </a:solidFill>
              </a:rPr>
              <a:t>  </a:t>
            </a:r>
            <a:r>
              <a:rPr lang="en-US" altLang="zh-TW" sz="2800" i="1" dirty="0">
                <a:solidFill>
                  <a:srgbClr val="C00000"/>
                </a:solidFill>
              </a:rPr>
              <a:t>H</a:t>
            </a:r>
            <a:r>
              <a:rPr lang="en-US" altLang="zh-TW" sz="2800" dirty="0">
                <a:solidFill>
                  <a:srgbClr val="C00000"/>
                </a:solidFill>
              </a:rPr>
              <a:t> </a:t>
            </a:r>
            <a:r>
              <a:rPr lang="en-US" altLang="zh-TW" sz="2800" dirty="0" err="1">
                <a:solidFill>
                  <a:srgbClr val="C00000"/>
                </a:solidFill>
              </a:rPr>
              <a:t>là</a:t>
            </a:r>
            <a:r>
              <a:rPr lang="en-US" altLang="zh-TW" sz="2800" dirty="0">
                <a:solidFill>
                  <a:srgbClr val="C00000"/>
                </a:solidFill>
              </a:rPr>
              <a:t> con </a:t>
            </a:r>
            <a:r>
              <a:rPr lang="en-US" altLang="zh-TW" sz="2800" dirty="0" err="1">
                <a:solidFill>
                  <a:srgbClr val="C00000"/>
                </a:solidFill>
              </a:rPr>
              <a:t>của</a:t>
            </a:r>
            <a:r>
              <a:rPr lang="en-US" altLang="zh-TW" sz="2800" dirty="0">
                <a:solidFill>
                  <a:srgbClr val="C00000"/>
                </a:solidFill>
              </a:rPr>
              <a:t> </a:t>
            </a:r>
            <a:r>
              <a:rPr lang="en-US" altLang="zh-TW" sz="2800" dirty="0" err="1">
                <a:solidFill>
                  <a:srgbClr val="C00000"/>
                </a:solidFill>
              </a:rPr>
              <a:t>đồ</a:t>
            </a:r>
            <a:r>
              <a:rPr lang="en-US" altLang="zh-TW" sz="2800" dirty="0">
                <a:solidFill>
                  <a:srgbClr val="C00000"/>
                </a:solidFill>
              </a:rPr>
              <a:t> </a:t>
            </a:r>
            <a:r>
              <a:rPr lang="en-US" altLang="zh-TW" sz="2800" dirty="0" err="1">
                <a:solidFill>
                  <a:srgbClr val="C00000"/>
                </a:solidFill>
              </a:rPr>
              <a:t>thị</a:t>
            </a:r>
            <a:r>
              <a:rPr lang="en-US" altLang="zh-TW" sz="2800" dirty="0">
                <a:solidFill>
                  <a:srgbClr val="C00000"/>
                </a:solidFill>
              </a:rPr>
              <a:t> </a:t>
            </a:r>
            <a:r>
              <a:rPr lang="en-US" altLang="zh-TW" sz="2800" i="1" dirty="0">
                <a:solidFill>
                  <a:srgbClr val="C00000"/>
                </a:solidFill>
              </a:rPr>
              <a:t>G </a:t>
            </a:r>
            <a:r>
              <a:rPr lang="en-US" altLang="zh-TW" sz="2800" i="1" dirty="0" err="1">
                <a:solidFill>
                  <a:srgbClr val="C00000"/>
                </a:solidFill>
              </a:rPr>
              <a:t>nếu</a:t>
            </a:r>
            <a:br>
              <a:rPr lang="en-US" altLang="zh-TW" sz="2800" dirty="0">
                <a:solidFill>
                  <a:srgbClr val="C00000"/>
                </a:solidFill>
              </a:rPr>
            </a:br>
            <a:r>
              <a:rPr lang="en-US" altLang="zh-TW" sz="2800" i="1" dirty="0">
                <a:solidFill>
                  <a:srgbClr val="C00000"/>
                </a:solidFill>
              </a:rPr>
              <a:t>V</a:t>
            </a:r>
            <a:r>
              <a:rPr lang="en-US" altLang="zh-TW" sz="2800" dirty="0">
                <a:solidFill>
                  <a:srgbClr val="C00000"/>
                </a:solidFill>
              </a:rPr>
              <a:t>(</a:t>
            </a:r>
            <a:r>
              <a:rPr lang="en-US" altLang="zh-TW" sz="2800" i="1" dirty="0">
                <a:solidFill>
                  <a:srgbClr val="C00000"/>
                </a:solidFill>
              </a:rPr>
              <a:t>H</a:t>
            </a:r>
            <a:r>
              <a:rPr lang="en-US" altLang="zh-TW" sz="2800" dirty="0">
                <a:solidFill>
                  <a:srgbClr val="C00000"/>
                </a:solidFill>
              </a:rPr>
              <a:t>) </a:t>
            </a:r>
            <a:r>
              <a:rPr lang="en-US" altLang="zh-TW" sz="2800" dirty="0">
                <a:solidFill>
                  <a:srgbClr val="C00000"/>
                </a:solidFill>
                <a:sym typeface="Symbol" pitchFamily="18" charset="2"/>
              </a:rPr>
              <a:t> </a:t>
            </a:r>
            <a:r>
              <a:rPr lang="en-US" altLang="zh-TW" sz="2800" i="1" dirty="0">
                <a:solidFill>
                  <a:srgbClr val="C00000"/>
                </a:solidFill>
                <a:sym typeface="Symbol" pitchFamily="18" charset="2"/>
              </a:rPr>
              <a:t>V</a:t>
            </a:r>
            <a:r>
              <a:rPr lang="en-US" altLang="zh-TW" sz="2800" dirty="0">
                <a:solidFill>
                  <a:srgbClr val="C00000"/>
                </a:solidFill>
                <a:sym typeface="Symbol" pitchFamily="18" charset="2"/>
              </a:rPr>
              <a:t>(</a:t>
            </a:r>
            <a:r>
              <a:rPr lang="en-US" altLang="zh-TW" sz="2800" i="1" dirty="0">
                <a:solidFill>
                  <a:srgbClr val="C00000"/>
                </a:solidFill>
                <a:sym typeface="Symbol" pitchFamily="18" charset="2"/>
              </a:rPr>
              <a:t>G</a:t>
            </a:r>
            <a:r>
              <a:rPr lang="en-US" altLang="zh-TW" sz="2800" dirty="0">
                <a:solidFill>
                  <a:srgbClr val="C00000"/>
                </a:solidFill>
                <a:sym typeface="Symbol" pitchFamily="18" charset="2"/>
              </a:rPr>
              <a:t>) </a:t>
            </a:r>
            <a:r>
              <a:rPr lang="en-US" altLang="zh-TW" sz="2800" dirty="0" err="1">
                <a:solidFill>
                  <a:srgbClr val="C00000"/>
                </a:solidFill>
                <a:sym typeface="Symbol" pitchFamily="18" charset="2"/>
              </a:rPr>
              <a:t>và</a:t>
            </a:r>
            <a:r>
              <a:rPr lang="en-US" altLang="zh-TW" sz="2800" dirty="0">
                <a:solidFill>
                  <a:srgbClr val="C00000"/>
                </a:solidFill>
                <a:sym typeface="Symbol" pitchFamily="18" charset="2"/>
              </a:rPr>
              <a:t> </a:t>
            </a:r>
            <a:r>
              <a:rPr lang="en-US" altLang="zh-TW" sz="2800" i="1" dirty="0">
                <a:solidFill>
                  <a:srgbClr val="C00000"/>
                </a:solidFill>
                <a:sym typeface="Symbol" pitchFamily="18" charset="2"/>
              </a:rPr>
              <a:t>E</a:t>
            </a:r>
            <a:r>
              <a:rPr lang="en-US" altLang="zh-TW" sz="2800" dirty="0">
                <a:solidFill>
                  <a:srgbClr val="C00000"/>
                </a:solidFill>
                <a:sym typeface="Symbol" pitchFamily="18" charset="2"/>
              </a:rPr>
              <a:t>(</a:t>
            </a:r>
            <a:r>
              <a:rPr lang="en-US" altLang="zh-TW" sz="2800" i="1" dirty="0">
                <a:solidFill>
                  <a:srgbClr val="C00000"/>
                </a:solidFill>
                <a:sym typeface="Symbol" pitchFamily="18" charset="2"/>
              </a:rPr>
              <a:t>H</a:t>
            </a:r>
            <a:r>
              <a:rPr lang="en-US" altLang="zh-TW" sz="2800" dirty="0">
                <a:solidFill>
                  <a:srgbClr val="C00000"/>
                </a:solidFill>
                <a:sym typeface="Symbol" pitchFamily="18" charset="2"/>
              </a:rPr>
              <a:t>)  </a:t>
            </a:r>
            <a:r>
              <a:rPr lang="en-US" altLang="zh-TW" sz="2800" i="1" dirty="0">
                <a:solidFill>
                  <a:srgbClr val="C00000"/>
                </a:solidFill>
                <a:sym typeface="Symbol" pitchFamily="18" charset="2"/>
              </a:rPr>
              <a:t>E</a:t>
            </a:r>
            <a:r>
              <a:rPr lang="en-US" altLang="zh-TW" sz="2800" dirty="0">
                <a:solidFill>
                  <a:srgbClr val="C00000"/>
                </a:solidFill>
                <a:sym typeface="Symbol" pitchFamily="18" charset="2"/>
              </a:rPr>
              <a:t>(</a:t>
            </a:r>
            <a:r>
              <a:rPr lang="en-US" altLang="zh-TW" sz="2800" i="1" dirty="0">
                <a:solidFill>
                  <a:srgbClr val="C00000"/>
                </a:solidFill>
                <a:sym typeface="Symbol" pitchFamily="18" charset="2"/>
              </a:rPr>
              <a:t>G</a:t>
            </a:r>
            <a:r>
              <a:rPr lang="en-US" altLang="zh-TW" sz="2800" dirty="0">
                <a:solidFill>
                  <a:srgbClr val="C00000"/>
                </a:solidFill>
                <a:sym typeface="Symbol" pitchFamily="18" charset="2"/>
              </a:rPr>
              <a:t>)</a:t>
            </a:r>
            <a:r>
              <a:rPr lang="en-US" altLang="zh-TW" sz="2800" dirty="0">
                <a:solidFill>
                  <a:srgbClr val="C00000"/>
                </a:solidFill>
              </a:rPr>
              <a:t> (</a:t>
            </a:r>
            <a:r>
              <a:rPr lang="en-US" altLang="zh-TW" sz="2800" dirty="0" err="1">
                <a:solidFill>
                  <a:srgbClr val="C00000"/>
                </a:solidFill>
              </a:rPr>
              <a:t>viết</a:t>
            </a:r>
            <a:r>
              <a:rPr lang="en-US" altLang="zh-TW" sz="2800" dirty="0">
                <a:solidFill>
                  <a:srgbClr val="C00000"/>
                </a:solidFill>
              </a:rPr>
              <a:t> </a:t>
            </a:r>
            <a:r>
              <a:rPr lang="en-US" altLang="zh-TW" sz="2800" dirty="0" err="1">
                <a:solidFill>
                  <a:srgbClr val="C00000"/>
                </a:solidFill>
              </a:rPr>
              <a:t>tắt</a:t>
            </a:r>
            <a:r>
              <a:rPr lang="en-US" altLang="zh-TW" sz="2800" dirty="0">
                <a:solidFill>
                  <a:srgbClr val="C00000"/>
                </a:solidFill>
              </a:rPr>
              <a:t> </a:t>
            </a:r>
            <a:r>
              <a:rPr lang="en-US" altLang="zh-TW" sz="2800" i="1" dirty="0">
                <a:solidFill>
                  <a:srgbClr val="C00000"/>
                </a:solidFill>
              </a:rPr>
              <a:t>H</a:t>
            </a:r>
            <a:r>
              <a:rPr lang="en-US" altLang="zh-TW" sz="2800" dirty="0">
                <a:solidFill>
                  <a:srgbClr val="C00000"/>
                </a:solidFill>
              </a:rPr>
              <a:t> </a:t>
            </a:r>
            <a:r>
              <a:rPr lang="en-US" altLang="zh-TW" sz="2800" dirty="0">
                <a:solidFill>
                  <a:srgbClr val="C00000"/>
                </a:solidFill>
                <a:sym typeface="Symbol" pitchFamily="18" charset="2"/>
              </a:rPr>
              <a:t> </a:t>
            </a:r>
            <a:r>
              <a:rPr lang="en-US" altLang="zh-TW" sz="2800" i="1" dirty="0">
                <a:solidFill>
                  <a:srgbClr val="C00000"/>
                </a:solidFill>
                <a:sym typeface="Symbol" pitchFamily="18" charset="2"/>
              </a:rPr>
              <a:t>G</a:t>
            </a:r>
            <a:r>
              <a:rPr lang="en-US" altLang="zh-TW" sz="2800" dirty="0">
                <a:solidFill>
                  <a:srgbClr val="C00000"/>
                </a:solidFill>
                <a:sym typeface="Symbol" pitchFamily="18" charset="2"/>
              </a:rPr>
              <a:t>).</a:t>
            </a:r>
          </a:p>
        </p:txBody>
      </p:sp>
      <p:grpSp>
        <p:nvGrpSpPr>
          <p:cNvPr id="2" name="Group 68"/>
          <p:cNvGrpSpPr>
            <a:grpSpLocks/>
          </p:cNvGrpSpPr>
          <p:nvPr/>
        </p:nvGrpSpPr>
        <p:grpSpPr bwMode="auto">
          <a:xfrm>
            <a:off x="2638426" y="3573463"/>
            <a:ext cx="2168525" cy="3054349"/>
            <a:chOff x="702" y="2251"/>
            <a:chExt cx="1366" cy="1924"/>
          </a:xfrm>
        </p:grpSpPr>
        <p:sp>
          <p:nvSpPr>
            <p:cNvPr id="188421" name="Text Box 5"/>
            <p:cNvSpPr txBox="1">
              <a:spLocks noChangeArrowheads="1"/>
            </p:cNvSpPr>
            <p:nvPr/>
          </p:nvSpPr>
          <p:spPr bwMode="auto">
            <a:xfrm>
              <a:off x="1519" y="3884"/>
              <a:ext cx="257" cy="291"/>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00"/>
                  </a:solidFill>
                </a:rPr>
                <a:t>G</a:t>
              </a:r>
              <a:endParaRPr lang="en-US" altLang="zh-TW" sz="2400" i="1" baseline="-25000">
                <a:solidFill>
                  <a:srgbClr val="000000"/>
                </a:solidFill>
              </a:endParaRPr>
            </a:p>
          </p:txBody>
        </p:sp>
        <p:sp>
          <p:nvSpPr>
            <p:cNvPr id="188422" name="Oval 6"/>
            <p:cNvSpPr>
              <a:spLocks noChangeArrowheads="1"/>
            </p:cNvSpPr>
            <p:nvPr/>
          </p:nvSpPr>
          <p:spPr bwMode="auto">
            <a:xfrm rot="10800000">
              <a:off x="1880"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23" name="Oval 7"/>
            <p:cNvSpPr>
              <a:spLocks noChangeArrowheads="1"/>
            </p:cNvSpPr>
            <p:nvPr/>
          </p:nvSpPr>
          <p:spPr bwMode="auto">
            <a:xfrm rot="10800000">
              <a:off x="1880" y="247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24" name="Oval 8"/>
            <p:cNvSpPr>
              <a:spLocks noChangeArrowheads="1"/>
            </p:cNvSpPr>
            <p:nvPr/>
          </p:nvSpPr>
          <p:spPr bwMode="auto">
            <a:xfrm rot="10800000">
              <a:off x="1244" y="247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26" name="Oval 10"/>
            <p:cNvSpPr>
              <a:spLocks noChangeArrowheads="1"/>
            </p:cNvSpPr>
            <p:nvPr/>
          </p:nvSpPr>
          <p:spPr bwMode="auto">
            <a:xfrm rot="10800000">
              <a:off x="1247"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29" name="Line 13"/>
            <p:cNvSpPr>
              <a:spLocks noChangeShapeType="1"/>
            </p:cNvSpPr>
            <p:nvPr/>
          </p:nvSpPr>
          <p:spPr bwMode="auto">
            <a:xfrm flipH="1">
              <a:off x="1336" y="3475"/>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00"/>
                </a:solidFill>
              </a:endParaRPr>
            </a:p>
          </p:txBody>
        </p:sp>
        <p:sp>
          <p:nvSpPr>
            <p:cNvPr id="188431" name="Oval 15"/>
            <p:cNvSpPr>
              <a:spLocks noChangeArrowheads="1"/>
            </p:cNvSpPr>
            <p:nvPr/>
          </p:nvSpPr>
          <p:spPr bwMode="auto">
            <a:xfrm rot="10800000">
              <a:off x="882" y="2976"/>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32" name="Line 16"/>
            <p:cNvSpPr>
              <a:spLocks noChangeShapeType="1"/>
            </p:cNvSpPr>
            <p:nvPr/>
          </p:nvSpPr>
          <p:spPr bwMode="auto">
            <a:xfrm flipH="1">
              <a:off x="1292" y="2523"/>
              <a:ext cx="634" cy="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33" name="Line 17"/>
            <p:cNvSpPr>
              <a:spLocks noChangeShapeType="1"/>
            </p:cNvSpPr>
            <p:nvPr/>
          </p:nvSpPr>
          <p:spPr bwMode="auto">
            <a:xfrm rot="10800000" flipH="1">
              <a:off x="929" y="2524"/>
              <a:ext cx="362" cy="498"/>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34" name="Line 18"/>
            <p:cNvSpPr>
              <a:spLocks noChangeShapeType="1"/>
            </p:cNvSpPr>
            <p:nvPr/>
          </p:nvSpPr>
          <p:spPr bwMode="auto">
            <a:xfrm rot="10800000">
              <a:off x="1290" y="2523"/>
              <a:ext cx="2" cy="95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50" name="Line 34"/>
            <p:cNvSpPr>
              <a:spLocks noChangeShapeType="1"/>
            </p:cNvSpPr>
            <p:nvPr/>
          </p:nvSpPr>
          <p:spPr bwMode="auto">
            <a:xfrm flipH="1">
              <a:off x="1292" y="2523"/>
              <a:ext cx="635" cy="952"/>
            </a:xfrm>
            <a:prstGeom prst="line">
              <a:avLst/>
            </a:prstGeom>
            <a:noFill/>
            <a:ln w="25400">
              <a:solidFill>
                <a:schemeClr val="tx1"/>
              </a:solidFill>
              <a:round/>
              <a:headEnd/>
              <a:tailEnd/>
            </a:ln>
            <a:effectLst/>
          </p:spPr>
          <p:txBody>
            <a:bodyPr wrap="none" lIns="90000" tIns="46800" rIns="90000" bIns="46800">
              <a:spAutoFit/>
            </a:bodyPr>
            <a:lstStyle/>
            <a:p>
              <a:pPr fontAlgn="base">
                <a:spcBef>
                  <a:spcPct val="0"/>
                </a:spcBef>
                <a:spcAft>
                  <a:spcPct val="0"/>
                </a:spcAft>
              </a:pPr>
              <a:endParaRPr lang="en-US" sz="2000" i="1">
                <a:solidFill>
                  <a:srgbClr val="000000"/>
                </a:solidFill>
              </a:endParaRPr>
            </a:p>
          </p:txBody>
        </p:sp>
        <p:sp>
          <p:nvSpPr>
            <p:cNvPr id="188451" name="Text Box 35"/>
            <p:cNvSpPr txBox="1">
              <a:spLocks noChangeArrowheads="1"/>
            </p:cNvSpPr>
            <p:nvPr/>
          </p:nvSpPr>
          <p:spPr bwMode="auto">
            <a:xfrm>
              <a:off x="702" y="2976"/>
              <a:ext cx="195"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u</a:t>
              </a:r>
            </a:p>
          </p:txBody>
        </p:sp>
        <p:sp>
          <p:nvSpPr>
            <p:cNvPr id="188452" name="Text Box 36"/>
            <p:cNvSpPr txBox="1">
              <a:spLocks noChangeArrowheads="1"/>
            </p:cNvSpPr>
            <p:nvPr/>
          </p:nvSpPr>
          <p:spPr bwMode="auto">
            <a:xfrm>
              <a:off x="1201" y="2251"/>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v</a:t>
              </a:r>
            </a:p>
          </p:txBody>
        </p:sp>
        <p:sp>
          <p:nvSpPr>
            <p:cNvPr id="188453" name="Text Box 37"/>
            <p:cNvSpPr txBox="1">
              <a:spLocks noChangeArrowheads="1"/>
            </p:cNvSpPr>
            <p:nvPr/>
          </p:nvSpPr>
          <p:spPr bwMode="auto">
            <a:xfrm>
              <a:off x="1836" y="2251"/>
              <a:ext cx="223"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w</a:t>
              </a:r>
            </a:p>
          </p:txBody>
        </p:sp>
        <p:sp>
          <p:nvSpPr>
            <p:cNvPr id="188454" name="Text Box 38"/>
            <p:cNvSpPr txBox="1">
              <a:spLocks noChangeArrowheads="1"/>
            </p:cNvSpPr>
            <p:nvPr/>
          </p:nvSpPr>
          <p:spPr bwMode="auto">
            <a:xfrm>
              <a:off x="1144" y="3530"/>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x</a:t>
              </a:r>
            </a:p>
          </p:txBody>
        </p:sp>
        <p:sp>
          <p:nvSpPr>
            <p:cNvPr id="188455" name="Text Box 39"/>
            <p:cNvSpPr txBox="1">
              <a:spLocks noChangeArrowheads="1"/>
            </p:cNvSpPr>
            <p:nvPr/>
          </p:nvSpPr>
          <p:spPr bwMode="auto">
            <a:xfrm>
              <a:off x="1882" y="3521"/>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y</a:t>
              </a:r>
            </a:p>
          </p:txBody>
        </p:sp>
      </p:grpSp>
      <p:grpSp>
        <p:nvGrpSpPr>
          <p:cNvPr id="3" name="Group 70"/>
          <p:cNvGrpSpPr>
            <a:grpSpLocks/>
          </p:cNvGrpSpPr>
          <p:nvPr/>
        </p:nvGrpSpPr>
        <p:grpSpPr bwMode="auto">
          <a:xfrm>
            <a:off x="5935664" y="3573463"/>
            <a:ext cx="1466850" cy="3054349"/>
            <a:chOff x="2779" y="2251"/>
            <a:chExt cx="924" cy="1924"/>
          </a:xfrm>
        </p:grpSpPr>
        <p:sp>
          <p:nvSpPr>
            <p:cNvPr id="188435" name="Text Box 19"/>
            <p:cNvSpPr txBox="1">
              <a:spLocks noChangeArrowheads="1"/>
            </p:cNvSpPr>
            <p:nvPr/>
          </p:nvSpPr>
          <p:spPr bwMode="auto">
            <a:xfrm>
              <a:off x="2970" y="3884"/>
              <a:ext cx="257" cy="291"/>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00"/>
                  </a:solidFill>
                </a:rPr>
                <a:t>H</a:t>
              </a:r>
              <a:endParaRPr lang="en-US" altLang="zh-TW" sz="2400" i="1" baseline="-25000">
                <a:solidFill>
                  <a:srgbClr val="000000"/>
                </a:solidFill>
                <a:sym typeface="Symbol" pitchFamily="18" charset="2"/>
              </a:endParaRPr>
            </a:p>
          </p:txBody>
        </p:sp>
        <p:sp>
          <p:nvSpPr>
            <p:cNvPr id="188456" name="Oval 40"/>
            <p:cNvSpPr>
              <a:spLocks noChangeArrowheads="1"/>
            </p:cNvSpPr>
            <p:nvPr/>
          </p:nvSpPr>
          <p:spPr bwMode="auto">
            <a:xfrm rot="10800000">
              <a:off x="3515"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57" name="Oval 41"/>
            <p:cNvSpPr>
              <a:spLocks noChangeArrowheads="1"/>
            </p:cNvSpPr>
            <p:nvPr/>
          </p:nvSpPr>
          <p:spPr bwMode="auto">
            <a:xfrm rot="10800000">
              <a:off x="3515" y="247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58" name="Oval 42"/>
            <p:cNvSpPr>
              <a:spLocks noChangeArrowheads="1"/>
            </p:cNvSpPr>
            <p:nvPr/>
          </p:nvSpPr>
          <p:spPr bwMode="auto">
            <a:xfrm rot="10800000">
              <a:off x="2879" y="247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59" name="Oval 43"/>
            <p:cNvSpPr>
              <a:spLocks noChangeArrowheads="1"/>
            </p:cNvSpPr>
            <p:nvPr/>
          </p:nvSpPr>
          <p:spPr bwMode="auto">
            <a:xfrm rot="10800000">
              <a:off x="2882"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60" name="Line 44"/>
            <p:cNvSpPr>
              <a:spLocks noChangeShapeType="1"/>
            </p:cNvSpPr>
            <p:nvPr/>
          </p:nvSpPr>
          <p:spPr bwMode="auto">
            <a:xfrm flipH="1">
              <a:off x="2971" y="3475"/>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00"/>
                </a:solidFill>
              </a:endParaRPr>
            </a:p>
          </p:txBody>
        </p:sp>
        <p:sp>
          <p:nvSpPr>
            <p:cNvPr id="188462" name="Line 46"/>
            <p:cNvSpPr>
              <a:spLocks noChangeShapeType="1"/>
            </p:cNvSpPr>
            <p:nvPr/>
          </p:nvSpPr>
          <p:spPr bwMode="auto">
            <a:xfrm flipH="1">
              <a:off x="2927" y="2523"/>
              <a:ext cx="634" cy="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64" name="Line 48"/>
            <p:cNvSpPr>
              <a:spLocks noChangeShapeType="1"/>
            </p:cNvSpPr>
            <p:nvPr/>
          </p:nvSpPr>
          <p:spPr bwMode="auto">
            <a:xfrm rot="10800000">
              <a:off x="2925" y="2523"/>
              <a:ext cx="2" cy="95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67" name="Text Box 51"/>
            <p:cNvSpPr txBox="1">
              <a:spLocks noChangeArrowheads="1"/>
            </p:cNvSpPr>
            <p:nvPr/>
          </p:nvSpPr>
          <p:spPr bwMode="auto">
            <a:xfrm>
              <a:off x="2836" y="2251"/>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v</a:t>
              </a:r>
            </a:p>
          </p:txBody>
        </p:sp>
        <p:sp>
          <p:nvSpPr>
            <p:cNvPr id="188468" name="Text Box 52"/>
            <p:cNvSpPr txBox="1">
              <a:spLocks noChangeArrowheads="1"/>
            </p:cNvSpPr>
            <p:nvPr/>
          </p:nvSpPr>
          <p:spPr bwMode="auto">
            <a:xfrm>
              <a:off x="3471" y="2251"/>
              <a:ext cx="223"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w</a:t>
              </a:r>
            </a:p>
          </p:txBody>
        </p:sp>
        <p:sp>
          <p:nvSpPr>
            <p:cNvPr id="188469" name="Text Box 53"/>
            <p:cNvSpPr txBox="1">
              <a:spLocks noChangeArrowheads="1"/>
            </p:cNvSpPr>
            <p:nvPr/>
          </p:nvSpPr>
          <p:spPr bwMode="auto">
            <a:xfrm>
              <a:off x="2779" y="3530"/>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x</a:t>
              </a:r>
            </a:p>
          </p:txBody>
        </p:sp>
        <p:sp>
          <p:nvSpPr>
            <p:cNvPr id="188470" name="Text Box 54"/>
            <p:cNvSpPr txBox="1">
              <a:spLocks noChangeArrowheads="1"/>
            </p:cNvSpPr>
            <p:nvPr/>
          </p:nvSpPr>
          <p:spPr bwMode="auto">
            <a:xfrm>
              <a:off x="3517" y="3521"/>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y</a:t>
              </a:r>
            </a:p>
          </p:txBody>
        </p:sp>
      </p:grpSp>
      <p:grpSp>
        <p:nvGrpSpPr>
          <p:cNvPr id="4" name="Group 73"/>
          <p:cNvGrpSpPr>
            <a:grpSpLocks/>
          </p:cNvGrpSpPr>
          <p:nvPr/>
        </p:nvGrpSpPr>
        <p:grpSpPr bwMode="auto">
          <a:xfrm>
            <a:off x="8832850" y="6165850"/>
            <a:ext cx="700088" cy="457200"/>
            <a:chOff x="4604" y="3884"/>
            <a:chExt cx="441" cy="288"/>
          </a:xfrm>
        </p:grpSpPr>
        <p:sp>
          <p:nvSpPr>
            <p:cNvPr id="188471" name="Text Box 55"/>
            <p:cNvSpPr txBox="1">
              <a:spLocks noChangeArrowheads="1"/>
            </p:cNvSpPr>
            <p:nvPr/>
          </p:nvSpPr>
          <p:spPr bwMode="auto">
            <a:xfrm>
              <a:off x="4604" y="3884"/>
              <a:ext cx="441" cy="288"/>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a:solidFill>
                    <a:srgbClr val="000000"/>
                  </a:solidFill>
                  <a:sym typeface="Symbol" pitchFamily="18" charset="2"/>
                </a:rPr>
                <a:t> </a:t>
              </a:r>
              <a:r>
                <a:rPr lang="en-US" altLang="zh-TW" sz="2400" i="1">
                  <a:solidFill>
                    <a:srgbClr val="000000"/>
                  </a:solidFill>
                  <a:sym typeface="Symbol" pitchFamily="18" charset="2"/>
                </a:rPr>
                <a:t>G</a:t>
              </a:r>
              <a:endParaRPr lang="en-US" altLang="zh-TW" sz="2400" i="1" baseline="-25000">
                <a:solidFill>
                  <a:srgbClr val="000000"/>
                </a:solidFill>
                <a:sym typeface="Symbol" pitchFamily="18" charset="2"/>
              </a:endParaRPr>
            </a:p>
          </p:txBody>
        </p:sp>
        <p:sp>
          <p:nvSpPr>
            <p:cNvPr id="188483" name="Line 67"/>
            <p:cNvSpPr>
              <a:spLocks noChangeShapeType="1"/>
            </p:cNvSpPr>
            <p:nvPr/>
          </p:nvSpPr>
          <p:spPr bwMode="auto">
            <a:xfrm flipH="1">
              <a:off x="4740" y="3974"/>
              <a:ext cx="45" cy="182"/>
            </a:xfrm>
            <a:prstGeom prst="line">
              <a:avLst/>
            </a:prstGeom>
            <a:noFill/>
            <a:ln w="25400">
              <a:solidFill>
                <a:srgbClr val="FF0000"/>
              </a:solidFill>
              <a:round/>
              <a:headEnd/>
              <a:tailEnd/>
            </a:ln>
            <a:effectLst/>
          </p:spPr>
          <p:txBody>
            <a:bodyPr wrap="none" lIns="90000" tIns="46800" rIns="90000" bIns="46800">
              <a:spAutoFit/>
            </a:bodyPr>
            <a:lstStyle/>
            <a:p>
              <a:pPr fontAlgn="base">
                <a:spcBef>
                  <a:spcPct val="0"/>
                </a:spcBef>
                <a:spcAft>
                  <a:spcPct val="0"/>
                </a:spcAft>
              </a:pPr>
              <a:endParaRPr lang="en-US" sz="2000" i="1">
                <a:solidFill>
                  <a:srgbClr val="000000"/>
                </a:solidFill>
              </a:endParaRPr>
            </a:p>
          </p:txBody>
        </p:sp>
      </p:grpSp>
      <p:sp>
        <p:nvSpPr>
          <p:cNvPr id="188485" name="Text Box 69"/>
          <p:cNvSpPr txBox="1">
            <a:spLocks noChangeArrowheads="1"/>
          </p:cNvSpPr>
          <p:nvPr/>
        </p:nvSpPr>
        <p:spPr bwMode="auto">
          <a:xfrm>
            <a:off x="6527800" y="6165850"/>
            <a:ext cx="700088" cy="457200"/>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a:solidFill>
                  <a:srgbClr val="000000"/>
                </a:solidFill>
                <a:sym typeface="Symbol" pitchFamily="18" charset="2"/>
              </a:rPr>
              <a:t> </a:t>
            </a:r>
            <a:r>
              <a:rPr lang="en-US" altLang="zh-TW" sz="2400" i="1">
                <a:solidFill>
                  <a:srgbClr val="000000"/>
                </a:solidFill>
                <a:sym typeface="Symbol" pitchFamily="18" charset="2"/>
              </a:rPr>
              <a:t>G</a:t>
            </a:r>
            <a:endParaRPr lang="en-US" altLang="zh-TW" sz="2400" i="1" baseline="-25000">
              <a:solidFill>
                <a:srgbClr val="000000"/>
              </a:solidFill>
              <a:sym typeface="Symbol" pitchFamily="18" charset="2"/>
            </a:endParaRPr>
          </a:p>
        </p:txBody>
      </p:sp>
      <p:grpSp>
        <p:nvGrpSpPr>
          <p:cNvPr id="5" name="Group 72"/>
          <p:cNvGrpSpPr>
            <a:grpSpLocks/>
          </p:cNvGrpSpPr>
          <p:nvPr/>
        </p:nvGrpSpPr>
        <p:grpSpPr bwMode="auto">
          <a:xfrm>
            <a:off x="8312148" y="3573463"/>
            <a:ext cx="1466850" cy="3054349"/>
            <a:chOff x="4276" y="2251"/>
            <a:chExt cx="924" cy="1924"/>
          </a:xfrm>
        </p:grpSpPr>
        <p:sp>
          <p:nvSpPr>
            <p:cNvPr id="188472" name="Oval 56"/>
            <p:cNvSpPr>
              <a:spLocks noChangeArrowheads="1"/>
            </p:cNvSpPr>
            <p:nvPr/>
          </p:nvSpPr>
          <p:spPr bwMode="auto">
            <a:xfrm rot="10800000">
              <a:off x="5012"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73" name="Oval 57"/>
            <p:cNvSpPr>
              <a:spLocks noChangeArrowheads="1"/>
            </p:cNvSpPr>
            <p:nvPr/>
          </p:nvSpPr>
          <p:spPr bwMode="auto">
            <a:xfrm rot="10800000">
              <a:off x="5012" y="247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74" name="Oval 58"/>
            <p:cNvSpPr>
              <a:spLocks noChangeArrowheads="1"/>
            </p:cNvSpPr>
            <p:nvPr/>
          </p:nvSpPr>
          <p:spPr bwMode="auto">
            <a:xfrm rot="10800000">
              <a:off x="4376" y="247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75" name="Oval 59"/>
            <p:cNvSpPr>
              <a:spLocks noChangeArrowheads="1"/>
            </p:cNvSpPr>
            <p:nvPr/>
          </p:nvSpPr>
          <p:spPr bwMode="auto">
            <a:xfrm rot="10800000">
              <a:off x="4379"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00"/>
                </a:solidFill>
              </a:endParaRPr>
            </a:p>
          </p:txBody>
        </p:sp>
        <p:sp>
          <p:nvSpPr>
            <p:cNvPr id="188476" name="Line 60"/>
            <p:cNvSpPr>
              <a:spLocks noChangeShapeType="1"/>
            </p:cNvSpPr>
            <p:nvPr/>
          </p:nvSpPr>
          <p:spPr bwMode="auto">
            <a:xfrm flipH="1">
              <a:off x="4468" y="3475"/>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00"/>
                </a:solidFill>
              </a:endParaRPr>
            </a:p>
          </p:txBody>
        </p:sp>
        <p:sp>
          <p:nvSpPr>
            <p:cNvPr id="188477" name="Line 61"/>
            <p:cNvSpPr>
              <a:spLocks noChangeShapeType="1"/>
            </p:cNvSpPr>
            <p:nvPr/>
          </p:nvSpPr>
          <p:spPr bwMode="auto">
            <a:xfrm flipH="1">
              <a:off x="4424" y="2523"/>
              <a:ext cx="634" cy="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78" name="Line 62"/>
            <p:cNvSpPr>
              <a:spLocks noChangeShapeType="1"/>
            </p:cNvSpPr>
            <p:nvPr/>
          </p:nvSpPr>
          <p:spPr bwMode="auto">
            <a:xfrm rot="10800000">
              <a:off x="5057" y="2523"/>
              <a:ext cx="2" cy="95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00"/>
                </a:solidFill>
              </a:endParaRPr>
            </a:p>
          </p:txBody>
        </p:sp>
        <p:sp>
          <p:nvSpPr>
            <p:cNvPr id="188479" name="Text Box 63"/>
            <p:cNvSpPr txBox="1">
              <a:spLocks noChangeArrowheads="1"/>
            </p:cNvSpPr>
            <p:nvPr/>
          </p:nvSpPr>
          <p:spPr bwMode="auto">
            <a:xfrm>
              <a:off x="4333" y="2251"/>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v</a:t>
              </a:r>
            </a:p>
          </p:txBody>
        </p:sp>
        <p:sp>
          <p:nvSpPr>
            <p:cNvPr id="188480" name="Text Box 64"/>
            <p:cNvSpPr txBox="1">
              <a:spLocks noChangeArrowheads="1"/>
            </p:cNvSpPr>
            <p:nvPr/>
          </p:nvSpPr>
          <p:spPr bwMode="auto">
            <a:xfrm>
              <a:off x="4968" y="2251"/>
              <a:ext cx="223"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w</a:t>
              </a:r>
            </a:p>
          </p:txBody>
        </p:sp>
        <p:sp>
          <p:nvSpPr>
            <p:cNvPr id="188481" name="Text Box 65"/>
            <p:cNvSpPr txBox="1">
              <a:spLocks noChangeArrowheads="1"/>
            </p:cNvSpPr>
            <p:nvPr/>
          </p:nvSpPr>
          <p:spPr bwMode="auto">
            <a:xfrm>
              <a:off x="4276" y="3530"/>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x</a:t>
              </a:r>
            </a:p>
          </p:txBody>
        </p:sp>
        <p:sp>
          <p:nvSpPr>
            <p:cNvPr id="188482" name="Text Box 66"/>
            <p:cNvSpPr txBox="1">
              <a:spLocks noChangeArrowheads="1"/>
            </p:cNvSpPr>
            <p:nvPr/>
          </p:nvSpPr>
          <p:spPr bwMode="auto">
            <a:xfrm>
              <a:off x="5014" y="3521"/>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00"/>
                  </a:solidFill>
                </a:rPr>
                <a:t>y</a:t>
              </a:r>
            </a:p>
          </p:txBody>
        </p:sp>
        <p:sp>
          <p:nvSpPr>
            <p:cNvPr id="188487" name="Text Box 71"/>
            <p:cNvSpPr txBox="1">
              <a:spLocks noChangeArrowheads="1"/>
            </p:cNvSpPr>
            <p:nvPr/>
          </p:nvSpPr>
          <p:spPr bwMode="auto">
            <a:xfrm>
              <a:off x="4422" y="3884"/>
              <a:ext cx="234" cy="291"/>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00"/>
                  </a:solidFill>
                </a:rPr>
                <a:t>F</a:t>
              </a:r>
              <a:endParaRPr lang="en-US" altLang="zh-TW" sz="2400" i="1" baseline="-25000">
                <a:solidFill>
                  <a:srgbClr val="000000"/>
                </a:solidFill>
                <a:sym typeface="Symbol" pitchFamily="18" charset="2"/>
              </a:endParaRPr>
            </a:p>
          </p:txBody>
        </p:sp>
      </p:grpSp>
      <p:sp>
        <p:nvSpPr>
          <p:cNvPr id="188490" name="Text Box 74"/>
          <p:cNvSpPr txBox="1">
            <a:spLocks noChangeArrowheads="1"/>
          </p:cNvSpPr>
          <p:nvPr/>
        </p:nvSpPr>
        <p:spPr bwMode="auto">
          <a:xfrm>
            <a:off x="2640014" y="3213100"/>
            <a:ext cx="874255" cy="463846"/>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400" b="1" i="1">
                <a:solidFill>
                  <a:srgbClr val="C00000"/>
                </a:solidFill>
              </a:rPr>
              <a:t>Ví dụ</a:t>
            </a:r>
          </a:p>
        </p:txBody>
      </p:sp>
      <p:sp>
        <p:nvSpPr>
          <p:cNvPr id="6" name="Slide Number Placeholder 5"/>
          <p:cNvSpPr>
            <a:spLocks noGrp="1"/>
          </p:cNvSpPr>
          <p:nvPr>
            <p:ph type="sldNum" sz="quarter" idx="11"/>
          </p:nvPr>
        </p:nvSpPr>
        <p:spPr/>
        <p:txBody>
          <a:bodyPr/>
          <a:lstStyle/>
          <a:p>
            <a:pPr>
              <a:defRPr/>
            </a:pPr>
            <a:fld id="{3BECD5C8-157B-46A8-A961-E27AF31B2529}" type="slidenum">
              <a:rPr lang="en-US">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4293123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90"/>
                                        </p:tgtEl>
                                        <p:attrNameLst>
                                          <p:attrName>style.visibility</p:attrName>
                                        </p:attrNameLst>
                                      </p:cBhvr>
                                      <p:to>
                                        <p:strVal val="visible"/>
                                      </p:to>
                                    </p:set>
                                    <p:anim calcmode="lin" valueType="num">
                                      <p:cBhvr additive="base">
                                        <p:cTn id="7" dur="500" fill="hold"/>
                                        <p:tgtEl>
                                          <p:spTgt spid="188490"/>
                                        </p:tgtEl>
                                        <p:attrNameLst>
                                          <p:attrName>ppt_x</p:attrName>
                                        </p:attrNameLst>
                                      </p:cBhvr>
                                      <p:tavLst>
                                        <p:tav tm="0">
                                          <p:val>
                                            <p:strVal val="#ppt_x"/>
                                          </p:val>
                                        </p:tav>
                                        <p:tav tm="100000">
                                          <p:val>
                                            <p:strVal val="#ppt_x"/>
                                          </p:val>
                                        </p:tav>
                                      </p:tavLst>
                                    </p:anim>
                                    <p:anim calcmode="lin" valueType="num">
                                      <p:cBhvr additive="base">
                                        <p:cTn id="8" dur="500" fill="hold"/>
                                        <p:tgtEl>
                                          <p:spTgt spid="188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8485"/>
                                        </p:tgtEl>
                                        <p:attrNameLst>
                                          <p:attrName>style.visibility</p:attrName>
                                        </p:attrNameLst>
                                      </p:cBhvr>
                                      <p:to>
                                        <p:strVal val="visible"/>
                                      </p:to>
                                    </p:set>
                                    <p:anim calcmode="lin" valueType="num">
                                      <p:cBhvr additive="base">
                                        <p:cTn id="25" dur="500" fill="hold"/>
                                        <p:tgtEl>
                                          <p:spTgt spid="188485"/>
                                        </p:tgtEl>
                                        <p:attrNameLst>
                                          <p:attrName>ppt_x</p:attrName>
                                        </p:attrNameLst>
                                      </p:cBhvr>
                                      <p:tavLst>
                                        <p:tav tm="0">
                                          <p:val>
                                            <p:strVal val="#ppt_x"/>
                                          </p:val>
                                        </p:tav>
                                        <p:tav tm="100000">
                                          <p:val>
                                            <p:strVal val="#ppt_x"/>
                                          </p:val>
                                        </p:tav>
                                      </p:tavLst>
                                    </p:anim>
                                    <p:anim calcmode="lin" valueType="num">
                                      <p:cBhvr additive="base">
                                        <p:cTn id="26" dur="500" fill="hold"/>
                                        <p:tgtEl>
                                          <p:spTgt spid="1884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85" grpId="0"/>
      <p:bldP spid="1884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92" name="Rectangle 52"/>
          <p:cNvSpPr>
            <a:spLocks noChangeArrowheads="1"/>
          </p:cNvSpPr>
          <p:nvPr/>
        </p:nvSpPr>
        <p:spPr bwMode="auto">
          <a:xfrm>
            <a:off x="2262135" y="1493812"/>
            <a:ext cx="7850188" cy="2663825"/>
          </a:xfrm>
          <a:prstGeom prst="rect">
            <a:avLst/>
          </a:prstGeom>
          <a:noFill/>
          <a:ln w="9525">
            <a:noFill/>
            <a:miter lim="800000"/>
            <a:headEnd/>
            <a:tailEnd/>
          </a:ln>
          <a:effectLst/>
        </p:spPr>
        <p:txBody>
          <a:bodyPr/>
          <a:lstStyle/>
          <a:p>
            <a:pPr marL="342900" indent="-342900" algn="just" fontAlgn="base">
              <a:spcBef>
                <a:spcPct val="20000"/>
              </a:spcBef>
              <a:spcAft>
                <a:spcPct val="0"/>
              </a:spcAft>
              <a:buClr>
                <a:srgbClr val="CCCCFF"/>
              </a:buClr>
              <a:buSzPct val="70000"/>
            </a:pPr>
            <a:r>
              <a:rPr lang="en-US" altLang="zh-TW" sz="2400" b="1">
                <a:solidFill>
                  <a:srgbClr val="002060"/>
                </a:solidFill>
              </a:rPr>
              <a:t>Định nghĩa. </a:t>
            </a:r>
            <a:r>
              <a:rPr lang="en-US" altLang="zh-TW" sz="2400">
                <a:solidFill>
                  <a:srgbClr val="002060"/>
                </a:solidFill>
              </a:rPr>
              <a:t>Cho </a:t>
            </a:r>
            <a:r>
              <a:rPr lang="en-US" altLang="zh-TW" sz="2400" i="1">
                <a:solidFill>
                  <a:srgbClr val="002060"/>
                </a:solidFill>
              </a:rPr>
              <a:t>G </a:t>
            </a:r>
            <a:r>
              <a:rPr lang="en-US" altLang="zh-TW" sz="2400">
                <a:solidFill>
                  <a:srgbClr val="002060"/>
                </a:solidFill>
              </a:rPr>
              <a:t>= (</a:t>
            </a:r>
            <a:r>
              <a:rPr lang="en-US" altLang="zh-TW" sz="2400" i="1">
                <a:solidFill>
                  <a:srgbClr val="002060"/>
                </a:solidFill>
              </a:rPr>
              <a:t>V, E</a:t>
            </a:r>
            <a:r>
              <a:rPr lang="en-US" altLang="zh-TW" sz="2400">
                <a:solidFill>
                  <a:srgbClr val="002060"/>
                </a:solidFill>
              </a:rPr>
              <a:t>) là đồ thị vô hướng.</a:t>
            </a:r>
          </a:p>
          <a:p>
            <a:pPr marL="342900" indent="-342900" algn="just" fontAlgn="base">
              <a:spcBef>
                <a:spcPct val="20000"/>
              </a:spcBef>
              <a:spcAft>
                <a:spcPct val="0"/>
              </a:spcAft>
              <a:buClr>
                <a:srgbClr val="CCCCFF"/>
              </a:buClr>
              <a:buSzPct val="70000"/>
            </a:pPr>
            <a:r>
              <a:rPr lang="en-US" altLang="zh-TW" sz="2400">
                <a:solidFill>
                  <a:srgbClr val="002060"/>
                </a:solidFill>
              </a:rPr>
              <a:t>     Giả sử </a:t>
            </a:r>
            <a:r>
              <a:rPr lang="en-US" altLang="zh-TW" sz="2400" i="1">
                <a:solidFill>
                  <a:srgbClr val="002060"/>
                </a:solidFill>
              </a:rPr>
              <a:t>S</a:t>
            </a:r>
            <a:r>
              <a:rPr lang="en-US" altLang="zh-TW" sz="2400">
                <a:solidFill>
                  <a:srgbClr val="002060"/>
                </a:solidFill>
              </a:rPr>
              <a:t> </a:t>
            </a:r>
            <a:r>
              <a:rPr lang="en-US" altLang="zh-TW" sz="2400">
                <a:solidFill>
                  <a:srgbClr val="002060"/>
                </a:solidFill>
                <a:sym typeface="Symbol" pitchFamily="18" charset="2"/>
              </a:rPr>
              <a:t> </a:t>
            </a:r>
            <a:r>
              <a:rPr lang="en-US" altLang="zh-TW" sz="2400" i="1">
                <a:solidFill>
                  <a:srgbClr val="002060"/>
                </a:solidFill>
                <a:sym typeface="Symbol" pitchFamily="18" charset="2"/>
              </a:rPr>
              <a:t>V</a:t>
            </a:r>
            <a:r>
              <a:rPr lang="en-US" altLang="zh-TW" sz="2400">
                <a:solidFill>
                  <a:srgbClr val="002060"/>
                </a:solidFill>
                <a:sym typeface="Symbol" pitchFamily="18" charset="2"/>
              </a:rPr>
              <a:t>, </a:t>
            </a:r>
            <a:r>
              <a:rPr lang="en-US" altLang="zh-TW" sz="2400" i="1">
                <a:solidFill>
                  <a:srgbClr val="002060"/>
                </a:solidFill>
                <a:sym typeface="Symbol" pitchFamily="18" charset="2"/>
              </a:rPr>
              <a:t>S</a:t>
            </a:r>
            <a:r>
              <a:rPr lang="en-US" altLang="zh-TW" sz="2400">
                <a:solidFill>
                  <a:srgbClr val="002060"/>
                </a:solidFill>
                <a:sym typeface="Symbol" pitchFamily="18" charset="2"/>
              </a:rPr>
              <a:t>  .  Đồ thị con cảm sinh bởi </a:t>
            </a:r>
            <a:r>
              <a:rPr lang="en-US" altLang="zh-TW" sz="2400" i="1">
                <a:solidFill>
                  <a:srgbClr val="002060"/>
                </a:solidFill>
                <a:sym typeface="Symbol" pitchFamily="18" charset="2"/>
              </a:rPr>
              <a:t>S</a:t>
            </a:r>
            <a:r>
              <a:rPr lang="en-US" altLang="zh-TW" sz="2400">
                <a:solidFill>
                  <a:srgbClr val="002060"/>
                </a:solidFill>
                <a:sym typeface="Symbol" pitchFamily="18" charset="2"/>
              </a:rPr>
              <a:t> là đồ thị con cực đại của </a:t>
            </a:r>
            <a:r>
              <a:rPr lang="en-US" altLang="zh-TW" sz="2400" i="1">
                <a:solidFill>
                  <a:srgbClr val="002060"/>
                </a:solidFill>
                <a:sym typeface="Symbol" pitchFamily="18" charset="2"/>
              </a:rPr>
              <a:t>G</a:t>
            </a:r>
            <a:r>
              <a:rPr lang="en-US" altLang="zh-TW" sz="2400">
                <a:solidFill>
                  <a:srgbClr val="002060"/>
                </a:solidFill>
                <a:sym typeface="Symbol" pitchFamily="18" charset="2"/>
              </a:rPr>
              <a:t> với tập đỉnh là </a:t>
            </a:r>
            <a:r>
              <a:rPr lang="en-US" altLang="zh-TW" sz="2400" i="1">
                <a:solidFill>
                  <a:srgbClr val="002060"/>
                </a:solidFill>
                <a:sym typeface="Symbol" pitchFamily="18" charset="2"/>
              </a:rPr>
              <a:t>S</a:t>
            </a:r>
            <a:r>
              <a:rPr lang="en-US" altLang="zh-TW" sz="2400">
                <a:solidFill>
                  <a:srgbClr val="002060"/>
                </a:solidFill>
                <a:sym typeface="Symbol" pitchFamily="18" charset="2"/>
              </a:rPr>
              <a:t>.</a:t>
            </a:r>
            <a:r>
              <a:rPr lang="en-US" altLang="zh-TW" sz="2400">
                <a:solidFill>
                  <a:srgbClr val="002060"/>
                </a:solidFill>
              </a:rPr>
              <a:t> (thường ký hiệu là &lt;</a:t>
            </a:r>
            <a:r>
              <a:rPr lang="en-US" altLang="zh-TW" sz="2400" i="1">
                <a:solidFill>
                  <a:srgbClr val="002060"/>
                </a:solidFill>
              </a:rPr>
              <a:t>S</a:t>
            </a:r>
            <a:r>
              <a:rPr lang="en-US" altLang="zh-TW" sz="2400">
                <a:solidFill>
                  <a:srgbClr val="002060"/>
                </a:solidFill>
              </a:rPr>
              <a:t>&gt;</a:t>
            </a:r>
            <a:r>
              <a:rPr lang="en-US" altLang="zh-TW" sz="2400">
                <a:solidFill>
                  <a:srgbClr val="002060"/>
                </a:solidFill>
                <a:sym typeface="Symbol" pitchFamily="18" charset="2"/>
              </a:rPr>
              <a:t>)</a:t>
            </a:r>
          </a:p>
          <a:p>
            <a:pPr marL="342900" indent="-342900" algn="just" fontAlgn="base">
              <a:spcBef>
                <a:spcPct val="20000"/>
              </a:spcBef>
              <a:spcAft>
                <a:spcPct val="0"/>
              </a:spcAft>
              <a:buClr>
                <a:srgbClr val="CCCCFF"/>
              </a:buClr>
              <a:buSzPct val="70000"/>
            </a:pPr>
            <a:r>
              <a:rPr lang="en-US" altLang="zh-TW" sz="2400">
                <a:solidFill>
                  <a:srgbClr val="002060"/>
                </a:solidFill>
                <a:sym typeface="Symbol" pitchFamily="18" charset="2"/>
              </a:rPr>
              <a:t>    Đồ thị con </a:t>
            </a:r>
            <a:r>
              <a:rPr lang="en-US" altLang="zh-TW" sz="2400" i="1">
                <a:solidFill>
                  <a:srgbClr val="002060"/>
                </a:solidFill>
                <a:sym typeface="Symbol" pitchFamily="18" charset="2"/>
              </a:rPr>
              <a:t>H</a:t>
            </a:r>
            <a:r>
              <a:rPr lang="en-US" altLang="zh-TW" sz="2400">
                <a:solidFill>
                  <a:srgbClr val="002060"/>
                </a:solidFill>
                <a:sym typeface="Symbol" pitchFamily="18" charset="2"/>
              </a:rPr>
              <a:t> của đồ thị </a:t>
            </a:r>
            <a:r>
              <a:rPr lang="en-US" altLang="zh-TW" sz="2400" i="1">
                <a:solidFill>
                  <a:srgbClr val="002060"/>
                </a:solidFill>
                <a:sym typeface="Symbol" pitchFamily="18" charset="2"/>
              </a:rPr>
              <a:t>G</a:t>
            </a:r>
            <a:r>
              <a:rPr lang="en-US" altLang="zh-TW" sz="2400">
                <a:solidFill>
                  <a:srgbClr val="002060"/>
                </a:solidFill>
                <a:sym typeface="Symbol" pitchFamily="18" charset="2"/>
              </a:rPr>
              <a:t> được gọi là đồ thị con cảm sinh đỉnh (vertex-induced subgraph) của </a:t>
            </a:r>
            <a:r>
              <a:rPr lang="en-US" altLang="zh-TW" sz="2400" i="1">
                <a:solidFill>
                  <a:srgbClr val="002060"/>
                </a:solidFill>
                <a:sym typeface="Symbol" pitchFamily="18" charset="2"/>
              </a:rPr>
              <a:t>G</a:t>
            </a:r>
            <a:r>
              <a:rPr lang="en-US" altLang="zh-TW" sz="2400">
                <a:solidFill>
                  <a:srgbClr val="002060"/>
                </a:solidFill>
                <a:sym typeface="Symbol" pitchFamily="18" charset="2"/>
              </a:rPr>
              <a:t> nếu tìm được </a:t>
            </a:r>
            <a:r>
              <a:rPr lang="en-US" altLang="zh-TW" sz="2400" i="1">
                <a:solidFill>
                  <a:srgbClr val="002060"/>
                </a:solidFill>
                <a:sym typeface="Symbol" pitchFamily="18" charset="2"/>
              </a:rPr>
              <a:t>S</a:t>
            </a:r>
            <a:r>
              <a:rPr lang="en-US" altLang="zh-TW" sz="2400">
                <a:solidFill>
                  <a:srgbClr val="002060"/>
                </a:solidFill>
                <a:sym typeface="Symbol" pitchFamily="18" charset="2"/>
              </a:rPr>
              <a:t>  </a:t>
            </a:r>
            <a:r>
              <a:rPr lang="en-US" altLang="zh-TW" sz="2400" i="1">
                <a:solidFill>
                  <a:srgbClr val="002060"/>
                </a:solidFill>
                <a:sym typeface="Symbol" pitchFamily="18" charset="2"/>
              </a:rPr>
              <a:t>V</a:t>
            </a:r>
            <a:r>
              <a:rPr lang="en-US" altLang="zh-TW" sz="2400">
                <a:solidFill>
                  <a:srgbClr val="002060"/>
                </a:solidFill>
                <a:sym typeface="Symbol" pitchFamily="18" charset="2"/>
              </a:rPr>
              <a:t> sao cho  </a:t>
            </a:r>
            <a:r>
              <a:rPr lang="en-US" altLang="zh-TW" sz="2400" i="1">
                <a:solidFill>
                  <a:srgbClr val="002060"/>
                </a:solidFill>
                <a:sym typeface="Symbol" pitchFamily="18" charset="2"/>
              </a:rPr>
              <a:t>H</a:t>
            </a:r>
            <a:r>
              <a:rPr lang="en-US" altLang="zh-TW" sz="2400">
                <a:solidFill>
                  <a:srgbClr val="002060"/>
                </a:solidFill>
                <a:sym typeface="Symbol" pitchFamily="18" charset="2"/>
              </a:rPr>
              <a:t>=&lt;</a:t>
            </a:r>
            <a:r>
              <a:rPr lang="en-US" altLang="zh-TW" sz="2400" i="1">
                <a:solidFill>
                  <a:srgbClr val="002060"/>
                </a:solidFill>
                <a:sym typeface="Symbol" pitchFamily="18" charset="2"/>
              </a:rPr>
              <a:t>S</a:t>
            </a:r>
            <a:r>
              <a:rPr lang="en-US" altLang="zh-TW" sz="2400">
                <a:solidFill>
                  <a:srgbClr val="002060"/>
                </a:solidFill>
                <a:sym typeface="Symbol" pitchFamily="18" charset="2"/>
              </a:rPr>
              <a:t>&gt;</a:t>
            </a:r>
            <a:r>
              <a:rPr lang="en-US" altLang="zh-TW" sz="2600">
                <a:solidFill>
                  <a:srgbClr val="002060"/>
                </a:solidFill>
                <a:sym typeface="Symbol" pitchFamily="18" charset="2"/>
              </a:rPr>
              <a:t>.</a:t>
            </a:r>
          </a:p>
          <a:p>
            <a:pPr marL="342900" indent="-342900" algn="just" fontAlgn="base">
              <a:spcBef>
                <a:spcPct val="20000"/>
              </a:spcBef>
              <a:spcAft>
                <a:spcPct val="0"/>
              </a:spcAft>
              <a:buClr>
                <a:srgbClr val="CCCCFF"/>
              </a:buClr>
              <a:buSzPct val="70000"/>
            </a:pPr>
            <a:r>
              <a:rPr lang="en-US" altLang="zh-TW" sz="2400" b="1">
                <a:solidFill>
                  <a:srgbClr val="002060"/>
                </a:solidFill>
                <a:sym typeface="Symbol" pitchFamily="18" charset="2"/>
              </a:rPr>
              <a:t>Ví dụ:</a:t>
            </a:r>
          </a:p>
        </p:txBody>
      </p:sp>
      <p:sp>
        <p:nvSpPr>
          <p:cNvPr id="189442" name="Rectangle 2"/>
          <p:cNvSpPr>
            <a:spLocks noGrp="1" noChangeArrowheads="1"/>
          </p:cNvSpPr>
          <p:nvPr>
            <p:ph type="title"/>
          </p:nvPr>
        </p:nvSpPr>
        <p:spPr/>
        <p:txBody>
          <a:bodyPr/>
          <a:lstStyle/>
          <a:p>
            <a:r>
              <a:rPr lang="en-US" altLang="zh-TW"/>
              <a:t>Đồ thị con cảm sinh</a:t>
            </a:r>
            <a:br>
              <a:rPr lang="en-US" altLang="zh-TW"/>
            </a:br>
            <a:r>
              <a:rPr lang="en-US" altLang="zh-TW" sz="2800"/>
              <a:t>Induced Subgraph</a:t>
            </a:r>
          </a:p>
        </p:txBody>
      </p:sp>
      <p:grpSp>
        <p:nvGrpSpPr>
          <p:cNvPr id="2" name="Group 85"/>
          <p:cNvGrpSpPr>
            <a:grpSpLocks/>
          </p:cNvGrpSpPr>
          <p:nvPr/>
        </p:nvGrpSpPr>
        <p:grpSpPr bwMode="auto">
          <a:xfrm>
            <a:off x="2262136" y="4524390"/>
            <a:ext cx="2511425" cy="1712912"/>
            <a:chOff x="567" y="2931"/>
            <a:chExt cx="1582" cy="1079"/>
          </a:xfrm>
        </p:grpSpPr>
        <p:sp>
          <p:nvSpPr>
            <p:cNvPr id="189494" name="Text Box 54"/>
            <p:cNvSpPr txBox="1">
              <a:spLocks noChangeArrowheads="1"/>
            </p:cNvSpPr>
            <p:nvPr/>
          </p:nvSpPr>
          <p:spPr bwMode="auto">
            <a:xfrm>
              <a:off x="567" y="2931"/>
              <a:ext cx="257" cy="291"/>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99"/>
                  </a:solidFill>
                </a:rPr>
                <a:t>G</a:t>
              </a:r>
              <a:endParaRPr lang="en-US" altLang="zh-TW" sz="2400" i="1" baseline="-25000">
                <a:solidFill>
                  <a:srgbClr val="000099"/>
                </a:solidFill>
              </a:endParaRPr>
            </a:p>
          </p:txBody>
        </p:sp>
        <p:sp>
          <p:nvSpPr>
            <p:cNvPr id="189495" name="Oval 55"/>
            <p:cNvSpPr>
              <a:spLocks noChangeArrowheads="1"/>
            </p:cNvSpPr>
            <p:nvPr/>
          </p:nvSpPr>
          <p:spPr bwMode="auto">
            <a:xfrm rot="10800000">
              <a:off x="1879" y="365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496" name="Oval 56"/>
            <p:cNvSpPr>
              <a:spLocks noChangeArrowheads="1"/>
            </p:cNvSpPr>
            <p:nvPr/>
          </p:nvSpPr>
          <p:spPr bwMode="auto">
            <a:xfrm rot="10800000">
              <a:off x="1836" y="315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497" name="Oval 57"/>
            <p:cNvSpPr>
              <a:spLocks noChangeArrowheads="1"/>
            </p:cNvSpPr>
            <p:nvPr/>
          </p:nvSpPr>
          <p:spPr bwMode="auto">
            <a:xfrm rot="10800000">
              <a:off x="1246" y="315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498" name="Oval 58"/>
            <p:cNvSpPr>
              <a:spLocks noChangeArrowheads="1"/>
            </p:cNvSpPr>
            <p:nvPr/>
          </p:nvSpPr>
          <p:spPr bwMode="auto">
            <a:xfrm rot="10800000">
              <a:off x="1246" y="365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499" name="Line 59"/>
            <p:cNvSpPr>
              <a:spLocks noChangeShapeType="1"/>
            </p:cNvSpPr>
            <p:nvPr/>
          </p:nvSpPr>
          <p:spPr bwMode="auto">
            <a:xfrm flipH="1">
              <a:off x="1335" y="3702"/>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99"/>
                </a:solidFill>
              </a:endParaRPr>
            </a:p>
          </p:txBody>
        </p:sp>
        <p:sp>
          <p:nvSpPr>
            <p:cNvPr id="189500" name="Oval 60"/>
            <p:cNvSpPr>
              <a:spLocks noChangeArrowheads="1"/>
            </p:cNvSpPr>
            <p:nvPr/>
          </p:nvSpPr>
          <p:spPr bwMode="auto">
            <a:xfrm rot="10800000">
              <a:off x="836"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501" name="Line 61"/>
            <p:cNvSpPr>
              <a:spLocks noChangeShapeType="1"/>
            </p:cNvSpPr>
            <p:nvPr/>
          </p:nvSpPr>
          <p:spPr bwMode="auto">
            <a:xfrm flipH="1">
              <a:off x="1291" y="3203"/>
              <a:ext cx="634" cy="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02" name="Line 62"/>
            <p:cNvSpPr>
              <a:spLocks noChangeShapeType="1"/>
            </p:cNvSpPr>
            <p:nvPr/>
          </p:nvSpPr>
          <p:spPr bwMode="auto">
            <a:xfrm rot="10800000" flipH="1">
              <a:off x="883" y="3203"/>
              <a:ext cx="408" cy="27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03" name="Line 63"/>
            <p:cNvSpPr>
              <a:spLocks noChangeShapeType="1"/>
            </p:cNvSpPr>
            <p:nvPr/>
          </p:nvSpPr>
          <p:spPr bwMode="auto">
            <a:xfrm rot="10800000">
              <a:off x="1291" y="3203"/>
              <a:ext cx="0" cy="499"/>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04" name="Line 64"/>
            <p:cNvSpPr>
              <a:spLocks noChangeShapeType="1"/>
            </p:cNvSpPr>
            <p:nvPr/>
          </p:nvSpPr>
          <p:spPr bwMode="auto">
            <a:xfrm flipH="1">
              <a:off x="1291" y="3203"/>
              <a:ext cx="590" cy="499"/>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05" name="Text Box 65"/>
            <p:cNvSpPr txBox="1">
              <a:spLocks noChangeArrowheads="1"/>
            </p:cNvSpPr>
            <p:nvPr/>
          </p:nvSpPr>
          <p:spPr bwMode="auto">
            <a:xfrm>
              <a:off x="656" y="3430"/>
              <a:ext cx="195"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u</a:t>
              </a:r>
            </a:p>
          </p:txBody>
        </p:sp>
        <p:sp>
          <p:nvSpPr>
            <p:cNvPr id="189506" name="Text Box 66"/>
            <p:cNvSpPr txBox="1">
              <a:spLocks noChangeArrowheads="1"/>
            </p:cNvSpPr>
            <p:nvPr/>
          </p:nvSpPr>
          <p:spPr bwMode="auto">
            <a:xfrm>
              <a:off x="1110" y="297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v</a:t>
              </a:r>
            </a:p>
          </p:txBody>
        </p:sp>
        <p:sp>
          <p:nvSpPr>
            <p:cNvPr id="189507" name="Text Box 67"/>
            <p:cNvSpPr txBox="1">
              <a:spLocks noChangeArrowheads="1"/>
            </p:cNvSpPr>
            <p:nvPr/>
          </p:nvSpPr>
          <p:spPr bwMode="auto">
            <a:xfrm>
              <a:off x="1926" y="2977"/>
              <a:ext cx="223"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w</a:t>
              </a:r>
            </a:p>
          </p:txBody>
        </p:sp>
        <p:sp>
          <p:nvSpPr>
            <p:cNvPr id="189508" name="Text Box 68"/>
            <p:cNvSpPr txBox="1">
              <a:spLocks noChangeArrowheads="1"/>
            </p:cNvSpPr>
            <p:nvPr/>
          </p:nvSpPr>
          <p:spPr bwMode="auto">
            <a:xfrm>
              <a:off x="1143" y="375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x</a:t>
              </a:r>
            </a:p>
          </p:txBody>
        </p:sp>
        <p:sp>
          <p:nvSpPr>
            <p:cNvPr id="189509" name="Text Box 69"/>
            <p:cNvSpPr txBox="1">
              <a:spLocks noChangeArrowheads="1"/>
            </p:cNvSpPr>
            <p:nvPr/>
          </p:nvSpPr>
          <p:spPr bwMode="auto">
            <a:xfrm>
              <a:off x="1881" y="3748"/>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y</a:t>
              </a:r>
            </a:p>
          </p:txBody>
        </p:sp>
      </p:grpSp>
      <p:sp>
        <p:nvSpPr>
          <p:cNvPr id="189511" name="Text Box 71"/>
          <p:cNvSpPr txBox="1">
            <a:spLocks noChangeArrowheads="1"/>
          </p:cNvSpPr>
          <p:nvPr/>
        </p:nvSpPr>
        <p:spPr bwMode="auto">
          <a:xfrm>
            <a:off x="7589786" y="4668853"/>
            <a:ext cx="2916237" cy="830997"/>
          </a:xfrm>
          <a:prstGeom prst="rect">
            <a:avLst/>
          </a:prstGeom>
          <a:noFill/>
          <a:ln w="25400">
            <a:noFill/>
            <a:miter lim="800000"/>
            <a:headEnd/>
            <a:tailEnd/>
          </a:ln>
          <a:effectLst/>
        </p:spPr>
        <p:txBody>
          <a:bodyPr>
            <a:spAutoFit/>
          </a:bodyPr>
          <a:lstStyle/>
          <a:p>
            <a:pPr fontAlgn="base">
              <a:spcBef>
                <a:spcPct val="0"/>
              </a:spcBef>
              <a:spcAft>
                <a:spcPct val="0"/>
              </a:spcAft>
            </a:pPr>
            <a:r>
              <a:rPr lang="en-US" altLang="zh-TW" sz="2400" i="1">
                <a:solidFill>
                  <a:srgbClr val="000099"/>
                </a:solidFill>
              </a:rPr>
              <a:t>H không là đồ thị con cảm sinh của G.</a:t>
            </a:r>
            <a:endParaRPr lang="en-US" altLang="zh-TW" sz="2400" i="1" baseline="-25000">
              <a:solidFill>
                <a:srgbClr val="000099"/>
              </a:solidFill>
              <a:latin typeface="新細明體" pitchFamily="18" charset="-120"/>
              <a:sym typeface="Symbol" pitchFamily="18" charset="2"/>
            </a:endParaRPr>
          </a:p>
        </p:txBody>
      </p:sp>
      <p:grpSp>
        <p:nvGrpSpPr>
          <p:cNvPr id="3" name="Group 84"/>
          <p:cNvGrpSpPr>
            <a:grpSpLocks/>
          </p:cNvGrpSpPr>
          <p:nvPr/>
        </p:nvGrpSpPr>
        <p:grpSpPr bwMode="auto">
          <a:xfrm>
            <a:off x="5429196" y="4595828"/>
            <a:ext cx="1809750" cy="1641475"/>
            <a:chOff x="2562" y="2976"/>
            <a:chExt cx="1140" cy="1034"/>
          </a:xfrm>
        </p:grpSpPr>
        <p:sp>
          <p:nvSpPr>
            <p:cNvPr id="189512" name="Oval 72"/>
            <p:cNvSpPr>
              <a:spLocks noChangeArrowheads="1"/>
            </p:cNvSpPr>
            <p:nvPr/>
          </p:nvSpPr>
          <p:spPr bwMode="auto">
            <a:xfrm rot="10800000">
              <a:off x="3514" y="365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513" name="Oval 73"/>
            <p:cNvSpPr>
              <a:spLocks noChangeArrowheads="1"/>
            </p:cNvSpPr>
            <p:nvPr/>
          </p:nvSpPr>
          <p:spPr bwMode="auto">
            <a:xfrm rot="10800000">
              <a:off x="3513" y="3203"/>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514" name="Oval 74"/>
            <p:cNvSpPr>
              <a:spLocks noChangeArrowheads="1"/>
            </p:cNvSpPr>
            <p:nvPr/>
          </p:nvSpPr>
          <p:spPr bwMode="auto">
            <a:xfrm rot="10800000">
              <a:off x="2877" y="3204"/>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515" name="Oval 75"/>
            <p:cNvSpPr>
              <a:spLocks noChangeArrowheads="1"/>
            </p:cNvSpPr>
            <p:nvPr/>
          </p:nvSpPr>
          <p:spPr bwMode="auto">
            <a:xfrm rot="10800000">
              <a:off x="2881" y="365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89516" name="Line 76"/>
            <p:cNvSpPr>
              <a:spLocks noChangeShapeType="1"/>
            </p:cNvSpPr>
            <p:nvPr/>
          </p:nvSpPr>
          <p:spPr bwMode="auto">
            <a:xfrm flipH="1">
              <a:off x="2970" y="3702"/>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99"/>
                </a:solidFill>
              </a:endParaRPr>
            </a:p>
          </p:txBody>
        </p:sp>
        <p:sp>
          <p:nvSpPr>
            <p:cNvPr id="189517" name="Line 77"/>
            <p:cNvSpPr>
              <a:spLocks noChangeShapeType="1"/>
            </p:cNvSpPr>
            <p:nvPr/>
          </p:nvSpPr>
          <p:spPr bwMode="auto">
            <a:xfrm flipH="1">
              <a:off x="2925" y="3249"/>
              <a:ext cx="634" cy="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18" name="Line 78"/>
            <p:cNvSpPr>
              <a:spLocks noChangeShapeType="1"/>
            </p:cNvSpPr>
            <p:nvPr/>
          </p:nvSpPr>
          <p:spPr bwMode="auto">
            <a:xfrm rot="10800000">
              <a:off x="2924" y="3249"/>
              <a:ext cx="2" cy="453"/>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19" name="Text Box 79"/>
            <p:cNvSpPr txBox="1">
              <a:spLocks noChangeArrowheads="1"/>
            </p:cNvSpPr>
            <p:nvPr/>
          </p:nvSpPr>
          <p:spPr bwMode="auto">
            <a:xfrm>
              <a:off x="2834" y="297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v</a:t>
              </a:r>
            </a:p>
          </p:txBody>
        </p:sp>
        <p:sp>
          <p:nvSpPr>
            <p:cNvPr id="189520" name="Text Box 80"/>
            <p:cNvSpPr txBox="1">
              <a:spLocks noChangeArrowheads="1"/>
            </p:cNvSpPr>
            <p:nvPr/>
          </p:nvSpPr>
          <p:spPr bwMode="auto">
            <a:xfrm>
              <a:off x="3469" y="2977"/>
              <a:ext cx="223"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w</a:t>
              </a:r>
            </a:p>
          </p:txBody>
        </p:sp>
        <p:sp>
          <p:nvSpPr>
            <p:cNvPr id="189521" name="Text Box 81"/>
            <p:cNvSpPr txBox="1">
              <a:spLocks noChangeArrowheads="1"/>
            </p:cNvSpPr>
            <p:nvPr/>
          </p:nvSpPr>
          <p:spPr bwMode="auto">
            <a:xfrm>
              <a:off x="2778" y="375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x</a:t>
              </a:r>
            </a:p>
          </p:txBody>
        </p:sp>
        <p:sp>
          <p:nvSpPr>
            <p:cNvPr id="189522" name="Text Box 82"/>
            <p:cNvSpPr txBox="1">
              <a:spLocks noChangeArrowheads="1"/>
            </p:cNvSpPr>
            <p:nvPr/>
          </p:nvSpPr>
          <p:spPr bwMode="auto">
            <a:xfrm>
              <a:off x="3516" y="3748"/>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y</a:t>
              </a:r>
            </a:p>
          </p:txBody>
        </p:sp>
        <p:sp>
          <p:nvSpPr>
            <p:cNvPr id="189523" name="Text Box 83"/>
            <p:cNvSpPr txBox="1">
              <a:spLocks noChangeArrowheads="1"/>
            </p:cNvSpPr>
            <p:nvPr/>
          </p:nvSpPr>
          <p:spPr bwMode="auto">
            <a:xfrm>
              <a:off x="2562" y="2976"/>
              <a:ext cx="257" cy="291"/>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99"/>
                  </a:solidFill>
                </a:rPr>
                <a:t>H</a:t>
              </a:r>
              <a:endParaRPr lang="en-US" altLang="zh-TW" sz="2400" i="1" baseline="-25000">
                <a:solidFill>
                  <a:srgbClr val="000099"/>
                </a:solidFill>
              </a:endParaRPr>
            </a:p>
          </p:txBody>
        </p:sp>
      </p:grpSp>
      <p:sp>
        <p:nvSpPr>
          <p:cNvPr id="189539" name="Line 99"/>
          <p:cNvSpPr>
            <a:spLocks noChangeShapeType="1"/>
          </p:cNvSpPr>
          <p:nvPr/>
        </p:nvSpPr>
        <p:spPr bwMode="auto">
          <a:xfrm flipH="1">
            <a:off x="6005460" y="5029216"/>
            <a:ext cx="1008062" cy="719137"/>
          </a:xfrm>
          <a:prstGeom prst="line">
            <a:avLst/>
          </a:prstGeom>
          <a:noFill/>
          <a:ln w="25400">
            <a:solidFill>
              <a:srgbClr val="FF0000"/>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89540" name="Text Box 100"/>
          <p:cNvSpPr txBox="1">
            <a:spLocks noChangeArrowheads="1"/>
          </p:cNvSpPr>
          <p:nvPr/>
        </p:nvSpPr>
        <p:spPr bwMode="auto">
          <a:xfrm>
            <a:off x="7589786" y="5605477"/>
            <a:ext cx="2302531" cy="463846"/>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400" i="1">
                <a:solidFill>
                  <a:srgbClr val="000099"/>
                </a:solidFill>
              </a:rPr>
              <a:t>H </a:t>
            </a:r>
            <a:r>
              <a:rPr lang="en-US" altLang="zh-TW" sz="2400">
                <a:solidFill>
                  <a:srgbClr val="000099"/>
                </a:solidFill>
              </a:rPr>
              <a:t>∪{(</a:t>
            </a:r>
            <a:r>
              <a:rPr lang="en-US" altLang="zh-TW" sz="2400" i="1">
                <a:solidFill>
                  <a:srgbClr val="000099"/>
                </a:solidFill>
              </a:rPr>
              <a:t>x,w</a:t>
            </a:r>
            <a:r>
              <a:rPr lang="en-US" altLang="zh-TW" sz="2400">
                <a:solidFill>
                  <a:srgbClr val="000099"/>
                </a:solidFill>
              </a:rPr>
              <a:t>)} đúng</a:t>
            </a:r>
            <a:endParaRPr lang="zh-TW" altLang="en-US" sz="2400" i="1">
              <a:solidFill>
                <a:srgbClr val="000099"/>
              </a:solidFill>
            </a:endParaRPr>
          </a:p>
        </p:txBody>
      </p:sp>
      <p:sp>
        <p:nvSpPr>
          <p:cNvPr id="4" name="Slide Number Placeholder 3"/>
          <p:cNvSpPr>
            <a:spLocks noGrp="1"/>
          </p:cNvSpPr>
          <p:nvPr>
            <p:ph type="sldNum" sz="quarter" idx="11"/>
          </p:nvPr>
        </p:nvSpPr>
        <p:spPr/>
        <p:txBody>
          <a:bodyPr/>
          <a:lstStyle/>
          <a:p>
            <a:pPr>
              <a:defRPr/>
            </a:pPr>
            <a:fld id="{3BECD5C8-157B-46A8-A961-E27AF31B2529}" type="slidenum">
              <a:rPr lang="en-US">
                <a:solidFill>
                  <a:srgbClr val="000000"/>
                </a:solidFill>
              </a:rPr>
              <a:pPr>
                <a:defRPr/>
              </a:pPr>
              <a:t>32</a:t>
            </a:fld>
            <a:endParaRPr lang="en-US">
              <a:solidFill>
                <a:srgbClr val="000000"/>
              </a:solidFill>
            </a:endParaRPr>
          </a:p>
        </p:txBody>
      </p:sp>
    </p:spTree>
    <p:extLst>
      <p:ext uri="{BB962C8B-B14F-4D97-AF65-F5344CB8AC3E}">
        <p14:creationId xmlns:p14="http://schemas.microsoft.com/office/powerpoint/2010/main" val="1041647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492">
                                            <p:txEl>
                                              <p:pRg st="2" end="2"/>
                                            </p:txEl>
                                          </p:spTgt>
                                        </p:tgtEl>
                                        <p:attrNameLst>
                                          <p:attrName>style.visibility</p:attrName>
                                        </p:attrNameLst>
                                      </p:cBhvr>
                                      <p:to>
                                        <p:strVal val="visible"/>
                                      </p:to>
                                    </p:set>
                                    <p:anim calcmode="lin" valueType="num">
                                      <p:cBhvr additive="base">
                                        <p:cTn id="7" dur="500" fill="hold"/>
                                        <p:tgtEl>
                                          <p:spTgt spid="18949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492">
                                            <p:txEl>
                                              <p:pRg st="3" end="3"/>
                                            </p:txEl>
                                          </p:spTgt>
                                        </p:tgtEl>
                                        <p:attrNameLst>
                                          <p:attrName>style.visibility</p:attrName>
                                        </p:attrNameLst>
                                      </p:cBhvr>
                                      <p:to>
                                        <p:strVal val="visible"/>
                                      </p:to>
                                    </p:set>
                                    <p:anim calcmode="lin" valueType="num">
                                      <p:cBhvr additive="base">
                                        <p:cTn id="13" dur="500" fill="hold"/>
                                        <p:tgtEl>
                                          <p:spTgt spid="18949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9511"/>
                                        </p:tgtEl>
                                        <p:attrNameLst>
                                          <p:attrName>style.visibility</p:attrName>
                                        </p:attrNameLst>
                                      </p:cBhvr>
                                      <p:to>
                                        <p:strVal val="visible"/>
                                      </p:to>
                                    </p:set>
                                    <p:anim calcmode="lin" valueType="num">
                                      <p:cBhvr additive="base">
                                        <p:cTn id="31" dur="500" fill="hold"/>
                                        <p:tgtEl>
                                          <p:spTgt spid="189511"/>
                                        </p:tgtEl>
                                        <p:attrNameLst>
                                          <p:attrName>ppt_x</p:attrName>
                                        </p:attrNameLst>
                                      </p:cBhvr>
                                      <p:tavLst>
                                        <p:tav tm="0">
                                          <p:val>
                                            <p:strVal val="#ppt_x"/>
                                          </p:val>
                                        </p:tav>
                                        <p:tav tm="100000">
                                          <p:val>
                                            <p:strVal val="#ppt_x"/>
                                          </p:val>
                                        </p:tav>
                                      </p:tavLst>
                                    </p:anim>
                                    <p:anim calcmode="lin" valueType="num">
                                      <p:cBhvr additive="base">
                                        <p:cTn id="32" dur="500" fill="hold"/>
                                        <p:tgtEl>
                                          <p:spTgt spid="1895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9539"/>
                                        </p:tgtEl>
                                        <p:attrNameLst>
                                          <p:attrName>style.visibility</p:attrName>
                                        </p:attrNameLst>
                                      </p:cBhvr>
                                      <p:to>
                                        <p:strVal val="visible"/>
                                      </p:to>
                                    </p:set>
                                    <p:anim calcmode="lin" valueType="num">
                                      <p:cBhvr additive="base">
                                        <p:cTn id="37" dur="500" fill="hold"/>
                                        <p:tgtEl>
                                          <p:spTgt spid="189539"/>
                                        </p:tgtEl>
                                        <p:attrNameLst>
                                          <p:attrName>ppt_x</p:attrName>
                                        </p:attrNameLst>
                                      </p:cBhvr>
                                      <p:tavLst>
                                        <p:tav tm="0">
                                          <p:val>
                                            <p:strVal val="#ppt_x"/>
                                          </p:val>
                                        </p:tav>
                                        <p:tav tm="100000">
                                          <p:val>
                                            <p:strVal val="#ppt_x"/>
                                          </p:val>
                                        </p:tav>
                                      </p:tavLst>
                                    </p:anim>
                                    <p:anim calcmode="lin" valueType="num">
                                      <p:cBhvr additive="base">
                                        <p:cTn id="38" dur="500" fill="hold"/>
                                        <p:tgtEl>
                                          <p:spTgt spid="1895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9540"/>
                                        </p:tgtEl>
                                        <p:attrNameLst>
                                          <p:attrName>style.visibility</p:attrName>
                                        </p:attrNameLst>
                                      </p:cBhvr>
                                      <p:to>
                                        <p:strVal val="visible"/>
                                      </p:to>
                                    </p:set>
                                    <p:anim calcmode="lin" valueType="num">
                                      <p:cBhvr additive="base">
                                        <p:cTn id="43" dur="500" fill="hold"/>
                                        <p:tgtEl>
                                          <p:spTgt spid="189540"/>
                                        </p:tgtEl>
                                        <p:attrNameLst>
                                          <p:attrName>ppt_x</p:attrName>
                                        </p:attrNameLst>
                                      </p:cBhvr>
                                      <p:tavLst>
                                        <p:tav tm="0">
                                          <p:val>
                                            <p:strVal val="#ppt_x"/>
                                          </p:val>
                                        </p:tav>
                                        <p:tav tm="100000">
                                          <p:val>
                                            <p:strVal val="#ppt_x"/>
                                          </p:val>
                                        </p:tav>
                                      </p:tavLst>
                                    </p:anim>
                                    <p:anim calcmode="lin" valueType="num">
                                      <p:cBhvr additive="base">
                                        <p:cTn id="44" dur="500" fill="hold"/>
                                        <p:tgtEl>
                                          <p:spTgt spid="189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11" grpId="0"/>
      <p:bldP spid="189539" grpId="0" animBg="1"/>
      <p:bldP spid="1895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TW"/>
              <a:t>Loại bỏ đỉnh</a:t>
            </a:r>
            <a:br>
              <a:rPr lang="en-US" altLang="zh-TW"/>
            </a:br>
            <a:r>
              <a:rPr lang="en-US" altLang="zh-TW" sz="2800"/>
              <a:t>The deletion of vertices</a:t>
            </a:r>
          </a:p>
        </p:txBody>
      </p:sp>
      <p:sp>
        <p:nvSpPr>
          <p:cNvPr id="190468" name="Rectangle 4"/>
          <p:cNvSpPr>
            <a:spLocks noChangeArrowheads="1"/>
          </p:cNvSpPr>
          <p:nvPr/>
        </p:nvSpPr>
        <p:spPr bwMode="auto">
          <a:xfrm>
            <a:off x="1823980" y="1420785"/>
            <a:ext cx="8580555" cy="1512888"/>
          </a:xfrm>
          <a:prstGeom prst="rect">
            <a:avLst/>
          </a:prstGeom>
          <a:noFill/>
          <a:ln w="9525">
            <a:noFill/>
            <a:miter lim="800000"/>
            <a:headEnd/>
            <a:tailEnd/>
          </a:ln>
          <a:effectLst/>
        </p:spPr>
        <p:txBody>
          <a:bodyPr/>
          <a:lstStyle/>
          <a:p>
            <a:pPr marL="342900" indent="-342900" algn="just" fontAlgn="base">
              <a:spcBef>
                <a:spcPct val="20000"/>
              </a:spcBef>
              <a:spcAft>
                <a:spcPct val="0"/>
              </a:spcAft>
              <a:buClr>
                <a:srgbClr val="CCCCFF"/>
              </a:buClr>
              <a:buSzPct val="70000"/>
            </a:pPr>
            <a:r>
              <a:rPr lang="en-US" altLang="zh-TW" sz="2400" b="1">
                <a:solidFill>
                  <a:srgbClr val="000099"/>
                </a:solidFill>
              </a:rPr>
              <a:t>Định nghĩa. </a:t>
            </a:r>
            <a:r>
              <a:rPr lang="en-US" altLang="zh-TW" sz="2400">
                <a:solidFill>
                  <a:srgbClr val="000099"/>
                </a:solidFill>
              </a:rPr>
              <a:t>Cho </a:t>
            </a:r>
            <a:r>
              <a:rPr lang="en-US" altLang="zh-TW" sz="2400" i="1">
                <a:solidFill>
                  <a:srgbClr val="000099"/>
                </a:solidFill>
              </a:rPr>
              <a:t>G </a:t>
            </a:r>
            <a:r>
              <a:rPr lang="en-US" altLang="zh-TW" sz="2400">
                <a:solidFill>
                  <a:srgbClr val="000099"/>
                </a:solidFill>
              </a:rPr>
              <a:t>= (</a:t>
            </a:r>
            <a:r>
              <a:rPr lang="en-US" altLang="zh-TW" sz="2400" i="1">
                <a:solidFill>
                  <a:srgbClr val="000099"/>
                </a:solidFill>
              </a:rPr>
              <a:t>V, E</a:t>
            </a:r>
            <a:r>
              <a:rPr lang="en-US" altLang="zh-TW" sz="2400">
                <a:solidFill>
                  <a:srgbClr val="000099"/>
                </a:solidFill>
              </a:rPr>
              <a:t>) là đồ thị vô hướng. Giả sử </a:t>
            </a:r>
            <a:r>
              <a:rPr lang="en-US" altLang="zh-TW" sz="2400" i="1">
                <a:solidFill>
                  <a:srgbClr val="000099"/>
                </a:solidFill>
              </a:rPr>
              <a:t>S</a:t>
            </a:r>
            <a:r>
              <a:rPr lang="en-US" altLang="zh-TW" sz="2400">
                <a:solidFill>
                  <a:srgbClr val="000099"/>
                </a:solidFill>
              </a:rPr>
              <a:t> </a:t>
            </a:r>
            <a:r>
              <a:rPr lang="en-US" altLang="zh-TW" sz="2400">
                <a:solidFill>
                  <a:srgbClr val="000099"/>
                </a:solidFill>
                <a:sym typeface="Symbol" pitchFamily="18" charset="2"/>
              </a:rPr>
              <a:t> </a:t>
            </a:r>
            <a:r>
              <a:rPr lang="en-US" altLang="zh-TW" sz="2400" i="1">
                <a:solidFill>
                  <a:srgbClr val="000099"/>
                </a:solidFill>
                <a:sym typeface="Symbol" pitchFamily="18" charset="2"/>
              </a:rPr>
              <a:t>V</a:t>
            </a:r>
            <a:r>
              <a:rPr lang="en-US" altLang="zh-TW" sz="2400">
                <a:solidFill>
                  <a:srgbClr val="000099"/>
                </a:solidFill>
                <a:sym typeface="Symbol" pitchFamily="18" charset="2"/>
              </a:rPr>
              <a:t>.  Ta gọi việc loại bỏ tập đỉnh </a:t>
            </a:r>
            <a:r>
              <a:rPr lang="en-US" altLang="zh-TW" sz="2400" i="1">
                <a:solidFill>
                  <a:srgbClr val="000099"/>
                </a:solidFill>
                <a:sym typeface="Symbol" pitchFamily="18" charset="2"/>
              </a:rPr>
              <a:t>S</a:t>
            </a:r>
            <a:r>
              <a:rPr lang="en-US" altLang="zh-TW" sz="2400">
                <a:solidFill>
                  <a:srgbClr val="000099"/>
                </a:solidFill>
                <a:sym typeface="Symbol" pitchFamily="18" charset="2"/>
              </a:rPr>
              <a:t> khỏi đồ thị là việc loại bỏ tất cả các đỉnh trong </a:t>
            </a:r>
            <a:r>
              <a:rPr lang="en-US" altLang="zh-TW" sz="2400" i="1">
                <a:solidFill>
                  <a:srgbClr val="000099"/>
                </a:solidFill>
                <a:sym typeface="Symbol" pitchFamily="18" charset="2"/>
              </a:rPr>
              <a:t>S</a:t>
            </a:r>
            <a:r>
              <a:rPr lang="en-US" altLang="zh-TW" sz="2400">
                <a:solidFill>
                  <a:srgbClr val="000099"/>
                </a:solidFill>
                <a:sym typeface="Symbol" pitchFamily="18" charset="2"/>
              </a:rPr>
              <a:t> cùng các cạnh kề với chúng. </a:t>
            </a:r>
          </a:p>
          <a:p>
            <a:pPr marL="342900" indent="-342900" fontAlgn="base">
              <a:spcBef>
                <a:spcPct val="20000"/>
              </a:spcBef>
              <a:spcAft>
                <a:spcPct val="0"/>
              </a:spcAft>
              <a:buClr>
                <a:srgbClr val="CCCCFF"/>
              </a:buClr>
              <a:buSzPct val="70000"/>
              <a:buFont typeface="Arial" pitchFamily="34" charset="0"/>
              <a:buChar char="•"/>
            </a:pPr>
            <a:endParaRPr lang="en-US" altLang="zh-TW" sz="2400">
              <a:solidFill>
                <a:srgbClr val="000099"/>
              </a:solidFill>
              <a:sym typeface="Symbol" pitchFamily="18" charset="2"/>
            </a:endParaRPr>
          </a:p>
          <a:p>
            <a:pPr marL="342900" indent="-342900" fontAlgn="base">
              <a:spcBef>
                <a:spcPct val="20000"/>
              </a:spcBef>
              <a:spcAft>
                <a:spcPct val="0"/>
              </a:spcAft>
              <a:buClr>
                <a:srgbClr val="CCCCFF"/>
              </a:buClr>
              <a:buSzPct val="70000"/>
              <a:buFont typeface="Arial" pitchFamily="34" charset="0"/>
              <a:buChar char="•"/>
            </a:pPr>
            <a:r>
              <a:rPr lang="en-US" altLang="zh-TW" sz="2400">
                <a:solidFill>
                  <a:srgbClr val="000099"/>
                </a:solidFill>
                <a:sym typeface="Symbol" pitchFamily="18" charset="2"/>
              </a:rPr>
              <a:t>Như vậy nếu ký hiệu đồ thị thu được là </a:t>
            </a:r>
            <a:r>
              <a:rPr lang="en-US" altLang="zh-TW" sz="2400" i="1">
                <a:solidFill>
                  <a:srgbClr val="000099"/>
                </a:solidFill>
                <a:sym typeface="Symbol" pitchFamily="18" charset="2"/>
              </a:rPr>
              <a:t>G</a:t>
            </a:r>
            <a:r>
              <a:rPr lang="en-US" altLang="zh-TW" sz="2400" i="1">
                <a:solidFill>
                  <a:srgbClr val="000099"/>
                </a:solidFill>
                <a:latin typeface="Symbol" pitchFamily="18" charset="2"/>
                <a:sym typeface="Symbol" pitchFamily="18" charset="2"/>
              </a:rPr>
              <a:t>-</a:t>
            </a:r>
            <a:r>
              <a:rPr lang="en-US" altLang="zh-TW" sz="2400" i="1">
                <a:solidFill>
                  <a:srgbClr val="000099"/>
                </a:solidFill>
                <a:sym typeface="Symbol" pitchFamily="18" charset="2"/>
              </a:rPr>
              <a:t>S, </a:t>
            </a:r>
            <a:r>
              <a:rPr lang="en-US" altLang="zh-TW" sz="2400">
                <a:solidFill>
                  <a:srgbClr val="000099"/>
                </a:solidFill>
                <a:sym typeface="Symbol" pitchFamily="18" charset="2"/>
              </a:rPr>
              <a:t>ta có </a:t>
            </a:r>
            <a:r>
              <a:rPr lang="en-US" altLang="zh-TW" sz="2400" i="1">
                <a:solidFill>
                  <a:srgbClr val="000099"/>
                </a:solidFill>
                <a:sym typeface="Symbol" pitchFamily="18" charset="2"/>
              </a:rPr>
              <a:t>G</a:t>
            </a:r>
            <a:r>
              <a:rPr lang="en-US" altLang="zh-TW" sz="2400" i="1">
                <a:solidFill>
                  <a:srgbClr val="000099"/>
                </a:solidFill>
                <a:latin typeface="Symbol" pitchFamily="18" charset="2"/>
                <a:sym typeface="Symbol" pitchFamily="18" charset="2"/>
              </a:rPr>
              <a:t>-</a:t>
            </a:r>
            <a:r>
              <a:rPr lang="en-US" altLang="zh-TW" sz="2400" i="1">
                <a:solidFill>
                  <a:srgbClr val="000099"/>
                </a:solidFill>
                <a:sym typeface="Symbol" pitchFamily="18" charset="2"/>
              </a:rPr>
              <a:t>S </a:t>
            </a:r>
            <a:r>
              <a:rPr lang="en-US" altLang="zh-TW" sz="2400">
                <a:solidFill>
                  <a:srgbClr val="000099"/>
                </a:solidFill>
                <a:sym typeface="Symbol" pitchFamily="18" charset="2"/>
              </a:rPr>
              <a:t>=</a:t>
            </a:r>
            <a:r>
              <a:rPr lang="en-US" altLang="zh-TW" sz="2400">
                <a:solidFill>
                  <a:srgbClr val="000099"/>
                </a:solidFill>
              </a:rPr>
              <a:t> &lt;</a:t>
            </a:r>
            <a:r>
              <a:rPr lang="en-US" altLang="zh-TW" sz="2400" i="1">
                <a:solidFill>
                  <a:srgbClr val="000099"/>
                </a:solidFill>
              </a:rPr>
              <a:t>V</a:t>
            </a:r>
            <a:r>
              <a:rPr lang="en-US" altLang="zh-TW" sz="2400">
                <a:solidFill>
                  <a:srgbClr val="000099"/>
                </a:solidFill>
                <a:latin typeface="Symbol" pitchFamily="18" charset="2"/>
              </a:rPr>
              <a:t>-</a:t>
            </a:r>
            <a:r>
              <a:rPr lang="en-US" altLang="zh-TW" sz="2400" i="1">
                <a:solidFill>
                  <a:srgbClr val="000099"/>
                </a:solidFill>
              </a:rPr>
              <a:t>S&gt;</a:t>
            </a:r>
            <a:r>
              <a:rPr lang="en-US" altLang="zh-TW" sz="2400">
                <a:solidFill>
                  <a:srgbClr val="000099"/>
                </a:solidFill>
                <a:sym typeface="Symbol" pitchFamily="18" charset="2"/>
              </a:rPr>
              <a:t>.</a:t>
            </a:r>
          </a:p>
          <a:p>
            <a:pPr marL="342900" indent="-342900" fontAlgn="base">
              <a:spcBef>
                <a:spcPct val="20000"/>
              </a:spcBef>
              <a:spcAft>
                <a:spcPct val="0"/>
              </a:spcAft>
              <a:buClr>
                <a:srgbClr val="CCCCFF"/>
              </a:buClr>
              <a:buSzPct val="70000"/>
            </a:pPr>
            <a:r>
              <a:rPr lang="en-US" altLang="zh-TW" sz="2400">
                <a:solidFill>
                  <a:srgbClr val="000099"/>
                </a:solidFill>
                <a:sym typeface="Symbol" pitchFamily="18" charset="2"/>
              </a:rPr>
              <a:t>     Nếu </a:t>
            </a:r>
            <a:r>
              <a:rPr lang="en-US" altLang="zh-TW" sz="2400" i="1">
                <a:solidFill>
                  <a:srgbClr val="000099"/>
                </a:solidFill>
                <a:sym typeface="Symbol" pitchFamily="18" charset="2"/>
              </a:rPr>
              <a:t>S</a:t>
            </a:r>
            <a:r>
              <a:rPr lang="en-US" altLang="zh-TW" sz="2400">
                <a:solidFill>
                  <a:srgbClr val="000099"/>
                </a:solidFill>
                <a:sym typeface="Symbol" pitchFamily="18" charset="2"/>
              </a:rPr>
              <a:t>={</a:t>
            </a:r>
            <a:r>
              <a:rPr lang="en-US" altLang="zh-TW" sz="2400" i="1">
                <a:solidFill>
                  <a:srgbClr val="000099"/>
                </a:solidFill>
                <a:sym typeface="Symbol" pitchFamily="18" charset="2"/>
              </a:rPr>
              <a:t>v</a:t>
            </a:r>
            <a:r>
              <a:rPr lang="en-US" altLang="zh-TW" sz="2400">
                <a:solidFill>
                  <a:srgbClr val="000099"/>
                </a:solidFill>
                <a:sym typeface="Symbol" pitchFamily="18" charset="2"/>
              </a:rPr>
              <a:t>}, thì để đơn giản ta viết </a:t>
            </a:r>
            <a:r>
              <a:rPr lang="en-US" altLang="zh-TW" sz="2400" i="1">
                <a:solidFill>
                  <a:srgbClr val="000099"/>
                </a:solidFill>
                <a:sym typeface="Symbol" pitchFamily="18" charset="2"/>
              </a:rPr>
              <a:t>G</a:t>
            </a:r>
            <a:r>
              <a:rPr lang="en-US" altLang="zh-TW" sz="2400">
                <a:solidFill>
                  <a:srgbClr val="000099"/>
                </a:solidFill>
                <a:latin typeface="Symbol" pitchFamily="18" charset="2"/>
                <a:sym typeface="Symbol" pitchFamily="18" charset="2"/>
              </a:rPr>
              <a:t>-</a:t>
            </a:r>
            <a:r>
              <a:rPr lang="en-US" altLang="zh-TW" sz="2400" i="1">
                <a:solidFill>
                  <a:srgbClr val="000099"/>
                </a:solidFill>
                <a:sym typeface="Symbol" pitchFamily="18" charset="2"/>
              </a:rPr>
              <a:t>v</a:t>
            </a:r>
            <a:r>
              <a:rPr lang="en-US" altLang="zh-TW" sz="2400">
                <a:solidFill>
                  <a:srgbClr val="000099"/>
                </a:solidFill>
                <a:sym typeface="Symbol" pitchFamily="18" charset="2"/>
              </a:rPr>
              <a:t>.</a:t>
            </a:r>
          </a:p>
        </p:txBody>
      </p:sp>
      <p:grpSp>
        <p:nvGrpSpPr>
          <p:cNvPr id="2" name="Group 5"/>
          <p:cNvGrpSpPr>
            <a:grpSpLocks/>
          </p:cNvGrpSpPr>
          <p:nvPr/>
        </p:nvGrpSpPr>
        <p:grpSpPr bwMode="auto">
          <a:xfrm>
            <a:off x="2189110" y="4383126"/>
            <a:ext cx="2511425" cy="1712913"/>
            <a:chOff x="567" y="2931"/>
            <a:chExt cx="1582" cy="1079"/>
          </a:xfrm>
        </p:grpSpPr>
        <p:sp>
          <p:nvSpPr>
            <p:cNvPr id="190470" name="Text Box 6"/>
            <p:cNvSpPr txBox="1">
              <a:spLocks noChangeArrowheads="1"/>
            </p:cNvSpPr>
            <p:nvPr/>
          </p:nvSpPr>
          <p:spPr bwMode="auto">
            <a:xfrm>
              <a:off x="567" y="2931"/>
              <a:ext cx="257" cy="291"/>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99"/>
                  </a:solidFill>
                </a:rPr>
                <a:t>G</a:t>
              </a:r>
              <a:endParaRPr lang="en-US" altLang="zh-TW" sz="2400" i="1" baseline="-25000">
                <a:solidFill>
                  <a:srgbClr val="000099"/>
                </a:solidFill>
              </a:endParaRPr>
            </a:p>
          </p:txBody>
        </p:sp>
        <p:sp>
          <p:nvSpPr>
            <p:cNvPr id="190471" name="Oval 7"/>
            <p:cNvSpPr>
              <a:spLocks noChangeArrowheads="1"/>
            </p:cNvSpPr>
            <p:nvPr/>
          </p:nvSpPr>
          <p:spPr bwMode="auto">
            <a:xfrm rot="10800000">
              <a:off x="1879" y="365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72" name="Oval 8"/>
            <p:cNvSpPr>
              <a:spLocks noChangeArrowheads="1"/>
            </p:cNvSpPr>
            <p:nvPr/>
          </p:nvSpPr>
          <p:spPr bwMode="auto">
            <a:xfrm rot="10800000">
              <a:off x="1836" y="315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73" name="Oval 9"/>
            <p:cNvSpPr>
              <a:spLocks noChangeArrowheads="1"/>
            </p:cNvSpPr>
            <p:nvPr/>
          </p:nvSpPr>
          <p:spPr bwMode="auto">
            <a:xfrm rot="10800000">
              <a:off x="1246" y="3158"/>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74" name="Oval 10"/>
            <p:cNvSpPr>
              <a:spLocks noChangeArrowheads="1"/>
            </p:cNvSpPr>
            <p:nvPr/>
          </p:nvSpPr>
          <p:spPr bwMode="auto">
            <a:xfrm rot="10800000">
              <a:off x="1246" y="365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75" name="Line 11"/>
            <p:cNvSpPr>
              <a:spLocks noChangeShapeType="1"/>
            </p:cNvSpPr>
            <p:nvPr/>
          </p:nvSpPr>
          <p:spPr bwMode="auto">
            <a:xfrm flipH="1">
              <a:off x="1335" y="3702"/>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99"/>
                </a:solidFill>
              </a:endParaRPr>
            </a:p>
          </p:txBody>
        </p:sp>
        <p:sp>
          <p:nvSpPr>
            <p:cNvPr id="190476" name="Oval 12"/>
            <p:cNvSpPr>
              <a:spLocks noChangeArrowheads="1"/>
            </p:cNvSpPr>
            <p:nvPr/>
          </p:nvSpPr>
          <p:spPr bwMode="auto">
            <a:xfrm rot="10800000">
              <a:off x="836" y="343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77" name="Line 13"/>
            <p:cNvSpPr>
              <a:spLocks noChangeShapeType="1"/>
            </p:cNvSpPr>
            <p:nvPr/>
          </p:nvSpPr>
          <p:spPr bwMode="auto">
            <a:xfrm flipH="1">
              <a:off x="1291" y="3203"/>
              <a:ext cx="634" cy="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90478" name="Line 14"/>
            <p:cNvSpPr>
              <a:spLocks noChangeShapeType="1"/>
            </p:cNvSpPr>
            <p:nvPr/>
          </p:nvSpPr>
          <p:spPr bwMode="auto">
            <a:xfrm rot="10800000" flipH="1">
              <a:off x="883" y="3203"/>
              <a:ext cx="408" cy="272"/>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90479" name="Line 15"/>
            <p:cNvSpPr>
              <a:spLocks noChangeShapeType="1"/>
            </p:cNvSpPr>
            <p:nvPr/>
          </p:nvSpPr>
          <p:spPr bwMode="auto">
            <a:xfrm rot="10800000">
              <a:off x="1291" y="3203"/>
              <a:ext cx="0" cy="499"/>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90480" name="Line 16"/>
            <p:cNvSpPr>
              <a:spLocks noChangeShapeType="1"/>
            </p:cNvSpPr>
            <p:nvPr/>
          </p:nvSpPr>
          <p:spPr bwMode="auto">
            <a:xfrm flipH="1">
              <a:off x="1291" y="3203"/>
              <a:ext cx="590" cy="499"/>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90481" name="Text Box 17"/>
            <p:cNvSpPr txBox="1">
              <a:spLocks noChangeArrowheads="1"/>
            </p:cNvSpPr>
            <p:nvPr/>
          </p:nvSpPr>
          <p:spPr bwMode="auto">
            <a:xfrm>
              <a:off x="656" y="3430"/>
              <a:ext cx="195"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u</a:t>
              </a:r>
            </a:p>
          </p:txBody>
        </p:sp>
        <p:sp>
          <p:nvSpPr>
            <p:cNvPr id="190482" name="Text Box 18"/>
            <p:cNvSpPr txBox="1">
              <a:spLocks noChangeArrowheads="1"/>
            </p:cNvSpPr>
            <p:nvPr/>
          </p:nvSpPr>
          <p:spPr bwMode="auto">
            <a:xfrm>
              <a:off x="1110" y="297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v</a:t>
              </a:r>
            </a:p>
          </p:txBody>
        </p:sp>
        <p:sp>
          <p:nvSpPr>
            <p:cNvPr id="190483" name="Text Box 19"/>
            <p:cNvSpPr txBox="1">
              <a:spLocks noChangeArrowheads="1"/>
            </p:cNvSpPr>
            <p:nvPr/>
          </p:nvSpPr>
          <p:spPr bwMode="auto">
            <a:xfrm>
              <a:off x="1926" y="2977"/>
              <a:ext cx="223"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w</a:t>
              </a:r>
            </a:p>
          </p:txBody>
        </p:sp>
        <p:sp>
          <p:nvSpPr>
            <p:cNvPr id="190484" name="Text Box 20"/>
            <p:cNvSpPr txBox="1">
              <a:spLocks noChangeArrowheads="1"/>
            </p:cNvSpPr>
            <p:nvPr/>
          </p:nvSpPr>
          <p:spPr bwMode="auto">
            <a:xfrm>
              <a:off x="1143" y="375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x</a:t>
              </a:r>
            </a:p>
          </p:txBody>
        </p:sp>
        <p:sp>
          <p:nvSpPr>
            <p:cNvPr id="190485" name="Text Box 21"/>
            <p:cNvSpPr txBox="1">
              <a:spLocks noChangeArrowheads="1"/>
            </p:cNvSpPr>
            <p:nvPr/>
          </p:nvSpPr>
          <p:spPr bwMode="auto">
            <a:xfrm>
              <a:off x="1881" y="3748"/>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y</a:t>
              </a:r>
            </a:p>
          </p:txBody>
        </p:sp>
      </p:grpSp>
      <p:sp>
        <p:nvSpPr>
          <p:cNvPr id="190486" name="Text Box 22"/>
          <p:cNvSpPr txBox="1">
            <a:spLocks noChangeArrowheads="1"/>
          </p:cNvSpPr>
          <p:nvPr/>
        </p:nvSpPr>
        <p:spPr bwMode="auto">
          <a:xfrm>
            <a:off x="4708506" y="5032413"/>
            <a:ext cx="2575042" cy="463846"/>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400" i="1">
                <a:solidFill>
                  <a:srgbClr val="000099"/>
                </a:solidFill>
              </a:rPr>
              <a:t>Giả sử S=</a:t>
            </a:r>
            <a:r>
              <a:rPr lang="en-US" altLang="zh-TW" sz="2400">
                <a:solidFill>
                  <a:srgbClr val="000099"/>
                </a:solidFill>
              </a:rPr>
              <a:t>{</a:t>
            </a:r>
            <a:r>
              <a:rPr lang="en-US" altLang="zh-TW" sz="2400" i="1">
                <a:solidFill>
                  <a:srgbClr val="000099"/>
                </a:solidFill>
              </a:rPr>
              <a:t>x,u</a:t>
            </a:r>
            <a:r>
              <a:rPr lang="en-US" altLang="zh-TW" sz="2400">
                <a:solidFill>
                  <a:srgbClr val="000099"/>
                </a:solidFill>
              </a:rPr>
              <a:t>} </a:t>
            </a:r>
            <a:r>
              <a:rPr lang="en-US" altLang="zh-TW" sz="2400">
                <a:solidFill>
                  <a:srgbClr val="000099"/>
                </a:solidFill>
                <a:sym typeface="Symbol" pitchFamily="18" charset="2"/>
              </a:rPr>
              <a:t></a:t>
            </a:r>
          </a:p>
        </p:txBody>
      </p:sp>
      <p:sp>
        <p:nvSpPr>
          <p:cNvPr id="190488" name="Text Box 24"/>
          <p:cNvSpPr txBox="1">
            <a:spLocks noChangeArrowheads="1"/>
          </p:cNvSpPr>
          <p:nvPr/>
        </p:nvSpPr>
        <p:spPr bwMode="auto">
          <a:xfrm>
            <a:off x="7157984" y="4456151"/>
            <a:ext cx="747320" cy="461665"/>
          </a:xfrm>
          <a:prstGeom prst="rect">
            <a:avLst/>
          </a:prstGeom>
          <a:noFill/>
          <a:ln w="25400">
            <a:noFill/>
            <a:miter lim="800000"/>
            <a:headEnd/>
            <a:tailEnd/>
          </a:ln>
          <a:effectLst/>
        </p:spPr>
        <p:txBody>
          <a:bodyPr wrap="none">
            <a:spAutoFit/>
          </a:bodyPr>
          <a:lstStyle/>
          <a:p>
            <a:pPr fontAlgn="base">
              <a:spcBef>
                <a:spcPct val="0"/>
              </a:spcBef>
              <a:spcAft>
                <a:spcPct val="0"/>
              </a:spcAft>
            </a:pPr>
            <a:r>
              <a:rPr lang="en-US" altLang="zh-TW" sz="2400" i="1">
                <a:solidFill>
                  <a:srgbClr val="000099"/>
                </a:solidFill>
              </a:rPr>
              <a:t>G</a:t>
            </a:r>
            <a:r>
              <a:rPr lang="en-US" altLang="zh-TW" sz="2400" i="1">
                <a:solidFill>
                  <a:srgbClr val="000099"/>
                </a:solidFill>
                <a:latin typeface="Symbol" pitchFamily="18" charset="2"/>
              </a:rPr>
              <a:t>-</a:t>
            </a:r>
            <a:r>
              <a:rPr lang="en-US" altLang="zh-TW" sz="2400" i="1">
                <a:solidFill>
                  <a:srgbClr val="000099"/>
                </a:solidFill>
              </a:rPr>
              <a:t>S</a:t>
            </a:r>
            <a:endParaRPr lang="en-US" altLang="zh-TW" sz="2400" i="1" baseline="-25000">
              <a:solidFill>
                <a:srgbClr val="000099"/>
              </a:solidFill>
            </a:endParaRPr>
          </a:p>
        </p:txBody>
      </p:sp>
      <p:sp>
        <p:nvSpPr>
          <p:cNvPr id="190489" name="Oval 25"/>
          <p:cNvSpPr>
            <a:spLocks noChangeArrowheads="1"/>
          </p:cNvSpPr>
          <p:nvPr/>
        </p:nvSpPr>
        <p:spPr bwMode="auto">
          <a:xfrm rot="10800000">
            <a:off x="9240784" y="5607088"/>
            <a:ext cx="144462" cy="144462"/>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90" name="Oval 26"/>
          <p:cNvSpPr>
            <a:spLocks noChangeArrowheads="1"/>
          </p:cNvSpPr>
          <p:nvPr/>
        </p:nvSpPr>
        <p:spPr bwMode="auto">
          <a:xfrm rot="10800000">
            <a:off x="9172522" y="4814926"/>
            <a:ext cx="144463" cy="144463"/>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91" name="Oval 27"/>
          <p:cNvSpPr>
            <a:spLocks noChangeArrowheads="1"/>
          </p:cNvSpPr>
          <p:nvPr/>
        </p:nvSpPr>
        <p:spPr bwMode="auto">
          <a:xfrm rot="10800000">
            <a:off x="8235897" y="4814926"/>
            <a:ext cx="144463" cy="144463"/>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95" name="Line 31"/>
          <p:cNvSpPr>
            <a:spLocks noChangeShapeType="1"/>
          </p:cNvSpPr>
          <p:nvPr/>
        </p:nvSpPr>
        <p:spPr bwMode="auto">
          <a:xfrm flipH="1">
            <a:off x="8307335" y="4886364"/>
            <a:ext cx="1006475" cy="3175"/>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90496" name="Line 32"/>
          <p:cNvSpPr>
            <a:spLocks noChangeShapeType="1"/>
          </p:cNvSpPr>
          <p:nvPr/>
        </p:nvSpPr>
        <p:spPr bwMode="auto">
          <a:xfrm rot="10800000" flipH="1">
            <a:off x="7659634" y="4886363"/>
            <a:ext cx="647700" cy="431800"/>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grpSp>
        <p:nvGrpSpPr>
          <p:cNvPr id="3" name="Group 41"/>
          <p:cNvGrpSpPr>
            <a:grpSpLocks/>
          </p:cNvGrpSpPr>
          <p:nvPr/>
        </p:nvGrpSpPr>
        <p:grpSpPr bwMode="auto">
          <a:xfrm>
            <a:off x="8307335" y="4886364"/>
            <a:ext cx="1006475" cy="795337"/>
            <a:chOff x="4511" y="2613"/>
            <a:chExt cx="634" cy="501"/>
          </a:xfrm>
        </p:grpSpPr>
        <p:sp>
          <p:nvSpPr>
            <p:cNvPr id="190493" name="Line 29"/>
            <p:cNvSpPr>
              <a:spLocks noChangeShapeType="1"/>
            </p:cNvSpPr>
            <p:nvPr/>
          </p:nvSpPr>
          <p:spPr bwMode="auto">
            <a:xfrm flipH="1">
              <a:off x="4555" y="3112"/>
              <a:ext cx="590" cy="2"/>
            </a:xfrm>
            <a:prstGeom prst="line">
              <a:avLst/>
            </a:prstGeom>
            <a:noFill/>
            <a:ln w="25400">
              <a:solidFill>
                <a:schemeClr val="tx1"/>
              </a:solidFill>
              <a:round/>
              <a:headEnd/>
              <a:tailEnd/>
            </a:ln>
            <a:effectLst/>
          </p:spPr>
          <p:txBody>
            <a:bodyPr/>
            <a:lstStyle/>
            <a:p>
              <a:pPr fontAlgn="base">
                <a:spcBef>
                  <a:spcPct val="0"/>
                </a:spcBef>
                <a:spcAft>
                  <a:spcPct val="0"/>
                </a:spcAft>
              </a:pPr>
              <a:endParaRPr lang="en-US" sz="2000" i="1">
                <a:solidFill>
                  <a:srgbClr val="000099"/>
                </a:solidFill>
              </a:endParaRPr>
            </a:p>
          </p:txBody>
        </p:sp>
        <p:sp>
          <p:nvSpPr>
            <p:cNvPr id="190497" name="Line 33"/>
            <p:cNvSpPr>
              <a:spLocks noChangeShapeType="1"/>
            </p:cNvSpPr>
            <p:nvPr/>
          </p:nvSpPr>
          <p:spPr bwMode="auto">
            <a:xfrm rot="10800000">
              <a:off x="4511" y="2613"/>
              <a:ext cx="0" cy="499"/>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sp>
          <p:nvSpPr>
            <p:cNvPr id="190498" name="Line 34"/>
            <p:cNvSpPr>
              <a:spLocks noChangeShapeType="1"/>
            </p:cNvSpPr>
            <p:nvPr/>
          </p:nvSpPr>
          <p:spPr bwMode="auto">
            <a:xfrm flipH="1">
              <a:off x="4511" y="2613"/>
              <a:ext cx="590" cy="499"/>
            </a:xfrm>
            <a:prstGeom prst="line">
              <a:avLst/>
            </a:prstGeom>
            <a:noFill/>
            <a:ln w="25400">
              <a:solidFill>
                <a:schemeClr val="tx1"/>
              </a:solidFill>
              <a:round/>
              <a:headEnd/>
              <a:tailEnd/>
            </a:ln>
            <a:effectLst/>
          </p:spPr>
          <p:txBody>
            <a:bodyPr lIns="90000" tIns="46800" rIns="90000" bIns="46800">
              <a:spAutoFit/>
            </a:bodyPr>
            <a:lstStyle/>
            <a:p>
              <a:pPr fontAlgn="base">
                <a:spcBef>
                  <a:spcPct val="0"/>
                </a:spcBef>
                <a:spcAft>
                  <a:spcPct val="0"/>
                </a:spcAft>
              </a:pPr>
              <a:endParaRPr lang="en-US" sz="2000" i="1">
                <a:solidFill>
                  <a:srgbClr val="000099"/>
                </a:solidFill>
              </a:endParaRPr>
            </a:p>
          </p:txBody>
        </p:sp>
      </p:grpSp>
      <p:grpSp>
        <p:nvGrpSpPr>
          <p:cNvPr id="4" name="Group 42"/>
          <p:cNvGrpSpPr>
            <a:grpSpLocks/>
          </p:cNvGrpSpPr>
          <p:nvPr/>
        </p:nvGrpSpPr>
        <p:grpSpPr bwMode="auto">
          <a:xfrm>
            <a:off x="7299272" y="5246724"/>
            <a:ext cx="430213" cy="401638"/>
            <a:chOff x="3876" y="2840"/>
            <a:chExt cx="271" cy="253"/>
          </a:xfrm>
        </p:grpSpPr>
        <p:sp>
          <p:nvSpPr>
            <p:cNvPr id="190494" name="Oval 30"/>
            <p:cNvSpPr>
              <a:spLocks noChangeArrowheads="1"/>
            </p:cNvSpPr>
            <p:nvPr/>
          </p:nvSpPr>
          <p:spPr bwMode="auto">
            <a:xfrm rot="10800000">
              <a:off x="4056" y="2840"/>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499" name="Text Box 35"/>
            <p:cNvSpPr txBox="1">
              <a:spLocks noChangeArrowheads="1"/>
            </p:cNvSpPr>
            <p:nvPr/>
          </p:nvSpPr>
          <p:spPr bwMode="auto">
            <a:xfrm>
              <a:off x="3876" y="2840"/>
              <a:ext cx="195"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u</a:t>
              </a:r>
            </a:p>
          </p:txBody>
        </p:sp>
      </p:grpSp>
      <p:sp>
        <p:nvSpPr>
          <p:cNvPr id="190500" name="Text Box 36"/>
          <p:cNvSpPr txBox="1">
            <a:spLocks noChangeArrowheads="1"/>
          </p:cNvSpPr>
          <p:nvPr/>
        </p:nvSpPr>
        <p:spPr bwMode="auto">
          <a:xfrm>
            <a:off x="8019996" y="4527589"/>
            <a:ext cx="295572" cy="402291"/>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v</a:t>
            </a:r>
          </a:p>
        </p:txBody>
      </p:sp>
      <p:sp>
        <p:nvSpPr>
          <p:cNvPr id="190501" name="Text Box 37"/>
          <p:cNvSpPr txBox="1">
            <a:spLocks noChangeArrowheads="1"/>
          </p:cNvSpPr>
          <p:nvPr/>
        </p:nvSpPr>
        <p:spPr bwMode="auto">
          <a:xfrm>
            <a:off x="9315396" y="4527589"/>
            <a:ext cx="353280" cy="402291"/>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w</a:t>
            </a:r>
          </a:p>
        </p:txBody>
      </p:sp>
      <p:grpSp>
        <p:nvGrpSpPr>
          <p:cNvPr id="5" name="Group 40"/>
          <p:cNvGrpSpPr>
            <a:grpSpLocks/>
          </p:cNvGrpSpPr>
          <p:nvPr/>
        </p:nvGrpSpPr>
        <p:grpSpPr bwMode="auto">
          <a:xfrm>
            <a:off x="8072396" y="5607089"/>
            <a:ext cx="307975" cy="560387"/>
            <a:chOff x="4363" y="3067"/>
            <a:chExt cx="194" cy="353"/>
          </a:xfrm>
        </p:grpSpPr>
        <p:sp>
          <p:nvSpPr>
            <p:cNvPr id="190492" name="Oval 28"/>
            <p:cNvSpPr>
              <a:spLocks noChangeArrowheads="1"/>
            </p:cNvSpPr>
            <p:nvPr/>
          </p:nvSpPr>
          <p:spPr bwMode="auto">
            <a:xfrm rot="10800000">
              <a:off x="4466" y="3067"/>
              <a:ext cx="91" cy="91"/>
            </a:xfrm>
            <a:prstGeom prst="ellipse">
              <a:avLst/>
            </a:prstGeom>
            <a:solidFill>
              <a:schemeClr val="tx1"/>
            </a:solidFill>
            <a:ln w="25400">
              <a:solidFill>
                <a:schemeClr val="tx1"/>
              </a:solidFill>
              <a:round/>
              <a:headEnd/>
              <a:tailEnd/>
            </a:ln>
            <a:effectLst/>
          </p:spPr>
          <p:txBody>
            <a:bodyPr wrap="none" anchor="ctr"/>
            <a:lstStyle/>
            <a:p>
              <a:pPr fontAlgn="base">
                <a:spcBef>
                  <a:spcPct val="0"/>
                </a:spcBef>
                <a:spcAft>
                  <a:spcPct val="0"/>
                </a:spcAft>
              </a:pPr>
              <a:endParaRPr lang="en-US" sz="2000" i="1">
                <a:solidFill>
                  <a:srgbClr val="000099"/>
                </a:solidFill>
              </a:endParaRPr>
            </a:p>
          </p:txBody>
        </p:sp>
        <p:sp>
          <p:nvSpPr>
            <p:cNvPr id="190502" name="Text Box 38"/>
            <p:cNvSpPr txBox="1">
              <a:spLocks noChangeArrowheads="1"/>
            </p:cNvSpPr>
            <p:nvPr/>
          </p:nvSpPr>
          <p:spPr bwMode="auto">
            <a:xfrm>
              <a:off x="4363" y="3167"/>
              <a:ext cx="186" cy="253"/>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x</a:t>
              </a:r>
            </a:p>
          </p:txBody>
        </p:sp>
      </p:grpSp>
      <p:sp>
        <p:nvSpPr>
          <p:cNvPr id="190503" name="Text Box 39"/>
          <p:cNvSpPr txBox="1">
            <a:spLocks noChangeArrowheads="1"/>
          </p:cNvSpPr>
          <p:nvPr/>
        </p:nvSpPr>
        <p:spPr bwMode="auto">
          <a:xfrm>
            <a:off x="9243959" y="5751551"/>
            <a:ext cx="295572" cy="402291"/>
          </a:xfrm>
          <a:prstGeom prst="rect">
            <a:avLst/>
          </a:prstGeom>
          <a:noFill/>
          <a:ln w="25400">
            <a:noFill/>
            <a:miter lim="800000"/>
            <a:headEnd/>
            <a:tailEnd/>
          </a:ln>
          <a:effectLst/>
        </p:spPr>
        <p:txBody>
          <a:bodyPr wrap="none" lIns="90000" tIns="46800" rIns="90000" bIns="46800">
            <a:spAutoFit/>
          </a:bodyPr>
          <a:lstStyle/>
          <a:p>
            <a:pPr fontAlgn="base">
              <a:spcBef>
                <a:spcPct val="0"/>
              </a:spcBef>
              <a:spcAft>
                <a:spcPct val="0"/>
              </a:spcAft>
            </a:pPr>
            <a:r>
              <a:rPr lang="en-US" altLang="zh-TW" sz="2000" i="1">
                <a:solidFill>
                  <a:srgbClr val="000099"/>
                </a:solidFill>
              </a:rPr>
              <a:t>y</a:t>
            </a:r>
          </a:p>
        </p:txBody>
      </p:sp>
      <p:sp>
        <p:nvSpPr>
          <p:cNvPr id="6" name="Slide Number Placeholder 5"/>
          <p:cNvSpPr>
            <a:spLocks noGrp="1"/>
          </p:cNvSpPr>
          <p:nvPr>
            <p:ph type="sldNum" sz="quarter" idx="11"/>
          </p:nvPr>
        </p:nvSpPr>
        <p:spPr/>
        <p:txBody>
          <a:bodyPr/>
          <a:lstStyle/>
          <a:p>
            <a:pPr>
              <a:defRPr/>
            </a:pPr>
            <a:fld id="{3BECD5C8-157B-46A8-A961-E27AF31B2529}" type="slidenum">
              <a:rPr lang="en-US">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1594475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8">
                                            <p:txEl>
                                              <p:pRg st="3" end="3"/>
                                            </p:txEl>
                                          </p:spTgt>
                                        </p:tgtEl>
                                        <p:attrNameLst>
                                          <p:attrName>style.visibility</p:attrName>
                                        </p:attrNameLst>
                                      </p:cBhvr>
                                      <p:to>
                                        <p:strVal val="visible"/>
                                      </p:to>
                                    </p:set>
                                    <p:anim calcmode="lin" valueType="num">
                                      <p:cBhvr additive="base">
                                        <p:cTn id="7" dur="500" fill="hold"/>
                                        <p:tgtEl>
                                          <p:spTgt spid="19046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0486"/>
                                        </p:tgtEl>
                                        <p:attrNameLst>
                                          <p:attrName>style.visibility</p:attrName>
                                        </p:attrNameLst>
                                      </p:cBhvr>
                                      <p:to>
                                        <p:strVal val="visible"/>
                                      </p:to>
                                    </p:set>
                                    <p:anim calcmode="lin" valueType="num">
                                      <p:cBhvr additive="base">
                                        <p:cTn id="19" dur="500" fill="hold"/>
                                        <p:tgtEl>
                                          <p:spTgt spid="190486"/>
                                        </p:tgtEl>
                                        <p:attrNameLst>
                                          <p:attrName>ppt_x</p:attrName>
                                        </p:attrNameLst>
                                      </p:cBhvr>
                                      <p:tavLst>
                                        <p:tav tm="0">
                                          <p:val>
                                            <p:strVal val="#ppt_x"/>
                                          </p:val>
                                        </p:tav>
                                        <p:tav tm="100000">
                                          <p:val>
                                            <p:strVal val="#ppt_x"/>
                                          </p:val>
                                        </p:tav>
                                      </p:tavLst>
                                    </p:anim>
                                    <p:anim calcmode="lin" valueType="num">
                                      <p:cBhvr additive="base">
                                        <p:cTn id="20" dur="500" fill="hold"/>
                                        <p:tgtEl>
                                          <p:spTgt spid="1904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0489"/>
                                        </p:tgtEl>
                                        <p:attrNameLst>
                                          <p:attrName>style.visibility</p:attrName>
                                        </p:attrNameLst>
                                      </p:cBhvr>
                                      <p:to>
                                        <p:strVal val="visible"/>
                                      </p:to>
                                    </p:set>
                                    <p:anim calcmode="lin" valueType="num">
                                      <p:cBhvr additive="base">
                                        <p:cTn id="25" dur="500" fill="hold"/>
                                        <p:tgtEl>
                                          <p:spTgt spid="190489"/>
                                        </p:tgtEl>
                                        <p:attrNameLst>
                                          <p:attrName>ppt_x</p:attrName>
                                        </p:attrNameLst>
                                      </p:cBhvr>
                                      <p:tavLst>
                                        <p:tav tm="0">
                                          <p:val>
                                            <p:strVal val="#ppt_x"/>
                                          </p:val>
                                        </p:tav>
                                        <p:tav tm="100000">
                                          <p:val>
                                            <p:strVal val="#ppt_x"/>
                                          </p:val>
                                        </p:tav>
                                      </p:tavLst>
                                    </p:anim>
                                    <p:anim calcmode="lin" valueType="num">
                                      <p:cBhvr additive="base">
                                        <p:cTn id="26" dur="500" fill="hold"/>
                                        <p:tgtEl>
                                          <p:spTgt spid="19048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0490"/>
                                        </p:tgtEl>
                                        <p:attrNameLst>
                                          <p:attrName>style.visibility</p:attrName>
                                        </p:attrNameLst>
                                      </p:cBhvr>
                                      <p:to>
                                        <p:strVal val="visible"/>
                                      </p:to>
                                    </p:set>
                                    <p:anim calcmode="lin" valueType="num">
                                      <p:cBhvr additive="base">
                                        <p:cTn id="29" dur="500" fill="hold"/>
                                        <p:tgtEl>
                                          <p:spTgt spid="190490"/>
                                        </p:tgtEl>
                                        <p:attrNameLst>
                                          <p:attrName>ppt_x</p:attrName>
                                        </p:attrNameLst>
                                      </p:cBhvr>
                                      <p:tavLst>
                                        <p:tav tm="0">
                                          <p:val>
                                            <p:strVal val="#ppt_x"/>
                                          </p:val>
                                        </p:tav>
                                        <p:tav tm="100000">
                                          <p:val>
                                            <p:strVal val="#ppt_x"/>
                                          </p:val>
                                        </p:tav>
                                      </p:tavLst>
                                    </p:anim>
                                    <p:anim calcmode="lin" valueType="num">
                                      <p:cBhvr additive="base">
                                        <p:cTn id="30" dur="500" fill="hold"/>
                                        <p:tgtEl>
                                          <p:spTgt spid="19049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0491"/>
                                        </p:tgtEl>
                                        <p:attrNameLst>
                                          <p:attrName>style.visibility</p:attrName>
                                        </p:attrNameLst>
                                      </p:cBhvr>
                                      <p:to>
                                        <p:strVal val="visible"/>
                                      </p:to>
                                    </p:set>
                                    <p:anim calcmode="lin" valueType="num">
                                      <p:cBhvr additive="base">
                                        <p:cTn id="33" dur="500" fill="hold"/>
                                        <p:tgtEl>
                                          <p:spTgt spid="190491"/>
                                        </p:tgtEl>
                                        <p:attrNameLst>
                                          <p:attrName>ppt_x</p:attrName>
                                        </p:attrNameLst>
                                      </p:cBhvr>
                                      <p:tavLst>
                                        <p:tav tm="0">
                                          <p:val>
                                            <p:strVal val="#ppt_x"/>
                                          </p:val>
                                        </p:tav>
                                        <p:tav tm="100000">
                                          <p:val>
                                            <p:strVal val="#ppt_x"/>
                                          </p:val>
                                        </p:tav>
                                      </p:tavLst>
                                    </p:anim>
                                    <p:anim calcmode="lin" valueType="num">
                                      <p:cBhvr additive="base">
                                        <p:cTn id="34" dur="500" fill="hold"/>
                                        <p:tgtEl>
                                          <p:spTgt spid="19049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0495"/>
                                        </p:tgtEl>
                                        <p:attrNameLst>
                                          <p:attrName>style.visibility</p:attrName>
                                        </p:attrNameLst>
                                      </p:cBhvr>
                                      <p:to>
                                        <p:strVal val="visible"/>
                                      </p:to>
                                    </p:set>
                                    <p:anim calcmode="lin" valueType="num">
                                      <p:cBhvr additive="base">
                                        <p:cTn id="37" dur="500" fill="hold"/>
                                        <p:tgtEl>
                                          <p:spTgt spid="190495"/>
                                        </p:tgtEl>
                                        <p:attrNameLst>
                                          <p:attrName>ppt_x</p:attrName>
                                        </p:attrNameLst>
                                      </p:cBhvr>
                                      <p:tavLst>
                                        <p:tav tm="0">
                                          <p:val>
                                            <p:strVal val="#ppt_x"/>
                                          </p:val>
                                        </p:tav>
                                        <p:tav tm="100000">
                                          <p:val>
                                            <p:strVal val="#ppt_x"/>
                                          </p:val>
                                        </p:tav>
                                      </p:tavLst>
                                    </p:anim>
                                    <p:anim calcmode="lin" valueType="num">
                                      <p:cBhvr additive="base">
                                        <p:cTn id="38" dur="500" fill="hold"/>
                                        <p:tgtEl>
                                          <p:spTgt spid="19049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0496"/>
                                        </p:tgtEl>
                                        <p:attrNameLst>
                                          <p:attrName>style.visibility</p:attrName>
                                        </p:attrNameLst>
                                      </p:cBhvr>
                                      <p:to>
                                        <p:strVal val="visible"/>
                                      </p:to>
                                    </p:set>
                                    <p:anim calcmode="lin" valueType="num">
                                      <p:cBhvr additive="base">
                                        <p:cTn id="41" dur="500" fill="hold"/>
                                        <p:tgtEl>
                                          <p:spTgt spid="190496"/>
                                        </p:tgtEl>
                                        <p:attrNameLst>
                                          <p:attrName>ppt_x</p:attrName>
                                        </p:attrNameLst>
                                      </p:cBhvr>
                                      <p:tavLst>
                                        <p:tav tm="0">
                                          <p:val>
                                            <p:strVal val="#ppt_x"/>
                                          </p:val>
                                        </p:tav>
                                        <p:tav tm="100000">
                                          <p:val>
                                            <p:strVal val="#ppt_x"/>
                                          </p:val>
                                        </p:tav>
                                      </p:tavLst>
                                    </p:anim>
                                    <p:anim calcmode="lin" valueType="num">
                                      <p:cBhvr additive="base">
                                        <p:cTn id="42" dur="500" fill="hold"/>
                                        <p:tgtEl>
                                          <p:spTgt spid="19049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0500"/>
                                        </p:tgtEl>
                                        <p:attrNameLst>
                                          <p:attrName>style.visibility</p:attrName>
                                        </p:attrNameLst>
                                      </p:cBhvr>
                                      <p:to>
                                        <p:strVal val="visible"/>
                                      </p:to>
                                    </p:set>
                                    <p:anim calcmode="lin" valueType="num">
                                      <p:cBhvr additive="base">
                                        <p:cTn id="53" dur="500" fill="hold"/>
                                        <p:tgtEl>
                                          <p:spTgt spid="190500"/>
                                        </p:tgtEl>
                                        <p:attrNameLst>
                                          <p:attrName>ppt_x</p:attrName>
                                        </p:attrNameLst>
                                      </p:cBhvr>
                                      <p:tavLst>
                                        <p:tav tm="0">
                                          <p:val>
                                            <p:strVal val="#ppt_x"/>
                                          </p:val>
                                        </p:tav>
                                        <p:tav tm="100000">
                                          <p:val>
                                            <p:strVal val="#ppt_x"/>
                                          </p:val>
                                        </p:tav>
                                      </p:tavLst>
                                    </p:anim>
                                    <p:anim calcmode="lin" valueType="num">
                                      <p:cBhvr additive="base">
                                        <p:cTn id="54" dur="500" fill="hold"/>
                                        <p:tgtEl>
                                          <p:spTgt spid="19050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0501"/>
                                        </p:tgtEl>
                                        <p:attrNameLst>
                                          <p:attrName>style.visibility</p:attrName>
                                        </p:attrNameLst>
                                      </p:cBhvr>
                                      <p:to>
                                        <p:strVal val="visible"/>
                                      </p:to>
                                    </p:set>
                                    <p:anim calcmode="lin" valueType="num">
                                      <p:cBhvr additive="base">
                                        <p:cTn id="57" dur="500" fill="hold"/>
                                        <p:tgtEl>
                                          <p:spTgt spid="190501"/>
                                        </p:tgtEl>
                                        <p:attrNameLst>
                                          <p:attrName>ppt_x</p:attrName>
                                        </p:attrNameLst>
                                      </p:cBhvr>
                                      <p:tavLst>
                                        <p:tav tm="0">
                                          <p:val>
                                            <p:strVal val="#ppt_x"/>
                                          </p:val>
                                        </p:tav>
                                        <p:tav tm="100000">
                                          <p:val>
                                            <p:strVal val="#ppt_x"/>
                                          </p:val>
                                        </p:tav>
                                      </p:tavLst>
                                    </p:anim>
                                    <p:anim calcmode="lin" valueType="num">
                                      <p:cBhvr additive="base">
                                        <p:cTn id="58" dur="500" fill="hold"/>
                                        <p:tgtEl>
                                          <p:spTgt spid="190501"/>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90503"/>
                                        </p:tgtEl>
                                        <p:attrNameLst>
                                          <p:attrName>style.visibility</p:attrName>
                                        </p:attrNameLst>
                                      </p:cBhvr>
                                      <p:to>
                                        <p:strVal val="visible"/>
                                      </p:to>
                                    </p:set>
                                    <p:anim calcmode="lin" valueType="num">
                                      <p:cBhvr additive="base">
                                        <p:cTn id="65" dur="500" fill="hold"/>
                                        <p:tgtEl>
                                          <p:spTgt spid="190503"/>
                                        </p:tgtEl>
                                        <p:attrNameLst>
                                          <p:attrName>ppt_x</p:attrName>
                                        </p:attrNameLst>
                                      </p:cBhvr>
                                      <p:tavLst>
                                        <p:tav tm="0">
                                          <p:val>
                                            <p:strVal val="#ppt_x"/>
                                          </p:val>
                                        </p:tav>
                                        <p:tav tm="100000">
                                          <p:val>
                                            <p:strVal val="#ppt_x"/>
                                          </p:val>
                                        </p:tav>
                                      </p:tavLst>
                                    </p:anim>
                                    <p:anim calcmode="lin" valueType="num">
                                      <p:cBhvr additive="base">
                                        <p:cTn id="66" dur="500" fill="hold"/>
                                        <p:tgtEl>
                                          <p:spTgt spid="19050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5"/>
                                        </p:tgtEl>
                                        <p:attrNameLst>
                                          <p:attrName>ppt_x</p:attrName>
                                        </p:attrNameLst>
                                      </p:cBhvr>
                                      <p:tavLst>
                                        <p:tav tm="0">
                                          <p:val>
                                            <p:strVal val="ppt_x"/>
                                          </p:val>
                                        </p:tav>
                                        <p:tav tm="100000">
                                          <p:val>
                                            <p:strVal val="ppt_x"/>
                                          </p:val>
                                        </p:tav>
                                      </p:tavLst>
                                    </p:anim>
                                    <p:anim calcmode="lin" valueType="num">
                                      <p:cBhvr additive="base">
                                        <p:cTn id="71" dur="500"/>
                                        <p:tgtEl>
                                          <p:spTgt spid="5"/>
                                        </p:tgtEl>
                                        <p:attrNameLst>
                                          <p:attrName>ppt_y</p:attrName>
                                        </p:attrNameLst>
                                      </p:cBhvr>
                                      <p:tavLst>
                                        <p:tav tm="0">
                                          <p:val>
                                            <p:strVal val="ppt_y"/>
                                          </p:val>
                                        </p:tav>
                                        <p:tav tm="100000">
                                          <p:val>
                                            <p:strVal val="1+ppt_h/2"/>
                                          </p:val>
                                        </p:tav>
                                      </p:tavLst>
                                    </p:anim>
                                    <p:set>
                                      <p:cBhvr>
                                        <p:cTn id="72" dur="1" fill="hold">
                                          <p:stCondLst>
                                            <p:cond delay="499"/>
                                          </p:stCondLst>
                                        </p:cTn>
                                        <p:tgtEl>
                                          <p:spTgt spid="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3"/>
                                        </p:tgtEl>
                                        <p:attrNameLst>
                                          <p:attrName>ppt_x</p:attrName>
                                        </p:attrNameLst>
                                      </p:cBhvr>
                                      <p:tavLst>
                                        <p:tav tm="0">
                                          <p:val>
                                            <p:strVal val="ppt_x"/>
                                          </p:val>
                                        </p:tav>
                                        <p:tav tm="100000">
                                          <p:val>
                                            <p:strVal val="ppt_x"/>
                                          </p:val>
                                        </p:tav>
                                      </p:tavLst>
                                    </p:anim>
                                    <p:anim calcmode="lin" valueType="num">
                                      <p:cBhvr additive="base">
                                        <p:cTn id="77" dur="500"/>
                                        <p:tgtEl>
                                          <p:spTgt spid="3"/>
                                        </p:tgtEl>
                                        <p:attrNameLst>
                                          <p:attrName>ppt_y</p:attrName>
                                        </p:attrNameLst>
                                      </p:cBhvr>
                                      <p:tavLst>
                                        <p:tav tm="0">
                                          <p:val>
                                            <p:strVal val="ppt_y"/>
                                          </p:val>
                                        </p:tav>
                                        <p:tav tm="100000">
                                          <p:val>
                                            <p:strVal val="1+ppt_h/2"/>
                                          </p:val>
                                        </p:tav>
                                      </p:tavLst>
                                    </p:anim>
                                    <p:set>
                                      <p:cBhvr>
                                        <p:cTn id="78" dur="1" fill="hold">
                                          <p:stCondLst>
                                            <p:cond delay="499"/>
                                          </p:stCondLst>
                                        </p:cTn>
                                        <p:tgtEl>
                                          <p:spTgt spid="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4" fill="hold" nodeType="clickEffect">
                                  <p:stCondLst>
                                    <p:cond delay="0"/>
                                  </p:stCondLst>
                                  <p:childTnLst>
                                    <p:anim calcmode="lin" valueType="num">
                                      <p:cBhvr additive="base">
                                        <p:cTn id="82" dur="500"/>
                                        <p:tgtEl>
                                          <p:spTgt spid="4"/>
                                        </p:tgtEl>
                                        <p:attrNameLst>
                                          <p:attrName>ppt_x</p:attrName>
                                        </p:attrNameLst>
                                      </p:cBhvr>
                                      <p:tavLst>
                                        <p:tav tm="0">
                                          <p:val>
                                            <p:strVal val="ppt_x"/>
                                          </p:val>
                                        </p:tav>
                                        <p:tav tm="100000">
                                          <p:val>
                                            <p:strVal val="ppt_x"/>
                                          </p:val>
                                        </p:tav>
                                      </p:tavLst>
                                    </p:anim>
                                    <p:anim calcmode="lin" valueType="num">
                                      <p:cBhvr additive="base">
                                        <p:cTn id="83" dur="500"/>
                                        <p:tgtEl>
                                          <p:spTgt spid="4"/>
                                        </p:tgtEl>
                                        <p:attrNameLst>
                                          <p:attrName>ppt_y</p:attrName>
                                        </p:attrNameLst>
                                      </p:cBhvr>
                                      <p:tavLst>
                                        <p:tav tm="0">
                                          <p:val>
                                            <p:strVal val="ppt_y"/>
                                          </p:val>
                                        </p:tav>
                                        <p:tav tm="100000">
                                          <p:val>
                                            <p:strVal val="1+ppt_h/2"/>
                                          </p:val>
                                        </p:tav>
                                      </p:tavLst>
                                    </p:anim>
                                    <p:set>
                                      <p:cBhvr>
                                        <p:cTn id="84" dur="1" fill="hold">
                                          <p:stCondLst>
                                            <p:cond delay="499"/>
                                          </p:stCondLst>
                                        </p:cTn>
                                        <p:tgtEl>
                                          <p:spTgt spid="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xit" presetSubtype="4" fill="hold" grpId="1" nodeType="clickEffect">
                                  <p:stCondLst>
                                    <p:cond delay="0"/>
                                  </p:stCondLst>
                                  <p:childTnLst>
                                    <p:anim calcmode="lin" valueType="num">
                                      <p:cBhvr additive="base">
                                        <p:cTn id="88" dur="500"/>
                                        <p:tgtEl>
                                          <p:spTgt spid="190496"/>
                                        </p:tgtEl>
                                        <p:attrNameLst>
                                          <p:attrName>ppt_x</p:attrName>
                                        </p:attrNameLst>
                                      </p:cBhvr>
                                      <p:tavLst>
                                        <p:tav tm="0">
                                          <p:val>
                                            <p:strVal val="ppt_x"/>
                                          </p:val>
                                        </p:tav>
                                        <p:tav tm="100000">
                                          <p:val>
                                            <p:strVal val="ppt_x"/>
                                          </p:val>
                                        </p:tav>
                                      </p:tavLst>
                                    </p:anim>
                                    <p:anim calcmode="lin" valueType="num">
                                      <p:cBhvr additive="base">
                                        <p:cTn id="89" dur="500"/>
                                        <p:tgtEl>
                                          <p:spTgt spid="190496"/>
                                        </p:tgtEl>
                                        <p:attrNameLst>
                                          <p:attrName>ppt_y</p:attrName>
                                        </p:attrNameLst>
                                      </p:cBhvr>
                                      <p:tavLst>
                                        <p:tav tm="0">
                                          <p:val>
                                            <p:strVal val="ppt_y"/>
                                          </p:val>
                                        </p:tav>
                                        <p:tav tm="100000">
                                          <p:val>
                                            <p:strVal val="1+ppt_h/2"/>
                                          </p:val>
                                        </p:tav>
                                      </p:tavLst>
                                    </p:anim>
                                    <p:set>
                                      <p:cBhvr>
                                        <p:cTn id="90" dur="1" fill="hold">
                                          <p:stCondLst>
                                            <p:cond delay="499"/>
                                          </p:stCondLst>
                                        </p:cTn>
                                        <p:tgtEl>
                                          <p:spTgt spid="19049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90488"/>
                                        </p:tgtEl>
                                        <p:attrNameLst>
                                          <p:attrName>style.visibility</p:attrName>
                                        </p:attrNameLst>
                                      </p:cBhvr>
                                      <p:to>
                                        <p:strVal val="visible"/>
                                      </p:to>
                                    </p:set>
                                    <p:anim calcmode="lin" valueType="num">
                                      <p:cBhvr additive="base">
                                        <p:cTn id="95" dur="500" fill="hold"/>
                                        <p:tgtEl>
                                          <p:spTgt spid="190488"/>
                                        </p:tgtEl>
                                        <p:attrNameLst>
                                          <p:attrName>ppt_x</p:attrName>
                                        </p:attrNameLst>
                                      </p:cBhvr>
                                      <p:tavLst>
                                        <p:tav tm="0">
                                          <p:val>
                                            <p:strVal val="#ppt_x"/>
                                          </p:val>
                                        </p:tav>
                                        <p:tav tm="100000">
                                          <p:val>
                                            <p:strVal val="#ppt_x"/>
                                          </p:val>
                                        </p:tav>
                                      </p:tavLst>
                                    </p:anim>
                                    <p:anim calcmode="lin" valueType="num">
                                      <p:cBhvr additive="base">
                                        <p:cTn id="96" dur="500" fill="hold"/>
                                        <p:tgtEl>
                                          <p:spTgt spid="190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86" grpId="0"/>
      <p:bldP spid="190488" grpId="0"/>
      <p:bldP spid="190489" grpId="0" animBg="1"/>
      <p:bldP spid="190490" grpId="0" animBg="1"/>
      <p:bldP spid="190491" grpId="0" animBg="1"/>
      <p:bldP spid="190495" grpId="0" animBg="1"/>
      <p:bldP spid="190496" grpId="0" animBg="1"/>
      <p:bldP spid="190496" grpId="1" animBg="1"/>
      <p:bldP spid="190500" grpId="0"/>
      <p:bldP spid="190501" grpId="0"/>
      <p:bldP spid="1905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2467" name="Slide Number Placeholder 4"/>
          <p:cNvSpPr>
            <a:spLocks noGrp="1"/>
          </p:cNvSpPr>
          <p:nvPr>
            <p:ph type="sldNum" sz="quarter" idx="11"/>
          </p:nvPr>
        </p:nvSpPr>
        <p:spPr>
          <a:noFill/>
        </p:spPr>
        <p:txBody>
          <a:bodyPr/>
          <a:lstStyle/>
          <a:p>
            <a:fld id="{8F0B4D09-FFC1-4033-A11A-895A268B1CF8}" type="slidenum">
              <a:rPr lang="en-US">
                <a:solidFill>
                  <a:srgbClr val="000000"/>
                </a:solidFill>
              </a:rPr>
              <a:pPr/>
              <a:t>34</a:t>
            </a:fld>
            <a:endParaRPr lang="en-US">
              <a:solidFill>
                <a:srgbClr val="000000"/>
              </a:solidFill>
            </a:endParaRPr>
          </a:p>
        </p:txBody>
      </p:sp>
      <p:sp>
        <p:nvSpPr>
          <p:cNvPr id="62468" name="Rectangle 2"/>
          <p:cNvSpPr>
            <a:spLocks noGrp="1" noChangeArrowheads="1"/>
          </p:cNvSpPr>
          <p:nvPr>
            <p:ph type="title"/>
          </p:nvPr>
        </p:nvSpPr>
        <p:spPr/>
        <p:txBody>
          <a:bodyPr/>
          <a:lstStyle/>
          <a:p>
            <a:pPr eaLnBrk="1" hangingPunct="1"/>
            <a:r>
              <a:rPr lang="en-US"/>
              <a:t>Hợp của hai đồ thị </a:t>
            </a:r>
          </a:p>
        </p:txBody>
      </p:sp>
      <p:sp>
        <p:nvSpPr>
          <p:cNvPr id="62469" name="Rectangle 3"/>
          <p:cNvSpPr>
            <a:spLocks noGrp="1" noChangeArrowheads="1"/>
          </p:cNvSpPr>
          <p:nvPr>
            <p:ph type="body" idx="1"/>
          </p:nvPr>
        </p:nvSpPr>
        <p:spPr/>
        <p:txBody>
          <a:bodyPr/>
          <a:lstStyle/>
          <a:p>
            <a:pPr eaLnBrk="1" hangingPunct="1"/>
            <a:r>
              <a:rPr lang="en-US"/>
              <a:t>Hợp </a:t>
            </a:r>
            <a:r>
              <a:rPr lang="en-US" i="1">
                <a:solidFill>
                  <a:srgbClr val="FF0000"/>
                </a:solidFill>
              </a:rPr>
              <a:t>G</a:t>
            </a:r>
            <a:r>
              <a:rPr lang="en-US" baseline="-25000">
                <a:solidFill>
                  <a:srgbClr val="FF0000"/>
                </a:solidFill>
              </a:rPr>
              <a:t>1</a:t>
            </a:r>
            <a:r>
              <a:rPr lang="en-US">
                <a:solidFill>
                  <a:srgbClr val="FF0000"/>
                </a:solidFill>
                <a:sym typeface="Symbol" pitchFamily="18" charset="2"/>
              </a:rPr>
              <a:t></a:t>
            </a:r>
            <a:r>
              <a:rPr lang="en-US" i="1">
                <a:solidFill>
                  <a:srgbClr val="FF0000"/>
                </a:solidFill>
              </a:rPr>
              <a:t>G</a:t>
            </a:r>
            <a:r>
              <a:rPr lang="en-US" baseline="-25000">
                <a:solidFill>
                  <a:srgbClr val="FF0000"/>
                </a:solidFill>
              </a:rPr>
              <a:t>2</a:t>
            </a:r>
            <a:r>
              <a:rPr lang="en-US"/>
              <a:t> của hai đơn đồ thị </a:t>
            </a:r>
            <a:r>
              <a:rPr lang="en-US" i="1">
                <a:solidFill>
                  <a:srgbClr val="FF0000"/>
                </a:solidFill>
              </a:rPr>
              <a:t>G</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rPr>
              <a:t>)</a:t>
            </a:r>
            <a:r>
              <a:rPr lang="en-US"/>
              <a:t> và </a:t>
            </a:r>
            <a:r>
              <a:rPr lang="en-US" i="1">
                <a:solidFill>
                  <a:srgbClr val="FF0000"/>
                </a:solidFill>
              </a:rPr>
              <a:t>G</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a:t>
            </a:r>
            <a:r>
              <a:rPr lang="en-US" i="1">
                <a:solidFill>
                  <a:srgbClr val="FF0000"/>
                </a:solidFill>
              </a:rPr>
              <a:t>E</a:t>
            </a:r>
            <a:r>
              <a:rPr lang="en-US" baseline="-25000">
                <a:solidFill>
                  <a:srgbClr val="FF0000"/>
                </a:solidFill>
              </a:rPr>
              <a:t>2</a:t>
            </a:r>
            <a:r>
              <a:rPr lang="en-US">
                <a:solidFill>
                  <a:srgbClr val="FF0000"/>
                </a:solidFill>
              </a:rPr>
              <a:t>)</a:t>
            </a:r>
            <a:r>
              <a:rPr lang="en-US"/>
              <a:t> là đơn đồ thị </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sym typeface="Symbol" pitchFamily="18" charset="2"/>
              </a:rPr>
              <a:t></a:t>
            </a:r>
            <a:r>
              <a:rPr lang="en-US" i="1">
                <a:solidFill>
                  <a:srgbClr val="FF0000"/>
                </a:solidFill>
              </a:rPr>
              <a:t>V</a:t>
            </a:r>
            <a:r>
              <a:rPr lang="en-US" baseline="-25000">
                <a:solidFill>
                  <a:srgbClr val="FF0000"/>
                </a:solidFill>
              </a:rPr>
              <a:t>2</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sym typeface="Symbol" pitchFamily="18" charset="2"/>
              </a:rPr>
              <a:t></a:t>
            </a:r>
            <a:r>
              <a:rPr lang="en-US" i="1">
                <a:solidFill>
                  <a:srgbClr val="FF0000"/>
                </a:solidFill>
              </a:rPr>
              <a:t>E</a:t>
            </a:r>
            <a:r>
              <a:rPr lang="en-US" baseline="-25000">
                <a:solidFill>
                  <a:srgbClr val="FF0000"/>
                </a:solidFill>
              </a:rPr>
              <a:t>2</a:t>
            </a:r>
            <a:r>
              <a:rPr lang="en-US">
                <a:solidFill>
                  <a:srgbClr val="FF0000"/>
                </a:solidFill>
              </a:rPr>
              <a:t>)</a:t>
            </a:r>
            <a:r>
              <a:rPr lang="en-US"/>
              <a:t>.</a:t>
            </a:r>
          </a:p>
        </p:txBody>
      </p:sp>
      <p:grpSp>
        <p:nvGrpSpPr>
          <p:cNvPr id="2" name="Group 4"/>
          <p:cNvGrpSpPr>
            <a:grpSpLocks/>
          </p:cNvGrpSpPr>
          <p:nvPr/>
        </p:nvGrpSpPr>
        <p:grpSpPr bwMode="auto">
          <a:xfrm>
            <a:off x="3381375" y="3851276"/>
            <a:ext cx="1354138" cy="1482725"/>
            <a:chOff x="1152" y="2426"/>
            <a:chExt cx="853" cy="934"/>
          </a:xfrm>
        </p:grpSpPr>
        <p:sp>
          <p:nvSpPr>
            <p:cNvPr id="62487" name="Oval 5"/>
            <p:cNvSpPr>
              <a:spLocks noChangeArrowheads="1"/>
            </p:cNvSpPr>
            <p:nvPr/>
          </p:nvSpPr>
          <p:spPr bwMode="auto">
            <a:xfrm>
              <a:off x="1200" y="2688"/>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88" name="Oval 6"/>
            <p:cNvSpPr>
              <a:spLocks noChangeArrowheads="1"/>
            </p:cNvSpPr>
            <p:nvPr/>
          </p:nvSpPr>
          <p:spPr bwMode="auto">
            <a:xfrm>
              <a:off x="1536" y="2688"/>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89" name="Oval 7"/>
            <p:cNvSpPr>
              <a:spLocks noChangeArrowheads="1"/>
            </p:cNvSpPr>
            <p:nvPr/>
          </p:nvSpPr>
          <p:spPr bwMode="auto">
            <a:xfrm>
              <a:off x="1872" y="2688"/>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90" name="Oval 8"/>
            <p:cNvSpPr>
              <a:spLocks noChangeArrowheads="1"/>
            </p:cNvSpPr>
            <p:nvPr/>
          </p:nvSpPr>
          <p:spPr bwMode="auto">
            <a:xfrm>
              <a:off x="1200" y="3024"/>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91" name="Oval 9"/>
            <p:cNvSpPr>
              <a:spLocks noChangeArrowheads="1"/>
            </p:cNvSpPr>
            <p:nvPr/>
          </p:nvSpPr>
          <p:spPr bwMode="auto">
            <a:xfrm>
              <a:off x="1536" y="3024"/>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92" name="Text Box 10"/>
            <p:cNvSpPr txBox="1">
              <a:spLocks noChangeArrowheads="1"/>
            </p:cNvSpPr>
            <p:nvPr/>
          </p:nvSpPr>
          <p:spPr bwMode="auto">
            <a:xfrm>
              <a:off x="1152" y="2426"/>
              <a:ext cx="201"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a</a:t>
              </a:r>
            </a:p>
          </p:txBody>
        </p:sp>
        <p:sp>
          <p:nvSpPr>
            <p:cNvPr id="62493" name="Text Box 11"/>
            <p:cNvSpPr txBox="1">
              <a:spLocks noChangeArrowheads="1"/>
            </p:cNvSpPr>
            <p:nvPr/>
          </p:nvSpPr>
          <p:spPr bwMode="auto">
            <a:xfrm>
              <a:off x="1479" y="2448"/>
              <a:ext cx="212"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b</a:t>
              </a:r>
            </a:p>
          </p:txBody>
        </p:sp>
        <p:sp>
          <p:nvSpPr>
            <p:cNvPr id="62494" name="Text Box 12"/>
            <p:cNvSpPr txBox="1">
              <a:spLocks noChangeArrowheads="1"/>
            </p:cNvSpPr>
            <p:nvPr/>
          </p:nvSpPr>
          <p:spPr bwMode="auto">
            <a:xfrm>
              <a:off x="1804" y="2448"/>
              <a:ext cx="201"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c</a:t>
              </a:r>
            </a:p>
          </p:txBody>
        </p:sp>
        <p:sp>
          <p:nvSpPr>
            <p:cNvPr id="62495" name="Text Box 13"/>
            <p:cNvSpPr txBox="1">
              <a:spLocks noChangeArrowheads="1"/>
            </p:cNvSpPr>
            <p:nvPr/>
          </p:nvSpPr>
          <p:spPr bwMode="auto">
            <a:xfrm>
              <a:off x="1152" y="3072"/>
              <a:ext cx="212"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d</a:t>
              </a:r>
            </a:p>
          </p:txBody>
        </p:sp>
        <p:sp>
          <p:nvSpPr>
            <p:cNvPr id="62496" name="Text Box 14"/>
            <p:cNvSpPr txBox="1">
              <a:spLocks noChangeArrowheads="1"/>
            </p:cNvSpPr>
            <p:nvPr/>
          </p:nvSpPr>
          <p:spPr bwMode="auto">
            <a:xfrm>
              <a:off x="1484" y="3034"/>
              <a:ext cx="201"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e</a:t>
              </a:r>
            </a:p>
          </p:txBody>
        </p:sp>
        <p:sp>
          <p:nvSpPr>
            <p:cNvPr id="62497" name="Line 15"/>
            <p:cNvSpPr>
              <a:spLocks noChangeShapeType="1"/>
            </p:cNvSpPr>
            <p:nvPr/>
          </p:nvSpPr>
          <p:spPr bwMode="auto">
            <a:xfrm>
              <a:off x="1296" y="2736"/>
              <a:ext cx="240" cy="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498" name="Line 16"/>
            <p:cNvSpPr>
              <a:spLocks noChangeShapeType="1"/>
            </p:cNvSpPr>
            <p:nvPr/>
          </p:nvSpPr>
          <p:spPr bwMode="auto">
            <a:xfrm>
              <a:off x="1248" y="2784"/>
              <a:ext cx="0" cy="24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499" name="Line 17"/>
            <p:cNvSpPr>
              <a:spLocks noChangeShapeType="1"/>
            </p:cNvSpPr>
            <p:nvPr/>
          </p:nvSpPr>
          <p:spPr bwMode="auto">
            <a:xfrm>
              <a:off x="1296" y="3072"/>
              <a:ext cx="240" cy="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500" name="Line 18"/>
            <p:cNvSpPr>
              <a:spLocks noChangeShapeType="1"/>
            </p:cNvSpPr>
            <p:nvPr/>
          </p:nvSpPr>
          <p:spPr bwMode="auto">
            <a:xfrm>
              <a:off x="1584" y="2784"/>
              <a:ext cx="0" cy="24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501" name="Line 19"/>
            <p:cNvSpPr>
              <a:spLocks noChangeShapeType="1"/>
            </p:cNvSpPr>
            <p:nvPr/>
          </p:nvSpPr>
          <p:spPr bwMode="auto">
            <a:xfrm>
              <a:off x="1632" y="2736"/>
              <a:ext cx="240" cy="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502" name="Line 20"/>
            <p:cNvSpPr>
              <a:spLocks noChangeShapeType="1"/>
            </p:cNvSpPr>
            <p:nvPr/>
          </p:nvSpPr>
          <p:spPr bwMode="auto">
            <a:xfrm flipV="1">
              <a:off x="1632" y="2784"/>
              <a:ext cx="240" cy="24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grpSp>
      <p:grpSp>
        <p:nvGrpSpPr>
          <p:cNvPr id="3" name="Group 21"/>
          <p:cNvGrpSpPr>
            <a:grpSpLocks/>
          </p:cNvGrpSpPr>
          <p:nvPr/>
        </p:nvGrpSpPr>
        <p:grpSpPr bwMode="auto">
          <a:xfrm>
            <a:off x="6875464" y="3829050"/>
            <a:ext cx="1354137" cy="1524000"/>
            <a:chOff x="3371" y="2400"/>
            <a:chExt cx="853" cy="960"/>
          </a:xfrm>
        </p:grpSpPr>
        <p:sp>
          <p:nvSpPr>
            <p:cNvPr id="62473" name="Oval 22"/>
            <p:cNvSpPr>
              <a:spLocks noChangeArrowheads="1"/>
            </p:cNvSpPr>
            <p:nvPr/>
          </p:nvSpPr>
          <p:spPr bwMode="auto">
            <a:xfrm>
              <a:off x="3419" y="2662"/>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74" name="Oval 23"/>
            <p:cNvSpPr>
              <a:spLocks noChangeArrowheads="1"/>
            </p:cNvSpPr>
            <p:nvPr/>
          </p:nvSpPr>
          <p:spPr bwMode="auto">
            <a:xfrm>
              <a:off x="3755" y="2662"/>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75" name="Oval 24"/>
            <p:cNvSpPr>
              <a:spLocks noChangeArrowheads="1"/>
            </p:cNvSpPr>
            <p:nvPr/>
          </p:nvSpPr>
          <p:spPr bwMode="auto">
            <a:xfrm>
              <a:off x="4091" y="2662"/>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76" name="Oval 25"/>
            <p:cNvSpPr>
              <a:spLocks noChangeArrowheads="1"/>
            </p:cNvSpPr>
            <p:nvPr/>
          </p:nvSpPr>
          <p:spPr bwMode="auto">
            <a:xfrm>
              <a:off x="3419" y="2998"/>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77" name="Oval 26"/>
            <p:cNvSpPr>
              <a:spLocks noChangeArrowheads="1"/>
            </p:cNvSpPr>
            <p:nvPr/>
          </p:nvSpPr>
          <p:spPr bwMode="auto">
            <a:xfrm>
              <a:off x="4080" y="3024"/>
              <a:ext cx="96" cy="96"/>
            </a:xfrm>
            <a:prstGeom prst="ellipse">
              <a:avLst/>
            </a:prstGeom>
            <a:solidFill>
              <a:schemeClr val="accent1"/>
            </a:solidFill>
            <a:ln w="9525">
              <a:solidFill>
                <a:schemeClr val="tx1"/>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62478" name="Text Box 27"/>
            <p:cNvSpPr txBox="1">
              <a:spLocks noChangeArrowheads="1"/>
            </p:cNvSpPr>
            <p:nvPr/>
          </p:nvSpPr>
          <p:spPr bwMode="auto">
            <a:xfrm>
              <a:off x="3371" y="2400"/>
              <a:ext cx="201"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a</a:t>
              </a:r>
            </a:p>
          </p:txBody>
        </p:sp>
        <p:sp>
          <p:nvSpPr>
            <p:cNvPr id="62479" name="Text Box 28"/>
            <p:cNvSpPr txBox="1">
              <a:spLocks noChangeArrowheads="1"/>
            </p:cNvSpPr>
            <p:nvPr/>
          </p:nvSpPr>
          <p:spPr bwMode="auto">
            <a:xfrm>
              <a:off x="3698" y="2422"/>
              <a:ext cx="212"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b</a:t>
              </a:r>
            </a:p>
          </p:txBody>
        </p:sp>
        <p:sp>
          <p:nvSpPr>
            <p:cNvPr id="62480" name="Text Box 29"/>
            <p:cNvSpPr txBox="1">
              <a:spLocks noChangeArrowheads="1"/>
            </p:cNvSpPr>
            <p:nvPr/>
          </p:nvSpPr>
          <p:spPr bwMode="auto">
            <a:xfrm>
              <a:off x="4023" y="2422"/>
              <a:ext cx="201"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c</a:t>
              </a:r>
            </a:p>
          </p:txBody>
        </p:sp>
        <p:sp>
          <p:nvSpPr>
            <p:cNvPr id="62481" name="Text Box 30"/>
            <p:cNvSpPr txBox="1">
              <a:spLocks noChangeArrowheads="1"/>
            </p:cNvSpPr>
            <p:nvPr/>
          </p:nvSpPr>
          <p:spPr bwMode="auto">
            <a:xfrm>
              <a:off x="3371" y="3046"/>
              <a:ext cx="212"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d</a:t>
              </a:r>
            </a:p>
          </p:txBody>
        </p:sp>
        <p:sp>
          <p:nvSpPr>
            <p:cNvPr id="62482" name="Text Box 31"/>
            <p:cNvSpPr txBox="1">
              <a:spLocks noChangeArrowheads="1"/>
            </p:cNvSpPr>
            <p:nvPr/>
          </p:nvSpPr>
          <p:spPr bwMode="auto">
            <a:xfrm>
              <a:off x="4023" y="3072"/>
              <a:ext cx="180" cy="288"/>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f</a:t>
              </a:r>
            </a:p>
          </p:txBody>
        </p:sp>
        <p:sp>
          <p:nvSpPr>
            <p:cNvPr id="62483" name="Line 32"/>
            <p:cNvSpPr>
              <a:spLocks noChangeShapeType="1"/>
            </p:cNvSpPr>
            <p:nvPr/>
          </p:nvSpPr>
          <p:spPr bwMode="auto">
            <a:xfrm>
              <a:off x="3515" y="2710"/>
              <a:ext cx="240" cy="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484" name="Line 33"/>
            <p:cNvSpPr>
              <a:spLocks noChangeShapeType="1"/>
            </p:cNvSpPr>
            <p:nvPr/>
          </p:nvSpPr>
          <p:spPr bwMode="auto">
            <a:xfrm flipV="1">
              <a:off x="3515" y="2736"/>
              <a:ext cx="229" cy="31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485" name="Line 34"/>
            <p:cNvSpPr>
              <a:spLocks noChangeShapeType="1"/>
            </p:cNvSpPr>
            <p:nvPr/>
          </p:nvSpPr>
          <p:spPr bwMode="auto">
            <a:xfrm>
              <a:off x="3851" y="2710"/>
              <a:ext cx="240" cy="0"/>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2486" name="Line 35"/>
            <p:cNvSpPr>
              <a:spLocks noChangeShapeType="1"/>
            </p:cNvSpPr>
            <p:nvPr/>
          </p:nvSpPr>
          <p:spPr bwMode="auto">
            <a:xfrm>
              <a:off x="3840" y="2736"/>
              <a:ext cx="240" cy="288"/>
            </a:xfrm>
            <a:prstGeom prst="line">
              <a:avLst/>
            </a:prstGeom>
            <a:noFill/>
            <a:ln w="95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grpSp>
      <p:sp>
        <p:nvSpPr>
          <p:cNvPr id="842788" name="Text Box 36"/>
          <p:cNvSpPr txBox="1">
            <a:spLocks noChangeArrowheads="1"/>
          </p:cNvSpPr>
          <p:nvPr/>
        </p:nvSpPr>
        <p:spPr bwMode="auto">
          <a:xfrm>
            <a:off x="5334000" y="3794126"/>
            <a:ext cx="965200" cy="13112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8000" b="1">
                <a:solidFill>
                  <a:srgbClr val="000000"/>
                </a:solidFill>
                <a:latin typeface="Symbol" pitchFamily="18" charset="2"/>
                <a:sym typeface="Symbol" pitchFamily="18" charset="2"/>
              </a:rPr>
              <a:t></a:t>
            </a:r>
          </a:p>
        </p:txBody>
      </p:sp>
    </p:spTree>
    <p:extLst>
      <p:ext uri="{BB962C8B-B14F-4D97-AF65-F5344CB8AC3E}">
        <p14:creationId xmlns:p14="http://schemas.microsoft.com/office/powerpoint/2010/main" val="148225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04 4.07407E-6 L 0.19063 4.07407E-6 " pathEditMode="relative" rAng="0" ptsTypes="AA">
                                      <p:cBhvr>
                                        <p:cTn id="6" dur="2000" fill="hold"/>
                                        <p:tgtEl>
                                          <p:spTgt spid="2"/>
                                        </p:tgtEl>
                                        <p:attrNameLst>
                                          <p:attrName>ppt_x</p:attrName>
                                          <p:attrName>ppt_y</p:attrName>
                                        </p:attrNameLst>
                                      </p:cBhvr>
                                      <p:rCtr x="96" y="0"/>
                                    </p:animMotion>
                                  </p:childTnLst>
                                </p:cTn>
                              </p:par>
                              <p:par>
                                <p:cTn id="7" presetID="0" presetClass="path" presetSubtype="0" accel="50000" decel="50000" fill="hold" nodeType="withEffect">
                                  <p:stCondLst>
                                    <p:cond delay="0"/>
                                  </p:stCondLst>
                                  <p:childTnLst>
                                    <p:animMotion origin="layout" path="M -0.00087 3.33333E-6 L -0.19253 3.33333E-6 " pathEditMode="relative" ptsTypes="AA">
                                      <p:cBhvr>
                                        <p:cTn id="8" dur="2000" fill="hold"/>
                                        <p:tgtEl>
                                          <p:spTgt spid="3"/>
                                        </p:tgtEl>
                                        <p:attrNameLst>
                                          <p:attrName>ppt_x</p:attrName>
                                          <p:attrName>ppt_y</p:attrName>
                                        </p:attrNameLst>
                                      </p:cBhvr>
                                    </p:animMotion>
                                  </p:childTnLst>
                                </p:cTn>
                              </p:par>
                              <p:par>
                                <p:cTn id="9" presetID="10" presetClass="exit" presetSubtype="0" fill="hold" grpId="0" nodeType="withEffect">
                                  <p:stCondLst>
                                    <p:cond delay="0"/>
                                  </p:stCondLst>
                                  <p:childTnLst>
                                    <p:animEffect transition="out" filter="fade">
                                      <p:cBhvr>
                                        <p:cTn id="10" dur="2000"/>
                                        <p:tgtEl>
                                          <p:spTgt spid="842788"/>
                                        </p:tgtEl>
                                      </p:cBhvr>
                                    </p:animEffect>
                                    <p:set>
                                      <p:cBhvr>
                                        <p:cTn id="11" dur="1" fill="hold">
                                          <p:stCondLst>
                                            <p:cond delay="1999"/>
                                          </p:stCondLst>
                                        </p:cTn>
                                        <p:tgtEl>
                                          <p:spTgt spid="8427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8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laceholder 5"/>
          <p:cNvSpPr>
            <a:spLocks noGrp="1"/>
          </p:cNvSpPr>
          <p:nvPr>
            <p:ph type="sldNum" sz="quarter" idx="4294967295"/>
          </p:nvPr>
        </p:nvSpPr>
        <p:spPr>
          <a:xfrm>
            <a:off x="8077200" y="6248400"/>
            <a:ext cx="1905000" cy="457200"/>
          </a:xfrm>
          <a:prstGeom prst="rect">
            <a:avLst/>
          </a:prstGeom>
        </p:spPr>
        <p:txBody>
          <a:bodyPr/>
          <a:lstStyle/>
          <a:p>
            <a:fld id="{5D1B0C1C-BFFE-4795-84DC-B75E65416936}" type="slidenum">
              <a:rPr lang="en-US">
                <a:solidFill>
                  <a:srgbClr val="000000"/>
                </a:solidFill>
              </a:rPr>
              <a:pPr/>
              <a:t>35</a:t>
            </a:fld>
            <a:endParaRPr lang="en-US">
              <a:solidFill>
                <a:srgbClr val="000000"/>
              </a:solidFill>
            </a:endParaRPr>
          </a:p>
        </p:txBody>
      </p:sp>
      <p:sp>
        <p:nvSpPr>
          <p:cNvPr id="89090" name="Rectangle 2"/>
          <p:cNvSpPr>
            <a:spLocks noGrp="1" noChangeArrowheads="1"/>
          </p:cNvSpPr>
          <p:nvPr>
            <p:ph type="title"/>
          </p:nvPr>
        </p:nvSpPr>
        <p:spPr/>
        <p:txBody>
          <a:bodyPr/>
          <a:lstStyle/>
          <a:p>
            <a:pPr algn="ctr"/>
            <a:r>
              <a:rPr lang="en-US"/>
              <a:t>Hợp của các đồ thị</a:t>
            </a:r>
          </a:p>
        </p:txBody>
      </p:sp>
      <p:sp>
        <p:nvSpPr>
          <p:cNvPr id="89091" name="Rectangle 3" descr="Rectangle: Click to edit Master text styles&#10;Second level&#10;Third level&#10;Fourth level&#10;Fifth level"/>
          <p:cNvSpPr>
            <a:spLocks noGrp="1" noChangeArrowheads="1"/>
          </p:cNvSpPr>
          <p:nvPr>
            <p:ph type="body" idx="1"/>
          </p:nvPr>
        </p:nvSpPr>
        <p:spPr>
          <a:xfrm>
            <a:off x="1787466" y="1447800"/>
            <a:ext cx="8575734" cy="4114800"/>
          </a:xfrm>
        </p:spPr>
        <p:txBody>
          <a:bodyPr/>
          <a:lstStyle/>
          <a:p>
            <a:pPr>
              <a:buFont typeface="Wingdings" pitchFamily="2" charset="2"/>
              <a:buNone/>
            </a:pPr>
            <a:r>
              <a:rPr lang="en-US"/>
              <a:t>    Nếu </a:t>
            </a:r>
            <a:r>
              <a:rPr lang="en-US" i="1"/>
              <a:t>S</a:t>
            </a:r>
            <a:r>
              <a:rPr lang="en-US" baseline="-25000"/>
              <a:t>1</a:t>
            </a:r>
            <a:r>
              <a:rPr lang="en-US" i="1"/>
              <a:t>, S</a:t>
            </a:r>
            <a:r>
              <a:rPr lang="en-US" baseline="-25000"/>
              <a:t>2</a:t>
            </a:r>
            <a:r>
              <a:rPr lang="en-US" i="1"/>
              <a:t>, S</a:t>
            </a:r>
            <a:r>
              <a:rPr lang="en-US" baseline="-25000"/>
              <a:t>3</a:t>
            </a:r>
            <a:r>
              <a:rPr lang="en-US" i="1"/>
              <a:t>, S</a:t>
            </a:r>
            <a:r>
              <a:rPr lang="en-US" baseline="-25000"/>
              <a:t>4</a:t>
            </a:r>
            <a:r>
              <a:rPr lang="en-US" i="1"/>
              <a:t>, S</a:t>
            </a:r>
            <a:r>
              <a:rPr lang="en-US" baseline="-25000"/>
              <a:t>5</a:t>
            </a:r>
            <a:r>
              <a:rPr lang="en-US" i="1"/>
              <a:t>, S</a:t>
            </a:r>
            <a:r>
              <a:rPr lang="en-US" baseline="-25000"/>
              <a:t>6</a:t>
            </a:r>
            <a:r>
              <a:rPr lang="en-US" i="1"/>
              <a:t> </a:t>
            </a:r>
            <a:r>
              <a:rPr lang="en-US"/>
              <a:t>là</a:t>
            </a:r>
            <a:r>
              <a:rPr lang="en-US" i="1"/>
              <a:t> </a:t>
            </a:r>
            <a:r>
              <a:rPr lang="en-US"/>
              <a:t>các hình vuông, khi đó </a:t>
            </a:r>
            <a:r>
              <a:rPr lang="en-US" i="1"/>
              <a:t>Q</a:t>
            </a:r>
            <a:r>
              <a:rPr lang="en-US" baseline="-25000"/>
              <a:t>3</a:t>
            </a:r>
            <a:r>
              <a:rPr lang="en-US" i="1"/>
              <a:t> </a:t>
            </a:r>
            <a:r>
              <a:rPr lang="en-US"/>
              <a:t>là hợp của các diện của nó:  </a:t>
            </a:r>
            <a:r>
              <a:rPr lang="en-US" i="1"/>
              <a:t>Q</a:t>
            </a:r>
            <a:r>
              <a:rPr lang="en-US" baseline="-25000"/>
              <a:t>3 </a:t>
            </a:r>
            <a:r>
              <a:rPr lang="en-US"/>
              <a:t>= </a:t>
            </a:r>
            <a:r>
              <a:rPr lang="en-US" i="1"/>
              <a:t>S</a:t>
            </a:r>
            <a:r>
              <a:rPr lang="en-US" baseline="-25000"/>
              <a:t>1</a:t>
            </a:r>
            <a:r>
              <a:rPr lang="en-US" b="1">
                <a:sym typeface="Symbol" pitchFamily="18" charset="2"/>
              </a:rPr>
              <a:t></a:t>
            </a:r>
            <a:r>
              <a:rPr lang="en-US" i="1"/>
              <a:t>S</a:t>
            </a:r>
            <a:r>
              <a:rPr lang="en-US" baseline="-25000"/>
              <a:t>2</a:t>
            </a:r>
            <a:r>
              <a:rPr lang="en-US" b="1">
                <a:sym typeface="Symbol" pitchFamily="18" charset="2"/>
              </a:rPr>
              <a:t></a:t>
            </a:r>
            <a:r>
              <a:rPr lang="en-US" i="1"/>
              <a:t>S</a:t>
            </a:r>
            <a:r>
              <a:rPr lang="en-US" baseline="-25000"/>
              <a:t>3</a:t>
            </a:r>
            <a:r>
              <a:rPr lang="en-US" b="1">
                <a:sym typeface="Symbol" pitchFamily="18" charset="2"/>
              </a:rPr>
              <a:t></a:t>
            </a:r>
            <a:r>
              <a:rPr lang="en-US" i="1"/>
              <a:t>S</a:t>
            </a:r>
            <a:r>
              <a:rPr lang="en-US" baseline="-25000"/>
              <a:t>4</a:t>
            </a:r>
            <a:r>
              <a:rPr lang="en-US" b="1">
                <a:sym typeface="Symbol" pitchFamily="18" charset="2"/>
              </a:rPr>
              <a:t></a:t>
            </a:r>
            <a:r>
              <a:rPr lang="en-US" i="1"/>
              <a:t>S</a:t>
            </a:r>
            <a:r>
              <a:rPr lang="en-US" baseline="-25000"/>
              <a:t>5</a:t>
            </a:r>
            <a:r>
              <a:rPr lang="en-US" b="1">
                <a:sym typeface="Symbol" pitchFamily="18" charset="2"/>
              </a:rPr>
              <a:t></a:t>
            </a:r>
            <a:r>
              <a:rPr lang="en-US" i="1"/>
              <a:t>S</a:t>
            </a:r>
            <a:r>
              <a:rPr lang="en-US" baseline="-25000"/>
              <a:t>6</a:t>
            </a:r>
          </a:p>
        </p:txBody>
      </p:sp>
      <p:sp>
        <p:nvSpPr>
          <p:cNvPr id="89141" name="Oval 53"/>
          <p:cNvSpPr>
            <a:spLocks noChangeArrowheads="1"/>
          </p:cNvSpPr>
          <p:nvPr/>
        </p:nvSpPr>
        <p:spPr bwMode="auto">
          <a:xfrm>
            <a:off x="3652875" y="4298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42" name="Oval 54"/>
          <p:cNvSpPr>
            <a:spLocks noChangeArrowheads="1"/>
          </p:cNvSpPr>
          <p:nvPr/>
        </p:nvSpPr>
        <p:spPr bwMode="auto">
          <a:xfrm>
            <a:off x="4567275" y="4298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43" name="AutoShape 55"/>
          <p:cNvCxnSpPr>
            <a:cxnSpLocks noChangeShapeType="1"/>
            <a:stCxn id="89141" idx="6"/>
            <a:endCxn id="89142" idx="2"/>
          </p:cNvCxnSpPr>
          <p:nvPr/>
        </p:nvCxnSpPr>
        <p:spPr bwMode="auto">
          <a:xfrm>
            <a:off x="3729075" y="4337040"/>
            <a:ext cx="838200" cy="0"/>
          </a:xfrm>
          <a:prstGeom prst="straightConnector1">
            <a:avLst/>
          </a:prstGeom>
          <a:noFill/>
          <a:ln w="9525">
            <a:solidFill>
              <a:srgbClr val="000000"/>
            </a:solidFill>
            <a:round/>
            <a:headEnd/>
            <a:tailEnd/>
          </a:ln>
          <a:effectLst/>
        </p:spPr>
      </p:cxnSp>
      <p:cxnSp>
        <p:nvCxnSpPr>
          <p:cNvPr id="89144" name="AutoShape 56"/>
          <p:cNvCxnSpPr>
            <a:cxnSpLocks noChangeShapeType="1"/>
            <a:stCxn id="89141" idx="4"/>
          </p:cNvCxnSpPr>
          <p:nvPr/>
        </p:nvCxnSpPr>
        <p:spPr bwMode="auto">
          <a:xfrm>
            <a:off x="3690975" y="4375140"/>
            <a:ext cx="0" cy="762000"/>
          </a:xfrm>
          <a:prstGeom prst="straightConnector1">
            <a:avLst/>
          </a:prstGeom>
          <a:noFill/>
          <a:ln w="9525">
            <a:solidFill>
              <a:srgbClr val="000000"/>
            </a:solidFill>
            <a:round/>
            <a:headEnd/>
            <a:tailEnd/>
          </a:ln>
          <a:effectLst/>
        </p:spPr>
      </p:cxnSp>
      <p:sp>
        <p:nvSpPr>
          <p:cNvPr id="89145" name="Oval 57"/>
          <p:cNvSpPr>
            <a:spLocks noChangeArrowheads="1"/>
          </p:cNvSpPr>
          <p:nvPr/>
        </p:nvSpPr>
        <p:spPr bwMode="auto">
          <a:xfrm>
            <a:off x="4567275" y="5137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46" name="AutoShape 58"/>
          <p:cNvCxnSpPr>
            <a:cxnSpLocks noChangeShapeType="1"/>
            <a:endCxn id="89145" idx="2"/>
          </p:cNvCxnSpPr>
          <p:nvPr/>
        </p:nvCxnSpPr>
        <p:spPr bwMode="auto">
          <a:xfrm>
            <a:off x="3729075" y="5175240"/>
            <a:ext cx="838200" cy="0"/>
          </a:xfrm>
          <a:prstGeom prst="straightConnector1">
            <a:avLst/>
          </a:prstGeom>
          <a:noFill/>
          <a:ln w="9525">
            <a:solidFill>
              <a:srgbClr val="000000"/>
            </a:solidFill>
            <a:round/>
            <a:headEnd/>
            <a:tailEnd/>
          </a:ln>
          <a:effectLst/>
        </p:spPr>
      </p:cxnSp>
      <p:cxnSp>
        <p:nvCxnSpPr>
          <p:cNvPr id="89147" name="AutoShape 59"/>
          <p:cNvCxnSpPr>
            <a:cxnSpLocks noChangeShapeType="1"/>
            <a:stCxn id="89142" idx="4"/>
            <a:endCxn id="89145" idx="0"/>
          </p:cNvCxnSpPr>
          <p:nvPr/>
        </p:nvCxnSpPr>
        <p:spPr bwMode="auto">
          <a:xfrm>
            <a:off x="4605375" y="4375140"/>
            <a:ext cx="0" cy="762000"/>
          </a:xfrm>
          <a:prstGeom prst="straightConnector1">
            <a:avLst/>
          </a:prstGeom>
          <a:noFill/>
          <a:ln w="9525">
            <a:solidFill>
              <a:srgbClr val="000000"/>
            </a:solidFill>
            <a:round/>
            <a:headEnd/>
            <a:tailEnd/>
          </a:ln>
          <a:effectLst/>
        </p:spPr>
      </p:cxnSp>
      <p:sp>
        <p:nvSpPr>
          <p:cNvPr id="89148" name="Oval 60"/>
          <p:cNvSpPr>
            <a:spLocks noChangeArrowheads="1"/>
          </p:cNvSpPr>
          <p:nvPr/>
        </p:nvSpPr>
        <p:spPr bwMode="auto">
          <a:xfrm>
            <a:off x="3881475" y="3917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49" name="Oval 61"/>
          <p:cNvSpPr>
            <a:spLocks noChangeArrowheads="1"/>
          </p:cNvSpPr>
          <p:nvPr/>
        </p:nvSpPr>
        <p:spPr bwMode="auto">
          <a:xfrm>
            <a:off x="4795875" y="3917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50" name="Oval 62"/>
          <p:cNvSpPr>
            <a:spLocks noChangeArrowheads="1"/>
          </p:cNvSpPr>
          <p:nvPr/>
        </p:nvSpPr>
        <p:spPr bwMode="auto">
          <a:xfrm>
            <a:off x="3881475" y="4756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51" name="AutoShape 63"/>
          <p:cNvCxnSpPr>
            <a:cxnSpLocks noChangeShapeType="1"/>
            <a:stCxn id="89148" idx="6"/>
            <a:endCxn id="89149" idx="2"/>
          </p:cNvCxnSpPr>
          <p:nvPr/>
        </p:nvCxnSpPr>
        <p:spPr bwMode="auto">
          <a:xfrm>
            <a:off x="3957675" y="3956040"/>
            <a:ext cx="838200" cy="0"/>
          </a:xfrm>
          <a:prstGeom prst="straightConnector1">
            <a:avLst/>
          </a:prstGeom>
          <a:noFill/>
          <a:ln w="9525">
            <a:solidFill>
              <a:srgbClr val="000000"/>
            </a:solidFill>
            <a:round/>
            <a:headEnd/>
            <a:tailEnd/>
          </a:ln>
          <a:effectLst/>
        </p:spPr>
      </p:cxnSp>
      <p:cxnSp>
        <p:nvCxnSpPr>
          <p:cNvPr id="89152" name="AutoShape 64"/>
          <p:cNvCxnSpPr>
            <a:cxnSpLocks noChangeShapeType="1"/>
            <a:stCxn id="89148" idx="4"/>
            <a:endCxn id="89150" idx="0"/>
          </p:cNvCxnSpPr>
          <p:nvPr/>
        </p:nvCxnSpPr>
        <p:spPr bwMode="auto">
          <a:xfrm>
            <a:off x="3919575" y="3994140"/>
            <a:ext cx="0" cy="762000"/>
          </a:xfrm>
          <a:prstGeom prst="straightConnector1">
            <a:avLst/>
          </a:prstGeom>
          <a:noFill/>
          <a:ln w="9525">
            <a:solidFill>
              <a:srgbClr val="000000"/>
            </a:solidFill>
            <a:round/>
            <a:headEnd/>
            <a:tailEnd/>
          </a:ln>
          <a:effectLst/>
        </p:spPr>
      </p:cxnSp>
      <p:sp>
        <p:nvSpPr>
          <p:cNvPr id="89153" name="Oval 65"/>
          <p:cNvSpPr>
            <a:spLocks noChangeArrowheads="1"/>
          </p:cNvSpPr>
          <p:nvPr/>
        </p:nvSpPr>
        <p:spPr bwMode="auto">
          <a:xfrm>
            <a:off x="4795875" y="4756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54" name="AutoShape 66"/>
          <p:cNvCxnSpPr>
            <a:cxnSpLocks noChangeShapeType="1"/>
            <a:stCxn id="89150" idx="6"/>
            <a:endCxn id="89153" idx="2"/>
          </p:cNvCxnSpPr>
          <p:nvPr/>
        </p:nvCxnSpPr>
        <p:spPr bwMode="auto">
          <a:xfrm>
            <a:off x="3957675" y="4794240"/>
            <a:ext cx="838200" cy="0"/>
          </a:xfrm>
          <a:prstGeom prst="straightConnector1">
            <a:avLst/>
          </a:prstGeom>
          <a:noFill/>
          <a:ln w="9525">
            <a:solidFill>
              <a:srgbClr val="000000"/>
            </a:solidFill>
            <a:round/>
            <a:headEnd/>
            <a:tailEnd/>
          </a:ln>
          <a:effectLst/>
        </p:spPr>
      </p:cxnSp>
      <p:cxnSp>
        <p:nvCxnSpPr>
          <p:cNvPr id="89155" name="AutoShape 67"/>
          <p:cNvCxnSpPr>
            <a:cxnSpLocks noChangeShapeType="1"/>
            <a:stCxn id="89149" idx="4"/>
            <a:endCxn id="89153" idx="0"/>
          </p:cNvCxnSpPr>
          <p:nvPr/>
        </p:nvCxnSpPr>
        <p:spPr bwMode="auto">
          <a:xfrm>
            <a:off x="4833975" y="3994140"/>
            <a:ext cx="0" cy="762000"/>
          </a:xfrm>
          <a:prstGeom prst="straightConnector1">
            <a:avLst/>
          </a:prstGeom>
          <a:noFill/>
          <a:ln w="9525">
            <a:solidFill>
              <a:srgbClr val="000000"/>
            </a:solidFill>
            <a:round/>
            <a:headEnd/>
            <a:tailEnd/>
          </a:ln>
          <a:effectLst/>
        </p:spPr>
      </p:cxnSp>
      <p:cxnSp>
        <p:nvCxnSpPr>
          <p:cNvPr id="89156" name="AutoShape 68"/>
          <p:cNvCxnSpPr>
            <a:cxnSpLocks noChangeShapeType="1"/>
            <a:stCxn id="89148" idx="3"/>
            <a:endCxn id="89141" idx="0"/>
          </p:cNvCxnSpPr>
          <p:nvPr/>
        </p:nvCxnSpPr>
        <p:spPr bwMode="auto">
          <a:xfrm flipH="1">
            <a:off x="3690976" y="3983028"/>
            <a:ext cx="201613" cy="315912"/>
          </a:xfrm>
          <a:prstGeom prst="straightConnector1">
            <a:avLst/>
          </a:prstGeom>
          <a:noFill/>
          <a:ln w="9525">
            <a:solidFill>
              <a:srgbClr val="000000"/>
            </a:solidFill>
            <a:round/>
            <a:headEnd/>
            <a:tailEnd/>
          </a:ln>
          <a:effectLst/>
        </p:spPr>
      </p:cxnSp>
      <p:cxnSp>
        <p:nvCxnSpPr>
          <p:cNvPr id="89157" name="AutoShape 69"/>
          <p:cNvCxnSpPr>
            <a:cxnSpLocks noChangeShapeType="1"/>
            <a:stCxn id="89149" idx="3"/>
            <a:endCxn id="89142" idx="0"/>
          </p:cNvCxnSpPr>
          <p:nvPr/>
        </p:nvCxnSpPr>
        <p:spPr bwMode="auto">
          <a:xfrm flipH="1">
            <a:off x="4605376" y="3983028"/>
            <a:ext cx="201613" cy="315912"/>
          </a:xfrm>
          <a:prstGeom prst="straightConnector1">
            <a:avLst/>
          </a:prstGeom>
          <a:noFill/>
          <a:ln w="9525">
            <a:solidFill>
              <a:srgbClr val="000000"/>
            </a:solidFill>
            <a:round/>
            <a:headEnd/>
            <a:tailEnd/>
          </a:ln>
          <a:effectLst/>
        </p:spPr>
      </p:cxnSp>
      <p:cxnSp>
        <p:nvCxnSpPr>
          <p:cNvPr id="89158" name="AutoShape 70"/>
          <p:cNvCxnSpPr>
            <a:cxnSpLocks noChangeShapeType="1"/>
            <a:stCxn id="89153" idx="4"/>
            <a:endCxn id="89145" idx="7"/>
          </p:cNvCxnSpPr>
          <p:nvPr/>
        </p:nvCxnSpPr>
        <p:spPr bwMode="auto">
          <a:xfrm flipH="1">
            <a:off x="4632363" y="4832341"/>
            <a:ext cx="201612" cy="315913"/>
          </a:xfrm>
          <a:prstGeom prst="straightConnector1">
            <a:avLst/>
          </a:prstGeom>
          <a:noFill/>
          <a:ln w="9525">
            <a:solidFill>
              <a:srgbClr val="000000"/>
            </a:solidFill>
            <a:round/>
            <a:headEnd/>
            <a:tailEnd/>
          </a:ln>
          <a:effectLst/>
        </p:spPr>
      </p:cxnSp>
      <p:cxnSp>
        <p:nvCxnSpPr>
          <p:cNvPr id="89159" name="AutoShape 71"/>
          <p:cNvCxnSpPr>
            <a:cxnSpLocks noChangeShapeType="1"/>
            <a:stCxn id="89150" idx="3"/>
          </p:cNvCxnSpPr>
          <p:nvPr/>
        </p:nvCxnSpPr>
        <p:spPr bwMode="auto">
          <a:xfrm flipH="1">
            <a:off x="3652876" y="4821228"/>
            <a:ext cx="239713" cy="354012"/>
          </a:xfrm>
          <a:prstGeom prst="straightConnector1">
            <a:avLst/>
          </a:prstGeom>
          <a:noFill/>
          <a:ln w="9525">
            <a:solidFill>
              <a:srgbClr val="000000"/>
            </a:solidFill>
            <a:round/>
            <a:headEnd/>
            <a:tailEnd/>
          </a:ln>
          <a:effectLst/>
        </p:spPr>
      </p:cxnSp>
      <p:sp>
        <p:nvSpPr>
          <p:cNvPr id="89160" name="Oval 72"/>
          <p:cNvSpPr>
            <a:spLocks noChangeArrowheads="1"/>
          </p:cNvSpPr>
          <p:nvPr/>
        </p:nvSpPr>
        <p:spPr bwMode="auto">
          <a:xfrm>
            <a:off x="3652875" y="5137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61" name="Oval 73"/>
          <p:cNvSpPr>
            <a:spLocks noChangeArrowheads="1"/>
          </p:cNvSpPr>
          <p:nvPr/>
        </p:nvSpPr>
        <p:spPr bwMode="auto">
          <a:xfrm>
            <a:off x="3729075" y="3536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62" name="Oval 74"/>
          <p:cNvSpPr>
            <a:spLocks noChangeArrowheads="1"/>
          </p:cNvSpPr>
          <p:nvPr/>
        </p:nvSpPr>
        <p:spPr bwMode="auto">
          <a:xfrm>
            <a:off x="4643475" y="3536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63" name="AutoShape 75"/>
          <p:cNvCxnSpPr>
            <a:cxnSpLocks noChangeShapeType="1"/>
            <a:stCxn id="89161" idx="6"/>
            <a:endCxn id="89162" idx="2"/>
          </p:cNvCxnSpPr>
          <p:nvPr/>
        </p:nvCxnSpPr>
        <p:spPr bwMode="auto">
          <a:xfrm>
            <a:off x="3805275" y="3575040"/>
            <a:ext cx="838200" cy="0"/>
          </a:xfrm>
          <a:prstGeom prst="straightConnector1">
            <a:avLst/>
          </a:prstGeom>
          <a:noFill/>
          <a:ln w="9525">
            <a:solidFill>
              <a:srgbClr val="000000"/>
            </a:solidFill>
            <a:round/>
            <a:headEnd/>
            <a:tailEnd/>
          </a:ln>
          <a:effectLst/>
        </p:spPr>
      </p:cxnSp>
      <p:sp>
        <p:nvSpPr>
          <p:cNvPr id="89164" name="Oval 76"/>
          <p:cNvSpPr>
            <a:spLocks noChangeArrowheads="1"/>
          </p:cNvSpPr>
          <p:nvPr/>
        </p:nvSpPr>
        <p:spPr bwMode="auto">
          <a:xfrm>
            <a:off x="3957675" y="3155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65" name="Oval 77"/>
          <p:cNvSpPr>
            <a:spLocks noChangeArrowheads="1"/>
          </p:cNvSpPr>
          <p:nvPr/>
        </p:nvSpPr>
        <p:spPr bwMode="auto">
          <a:xfrm>
            <a:off x="4872075" y="3155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66" name="AutoShape 78"/>
          <p:cNvCxnSpPr>
            <a:cxnSpLocks noChangeShapeType="1"/>
            <a:stCxn id="89164" idx="6"/>
            <a:endCxn id="89165" idx="2"/>
          </p:cNvCxnSpPr>
          <p:nvPr/>
        </p:nvCxnSpPr>
        <p:spPr bwMode="auto">
          <a:xfrm>
            <a:off x="4033875" y="3194040"/>
            <a:ext cx="838200" cy="0"/>
          </a:xfrm>
          <a:prstGeom prst="straightConnector1">
            <a:avLst/>
          </a:prstGeom>
          <a:noFill/>
          <a:ln w="9525">
            <a:solidFill>
              <a:srgbClr val="000000"/>
            </a:solidFill>
            <a:round/>
            <a:headEnd/>
            <a:tailEnd/>
          </a:ln>
          <a:effectLst/>
        </p:spPr>
      </p:cxnSp>
      <p:cxnSp>
        <p:nvCxnSpPr>
          <p:cNvPr id="89167" name="AutoShape 79"/>
          <p:cNvCxnSpPr>
            <a:cxnSpLocks noChangeShapeType="1"/>
            <a:stCxn id="89164" idx="3"/>
            <a:endCxn id="89161" idx="0"/>
          </p:cNvCxnSpPr>
          <p:nvPr/>
        </p:nvCxnSpPr>
        <p:spPr bwMode="auto">
          <a:xfrm flipH="1">
            <a:off x="3767176" y="3221028"/>
            <a:ext cx="201613" cy="315912"/>
          </a:xfrm>
          <a:prstGeom prst="straightConnector1">
            <a:avLst/>
          </a:prstGeom>
          <a:noFill/>
          <a:ln w="9525">
            <a:solidFill>
              <a:srgbClr val="000000"/>
            </a:solidFill>
            <a:round/>
            <a:headEnd/>
            <a:tailEnd/>
          </a:ln>
          <a:effectLst/>
        </p:spPr>
      </p:cxnSp>
      <p:cxnSp>
        <p:nvCxnSpPr>
          <p:cNvPr id="89168" name="AutoShape 80"/>
          <p:cNvCxnSpPr>
            <a:cxnSpLocks noChangeShapeType="1"/>
            <a:stCxn id="89165" idx="3"/>
            <a:endCxn id="89162" idx="0"/>
          </p:cNvCxnSpPr>
          <p:nvPr/>
        </p:nvCxnSpPr>
        <p:spPr bwMode="auto">
          <a:xfrm flipH="1">
            <a:off x="4681576" y="3221028"/>
            <a:ext cx="201613" cy="315912"/>
          </a:xfrm>
          <a:prstGeom prst="straightConnector1">
            <a:avLst/>
          </a:prstGeom>
          <a:noFill/>
          <a:ln w="9525">
            <a:solidFill>
              <a:srgbClr val="000000"/>
            </a:solidFill>
            <a:round/>
            <a:headEnd/>
            <a:tailEnd/>
          </a:ln>
          <a:effectLst/>
        </p:spPr>
      </p:cxnSp>
      <p:sp>
        <p:nvSpPr>
          <p:cNvPr id="89169" name="Oval 81"/>
          <p:cNvSpPr>
            <a:spLocks noChangeArrowheads="1"/>
          </p:cNvSpPr>
          <p:nvPr/>
        </p:nvSpPr>
        <p:spPr bwMode="auto">
          <a:xfrm>
            <a:off x="4795875" y="26987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70" name="Oval 82"/>
          <p:cNvSpPr>
            <a:spLocks noChangeArrowheads="1"/>
          </p:cNvSpPr>
          <p:nvPr/>
        </p:nvSpPr>
        <p:spPr bwMode="auto">
          <a:xfrm>
            <a:off x="5710275" y="26987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71" name="Oval 83"/>
          <p:cNvSpPr>
            <a:spLocks noChangeArrowheads="1"/>
          </p:cNvSpPr>
          <p:nvPr/>
        </p:nvSpPr>
        <p:spPr bwMode="auto">
          <a:xfrm>
            <a:off x="4795875" y="3536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72" name="AutoShape 84"/>
          <p:cNvCxnSpPr>
            <a:cxnSpLocks noChangeShapeType="1"/>
            <a:stCxn id="89169" idx="6"/>
            <a:endCxn id="89170" idx="2"/>
          </p:cNvCxnSpPr>
          <p:nvPr/>
        </p:nvCxnSpPr>
        <p:spPr bwMode="auto">
          <a:xfrm>
            <a:off x="4872075" y="2736840"/>
            <a:ext cx="838200" cy="0"/>
          </a:xfrm>
          <a:prstGeom prst="straightConnector1">
            <a:avLst/>
          </a:prstGeom>
          <a:noFill/>
          <a:ln w="9525">
            <a:solidFill>
              <a:srgbClr val="000000"/>
            </a:solidFill>
            <a:round/>
            <a:headEnd/>
            <a:tailEnd/>
          </a:ln>
          <a:effectLst/>
        </p:spPr>
      </p:cxnSp>
      <p:cxnSp>
        <p:nvCxnSpPr>
          <p:cNvPr id="89173" name="AutoShape 85"/>
          <p:cNvCxnSpPr>
            <a:cxnSpLocks noChangeShapeType="1"/>
            <a:stCxn id="89169" idx="4"/>
            <a:endCxn id="89171" idx="0"/>
          </p:cNvCxnSpPr>
          <p:nvPr/>
        </p:nvCxnSpPr>
        <p:spPr bwMode="auto">
          <a:xfrm>
            <a:off x="4833975" y="2774940"/>
            <a:ext cx="0" cy="762000"/>
          </a:xfrm>
          <a:prstGeom prst="straightConnector1">
            <a:avLst/>
          </a:prstGeom>
          <a:noFill/>
          <a:ln w="9525">
            <a:solidFill>
              <a:srgbClr val="000000"/>
            </a:solidFill>
            <a:round/>
            <a:headEnd/>
            <a:tailEnd/>
          </a:ln>
          <a:effectLst/>
        </p:spPr>
      </p:cxnSp>
      <p:sp>
        <p:nvSpPr>
          <p:cNvPr id="89174" name="Oval 86"/>
          <p:cNvSpPr>
            <a:spLocks noChangeArrowheads="1"/>
          </p:cNvSpPr>
          <p:nvPr/>
        </p:nvSpPr>
        <p:spPr bwMode="auto">
          <a:xfrm>
            <a:off x="5710275" y="3536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75" name="AutoShape 87"/>
          <p:cNvCxnSpPr>
            <a:cxnSpLocks noChangeShapeType="1"/>
            <a:stCxn id="89171" idx="6"/>
            <a:endCxn id="89174" idx="2"/>
          </p:cNvCxnSpPr>
          <p:nvPr/>
        </p:nvCxnSpPr>
        <p:spPr bwMode="auto">
          <a:xfrm>
            <a:off x="4872075" y="3575040"/>
            <a:ext cx="838200" cy="0"/>
          </a:xfrm>
          <a:prstGeom prst="straightConnector1">
            <a:avLst/>
          </a:prstGeom>
          <a:noFill/>
          <a:ln w="9525">
            <a:solidFill>
              <a:srgbClr val="000000"/>
            </a:solidFill>
            <a:round/>
            <a:headEnd/>
            <a:tailEnd/>
          </a:ln>
          <a:effectLst/>
        </p:spPr>
      </p:cxnSp>
      <p:cxnSp>
        <p:nvCxnSpPr>
          <p:cNvPr id="89176" name="AutoShape 88"/>
          <p:cNvCxnSpPr>
            <a:cxnSpLocks noChangeShapeType="1"/>
            <a:stCxn id="89170" idx="4"/>
            <a:endCxn id="89174" idx="0"/>
          </p:cNvCxnSpPr>
          <p:nvPr/>
        </p:nvCxnSpPr>
        <p:spPr bwMode="auto">
          <a:xfrm>
            <a:off x="5748375" y="2774940"/>
            <a:ext cx="0" cy="762000"/>
          </a:xfrm>
          <a:prstGeom prst="straightConnector1">
            <a:avLst/>
          </a:prstGeom>
          <a:noFill/>
          <a:ln w="9525">
            <a:solidFill>
              <a:srgbClr val="000000"/>
            </a:solidFill>
            <a:round/>
            <a:headEnd/>
            <a:tailEnd/>
          </a:ln>
          <a:effectLst/>
        </p:spPr>
      </p:cxnSp>
      <p:sp>
        <p:nvSpPr>
          <p:cNvPr id="89177" name="Oval 89"/>
          <p:cNvSpPr>
            <a:spLocks noChangeArrowheads="1"/>
          </p:cNvSpPr>
          <p:nvPr/>
        </p:nvSpPr>
        <p:spPr bwMode="auto">
          <a:xfrm>
            <a:off x="2738475" y="5441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78" name="Oval 90"/>
          <p:cNvSpPr>
            <a:spLocks noChangeArrowheads="1"/>
          </p:cNvSpPr>
          <p:nvPr/>
        </p:nvSpPr>
        <p:spPr bwMode="auto">
          <a:xfrm>
            <a:off x="3652875" y="5441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79" name="Oval 91"/>
          <p:cNvSpPr>
            <a:spLocks noChangeArrowheads="1"/>
          </p:cNvSpPr>
          <p:nvPr/>
        </p:nvSpPr>
        <p:spPr bwMode="auto">
          <a:xfrm>
            <a:off x="2738475" y="6280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80" name="AutoShape 92"/>
          <p:cNvCxnSpPr>
            <a:cxnSpLocks noChangeShapeType="1"/>
            <a:stCxn id="89177" idx="6"/>
            <a:endCxn id="89178" idx="2"/>
          </p:cNvCxnSpPr>
          <p:nvPr/>
        </p:nvCxnSpPr>
        <p:spPr bwMode="auto">
          <a:xfrm>
            <a:off x="2814675" y="5480040"/>
            <a:ext cx="838200" cy="0"/>
          </a:xfrm>
          <a:prstGeom prst="straightConnector1">
            <a:avLst/>
          </a:prstGeom>
          <a:noFill/>
          <a:ln w="9525">
            <a:solidFill>
              <a:srgbClr val="000000"/>
            </a:solidFill>
            <a:round/>
            <a:headEnd/>
            <a:tailEnd/>
          </a:ln>
          <a:effectLst/>
        </p:spPr>
      </p:cxnSp>
      <p:cxnSp>
        <p:nvCxnSpPr>
          <p:cNvPr id="89181" name="AutoShape 93"/>
          <p:cNvCxnSpPr>
            <a:cxnSpLocks noChangeShapeType="1"/>
            <a:stCxn id="89177" idx="4"/>
            <a:endCxn id="89179" idx="0"/>
          </p:cNvCxnSpPr>
          <p:nvPr/>
        </p:nvCxnSpPr>
        <p:spPr bwMode="auto">
          <a:xfrm>
            <a:off x="2776575" y="5518140"/>
            <a:ext cx="0" cy="762000"/>
          </a:xfrm>
          <a:prstGeom prst="straightConnector1">
            <a:avLst/>
          </a:prstGeom>
          <a:noFill/>
          <a:ln w="9525">
            <a:solidFill>
              <a:srgbClr val="000000"/>
            </a:solidFill>
            <a:round/>
            <a:headEnd/>
            <a:tailEnd/>
          </a:ln>
          <a:effectLst/>
        </p:spPr>
      </p:cxnSp>
      <p:sp>
        <p:nvSpPr>
          <p:cNvPr id="89182" name="Oval 94"/>
          <p:cNvSpPr>
            <a:spLocks noChangeArrowheads="1"/>
          </p:cNvSpPr>
          <p:nvPr/>
        </p:nvSpPr>
        <p:spPr bwMode="auto">
          <a:xfrm>
            <a:off x="3652875" y="6280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83" name="AutoShape 95"/>
          <p:cNvCxnSpPr>
            <a:cxnSpLocks noChangeShapeType="1"/>
            <a:stCxn id="89179" idx="6"/>
            <a:endCxn id="89182" idx="2"/>
          </p:cNvCxnSpPr>
          <p:nvPr/>
        </p:nvCxnSpPr>
        <p:spPr bwMode="auto">
          <a:xfrm>
            <a:off x="2814675" y="6318240"/>
            <a:ext cx="838200" cy="0"/>
          </a:xfrm>
          <a:prstGeom prst="straightConnector1">
            <a:avLst/>
          </a:prstGeom>
          <a:noFill/>
          <a:ln w="9525">
            <a:solidFill>
              <a:srgbClr val="000000"/>
            </a:solidFill>
            <a:round/>
            <a:headEnd/>
            <a:tailEnd/>
          </a:ln>
          <a:effectLst/>
        </p:spPr>
      </p:cxnSp>
      <p:cxnSp>
        <p:nvCxnSpPr>
          <p:cNvPr id="89184" name="AutoShape 96"/>
          <p:cNvCxnSpPr>
            <a:cxnSpLocks noChangeShapeType="1"/>
            <a:stCxn id="89178" idx="4"/>
            <a:endCxn id="89182" idx="0"/>
          </p:cNvCxnSpPr>
          <p:nvPr/>
        </p:nvCxnSpPr>
        <p:spPr bwMode="auto">
          <a:xfrm>
            <a:off x="3690975" y="5518140"/>
            <a:ext cx="0" cy="762000"/>
          </a:xfrm>
          <a:prstGeom prst="straightConnector1">
            <a:avLst/>
          </a:prstGeom>
          <a:noFill/>
          <a:ln w="9525">
            <a:solidFill>
              <a:srgbClr val="000000"/>
            </a:solidFill>
            <a:round/>
            <a:headEnd/>
            <a:tailEnd/>
          </a:ln>
          <a:effectLst/>
        </p:spPr>
      </p:cxnSp>
      <p:sp>
        <p:nvSpPr>
          <p:cNvPr id="89185" name="Oval 97"/>
          <p:cNvSpPr>
            <a:spLocks noChangeArrowheads="1"/>
          </p:cNvSpPr>
          <p:nvPr/>
        </p:nvSpPr>
        <p:spPr bwMode="auto">
          <a:xfrm>
            <a:off x="4567275" y="57467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86" name="AutoShape 98"/>
          <p:cNvCxnSpPr>
            <a:cxnSpLocks noChangeShapeType="1"/>
            <a:endCxn id="89185" idx="2"/>
          </p:cNvCxnSpPr>
          <p:nvPr/>
        </p:nvCxnSpPr>
        <p:spPr bwMode="auto">
          <a:xfrm>
            <a:off x="3729075" y="5784840"/>
            <a:ext cx="838200" cy="0"/>
          </a:xfrm>
          <a:prstGeom prst="straightConnector1">
            <a:avLst/>
          </a:prstGeom>
          <a:noFill/>
          <a:ln w="9525">
            <a:solidFill>
              <a:srgbClr val="000000"/>
            </a:solidFill>
            <a:round/>
            <a:headEnd/>
            <a:tailEnd/>
          </a:ln>
          <a:effectLst/>
        </p:spPr>
      </p:cxnSp>
      <p:sp>
        <p:nvSpPr>
          <p:cNvPr id="89187" name="Oval 99"/>
          <p:cNvSpPr>
            <a:spLocks noChangeArrowheads="1"/>
          </p:cNvSpPr>
          <p:nvPr/>
        </p:nvSpPr>
        <p:spPr bwMode="auto">
          <a:xfrm>
            <a:off x="3881475" y="53657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88" name="Oval 100"/>
          <p:cNvSpPr>
            <a:spLocks noChangeArrowheads="1"/>
          </p:cNvSpPr>
          <p:nvPr/>
        </p:nvSpPr>
        <p:spPr bwMode="auto">
          <a:xfrm>
            <a:off x="4795875" y="53657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89" name="AutoShape 101"/>
          <p:cNvCxnSpPr>
            <a:cxnSpLocks noChangeShapeType="1"/>
            <a:stCxn id="89187" idx="6"/>
            <a:endCxn id="89188" idx="2"/>
          </p:cNvCxnSpPr>
          <p:nvPr/>
        </p:nvCxnSpPr>
        <p:spPr bwMode="auto">
          <a:xfrm>
            <a:off x="3957675" y="5403840"/>
            <a:ext cx="838200" cy="0"/>
          </a:xfrm>
          <a:prstGeom prst="straightConnector1">
            <a:avLst/>
          </a:prstGeom>
          <a:noFill/>
          <a:ln w="9525">
            <a:solidFill>
              <a:srgbClr val="000000"/>
            </a:solidFill>
            <a:round/>
            <a:headEnd/>
            <a:tailEnd/>
          </a:ln>
          <a:effectLst/>
        </p:spPr>
      </p:cxnSp>
      <p:cxnSp>
        <p:nvCxnSpPr>
          <p:cNvPr id="89190" name="AutoShape 102"/>
          <p:cNvCxnSpPr>
            <a:cxnSpLocks noChangeShapeType="1"/>
            <a:stCxn id="89188" idx="4"/>
            <a:endCxn id="89185" idx="7"/>
          </p:cNvCxnSpPr>
          <p:nvPr/>
        </p:nvCxnSpPr>
        <p:spPr bwMode="auto">
          <a:xfrm flipH="1">
            <a:off x="4632363" y="5441941"/>
            <a:ext cx="201612" cy="315913"/>
          </a:xfrm>
          <a:prstGeom prst="straightConnector1">
            <a:avLst/>
          </a:prstGeom>
          <a:noFill/>
          <a:ln w="9525">
            <a:solidFill>
              <a:srgbClr val="000000"/>
            </a:solidFill>
            <a:round/>
            <a:headEnd/>
            <a:tailEnd/>
          </a:ln>
          <a:effectLst/>
        </p:spPr>
      </p:cxnSp>
      <p:cxnSp>
        <p:nvCxnSpPr>
          <p:cNvPr id="89191" name="AutoShape 103"/>
          <p:cNvCxnSpPr>
            <a:cxnSpLocks noChangeShapeType="1"/>
            <a:stCxn id="89187" idx="3"/>
          </p:cNvCxnSpPr>
          <p:nvPr/>
        </p:nvCxnSpPr>
        <p:spPr bwMode="auto">
          <a:xfrm flipH="1">
            <a:off x="3652876" y="5430828"/>
            <a:ext cx="239713" cy="354012"/>
          </a:xfrm>
          <a:prstGeom prst="straightConnector1">
            <a:avLst/>
          </a:prstGeom>
          <a:noFill/>
          <a:ln w="9525">
            <a:solidFill>
              <a:srgbClr val="000000"/>
            </a:solidFill>
            <a:round/>
            <a:headEnd/>
            <a:tailEnd/>
          </a:ln>
          <a:effectLst/>
        </p:spPr>
      </p:cxnSp>
      <p:sp>
        <p:nvSpPr>
          <p:cNvPr id="89192" name="Oval 104"/>
          <p:cNvSpPr>
            <a:spLocks noChangeArrowheads="1"/>
          </p:cNvSpPr>
          <p:nvPr/>
        </p:nvSpPr>
        <p:spPr bwMode="auto">
          <a:xfrm>
            <a:off x="3652875" y="57467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93" name="Oval 105"/>
          <p:cNvSpPr>
            <a:spLocks noChangeArrowheads="1"/>
          </p:cNvSpPr>
          <p:nvPr/>
        </p:nvSpPr>
        <p:spPr bwMode="auto">
          <a:xfrm>
            <a:off x="5329275" y="4298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94" name="Oval 106"/>
          <p:cNvSpPr>
            <a:spLocks noChangeArrowheads="1"/>
          </p:cNvSpPr>
          <p:nvPr/>
        </p:nvSpPr>
        <p:spPr bwMode="auto">
          <a:xfrm>
            <a:off x="5329275" y="5137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95" name="AutoShape 107"/>
          <p:cNvCxnSpPr>
            <a:cxnSpLocks noChangeShapeType="1"/>
            <a:stCxn id="89193" idx="4"/>
            <a:endCxn id="89194" idx="0"/>
          </p:cNvCxnSpPr>
          <p:nvPr/>
        </p:nvCxnSpPr>
        <p:spPr bwMode="auto">
          <a:xfrm>
            <a:off x="5367375" y="4375140"/>
            <a:ext cx="0" cy="762000"/>
          </a:xfrm>
          <a:prstGeom prst="straightConnector1">
            <a:avLst/>
          </a:prstGeom>
          <a:noFill/>
          <a:ln w="9525">
            <a:solidFill>
              <a:srgbClr val="000000"/>
            </a:solidFill>
            <a:round/>
            <a:headEnd/>
            <a:tailEnd/>
          </a:ln>
          <a:effectLst/>
        </p:spPr>
      </p:cxnSp>
      <p:sp>
        <p:nvSpPr>
          <p:cNvPr id="89196" name="Oval 108"/>
          <p:cNvSpPr>
            <a:spLocks noChangeArrowheads="1"/>
          </p:cNvSpPr>
          <p:nvPr/>
        </p:nvSpPr>
        <p:spPr bwMode="auto">
          <a:xfrm>
            <a:off x="5557875" y="3917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197" name="Oval 109"/>
          <p:cNvSpPr>
            <a:spLocks noChangeArrowheads="1"/>
          </p:cNvSpPr>
          <p:nvPr/>
        </p:nvSpPr>
        <p:spPr bwMode="auto">
          <a:xfrm>
            <a:off x="5557875" y="4756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198" name="AutoShape 110"/>
          <p:cNvCxnSpPr>
            <a:cxnSpLocks noChangeShapeType="1"/>
            <a:stCxn id="89196" idx="4"/>
            <a:endCxn id="89197" idx="0"/>
          </p:cNvCxnSpPr>
          <p:nvPr/>
        </p:nvCxnSpPr>
        <p:spPr bwMode="auto">
          <a:xfrm>
            <a:off x="5595975" y="3994140"/>
            <a:ext cx="0" cy="762000"/>
          </a:xfrm>
          <a:prstGeom prst="straightConnector1">
            <a:avLst/>
          </a:prstGeom>
          <a:noFill/>
          <a:ln w="9525">
            <a:solidFill>
              <a:srgbClr val="000000"/>
            </a:solidFill>
            <a:round/>
            <a:headEnd/>
            <a:tailEnd/>
          </a:ln>
          <a:effectLst/>
        </p:spPr>
      </p:cxnSp>
      <p:cxnSp>
        <p:nvCxnSpPr>
          <p:cNvPr id="89199" name="AutoShape 111"/>
          <p:cNvCxnSpPr>
            <a:cxnSpLocks noChangeShapeType="1"/>
            <a:stCxn id="89196" idx="3"/>
            <a:endCxn id="89193" idx="0"/>
          </p:cNvCxnSpPr>
          <p:nvPr/>
        </p:nvCxnSpPr>
        <p:spPr bwMode="auto">
          <a:xfrm flipH="1">
            <a:off x="5367376" y="3983028"/>
            <a:ext cx="201613" cy="315912"/>
          </a:xfrm>
          <a:prstGeom prst="straightConnector1">
            <a:avLst/>
          </a:prstGeom>
          <a:noFill/>
          <a:ln w="9525">
            <a:solidFill>
              <a:srgbClr val="000000"/>
            </a:solidFill>
            <a:round/>
            <a:headEnd/>
            <a:tailEnd/>
          </a:ln>
          <a:effectLst/>
        </p:spPr>
      </p:cxnSp>
      <p:cxnSp>
        <p:nvCxnSpPr>
          <p:cNvPr id="89200" name="AutoShape 112"/>
          <p:cNvCxnSpPr>
            <a:cxnSpLocks noChangeShapeType="1"/>
            <a:stCxn id="89197" idx="4"/>
            <a:endCxn id="89194" idx="7"/>
          </p:cNvCxnSpPr>
          <p:nvPr/>
        </p:nvCxnSpPr>
        <p:spPr bwMode="auto">
          <a:xfrm flipH="1">
            <a:off x="5394363" y="4832341"/>
            <a:ext cx="201612" cy="315913"/>
          </a:xfrm>
          <a:prstGeom prst="straightConnector1">
            <a:avLst/>
          </a:prstGeom>
          <a:noFill/>
          <a:ln w="9525">
            <a:solidFill>
              <a:srgbClr val="000000"/>
            </a:solidFill>
            <a:round/>
            <a:headEnd/>
            <a:tailEnd/>
          </a:ln>
          <a:effectLst/>
        </p:spPr>
      </p:cxnSp>
      <p:sp>
        <p:nvSpPr>
          <p:cNvPr id="89201" name="Oval 113"/>
          <p:cNvSpPr>
            <a:spLocks noChangeArrowheads="1"/>
          </p:cNvSpPr>
          <p:nvPr/>
        </p:nvSpPr>
        <p:spPr bwMode="auto">
          <a:xfrm>
            <a:off x="2967075" y="4298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202" name="Oval 114"/>
          <p:cNvSpPr>
            <a:spLocks noChangeArrowheads="1"/>
          </p:cNvSpPr>
          <p:nvPr/>
        </p:nvSpPr>
        <p:spPr bwMode="auto">
          <a:xfrm>
            <a:off x="2967075" y="5137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203" name="AutoShape 115"/>
          <p:cNvCxnSpPr>
            <a:cxnSpLocks noChangeShapeType="1"/>
            <a:stCxn id="89201" idx="4"/>
            <a:endCxn id="89202" idx="0"/>
          </p:cNvCxnSpPr>
          <p:nvPr/>
        </p:nvCxnSpPr>
        <p:spPr bwMode="auto">
          <a:xfrm>
            <a:off x="3005175" y="4375140"/>
            <a:ext cx="0" cy="762000"/>
          </a:xfrm>
          <a:prstGeom prst="straightConnector1">
            <a:avLst/>
          </a:prstGeom>
          <a:noFill/>
          <a:ln w="9525">
            <a:solidFill>
              <a:srgbClr val="000000"/>
            </a:solidFill>
            <a:round/>
            <a:headEnd/>
            <a:tailEnd/>
          </a:ln>
          <a:effectLst/>
        </p:spPr>
      </p:cxnSp>
      <p:sp>
        <p:nvSpPr>
          <p:cNvPr id="89204" name="Oval 116"/>
          <p:cNvSpPr>
            <a:spLocks noChangeArrowheads="1"/>
          </p:cNvSpPr>
          <p:nvPr/>
        </p:nvSpPr>
        <p:spPr bwMode="auto">
          <a:xfrm>
            <a:off x="3195675" y="3917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205" name="Oval 117"/>
          <p:cNvSpPr>
            <a:spLocks noChangeArrowheads="1"/>
          </p:cNvSpPr>
          <p:nvPr/>
        </p:nvSpPr>
        <p:spPr bwMode="auto">
          <a:xfrm>
            <a:off x="3195675" y="4756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206" name="AutoShape 118"/>
          <p:cNvCxnSpPr>
            <a:cxnSpLocks noChangeShapeType="1"/>
            <a:stCxn id="89204" idx="4"/>
            <a:endCxn id="89205" idx="0"/>
          </p:cNvCxnSpPr>
          <p:nvPr/>
        </p:nvCxnSpPr>
        <p:spPr bwMode="auto">
          <a:xfrm>
            <a:off x="3233775" y="3994140"/>
            <a:ext cx="0" cy="762000"/>
          </a:xfrm>
          <a:prstGeom prst="straightConnector1">
            <a:avLst/>
          </a:prstGeom>
          <a:noFill/>
          <a:ln w="9525">
            <a:solidFill>
              <a:srgbClr val="000000"/>
            </a:solidFill>
            <a:round/>
            <a:headEnd/>
            <a:tailEnd/>
          </a:ln>
          <a:effectLst/>
        </p:spPr>
      </p:cxnSp>
      <p:cxnSp>
        <p:nvCxnSpPr>
          <p:cNvPr id="89207" name="AutoShape 119"/>
          <p:cNvCxnSpPr>
            <a:cxnSpLocks noChangeShapeType="1"/>
            <a:stCxn id="89204" idx="3"/>
            <a:endCxn id="89201" idx="0"/>
          </p:cNvCxnSpPr>
          <p:nvPr/>
        </p:nvCxnSpPr>
        <p:spPr bwMode="auto">
          <a:xfrm flipH="1">
            <a:off x="3005176" y="3983028"/>
            <a:ext cx="201613" cy="315912"/>
          </a:xfrm>
          <a:prstGeom prst="straightConnector1">
            <a:avLst/>
          </a:prstGeom>
          <a:noFill/>
          <a:ln w="9525">
            <a:solidFill>
              <a:srgbClr val="000000"/>
            </a:solidFill>
            <a:round/>
            <a:headEnd/>
            <a:tailEnd/>
          </a:ln>
          <a:effectLst/>
        </p:spPr>
      </p:cxnSp>
      <p:cxnSp>
        <p:nvCxnSpPr>
          <p:cNvPr id="89208" name="AutoShape 120"/>
          <p:cNvCxnSpPr>
            <a:cxnSpLocks noChangeShapeType="1"/>
            <a:stCxn id="89205" idx="4"/>
            <a:endCxn id="89202" idx="7"/>
          </p:cNvCxnSpPr>
          <p:nvPr/>
        </p:nvCxnSpPr>
        <p:spPr bwMode="auto">
          <a:xfrm flipH="1">
            <a:off x="3032163" y="4832341"/>
            <a:ext cx="201612" cy="315913"/>
          </a:xfrm>
          <a:prstGeom prst="straightConnector1">
            <a:avLst/>
          </a:prstGeom>
          <a:noFill/>
          <a:ln w="9525">
            <a:solidFill>
              <a:srgbClr val="000000"/>
            </a:solidFill>
            <a:round/>
            <a:headEnd/>
            <a:tailEnd/>
          </a:ln>
          <a:effectLst/>
        </p:spPr>
      </p:cxnSp>
      <p:sp>
        <p:nvSpPr>
          <p:cNvPr id="89209" name="Line 121"/>
          <p:cNvSpPr>
            <a:spLocks noChangeShapeType="1"/>
          </p:cNvSpPr>
          <p:nvPr/>
        </p:nvSpPr>
        <p:spPr bwMode="auto">
          <a:xfrm>
            <a:off x="3119475" y="4527540"/>
            <a:ext cx="685800" cy="0"/>
          </a:xfrm>
          <a:prstGeom prst="line">
            <a:avLst/>
          </a:prstGeom>
          <a:noFill/>
          <a:ln w="38100" cap="rnd">
            <a:solidFill>
              <a:schemeClr val="tx1"/>
            </a:solidFill>
            <a:prstDash val="sysDot"/>
            <a:round/>
            <a:headEnd/>
            <a:tailEnd type="arrow" w="med" len="med"/>
          </a:ln>
          <a:effectLst/>
        </p:spPr>
        <p:txBody>
          <a:bodyPr wrap="none"/>
          <a:lstStyle/>
          <a:p>
            <a:pPr fontAlgn="base">
              <a:spcBef>
                <a:spcPct val="0"/>
              </a:spcBef>
              <a:spcAft>
                <a:spcPct val="0"/>
              </a:spcAft>
            </a:pPr>
            <a:endParaRPr lang="en-US" sz="2000" u="sng">
              <a:solidFill>
                <a:srgbClr val="000000"/>
              </a:solidFill>
            </a:endParaRPr>
          </a:p>
        </p:txBody>
      </p:sp>
      <p:sp>
        <p:nvSpPr>
          <p:cNvPr id="89210" name="Line 122"/>
          <p:cNvSpPr>
            <a:spLocks noChangeShapeType="1"/>
          </p:cNvSpPr>
          <p:nvPr/>
        </p:nvSpPr>
        <p:spPr bwMode="auto">
          <a:xfrm>
            <a:off x="4643475" y="4527540"/>
            <a:ext cx="838200" cy="0"/>
          </a:xfrm>
          <a:prstGeom prst="line">
            <a:avLst/>
          </a:prstGeom>
          <a:noFill/>
          <a:ln w="38100" cap="rnd">
            <a:solidFill>
              <a:schemeClr val="tx1"/>
            </a:solidFill>
            <a:prstDash val="sysDot"/>
            <a:round/>
            <a:headEnd type="arrow" w="med" len="med"/>
            <a:tailEnd/>
          </a:ln>
          <a:effectLst/>
        </p:spPr>
        <p:txBody>
          <a:bodyPr wrap="none"/>
          <a:lstStyle/>
          <a:p>
            <a:pPr fontAlgn="base">
              <a:spcBef>
                <a:spcPct val="0"/>
              </a:spcBef>
              <a:spcAft>
                <a:spcPct val="0"/>
              </a:spcAft>
            </a:pPr>
            <a:endParaRPr lang="en-US" sz="2000" u="sng">
              <a:solidFill>
                <a:srgbClr val="000000"/>
              </a:solidFill>
            </a:endParaRPr>
          </a:p>
        </p:txBody>
      </p:sp>
      <p:sp>
        <p:nvSpPr>
          <p:cNvPr id="89211" name="Line 123"/>
          <p:cNvSpPr>
            <a:spLocks noChangeShapeType="1"/>
          </p:cNvSpPr>
          <p:nvPr/>
        </p:nvSpPr>
        <p:spPr bwMode="auto">
          <a:xfrm>
            <a:off x="4262475" y="4984740"/>
            <a:ext cx="0" cy="533400"/>
          </a:xfrm>
          <a:prstGeom prst="line">
            <a:avLst/>
          </a:prstGeom>
          <a:noFill/>
          <a:ln w="38100" cap="rnd">
            <a:solidFill>
              <a:schemeClr val="tx1"/>
            </a:solidFill>
            <a:prstDash val="sysDot"/>
            <a:round/>
            <a:headEnd type="arrow" w="med" len="med"/>
            <a:tailEnd/>
          </a:ln>
          <a:effectLst/>
        </p:spPr>
        <p:txBody>
          <a:bodyPr wrap="none"/>
          <a:lstStyle/>
          <a:p>
            <a:pPr fontAlgn="base">
              <a:spcBef>
                <a:spcPct val="0"/>
              </a:spcBef>
              <a:spcAft>
                <a:spcPct val="0"/>
              </a:spcAft>
            </a:pPr>
            <a:endParaRPr lang="en-US" sz="2000" u="sng">
              <a:solidFill>
                <a:srgbClr val="000000"/>
              </a:solidFill>
            </a:endParaRPr>
          </a:p>
        </p:txBody>
      </p:sp>
      <p:sp>
        <p:nvSpPr>
          <p:cNvPr id="89212" name="Line 124"/>
          <p:cNvSpPr>
            <a:spLocks noChangeShapeType="1"/>
          </p:cNvSpPr>
          <p:nvPr/>
        </p:nvSpPr>
        <p:spPr bwMode="auto">
          <a:xfrm>
            <a:off x="4262475" y="3460740"/>
            <a:ext cx="0" cy="685800"/>
          </a:xfrm>
          <a:prstGeom prst="line">
            <a:avLst/>
          </a:prstGeom>
          <a:noFill/>
          <a:ln w="38100" cap="rnd">
            <a:solidFill>
              <a:schemeClr val="tx1"/>
            </a:solidFill>
            <a:prstDash val="sysDot"/>
            <a:round/>
            <a:headEnd/>
            <a:tailEnd type="arrow" w="med" len="med"/>
          </a:ln>
          <a:effectLst/>
        </p:spPr>
        <p:txBody>
          <a:bodyPr wrap="none"/>
          <a:lstStyle/>
          <a:p>
            <a:pPr fontAlgn="base">
              <a:spcBef>
                <a:spcPct val="0"/>
              </a:spcBef>
              <a:spcAft>
                <a:spcPct val="0"/>
              </a:spcAft>
            </a:pPr>
            <a:endParaRPr lang="en-US" sz="2000" u="sng">
              <a:solidFill>
                <a:srgbClr val="000000"/>
              </a:solidFill>
            </a:endParaRPr>
          </a:p>
        </p:txBody>
      </p:sp>
      <p:sp>
        <p:nvSpPr>
          <p:cNvPr id="89213" name="Line 125"/>
          <p:cNvSpPr>
            <a:spLocks noChangeShapeType="1"/>
          </p:cNvSpPr>
          <p:nvPr/>
        </p:nvSpPr>
        <p:spPr bwMode="auto">
          <a:xfrm flipH="1">
            <a:off x="4338675" y="3155940"/>
            <a:ext cx="914400" cy="1295400"/>
          </a:xfrm>
          <a:prstGeom prst="line">
            <a:avLst/>
          </a:prstGeom>
          <a:noFill/>
          <a:ln w="38100" cap="rnd">
            <a:solidFill>
              <a:schemeClr val="tx1"/>
            </a:solidFill>
            <a:prstDash val="sysDot"/>
            <a:round/>
            <a:headEnd/>
            <a:tailEnd type="arrow" w="med" len="med"/>
          </a:ln>
          <a:effectLst/>
        </p:spPr>
        <p:txBody>
          <a:bodyPr wrap="none"/>
          <a:lstStyle/>
          <a:p>
            <a:pPr fontAlgn="base">
              <a:spcBef>
                <a:spcPct val="0"/>
              </a:spcBef>
              <a:spcAft>
                <a:spcPct val="0"/>
              </a:spcAft>
            </a:pPr>
            <a:endParaRPr lang="en-US" sz="2000" u="sng">
              <a:solidFill>
                <a:srgbClr val="000000"/>
              </a:solidFill>
            </a:endParaRPr>
          </a:p>
        </p:txBody>
      </p:sp>
      <p:sp>
        <p:nvSpPr>
          <p:cNvPr id="89214" name="Line 126"/>
          <p:cNvSpPr>
            <a:spLocks noChangeShapeType="1"/>
          </p:cNvSpPr>
          <p:nvPr/>
        </p:nvSpPr>
        <p:spPr bwMode="auto">
          <a:xfrm flipH="1">
            <a:off x="3195675" y="4679940"/>
            <a:ext cx="914400" cy="1295400"/>
          </a:xfrm>
          <a:prstGeom prst="line">
            <a:avLst/>
          </a:prstGeom>
          <a:noFill/>
          <a:ln w="38100" cap="rnd">
            <a:solidFill>
              <a:schemeClr val="tx1"/>
            </a:solidFill>
            <a:prstDash val="sysDot"/>
            <a:round/>
            <a:headEnd type="arrow" w="med" len="med"/>
            <a:tailEnd/>
          </a:ln>
          <a:effectLst/>
        </p:spPr>
        <p:txBody>
          <a:bodyPr wrap="none"/>
          <a:lstStyle/>
          <a:p>
            <a:pPr fontAlgn="base">
              <a:spcBef>
                <a:spcPct val="0"/>
              </a:spcBef>
              <a:spcAft>
                <a:spcPct val="0"/>
              </a:spcAft>
            </a:pPr>
            <a:endParaRPr lang="en-US" sz="2000" u="sng">
              <a:solidFill>
                <a:srgbClr val="000000"/>
              </a:solidFill>
            </a:endParaRPr>
          </a:p>
        </p:txBody>
      </p:sp>
      <p:sp>
        <p:nvSpPr>
          <p:cNvPr id="89215" name="Oval 127"/>
          <p:cNvSpPr>
            <a:spLocks noChangeArrowheads="1"/>
          </p:cNvSpPr>
          <p:nvPr/>
        </p:nvSpPr>
        <p:spPr bwMode="auto">
          <a:xfrm>
            <a:off x="7615275" y="4298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216" name="Oval 128"/>
          <p:cNvSpPr>
            <a:spLocks noChangeArrowheads="1"/>
          </p:cNvSpPr>
          <p:nvPr/>
        </p:nvSpPr>
        <p:spPr bwMode="auto">
          <a:xfrm>
            <a:off x="8529675" y="4298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217" name="AutoShape 129"/>
          <p:cNvCxnSpPr>
            <a:cxnSpLocks noChangeShapeType="1"/>
            <a:stCxn id="89215" idx="6"/>
            <a:endCxn id="89216" idx="2"/>
          </p:cNvCxnSpPr>
          <p:nvPr/>
        </p:nvCxnSpPr>
        <p:spPr bwMode="auto">
          <a:xfrm>
            <a:off x="7691475" y="4337040"/>
            <a:ext cx="838200" cy="0"/>
          </a:xfrm>
          <a:prstGeom prst="straightConnector1">
            <a:avLst/>
          </a:prstGeom>
          <a:noFill/>
          <a:ln w="9525">
            <a:solidFill>
              <a:srgbClr val="000000"/>
            </a:solidFill>
            <a:round/>
            <a:headEnd/>
            <a:tailEnd/>
          </a:ln>
          <a:effectLst/>
        </p:spPr>
      </p:cxnSp>
      <p:cxnSp>
        <p:nvCxnSpPr>
          <p:cNvPr id="89218" name="AutoShape 130"/>
          <p:cNvCxnSpPr>
            <a:cxnSpLocks noChangeShapeType="1"/>
            <a:stCxn id="89215" idx="4"/>
          </p:cNvCxnSpPr>
          <p:nvPr/>
        </p:nvCxnSpPr>
        <p:spPr bwMode="auto">
          <a:xfrm>
            <a:off x="7653375" y="4375140"/>
            <a:ext cx="0" cy="762000"/>
          </a:xfrm>
          <a:prstGeom prst="straightConnector1">
            <a:avLst/>
          </a:prstGeom>
          <a:noFill/>
          <a:ln w="9525">
            <a:solidFill>
              <a:srgbClr val="000000"/>
            </a:solidFill>
            <a:round/>
            <a:headEnd/>
            <a:tailEnd/>
          </a:ln>
          <a:effectLst/>
        </p:spPr>
      </p:cxnSp>
      <p:sp>
        <p:nvSpPr>
          <p:cNvPr id="89219" name="Oval 131"/>
          <p:cNvSpPr>
            <a:spLocks noChangeArrowheads="1"/>
          </p:cNvSpPr>
          <p:nvPr/>
        </p:nvSpPr>
        <p:spPr bwMode="auto">
          <a:xfrm>
            <a:off x="8529675" y="5137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220" name="AutoShape 132"/>
          <p:cNvCxnSpPr>
            <a:cxnSpLocks noChangeShapeType="1"/>
            <a:endCxn id="89219" idx="2"/>
          </p:cNvCxnSpPr>
          <p:nvPr/>
        </p:nvCxnSpPr>
        <p:spPr bwMode="auto">
          <a:xfrm>
            <a:off x="7691475" y="5175240"/>
            <a:ext cx="838200" cy="0"/>
          </a:xfrm>
          <a:prstGeom prst="straightConnector1">
            <a:avLst/>
          </a:prstGeom>
          <a:noFill/>
          <a:ln w="9525">
            <a:solidFill>
              <a:srgbClr val="000000"/>
            </a:solidFill>
            <a:round/>
            <a:headEnd/>
            <a:tailEnd/>
          </a:ln>
          <a:effectLst/>
        </p:spPr>
      </p:cxnSp>
      <p:cxnSp>
        <p:nvCxnSpPr>
          <p:cNvPr id="89221" name="AutoShape 133"/>
          <p:cNvCxnSpPr>
            <a:cxnSpLocks noChangeShapeType="1"/>
            <a:stCxn id="89216" idx="4"/>
            <a:endCxn id="89219" idx="0"/>
          </p:cNvCxnSpPr>
          <p:nvPr/>
        </p:nvCxnSpPr>
        <p:spPr bwMode="auto">
          <a:xfrm>
            <a:off x="8567775" y="4375140"/>
            <a:ext cx="0" cy="762000"/>
          </a:xfrm>
          <a:prstGeom prst="straightConnector1">
            <a:avLst/>
          </a:prstGeom>
          <a:noFill/>
          <a:ln w="9525">
            <a:solidFill>
              <a:srgbClr val="000000"/>
            </a:solidFill>
            <a:round/>
            <a:headEnd/>
            <a:tailEnd/>
          </a:ln>
          <a:effectLst/>
        </p:spPr>
      </p:cxnSp>
      <p:sp>
        <p:nvSpPr>
          <p:cNvPr id="89222" name="Oval 134"/>
          <p:cNvSpPr>
            <a:spLocks noChangeArrowheads="1"/>
          </p:cNvSpPr>
          <p:nvPr/>
        </p:nvSpPr>
        <p:spPr bwMode="auto">
          <a:xfrm>
            <a:off x="7843875" y="3917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223" name="Oval 135"/>
          <p:cNvSpPr>
            <a:spLocks noChangeArrowheads="1"/>
          </p:cNvSpPr>
          <p:nvPr/>
        </p:nvSpPr>
        <p:spPr bwMode="auto">
          <a:xfrm>
            <a:off x="8758275" y="39179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224" name="Oval 136"/>
          <p:cNvSpPr>
            <a:spLocks noChangeArrowheads="1"/>
          </p:cNvSpPr>
          <p:nvPr/>
        </p:nvSpPr>
        <p:spPr bwMode="auto">
          <a:xfrm>
            <a:off x="7843875" y="4756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225" name="AutoShape 137"/>
          <p:cNvCxnSpPr>
            <a:cxnSpLocks noChangeShapeType="1"/>
            <a:stCxn id="89222" idx="6"/>
            <a:endCxn id="89223" idx="2"/>
          </p:cNvCxnSpPr>
          <p:nvPr/>
        </p:nvCxnSpPr>
        <p:spPr bwMode="auto">
          <a:xfrm>
            <a:off x="7920075" y="3956040"/>
            <a:ext cx="838200" cy="0"/>
          </a:xfrm>
          <a:prstGeom prst="straightConnector1">
            <a:avLst/>
          </a:prstGeom>
          <a:noFill/>
          <a:ln w="9525">
            <a:solidFill>
              <a:srgbClr val="000000"/>
            </a:solidFill>
            <a:round/>
            <a:headEnd/>
            <a:tailEnd/>
          </a:ln>
          <a:effectLst/>
        </p:spPr>
      </p:cxnSp>
      <p:cxnSp>
        <p:nvCxnSpPr>
          <p:cNvPr id="89226" name="AutoShape 138"/>
          <p:cNvCxnSpPr>
            <a:cxnSpLocks noChangeShapeType="1"/>
            <a:stCxn id="89222" idx="4"/>
            <a:endCxn id="89224" idx="0"/>
          </p:cNvCxnSpPr>
          <p:nvPr/>
        </p:nvCxnSpPr>
        <p:spPr bwMode="auto">
          <a:xfrm>
            <a:off x="7881975" y="3994140"/>
            <a:ext cx="0" cy="762000"/>
          </a:xfrm>
          <a:prstGeom prst="straightConnector1">
            <a:avLst/>
          </a:prstGeom>
          <a:noFill/>
          <a:ln w="9525">
            <a:solidFill>
              <a:srgbClr val="000000"/>
            </a:solidFill>
            <a:round/>
            <a:headEnd/>
            <a:tailEnd/>
          </a:ln>
          <a:effectLst/>
        </p:spPr>
      </p:cxnSp>
      <p:sp>
        <p:nvSpPr>
          <p:cNvPr id="89227" name="Oval 139"/>
          <p:cNvSpPr>
            <a:spLocks noChangeArrowheads="1"/>
          </p:cNvSpPr>
          <p:nvPr/>
        </p:nvSpPr>
        <p:spPr bwMode="auto">
          <a:xfrm>
            <a:off x="8758275" y="4756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cxnSp>
        <p:nvCxnSpPr>
          <p:cNvPr id="89228" name="AutoShape 140"/>
          <p:cNvCxnSpPr>
            <a:cxnSpLocks noChangeShapeType="1"/>
            <a:stCxn id="89224" idx="6"/>
            <a:endCxn id="89227" idx="2"/>
          </p:cNvCxnSpPr>
          <p:nvPr/>
        </p:nvCxnSpPr>
        <p:spPr bwMode="auto">
          <a:xfrm>
            <a:off x="7920075" y="4794240"/>
            <a:ext cx="838200" cy="0"/>
          </a:xfrm>
          <a:prstGeom prst="straightConnector1">
            <a:avLst/>
          </a:prstGeom>
          <a:noFill/>
          <a:ln w="9525">
            <a:solidFill>
              <a:srgbClr val="000000"/>
            </a:solidFill>
            <a:round/>
            <a:headEnd/>
            <a:tailEnd/>
          </a:ln>
          <a:effectLst/>
        </p:spPr>
      </p:cxnSp>
      <p:cxnSp>
        <p:nvCxnSpPr>
          <p:cNvPr id="89229" name="AutoShape 141"/>
          <p:cNvCxnSpPr>
            <a:cxnSpLocks noChangeShapeType="1"/>
            <a:stCxn id="89223" idx="4"/>
            <a:endCxn id="89227" idx="0"/>
          </p:cNvCxnSpPr>
          <p:nvPr/>
        </p:nvCxnSpPr>
        <p:spPr bwMode="auto">
          <a:xfrm>
            <a:off x="8796375" y="3994140"/>
            <a:ext cx="0" cy="762000"/>
          </a:xfrm>
          <a:prstGeom prst="straightConnector1">
            <a:avLst/>
          </a:prstGeom>
          <a:noFill/>
          <a:ln w="9525">
            <a:solidFill>
              <a:srgbClr val="000000"/>
            </a:solidFill>
            <a:round/>
            <a:headEnd/>
            <a:tailEnd/>
          </a:ln>
          <a:effectLst/>
        </p:spPr>
      </p:cxnSp>
      <p:cxnSp>
        <p:nvCxnSpPr>
          <p:cNvPr id="89230" name="AutoShape 142"/>
          <p:cNvCxnSpPr>
            <a:cxnSpLocks noChangeShapeType="1"/>
            <a:stCxn id="89222" idx="3"/>
            <a:endCxn id="89215" idx="0"/>
          </p:cNvCxnSpPr>
          <p:nvPr/>
        </p:nvCxnSpPr>
        <p:spPr bwMode="auto">
          <a:xfrm flipH="1">
            <a:off x="7653376" y="3983028"/>
            <a:ext cx="201613" cy="315912"/>
          </a:xfrm>
          <a:prstGeom prst="straightConnector1">
            <a:avLst/>
          </a:prstGeom>
          <a:noFill/>
          <a:ln w="9525">
            <a:solidFill>
              <a:srgbClr val="000000"/>
            </a:solidFill>
            <a:round/>
            <a:headEnd/>
            <a:tailEnd/>
          </a:ln>
          <a:effectLst/>
        </p:spPr>
      </p:cxnSp>
      <p:cxnSp>
        <p:nvCxnSpPr>
          <p:cNvPr id="89231" name="AutoShape 143"/>
          <p:cNvCxnSpPr>
            <a:cxnSpLocks noChangeShapeType="1"/>
            <a:stCxn id="89223" idx="3"/>
            <a:endCxn id="89216" idx="0"/>
          </p:cNvCxnSpPr>
          <p:nvPr/>
        </p:nvCxnSpPr>
        <p:spPr bwMode="auto">
          <a:xfrm flipH="1">
            <a:off x="8567776" y="3983028"/>
            <a:ext cx="201613" cy="315912"/>
          </a:xfrm>
          <a:prstGeom prst="straightConnector1">
            <a:avLst/>
          </a:prstGeom>
          <a:noFill/>
          <a:ln w="9525">
            <a:solidFill>
              <a:srgbClr val="000000"/>
            </a:solidFill>
            <a:round/>
            <a:headEnd/>
            <a:tailEnd/>
          </a:ln>
          <a:effectLst/>
        </p:spPr>
      </p:cxnSp>
      <p:cxnSp>
        <p:nvCxnSpPr>
          <p:cNvPr id="89232" name="AutoShape 144"/>
          <p:cNvCxnSpPr>
            <a:cxnSpLocks noChangeShapeType="1"/>
            <a:stCxn id="89227" idx="4"/>
            <a:endCxn id="89219" idx="7"/>
          </p:cNvCxnSpPr>
          <p:nvPr/>
        </p:nvCxnSpPr>
        <p:spPr bwMode="auto">
          <a:xfrm flipH="1">
            <a:off x="8594763" y="4832341"/>
            <a:ext cx="201612" cy="315913"/>
          </a:xfrm>
          <a:prstGeom prst="straightConnector1">
            <a:avLst/>
          </a:prstGeom>
          <a:noFill/>
          <a:ln w="9525">
            <a:solidFill>
              <a:srgbClr val="000000"/>
            </a:solidFill>
            <a:round/>
            <a:headEnd/>
            <a:tailEnd/>
          </a:ln>
          <a:effectLst/>
        </p:spPr>
      </p:cxnSp>
      <p:cxnSp>
        <p:nvCxnSpPr>
          <p:cNvPr id="89233" name="AutoShape 145"/>
          <p:cNvCxnSpPr>
            <a:cxnSpLocks noChangeShapeType="1"/>
            <a:stCxn id="89224" idx="3"/>
          </p:cNvCxnSpPr>
          <p:nvPr/>
        </p:nvCxnSpPr>
        <p:spPr bwMode="auto">
          <a:xfrm flipH="1">
            <a:off x="7615276" y="4821228"/>
            <a:ext cx="239713" cy="354012"/>
          </a:xfrm>
          <a:prstGeom prst="straightConnector1">
            <a:avLst/>
          </a:prstGeom>
          <a:noFill/>
          <a:ln w="9525">
            <a:solidFill>
              <a:srgbClr val="000000"/>
            </a:solidFill>
            <a:round/>
            <a:headEnd/>
            <a:tailEnd/>
          </a:ln>
          <a:effectLst/>
        </p:spPr>
      </p:cxnSp>
      <p:sp>
        <p:nvSpPr>
          <p:cNvPr id="89234" name="Oval 146"/>
          <p:cNvSpPr>
            <a:spLocks noChangeArrowheads="1"/>
          </p:cNvSpPr>
          <p:nvPr/>
        </p:nvSpPr>
        <p:spPr bwMode="auto">
          <a:xfrm>
            <a:off x="7615275" y="5137140"/>
            <a:ext cx="76200" cy="76200"/>
          </a:xfrm>
          <a:prstGeom prst="ellipse">
            <a:avLst/>
          </a:prstGeom>
          <a:solidFill>
            <a:schemeClr val="accent1"/>
          </a:solidFill>
          <a:ln w="9525">
            <a:solidFill>
              <a:schemeClr val="tx1"/>
            </a:solidFill>
            <a:round/>
            <a:headEnd/>
            <a:tailEnd/>
          </a:ln>
          <a:effectLst/>
        </p:spPr>
        <p:txBody>
          <a:bodyPr wrap="none" anchor="ctr"/>
          <a:lstStyle/>
          <a:p>
            <a:pPr algn="ctr" fontAlgn="base">
              <a:spcBef>
                <a:spcPct val="0"/>
              </a:spcBef>
              <a:spcAft>
                <a:spcPct val="0"/>
              </a:spcAft>
            </a:pPr>
            <a:endParaRPr lang="en-US" sz="2000" u="sng">
              <a:solidFill>
                <a:srgbClr val="000000"/>
              </a:solidFill>
            </a:endParaRPr>
          </a:p>
        </p:txBody>
      </p:sp>
      <p:sp>
        <p:nvSpPr>
          <p:cNvPr id="89235" name="AutoShape 147"/>
          <p:cNvSpPr>
            <a:spLocks noChangeArrowheads="1"/>
          </p:cNvSpPr>
          <p:nvPr/>
        </p:nvSpPr>
        <p:spPr bwMode="auto">
          <a:xfrm>
            <a:off x="6243675" y="4298940"/>
            <a:ext cx="685800" cy="457200"/>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pPr fontAlgn="base">
              <a:spcBef>
                <a:spcPct val="0"/>
              </a:spcBef>
              <a:spcAft>
                <a:spcPct val="0"/>
              </a:spcAft>
            </a:pPr>
            <a:endParaRPr lang="en-US" sz="2000" u="sng">
              <a:solidFill>
                <a:srgbClr val="000000"/>
              </a:solidFill>
            </a:endParaRPr>
          </a:p>
        </p:txBody>
      </p:sp>
    </p:spTree>
    <p:extLst>
      <p:ext uri="{BB962C8B-B14F-4D97-AF65-F5344CB8AC3E}">
        <p14:creationId xmlns:p14="http://schemas.microsoft.com/office/powerpoint/2010/main" val="2723215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36</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2800" b="1" dirty="0">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dirty="0"/>
          </a:p>
        </p:txBody>
      </p:sp>
      <p:sp>
        <p:nvSpPr>
          <p:cNvPr id="22533" name="Rectangle 3"/>
          <p:cNvSpPr>
            <a:spLocks noGrp="1" noChangeArrowheads="1"/>
          </p:cNvSpPr>
          <p:nvPr>
            <p:ph type="body" idx="1"/>
          </p:nvPr>
        </p:nvSpPr>
        <p:spPr/>
        <p:txBody>
          <a:bodyPr/>
          <a:lstStyle/>
          <a:p>
            <a:pPr eaLnBrk="1" hangingPunct="1">
              <a:buFontTx/>
              <a:buNone/>
            </a:pPr>
            <a:r>
              <a:rPr lang="en-US" dirty="0">
                <a:latin typeface="+mj-lt"/>
              </a:rPr>
              <a:t>1.1.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trong</a:t>
            </a:r>
            <a:r>
              <a:rPr lang="en-US" dirty="0">
                <a:latin typeface="+mj-lt"/>
              </a:rPr>
              <a:t> </a:t>
            </a:r>
            <a:r>
              <a:rPr lang="en-US" dirty="0" err="1">
                <a:latin typeface="+mj-lt"/>
              </a:rPr>
              <a:t>thực</a:t>
            </a:r>
            <a:r>
              <a:rPr lang="en-US" dirty="0">
                <a:latin typeface="+mj-lt"/>
              </a:rPr>
              <a:t> </a:t>
            </a:r>
            <a:r>
              <a:rPr lang="en-US" dirty="0" err="1">
                <a:latin typeface="+mj-lt"/>
              </a:rPr>
              <a:t>tế</a:t>
            </a:r>
            <a:endParaRPr lang="en-US" dirty="0">
              <a:latin typeface="+mj-lt"/>
            </a:endParaRPr>
          </a:p>
          <a:p>
            <a:pPr eaLnBrk="1" hangingPunct="1">
              <a:buFontTx/>
              <a:buNone/>
            </a:pPr>
            <a:r>
              <a:rPr lang="en-US" dirty="0">
                <a:latin typeface="+mj-lt"/>
              </a:rPr>
              <a:t>1.2. </a:t>
            </a:r>
            <a:r>
              <a:rPr lang="en-US" dirty="0" err="1">
                <a:latin typeface="+mj-lt"/>
              </a:rPr>
              <a:t>Các</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a:p>
            <a:pPr eaLnBrk="1" hangingPunct="1">
              <a:buFontTx/>
              <a:buNone/>
            </a:pPr>
            <a:r>
              <a:rPr lang="en-US" dirty="0">
                <a:latin typeface="+mj-lt"/>
              </a:rPr>
              <a:t>1.3. </a:t>
            </a:r>
            <a:r>
              <a:rPr lang="en-US" dirty="0" err="1">
                <a:latin typeface="+mj-lt"/>
              </a:rPr>
              <a:t>Bậc</a:t>
            </a:r>
            <a:r>
              <a:rPr lang="en-US" dirty="0">
                <a:latin typeface="+mj-lt"/>
              </a:rPr>
              <a:t> </a:t>
            </a:r>
            <a:r>
              <a:rPr lang="en-US" dirty="0" err="1">
                <a:latin typeface="+mj-lt"/>
              </a:rPr>
              <a:t>của</a:t>
            </a:r>
            <a:r>
              <a:rPr lang="en-US" dirty="0">
                <a:latin typeface="+mj-lt"/>
              </a:rPr>
              <a:t> </a:t>
            </a:r>
            <a:r>
              <a:rPr lang="en-US" dirty="0" err="1">
                <a:latin typeface="+mj-lt"/>
              </a:rPr>
              <a:t>đỉnh</a:t>
            </a:r>
            <a:endParaRPr lang="en-US" dirty="0">
              <a:latin typeface="+mj-lt"/>
            </a:endParaRPr>
          </a:p>
          <a:p>
            <a:pPr eaLnBrk="1" hangingPunct="1">
              <a:buFontTx/>
              <a:buNone/>
            </a:pPr>
            <a:r>
              <a:rPr lang="en-US" dirty="0">
                <a:latin typeface="+mj-lt"/>
              </a:rPr>
              <a:t>1.4. </a:t>
            </a:r>
            <a:r>
              <a:rPr lang="en-US" dirty="0" err="1">
                <a:latin typeface="+mj-lt"/>
              </a:rPr>
              <a:t>Đồ</a:t>
            </a:r>
            <a:r>
              <a:rPr lang="en-US" dirty="0">
                <a:latin typeface="+mj-lt"/>
              </a:rPr>
              <a:t> </a:t>
            </a:r>
            <a:r>
              <a:rPr lang="en-US" dirty="0" err="1">
                <a:latin typeface="+mj-lt"/>
              </a:rPr>
              <a:t>thị</a:t>
            </a:r>
            <a:r>
              <a:rPr lang="en-US" dirty="0">
                <a:latin typeface="+mj-lt"/>
              </a:rPr>
              <a:t> con</a:t>
            </a:r>
          </a:p>
          <a:p>
            <a:pPr eaLnBrk="1" hangingPunct="1">
              <a:buFontTx/>
              <a:buNone/>
            </a:pPr>
            <a:r>
              <a:rPr lang="en-US" b="1" dirty="0">
                <a:latin typeface="+mj-lt"/>
              </a:rPr>
              <a:t>1.5. </a:t>
            </a:r>
            <a:r>
              <a:rPr lang="en-US" b="1" dirty="0" err="1">
                <a:latin typeface="+mj-lt"/>
              </a:rPr>
              <a:t>Đồ</a:t>
            </a:r>
            <a:r>
              <a:rPr lang="en-US" b="1" dirty="0">
                <a:latin typeface="+mj-lt"/>
              </a:rPr>
              <a:t> </a:t>
            </a:r>
            <a:r>
              <a:rPr lang="en-US" b="1" dirty="0" err="1">
                <a:latin typeface="+mj-lt"/>
              </a:rPr>
              <a:t>thị</a:t>
            </a:r>
            <a:r>
              <a:rPr lang="en-US" b="1" dirty="0">
                <a:latin typeface="+mj-lt"/>
              </a:rPr>
              <a:t> </a:t>
            </a:r>
            <a:r>
              <a:rPr lang="en-US" b="1" dirty="0" err="1">
                <a:latin typeface="+mj-lt"/>
              </a:rPr>
              <a:t>đẳng</a:t>
            </a:r>
            <a:r>
              <a:rPr lang="en-US" b="1" dirty="0">
                <a:latin typeface="+mj-lt"/>
              </a:rPr>
              <a:t> </a:t>
            </a:r>
            <a:r>
              <a:rPr lang="en-US" b="1" dirty="0" err="1">
                <a:latin typeface="+mj-lt"/>
              </a:rPr>
              <a:t>cấu</a:t>
            </a:r>
            <a:endParaRPr lang="en-US" b="1" dirty="0">
              <a:latin typeface="+mj-lt"/>
            </a:endParaRPr>
          </a:p>
          <a:p>
            <a:pPr eaLnBrk="1" hangingPunct="1">
              <a:buFontTx/>
              <a:buNone/>
            </a:pPr>
            <a:r>
              <a:rPr lang="en-US" dirty="0">
                <a:latin typeface="+mj-lt"/>
              </a:rPr>
              <a:t>1.6. </a:t>
            </a:r>
            <a:r>
              <a:rPr lang="en-US" dirty="0" err="1">
                <a:latin typeface="+mj-lt"/>
              </a:rPr>
              <a:t>Đường</a:t>
            </a:r>
            <a:r>
              <a:rPr lang="en-US" dirty="0">
                <a:latin typeface="+mj-lt"/>
              </a:rPr>
              <a:t> </a:t>
            </a:r>
            <a:r>
              <a:rPr lang="en-US" dirty="0" err="1">
                <a:latin typeface="+mj-lt"/>
              </a:rPr>
              <a:t>đi</a:t>
            </a:r>
            <a:r>
              <a:rPr lang="en-US" dirty="0">
                <a:latin typeface="+mj-lt"/>
              </a:rPr>
              <a:t> </a:t>
            </a:r>
            <a:r>
              <a:rPr lang="en-US" dirty="0" err="1">
                <a:latin typeface="+mj-lt"/>
              </a:rPr>
              <a:t>và</a:t>
            </a:r>
            <a:r>
              <a:rPr lang="en-US" dirty="0">
                <a:latin typeface="+mj-lt"/>
              </a:rPr>
              <a:t> </a:t>
            </a:r>
            <a:r>
              <a:rPr lang="en-US" dirty="0" err="1">
                <a:latin typeface="+mj-lt"/>
              </a:rPr>
              <a:t>chu</a:t>
            </a:r>
            <a:r>
              <a:rPr lang="en-US" dirty="0">
                <a:latin typeface="+mj-lt"/>
              </a:rPr>
              <a:t> </a:t>
            </a:r>
            <a:r>
              <a:rPr lang="en-US" dirty="0" err="1">
                <a:latin typeface="+mj-lt"/>
              </a:rPr>
              <a:t>trình</a:t>
            </a:r>
            <a:endParaRPr lang="en-US" dirty="0">
              <a:latin typeface="+mj-lt"/>
            </a:endParaRPr>
          </a:p>
          <a:p>
            <a:pPr eaLnBrk="1" hangingPunct="1">
              <a:buFontTx/>
              <a:buNone/>
            </a:pPr>
            <a:r>
              <a:rPr lang="en-US" dirty="0">
                <a:latin typeface="+mj-lt"/>
              </a:rPr>
              <a:t>1.7. </a:t>
            </a:r>
            <a:r>
              <a:rPr lang="en-US" dirty="0" err="1">
                <a:latin typeface="+mj-lt"/>
              </a:rPr>
              <a:t>Tính</a:t>
            </a:r>
            <a:r>
              <a:rPr lang="en-US" dirty="0">
                <a:latin typeface="+mj-lt"/>
              </a:rPr>
              <a:t> </a:t>
            </a:r>
            <a:r>
              <a:rPr lang="en-US" dirty="0" err="1">
                <a:latin typeface="+mj-lt"/>
              </a:rPr>
              <a:t>liên</a:t>
            </a:r>
            <a:r>
              <a:rPr lang="en-US" dirty="0">
                <a:latin typeface="+mj-lt"/>
              </a:rPr>
              <a:t> </a:t>
            </a:r>
            <a:r>
              <a:rPr lang="en-US" dirty="0" err="1">
                <a:latin typeface="+mj-lt"/>
              </a:rPr>
              <a:t>thông</a:t>
            </a:r>
            <a:endParaRPr lang="en-US" dirty="0">
              <a:latin typeface="+mj-lt"/>
            </a:endParaRPr>
          </a:p>
          <a:p>
            <a:pPr eaLnBrk="1" hangingPunct="1">
              <a:buFontTx/>
              <a:buNone/>
            </a:pPr>
            <a:r>
              <a:rPr lang="en-US" dirty="0">
                <a:latin typeface="+mj-lt"/>
              </a:rPr>
              <a:t>1.8.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đặc</a:t>
            </a:r>
            <a:r>
              <a:rPr lang="en-US" dirty="0">
                <a:latin typeface="+mj-lt"/>
              </a:rPr>
              <a:t> </a:t>
            </a:r>
            <a:r>
              <a:rPr lang="en-US" dirty="0" err="1">
                <a:latin typeface="+mj-lt"/>
              </a:rPr>
              <a:t>biệt</a:t>
            </a:r>
            <a:endParaRPr lang="en-US" dirty="0">
              <a:latin typeface="+mj-lt"/>
            </a:endParaRPr>
          </a:p>
          <a:p>
            <a:pPr eaLnBrk="1" hangingPunct="1">
              <a:buNone/>
            </a:pPr>
            <a:r>
              <a:rPr lang="en-US" dirty="0"/>
              <a:t>1.9.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lang="en-US" dirty="0"/>
          </a:p>
          <a:p>
            <a:pPr eaLnBrk="1" hangingPunct="1">
              <a:buFontTx/>
              <a:buNone/>
            </a:pPr>
            <a:endParaRPr lang="en-US" dirty="0">
              <a:latin typeface="+mj-lt"/>
            </a:endParaRPr>
          </a:p>
          <a:p>
            <a:pPr lvl="1" eaLnBrk="1" hangingPunct="1"/>
            <a:endParaRPr lang="en-US" dirty="0">
              <a:latin typeface="Arial" pitchFamily="34" charset="0"/>
              <a:ea typeface="Arial Unicode MS" pitchFamily="34" charset="-128"/>
              <a:cs typeface="Arial Unicode MS" pitchFamily="34" charset="-128"/>
            </a:endParaRPr>
          </a:p>
          <a:p>
            <a:pPr lvl="1" eaLnBrk="1" hangingPunct="1"/>
            <a:endParaRPr lang="en-US" dirty="0"/>
          </a:p>
          <a:p>
            <a:pPr eaLnBrk="1" hangingPunct="1"/>
            <a:endParaRPr lang="en-US" dirty="0"/>
          </a:p>
        </p:txBody>
      </p:sp>
    </p:spTree>
    <p:extLst>
      <p:ext uri="{BB962C8B-B14F-4D97-AF65-F5344CB8AC3E}">
        <p14:creationId xmlns:p14="http://schemas.microsoft.com/office/powerpoint/2010/main" val="3587393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3491" name="Slide Number Placeholder 4"/>
          <p:cNvSpPr>
            <a:spLocks noGrp="1"/>
          </p:cNvSpPr>
          <p:nvPr>
            <p:ph type="sldNum" sz="quarter" idx="11"/>
          </p:nvPr>
        </p:nvSpPr>
        <p:spPr>
          <a:noFill/>
        </p:spPr>
        <p:txBody>
          <a:bodyPr/>
          <a:lstStyle/>
          <a:p>
            <a:fld id="{47B37B74-168B-45F9-B593-F46FFFE311C1}" type="slidenum">
              <a:rPr lang="en-US">
                <a:solidFill>
                  <a:srgbClr val="000000"/>
                </a:solidFill>
              </a:rPr>
              <a:pPr/>
              <a:t>37</a:t>
            </a:fld>
            <a:endParaRPr lang="en-US">
              <a:solidFill>
                <a:srgbClr val="000000"/>
              </a:solidFill>
            </a:endParaRPr>
          </a:p>
        </p:txBody>
      </p:sp>
      <p:sp>
        <p:nvSpPr>
          <p:cNvPr id="63492" name="Rectangle 2"/>
          <p:cNvSpPr>
            <a:spLocks noGrp="1" noChangeArrowheads="1"/>
          </p:cNvSpPr>
          <p:nvPr>
            <p:ph type="title"/>
          </p:nvPr>
        </p:nvSpPr>
        <p:spPr/>
        <p:txBody>
          <a:bodyPr/>
          <a:lstStyle/>
          <a:p>
            <a:pPr eaLnBrk="1" hangingPunct="1"/>
            <a:r>
              <a:rPr lang="en-US" sz="4000"/>
              <a:t>Đồ thị đẳng cấu</a:t>
            </a:r>
            <a:br>
              <a:rPr lang="en-US" sz="4000"/>
            </a:br>
            <a:r>
              <a:rPr lang="en-US" sz="2400"/>
              <a:t>Graph Isomorphism</a:t>
            </a:r>
          </a:p>
        </p:txBody>
      </p:sp>
      <p:sp>
        <p:nvSpPr>
          <p:cNvPr id="63493" name="Rectangle 3"/>
          <p:cNvSpPr>
            <a:spLocks noGrp="1" noChangeArrowheads="1"/>
          </p:cNvSpPr>
          <p:nvPr>
            <p:ph type="body" idx="1"/>
          </p:nvPr>
        </p:nvSpPr>
        <p:spPr>
          <a:xfrm>
            <a:off x="2025651" y="1520825"/>
            <a:ext cx="7948613" cy="4730750"/>
          </a:xfrm>
        </p:spPr>
        <p:txBody>
          <a:bodyPr/>
          <a:lstStyle/>
          <a:p>
            <a:pPr algn="just" eaLnBrk="1" hangingPunct="1"/>
            <a:r>
              <a:rPr lang="en-US" b="1"/>
              <a:t>Định nghĩa:</a:t>
            </a:r>
          </a:p>
          <a:p>
            <a:pPr lvl="1" algn="just" eaLnBrk="1" hangingPunct="1">
              <a:buNone/>
            </a:pPr>
            <a:r>
              <a:rPr lang="en-US"/>
              <a:t>    Hai đơn đồ thị vô hướng </a:t>
            </a:r>
            <a:r>
              <a:rPr lang="en-US" i="1">
                <a:solidFill>
                  <a:srgbClr val="FF0000"/>
                </a:solidFill>
              </a:rPr>
              <a:t>G</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rPr>
              <a:t>)</a:t>
            </a:r>
            <a:r>
              <a:rPr lang="en-US"/>
              <a:t> và </a:t>
            </a:r>
            <a:r>
              <a:rPr lang="en-US" i="1">
                <a:solidFill>
                  <a:srgbClr val="FF0000"/>
                </a:solidFill>
              </a:rPr>
              <a:t>G</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 </a:t>
            </a:r>
            <a:r>
              <a:rPr lang="en-US" i="1">
                <a:solidFill>
                  <a:srgbClr val="FF0000"/>
                </a:solidFill>
              </a:rPr>
              <a:t>E</a:t>
            </a:r>
            <a:r>
              <a:rPr lang="en-US" baseline="-25000">
                <a:solidFill>
                  <a:srgbClr val="FF0000"/>
                </a:solidFill>
              </a:rPr>
              <a:t>2</a:t>
            </a:r>
            <a:r>
              <a:rPr lang="en-US">
                <a:solidFill>
                  <a:srgbClr val="FF0000"/>
                </a:solidFill>
              </a:rPr>
              <a:t>)</a:t>
            </a:r>
            <a:r>
              <a:rPr lang="en-US"/>
              <a:t> là </a:t>
            </a:r>
            <a:r>
              <a:rPr lang="en-US" i="1"/>
              <a:t>đẳng cấu </a:t>
            </a:r>
            <a:r>
              <a:rPr lang="en-US"/>
              <a:t>(</a:t>
            </a:r>
            <a:r>
              <a:rPr lang="en-US" i="1"/>
              <a:t>isomorphic</a:t>
            </a:r>
            <a:r>
              <a:rPr lang="en-US"/>
              <a:t>) iff  </a:t>
            </a:r>
            <a:r>
              <a:rPr lang="en-US">
                <a:sym typeface="Symbol" pitchFamily="18" charset="2"/>
              </a:rPr>
              <a:t> song ánh </a:t>
            </a:r>
            <a:r>
              <a:rPr lang="en-US" i="1">
                <a:solidFill>
                  <a:srgbClr val="FF0000"/>
                </a:solidFill>
                <a:sym typeface="Symbol" pitchFamily="18" charset="2"/>
              </a:rPr>
              <a:t>f </a:t>
            </a:r>
            <a:r>
              <a:rPr lang="en-US">
                <a:solidFill>
                  <a:srgbClr val="FF0000"/>
                </a:solidFill>
                <a:sym typeface="Symbol" pitchFamily="18" charset="2"/>
              </a:rPr>
              <a:t>: </a:t>
            </a:r>
            <a:r>
              <a:rPr lang="en-US" i="1">
                <a:solidFill>
                  <a:srgbClr val="FF0000"/>
                </a:solidFill>
                <a:sym typeface="Symbol" pitchFamily="18" charset="2"/>
              </a:rPr>
              <a:t>V</a:t>
            </a:r>
            <a:r>
              <a:rPr lang="en-US" baseline="-25000">
                <a:solidFill>
                  <a:srgbClr val="FF0000"/>
                </a:solidFill>
                <a:sym typeface="Symbol" pitchFamily="18" charset="2"/>
              </a:rPr>
              <a:t>1</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2</a:t>
            </a:r>
            <a:r>
              <a:rPr lang="en-US">
                <a:sym typeface="Symbol" pitchFamily="18" charset="2"/>
              </a:rPr>
              <a:t> sao cho </a:t>
            </a:r>
            <a:r>
              <a:rPr lang="en-US">
                <a:solidFill>
                  <a:srgbClr val="FF0000"/>
                </a:solidFill>
                <a:sym typeface="Symbol" pitchFamily="18" charset="2"/>
              </a:rPr>
              <a:t> </a:t>
            </a:r>
            <a:r>
              <a:rPr lang="en-US" i="1">
                <a:solidFill>
                  <a:srgbClr val="FF0000"/>
                </a:solidFill>
                <a:sym typeface="Symbol" pitchFamily="18" charset="2"/>
              </a:rPr>
              <a:t>a</a:t>
            </a:r>
            <a:r>
              <a:rPr lang="en-US">
                <a:solidFill>
                  <a:srgbClr val="FF0000"/>
                </a:solidFill>
                <a:sym typeface="Symbol" pitchFamily="18" charset="2"/>
              </a:rPr>
              <a:t>, </a:t>
            </a:r>
            <a:r>
              <a:rPr lang="en-US" i="1">
                <a:solidFill>
                  <a:srgbClr val="FF0000"/>
                </a:solidFill>
                <a:sym typeface="Symbol" pitchFamily="18" charset="2"/>
              </a:rPr>
              <a:t>b </a:t>
            </a:r>
            <a:r>
              <a:rPr lang="en-US">
                <a:solidFill>
                  <a:srgbClr val="FF0000"/>
                </a:solidFill>
                <a:sym typeface="Symbol" pitchFamily="18" charset="2"/>
              </a:rPr>
              <a:t> </a:t>
            </a:r>
            <a:r>
              <a:rPr lang="en-US" i="1">
                <a:solidFill>
                  <a:srgbClr val="FF0000"/>
                </a:solidFill>
                <a:sym typeface="Symbol" pitchFamily="18" charset="2"/>
              </a:rPr>
              <a:t>V</a:t>
            </a:r>
            <a:r>
              <a:rPr lang="en-US" baseline="-25000">
                <a:solidFill>
                  <a:srgbClr val="FF0000"/>
                </a:solidFill>
                <a:sym typeface="Symbol" pitchFamily="18" charset="2"/>
              </a:rPr>
              <a:t>1</a:t>
            </a:r>
            <a:r>
              <a:rPr lang="en-US">
                <a:sym typeface="Symbol" pitchFamily="18" charset="2"/>
              </a:rPr>
              <a:t>, </a:t>
            </a:r>
            <a:r>
              <a:rPr lang="en-US" i="1">
                <a:sym typeface="Symbol" pitchFamily="18" charset="2"/>
              </a:rPr>
              <a:t>a</a:t>
            </a:r>
            <a:r>
              <a:rPr lang="en-US">
                <a:sym typeface="Symbol" pitchFamily="18" charset="2"/>
              </a:rPr>
              <a:t> và </a:t>
            </a:r>
            <a:r>
              <a:rPr lang="en-US" i="1">
                <a:sym typeface="Symbol" pitchFamily="18" charset="2"/>
              </a:rPr>
              <a:t>b</a:t>
            </a:r>
            <a:r>
              <a:rPr lang="en-US">
                <a:sym typeface="Symbol" pitchFamily="18" charset="2"/>
              </a:rPr>
              <a:t> là kề nhau trên </a:t>
            </a:r>
            <a:r>
              <a:rPr lang="en-US" i="1"/>
              <a:t>G</a:t>
            </a:r>
            <a:r>
              <a:rPr lang="en-US" baseline="-25000"/>
              <a:t>1</a:t>
            </a:r>
            <a:r>
              <a:rPr lang="en-US">
                <a:sym typeface="Symbol" pitchFamily="18" charset="2"/>
              </a:rPr>
              <a:t> iff </a:t>
            </a:r>
            <a:r>
              <a:rPr lang="en-US" i="1">
                <a:solidFill>
                  <a:srgbClr val="FF0000"/>
                </a:solidFill>
                <a:sym typeface="Symbol" pitchFamily="18" charset="2"/>
              </a:rPr>
              <a:t>f</a:t>
            </a:r>
            <a:r>
              <a:rPr lang="en-US">
                <a:solidFill>
                  <a:srgbClr val="FF0000"/>
                </a:solidFill>
                <a:sym typeface="Symbol" pitchFamily="18" charset="2"/>
              </a:rPr>
              <a:t>(</a:t>
            </a:r>
            <a:r>
              <a:rPr lang="en-US" i="1">
                <a:solidFill>
                  <a:srgbClr val="FF0000"/>
                </a:solidFill>
                <a:sym typeface="Symbol" pitchFamily="18" charset="2"/>
              </a:rPr>
              <a:t>a</a:t>
            </a:r>
            <a:r>
              <a:rPr lang="en-US">
                <a:solidFill>
                  <a:srgbClr val="FF0000"/>
                </a:solidFill>
                <a:sym typeface="Symbol" pitchFamily="18" charset="2"/>
              </a:rPr>
              <a:t>)</a:t>
            </a:r>
            <a:r>
              <a:rPr lang="en-US">
                <a:sym typeface="Symbol" pitchFamily="18" charset="2"/>
              </a:rPr>
              <a:t> và </a:t>
            </a:r>
            <a:r>
              <a:rPr lang="en-US" i="1">
                <a:solidFill>
                  <a:srgbClr val="FF0000"/>
                </a:solidFill>
                <a:sym typeface="Symbol" pitchFamily="18" charset="2"/>
              </a:rPr>
              <a:t>f</a:t>
            </a:r>
            <a:r>
              <a:rPr lang="en-US">
                <a:solidFill>
                  <a:srgbClr val="FF0000"/>
                </a:solidFill>
                <a:sym typeface="Symbol" pitchFamily="18" charset="2"/>
              </a:rPr>
              <a:t>(</a:t>
            </a:r>
            <a:r>
              <a:rPr lang="en-US" i="1">
                <a:solidFill>
                  <a:srgbClr val="FF0000"/>
                </a:solidFill>
                <a:sym typeface="Symbol" pitchFamily="18" charset="2"/>
              </a:rPr>
              <a:t>b</a:t>
            </a:r>
            <a:r>
              <a:rPr lang="en-US">
                <a:solidFill>
                  <a:srgbClr val="FF0000"/>
                </a:solidFill>
                <a:sym typeface="Symbol" pitchFamily="18" charset="2"/>
              </a:rPr>
              <a:t>)</a:t>
            </a:r>
            <a:r>
              <a:rPr lang="en-US">
                <a:sym typeface="Symbol" pitchFamily="18" charset="2"/>
              </a:rPr>
              <a:t> là kề nhau trên </a:t>
            </a:r>
            <a:r>
              <a:rPr lang="en-US" i="1">
                <a:sym typeface="Symbol" pitchFamily="18" charset="2"/>
              </a:rPr>
              <a:t>G</a:t>
            </a:r>
            <a:r>
              <a:rPr lang="en-US" baseline="-25000">
                <a:sym typeface="Symbol" pitchFamily="18" charset="2"/>
              </a:rPr>
              <a:t>2</a:t>
            </a:r>
            <a:r>
              <a:rPr lang="en-US">
                <a:sym typeface="Symbol" pitchFamily="18" charset="2"/>
              </a:rPr>
              <a:t>.</a:t>
            </a:r>
          </a:p>
          <a:p>
            <a:pPr algn="just" eaLnBrk="1" hangingPunct="1"/>
            <a:r>
              <a:rPr lang="en-US" i="1">
                <a:sym typeface="Symbol" pitchFamily="18" charset="2"/>
              </a:rPr>
              <a:t>f</a:t>
            </a:r>
            <a:r>
              <a:rPr lang="en-US">
                <a:sym typeface="Symbol" pitchFamily="18" charset="2"/>
              </a:rPr>
              <a:t>  là hàm đặt tên lại các đỉnh để cho hai đồ thị là đồng nhất.</a:t>
            </a:r>
          </a:p>
          <a:p>
            <a:pPr algn="just" eaLnBrk="1" hangingPunct="1"/>
            <a:r>
              <a:rPr lang="en-US">
                <a:sym typeface="Symbol" pitchFamily="18" charset="2"/>
              </a:rPr>
              <a:t>Có thể tổng quát định nghĩa này cho các loại đồ thị còn lại.</a:t>
            </a:r>
          </a:p>
        </p:txBody>
      </p:sp>
    </p:spTree>
    <p:extLst>
      <p:ext uri="{BB962C8B-B14F-4D97-AF65-F5344CB8AC3E}">
        <p14:creationId xmlns:p14="http://schemas.microsoft.com/office/powerpoint/2010/main" val="1013970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4515" name="Slide Number Placeholder 4"/>
          <p:cNvSpPr>
            <a:spLocks noGrp="1"/>
          </p:cNvSpPr>
          <p:nvPr>
            <p:ph type="sldNum" sz="quarter" idx="11"/>
          </p:nvPr>
        </p:nvSpPr>
        <p:spPr>
          <a:noFill/>
        </p:spPr>
        <p:txBody>
          <a:bodyPr/>
          <a:lstStyle/>
          <a:p>
            <a:fld id="{3F8CED7F-8318-46D7-9805-6207ADC0AE11}" type="slidenum">
              <a:rPr lang="en-US">
                <a:solidFill>
                  <a:srgbClr val="000000"/>
                </a:solidFill>
              </a:rPr>
              <a:pPr/>
              <a:t>38</a:t>
            </a:fld>
            <a:endParaRPr lang="en-US">
              <a:solidFill>
                <a:srgbClr val="000000"/>
              </a:solidFill>
            </a:endParaRPr>
          </a:p>
        </p:txBody>
      </p:sp>
      <p:sp>
        <p:nvSpPr>
          <p:cNvPr id="64516" name="Rectangle 2"/>
          <p:cNvSpPr>
            <a:spLocks noGrp="1" noChangeArrowheads="1"/>
          </p:cNvSpPr>
          <p:nvPr>
            <p:ph type="title"/>
          </p:nvPr>
        </p:nvSpPr>
        <p:spPr/>
        <p:txBody>
          <a:bodyPr/>
          <a:lstStyle/>
          <a:p>
            <a:pPr eaLnBrk="1" hangingPunct="1"/>
            <a:r>
              <a:rPr lang="en-US" sz="4000"/>
              <a:t>Bất biến đối với đẳng cấu</a:t>
            </a:r>
            <a:endParaRPr lang="en-US"/>
          </a:p>
        </p:txBody>
      </p:sp>
      <p:sp>
        <p:nvSpPr>
          <p:cNvPr id="64517" name="Rectangle 3"/>
          <p:cNvSpPr>
            <a:spLocks noGrp="1" noChangeArrowheads="1"/>
          </p:cNvSpPr>
          <p:nvPr>
            <p:ph type="body" idx="1"/>
          </p:nvPr>
        </p:nvSpPr>
        <p:spPr/>
        <p:txBody>
          <a:bodyPr/>
          <a:lstStyle/>
          <a:p>
            <a:pPr marL="0" indent="0" algn="just" eaLnBrk="1" hangingPunct="1">
              <a:spcBef>
                <a:spcPts val="1200"/>
              </a:spcBef>
              <a:buNone/>
            </a:pPr>
            <a:r>
              <a:rPr lang="en-US" sz="3600" i="1"/>
              <a:t>Điều kiện cần </a:t>
            </a:r>
            <a:r>
              <a:rPr lang="en-US" sz="3600"/>
              <a:t>nhưng không phải là </a:t>
            </a:r>
            <a:r>
              <a:rPr lang="en-US" sz="3600" i="1"/>
              <a:t>đủ </a:t>
            </a:r>
            <a:r>
              <a:rPr lang="en-US" sz="3600"/>
              <a:t>để </a:t>
            </a:r>
            <a:r>
              <a:rPr lang="en-US" sz="3600" i="1">
                <a:solidFill>
                  <a:srgbClr val="FF0000"/>
                </a:solidFill>
              </a:rPr>
              <a:t>G</a:t>
            </a:r>
            <a:r>
              <a:rPr lang="en-US" sz="3600" baseline="-25000">
                <a:solidFill>
                  <a:srgbClr val="FF0000"/>
                </a:solidFill>
              </a:rPr>
              <a:t>1</a:t>
            </a:r>
            <a:r>
              <a:rPr lang="en-US" sz="3600">
                <a:solidFill>
                  <a:srgbClr val="FF0000"/>
                </a:solidFill>
              </a:rPr>
              <a:t>=(</a:t>
            </a:r>
            <a:r>
              <a:rPr lang="en-US" sz="3600" i="1">
                <a:solidFill>
                  <a:srgbClr val="FF0000"/>
                </a:solidFill>
              </a:rPr>
              <a:t>V</a:t>
            </a:r>
            <a:r>
              <a:rPr lang="en-US" sz="3600" baseline="-25000">
                <a:solidFill>
                  <a:srgbClr val="FF0000"/>
                </a:solidFill>
              </a:rPr>
              <a:t>1</a:t>
            </a:r>
            <a:r>
              <a:rPr lang="en-US" sz="3600">
                <a:solidFill>
                  <a:srgbClr val="FF0000"/>
                </a:solidFill>
              </a:rPr>
              <a:t>, </a:t>
            </a:r>
            <a:r>
              <a:rPr lang="en-US" sz="3600" i="1">
                <a:solidFill>
                  <a:srgbClr val="FF0000"/>
                </a:solidFill>
              </a:rPr>
              <a:t>E</a:t>
            </a:r>
            <a:r>
              <a:rPr lang="en-US" sz="3600" baseline="-25000">
                <a:solidFill>
                  <a:srgbClr val="FF0000"/>
                </a:solidFill>
              </a:rPr>
              <a:t>1</a:t>
            </a:r>
            <a:r>
              <a:rPr lang="en-US" sz="3600">
                <a:solidFill>
                  <a:srgbClr val="FF0000"/>
                </a:solidFill>
              </a:rPr>
              <a:t>)</a:t>
            </a:r>
            <a:r>
              <a:rPr lang="en-US" sz="3600"/>
              <a:t> là đẳng cấu với </a:t>
            </a:r>
            <a:r>
              <a:rPr lang="en-US" sz="3600" i="1">
                <a:solidFill>
                  <a:srgbClr val="FF0000"/>
                </a:solidFill>
              </a:rPr>
              <a:t>G</a:t>
            </a:r>
            <a:r>
              <a:rPr lang="en-US" sz="3600" baseline="-25000">
                <a:solidFill>
                  <a:srgbClr val="FF0000"/>
                </a:solidFill>
              </a:rPr>
              <a:t>2</a:t>
            </a:r>
            <a:r>
              <a:rPr lang="en-US" sz="3600">
                <a:solidFill>
                  <a:srgbClr val="FF0000"/>
                </a:solidFill>
              </a:rPr>
              <a:t>=(</a:t>
            </a:r>
            <a:r>
              <a:rPr lang="en-US" sz="3600" i="1">
                <a:solidFill>
                  <a:srgbClr val="FF0000"/>
                </a:solidFill>
              </a:rPr>
              <a:t>V</a:t>
            </a:r>
            <a:r>
              <a:rPr lang="en-US" sz="3600" baseline="-25000">
                <a:solidFill>
                  <a:srgbClr val="FF0000"/>
                </a:solidFill>
              </a:rPr>
              <a:t>2</a:t>
            </a:r>
            <a:r>
              <a:rPr lang="en-US" sz="3600">
                <a:solidFill>
                  <a:srgbClr val="FF0000"/>
                </a:solidFill>
              </a:rPr>
              <a:t>, </a:t>
            </a:r>
            <a:r>
              <a:rPr lang="en-US" sz="3600" i="1">
                <a:solidFill>
                  <a:srgbClr val="FF0000"/>
                </a:solidFill>
              </a:rPr>
              <a:t>E</a:t>
            </a:r>
            <a:r>
              <a:rPr lang="en-US" sz="3600" baseline="-25000">
                <a:solidFill>
                  <a:srgbClr val="FF0000"/>
                </a:solidFill>
              </a:rPr>
              <a:t>2</a:t>
            </a:r>
            <a:r>
              <a:rPr lang="en-US" sz="3600">
                <a:solidFill>
                  <a:srgbClr val="FF0000"/>
                </a:solidFill>
              </a:rPr>
              <a:t>)</a:t>
            </a:r>
            <a:r>
              <a:rPr lang="en-US" sz="3600"/>
              <a:t>:</a:t>
            </a:r>
          </a:p>
          <a:p>
            <a:pPr lvl="1" algn="just" eaLnBrk="1" hangingPunct="1">
              <a:spcBef>
                <a:spcPts val="1200"/>
              </a:spcBef>
            </a:pPr>
            <a:r>
              <a:rPr lang="en-US" sz="3200"/>
              <a:t>Ta phải có </a:t>
            </a:r>
            <a:r>
              <a:rPr lang="en-US" sz="3200">
                <a:solidFill>
                  <a:srgbClr val="FF0000"/>
                </a:solidFill>
              </a:rPr>
              <a:t>|</a:t>
            </a:r>
            <a:r>
              <a:rPr lang="en-US" sz="3200" i="1">
                <a:solidFill>
                  <a:srgbClr val="FF0000"/>
                </a:solidFill>
              </a:rPr>
              <a:t>V</a:t>
            </a:r>
            <a:r>
              <a:rPr lang="en-US" sz="3200" baseline="-25000">
                <a:solidFill>
                  <a:srgbClr val="FF0000"/>
                </a:solidFill>
              </a:rPr>
              <a:t>1</a:t>
            </a:r>
            <a:r>
              <a:rPr lang="en-US" sz="3200">
                <a:solidFill>
                  <a:srgbClr val="FF0000"/>
                </a:solidFill>
              </a:rPr>
              <a:t>|=|</a:t>
            </a:r>
            <a:r>
              <a:rPr lang="en-US" sz="3200" i="1">
                <a:solidFill>
                  <a:srgbClr val="FF0000"/>
                </a:solidFill>
              </a:rPr>
              <a:t>V</a:t>
            </a:r>
            <a:r>
              <a:rPr lang="en-US" sz="3200" baseline="-25000">
                <a:solidFill>
                  <a:srgbClr val="FF0000"/>
                </a:solidFill>
              </a:rPr>
              <a:t>2</a:t>
            </a:r>
            <a:r>
              <a:rPr lang="en-US" sz="3200">
                <a:solidFill>
                  <a:srgbClr val="FF0000"/>
                </a:solidFill>
              </a:rPr>
              <a:t>|</a:t>
            </a:r>
            <a:r>
              <a:rPr lang="en-US" sz="3200"/>
              <a:t>, và </a:t>
            </a:r>
            <a:r>
              <a:rPr lang="en-US" sz="3200">
                <a:solidFill>
                  <a:srgbClr val="FF0000"/>
                </a:solidFill>
              </a:rPr>
              <a:t>|</a:t>
            </a:r>
            <a:r>
              <a:rPr lang="en-US" sz="3200" i="1">
                <a:solidFill>
                  <a:srgbClr val="FF0000"/>
                </a:solidFill>
              </a:rPr>
              <a:t>E</a:t>
            </a:r>
            <a:r>
              <a:rPr lang="en-US" sz="3200" baseline="-25000">
                <a:solidFill>
                  <a:srgbClr val="FF0000"/>
                </a:solidFill>
              </a:rPr>
              <a:t>1</a:t>
            </a:r>
            <a:r>
              <a:rPr lang="en-US" sz="3200">
                <a:solidFill>
                  <a:srgbClr val="FF0000"/>
                </a:solidFill>
              </a:rPr>
              <a:t>|=|</a:t>
            </a:r>
            <a:r>
              <a:rPr lang="en-US" sz="3200" i="1">
                <a:solidFill>
                  <a:srgbClr val="FF0000"/>
                </a:solidFill>
              </a:rPr>
              <a:t>E</a:t>
            </a:r>
            <a:r>
              <a:rPr lang="en-US" sz="3200" baseline="-25000">
                <a:solidFill>
                  <a:srgbClr val="FF0000"/>
                </a:solidFill>
              </a:rPr>
              <a:t>2</a:t>
            </a:r>
            <a:r>
              <a:rPr lang="en-US" sz="3200">
                <a:solidFill>
                  <a:srgbClr val="FF0000"/>
                </a:solidFill>
              </a:rPr>
              <a:t>|</a:t>
            </a:r>
            <a:r>
              <a:rPr lang="en-US" sz="3200"/>
              <a:t>.</a:t>
            </a:r>
          </a:p>
          <a:p>
            <a:pPr lvl="1" algn="just" eaLnBrk="1" hangingPunct="1">
              <a:spcBef>
                <a:spcPts val="1200"/>
              </a:spcBef>
            </a:pPr>
            <a:r>
              <a:rPr lang="en-US" sz="3200"/>
              <a:t>Số lượng đỉnh bậc </a:t>
            </a:r>
            <a:r>
              <a:rPr lang="en-US" sz="3200" i="1"/>
              <a:t>k</a:t>
            </a:r>
            <a:r>
              <a:rPr lang="en-US" sz="3200"/>
              <a:t> ở hai đồ thị là như nhau.</a:t>
            </a:r>
          </a:p>
          <a:p>
            <a:pPr lvl="1" eaLnBrk="1" hangingPunct="1"/>
            <a:endParaRPr lang="en-US" sz="3200"/>
          </a:p>
        </p:txBody>
      </p:sp>
    </p:spTree>
    <p:extLst>
      <p:ext uri="{BB962C8B-B14F-4D97-AF65-F5344CB8AC3E}">
        <p14:creationId xmlns:p14="http://schemas.microsoft.com/office/powerpoint/2010/main" val="4053047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5539" name="Slide Number Placeholder 4"/>
          <p:cNvSpPr>
            <a:spLocks noGrp="1"/>
          </p:cNvSpPr>
          <p:nvPr>
            <p:ph type="sldNum" sz="quarter" idx="11"/>
          </p:nvPr>
        </p:nvSpPr>
        <p:spPr>
          <a:noFill/>
        </p:spPr>
        <p:txBody>
          <a:bodyPr/>
          <a:lstStyle/>
          <a:p>
            <a:fld id="{6CC7DA98-9EE8-4C3C-9E5D-FF41706721A8}" type="slidenum">
              <a:rPr lang="en-US">
                <a:solidFill>
                  <a:srgbClr val="000000"/>
                </a:solidFill>
              </a:rPr>
              <a:pPr/>
              <a:t>39</a:t>
            </a:fld>
            <a:endParaRPr lang="en-US">
              <a:solidFill>
                <a:srgbClr val="000000"/>
              </a:solidFill>
            </a:endParaRPr>
          </a:p>
        </p:txBody>
      </p:sp>
      <p:sp>
        <p:nvSpPr>
          <p:cNvPr id="65540" name="Rectangle 2"/>
          <p:cNvSpPr>
            <a:spLocks noGrp="1" noChangeArrowheads="1"/>
          </p:cNvSpPr>
          <p:nvPr>
            <p:ph type="title"/>
          </p:nvPr>
        </p:nvSpPr>
        <p:spPr/>
        <p:txBody>
          <a:bodyPr/>
          <a:lstStyle/>
          <a:p>
            <a:pPr eaLnBrk="1" hangingPunct="1"/>
            <a:r>
              <a:rPr lang="en-US"/>
              <a:t>Ví dụ đẳng cấu</a:t>
            </a:r>
          </a:p>
        </p:txBody>
      </p:sp>
      <p:sp>
        <p:nvSpPr>
          <p:cNvPr id="65541" name="Rectangle 3"/>
          <p:cNvSpPr>
            <a:spLocks noGrp="1" noChangeArrowheads="1"/>
          </p:cNvSpPr>
          <p:nvPr>
            <p:ph type="body" idx="1"/>
          </p:nvPr>
        </p:nvSpPr>
        <p:spPr>
          <a:xfrm>
            <a:off x="2263775" y="1520825"/>
            <a:ext cx="7772400" cy="4616450"/>
          </a:xfrm>
        </p:spPr>
        <p:txBody>
          <a:bodyPr/>
          <a:lstStyle/>
          <a:p>
            <a:pPr algn="just" eaLnBrk="1" hangingPunct="1"/>
            <a:r>
              <a:rPr lang="en-US"/>
              <a:t>Nếu là đẳng cấu thì hãy gán tên cho đồ thị thứ hai để thấy rõ sự đẳng cấu, trái lại hãy nêu rõ sự khác biệt.</a:t>
            </a:r>
          </a:p>
        </p:txBody>
      </p:sp>
      <p:sp>
        <p:nvSpPr>
          <p:cNvPr id="65542" name="Oval 4"/>
          <p:cNvSpPr>
            <a:spLocks noChangeArrowheads="1"/>
          </p:cNvSpPr>
          <p:nvPr/>
        </p:nvSpPr>
        <p:spPr bwMode="auto">
          <a:xfrm>
            <a:off x="3076575" y="3716010"/>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3" name="Oval 5"/>
          <p:cNvSpPr>
            <a:spLocks noChangeArrowheads="1"/>
          </p:cNvSpPr>
          <p:nvPr/>
        </p:nvSpPr>
        <p:spPr bwMode="auto">
          <a:xfrm>
            <a:off x="3741738" y="3420735"/>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4" name="Oval 6"/>
          <p:cNvSpPr>
            <a:spLocks noChangeArrowheads="1"/>
          </p:cNvSpPr>
          <p:nvPr/>
        </p:nvSpPr>
        <p:spPr bwMode="auto">
          <a:xfrm>
            <a:off x="3967163" y="4008110"/>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5" name="Oval 7"/>
          <p:cNvSpPr>
            <a:spLocks noChangeArrowheads="1"/>
          </p:cNvSpPr>
          <p:nvPr/>
        </p:nvSpPr>
        <p:spPr bwMode="auto">
          <a:xfrm>
            <a:off x="4611688" y="3795385"/>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6" name="Oval 8"/>
          <p:cNvSpPr>
            <a:spLocks noChangeArrowheads="1"/>
          </p:cNvSpPr>
          <p:nvPr/>
        </p:nvSpPr>
        <p:spPr bwMode="auto">
          <a:xfrm>
            <a:off x="3425825" y="4454198"/>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7" name="Oval 9"/>
          <p:cNvSpPr>
            <a:spLocks noChangeArrowheads="1"/>
          </p:cNvSpPr>
          <p:nvPr/>
        </p:nvSpPr>
        <p:spPr bwMode="auto">
          <a:xfrm>
            <a:off x="4338638" y="4782810"/>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8" name="Freeform 10"/>
          <p:cNvSpPr>
            <a:spLocks/>
          </p:cNvSpPr>
          <p:nvPr/>
        </p:nvSpPr>
        <p:spPr bwMode="auto">
          <a:xfrm>
            <a:off x="3190876" y="3957608"/>
            <a:ext cx="184731" cy="400110"/>
          </a:xfrm>
          <a:custGeom>
            <a:avLst/>
            <a:gdLst>
              <a:gd name="T0" fmla="*/ 0 w 390"/>
              <a:gd name="T1" fmla="*/ 0 h 138"/>
              <a:gd name="T2" fmla="*/ 122 w 390"/>
              <a:gd name="T3" fmla="*/ 97 h 138"/>
              <a:gd name="T4" fmla="*/ 390 w 390"/>
              <a:gd name="T5" fmla="*/ 138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49" name="Freeform 11"/>
          <p:cNvSpPr>
            <a:spLocks/>
          </p:cNvSpPr>
          <p:nvPr/>
        </p:nvSpPr>
        <p:spPr bwMode="auto">
          <a:xfrm>
            <a:off x="3190876" y="3599627"/>
            <a:ext cx="184731" cy="400110"/>
          </a:xfrm>
          <a:custGeom>
            <a:avLst/>
            <a:gdLst>
              <a:gd name="T0" fmla="*/ 0 w 276"/>
              <a:gd name="T1" fmla="*/ 180 h 180"/>
              <a:gd name="T2" fmla="*/ 89 w 276"/>
              <a:gd name="T3" fmla="*/ 26 h 180"/>
              <a:gd name="T4" fmla="*/ 276 w 276"/>
              <a:gd name="T5" fmla="*/ 26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0" name="Freeform 12"/>
          <p:cNvSpPr>
            <a:spLocks/>
          </p:cNvSpPr>
          <p:nvPr/>
        </p:nvSpPr>
        <p:spPr bwMode="auto">
          <a:xfrm>
            <a:off x="3887789" y="3792507"/>
            <a:ext cx="184731" cy="400110"/>
          </a:xfrm>
          <a:custGeom>
            <a:avLst/>
            <a:gdLst>
              <a:gd name="T0" fmla="*/ 77 w 77"/>
              <a:gd name="T1" fmla="*/ 292 h 292"/>
              <a:gd name="T2" fmla="*/ 12 w 77"/>
              <a:gd name="T3" fmla="*/ 178 h 292"/>
              <a:gd name="T4" fmla="*/ 4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1" name="Freeform 13"/>
          <p:cNvSpPr>
            <a:spLocks/>
          </p:cNvSpPr>
          <p:nvPr/>
        </p:nvSpPr>
        <p:spPr bwMode="auto">
          <a:xfrm>
            <a:off x="3473451" y="4025870"/>
            <a:ext cx="184731" cy="400110"/>
          </a:xfrm>
          <a:custGeom>
            <a:avLst/>
            <a:gdLst>
              <a:gd name="T0" fmla="*/ 164 w 164"/>
              <a:gd name="T1" fmla="*/ 0 h 478"/>
              <a:gd name="T2" fmla="*/ 26 w 164"/>
              <a:gd name="T3" fmla="*/ 162 h 478"/>
              <a:gd name="T4" fmla="*/ 10 w 164"/>
              <a:gd name="T5" fmla="*/ 478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2" name="Freeform 14"/>
          <p:cNvSpPr>
            <a:spLocks/>
          </p:cNvSpPr>
          <p:nvPr/>
        </p:nvSpPr>
        <p:spPr bwMode="auto">
          <a:xfrm>
            <a:off x="3821114" y="3615501"/>
            <a:ext cx="184731" cy="400110"/>
          </a:xfrm>
          <a:custGeom>
            <a:avLst/>
            <a:gdLst>
              <a:gd name="T0" fmla="*/ 0 w 381"/>
              <a:gd name="T1" fmla="*/ 75 h 229"/>
              <a:gd name="T2" fmla="*/ 251 w 381"/>
              <a:gd name="T3" fmla="*/ 26 h 229"/>
              <a:gd name="T4" fmla="*/ 381 w 381"/>
              <a:gd name="T5" fmla="*/ 229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3" name="Freeform 15"/>
          <p:cNvSpPr>
            <a:spLocks/>
          </p:cNvSpPr>
          <p:nvPr/>
        </p:nvSpPr>
        <p:spPr bwMode="auto">
          <a:xfrm>
            <a:off x="3533776" y="4217164"/>
            <a:ext cx="184731" cy="400110"/>
          </a:xfrm>
          <a:custGeom>
            <a:avLst/>
            <a:gdLst>
              <a:gd name="T0" fmla="*/ 0 w 487"/>
              <a:gd name="T1" fmla="*/ 316 h 316"/>
              <a:gd name="T2" fmla="*/ 114 w 487"/>
              <a:gd name="T3" fmla="*/ 211 h 316"/>
              <a:gd name="T4" fmla="*/ 317 w 487"/>
              <a:gd name="T5" fmla="*/ 268 h 316"/>
              <a:gd name="T6" fmla="*/ 487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4" name="Freeform 16"/>
          <p:cNvSpPr>
            <a:spLocks/>
          </p:cNvSpPr>
          <p:nvPr/>
        </p:nvSpPr>
        <p:spPr bwMode="auto">
          <a:xfrm>
            <a:off x="2908301" y="4321145"/>
            <a:ext cx="184731" cy="400110"/>
          </a:xfrm>
          <a:custGeom>
            <a:avLst/>
            <a:gdLst>
              <a:gd name="T0" fmla="*/ 112 w 250"/>
              <a:gd name="T1" fmla="*/ 0 h 477"/>
              <a:gd name="T2" fmla="*/ 15 w 250"/>
              <a:gd name="T3" fmla="*/ 194 h 477"/>
              <a:gd name="T4" fmla="*/ 39 w 250"/>
              <a:gd name="T5" fmla="*/ 454 h 477"/>
              <a:gd name="T6" fmla="*/ 250 w 250"/>
              <a:gd name="T7" fmla="*/ 332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5" name="Freeform 17"/>
          <p:cNvSpPr>
            <a:spLocks/>
          </p:cNvSpPr>
          <p:nvPr/>
        </p:nvSpPr>
        <p:spPr bwMode="auto">
          <a:xfrm>
            <a:off x="3516314" y="4757707"/>
            <a:ext cx="184731" cy="400110"/>
          </a:xfrm>
          <a:custGeom>
            <a:avLst/>
            <a:gdLst>
              <a:gd name="T0" fmla="*/ 0 w 406"/>
              <a:gd name="T1" fmla="*/ 0 h 188"/>
              <a:gd name="T2" fmla="*/ 162 w 406"/>
              <a:gd name="T3" fmla="*/ 162 h 188"/>
              <a:gd name="T4" fmla="*/ 406 w 406"/>
              <a:gd name="T5" fmla="*/ 154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6" name="Freeform 18"/>
          <p:cNvSpPr>
            <a:spLocks/>
          </p:cNvSpPr>
          <p:nvPr/>
        </p:nvSpPr>
        <p:spPr bwMode="auto">
          <a:xfrm>
            <a:off x="4411664" y="4356070"/>
            <a:ext cx="184731" cy="400110"/>
          </a:xfrm>
          <a:custGeom>
            <a:avLst/>
            <a:gdLst>
              <a:gd name="T0" fmla="*/ 0 w 233"/>
              <a:gd name="T1" fmla="*/ 462 h 462"/>
              <a:gd name="T2" fmla="*/ 211 w 233"/>
              <a:gd name="T3" fmla="*/ 308 h 462"/>
              <a:gd name="T4" fmla="*/ 130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57" name="Text Box 19"/>
          <p:cNvSpPr txBox="1">
            <a:spLocks noChangeArrowheads="1"/>
          </p:cNvSpPr>
          <p:nvPr/>
        </p:nvSpPr>
        <p:spPr bwMode="auto">
          <a:xfrm>
            <a:off x="2697163" y="3675063"/>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a</a:t>
            </a:r>
          </a:p>
        </p:txBody>
      </p:sp>
      <p:sp>
        <p:nvSpPr>
          <p:cNvPr id="65558" name="Text Box 20"/>
          <p:cNvSpPr txBox="1">
            <a:spLocks noChangeArrowheads="1"/>
          </p:cNvSpPr>
          <p:nvPr/>
        </p:nvSpPr>
        <p:spPr bwMode="auto">
          <a:xfrm>
            <a:off x="3863975" y="3222625"/>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b</a:t>
            </a:r>
          </a:p>
        </p:txBody>
      </p:sp>
      <p:sp>
        <p:nvSpPr>
          <p:cNvPr id="65559" name="Text Box 21"/>
          <p:cNvSpPr txBox="1">
            <a:spLocks noChangeArrowheads="1"/>
          </p:cNvSpPr>
          <p:nvPr/>
        </p:nvSpPr>
        <p:spPr bwMode="auto">
          <a:xfrm>
            <a:off x="4784725" y="3919538"/>
            <a:ext cx="319088"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c</a:t>
            </a:r>
          </a:p>
        </p:txBody>
      </p:sp>
      <p:sp>
        <p:nvSpPr>
          <p:cNvPr id="65560" name="Text Box 22"/>
          <p:cNvSpPr txBox="1">
            <a:spLocks noChangeArrowheads="1"/>
          </p:cNvSpPr>
          <p:nvPr/>
        </p:nvSpPr>
        <p:spPr bwMode="auto">
          <a:xfrm>
            <a:off x="4092575" y="3900488"/>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d</a:t>
            </a:r>
          </a:p>
        </p:txBody>
      </p:sp>
      <p:sp>
        <p:nvSpPr>
          <p:cNvPr id="65561" name="Text Box 23"/>
          <p:cNvSpPr txBox="1">
            <a:spLocks noChangeArrowheads="1"/>
          </p:cNvSpPr>
          <p:nvPr/>
        </p:nvSpPr>
        <p:spPr bwMode="auto">
          <a:xfrm>
            <a:off x="3262314" y="4856163"/>
            <a:ext cx="319087"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e</a:t>
            </a:r>
          </a:p>
        </p:txBody>
      </p:sp>
      <p:sp>
        <p:nvSpPr>
          <p:cNvPr id="65562" name="Text Box 24"/>
          <p:cNvSpPr txBox="1">
            <a:spLocks noChangeArrowheads="1"/>
          </p:cNvSpPr>
          <p:nvPr/>
        </p:nvSpPr>
        <p:spPr bwMode="auto">
          <a:xfrm>
            <a:off x="4429125" y="5186363"/>
            <a:ext cx="268288"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f</a:t>
            </a:r>
          </a:p>
        </p:txBody>
      </p:sp>
      <p:grpSp>
        <p:nvGrpSpPr>
          <p:cNvPr id="2" name="Group 25"/>
          <p:cNvGrpSpPr>
            <a:grpSpLocks/>
          </p:cNvGrpSpPr>
          <p:nvPr/>
        </p:nvGrpSpPr>
        <p:grpSpPr bwMode="auto">
          <a:xfrm>
            <a:off x="6435723" y="3131331"/>
            <a:ext cx="1966042" cy="2503456"/>
            <a:chOff x="2689" y="1968"/>
            <a:chExt cx="775" cy="1214"/>
          </a:xfrm>
        </p:grpSpPr>
        <p:sp>
          <p:nvSpPr>
            <p:cNvPr id="65570" name="Oval 26"/>
            <p:cNvSpPr>
              <a:spLocks noChangeArrowheads="1"/>
            </p:cNvSpPr>
            <p:nvPr/>
          </p:nvSpPr>
          <p:spPr bwMode="auto">
            <a:xfrm>
              <a:off x="3203" y="1968"/>
              <a:ext cx="102" cy="273"/>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1" name="Oval 27"/>
            <p:cNvSpPr>
              <a:spLocks noChangeArrowheads="1"/>
            </p:cNvSpPr>
            <p:nvPr/>
          </p:nvSpPr>
          <p:spPr bwMode="auto">
            <a:xfrm>
              <a:off x="2909" y="2266"/>
              <a:ext cx="102" cy="273"/>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2" name="Oval 28"/>
            <p:cNvSpPr>
              <a:spLocks noChangeArrowheads="1"/>
            </p:cNvSpPr>
            <p:nvPr/>
          </p:nvSpPr>
          <p:spPr bwMode="auto">
            <a:xfrm>
              <a:off x="3306" y="2281"/>
              <a:ext cx="102" cy="273"/>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3" name="Oval 29"/>
            <p:cNvSpPr>
              <a:spLocks noChangeArrowheads="1"/>
            </p:cNvSpPr>
            <p:nvPr/>
          </p:nvSpPr>
          <p:spPr bwMode="auto">
            <a:xfrm>
              <a:off x="3362" y="2645"/>
              <a:ext cx="102" cy="273"/>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4" name="Oval 30"/>
            <p:cNvSpPr>
              <a:spLocks noChangeArrowheads="1"/>
            </p:cNvSpPr>
            <p:nvPr/>
          </p:nvSpPr>
          <p:spPr bwMode="auto">
            <a:xfrm>
              <a:off x="2801" y="2733"/>
              <a:ext cx="102" cy="273"/>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5" name="Oval 31"/>
            <p:cNvSpPr>
              <a:spLocks noChangeArrowheads="1"/>
            </p:cNvSpPr>
            <p:nvPr/>
          </p:nvSpPr>
          <p:spPr bwMode="auto">
            <a:xfrm>
              <a:off x="3107" y="2909"/>
              <a:ext cx="102" cy="273"/>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6" name="Freeform 32"/>
            <p:cNvSpPr>
              <a:spLocks/>
            </p:cNvSpPr>
            <p:nvPr/>
          </p:nvSpPr>
          <p:spPr bwMode="auto">
            <a:xfrm>
              <a:off x="2951" y="2161"/>
              <a:ext cx="73" cy="194"/>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7" name="Freeform 33"/>
            <p:cNvSpPr>
              <a:spLocks/>
            </p:cNvSpPr>
            <p:nvPr/>
          </p:nvSpPr>
          <p:spPr bwMode="auto">
            <a:xfrm>
              <a:off x="3252" y="2177"/>
              <a:ext cx="73" cy="194"/>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8" name="Freeform 34"/>
            <p:cNvSpPr>
              <a:spLocks/>
            </p:cNvSpPr>
            <p:nvPr/>
          </p:nvSpPr>
          <p:spPr bwMode="auto">
            <a:xfrm>
              <a:off x="2944" y="2290"/>
              <a:ext cx="73" cy="194"/>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79" name="Freeform 35"/>
            <p:cNvSpPr>
              <a:spLocks/>
            </p:cNvSpPr>
            <p:nvPr/>
          </p:nvSpPr>
          <p:spPr bwMode="auto">
            <a:xfrm>
              <a:off x="2952" y="2513"/>
              <a:ext cx="73" cy="194"/>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80" name="Freeform 36"/>
            <p:cNvSpPr>
              <a:spLocks/>
            </p:cNvSpPr>
            <p:nvPr/>
          </p:nvSpPr>
          <p:spPr bwMode="auto">
            <a:xfrm>
              <a:off x="3349" y="2517"/>
              <a:ext cx="73" cy="194"/>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81" name="Freeform 37"/>
            <p:cNvSpPr>
              <a:spLocks/>
            </p:cNvSpPr>
            <p:nvPr/>
          </p:nvSpPr>
          <p:spPr bwMode="auto">
            <a:xfrm>
              <a:off x="2689" y="2542"/>
              <a:ext cx="73" cy="194"/>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82" name="Freeform 38"/>
            <p:cNvSpPr>
              <a:spLocks/>
            </p:cNvSpPr>
            <p:nvPr/>
          </p:nvSpPr>
          <p:spPr bwMode="auto">
            <a:xfrm>
              <a:off x="2822" y="2858"/>
              <a:ext cx="73" cy="194"/>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83" name="Freeform 39"/>
            <p:cNvSpPr>
              <a:spLocks/>
            </p:cNvSpPr>
            <p:nvPr/>
          </p:nvSpPr>
          <p:spPr bwMode="auto">
            <a:xfrm>
              <a:off x="3138" y="2813"/>
              <a:ext cx="73" cy="194"/>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5584" name="Freeform 40"/>
            <p:cNvSpPr>
              <a:spLocks/>
            </p:cNvSpPr>
            <p:nvPr/>
          </p:nvSpPr>
          <p:spPr bwMode="auto">
            <a:xfrm>
              <a:off x="2830" y="2928"/>
              <a:ext cx="73" cy="194"/>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grpSp>
      <p:sp>
        <p:nvSpPr>
          <p:cNvPr id="804905" name="Text Box 41"/>
          <p:cNvSpPr txBox="1">
            <a:spLocks noChangeArrowheads="1"/>
          </p:cNvSpPr>
          <p:nvPr/>
        </p:nvSpPr>
        <p:spPr bwMode="auto">
          <a:xfrm>
            <a:off x="6751638" y="3644900"/>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b="1" i="1">
                <a:solidFill>
                  <a:srgbClr val="FF0000"/>
                </a:solidFill>
              </a:rPr>
              <a:t>b</a:t>
            </a:r>
            <a:endParaRPr lang="en-US" sz="2400" i="1">
              <a:solidFill>
                <a:srgbClr val="FF0000"/>
              </a:solidFill>
            </a:endParaRPr>
          </a:p>
        </p:txBody>
      </p:sp>
      <p:sp>
        <p:nvSpPr>
          <p:cNvPr id="804906" name="Text Box 42"/>
          <p:cNvSpPr txBox="1">
            <a:spLocks noChangeArrowheads="1"/>
          </p:cNvSpPr>
          <p:nvPr/>
        </p:nvSpPr>
        <p:spPr bwMode="auto">
          <a:xfrm>
            <a:off x="7920038" y="3076575"/>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b="1" i="1">
                <a:solidFill>
                  <a:srgbClr val="FF0000"/>
                </a:solidFill>
              </a:rPr>
              <a:t>d</a:t>
            </a:r>
            <a:endParaRPr lang="en-US" sz="2400" i="1">
              <a:solidFill>
                <a:srgbClr val="FF0000"/>
              </a:solidFill>
            </a:endParaRPr>
          </a:p>
        </p:txBody>
      </p:sp>
      <p:sp>
        <p:nvSpPr>
          <p:cNvPr id="804907" name="Text Box 43"/>
          <p:cNvSpPr txBox="1">
            <a:spLocks noChangeArrowheads="1"/>
          </p:cNvSpPr>
          <p:nvPr/>
        </p:nvSpPr>
        <p:spPr bwMode="auto">
          <a:xfrm>
            <a:off x="8175625" y="3730625"/>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b="1" i="1">
                <a:solidFill>
                  <a:srgbClr val="FF0000"/>
                </a:solidFill>
              </a:rPr>
              <a:t>a</a:t>
            </a:r>
            <a:endParaRPr lang="en-US" sz="2400" i="1">
              <a:solidFill>
                <a:srgbClr val="FF0000"/>
              </a:solidFill>
            </a:endParaRPr>
          </a:p>
        </p:txBody>
      </p:sp>
      <p:sp>
        <p:nvSpPr>
          <p:cNvPr id="804908" name="Text Box 44"/>
          <p:cNvSpPr txBox="1">
            <a:spLocks noChangeArrowheads="1"/>
          </p:cNvSpPr>
          <p:nvPr/>
        </p:nvSpPr>
        <p:spPr bwMode="auto">
          <a:xfrm>
            <a:off x="8335964" y="4514850"/>
            <a:ext cx="319087"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b="1" i="1">
                <a:solidFill>
                  <a:srgbClr val="FF0000"/>
                </a:solidFill>
              </a:rPr>
              <a:t>e</a:t>
            </a:r>
            <a:endParaRPr lang="en-US" sz="2400" i="1">
              <a:solidFill>
                <a:srgbClr val="FF0000"/>
              </a:solidFill>
            </a:endParaRPr>
          </a:p>
        </p:txBody>
      </p:sp>
      <p:sp>
        <p:nvSpPr>
          <p:cNvPr id="804909" name="Text Box 45"/>
          <p:cNvSpPr txBox="1">
            <a:spLocks noChangeArrowheads="1"/>
          </p:cNvSpPr>
          <p:nvPr/>
        </p:nvSpPr>
        <p:spPr bwMode="auto">
          <a:xfrm>
            <a:off x="7488238" y="4821238"/>
            <a:ext cx="2857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b="1" i="1">
                <a:solidFill>
                  <a:srgbClr val="FF0000"/>
                </a:solidFill>
              </a:rPr>
              <a:t>f</a:t>
            </a:r>
            <a:endParaRPr lang="en-US" sz="2400" i="1">
              <a:solidFill>
                <a:srgbClr val="FF0000"/>
              </a:solidFill>
            </a:endParaRPr>
          </a:p>
        </p:txBody>
      </p:sp>
      <p:sp>
        <p:nvSpPr>
          <p:cNvPr id="804910" name="Text Box 46"/>
          <p:cNvSpPr txBox="1">
            <a:spLocks noChangeArrowheads="1"/>
          </p:cNvSpPr>
          <p:nvPr/>
        </p:nvSpPr>
        <p:spPr bwMode="auto">
          <a:xfrm>
            <a:off x="6464300" y="4872038"/>
            <a:ext cx="319088"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b="1" i="1">
                <a:solidFill>
                  <a:srgbClr val="FF0000"/>
                </a:solidFill>
              </a:rPr>
              <a:t>c</a:t>
            </a:r>
            <a:endParaRPr lang="en-US" sz="2400" i="1">
              <a:solidFill>
                <a:srgbClr val="FF0000"/>
              </a:solidFill>
            </a:endParaRPr>
          </a:p>
        </p:txBody>
      </p:sp>
    </p:spTree>
    <p:extLst>
      <p:ext uri="{BB962C8B-B14F-4D97-AF65-F5344CB8AC3E}">
        <p14:creationId xmlns:p14="http://schemas.microsoft.com/office/powerpoint/2010/main" val="29481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04906"/>
                                        </p:tgtEl>
                                        <p:attrNameLst>
                                          <p:attrName>style.visibility</p:attrName>
                                        </p:attrNameLst>
                                      </p:cBhvr>
                                      <p:to>
                                        <p:strVal val="visible"/>
                                      </p:to>
                                    </p:set>
                                    <p:anim calcmode="lin" valueType="num">
                                      <p:cBhvr>
                                        <p:cTn id="7" dur="500" fill="hold"/>
                                        <p:tgtEl>
                                          <p:spTgt spid="804906"/>
                                        </p:tgtEl>
                                        <p:attrNameLst>
                                          <p:attrName>ppt_w</p:attrName>
                                        </p:attrNameLst>
                                      </p:cBhvr>
                                      <p:tavLst>
                                        <p:tav tm="0">
                                          <p:val>
                                            <p:strVal val="4*#ppt_w"/>
                                          </p:val>
                                        </p:tav>
                                        <p:tav tm="100000">
                                          <p:val>
                                            <p:strVal val="#ppt_w"/>
                                          </p:val>
                                        </p:tav>
                                      </p:tavLst>
                                    </p:anim>
                                    <p:anim calcmode="lin" valueType="num">
                                      <p:cBhvr>
                                        <p:cTn id="8" dur="500" fill="hold"/>
                                        <p:tgtEl>
                                          <p:spTgt spid="80490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804909"/>
                                        </p:tgtEl>
                                        <p:attrNameLst>
                                          <p:attrName>style.visibility</p:attrName>
                                        </p:attrNameLst>
                                      </p:cBhvr>
                                      <p:to>
                                        <p:strVal val="visible"/>
                                      </p:to>
                                    </p:set>
                                    <p:anim calcmode="lin" valueType="num">
                                      <p:cBhvr>
                                        <p:cTn id="13" dur="500" fill="hold"/>
                                        <p:tgtEl>
                                          <p:spTgt spid="804909"/>
                                        </p:tgtEl>
                                        <p:attrNameLst>
                                          <p:attrName>ppt_w</p:attrName>
                                        </p:attrNameLst>
                                      </p:cBhvr>
                                      <p:tavLst>
                                        <p:tav tm="0">
                                          <p:val>
                                            <p:strVal val="4*#ppt_w"/>
                                          </p:val>
                                        </p:tav>
                                        <p:tav tm="100000">
                                          <p:val>
                                            <p:strVal val="#ppt_w"/>
                                          </p:val>
                                        </p:tav>
                                      </p:tavLst>
                                    </p:anim>
                                    <p:anim calcmode="lin" valueType="num">
                                      <p:cBhvr>
                                        <p:cTn id="14" dur="500" fill="hold"/>
                                        <p:tgtEl>
                                          <p:spTgt spid="804909"/>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804905"/>
                                        </p:tgtEl>
                                        <p:attrNameLst>
                                          <p:attrName>style.visibility</p:attrName>
                                        </p:attrNameLst>
                                      </p:cBhvr>
                                      <p:to>
                                        <p:strVal val="visible"/>
                                      </p:to>
                                    </p:set>
                                    <p:anim calcmode="lin" valueType="num">
                                      <p:cBhvr>
                                        <p:cTn id="19" dur="500" fill="hold"/>
                                        <p:tgtEl>
                                          <p:spTgt spid="804905"/>
                                        </p:tgtEl>
                                        <p:attrNameLst>
                                          <p:attrName>ppt_w</p:attrName>
                                        </p:attrNameLst>
                                      </p:cBhvr>
                                      <p:tavLst>
                                        <p:tav tm="0">
                                          <p:val>
                                            <p:strVal val="4*#ppt_w"/>
                                          </p:val>
                                        </p:tav>
                                        <p:tav tm="100000">
                                          <p:val>
                                            <p:strVal val="#ppt_w"/>
                                          </p:val>
                                        </p:tav>
                                      </p:tavLst>
                                    </p:anim>
                                    <p:anim calcmode="lin" valueType="num">
                                      <p:cBhvr>
                                        <p:cTn id="20" dur="500" fill="hold"/>
                                        <p:tgtEl>
                                          <p:spTgt spid="80490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04907"/>
                                        </p:tgtEl>
                                        <p:attrNameLst>
                                          <p:attrName>style.visibility</p:attrName>
                                        </p:attrNameLst>
                                      </p:cBhvr>
                                      <p:to>
                                        <p:strVal val="visible"/>
                                      </p:to>
                                    </p:set>
                                    <p:anim calcmode="lin" valueType="num">
                                      <p:cBhvr>
                                        <p:cTn id="25" dur="500" fill="hold"/>
                                        <p:tgtEl>
                                          <p:spTgt spid="804907"/>
                                        </p:tgtEl>
                                        <p:attrNameLst>
                                          <p:attrName>ppt_w</p:attrName>
                                        </p:attrNameLst>
                                      </p:cBhvr>
                                      <p:tavLst>
                                        <p:tav tm="0">
                                          <p:val>
                                            <p:strVal val="4*#ppt_w"/>
                                          </p:val>
                                        </p:tav>
                                        <p:tav tm="100000">
                                          <p:val>
                                            <p:strVal val="#ppt_w"/>
                                          </p:val>
                                        </p:tav>
                                      </p:tavLst>
                                    </p:anim>
                                    <p:anim calcmode="lin" valueType="num">
                                      <p:cBhvr>
                                        <p:cTn id="26" dur="500" fill="hold"/>
                                        <p:tgtEl>
                                          <p:spTgt spid="80490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804908"/>
                                        </p:tgtEl>
                                        <p:attrNameLst>
                                          <p:attrName>style.visibility</p:attrName>
                                        </p:attrNameLst>
                                      </p:cBhvr>
                                      <p:to>
                                        <p:strVal val="visible"/>
                                      </p:to>
                                    </p:set>
                                    <p:anim calcmode="lin" valueType="num">
                                      <p:cBhvr>
                                        <p:cTn id="31" dur="500" fill="hold"/>
                                        <p:tgtEl>
                                          <p:spTgt spid="804908"/>
                                        </p:tgtEl>
                                        <p:attrNameLst>
                                          <p:attrName>ppt_w</p:attrName>
                                        </p:attrNameLst>
                                      </p:cBhvr>
                                      <p:tavLst>
                                        <p:tav tm="0">
                                          <p:val>
                                            <p:strVal val="4*#ppt_w"/>
                                          </p:val>
                                        </p:tav>
                                        <p:tav tm="100000">
                                          <p:val>
                                            <p:strVal val="#ppt_w"/>
                                          </p:val>
                                        </p:tav>
                                      </p:tavLst>
                                    </p:anim>
                                    <p:anim calcmode="lin" valueType="num">
                                      <p:cBhvr>
                                        <p:cTn id="32" dur="500" fill="hold"/>
                                        <p:tgtEl>
                                          <p:spTgt spid="80490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804910"/>
                                        </p:tgtEl>
                                        <p:attrNameLst>
                                          <p:attrName>style.visibility</p:attrName>
                                        </p:attrNameLst>
                                      </p:cBhvr>
                                      <p:to>
                                        <p:strVal val="visible"/>
                                      </p:to>
                                    </p:set>
                                    <p:anim calcmode="lin" valueType="num">
                                      <p:cBhvr>
                                        <p:cTn id="37" dur="500" fill="hold"/>
                                        <p:tgtEl>
                                          <p:spTgt spid="804910"/>
                                        </p:tgtEl>
                                        <p:attrNameLst>
                                          <p:attrName>ppt_w</p:attrName>
                                        </p:attrNameLst>
                                      </p:cBhvr>
                                      <p:tavLst>
                                        <p:tav tm="0">
                                          <p:val>
                                            <p:strVal val="4*#ppt_w"/>
                                          </p:val>
                                        </p:tav>
                                        <p:tav tm="100000">
                                          <p:val>
                                            <p:strVal val="#ppt_w"/>
                                          </p:val>
                                        </p:tav>
                                      </p:tavLst>
                                    </p:anim>
                                    <p:anim calcmode="lin" valueType="num">
                                      <p:cBhvr>
                                        <p:cTn id="38" dur="500" fill="hold"/>
                                        <p:tgtEl>
                                          <p:spTgt spid="80491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905" grpId="0" autoUpdateAnimBg="0"/>
      <p:bldP spid="804906" grpId="0" autoUpdateAnimBg="0"/>
      <p:bldP spid="804907" grpId="0" autoUpdateAnimBg="0"/>
      <p:bldP spid="804908" grpId="0" autoUpdateAnimBg="0"/>
      <p:bldP spid="804909" grpId="0" autoUpdateAnimBg="0"/>
      <p:bldP spid="8049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4579" name="Slide Number Placeholder 4"/>
          <p:cNvSpPr>
            <a:spLocks noGrp="1"/>
          </p:cNvSpPr>
          <p:nvPr>
            <p:ph type="sldNum" sz="quarter" idx="11"/>
          </p:nvPr>
        </p:nvSpPr>
        <p:spPr>
          <a:noFill/>
        </p:spPr>
        <p:txBody>
          <a:bodyPr/>
          <a:lstStyle/>
          <a:p>
            <a:fld id="{F3FCDA4C-2572-4E94-B26F-17C6E43C1727}" type="slidenum">
              <a:rPr lang="en-US">
                <a:solidFill>
                  <a:srgbClr val="000000"/>
                </a:solidFill>
              </a:rPr>
              <a:pPr/>
              <a:t>4</a:t>
            </a:fld>
            <a:endParaRPr lang="en-US">
              <a:solidFill>
                <a:srgbClr val="000000"/>
              </a:solidFill>
            </a:endParaRPr>
          </a:p>
        </p:txBody>
      </p:sp>
      <p:sp>
        <p:nvSpPr>
          <p:cNvPr id="24580" name="Rectangle 2"/>
          <p:cNvSpPr>
            <a:spLocks noGrp="1" noChangeArrowheads="1"/>
          </p:cNvSpPr>
          <p:nvPr>
            <p:ph type="title"/>
          </p:nvPr>
        </p:nvSpPr>
        <p:spPr/>
        <p:txBody>
          <a:bodyPr/>
          <a:lstStyle/>
          <a:p>
            <a:pPr eaLnBrk="1" hangingPunct="1"/>
            <a:r>
              <a:rPr lang="en-US"/>
              <a:t>Các ứng dụng thực tế của đồ thị</a:t>
            </a:r>
          </a:p>
        </p:txBody>
      </p:sp>
      <p:sp>
        <p:nvSpPr>
          <p:cNvPr id="24581" name="Rectangle 3"/>
          <p:cNvSpPr>
            <a:spLocks noGrp="1" noChangeArrowheads="1"/>
          </p:cNvSpPr>
          <p:nvPr>
            <p:ph type="body" idx="1"/>
          </p:nvPr>
        </p:nvSpPr>
        <p:spPr>
          <a:xfrm>
            <a:off x="2209800" y="1592264"/>
            <a:ext cx="7772400" cy="4656137"/>
          </a:xfrm>
        </p:spPr>
        <p:txBody>
          <a:bodyPr/>
          <a:lstStyle/>
          <a:p>
            <a:pPr algn="just" eaLnBrk="1" hangingPunct="1">
              <a:lnSpc>
                <a:spcPct val="90000"/>
              </a:lnSpc>
            </a:pPr>
            <a:r>
              <a:rPr lang="en-US"/>
              <a:t>Có tiềm năng ứng dụng trong nhiều lĩnh vực (Đồ thị có thể dùng để biểu diễn các quan hệ. Nghiên cứu quan hệ giữa các đối tượng là mục tiêu của nhiều lĩnh vực khác nhau).</a:t>
            </a:r>
          </a:p>
          <a:p>
            <a:pPr algn="just" eaLnBrk="1" hangingPunct="1">
              <a:lnSpc>
                <a:spcPct val="90000"/>
              </a:lnSpc>
            </a:pPr>
            <a:r>
              <a:rPr lang="en-US"/>
              <a:t>Ứng dụng trong mạng máy tính, mạng giao thông, mạng cung cấp nước, mạng điện,…) lập lịch, tối ưu hoá luồng, thiết kế mạch, quy hoạch phát triển...</a:t>
            </a:r>
          </a:p>
          <a:p>
            <a:pPr algn="just" eaLnBrk="1" hangingPunct="1">
              <a:lnSpc>
                <a:spcPct val="90000"/>
              </a:lnSpc>
            </a:pPr>
            <a:r>
              <a:rPr lang="en-US"/>
              <a:t>Các ứng dụng khác: Phân tích gen, trò chơi máy tính, chương trình dịch, thiết kế hướng đối tượng,</a:t>
            </a:r>
            <a:r>
              <a:rPr lang="en-US" sz="2400"/>
              <a:t> …</a:t>
            </a:r>
          </a:p>
        </p:txBody>
      </p:sp>
    </p:spTree>
    <p:extLst>
      <p:ext uri="{BB962C8B-B14F-4D97-AF65-F5344CB8AC3E}">
        <p14:creationId xmlns:p14="http://schemas.microsoft.com/office/powerpoint/2010/main" val="364834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6563" name="Slide Number Placeholder 4"/>
          <p:cNvSpPr>
            <a:spLocks noGrp="1"/>
          </p:cNvSpPr>
          <p:nvPr>
            <p:ph type="sldNum" sz="quarter" idx="11"/>
          </p:nvPr>
        </p:nvSpPr>
        <p:spPr>
          <a:noFill/>
        </p:spPr>
        <p:txBody>
          <a:bodyPr/>
          <a:lstStyle/>
          <a:p>
            <a:fld id="{5465A4C8-CBBB-435E-8CD3-4051ED05B4F7}" type="slidenum">
              <a:rPr lang="en-US">
                <a:solidFill>
                  <a:srgbClr val="000000"/>
                </a:solidFill>
              </a:rPr>
              <a:pPr/>
              <a:t>40</a:t>
            </a:fld>
            <a:endParaRPr lang="en-US">
              <a:solidFill>
                <a:srgbClr val="000000"/>
              </a:solidFill>
            </a:endParaRPr>
          </a:p>
        </p:txBody>
      </p:sp>
      <p:sp>
        <p:nvSpPr>
          <p:cNvPr id="66564" name="Rectangle 2"/>
          <p:cNvSpPr>
            <a:spLocks noGrp="1" noChangeArrowheads="1"/>
          </p:cNvSpPr>
          <p:nvPr>
            <p:ph type="title"/>
          </p:nvPr>
        </p:nvSpPr>
        <p:spPr/>
        <p:txBody>
          <a:bodyPr/>
          <a:lstStyle/>
          <a:p>
            <a:pPr eaLnBrk="1" hangingPunct="1"/>
            <a:r>
              <a:rPr lang="en-US"/>
              <a:t>Có đẳng cấu không?</a:t>
            </a:r>
          </a:p>
        </p:txBody>
      </p:sp>
      <p:sp>
        <p:nvSpPr>
          <p:cNvPr id="66565" name="Rectangle 3"/>
          <p:cNvSpPr>
            <a:spLocks noGrp="1" noChangeArrowheads="1"/>
          </p:cNvSpPr>
          <p:nvPr>
            <p:ph type="body" idx="1"/>
          </p:nvPr>
        </p:nvSpPr>
        <p:spPr/>
        <p:txBody>
          <a:bodyPr/>
          <a:lstStyle/>
          <a:p>
            <a:pPr eaLnBrk="1" hangingPunct="1"/>
            <a:r>
              <a:rPr lang="en-US"/>
              <a:t>Nếu là đẳng cấu thì hãy gán tên cho đồ thị thứ hai để thấy rõ sự đẳng cấu, trái lại hãy nêu rõ sự khác biệt.</a:t>
            </a:r>
          </a:p>
        </p:txBody>
      </p:sp>
      <p:sp>
        <p:nvSpPr>
          <p:cNvPr id="66566" name="Oval 4"/>
          <p:cNvSpPr>
            <a:spLocks noChangeArrowheads="1"/>
          </p:cNvSpPr>
          <p:nvPr/>
        </p:nvSpPr>
        <p:spPr bwMode="auto">
          <a:xfrm>
            <a:off x="3298825" y="3370729"/>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67" name="Oval 5"/>
          <p:cNvSpPr>
            <a:spLocks noChangeArrowheads="1"/>
          </p:cNvSpPr>
          <p:nvPr/>
        </p:nvSpPr>
        <p:spPr bwMode="auto">
          <a:xfrm>
            <a:off x="3981450" y="4245442"/>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68" name="Oval 6"/>
          <p:cNvSpPr>
            <a:spLocks noChangeArrowheads="1"/>
          </p:cNvSpPr>
          <p:nvPr/>
        </p:nvSpPr>
        <p:spPr bwMode="auto">
          <a:xfrm>
            <a:off x="4419600" y="3553292"/>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69" name="Oval 7"/>
          <p:cNvSpPr>
            <a:spLocks noChangeArrowheads="1"/>
          </p:cNvSpPr>
          <p:nvPr/>
        </p:nvSpPr>
        <p:spPr bwMode="auto">
          <a:xfrm>
            <a:off x="4652963" y="4875679"/>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0" name="Oval 8"/>
          <p:cNvSpPr>
            <a:spLocks noChangeArrowheads="1"/>
          </p:cNvSpPr>
          <p:nvPr/>
        </p:nvSpPr>
        <p:spPr bwMode="auto">
          <a:xfrm>
            <a:off x="3240088" y="5001092"/>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1" name="Oval 9"/>
          <p:cNvSpPr>
            <a:spLocks noChangeArrowheads="1"/>
          </p:cNvSpPr>
          <p:nvPr/>
        </p:nvSpPr>
        <p:spPr bwMode="auto">
          <a:xfrm>
            <a:off x="5919788" y="3710454"/>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2" name="Oval 10"/>
          <p:cNvSpPr>
            <a:spLocks noChangeArrowheads="1"/>
          </p:cNvSpPr>
          <p:nvPr/>
        </p:nvSpPr>
        <p:spPr bwMode="auto">
          <a:xfrm>
            <a:off x="6697663" y="3413592"/>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3" name="Oval 11"/>
          <p:cNvSpPr>
            <a:spLocks noChangeArrowheads="1"/>
          </p:cNvSpPr>
          <p:nvPr/>
        </p:nvSpPr>
        <p:spPr bwMode="auto">
          <a:xfrm>
            <a:off x="6046788" y="4929654"/>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4" name="Oval 12"/>
          <p:cNvSpPr>
            <a:spLocks noChangeArrowheads="1"/>
          </p:cNvSpPr>
          <p:nvPr/>
        </p:nvSpPr>
        <p:spPr bwMode="auto">
          <a:xfrm>
            <a:off x="6891338" y="4426417"/>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5" name="Oval 13"/>
          <p:cNvSpPr>
            <a:spLocks noChangeArrowheads="1"/>
          </p:cNvSpPr>
          <p:nvPr/>
        </p:nvSpPr>
        <p:spPr bwMode="auto">
          <a:xfrm>
            <a:off x="6427788" y="4167654"/>
            <a:ext cx="259766" cy="562630"/>
          </a:xfrm>
          <a:prstGeom prst="ellipse">
            <a:avLst/>
          </a:prstGeom>
          <a:solidFill>
            <a:schemeClr val="tx1"/>
          </a:solid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6" name="Freeform 14"/>
          <p:cNvSpPr>
            <a:spLocks/>
          </p:cNvSpPr>
          <p:nvPr/>
        </p:nvSpPr>
        <p:spPr bwMode="auto">
          <a:xfrm>
            <a:off x="3387726" y="3520252"/>
            <a:ext cx="184731" cy="400110"/>
          </a:xfrm>
          <a:custGeom>
            <a:avLst/>
            <a:gdLst>
              <a:gd name="T0" fmla="*/ 0 w 712"/>
              <a:gd name="T1" fmla="*/ 19 h 131"/>
              <a:gd name="T2" fmla="*/ 292 w 712"/>
              <a:gd name="T3" fmla="*/ 19 h 131"/>
              <a:gd name="T4" fmla="*/ 712 w 712"/>
              <a:gd name="T5" fmla="*/ 131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7" name="Freeform 15"/>
          <p:cNvSpPr>
            <a:spLocks/>
          </p:cNvSpPr>
          <p:nvPr/>
        </p:nvSpPr>
        <p:spPr bwMode="auto">
          <a:xfrm>
            <a:off x="2984501" y="4269551"/>
            <a:ext cx="184731" cy="400110"/>
          </a:xfrm>
          <a:custGeom>
            <a:avLst/>
            <a:gdLst>
              <a:gd name="T0" fmla="*/ 237 w 237"/>
              <a:gd name="T1" fmla="*/ 0 h 1037"/>
              <a:gd name="T2" fmla="*/ 6 w 237"/>
              <a:gd name="T3" fmla="*/ 420 h 1037"/>
              <a:gd name="T4" fmla="*/ 203 w 237"/>
              <a:gd name="T5" fmla="*/ 103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8" name="Freeform 16"/>
          <p:cNvSpPr>
            <a:spLocks/>
          </p:cNvSpPr>
          <p:nvPr/>
        </p:nvSpPr>
        <p:spPr bwMode="auto">
          <a:xfrm>
            <a:off x="3140076" y="4352101"/>
            <a:ext cx="184731" cy="400110"/>
          </a:xfrm>
          <a:custGeom>
            <a:avLst/>
            <a:gdLst>
              <a:gd name="T0" fmla="*/ 96 w 885"/>
              <a:gd name="T1" fmla="*/ 917 h 917"/>
              <a:gd name="T2" fmla="*/ 131 w 885"/>
              <a:gd name="T3" fmla="*/ 445 h 917"/>
              <a:gd name="T4" fmla="*/ 885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79" name="Freeform 17"/>
          <p:cNvSpPr>
            <a:spLocks/>
          </p:cNvSpPr>
          <p:nvPr/>
        </p:nvSpPr>
        <p:spPr bwMode="auto">
          <a:xfrm>
            <a:off x="3360739" y="3909189"/>
            <a:ext cx="184731" cy="400110"/>
          </a:xfrm>
          <a:custGeom>
            <a:avLst/>
            <a:gdLst>
              <a:gd name="T0" fmla="*/ 0 w 446"/>
              <a:gd name="T1" fmla="*/ 0 h 549"/>
              <a:gd name="T2" fmla="*/ 146 w 446"/>
              <a:gd name="T3" fmla="*/ 292 h 549"/>
              <a:gd name="T4" fmla="*/ 446 w 446"/>
              <a:gd name="T5" fmla="*/ 549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0" name="Freeform 18"/>
          <p:cNvSpPr>
            <a:spLocks/>
          </p:cNvSpPr>
          <p:nvPr/>
        </p:nvSpPr>
        <p:spPr bwMode="auto">
          <a:xfrm>
            <a:off x="4068764" y="4637851"/>
            <a:ext cx="184731" cy="400110"/>
          </a:xfrm>
          <a:custGeom>
            <a:avLst/>
            <a:gdLst>
              <a:gd name="T0" fmla="*/ 0 w 394"/>
              <a:gd name="T1" fmla="*/ 0 h 403"/>
              <a:gd name="T2" fmla="*/ 248 w 394"/>
              <a:gd name="T3" fmla="*/ 103 h 403"/>
              <a:gd name="T4" fmla="*/ 394 w 394"/>
              <a:gd name="T5" fmla="*/ 403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1" name="Freeform 19"/>
          <p:cNvSpPr>
            <a:spLocks/>
          </p:cNvSpPr>
          <p:nvPr/>
        </p:nvSpPr>
        <p:spPr bwMode="auto">
          <a:xfrm>
            <a:off x="3241676" y="5133946"/>
            <a:ext cx="184731" cy="400110"/>
          </a:xfrm>
          <a:custGeom>
            <a:avLst/>
            <a:gdLst>
              <a:gd name="T0" fmla="*/ 24 w 941"/>
              <a:gd name="T1" fmla="*/ 85 h 222"/>
              <a:gd name="T2" fmla="*/ 84 w 941"/>
              <a:gd name="T3" fmla="*/ 102 h 222"/>
              <a:gd name="T4" fmla="*/ 529 w 941"/>
              <a:gd name="T5" fmla="*/ 205 h 222"/>
              <a:gd name="T6" fmla="*/ 941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2" name="Freeform 20"/>
          <p:cNvSpPr>
            <a:spLocks/>
          </p:cNvSpPr>
          <p:nvPr/>
        </p:nvSpPr>
        <p:spPr bwMode="auto">
          <a:xfrm>
            <a:off x="4476751" y="4304476"/>
            <a:ext cx="184731" cy="400110"/>
          </a:xfrm>
          <a:custGeom>
            <a:avLst/>
            <a:gdLst>
              <a:gd name="T0" fmla="*/ 0 w 223"/>
              <a:gd name="T1" fmla="*/ 0 h 823"/>
              <a:gd name="T2" fmla="*/ 197 w 223"/>
              <a:gd name="T3" fmla="*/ 283 h 823"/>
              <a:gd name="T4" fmla="*/ 154 w 223"/>
              <a:gd name="T5" fmla="*/ 823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3" name="Freeform 21"/>
          <p:cNvSpPr>
            <a:spLocks/>
          </p:cNvSpPr>
          <p:nvPr/>
        </p:nvSpPr>
        <p:spPr bwMode="auto">
          <a:xfrm>
            <a:off x="5969001" y="3583751"/>
            <a:ext cx="184731" cy="400110"/>
          </a:xfrm>
          <a:custGeom>
            <a:avLst/>
            <a:gdLst>
              <a:gd name="T0" fmla="*/ 0 w 497"/>
              <a:gd name="T1" fmla="*/ 255 h 255"/>
              <a:gd name="T2" fmla="*/ 214 w 497"/>
              <a:gd name="T3" fmla="*/ 33 h 255"/>
              <a:gd name="T4" fmla="*/ 497 w 497"/>
              <a:gd name="T5" fmla="*/ 58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4" name="Freeform 22"/>
          <p:cNvSpPr>
            <a:spLocks/>
          </p:cNvSpPr>
          <p:nvPr/>
        </p:nvSpPr>
        <p:spPr bwMode="auto">
          <a:xfrm>
            <a:off x="5715001" y="4412426"/>
            <a:ext cx="184731" cy="400110"/>
          </a:xfrm>
          <a:custGeom>
            <a:avLst/>
            <a:gdLst>
              <a:gd name="T0" fmla="*/ 160 w 245"/>
              <a:gd name="T1" fmla="*/ 0 h 789"/>
              <a:gd name="T2" fmla="*/ 14 w 245"/>
              <a:gd name="T3" fmla="*/ 240 h 789"/>
              <a:gd name="T4" fmla="*/ 245 w 245"/>
              <a:gd name="T5" fmla="*/ 789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5" name="Freeform 23"/>
          <p:cNvSpPr>
            <a:spLocks/>
          </p:cNvSpPr>
          <p:nvPr/>
        </p:nvSpPr>
        <p:spPr bwMode="auto">
          <a:xfrm>
            <a:off x="6083301" y="4630708"/>
            <a:ext cx="184731" cy="400110"/>
          </a:xfrm>
          <a:custGeom>
            <a:avLst/>
            <a:gdLst>
              <a:gd name="T0" fmla="*/ 22 w 253"/>
              <a:gd name="T1" fmla="*/ 480 h 480"/>
              <a:gd name="T2" fmla="*/ 39 w 253"/>
              <a:gd name="T3" fmla="*/ 188 h 480"/>
              <a:gd name="T4" fmla="*/ 253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6" name="Freeform 24"/>
          <p:cNvSpPr>
            <a:spLocks/>
          </p:cNvSpPr>
          <p:nvPr/>
        </p:nvSpPr>
        <p:spPr bwMode="auto">
          <a:xfrm>
            <a:off x="6484939" y="3861564"/>
            <a:ext cx="184731" cy="400110"/>
          </a:xfrm>
          <a:custGeom>
            <a:avLst/>
            <a:gdLst>
              <a:gd name="T0" fmla="*/ 0 w 205"/>
              <a:gd name="T1" fmla="*/ 471 h 471"/>
              <a:gd name="T2" fmla="*/ 172 w 205"/>
              <a:gd name="T3" fmla="*/ 291 h 471"/>
              <a:gd name="T4" fmla="*/ 198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7" name="Freeform 25"/>
          <p:cNvSpPr>
            <a:spLocks/>
          </p:cNvSpPr>
          <p:nvPr/>
        </p:nvSpPr>
        <p:spPr bwMode="auto">
          <a:xfrm>
            <a:off x="6757989" y="3990945"/>
            <a:ext cx="184731" cy="400110"/>
          </a:xfrm>
          <a:custGeom>
            <a:avLst/>
            <a:gdLst>
              <a:gd name="T0" fmla="*/ 0 w 155"/>
              <a:gd name="T1" fmla="*/ 0 h 652"/>
              <a:gd name="T2" fmla="*/ 120 w 155"/>
              <a:gd name="T3" fmla="*/ 172 h 652"/>
              <a:gd name="T4" fmla="*/ 154 w 155"/>
              <a:gd name="T5" fmla="*/ 515 h 652"/>
              <a:gd name="T6" fmla="*/ 128 w 155"/>
              <a:gd name="T7" fmla="*/ 652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8" name="Freeform 26"/>
          <p:cNvSpPr>
            <a:spLocks/>
          </p:cNvSpPr>
          <p:nvPr/>
        </p:nvSpPr>
        <p:spPr bwMode="auto">
          <a:xfrm>
            <a:off x="6118226" y="4760089"/>
            <a:ext cx="184731" cy="400110"/>
          </a:xfrm>
          <a:custGeom>
            <a:avLst/>
            <a:gdLst>
              <a:gd name="T0" fmla="*/ 0 w 523"/>
              <a:gd name="T1" fmla="*/ 317 h 317"/>
              <a:gd name="T2" fmla="*/ 206 w 523"/>
              <a:gd name="T3" fmla="*/ 283 h 317"/>
              <a:gd name="T4" fmla="*/ 326 w 523"/>
              <a:gd name="T5" fmla="*/ 145 h 317"/>
              <a:gd name="T6" fmla="*/ 523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89" name="Freeform 27"/>
          <p:cNvSpPr>
            <a:spLocks/>
          </p:cNvSpPr>
          <p:nvPr/>
        </p:nvSpPr>
        <p:spPr bwMode="auto">
          <a:xfrm>
            <a:off x="6118226" y="4343370"/>
            <a:ext cx="184731" cy="400110"/>
          </a:xfrm>
          <a:custGeom>
            <a:avLst/>
            <a:gdLst>
              <a:gd name="T0" fmla="*/ 0 w 799"/>
              <a:gd name="T1" fmla="*/ 977 h 1096"/>
              <a:gd name="T2" fmla="*/ 171 w 799"/>
              <a:gd name="T3" fmla="*/ 1089 h 1096"/>
              <a:gd name="T4" fmla="*/ 531 w 799"/>
              <a:gd name="T5" fmla="*/ 1020 h 1096"/>
              <a:gd name="T6" fmla="*/ 763 w 799"/>
              <a:gd name="T7" fmla="*/ 772 h 1096"/>
              <a:gd name="T8" fmla="*/ 746 w 799"/>
              <a:gd name="T9" fmla="*/ 395 h 1096"/>
              <a:gd name="T10" fmla="*/ 643 w 799"/>
              <a:gd name="T11" fmla="*/ 103 h 1096"/>
              <a:gd name="T12" fmla="*/ 43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p:spPr>
        <p:txBody>
          <a:bodyPr wrap="none" anchor="ctr">
            <a:spAutoFit/>
          </a:bodyPr>
          <a:lstStyle/>
          <a:p>
            <a:pPr fontAlgn="base">
              <a:spcBef>
                <a:spcPct val="0"/>
              </a:spcBef>
              <a:spcAft>
                <a:spcPct val="0"/>
              </a:spcAft>
            </a:pPr>
            <a:endParaRPr lang="en-US" sz="2000" u="sng">
              <a:solidFill>
                <a:srgbClr val="000000"/>
              </a:solidFill>
            </a:endParaRPr>
          </a:p>
        </p:txBody>
      </p:sp>
      <p:sp>
        <p:nvSpPr>
          <p:cNvPr id="66590" name="Text Box 28"/>
          <p:cNvSpPr txBox="1">
            <a:spLocks noChangeArrowheads="1"/>
          </p:cNvSpPr>
          <p:nvPr/>
        </p:nvSpPr>
        <p:spPr bwMode="auto">
          <a:xfrm>
            <a:off x="3055938" y="3295650"/>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a</a:t>
            </a:r>
          </a:p>
        </p:txBody>
      </p:sp>
      <p:sp>
        <p:nvSpPr>
          <p:cNvPr id="66591" name="Text Box 29"/>
          <p:cNvSpPr txBox="1">
            <a:spLocks noChangeArrowheads="1"/>
          </p:cNvSpPr>
          <p:nvPr/>
        </p:nvSpPr>
        <p:spPr bwMode="auto">
          <a:xfrm>
            <a:off x="4484688" y="3595688"/>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b</a:t>
            </a:r>
          </a:p>
        </p:txBody>
      </p:sp>
      <p:sp>
        <p:nvSpPr>
          <p:cNvPr id="66592" name="Text Box 30"/>
          <p:cNvSpPr txBox="1">
            <a:spLocks noChangeArrowheads="1"/>
          </p:cNvSpPr>
          <p:nvPr/>
        </p:nvSpPr>
        <p:spPr bwMode="auto">
          <a:xfrm>
            <a:off x="2930525" y="5281613"/>
            <a:ext cx="319088"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c</a:t>
            </a:r>
          </a:p>
        </p:txBody>
      </p:sp>
      <p:sp>
        <p:nvSpPr>
          <p:cNvPr id="66593" name="Text Box 31"/>
          <p:cNvSpPr txBox="1">
            <a:spLocks noChangeArrowheads="1"/>
          </p:cNvSpPr>
          <p:nvPr/>
        </p:nvSpPr>
        <p:spPr bwMode="auto">
          <a:xfrm>
            <a:off x="3763963" y="4670425"/>
            <a:ext cx="336550"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d</a:t>
            </a:r>
          </a:p>
        </p:txBody>
      </p:sp>
      <p:sp>
        <p:nvSpPr>
          <p:cNvPr id="66594" name="Text Box 32"/>
          <p:cNvSpPr txBox="1">
            <a:spLocks noChangeArrowheads="1"/>
          </p:cNvSpPr>
          <p:nvPr/>
        </p:nvSpPr>
        <p:spPr bwMode="auto">
          <a:xfrm>
            <a:off x="4752975" y="5186363"/>
            <a:ext cx="319088" cy="457200"/>
          </a:xfrm>
          <a:prstGeom prst="rect">
            <a:avLst/>
          </a:prstGeom>
          <a:noFill/>
          <a:ln w="28575">
            <a:noFill/>
            <a:miter lim="800000"/>
            <a:headEnd/>
            <a:tailEnd/>
          </a:ln>
        </p:spPr>
        <p:txBody>
          <a:bodyPr wrap="none" anchor="ctr">
            <a:spAutoFit/>
          </a:bodyPr>
          <a:lstStyle/>
          <a:p>
            <a:pPr algn="ctr" eaLnBrk="0" fontAlgn="base" hangingPunct="0">
              <a:spcBef>
                <a:spcPct val="0"/>
              </a:spcBef>
              <a:spcAft>
                <a:spcPct val="0"/>
              </a:spcAft>
            </a:pPr>
            <a:r>
              <a:rPr lang="en-US" sz="2400" i="1">
                <a:solidFill>
                  <a:srgbClr val="000000"/>
                </a:solidFill>
              </a:rPr>
              <a:t>e</a:t>
            </a:r>
          </a:p>
        </p:txBody>
      </p:sp>
      <p:sp>
        <p:nvSpPr>
          <p:cNvPr id="805921" name="Oval 33"/>
          <p:cNvSpPr>
            <a:spLocks noChangeArrowheads="1"/>
          </p:cNvSpPr>
          <p:nvPr/>
        </p:nvSpPr>
        <p:spPr bwMode="auto">
          <a:xfrm>
            <a:off x="3851275" y="4243060"/>
            <a:ext cx="407988" cy="562630"/>
          </a:xfrm>
          <a:prstGeom prst="ellipse">
            <a:avLst/>
          </a:prstGeom>
          <a:noFill/>
          <a:ln w="38100">
            <a:solidFill>
              <a:srgbClr val="FF0000"/>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805922" name="Oval 34"/>
          <p:cNvSpPr>
            <a:spLocks noChangeArrowheads="1"/>
          </p:cNvSpPr>
          <p:nvPr/>
        </p:nvSpPr>
        <p:spPr bwMode="auto">
          <a:xfrm>
            <a:off x="6773864" y="4395460"/>
            <a:ext cx="407987" cy="562630"/>
          </a:xfrm>
          <a:prstGeom prst="ellipse">
            <a:avLst/>
          </a:prstGeom>
          <a:noFill/>
          <a:ln w="38100">
            <a:solidFill>
              <a:srgbClr val="FF0000"/>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805923" name="Oval 35"/>
          <p:cNvSpPr>
            <a:spLocks noChangeArrowheads="1"/>
          </p:cNvSpPr>
          <p:nvPr/>
        </p:nvSpPr>
        <p:spPr bwMode="auto">
          <a:xfrm>
            <a:off x="6286500" y="4179560"/>
            <a:ext cx="407988" cy="562630"/>
          </a:xfrm>
          <a:prstGeom prst="ellipse">
            <a:avLst/>
          </a:prstGeom>
          <a:noFill/>
          <a:ln w="38100">
            <a:solidFill>
              <a:srgbClr val="FF0000"/>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805924" name="Oval 36"/>
          <p:cNvSpPr>
            <a:spLocks noChangeArrowheads="1"/>
          </p:cNvSpPr>
          <p:nvPr/>
        </p:nvSpPr>
        <p:spPr bwMode="auto">
          <a:xfrm>
            <a:off x="5773739" y="3706485"/>
            <a:ext cx="407987" cy="562630"/>
          </a:xfrm>
          <a:prstGeom prst="ellipse">
            <a:avLst/>
          </a:prstGeom>
          <a:noFill/>
          <a:ln w="38100">
            <a:solidFill>
              <a:srgbClr val="FF0000"/>
            </a:solidFill>
            <a:round/>
            <a:headEnd/>
            <a:tailEnd/>
          </a:ln>
        </p:spPr>
        <p:txBody>
          <a:bodyPr anchor="ctr">
            <a:spAutoFit/>
          </a:bodyPr>
          <a:lstStyle/>
          <a:p>
            <a:pPr fontAlgn="base">
              <a:spcBef>
                <a:spcPct val="0"/>
              </a:spcBef>
              <a:spcAft>
                <a:spcPct val="0"/>
              </a:spcAft>
            </a:pPr>
            <a:endParaRPr lang="en-US" sz="2000" u="sng">
              <a:solidFill>
                <a:srgbClr val="000000"/>
              </a:solidFill>
            </a:endParaRPr>
          </a:p>
        </p:txBody>
      </p:sp>
      <p:sp>
        <p:nvSpPr>
          <p:cNvPr id="805925" name="Text Box 37"/>
          <p:cNvSpPr txBox="1">
            <a:spLocks noChangeArrowheads="1"/>
          </p:cNvSpPr>
          <p:nvPr/>
        </p:nvSpPr>
        <p:spPr bwMode="auto">
          <a:xfrm>
            <a:off x="7696200" y="2551113"/>
            <a:ext cx="2432050" cy="1066800"/>
          </a:xfrm>
          <a:prstGeom prst="rect">
            <a:avLst/>
          </a:prstGeom>
          <a:noFill/>
          <a:ln w="28575">
            <a:noFill/>
            <a:miter lim="800000"/>
            <a:headEnd/>
            <a:tailEnd/>
          </a:ln>
        </p:spPr>
        <p:txBody>
          <a:bodyPr anchor="ctr">
            <a:spAutoFit/>
          </a:bodyPr>
          <a:lstStyle/>
          <a:p>
            <a:pPr marL="176213" indent="-176213" eaLnBrk="0" fontAlgn="base" hangingPunct="0">
              <a:spcBef>
                <a:spcPct val="0"/>
              </a:spcBef>
              <a:spcAft>
                <a:spcPct val="0"/>
              </a:spcAft>
              <a:buFontTx/>
              <a:buChar char="•"/>
            </a:pPr>
            <a:r>
              <a:rPr lang="en-US" sz="2400" i="1">
                <a:solidFill>
                  <a:srgbClr val="3333CC"/>
                </a:solidFill>
              </a:rPr>
              <a:t> </a:t>
            </a:r>
            <a:r>
              <a:rPr lang="en-US" sz="3200" i="1">
                <a:solidFill>
                  <a:srgbClr val="3333CC"/>
                </a:solidFill>
              </a:rPr>
              <a:t>Cùng số lượng đỉnh</a:t>
            </a:r>
          </a:p>
        </p:txBody>
      </p:sp>
      <p:sp>
        <p:nvSpPr>
          <p:cNvPr id="805926" name="Text Box 38"/>
          <p:cNvSpPr txBox="1">
            <a:spLocks noChangeArrowheads="1"/>
          </p:cNvSpPr>
          <p:nvPr/>
        </p:nvSpPr>
        <p:spPr bwMode="auto">
          <a:xfrm>
            <a:off x="7696200" y="3733801"/>
            <a:ext cx="2133600" cy="1006475"/>
          </a:xfrm>
          <a:prstGeom prst="rect">
            <a:avLst/>
          </a:prstGeom>
          <a:noFill/>
          <a:ln w="28575">
            <a:noFill/>
            <a:miter lim="800000"/>
            <a:headEnd/>
            <a:tailEnd/>
          </a:ln>
        </p:spPr>
        <p:txBody>
          <a:bodyPr anchor="ctr">
            <a:spAutoFit/>
          </a:bodyPr>
          <a:lstStyle/>
          <a:p>
            <a:pPr marL="176213" indent="-176213" eaLnBrk="0" fontAlgn="base" hangingPunct="0">
              <a:spcBef>
                <a:spcPct val="0"/>
              </a:spcBef>
              <a:spcAft>
                <a:spcPct val="0"/>
              </a:spcAft>
              <a:buFontTx/>
              <a:buChar char="•"/>
            </a:pPr>
            <a:r>
              <a:rPr lang="en-US" sz="3200" i="1">
                <a:solidFill>
                  <a:srgbClr val="3333CC"/>
                </a:solidFill>
              </a:rPr>
              <a:t> </a:t>
            </a:r>
            <a:r>
              <a:rPr lang="en-US" sz="2800" i="1">
                <a:solidFill>
                  <a:srgbClr val="3333CC"/>
                </a:solidFill>
              </a:rPr>
              <a:t>Cùng số </a:t>
            </a:r>
          </a:p>
          <a:p>
            <a:pPr marL="176213" indent="-176213" eaLnBrk="0" fontAlgn="base" hangingPunct="0">
              <a:spcBef>
                <a:spcPct val="0"/>
              </a:spcBef>
              <a:spcAft>
                <a:spcPct val="0"/>
              </a:spcAft>
            </a:pPr>
            <a:r>
              <a:rPr lang="en-US" sz="2800" i="1">
                <a:solidFill>
                  <a:srgbClr val="3333CC"/>
                </a:solidFill>
              </a:rPr>
              <a:t>   lượng cạnh</a:t>
            </a:r>
          </a:p>
        </p:txBody>
      </p:sp>
      <p:sp>
        <p:nvSpPr>
          <p:cNvPr id="805927" name="Text Box 39"/>
          <p:cNvSpPr txBox="1">
            <a:spLocks noChangeArrowheads="1"/>
          </p:cNvSpPr>
          <p:nvPr/>
        </p:nvSpPr>
        <p:spPr bwMode="auto">
          <a:xfrm>
            <a:off x="7696200" y="4848225"/>
            <a:ext cx="2647950" cy="1373188"/>
          </a:xfrm>
          <a:prstGeom prst="rect">
            <a:avLst/>
          </a:prstGeom>
          <a:noFill/>
          <a:ln w="28575">
            <a:noFill/>
            <a:miter lim="800000"/>
            <a:headEnd/>
            <a:tailEnd/>
          </a:ln>
        </p:spPr>
        <p:txBody>
          <a:bodyPr anchor="ctr">
            <a:spAutoFit/>
          </a:bodyPr>
          <a:lstStyle/>
          <a:p>
            <a:pPr marL="176213" indent="-176213" eaLnBrk="0" fontAlgn="base" hangingPunct="0">
              <a:spcBef>
                <a:spcPct val="0"/>
              </a:spcBef>
              <a:spcAft>
                <a:spcPct val="0"/>
              </a:spcAft>
              <a:buFontTx/>
              <a:buChar char="•"/>
            </a:pPr>
            <a:r>
              <a:rPr lang="en-US" sz="2400" i="1">
                <a:solidFill>
                  <a:srgbClr val="3333CC"/>
                </a:solidFill>
              </a:rPr>
              <a:t> </a:t>
            </a:r>
            <a:r>
              <a:rPr lang="en-US" sz="2800" i="1">
                <a:solidFill>
                  <a:srgbClr val="3333CC"/>
                </a:solidFill>
              </a:rPr>
              <a:t>Khác số lượng đỉnh bậc </a:t>
            </a:r>
            <a:r>
              <a:rPr lang="en-US" sz="2800">
                <a:solidFill>
                  <a:srgbClr val="3333CC"/>
                </a:solidFill>
              </a:rPr>
              <a:t>2 </a:t>
            </a:r>
          </a:p>
          <a:p>
            <a:pPr marL="176213" indent="-176213" eaLnBrk="0" fontAlgn="base" hangingPunct="0">
              <a:spcBef>
                <a:spcPct val="0"/>
              </a:spcBef>
              <a:spcAft>
                <a:spcPct val="0"/>
              </a:spcAft>
            </a:pPr>
            <a:r>
              <a:rPr lang="en-US" sz="2800">
                <a:solidFill>
                  <a:srgbClr val="3333CC"/>
                </a:solidFill>
              </a:rPr>
              <a:t>   (1 &lt; &gt;3)</a:t>
            </a:r>
          </a:p>
        </p:txBody>
      </p:sp>
    </p:spTree>
    <p:extLst>
      <p:ext uri="{BB962C8B-B14F-4D97-AF65-F5344CB8AC3E}">
        <p14:creationId xmlns:p14="http://schemas.microsoft.com/office/powerpoint/2010/main" val="35329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5925"/>
                                        </p:tgtEl>
                                        <p:attrNameLst>
                                          <p:attrName>style.visibility</p:attrName>
                                        </p:attrNameLst>
                                      </p:cBhvr>
                                      <p:to>
                                        <p:strVal val="visible"/>
                                      </p:to>
                                    </p:set>
                                    <p:anim calcmode="lin" valueType="num">
                                      <p:cBhvr additive="base">
                                        <p:cTn id="7" dur="500" fill="hold"/>
                                        <p:tgtEl>
                                          <p:spTgt spid="805925"/>
                                        </p:tgtEl>
                                        <p:attrNameLst>
                                          <p:attrName>ppt_x</p:attrName>
                                        </p:attrNameLst>
                                      </p:cBhvr>
                                      <p:tavLst>
                                        <p:tav tm="0">
                                          <p:val>
                                            <p:strVal val="#ppt_x"/>
                                          </p:val>
                                        </p:tav>
                                        <p:tav tm="100000">
                                          <p:val>
                                            <p:strVal val="#ppt_x"/>
                                          </p:val>
                                        </p:tav>
                                      </p:tavLst>
                                    </p:anim>
                                    <p:anim calcmode="lin" valueType="num">
                                      <p:cBhvr additive="base">
                                        <p:cTn id="8" dur="500" fill="hold"/>
                                        <p:tgtEl>
                                          <p:spTgt spid="80592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5926"/>
                                        </p:tgtEl>
                                        <p:attrNameLst>
                                          <p:attrName>style.visibility</p:attrName>
                                        </p:attrNameLst>
                                      </p:cBhvr>
                                      <p:to>
                                        <p:strVal val="visible"/>
                                      </p:to>
                                    </p:set>
                                    <p:anim calcmode="lin" valueType="num">
                                      <p:cBhvr additive="base">
                                        <p:cTn id="13" dur="500" fill="hold"/>
                                        <p:tgtEl>
                                          <p:spTgt spid="805926"/>
                                        </p:tgtEl>
                                        <p:attrNameLst>
                                          <p:attrName>ppt_x</p:attrName>
                                        </p:attrNameLst>
                                      </p:cBhvr>
                                      <p:tavLst>
                                        <p:tav tm="0">
                                          <p:val>
                                            <p:strVal val="#ppt_x"/>
                                          </p:val>
                                        </p:tav>
                                        <p:tav tm="100000">
                                          <p:val>
                                            <p:strVal val="#ppt_x"/>
                                          </p:val>
                                        </p:tav>
                                      </p:tavLst>
                                    </p:anim>
                                    <p:anim calcmode="lin" valueType="num">
                                      <p:cBhvr additive="base">
                                        <p:cTn id="14" dur="500" fill="hold"/>
                                        <p:tgtEl>
                                          <p:spTgt spid="80592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5927"/>
                                        </p:tgtEl>
                                        <p:attrNameLst>
                                          <p:attrName>style.visibility</p:attrName>
                                        </p:attrNameLst>
                                      </p:cBhvr>
                                      <p:to>
                                        <p:strVal val="visible"/>
                                      </p:to>
                                    </p:set>
                                    <p:anim calcmode="lin" valueType="num">
                                      <p:cBhvr additive="base">
                                        <p:cTn id="19" dur="500" fill="hold"/>
                                        <p:tgtEl>
                                          <p:spTgt spid="805927"/>
                                        </p:tgtEl>
                                        <p:attrNameLst>
                                          <p:attrName>ppt_x</p:attrName>
                                        </p:attrNameLst>
                                      </p:cBhvr>
                                      <p:tavLst>
                                        <p:tav tm="0">
                                          <p:val>
                                            <p:strVal val="#ppt_x"/>
                                          </p:val>
                                        </p:tav>
                                        <p:tav tm="100000">
                                          <p:val>
                                            <p:strVal val="#ppt_x"/>
                                          </p:val>
                                        </p:tav>
                                      </p:tavLst>
                                    </p:anim>
                                    <p:anim calcmode="lin" valueType="num">
                                      <p:cBhvr additive="base">
                                        <p:cTn id="20" dur="500" fill="hold"/>
                                        <p:tgtEl>
                                          <p:spTgt spid="80592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05921"/>
                                        </p:tgtEl>
                                        <p:attrNameLst>
                                          <p:attrName>style.visibility</p:attrName>
                                        </p:attrNameLst>
                                      </p:cBhvr>
                                      <p:to>
                                        <p:strVal val="visible"/>
                                      </p:to>
                                    </p:set>
                                    <p:anim calcmode="lin" valueType="num">
                                      <p:cBhvr>
                                        <p:cTn id="25" dur="500" fill="hold"/>
                                        <p:tgtEl>
                                          <p:spTgt spid="805921"/>
                                        </p:tgtEl>
                                        <p:attrNameLst>
                                          <p:attrName>ppt_w</p:attrName>
                                        </p:attrNameLst>
                                      </p:cBhvr>
                                      <p:tavLst>
                                        <p:tav tm="0">
                                          <p:val>
                                            <p:strVal val="4*#ppt_w"/>
                                          </p:val>
                                        </p:tav>
                                        <p:tav tm="100000">
                                          <p:val>
                                            <p:strVal val="#ppt_w"/>
                                          </p:val>
                                        </p:tav>
                                      </p:tavLst>
                                    </p:anim>
                                    <p:anim calcmode="lin" valueType="num">
                                      <p:cBhvr>
                                        <p:cTn id="26" dur="500" fill="hold"/>
                                        <p:tgtEl>
                                          <p:spTgt spid="80592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805922"/>
                                        </p:tgtEl>
                                        <p:attrNameLst>
                                          <p:attrName>style.visibility</p:attrName>
                                        </p:attrNameLst>
                                      </p:cBhvr>
                                      <p:to>
                                        <p:strVal val="visible"/>
                                      </p:to>
                                    </p:set>
                                    <p:anim calcmode="lin" valueType="num">
                                      <p:cBhvr>
                                        <p:cTn id="31" dur="500" fill="hold"/>
                                        <p:tgtEl>
                                          <p:spTgt spid="805922"/>
                                        </p:tgtEl>
                                        <p:attrNameLst>
                                          <p:attrName>ppt_w</p:attrName>
                                        </p:attrNameLst>
                                      </p:cBhvr>
                                      <p:tavLst>
                                        <p:tav tm="0">
                                          <p:val>
                                            <p:strVal val="4*#ppt_w"/>
                                          </p:val>
                                        </p:tav>
                                        <p:tav tm="100000">
                                          <p:val>
                                            <p:strVal val="#ppt_w"/>
                                          </p:val>
                                        </p:tav>
                                      </p:tavLst>
                                    </p:anim>
                                    <p:anim calcmode="lin" valueType="num">
                                      <p:cBhvr>
                                        <p:cTn id="32" dur="500" fill="hold"/>
                                        <p:tgtEl>
                                          <p:spTgt spid="80592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805923"/>
                                        </p:tgtEl>
                                        <p:attrNameLst>
                                          <p:attrName>style.visibility</p:attrName>
                                        </p:attrNameLst>
                                      </p:cBhvr>
                                      <p:to>
                                        <p:strVal val="visible"/>
                                      </p:to>
                                    </p:set>
                                    <p:anim calcmode="lin" valueType="num">
                                      <p:cBhvr>
                                        <p:cTn id="37" dur="500" fill="hold"/>
                                        <p:tgtEl>
                                          <p:spTgt spid="805923"/>
                                        </p:tgtEl>
                                        <p:attrNameLst>
                                          <p:attrName>ppt_w</p:attrName>
                                        </p:attrNameLst>
                                      </p:cBhvr>
                                      <p:tavLst>
                                        <p:tav tm="0">
                                          <p:val>
                                            <p:strVal val="4*#ppt_w"/>
                                          </p:val>
                                        </p:tav>
                                        <p:tav tm="100000">
                                          <p:val>
                                            <p:strVal val="#ppt_w"/>
                                          </p:val>
                                        </p:tav>
                                      </p:tavLst>
                                    </p:anim>
                                    <p:anim calcmode="lin" valueType="num">
                                      <p:cBhvr>
                                        <p:cTn id="38" dur="500" fill="hold"/>
                                        <p:tgtEl>
                                          <p:spTgt spid="80592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805924"/>
                                        </p:tgtEl>
                                        <p:attrNameLst>
                                          <p:attrName>style.visibility</p:attrName>
                                        </p:attrNameLst>
                                      </p:cBhvr>
                                      <p:to>
                                        <p:strVal val="visible"/>
                                      </p:to>
                                    </p:set>
                                    <p:anim calcmode="lin" valueType="num">
                                      <p:cBhvr>
                                        <p:cTn id="43" dur="500" fill="hold"/>
                                        <p:tgtEl>
                                          <p:spTgt spid="805924"/>
                                        </p:tgtEl>
                                        <p:attrNameLst>
                                          <p:attrName>ppt_w</p:attrName>
                                        </p:attrNameLst>
                                      </p:cBhvr>
                                      <p:tavLst>
                                        <p:tav tm="0">
                                          <p:val>
                                            <p:strVal val="4*#ppt_w"/>
                                          </p:val>
                                        </p:tav>
                                        <p:tav tm="100000">
                                          <p:val>
                                            <p:strVal val="#ppt_w"/>
                                          </p:val>
                                        </p:tav>
                                      </p:tavLst>
                                    </p:anim>
                                    <p:anim calcmode="lin" valueType="num">
                                      <p:cBhvr>
                                        <p:cTn id="44" dur="500" fill="hold"/>
                                        <p:tgtEl>
                                          <p:spTgt spid="80592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1" grpId="0" animBg="1"/>
      <p:bldP spid="805922" grpId="0" animBg="1"/>
      <p:bldP spid="805923" grpId="0" animBg="1"/>
      <p:bldP spid="805924" grpId="0" animBg="1"/>
      <p:bldP spid="805925" grpId="0" autoUpdateAnimBg="0"/>
      <p:bldP spid="805926" grpId="0" autoUpdateAnimBg="0"/>
      <p:bldP spid="80592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4294967295"/>
          </p:nvPr>
        </p:nvSpPr>
        <p:spPr>
          <a:xfrm>
            <a:off x="8077200" y="6243638"/>
            <a:ext cx="2133600" cy="4572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7777E6-12B4-44F8-9348-2C93F8B90C68}" type="slidenum">
              <a:rPr lang="en-US" altLang="en-US">
                <a:solidFill>
                  <a:srgbClr val="000000"/>
                </a:solidFill>
                <a:latin typeface="Garamond" panose="02020404030301010803" pitchFamily="18" charset="0"/>
              </a:rPr>
              <a:pPr/>
              <a:t>41</a:t>
            </a:fld>
            <a:endParaRPr lang="en-US" altLang="en-US">
              <a:solidFill>
                <a:srgbClr val="000000"/>
              </a:solidFill>
              <a:latin typeface="Garamond" panose="02020404030301010803" pitchFamily="18" charset="0"/>
            </a:endParaRPr>
          </a:p>
        </p:txBody>
      </p:sp>
      <p:sp>
        <p:nvSpPr>
          <p:cNvPr id="31747" name="Rectangle 2"/>
          <p:cNvSpPr>
            <a:spLocks noGrp="1" noChangeArrowheads="1"/>
          </p:cNvSpPr>
          <p:nvPr>
            <p:ph type="title"/>
          </p:nvPr>
        </p:nvSpPr>
        <p:spPr/>
        <p:txBody>
          <a:bodyPr/>
          <a:lstStyle/>
          <a:p>
            <a:pPr eaLnBrk="1" hangingPunct="1"/>
            <a:r>
              <a:rPr lang="en-US" dirty="0" err="1"/>
              <a:t>Hai</a:t>
            </a:r>
            <a:r>
              <a:rPr lang="en-US" dirty="0"/>
              <a:t> </a:t>
            </a:r>
            <a:r>
              <a:rPr lang="en-US" dirty="0" err="1"/>
              <a:t>đồ</a:t>
            </a:r>
            <a:r>
              <a:rPr lang="en-US" dirty="0"/>
              <a:t> </a:t>
            </a:r>
            <a:r>
              <a:rPr lang="en-US" dirty="0" err="1"/>
              <a:t>thị</a:t>
            </a:r>
            <a:r>
              <a:rPr lang="en-US" dirty="0"/>
              <a:t> </a:t>
            </a:r>
            <a:r>
              <a:rPr lang="en-US" dirty="0" err="1"/>
              <a:t>sau</a:t>
            </a:r>
            <a:r>
              <a:rPr lang="en-US" dirty="0"/>
              <a:t> </a:t>
            </a:r>
            <a:r>
              <a:rPr lang="en-US" dirty="0" err="1"/>
              <a:t>là</a:t>
            </a:r>
            <a:r>
              <a:rPr lang="en-US" dirty="0"/>
              <a:t> </a:t>
            </a:r>
            <a:r>
              <a:rPr lang="en-US" dirty="0" err="1"/>
              <a:t>đẳng</a:t>
            </a:r>
            <a:r>
              <a:rPr lang="en-US" dirty="0"/>
              <a:t> </a:t>
            </a:r>
            <a:r>
              <a:rPr lang="en-US" dirty="0" err="1"/>
              <a:t>cấu</a:t>
            </a:r>
            <a:r>
              <a:rPr lang="en-US" dirty="0"/>
              <a:t> </a:t>
            </a:r>
            <a:r>
              <a:rPr lang="en-US" dirty="0" err="1"/>
              <a:t>với</a:t>
            </a:r>
            <a:r>
              <a:rPr lang="en-US" dirty="0"/>
              <a:t> </a:t>
            </a:r>
            <a:r>
              <a:rPr lang="en-US" dirty="0" err="1"/>
              <a:t>nhau</a:t>
            </a:r>
            <a:endParaRPr lang="en-US" dirty="0"/>
          </a:p>
        </p:txBody>
      </p:sp>
      <p:sp>
        <p:nvSpPr>
          <p:cNvPr id="31748" name="Line 4"/>
          <p:cNvSpPr>
            <a:spLocks noChangeShapeType="1"/>
          </p:cNvSpPr>
          <p:nvPr/>
        </p:nvSpPr>
        <p:spPr bwMode="auto">
          <a:xfrm>
            <a:off x="3276600" y="26670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49" name="Line 5"/>
          <p:cNvSpPr>
            <a:spLocks noChangeShapeType="1"/>
          </p:cNvSpPr>
          <p:nvPr/>
        </p:nvSpPr>
        <p:spPr bwMode="auto">
          <a:xfrm>
            <a:off x="3276600" y="2667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0" name="Line 6"/>
          <p:cNvSpPr>
            <a:spLocks noChangeShapeType="1"/>
          </p:cNvSpPr>
          <p:nvPr/>
        </p:nvSpPr>
        <p:spPr bwMode="auto">
          <a:xfrm>
            <a:off x="4800600" y="26670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1" name="Line 7"/>
          <p:cNvSpPr>
            <a:spLocks noChangeShapeType="1"/>
          </p:cNvSpPr>
          <p:nvPr/>
        </p:nvSpPr>
        <p:spPr bwMode="auto">
          <a:xfrm>
            <a:off x="3276600" y="4267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2" name="Line 8"/>
          <p:cNvSpPr>
            <a:spLocks noChangeShapeType="1"/>
          </p:cNvSpPr>
          <p:nvPr/>
        </p:nvSpPr>
        <p:spPr bwMode="auto">
          <a:xfrm flipV="1">
            <a:off x="3276600" y="21336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3" name="Line 9"/>
          <p:cNvSpPr>
            <a:spLocks noChangeShapeType="1"/>
          </p:cNvSpPr>
          <p:nvPr/>
        </p:nvSpPr>
        <p:spPr bwMode="auto">
          <a:xfrm>
            <a:off x="4038600" y="21336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4" name="Line 10"/>
          <p:cNvSpPr>
            <a:spLocks noChangeShapeType="1"/>
          </p:cNvSpPr>
          <p:nvPr/>
        </p:nvSpPr>
        <p:spPr bwMode="auto">
          <a:xfrm>
            <a:off x="3276600" y="2667000"/>
            <a:ext cx="15240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5" name="Line 11"/>
          <p:cNvSpPr>
            <a:spLocks noChangeShapeType="1"/>
          </p:cNvSpPr>
          <p:nvPr/>
        </p:nvSpPr>
        <p:spPr bwMode="auto">
          <a:xfrm flipV="1">
            <a:off x="3276600" y="2667000"/>
            <a:ext cx="152400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6" name="Line 12"/>
          <p:cNvSpPr>
            <a:spLocks noChangeShapeType="1"/>
          </p:cNvSpPr>
          <p:nvPr/>
        </p:nvSpPr>
        <p:spPr bwMode="auto">
          <a:xfrm flipH="1">
            <a:off x="6934200" y="1981200"/>
            <a:ext cx="914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7" name="Line 13"/>
          <p:cNvSpPr>
            <a:spLocks noChangeShapeType="1"/>
          </p:cNvSpPr>
          <p:nvPr/>
        </p:nvSpPr>
        <p:spPr bwMode="auto">
          <a:xfrm>
            <a:off x="7848600" y="19812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8" name="Line 14"/>
          <p:cNvSpPr>
            <a:spLocks noChangeShapeType="1"/>
          </p:cNvSpPr>
          <p:nvPr/>
        </p:nvSpPr>
        <p:spPr bwMode="auto">
          <a:xfrm>
            <a:off x="6934200" y="26670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59" name="Line 15"/>
          <p:cNvSpPr>
            <a:spLocks noChangeShapeType="1"/>
          </p:cNvSpPr>
          <p:nvPr/>
        </p:nvSpPr>
        <p:spPr bwMode="auto">
          <a:xfrm>
            <a:off x="6934200" y="2667000"/>
            <a:ext cx="990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60" name="Line 16"/>
          <p:cNvSpPr>
            <a:spLocks noChangeShapeType="1"/>
          </p:cNvSpPr>
          <p:nvPr/>
        </p:nvSpPr>
        <p:spPr bwMode="auto">
          <a:xfrm flipH="1">
            <a:off x="7924800" y="2667000"/>
            <a:ext cx="914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61" name="Line 17"/>
          <p:cNvSpPr>
            <a:spLocks noChangeShapeType="1"/>
          </p:cNvSpPr>
          <p:nvPr/>
        </p:nvSpPr>
        <p:spPr bwMode="auto">
          <a:xfrm>
            <a:off x="7924800" y="3276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62" name="Line 18"/>
          <p:cNvSpPr>
            <a:spLocks noChangeShapeType="1"/>
          </p:cNvSpPr>
          <p:nvPr/>
        </p:nvSpPr>
        <p:spPr bwMode="auto">
          <a:xfrm>
            <a:off x="6934200" y="2667000"/>
            <a:ext cx="9906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63" name="Line 19"/>
          <p:cNvSpPr>
            <a:spLocks noChangeShapeType="1"/>
          </p:cNvSpPr>
          <p:nvPr/>
        </p:nvSpPr>
        <p:spPr bwMode="auto">
          <a:xfrm flipH="1">
            <a:off x="7924800" y="2667000"/>
            <a:ext cx="9144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000" u="sng">
              <a:solidFill>
                <a:srgbClr val="000000"/>
              </a:solidFill>
            </a:endParaRPr>
          </a:p>
        </p:txBody>
      </p:sp>
      <p:sp>
        <p:nvSpPr>
          <p:cNvPr id="31764" name="Oval 21"/>
          <p:cNvSpPr>
            <a:spLocks noChangeArrowheads="1"/>
          </p:cNvSpPr>
          <p:nvPr/>
        </p:nvSpPr>
        <p:spPr bwMode="auto">
          <a:xfrm>
            <a:off x="4724400" y="4191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65" name="Oval 22"/>
          <p:cNvSpPr>
            <a:spLocks noChangeArrowheads="1"/>
          </p:cNvSpPr>
          <p:nvPr/>
        </p:nvSpPr>
        <p:spPr bwMode="auto">
          <a:xfrm>
            <a:off x="4724400" y="2590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66" name="Oval 23"/>
          <p:cNvSpPr>
            <a:spLocks noChangeArrowheads="1"/>
          </p:cNvSpPr>
          <p:nvPr/>
        </p:nvSpPr>
        <p:spPr bwMode="auto">
          <a:xfrm>
            <a:off x="3962400" y="20574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67" name="Oval 24"/>
          <p:cNvSpPr>
            <a:spLocks noChangeArrowheads="1"/>
          </p:cNvSpPr>
          <p:nvPr/>
        </p:nvSpPr>
        <p:spPr bwMode="auto">
          <a:xfrm>
            <a:off x="3200400" y="41910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68" name="Oval 25"/>
          <p:cNvSpPr>
            <a:spLocks noChangeArrowheads="1"/>
          </p:cNvSpPr>
          <p:nvPr/>
        </p:nvSpPr>
        <p:spPr bwMode="auto">
          <a:xfrm>
            <a:off x="3200400" y="25908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69" name="Oval 26"/>
          <p:cNvSpPr>
            <a:spLocks noChangeArrowheads="1"/>
          </p:cNvSpPr>
          <p:nvPr/>
        </p:nvSpPr>
        <p:spPr bwMode="auto">
          <a:xfrm>
            <a:off x="7848600" y="44196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70" name="Oval 27"/>
          <p:cNvSpPr>
            <a:spLocks noChangeArrowheads="1"/>
          </p:cNvSpPr>
          <p:nvPr/>
        </p:nvSpPr>
        <p:spPr bwMode="auto">
          <a:xfrm>
            <a:off x="6858000" y="2590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71" name="Oval 28"/>
          <p:cNvSpPr>
            <a:spLocks noChangeArrowheads="1"/>
          </p:cNvSpPr>
          <p:nvPr/>
        </p:nvSpPr>
        <p:spPr bwMode="auto">
          <a:xfrm>
            <a:off x="7848600" y="32004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72" name="Oval 29"/>
          <p:cNvSpPr>
            <a:spLocks noChangeArrowheads="1"/>
          </p:cNvSpPr>
          <p:nvPr/>
        </p:nvSpPr>
        <p:spPr bwMode="auto">
          <a:xfrm>
            <a:off x="7772400" y="19050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73" name="Oval 30"/>
          <p:cNvSpPr>
            <a:spLocks noChangeArrowheads="1"/>
          </p:cNvSpPr>
          <p:nvPr/>
        </p:nvSpPr>
        <p:spPr bwMode="auto">
          <a:xfrm>
            <a:off x="8763000" y="2590800"/>
            <a:ext cx="152400" cy="1524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endParaRPr lang="vi-VN" sz="2000" u="sng">
              <a:solidFill>
                <a:srgbClr val="000000"/>
              </a:solidFill>
            </a:endParaRPr>
          </a:p>
        </p:txBody>
      </p:sp>
      <p:sp>
        <p:nvSpPr>
          <p:cNvPr id="31774" name="Text Box 31"/>
          <p:cNvSpPr txBox="1">
            <a:spLocks noChangeArrowheads="1"/>
          </p:cNvSpPr>
          <p:nvPr/>
        </p:nvSpPr>
        <p:spPr bwMode="auto">
          <a:xfrm>
            <a:off x="3886200" y="1600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A</a:t>
            </a:r>
          </a:p>
        </p:txBody>
      </p:sp>
      <p:sp>
        <p:nvSpPr>
          <p:cNvPr id="31775" name="Text Box 32"/>
          <p:cNvSpPr txBox="1">
            <a:spLocks noChangeArrowheads="1"/>
          </p:cNvSpPr>
          <p:nvPr/>
        </p:nvSpPr>
        <p:spPr bwMode="auto">
          <a:xfrm>
            <a:off x="4876800" y="236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B</a:t>
            </a:r>
          </a:p>
        </p:txBody>
      </p:sp>
      <p:sp>
        <p:nvSpPr>
          <p:cNvPr id="31776" name="Text Box 33"/>
          <p:cNvSpPr txBox="1">
            <a:spLocks noChangeArrowheads="1"/>
          </p:cNvSpPr>
          <p:nvPr/>
        </p:nvSpPr>
        <p:spPr bwMode="auto">
          <a:xfrm>
            <a:off x="4876800" y="4114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C</a:t>
            </a:r>
          </a:p>
        </p:txBody>
      </p:sp>
      <p:sp>
        <p:nvSpPr>
          <p:cNvPr id="31777" name="Text Box 34"/>
          <p:cNvSpPr txBox="1">
            <a:spLocks noChangeArrowheads="1"/>
          </p:cNvSpPr>
          <p:nvPr/>
        </p:nvSpPr>
        <p:spPr bwMode="auto">
          <a:xfrm>
            <a:off x="2819400" y="4114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D</a:t>
            </a:r>
          </a:p>
        </p:txBody>
      </p:sp>
      <p:sp>
        <p:nvSpPr>
          <p:cNvPr id="31778" name="Text Box 35"/>
          <p:cNvSpPr txBox="1">
            <a:spLocks noChangeArrowheads="1"/>
          </p:cNvSpPr>
          <p:nvPr/>
        </p:nvSpPr>
        <p:spPr bwMode="auto">
          <a:xfrm>
            <a:off x="2819400" y="236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E</a:t>
            </a:r>
          </a:p>
        </p:txBody>
      </p:sp>
      <p:sp>
        <p:nvSpPr>
          <p:cNvPr id="31779" name="Text Box 36"/>
          <p:cNvSpPr txBox="1">
            <a:spLocks noChangeArrowheads="1"/>
          </p:cNvSpPr>
          <p:nvPr/>
        </p:nvSpPr>
        <p:spPr bwMode="auto">
          <a:xfrm>
            <a:off x="7620000" y="1524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A’</a:t>
            </a:r>
          </a:p>
        </p:txBody>
      </p:sp>
      <p:sp>
        <p:nvSpPr>
          <p:cNvPr id="31780" name="Text Box 37"/>
          <p:cNvSpPr txBox="1">
            <a:spLocks noChangeArrowheads="1"/>
          </p:cNvSpPr>
          <p:nvPr/>
        </p:nvSpPr>
        <p:spPr bwMode="auto">
          <a:xfrm>
            <a:off x="8915400" y="236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B’</a:t>
            </a:r>
          </a:p>
        </p:txBody>
      </p:sp>
      <p:sp>
        <p:nvSpPr>
          <p:cNvPr id="31781" name="Text Box 38"/>
          <p:cNvSpPr txBox="1">
            <a:spLocks noChangeArrowheads="1"/>
          </p:cNvSpPr>
          <p:nvPr/>
        </p:nvSpPr>
        <p:spPr bwMode="auto">
          <a:xfrm>
            <a:off x="7620000" y="4572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C’</a:t>
            </a:r>
          </a:p>
        </p:txBody>
      </p:sp>
      <p:sp>
        <p:nvSpPr>
          <p:cNvPr id="31782" name="Text Box 39"/>
          <p:cNvSpPr txBox="1">
            <a:spLocks noChangeArrowheads="1"/>
          </p:cNvSpPr>
          <p:nvPr/>
        </p:nvSpPr>
        <p:spPr bwMode="auto">
          <a:xfrm>
            <a:off x="7696200" y="2743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D’</a:t>
            </a:r>
          </a:p>
        </p:txBody>
      </p:sp>
      <p:sp>
        <p:nvSpPr>
          <p:cNvPr id="31783" name="Text Box 40"/>
          <p:cNvSpPr txBox="1">
            <a:spLocks noChangeArrowheads="1"/>
          </p:cNvSpPr>
          <p:nvPr/>
        </p:nvSpPr>
        <p:spPr bwMode="auto">
          <a:xfrm>
            <a:off x="6477000" y="2362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pPr>
            <a:r>
              <a:rPr lang="en-US" sz="2400" u="sng">
                <a:solidFill>
                  <a:srgbClr val="000000"/>
                </a:solidFill>
              </a:rPr>
              <a:t>E’</a:t>
            </a:r>
          </a:p>
        </p:txBody>
      </p:sp>
    </p:spTree>
    <p:extLst>
      <p:ext uri="{BB962C8B-B14F-4D97-AF65-F5344CB8AC3E}">
        <p14:creationId xmlns:p14="http://schemas.microsoft.com/office/powerpoint/2010/main" val="3875317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Ví dụ:</a:t>
            </a:r>
            <a:br>
              <a:rPr lang="en-US"/>
            </a:br>
            <a:r>
              <a:rPr lang="vi-VN"/>
              <a:t>Hai đơn đồ thị G1 và G2 sau là đẳng cấu qua phép đẳng cấu f: a</a:t>
            </a:r>
            <a:r>
              <a:rPr lang="en-US">
                <a:sym typeface="Wingdings" panose="05000000000000000000" pitchFamily="2" charset="2"/>
              </a:rPr>
              <a:t></a:t>
            </a:r>
            <a:r>
              <a:rPr lang="vi-VN"/>
              <a:t> x,</a:t>
            </a:r>
            <a:br>
              <a:rPr lang="vi-VN"/>
            </a:br>
            <a:r>
              <a:rPr lang="en-US"/>
              <a:t>b</a:t>
            </a:r>
            <a:r>
              <a:rPr lang="en-US">
                <a:sym typeface="Wingdings" panose="05000000000000000000" pitchFamily="2" charset="2"/>
              </a:rPr>
              <a:t></a:t>
            </a:r>
            <a:r>
              <a:rPr lang="en-US"/>
              <a:t>u, c</a:t>
            </a:r>
            <a:r>
              <a:rPr lang="en-US">
                <a:sym typeface="Wingdings" panose="05000000000000000000" pitchFamily="2" charset="2"/>
              </a:rPr>
              <a:t></a:t>
            </a:r>
            <a:r>
              <a:rPr lang="en-US"/>
              <a:t>z, d</a:t>
            </a:r>
            <a:r>
              <a:rPr lang="en-US">
                <a:sym typeface="Wingdings" panose="05000000000000000000" pitchFamily="2" charset="2"/>
              </a:rPr>
              <a:t></a:t>
            </a:r>
            <a:r>
              <a:rPr lang="en-US"/>
              <a:t>v, e</a:t>
            </a:r>
            <a:r>
              <a:rPr lang="en-US">
                <a:sym typeface="Wingdings" panose="05000000000000000000" pitchFamily="2" charset="2"/>
              </a:rPr>
              <a:t></a:t>
            </a:r>
            <a:r>
              <a:rPr lang="en-US"/>
              <a:t>y:</a:t>
            </a:r>
          </a:p>
        </p:txBody>
      </p:sp>
      <p:sp>
        <p:nvSpPr>
          <p:cNvPr id="4" name="Slide Number Placeholder 3"/>
          <p:cNvSpPr>
            <a:spLocks noGrp="1"/>
          </p:cNvSpPr>
          <p:nvPr>
            <p:ph type="sldNum" sz="quarter" idx="4294967295"/>
          </p:nvPr>
        </p:nvSpPr>
        <p:spPr>
          <a:xfrm>
            <a:off x="8077200" y="6243638"/>
            <a:ext cx="2133600" cy="4572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7A3086-7E50-4D05-AB2A-CC455D588B71}" type="slidenum">
              <a:rPr lang="en-US" altLang="en-US">
                <a:solidFill>
                  <a:srgbClr val="000000"/>
                </a:solidFill>
                <a:latin typeface="Garamond" panose="02020404030301010803" pitchFamily="18" charset="0"/>
              </a:rPr>
              <a:pPr/>
              <a:t>42</a:t>
            </a:fld>
            <a:endParaRPr lang="en-US" altLang="en-US">
              <a:solidFill>
                <a:srgbClr val="000000"/>
              </a:solidFill>
              <a:latin typeface="Garamond" panose="02020404030301010803" pitchFamily="18" charset="0"/>
            </a:endParaRP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086100"/>
            <a:ext cx="67532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630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Ví dụ:</a:t>
            </a:r>
          </a:p>
        </p:txBody>
      </p:sp>
      <p:sp>
        <p:nvSpPr>
          <p:cNvPr id="33795" name="Content Placeholder 2"/>
          <p:cNvSpPr>
            <a:spLocks noGrp="1"/>
          </p:cNvSpPr>
          <p:nvPr>
            <p:ph idx="1"/>
          </p:nvPr>
        </p:nvSpPr>
        <p:spPr/>
        <p:txBody>
          <a:bodyPr/>
          <a:lstStyle/>
          <a:p>
            <a:r>
              <a:rPr lang="vi-VN"/>
              <a:t>Hai đồ thị G1 và G2 sau đều có 5 đỉnh và 6 cạnh nhưng không đẳng cấu vì trong G1</a:t>
            </a:r>
            <a:r>
              <a:rPr lang="en-US"/>
              <a:t> </a:t>
            </a:r>
            <a:r>
              <a:rPr lang="vi-VN"/>
              <a:t>có một đỉnh bậc 4 mà trong G2 không có đỉnh bậc 4 nào</a:t>
            </a:r>
            <a:r>
              <a:rPr lang="en-US"/>
              <a:t>.</a:t>
            </a:r>
          </a:p>
        </p:txBody>
      </p:sp>
      <p:sp>
        <p:nvSpPr>
          <p:cNvPr id="4" name="Slide Number Placeholder 3"/>
          <p:cNvSpPr>
            <a:spLocks noGrp="1"/>
          </p:cNvSpPr>
          <p:nvPr>
            <p:ph type="sldNum" sz="quarter" idx="4294967295"/>
          </p:nvPr>
        </p:nvSpPr>
        <p:spPr>
          <a:xfrm>
            <a:off x="8077200" y="6243638"/>
            <a:ext cx="2133600" cy="4572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879D3F-8F5A-4EF2-8086-BEE5F1FF9140}" type="slidenum">
              <a:rPr lang="en-US" altLang="en-US">
                <a:solidFill>
                  <a:srgbClr val="000000"/>
                </a:solidFill>
                <a:latin typeface="Garamond" panose="02020404030301010803" pitchFamily="18" charset="0"/>
              </a:rPr>
              <a:pPr/>
              <a:t>43</a:t>
            </a:fld>
            <a:endParaRPr lang="en-US" altLang="en-US">
              <a:solidFill>
                <a:srgbClr val="000000"/>
              </a:solidFill>
              <a:latin typeface="Garamond" panose="02020404030301010803" pitchFamily="18" charset="0"/>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581400"/>
            <a:ext cx="79914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183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t>Ví dụ:</a:t>
            </a:r>
          </a:p>
        </p:txBody>
      </p:sp>
      <p:sp>
        <p:nvSpPr>
          <p:cNvPr id="34819" name="Content Placeholder 2"/>
          <p:cNvSpPr>
            <a:spLocks noGrp="1"/>
          </p:cNvSpPr>
          <p:nvPr>
            <p:ph idx="1"/>
          </p:nvPr>
        </p:nvSpPr>
        <p:spPr>
          <a:xfrm>
            <a:off x="1981200" y="3276600"/>
            <a:ext cx="8229600" cy="3124200"/>
          </a:xfrm>
        </p:spPr>
        <p:txBody>
          <a:bodyPr/>
          <a:lstStyle/>
          <a:p>
            <a:r>
              <a:rPr lang="vi-VN"/>
              <a:t>Hai đồ thị G1 và G2 đều có 7 đỉnh, 10 cạnh, cùng có một đỉnh bậc 4, bốn đỉnh</a:t>
            </a:r>
            <a:r>
              <a:rPr lang="en-US"/>
              <a:t> </a:t>
            </a:r>
            <a:r>
              <a:rPr lang="vi-VN"/>
              <a:t>bậc 3 và hai đỉnh bậc 2. Tuy nhiên G1 và G2 là không đẳng cấu vì hai đỉnh bậc 2 của G1</a:t>
            </a:r>
            <a:r>
              <a:rPr lang="en-US"/>
              <a:t> </a:t>
            </a:r>
            <a:r>
              <a:rPr lang="vi-VN"/>
              <a:t>(a và d) là không kề nhau, trong khi hai đỉnh bậc 2 của G2 (y và z) là kề nhau.</a:t>
            </a:r>
            <a:endParaRPr lang="en-US"/>
          </a:p>
        </p:txBody>
      </p:sp>
      <p:sp>
        <p:nvSpPr>
          <p:cNvPr id="4" name="Slide Number Placeholder 3"/>
          <p:cNvSpPr>
            <a:spLocks noGrp="1"/>
          </p:cNvSpPr>
          <p:nvPr>
            <p:ph type="sldNum" sz="quarter" idx="4294967295"/>
          </p:nvPr>
        </p:nvSpPr>
        <p:spPr>
          <a:xfrm>
            <a:off x="8077200" y="6243638"/>
            <a:ext cx="2133600" cy="4572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64C642-6B1C-43CF-A25E-29A5513151F2}" type="slidenum">
              <a:rPr lang="en-US" altLang="en-US">
                <a:solidFill>
                  <a:srgbClr val="000000"/>
                </a:solidFill>
                <a:latin typeface="Garamond" panose="02020404030301010803" pitchFamily="18" charset="0"/>
              </a:rPr>
              <a:pPr/>
              <a:t>44</a:t>
            </a:fld>
            <a:endParaRPr lang="en-US" altLang="en-US">
              <a:solidFill>
                <a:srgbClr val="000000"/>
              </a:solidFill>
              <a:latin typeface="Garamond" panose="02020404030301010803" pitchFamily="18" charset="0"/>
            </a:endParaRPr>
          </a:p>
        </p:txBody>
      </p:sp>
      <p:pic>
        <p:nvPicPr>
          <p:cNvPr id="348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914401"/>
            <a:ext cx="64484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291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t>Ví dụ:</a:t>
            </a:r>
          </a:p>
        </p:txBody>
      </p:sp>
      <p:sp>
        <p:nvSpPr>
          <p:cNvPr id="35843" name="Content Placeholder 2"/>
          <p:cNvSpPr>
            <a:spLocks noGrp="1"/>
          </p:cNvSpPr>
          <p:nvPr>
            <p:ph idx="1"/>
          </p:nvPr>
        </p:nvSpPr>
        <p:spPr/>
        <p:txBody>
          <a:bodyPr/>
          <a:lstStyle/>
          <a:p>
            <a:r>
              <a:rPr lang="vi-VN"/>
              <a:t>Hãy xác định xem hai đồ thị sau có đẳng cấu hay không?</a:t>
            </a:r>
            <a:endParaRPr lang="en-US"/>
          </a:p>
        </p:txBody>
      </p:sp>
      <p:sp>
        <p:nvSpPr>
          <p:cNvPr id="4" name="Slide Number Placeholder 3"/>
          <p:cNvSpPr>
            <a:spLocks noGrp="1"/>
          </p:cNvSpPr>
          <p:nvPr>
            <p:ph type="sldNum" sz="quarter" idx="4294967295"/>
          </p:nvPr>
        </p:nvSpPr>
        <p:spPr>
          <a:xfrm>
            <a:off x="8077200" y="6243638"/>
            <a:ext cx="2133600" cy="4572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C413C6-9FA8-494B-B590-E4D7C0B2CCE9}" type="slidenum">
              <a:rPr lang="en-US" altLang="en-US">
                <a:solidFill>
                  <a:srgbClr val="000000"/>
                </a:solidFill>
                <a:latin typeface="Garamond" panose="02020404030301010803" pitchFamily="18" charset="0"/>
              </a:rPr>
              <a:pPr/>
              <a:t>45</a:t>
            </a:fld>
            <a:endParaRPr lang="en-US" altLang="en-US">
              <a:solidFill>
                <a:srgbClr val="000000"/>
              </a:solidFill>
              <a:latin typeface="Garamond" panose="02020404030301010803" pitchFamily="18" charset="0"/>
            </a:endParaRPr>
          </a:p>
        </p:txBody>
      </p:sp>
      <p:pic>
        <p:nvPicPr>
          <p:cNvPr id="358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2895601"/>
            <a:ext cx="60388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754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vi-VN" dirty="0"/>
              <a:t>Các đồ thị sau có đẳng cấu với nhau không?</a:t>
            </a:r>
            <a:endParaRPr lang="en-US" dirty="0"/>
          </a:p>
        </p:txBody>
      </p:sp>
      <p:sp>
        <p:nvSpPr>
          <p:cNvPr id="4" name="Slide Number Placeholder 3"/>
          <p:cNvSpPr>
            <a:spLocks noGrp="1"/>
          </p:cNvSpPr>
          <p:nvPr>
            <p:ph type="sldNum" sz="quarter" idx="4294967295"/>
          </p:nvPr>
        </p:nvSpPr>
        <p:spPr>
          <a:xfrm>
            <a:off x="8077200" y="6243638"/>
            <a:ext cx="2133600" cy="457200"/>
          </a:xfrm>
          <a:prstGeom prst="rect">
            <a:avLst/>
          </a:prstGeom>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00952B-8B83-4A95-AE83-23C56363E33E}" type="slidenum">
              <a:rPr lang="en-US" altLang="en-US">
                <a:solidFill>
                  <a:srgbClr val="000000"/>
                </a:solidFill>
                <a:latin typeface="Garamond" panose="02020404030301010803" pitchFamily="18" charset="0"/>
              </a:rPr>
              <a:pPr/>
              <a:t>46</a:t>
            </a:fld>
            <a:endParaRPr lang="en-US" altLang="en-US">
              <a:solidFill>
                <a:srgbClr val="000000"/>
              </a:solidFill>
              <a:latin typeface="Garamond" panose="02020404030301010803" pitchFamily="18" charset="0"/>
            </a:endParaRPr>
          </a:p>
        </p:txBody>
      </p:sp>
      <p:pic>
        <p:nvPicPr>
          <p:cNvPr id="583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0" y="1828800"/>
            <a:ext cx="85661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90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47</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2800" b="1" dirty="0">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dirty="0"/>
          </a:p>
        </p:txBody>
      </p:sp>
      <p:sp>
        <p:nvSpPr>
          <p:cNvPr id="22533" name="Rectangle 3"/>
          <p:cNvSpPr>
            <a:spLocks noGrp="1" noChangeArrowheads="1"/>
          </p:cNvSpPr>
          <p:nvPr>
            <p:ph type="body" idx="1"/>
          </p:nvPr>
        </p:nvSpPr>
        <p:spPr/>
        <p:txBody>
          <a:bodyPr/>
          <a:lstStyle/>
          <a:p>
            <a:pPr eaLnBrk="1" hangingPunct="1">
              <a:buFontTx/>
              <a:buNone/>
            </a:pPr>
            <a:r>
              <a:rPr lang="en-US" dirty="0">
                <a:latin typeface="+mj-lt"/>
              </a:rPr>
              <a:t>1.1.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trong</a:t>
            </a:r>
            <a:r>
              <a:rPr lang="en-US" dirty="0">
                <a:latin typeface="+mj-lt"/>
              </a:rPr>
              <a:t> </a:t>
            </a:r>
            <a:r>
              <a:rPr lang="en-US" dirty="0" err="1">
                <a:latin typeface="+mj-lt"/>
              </a:rPr>
              <a:t>thực</a:t>
            </a:r>
            <a:r>
              <a:rPr lang="en-US" dirty="0">
                <a:latin typeface="+mj-lt"/>
              </a:rPr>
              <a:t> </a:t>
            </a:r>
            <a:r>
              <a:rPr lang="en-US" dirty="0" err="1">
                <a:latin typeface="+mj-lt"/>
              </a:rPr>
              <a:t>tế</a:t>
            </a:r>
            <a:endParaRPr lang="en-US" dirty="0">
              <a:latin typeface="+mj-lt"/>
            </a:endParaRPr>
          </a:p>
          <a:p>
            <a:pPr eaLnBrk="1" hangingPunct="1">
              <a:buFontTx/>
              <a:buNone/>
            </a:pPr>
            <a:r>
              <a:rPr lang="en-US" dirty="0">
                <a:latin typeface="+mj-lt"/>
              </a:rPr>
              <a:t>1.2. </a:t>
            </a:r>
            <a:r>
              <a:rPr lang="en-US" dirty="0" err="1">
                <a:latin typeface="+mj-lt"/>
              </a:rPr>
              <a:t>Các</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a:p>
            <a:pPr eaLnBrk="1" hangingPunct="1">
              <a:buFontTx/>
              <a:buNone/>
            </a:pPr>
            <a:r>
              <a:rPr lang="en-US" dirty="0">
                <a:latin typeface="+mj-lt"/>
              </a:rPr>
              <a:t>1.3. </a:t>
            </a:r>
            <a:r>
              <a:rPr lang="en-US" dirty="0" err="1">
                <a:latin typeface="+mj-lt"/>
              </a:rPr>
              <a:t>Bậc</a:t>
            </a:r>
            <a:r>
              <a:rPr lang="en-US" dirty="0">
                <a:latin typeface="+mj-lt"/>
              </a:rPr>
              <a:t> </a:t>
            </a:r>
            <a:r>
              <a:rPr lang="en-US" dirty="0" err="1">
                <a:latin typeface="+mj-lt"/>
              </a:rPr>
              <a:t>của</a:t>
            </a:r>
            <a:r>
              <a:rPr lang="en-US" dirty="0">
                <a:latin typeface="+mj-lt"/>
              </a:rPr>
              <a:t> </a:t>
            </a:r>
            <a:r>
              <a:rPr lang="en-US" dirty="0" err="1">
                <a:latin typeface="+mj-lt"/>
              </a:rPr>
              <a:t>đỉnh</a:t>
            </a:r>
            <a:endParaRPr lang="en-US" dirty="0">
              <a:latin typeface="+mj-lt"/>
            </a:endParaRPr>
          </a:p>
          <a:p>
            <a:pPr eaLnBrk="1" hangingPunct="1">
              <a:buFontTx/>
              <a:buNone/>
            </a:pPr>
            <a:r>
              <a:rPr lang="en-US" dirty="0">
                <a:latin typeface="+mj-lt"/>
              </a:rPr>
              <a:t>1.4. </a:t>
            </a:r>
            <a:r>
              <a:rPr lang="en-US" dirty="0" err="1">
                <a:latin typeface="+mj-lt"/>
              </a:rPr>
              <a:t>Đồ</a:t>
            </a:r>
            <a:r>
              <a:rPr lang="en-US" dirty="0">
                <a:latin typeface="+mj-lt"/>
              </a:rPr>
              <a:t> </a:t>
            </a:r>
            <a:r>
              <a:rPr lang="en-US" dirty="0" err="1">
                <a:latin typeface="+mj-lt"/>
              </a:rPr>
              <a:t>thị</a:t>
            </a:r>
            <a:r>
              <a:rPr lang="en-US" dirty="0">
                <a:latin typeface="+mj-lt"/>
              </a:rPr>
              <a:t> con</a:t>
            </a:r>
          </a:p>
          <a:p>
            <a:pPr eaLnBrk="1" hangingPunct="1">
              <a:buFontTx/>
              <a:buNone/>
            </a:pPr>
            <a:r>
              <a:rPr lang="en-US" dirty="0">
                <a:latin typeface="+mj-lt"/>
              </a:rPr>
              <a:t>1.5.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đẳng</a:t>
            </a:r>
            <a:r>
              <a:rPr lang="en-US" dirty="0">
                <a:latin typeface="+mj-lt"/>
              </a:rPr>
              <a:t> </a:t>
            </a:r>
            <a:r>
              <a:rPr lang="en-US" dirty="0" err="1">
                <a:latin typeface="+mj-lt"/>
              </a:rPr>
              <a:t>cấu</a:t>
            </a:r>
            <a:endParaRPr lang="en-US" dirty="0">
              <a:latin typeface="+mj-lt"/>
            </a:endParaRPr>
          </a:p>
          <a:p>
            <a:pPr eaLnBrk="1" hangingPunct="1">
              <a:buFontTx/>
              <a:buNone/>
            </a:pPr>
            <a:r>
              <a:rPr lang="en-US" b="1" dirty="0">
                <a:latin typeface="+mj-lt"/>
              </a:rPr>
              <a:t>1.6. </a:t>
            </a:r>
            <a:r>
              <a:rPr lang="en-US" b="1" dirty="0" err="1">
                <a:latin typeface="+mj-lt"/>
              </a:rPr>
              <a:t>Đường</a:t>
            </a:r>
            <a:r>
              <a:rPr lang="en-US" b="1" dirty="0">
                <a:latin typeface="+mj-lt"/>
              </a:rPr>
              <a:t> </a:t>
            </a:r>
            <a:r>
              <a:rPr lang="en-US" b="1" dirty="0" err="1">
                <a:latin typeface="+mj-lt"/>
              </a:rPr>
              <a:t>đi</a:t>
            </a:r>
            <a:r>
              <a:rPr lang="en-US" b="1" dirty="0">
                <a:latin typeface="+mj-lt"/>
              </a:rPr>
              <a:t> </a:t>
            </a:r>
            <a:r>
              <a:rPr lang="en-US" b="1" dirty="0" err="1">
                <a:latin typeface="+mj-lt"/>
              </a:rPr>
              <a:t>và</a:t>
            </a:r>
            <a:r>
              <a:rPr lang="en-US" b="1" dirty="0">
                <a:latin typeface="+mj-lt"/>
              </a:rPr>
              <a:t> </a:t>
            </a:r>
            <a:r>
              <a:rPr lang="en-US" b="1" dirty="0" err="1">
                <a:latin typeface="+mj-lt"/>
              </a:rPr>
              <a:t>chu</a:t>
            </a:r>
            <a:r>
              <a:rPr lang="en-US" b="1" dirty="0">
                <a:latin typeface="+mj-lt"/>
              </a:rPr>
              <a:t> </a:t>
            </a:r>
            <a:r>
              <a:rPr lang="en-US" b="1" dirty="0" err="1">
                <a:latin typeface="+mj-lt"/>
              </a:rPr>
              <a:t>trình</a:t>
            </a:r>
            <a:endParaRPr lang="en-US" b="1" dirty="0">
              <a:latin typeface="+mj-lt"/>
            </a:endParaRPr>
          </a:p>
          <a:p>
            <a:pPr eaLnBrk="1" hangingPunct="1">
              <a:buFontTx/>
              <a:buNone/>
            </a:pPr>
            <a:r>
              <a:rPr lang="en-US" dirty="0">
                <a:latin typeface="+mj-lt"/>
              </a:rPr>
              <a:t>1.7. </a:t>
            </a:r>
            <a:r>
              <a:rPr lang="en-US" dirty="0" err="1">
                <a:latin typeface="+mj-lt"/>
              </a:rPr>
              <a:t>Tính</a:t>
            </a:r>
            <a:r>
              <a:rPr lang="en-US" dirty="0">
                <a:latin typeface="+mj-lt"/>
              </a:rPr>
              <a:t> </a:t>
            </a:r>
            <a:r>
              <a:rPr lang="en-US" dirty="0" err="1">
                <a:latin typeface="+mj-lt"/>
              </a:rPr>
              <a:t>liên</a:t>
            </a:r>
            <a:r>
              <a:rPr lang="en-US" dirty="0">
                <a:latin typeface="+mj-lt"/>
              </a:rPr>
              <a:t> </a:t>
            </a:r>
            <a:r>
              <a:rPr lang="en-US" dirty="0" err="1">
                <a:latin typeface="+mj-lt"/>
              </a:rPr>
              <a:t>thông</a:t>
            </a:r>
            <a:endParaRPr lang="en-US" dirty="0">
              <a:latin typeface="+mj-lt"/>
            </a:endParaRPr>
          </a:p>
          <a:p>
            <a:pPr eaLnBrk="1" hangingPunct="1">
              <a:buFontTx/>
              <a:buNone/>
            </a:pPr>
            <a:r>
              <a:rPr lang="en-US" dirty="0">
                <a:latin typeface="+mj-lt"/>
              </a:rPr>
              <a:t>1.8.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đặc</a:t>
            </a:r>
            <a:r>
              <a:rPr lang="en-US" dirty="0">
                <a:latin typeface="+mj-lt"/>
              </a:rPr>
              <a:t> </a:t>
            </a:r>
            <a:r>
              <a:rPr lang="en-US" dirty="0" err="1">
                <a:latin typeface="+mj-lt"/>
              </a:rPr>
              <a:t>biệt</a:t>
            </a:r>
            <a:endParaRPr lang="en-US" dirty="0">
              <a:latin typeface="+mj-lt"/>
            </a:endParaRPr>
          </a:p>
          <a:p>
            <a:pPr eaLnBrk="1" hangingPunct="1">
              <a:buNone/>
            </a:pPr>
            <a:r>
              <a:rPr lang="en-US" dirty="0"/>
              <a:t>1.9.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lang="en-US" dirty="0"/>
          </a:p>
          <a:p>
            <a:pPr eaLnBrk="1" hangingPunct="1">
              <a:buFontTx/>
              <a:buNone/>
            </a:pPr>
            <a:endParaRPr lang="en-US" dirty="0">
              <a:latin typeface="+mj-lt"/>
            </a:endParaRPr>
          </a:p>
          <a:p>
            <a:pPr lvl="1" eaLnBrk="1" hangingPunct="1"/>
            <a:endParaRPr lang="en-US" dirty="0">
              <a:latin typeface="Arial" pitchFamily="34" charset="0"/>
              <a:ea typeface="Arial Unicode MS" pitchFamily="34" charset="-128"/>
              <a:cs typeface="Arial Unicode MS" pitchFamily="34" charset="-128"/>
            </a:endParaRPr>
          </a:p>
          <a:p>
            <a:pPr lvl="1" eaLnBrk="1" hangingPunct="1"/>
            <a:endParaRPr lang="en-US" dirty="0"/>
          </a:p>
          <a:p>
            <a:pPr eaLnBrk="1" hangingPunct="1"/>
            <a:endParaRPr lang="en-US" dirty="0"/>
          </a:p>
        </p:txBody>
      </p:sp>
    </p:spTree>
    <p:extLst>
      <p:ext uri="{BB962C8B-B14F-4D97-AF65-F5344CB8AC3E}">
        <p14:creationId xmlns:p14="http://schemas.microsoft.com/office/powerpoint/2010/main" val="2315977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7587" name="Slide Number Placeholder 4"/>
          <p:cNvSpPr>
            <a:spLocks noGrp="1"/>
          </p:cNvSpPr>
          <p:nvPr>
            <p:ph type="sldNum" sz="quarter" idx="11"/>
          </p:nvPr>
        </p:nvSpPr>
        <p:spPr>
          <a:noFill/>
        </p:spPr>
        <p:txBody>
          <a:bodyPr/>
          <a:lstStyle/>
          <a:p>
            <a:fld id="{6D933991-CCCB-4719-AFF1-DEE16653516B}" type="slidenum">
              <a:rPr lang="en-US">
                <a:solidFill>
                  <a:srgbClr val="000000"/>
                </a:solidFill>
              </a:rPr>
              <a:pPr/>
              <a:t>48</a:t>
            </a:fld>
            <a:endParaRPr lang="en-US">
              <a:solidFill>
                <a:srgbClr val="000000"/>
              </a:solidFill>
            </a:endParaRPr>
          </a:p>
        </p:txBody>
      </p:sp>
      <p:sp>
        <p:nvSpPr>
          <p:cNvPr id="67588" name="Rectangle 2"/>
          <p:cNvSpPr>
            <a:spLocks noGrp="1" noChangeArrowheads="1"/>
          </p:cNvSpPr>
          <p:nvPr>
            <p:ph type="title"/>
          </p:nvPr>
        </p:nvSpPr>
        <p:spPr/>
        <p:txBody>
          <a:bodyPr/>
          <a:lstStyle/>
          <a:p>
            <a:pPr eaLnBrk="1" hangingPunct="1"/>
            <a:r>
              <a:rPr lang="en-US"/>
              <a:t>Đường đi, Chu trình</a:t>
            </a:r>
          </a:p>
        </p:txBody>
      </p:sp>
      <p:sp>
        <p:nvSpPr>
          <p:cNvPr id="67589" name="Rectangle 3"/>
          <p:cNvSpPr>
            <a:spLocks noGrp="1" noChangeArrowheads="1"/>
          </p:cNvSpPr>
          <p:nvPr>
            <p:ph type="body" idx="1"/>
          </p:nvPr>
        </p:nvSpPr>
        <p:spPr/>
        <p:txBody>
          <a:bodyPr/>
          <a:lstStyle/>
          <a:p>
            <a:r>
              <a:rPr lang="vi-VN" b="1" dirty="0"/>
              <a:t>Định nghĩa. </a:t>
            </a:r>
            <a:r>
              <a:rPr lang="vi-VN" b="1" i="1" dirty="0"/>
              <a:t> Đường đi P độ dài n từ đỉnh u đến đỉnh v, trong đó n là số nguyên dương, trên đồ thị G=(V,E)  là dãy </a:t>
            </a:r>
          </a:p>
          <a:p>
            <a:r>
              <a:rPr lang="sv-SE" i="1" dirty="0"/>
              <a:t>         P:	x</a:t>
            </a:r>
            <a:r>
              <a:rPr lang="sv-SE" i="1" baseline="-25000" dirty="0"/>
              <a:t>0</a:t>
            </a:r>
            <a:r>
              <a:rPr lang="sv-SE" i="1" dirty="0"/>
              <a:t>, x</a:t>
            </a:r>
            <a:r>
              <a:rPr lang="sv-SE" i="1" baseline="-25000" dirty="0"/>
              <a:t>1</a:t>
            </a:r>
            <a:r>
              <a:rPr lang="sv-SE" i="1" dirty="0"/>
              <a:t>, . . . , x</a:t>
            </a:r>
            <a:r>
              <a:rPr lang="sv-SE" i="1" baseline="-25000" dirty="0"/>
              <a:t>n-1</a:t>
            </a:r>
            <a:r>
              <a:rPr lang="sv-SE" i="1" dirty="0"/>
              <a:t>, x</a:t>
            </a:r>
            <a:r>
              <a:rPr lang="sv-SE" i="1" baseline="-25000" dirty="0"/>
              <a:t>n</a:t>
            </a:r>
            <a:r>
              <a:rPr lang="sv-SE" i="1" dirty="0"/>
              <a:t>  </a:t>
            </a:r>
          </a:p>
          <a:p>
            <a:r>
              <a:rPr lang="pt-BR" i="1" dirty="0"/>
              <a:t>    trong đó u = x</a:t>
            </a:r>
            <a:r>
              <a:rPr lang="pt-BR" i="1" baseline="-25000" dirty="0"/>
              <a:t>0</a:t>
            </a:r>
            <a:r>
              <a:rPr lang="pt-BR" i="1" dirty="0"/>
              <a:t>, v = x</a:t>
            </a:r>
            <a:r>
              <a:rPr lang="pt-BR" i="1" baseline="-25000" dirty="0"/>
              <a:t>n</a:t>
            </a:r>
            <a:r>
              <a:rPr lang="pt-BR" i="1" dirty="0"/>
              <a:t>, (x</a:t>
            </a:r>
            <a:r>
              <a:rPr lang="pt-BR" i="1" baseline="-25000" dirty="0"/>
              <a:t>i</a:t>
            </a:r>
            <a:r>
              <a:rPr lang="pt-BR" i="1" dirty="0"/>
              <a:t>, x</a:t>
            </a:r>
            <a:r>
              <a:rPr lang="pt-BR" i="1" baseline="-25000" dirty="0"/>
              <a:t>i+1</a:t>
            </a:r>
            <a:r>
              <a:rPr lang="pt-BR" i="1" dirty="0"/>
              <a:t>) </a:t>
            </a:r>
            <a:r>
              <a:rPr lang="pt-BR" i="1" dirty="0">
                <a:sym typeface="Symbol"/>
              </a:rPr>
              <a:t> E,  i = 0, 1, 2, ... , n-1.</a:t>
            </a:r>
          </a:p>
          <a:p>
            <a:r>
              <a:rPr lang="vi-VN" i="1" dirty="0"/>
              <a:t>    Đường đi nói trên còn có thể biểu diễn dưới dạng dãy các cạnh:</a:t>
            </a:r>
          </a:p>
          <a:p>
            <a:r>
              <a:rPr lang="sv-SE" i="1" dirty="0"/>
              <a:t>			(x</a:t>
            </a:r>
            <a:r>
              <a:rPr lang="sv-SE" i="1" baseline="-25000" dirty="0"/>
              <a:t>0</a:t>
            </a:r>
            <a:r>
              <a:rPr lang="sv-SE" i="1" dirty="0"/>
              <a:t>, x</a:t>
            </a:r>
            <a:r>
              <a:rPr lang="sv-SE" i="1" baseline="-25000" dirty="0"/>
              <a:t>1</a:t>
            </a:r>
            <a:r>
              <a:rPr lang="sv-SE" i="1" dirty="0"/>
              <a:t>),  (x</a:t>
            </a:r>
            <a:r>
              <a:rPr lang="sv-SE" i="1" baseline="-25000" dirty="0"/>
              <a:t>1</a:t>
            </a:r>
            <a:r>
              <a:rPr lang="sv-SE" i="1" dirty="0"/>
              <a:t>, x</a:t>
            </a:r>
            <a:r>
              <a:rPr lang="sv-SE" i="1" baseline="-25000" dirty="0"/>
              <a:t>2</a:t>
            </a:r>
            <a:r>
              <a:rPr lang="sv-SE" i="1" dirty="0"/>
              <a:t>), . . . , (x</a:t>
            </a:r>
            <a:r>
              <a:rPr lang="sv-SE" i="1" baseline="-25000" dirty="0"/>
              <a:t>n-1</a:t>
            </a:r>
            <a:r>
              <a:rPr lang="sv-SE" i="1" dirty="0"/>
              <a:t>, x</a:t>
            </a:r>
            <a:r>
              <a:rPr lang="sv-SE" i="1" baseline="-25000" dirty="0"/>
              <a:t>n</a:t>
            </a:r>
            <a:r>
              <a:rPr lang="sv-SE" i="1" dirty="0"/>
              <a:t>).</a:t>
            </a:r>
          </a:p>
          <a:p>
            <a:r>
              <a:rPr lang="vi-VN" i="1" dirty="0"/>
              <a:t>    Đỉnh u gọi là </a:t>
            </a:r>
            <a:r>
              <a:rPr lang="vi-VN" b="1" i="1" dirty="0"/>
              <a:t>đỉnh đầu, còn đỉnh v gọi là đỉnh cuối của đường đi.</a:t>
            </a:r>
          </a:p>
        </p:txBody>
      </p:sp>
    </p:spTree>
    <p:extLst>
      <p:ext uri="{BB962C8B-B14F-4D97-AF65-F5344CB8AC3E}">
        <p14:creationId xmlns:p14="http://schemas.microsoft.com/office/powerpoint/2010/main" val="1243750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68611" name="Slide Number Placeholder 4"/>
          <p:cNvSpPr>
            <a:spLocks noGrp="1"/>
          </p:cNvSpPr>
          <p:nvPr>
            <p:ph type="sldNum" sz="quarter" idx="11"/>
          </p:nvPr>
        </p:nvSpPr>
        <p:spPr>
          <a:noFill/>
        </p:spPr>
        <p:txBody>
          <a:bodyPr/>
          <a:lstStyle/>
          <a:p>
            <a:fld id="{3257428B-0ACD-4653-AD34-B06F1B0F86B7}" type="slidenum">
              <a:rPr lang="en-US">
                <a:solidFill>
                  <a:srgbClr val="000000"/>
                </a:solidFill>
              </a:rPr>
              <a:pPr/>
              <a:t>49</a:t>
            </a:fld>
            <a:endParaRPr lang="en-US">
              <a:solidFill>
                <a:srgbClr val="000000"/>
              </a:solidFill>
            </a:endParaRPr>
          </a:p>
        </p:txBody>
      </p:sp>
      <p:sp>
        <p:nvSpPr>
          <p:cNvPr id="68612" name="Rectangle 2"/>
          <p:cNvSpPr>
            <a:spLocks noGrp="1" noChangeArrowheads="1"/>
          </p:cNvSpPr>
          <p:nvPr>
            <p:ph type="title"/>
          </p:nvPr>
        </p:nvSpPr>
        <p:spPr/>
        <p:txBody>
          <a:bodyPr/>
          <a:lstStyle/>
          <a:p>
            <a:pPr eaLnBrk="1" hangingPunct="1"/>
            <a:r>
              <a:rPr lang="en-US"/>
              <a:t>Đường đi, Chu trình</a:t>
            </a:r>
          </a:p>
        </p:txBody>
      </p:sp>
      <p:sp>
        <p:nvSpPr>
          <p:cNvPr id="68613" name="Rectangle 3"/>
          <p:cNvSpPr>
            <a:spLocks noGrp="1" noChangeArrowheads="1"/>
          </p:cNvSpPr>
          <p:nvPr>
            <p:ph type="body" idx="1"/>
          </p:nvPr>
        </p:nvSpPr>
        <p:spPr/>
        <p:txBody>
          <a:bodyPr/>
          <a:lstStyle/>
          <a:p>
            <a:pPr algn="just" eaLnBrk="1" hangingPunct="1">
              <a:lnSpc>
                <a:spcPct val="120000"/>
              </a:lnSpc>
              <a:spcBef>
                <a:spcPts val="1200"/>
              </a:spcBef>
            </a:pPr>
            <a:r>
              <a:rPr lang="en-GB" dirty="0" err="1">
                <a:latin typeface="Arial Unicode MS" pitchFamily="34" charset="-128"/>
              </a:rPr>
              <a:t>Đường</a:t>
            </a:r>
            <a:r>
              <a:rPr lang="en-GB" dirty="0">
                <a:latin typeface="Arial Unicode MS" pitchFamily="34" charset="-128"/>
              </a:rPr>
              <a:t> </a:t>
            </a:r>
            <a:r>
              <a:rPr lang="en-GB" dirty="0" err="1">
                <a:latin typeface="Arial Unicode MS" pitchFamily="34" charset="-128"/>
              </a:rPr>
              <a:t>đi</a:t>
            </a:r>
            <a:r>
              <a:rPr lang="en-GB" dirty="0">
                <a:latin typeface="Arial Unicode MS" pitchFamily="34" charset="-128"/>
              </a:rPr>
              <a:t> </a:t>
            </a:r>
            <a:r>
              <a:rPr lang="en-GB" dirty="0" err="1">
                <a:latin typeface="Arial Unicode MS" pitchFamily="34" charset="-128"/>
              </a:rPr>
              <a:t>gọi</a:t>
            </a:r>
            <a:r>
              <a:rPr lang="en-GB" dirty="0">
                <a:latin typeface="Arial Unicode MS" pitchFamily="34" charset="-128"/>
              </a:rPr>
              <a:t> </a:t>
            </a:r>
            <a:r>
              <a:rPr lang="en-GB" dirty="0" err="1">
                <a:latin typeface="Arial Unicode MS" pitchFamily="34" charset="-128"/>
              </a:rPr>
              <a:t>là</a:t>
            </a:r>
            <a:r>
              <a:rPr lang="en-GB" dirty="0">
                <a:latin typeface="Arial Unicode MS" pitchFamily="34" charset="-128"/>
              </a:rPr>
              <a:t> </a:t>
            </a:r>
            <a:r>
              <a:rPr lang="en-GB" b="1" dirty="0" err="1">
                <a:latin typeface="Arial Unicode MS" pitchFamily="34" charset="-128"/>
              </a:rPr>
              <a:t>đường</a:t>
            </a:r>
            <a:r>
              <a:rPr lang="en-GB" b="1" dirty="0">
                <a:latin typeface="Arial Unicode MS" pitchFamily="34" charset="-128"/>
              </a:rPr>
              <a:t> </a:t>
            </a:r>
            <a:r>
              <a:rPr lang="en-GB" b="1" dirty="0" err="1">
                <a:latin typeface="Arial Unicode MS" pitchFamily="34" charset="-128"/>
              </a:rPr>
              <a:t>đi</a:t>
            </a:r>
            <a:r>
              <a:rPr lang="en-GB" b="1" dirty="0">
                <a:latin typeface="Arial Unicode MS" pitchFamily="34" charset="-128"/>
              </a:rPr>
              <a:t> </a:t>
            </a:r>
            <a:r>
              <a:rPr lang="en-GB" b="1" dirty="0" err="1">
                <a:latin typeface="Arial Unicode MS" pitchFamily="34" charset="-128"/>
              </a:rPr>
              <a:t>sơ</a:t>
            </a:r>
            <a:r>
              <a:rPr lang="en-GB" b="1" dirty="0">
                <a:latin typeface="Arial Unicode MS" pitchFamily="34" charset="-128"/>
              </a:rPr>
              <a:t> </a:t>
            </a:r>
            <a:r>
              <a:rPr lang="en-GB" b="1" dirty="0" err="1">
                <a:latin typeface="Arial Unicode MS" pitchFamily="34" charset="-128"/>
              </a:rPr>
              <a:t>cấp</a:t>
            </a:r>
            <a:r>
              <a:rPr lang="en-GB" dirty="0">
                <a:latin typeface="Arial Unicode MS" pitchFamily="34" charset="-128"/>
              </a:rPr>
              <a:t> </a:t>
            </a:r>
            <a:r>
              <a:rPr lang="en-GB" dirty="0" err="1">
                <a:latin typeface="Arial Unicode MS" pitchFamily="34" charset="-128"/>
              </a:rPr>
              <a:t>nếu</a:t>
            </a:r>
            <a:r>
              <a:rPr lang="en-GB" dirty="0">
                <a:latin typeface="Arial Unicode MS" pitchFamily="34" charset="-128"/>
              </a:rPr>
              <a:t> </a:t>
            </a:r>
            <a:r>
              <a:rPr lang="en-GB" dirty="0" err="1">
                <a:latin typeface="Arial Unicode MS" pitchFamily="34" charset="-128"/>
              </a:rPr>
              <a:t>không</a:t>
            </a:r>
            <a:r>
              <a:rPr lang="en-GB" dirty="0">
                <a:latin typeface="Arial Unicode MS" pitchFamily="34" charset="-128"/>
              </a:rPr>
              <a:t> </a:t>
            </a:r>
            <a:r>
              <a:rPr lang="en-GB" dirty="0" err="1">
                <a:latin typeface="Arial Unicode MS" pitchFamily="34" charset="-128"/>
              </a:rPr>
              <a:t>có</a:t>
            </a:r>
            <a:r>
              <a:rPr lang="en-GB" dirty="0">
                <a:latin typeface="Arial Unicode MS" pitchFamily="34" charset="-128"/>
              </a:rPr>
              <a:t> </a:t>
            </a:r>
            <a:r>
              <a:rPr lang="en-GB" dirty="0" err="1">
                <a:latin typeface="Arial Unicode MS" pitchFamily="34" charset="-128"/>
              </a:rPr>
              <a:t>đỉnh</a:t>
            </a:r>
            <a:r>
              <a:rPr lang="en-GB" dirty="0">
                <a:latin typeface="Arial Unicode MS" pitchFamily="34" charset="-128"/>
              </a:rPr>
              <a:t> </a:t>
            </a:r>
            <a:r>
              <a:rPr lang="en-GB" dirty="0" err="1">
                <a:latin typeface="Arial Unicode MS" pitchFamily="34" charset="-128"/>
              </a:rPr>
              <a:t>nào</a:t>
            </a:r>
            <a:r>
              <a:rPr lang="en-GB" dirty="0">
                <a:latin typeface="Arial Unicode MS" pitchFamily="34" charset="-128"/>
              </a:rPr>
              <a:t> </a:t>
            </a:r>
            <a:r>
              <a:rPr lang="en-GB" dirty="0" err="1">
                <a:latin typeface="Arial Unicode MS" pitchFamily="34" charset="-128"/>
              </a:rPr>
              <a:t>bị</a:t>
            </a:r>
            <a:r>
              <a:rPr lang="en-GB" dirty="0">
                <a:latin typeface="Arial Unicode MS" pitchFamily="34" charset="-128"/>
              </a:rPr>
              <a:t> </a:t>
            </a:r>
            <a:r>
              <a:rPr lang="en-GB" dirty="0" err="1">
                <a:latin typeface="Arial Unicode MS" pitchFamily="34" charset="-128"/>
              </a:rPr>
              <a:t>lặp</a:t>
            </a:r>
            <a:r>
              <a:rPr lang="en-GB" dirty="0">
                <a:latin typeface="Arial Unicode MS" pitchFamily="34" charset="-128"/>
              </a:rPr>
              <a:t> </a:t>
            </a:r>
            <a:r>
              <a:rPr lang="en-GB" dirty="0" err="1">
                <a:latin typeface="Arial Unicode MS" pitchFamily="34" charset="-128"/>
              </a:rPr>
              <a:t>lại</a:t>
            </a:r>
            <a:r>
              <a:rPr lang="en-GB" dirty="0">
                <a:latin typeface="Arial Unicode MS" pitchFamily="34" charset="-128"/>
              </a:rPr>
              <a:t> </a:t>
            </a:r>
            <a:r>
              <a:rPr lang="en-GB" dirty="0" err="1">
                <a:latin typeface="Arial Unicode MS" pitchFamily="34" charset="-128"/>
              </a:rPr>
              <a:t>trên</a:t>
            </a:r>
            <a:r>
              <a:rPr lang="en-GB" dirty="0">
                <a:latin typeface="Arial Unicode MS" pitchFamily="34" charset="-128"/>
              </a:rPr>
              <a:t> </a:t>
            </a:r>
            <a:r>
              <a:rPr lang="en-GB" dirty="0" err="1">
                <a:latin typeface="Arial Unicode MS" pitchFamily="34" charset="-128"/>
              </a:rPr>
              <a:t>nó</a:t>
            </a:r>
            <a:r>
              <a:rPr lang="en-GB" i="1" dirty="0">
                <a:latin typeface="Arial Unicode MS" pitchFamily="34" charset="-128"/>
              </a:rPr>
              <a:t>.</a:t>
            </a:r>
          </a:p>
          <a:p>
            <a:pPr algn="just" eaLnBrk="1" hangingPunct="1">
              <a:lnSpc>
                <a:spcPct val="120000"/>
              </a:lnSpc>
              <a:spcBef>
                <a:spcPts val="1200"/>
              </a:spcBef>
            </a:pPr>
            <a:r>
              <a:rPr lang="en-GB" dirty="0" err="1">
                <a:latin typeface="Arial Unicode MS" pitchFamily="34" charset="-128"/>
              </a:rPr>
              <a:t>Đường</a:t>
            </a:r>
            <a:r>
              <a:rPr lang="en-GB" dirty="0">
                <a:latin typeface="Arial Unicode MS" pitchFamily="34" charset="-128"/>
              </a:rPr>
              <a:t> </a:t>
            </a:r>
            <a:r>
              <a:rPr lang="en-GB" dirty="0" err="1">
                <a:latin typeface="Arial Unicode MS" pitchFamily="34" charset="-128"/>
              </a:rPr>
              <a:t>đi</a:t>
            </a:r>
            <a:r>
              <a:rPr lang="en-GB" dirty="0">
                <a:latin typeface="Arial Unicode MS" pitchFamily="34" charset="-128"/>
              </a:rPr>
              <a:t> </a:t>
            </a:r>
            <a:r>
              <a:rPr lang="en-GB" dirty="0" err="1">
                <a:latin typeface="Arial Unicode MS" pitchFamily="34" charset="-128"/>
              </a:rPr>
              <a:t>gọi</a:t>
            </a:r>
            <a:r>
              <a:rPr lang="en-GB" dirty="0">
                <a:latin typeface="Arial Unicode MS" pitchFamily="34" charset="-128"/>
              </a:rPr>
              <a:t> </a:t>
            </a:r>
            <a:r>
              <a:rPr lang="en-GB" dirty="0" err="1">
                <a:latin typeface="Arial Unicode MS" pitchFamily="34" charset="-128"/>
              </a:rPr>
              <a:t>là</a:t>
            </a:r>
            <a:r>
              <a:rPr lang="en-GB" dirty="0">
                <a:latin typeface="Arial Unicode MS" pitchFamily="34" charset="-128"/>
              </a:rPr>
              <a:t> </a:t>
            </a:r>
            <a:r>
              <a:rPr lang="en-GB" b="1" dirty="0" err="1">
                <a:latin typeface="Arial Unicode MS" pitchFamily="34" charset="-128"/>
              </a:rPr>
              <a:t>đường</a:t>
            </a:r>
            <a:r>
              <a:rPr lang="en-GB" b="1" dirty="0">
                <a:latin typeface="Arial Unicode MS" pitchFamily="34" charset="-128"/>
              </a:rPr>
              <a:t> </a:t>
            </a:r>
            <a:r>
              <a:rPr lang="en-GB" b="1" dirty="0" err="1">
                <a:latin typeface="Arial Unicode MS" pitchFamily="34" charset="-128"/>
              </a:rPr>
              <a:t>đi</a:t>
            </a:r>
            <a:r>
              <a:rPr lang="en-GB" b="1" dirty="0">
                <a:latin typeface="Arial Unicode MS" pitchFamily="34" charset="-128"/>
              </a:rPr>
              <a:t> </a:t>
            </a:r>
            <a:r>
              <a:rPr lang="en-GB" b="1" dirty="0" err="1">
                <a:latin typeface="Arial Unicode MS" pitchFamily="34" charset="-128"/>
              </a:rPr>
              <a:t>đơn</a:t>
            </a:r>
            <a:r>
              <a:rPr lang="en-GB" b="1" dirty="0">
                <a:latin typeface="Arial Unicode MS" pitchFamily="34" charset="-128"/>
              </a:rPr>
              <a:t> </a:t>
            </a:r>
            <a:r>
              <a:rPr lang="en-GB" b="1" dirty="0" err="1">
                <a:latin typeface="Arial Unicode MS" pitchFamily="34" charset="-128"/>
              </a:rPr>
              <a:t>giản</a:t>
            </a:r>
            <a:r>
              <a:rPr lang="en-GB" dirty="0">
                <a:latin typeface="Arial Unicode MS" pitchFamily="34" charset="-128"/>
              </a:rPr>
              <a:t> </a:t>
            </a:r>
            <a:r>
              <a:rPr lang="en-GB" dirty="0" err="1">
                <a:latin typeface="Arial Unicode MS" pitchFamily="34" charset="-128"/>
              </a:rPr>
              <a:t>nếu</a:t>
            </a:r>
            <a:r>
              <a:rPr lang="en-GB" dirty="0">
                <a:latin typeface="Arial Unicode MS" pitchFamily="34" charset="-128"/>
              </a:rPr>
              <a:t> </a:t>
            </a:r>
            <a:r>
              <a:rPr lang="en-GB" dirty="0" err="1">
                <a:latin typeface="Arial Unicode MS" pitchFamily="34" charset="-128"/>
              </a:rPr>
              <a:t>không</a:t>
            </a:r>
            <a:r>
              <a:rPr lang="en-GB" dirty="0">
                <a:latin typeface="Arial Unicode MS" pitchFamily="34" charset="-128"/>
              </a:rPr>
              <a:t> </a:t>
            </a:r>
            <a:r>
              <a:rPr lang="en-GB" dirty="0" err="1">
                <a:latin typeface="Arial Unicode MS" pitchFamily="34" charset="-128"/>
              </a:rPr>
              <a:t>có</a:t>
            </a:r>
            <a:r>
              <a:rPr lang="en-GB" dirty="0">
                <a:latin typeface="Arial Unicode MS" pitchFamily="34" charset="-128"/>
              </a:rPr>
              <a:t> </a:t>
            </a:r>
            <a:r>
              <a:rPr lang="en-GB" dirty="0" err="1">
                <a:latin typeface="Arial Unicode MS" pitchFamily="34" charset="-128"/>
              </a:rPr>
              <a:t>cạnh</a:t>
            </a:r>
            <a:r>
              <a:rPr lang="en-GB" dirty="0">
                <a:latin typeface="Arial Unicode MS" pitchFamily="34" charset="-128"/>
              </a:rPr>
              <a:t>  </a:t>
            </a:r>
            <a:r>
              <a:rPr lang="en-GB" dirty="0" err="1">
                <a:latin typeface="Arial Unicode MS" pitchFamily="34" charset="-128"/>
              </a:rPr>
              <a:t>nào</a:t>
            </a:r>
            <a:r>
              <a:rPr lang="en-GB" dirty="0">
                <a:latin typeface="Arial Unicode MS" pitchFamily="34" charset="-128"/>
              </a:rPr>
              <a:t> </a:t>
            </a:r>
            <a:r>
              <a:rPr lang="en-GB" dirty="0" err="1">
                <a:latin typeface="Arial Unicode MS" pitchFamily="34" charset="-128"/>
              </a:rPr>
              <a:t>bị</a:t>
            </a:r>
            <a:r>
              <a:rPr lang="en-GB" dirty="0">
                <a:latin typeface="Arial Unicode MS" pitchFamily="34" charset="-128"/>
              </a:rPr>
              <a:t> </a:t>
            </a:r>
            <a:r>
              <a:rPr lang="en-GB" dirty="0" err="1">
                <a:latin typeface="Arial Unicode MS" pitchFamily="34" charset="-128"/>
              </a:rPr>
              <a:t>lặp</a:t>
            </a:r>
            <a:r>
              <a:rPr lang="en-GB" dirty="0">
                <a:latin typeface="Arial Unicode MS" pitchFamily="34" charset="-128"/>
              </a:rPr>
              <a:t> </a:t>
            </a:r>
            <a:r>
              <a:rPr lang="en-GB" dirty="0" err="1">
                <a:latin typeface="Arial Unicode MS" pitchFamily="34" charset="-128"/>
              </a:rPr>
              <a:t>lại</a:t>
            </a:r>
            <a:r>
              <a:rPr lang="en-GB" dirty="0">
                <a:latin typeface="Arial Unicode MS" pitchFamily="34" charset="-128"/>
              </a:rPr>
              <a:t> </a:t>
            </a:r>
            <a:r>
              <a:rPr lang="en-GB" dirty="0" err="1">
                <a:latin typeface="Arial Unicode MS" pitchFamily="34" charset="-128"/>
              </a:rPr>
              <a:t>trên</a:t>
            </a:r>
            <a:r>
              <a:rPr lang="en-GB" dirty="0">
                <a:latin typeface="Arial Unicode MS" pitchFamily="34" charset="-128"/>
              </a:rPr>
              <a:t> </a:t>
            </a:r>
            <a:r>
              <a:rPr lang="en-GB" dirty="0" err="1">
                <a:latin typeface="Arial Unicode MS" pitchFamily="34" charset="-128"/>
              </a:rPr>
              <a:t>nó</a:t>
            </a:r>
            <a:r>
              <a:rPr lang="en-GB" i="1" dirty="0">
                <a:latin typeface="Arial Unicode MS" pitchFamily="34" charset="-128"/>
              </a:rPr>
              <a:t>.</a:t>
            </a:r>
          </a:p>
          <a:p>
            <a:pPr algn="just" eaLnBrk="1" hangingPunct="1">
              <a:lnSpc>
                <a:spcPct val="120000"/>
              </a:lnSpc>
              <a:spcBef>
                <a:spcPts val="1200"/>
              </a:spcBef>
            </a:pPr>
            <a:r>
              <a:rPr lang="en-GB" dirty="0" err="1">
                <a:latin typeface="Arial Unicode MS" pitchFamily="34" charset="-128"/>
              </a:rPr>
              <a:t>Nếu</a:t>
            </a:r>
            <a:r>
              <a:rPr lang="en-GB" dirty="0">
                <a:latin typeface="Arial Unicode MS" pitchFamily="34" charset="-128"/>
              </a:rPr>
              <a:t> </a:t>
            </a:r>
            <a:r>
              <a:rPr lang="en-GB" dirty="0" err="1">
                <a:latin typeface="Arial Unicode MS" pitchFamily="34" charset="-128"/>
              </a:rPr>
              <a:t>có</a:t>
            </a:r>
            <a:r>
              <a:rPr lang="en-GB" dirty="0">
                <a:latin typeface="Arial Unicode MS" pitchFamily="34" charset="-128"/>
              </a:rPr>
              <a:t> </a:t>
            </a:r>
            <a:r>
              <a:rPr lang="en-GB" dirty="0" err="1">
                <a:latin typeface="Arial Unicode MS" pitchFamily="34" charset="-128"/>
              </a:rPr>
              <a:t>đường</a:t>
            </a:r>
            <a:r>
              <a:rPr lang="en-GB" dirty="0">
                <a:latin typeface="Arial Unicode MS" pitchFamily="34" charset="-128"/>
              </a:rPr>
              <a:t> </a:t>
            </a:r>
            <a:r>
              <a:rPr lang="en-GB" dirty="0" err="1">
                <a:latin typeface="Arial Unicode MS" pitchFamily="34" charset="-128"/>
              </a:rPr>
              <a:t>đi</a:t>
            </a:r>
            <a:r>
              <a:rPr lang="en-GB" dirty="0">
                <a:latin typeface="Arial Unicode MS" pitchFamily="34" charset="-128"/>
              </a:rPr>
              <a:t> </a:t>
            </a:r>
            <a:r>
              <a:rPr lang="en-GB" dirty="0" err="1">
                <a:latin typeface="Arial Unicode MS" pitchFamily="34" charset="-128"/>
              </a:rPr>
              <a:t>từ</a:t>
            </a:r>
            <a:r>
              <a:rPr lang="en-GB" dirty="0">
                <a:latin typeface="Arial Unicode MS" pitchFamily="34" charset="-128"/>
              </a:rPr>
              <a:t> u </a:t>
            </a:r>
            <a:r>
              <a:rPr lang="en-GB" dirty="0" err="1">
                <a:latin typeface="Arial Unicode MS" pitchFamily="34" charset="-128"/>
              </a:rPr>
              <a:t>đến</a:t>
            </a:r>
            <a:r>
              <a:rPr lang="en-GB" dirty="0">
                <a:latin typeface="Arial Unicode MS" pitchFamily="34" charset="-128"/>
              </a:rPr>
              <a:t> v </a:t>
            </a:r>
            <a:r>
              <a:rPr lang="en-GB" dirty="0" err="1">
                <a:latin typeface="Arial Unicode MS" pitchFamily="34" charset="-128"/>
              </a:rPr>
              <a:t>thì</a:t>
            </a:r>
            <a:r>
              <a:rPr lang="en-GB" dirty="0">
                <a:latin typeface="Arial Unicode MS" pitchFamily="34" charset="-128"/>
              </a:rPr>
              <a:t> </a:t>
            </a:r>
            <a:r>
              <a:rPr lang="en-GB" dirty="0" err="1">
                <a:latin typeface="Arial Unicode MS" pitchFamily="34" charset="-128"/>
              </a:rPr>
              <a:t>ta</a:t>
            </a:r>
            <a:r>
              <a:rPr lang="en-GB" dirty="0">
                <a:latin typeface="Arial Unicode MS" pitchFamily="34" charset="-128"/>
              </a:rPr>
              <a:t> </a:t>
            </a:r>
            <a:r>
              <a:rPr lang="en-GB" dirty="0" err="1">
                <a:latin typeface="Arial Unicode MS" pitchFamily="34" charset="-128"/>
              </a:rPr>
              <a:t>nói</a:t>
            </a:r>
            <a:r>
              <a:rPr lang="en-GB" dirty="0">
                <a:latin typeface="Arial Unicode MS" pitchFamily="34" charset="-128"/>
              </a:rPr>
              <a:t> </a:t>
            </a:r>
            <a:r>
              <a:rPr lang="en-GB" dirty="0" err="1">
                <a:latin typeface="Arial Unicode MS" pitchFamily="34" charset="-128"/>
              </a:rPr>
              <a:t>đỉnh</a:t>
            </a:r>
            <a:r>
              <a:rPr lang="en-GB" dirty="0">
                <a:latin typeface="Arial Unicode MS" pitchFamily="34" charset="-128"/>
              </a:rPr>
              <a:t> v </a:t>
            </a:r>
            <a:r>
              <a:rPr lang="en-GB" b="1" dirty="0" err="1">
                <a:latin typeface="Arial Unicode MS" pitchFamily="34" charset="-128"/>
              </a:rPr>
              <a:t>đạt</a:t>
            </a:r>
            <a:r>
              <a:rPr lang="en-GB" b="1" dirty="0">
                <a:latin typeface="Arial Unicode MS" pitchFamily="34" charset="-128"/>
              </a:rPr>
              <a:t> </a:t>
            </a:r>
            <a:r>
              <a:rPr lang="en-GB" b="1" dirty="0" err="1">
                <a:latin typeface="Arial Unicode MS" pitchFamily="34" charset="-128"/>
              </a:rPr>
              <a:t>đến</a:t>
            </a:r>
            <a:r>
              <a:rPr lang="en-GB" b="1" dirty="0">
                <a:latin typeface="Arial Unicode MS" pitchFamily="34" charset="-128"/>
              </a:rPr>
              <a:t> </a:t>
            </a:r>
            <a:r>
              <a:rPr lang="en-GB" b="1" dirty="0" err="1">
                <a:latin typeface="Arial Unicode MS" pitchFamily="34" charset="-128"/>
              </a:rPr>
              <a:t>được</a:t>
            </a:r>
            <a:r>
              <a:rPr lang="en-GB" dirty="0">
                <a:latin typeface="Arial Unicode MS" pitchFamily="34" charset="-128"/>
              </a:rPr>
              <a:t> </a:t>
            </a:r>
            <a:r>
              <a:rPr lang="en-GB" dirty="0" err="1">
                <a:latin typeface="Arial Unicode MS" pitchFamily="34" charset="-128"/>
              </a:rPr>
              <a:t>từ</a:t>
            </a:r>
            <a:r>
              <a:rPr lang="en-GB" dirty="0">
                <a:latin typeface="Arial Unicode MS" pitchFamily="34" charset="-128"/>
              </a:rPr>
              <a:t> </a:t>
            </a:r>
            <a:r>
              <a:rPr lang="en-GB" dirty="0" err="1">
                <a:latin typeface="Arial Unicode MS" pitchFamily="34" charset="-128"/>
              </a:rPr>
              <a:t>đỉnh</a:t>
            </a:r>
            <a:r>
              <a:rPr lang="en-GB" dirty="0">
                <a:latin typeface="Arial Unicode MS" pitchFamily="34" charset="-128"/>
              </a:rPr>
              <a:t> u. Ta </a:t>
            </a:r>
            <a:r>
              <a:rPr lang="en-GB" dirty="0" err="1">
                <a:latin typeface="Arial Unicode MS" pitchFamily="34" charset="-128"/>
              </a:rPr>
              <a:t>quan</a:t>
            </a:r>
            <a:r>
              <a:rPr lang="en-GB" dirty="0">
                <a:latin typeface="Arial Unicode MS" pitchFamily="34" charset="-128"/>
              </a:rPr>
              <a:t> </a:t>
            </a:r>
            <a:r>
              <a:rPr lang="en-GB" dirty="0" err="1">
                <a:latin typeface="Arial Unicode MS" pitchFamily="34" charset="-128"/>
              </a:rPr>
              <a:t>niệm</a:t>
            </a:r>
            <a:r>
              <a:rPr lang="en-GB" dirty="0">
                <a:latin typeface="Arial Unicode MS" pitchFamily="34" charset="-128"/>
              </a:rPr>
              <a:t> </a:t>
            </a:r>
            <a:r>
              <a:rPr lang="en-GB" dirty="0" err="1">
                <a:latin typeface="Arial Unicode MS" pitchFamily="34" charset="-128"/>
              </a:rPr>
              <a:t>rằng</a:t>
            </a:r>
            <a:r>
              <a:rPr lang="en-GB" dirty="0">
                <a:latin typeface="Arial Unicode MS" pitchFamily="34" charset="-128"/>
              </a:rPr>
              <a:t> </a:t>
            </a:r>
            <a:r>
              <a:rPr lang="en-GB" dirty="0" err="1">
                <a:latin typeface="Arial Unicode MS" pitchFamily="34" charset="-128"/>
              </a:rPr>
              <a:t>một</a:t>
            </a:r>
            <a:r>
              <a:rPr lang="en-GB" dirty="0">
                <a:latin typeface="Arial Unicode MS" pitchFamily="34" charset="-128"/>
              </a:rPr>
              <a:t> </a:t>
            </a:r>
            <a:r>
              <a:rPr lang="en-GB" dirty="0" err="1">
                <a:latin typeface="Arial Unicode MS" pitchFamily="34" charset="-128"/>
              </a:rPr>
              <a:t>đỉnh</a:t>
            </a:r>
            <a:r>
              <a:rPr lang="en-GB" dirty="0">
                <a:latin typeface="Arial Unicode MS" pitchFamily="34" charset="-128"/>
              </a:rPr>
              <a:t> v </a:t>
            </a:r>
            <a:r>
              <a:rPr lang="en-GB" dirty="0" err="1">
                <a:latin typeface="Arial Unicode MS" pitchFamily="34" charset="-128"/>
              </a:rPr>
              <a:t>luôn</a:t>
            </a:r>
            <a:r>
              <a:rPr lang="en-GB" dirty="0">
                <a:latin typeface="Arial Unicode MS" pitchFamily="34" charset="-128"/>
              </a:rPr>
              <a:t> </a:t>
            </a:r>
            <a:r>
              <a:rPr lang="en-GB" dirty="0" err="1">
                <a:latin typeface="Arial Unicode MS" pitchFamily="34" charset="-128"/>
              </a:rPr>
              <a:t>đạt</a:t>
            </a:r>
            <a:r>
              <a:rPr lang="en-GB" dirty="0">
                <a:latin typeface="Arial Unicode MS" pitchFamily="34" charset="-128"/>
              </a:rPr>
              <a:t> </a:t>
            </a:r>
            <a:r>
              <a:rPr lang="en-GB" dirty="0" err="1">
                <a:latin typeface="Arial Unicode MS" pitchFamily="34" charset="-128"/>
              </a:rPr>
              <a:t>đến</a:t>
            </a:r>
            <a:r>
              <a:rPr lang="en-GB" dirty="0">
                <a:latin typeface="Arial Unicode MS" pitchFamily="34" charset="-128"/>
              </a:rPr>
              <a:t> </a:t>
            </a:r>
            <a:r>
              <a:rPr lang="en-GB" dirty="0" err="1">
                <a:latin typeface="Arial Unicode MS" pitchFamily="34" charset="-128"/>
              </a:rPr>
              <a:t>được</a:t>
            </a:r>
            <a:r>
              <a:rPr lang="en-GB" dirty="0">
                <a:latin typeface="Arial Unicode MS" pitchFamily="34" charset="-128"/>
              </a:rPr>
              <a:t> </a:t>
            </a:r>
            <a:r>
              <a:rPr lang="en-GB" dirty="0" err="1">
                <a:latin typeface="Arial Unicode MS" pitchFamily="34" charset="-128"/>
              </a:rPr>
              <a:t>từ</a:t>
            </a:r>
            <a:r>
              <a:rPr lang="en-GB" dirty="0">
                <a:latin typeface="Arial Unicode MS" pitchFamily="34" charset="-128"/>
              </a:rPr>
              <a:t> </a:t>
            </a:r>
            <a:r>
              <a:rPr lang="en-GB" dirty="0" err="1">
                <a:latin typeface="Arial Unicode MS" pitchFamily="34" charset="-128"/>
              </a:rPr>
              <a:t>chính</a:t>
            </a:r>
            <a:r>
              <a:rPr lang="en-GB" dirty="0">
                <a:latin typeface="Arial Unicode MS" pitchFamily="34" charset="-128"/>
              </a:rPr>
              <a:t> </a:t>
            </a:r>
            <a:r>
              <a:rPr lang="en-GB" dirty="0" err="1">
                <a:latin typeface="Arial Unicode MS" pitchFamily="34" charset="-128"/>
              </a:rPr>
              <a:t>nó</a:t>
            </a:r>
            <a:r>
              <a:rPr lang="en-GB" dirty="0">
                <a:latin typeface="Arial Unicode MS" pitchFamily="34" charset="-128"/>
              </a:rPr>
              <a:t>.</a:t>
            </a:r>
          </a:p>
          <a:p>
            <a:pPr eaLnBrk="1" hangingPunct="1">
              <a:buFontTx/>
              <a:buNone/>
            </a:pPr>
            <a:endParaRPr lang="en-GB" i="1" dirty="0">
              <a:latin typeface="Arial Unicode MS" pitchFamily="34" charset="-128"/>
            </a:endParaRPr>
          </a:p>
          <a:p>
            <a:pPr eaLnBrk="1" hangingPunct="1"/>
            <a:endParaRPr lang="en-GB" i="1" dirty="0">
              <a:latin typeface="Arial Unicode MS" pitchFamily="34" charset="-128"/>
            </a:endParaRPr>
          </a:p>
        </p:txBody>
      </p:sp>
    </p:spTree>
    <p:extLst>
      <p:ext uri="{BB962C8B-B14F-4D97-AF65-F5344CB8AC3E}">
        <p14:creationId xmlns:p14="http://schemas.microsoft.com/office/powerpoint/2010/main" val="24023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5603" name="Slide Number Placeholder 4"/>
          <p:cNvSpPr>
            <a:spLocks noGrp="1"/>
          </p:cNvSpPr>
          <p:nvPr>
            <p:ph type="sldNum" sz="quarter" idx="11"/>
          </p:nvPr>
        </p:nvSpPr>
        <p:spPr>
          <a:noFill/>
        </p:spPr>
        <p:txBody>
          <a:bodyPr/>
          <a:lstStyle/>
          <a:p>
            <a:fld id="{ACF341C7-A851-4DA7-A666-96892F8AAECD}" type="slidenum">
              <a:rPr lang="en-US">
                <a:solidFill>
                  <a:srgbClr val="000000"/>
                </a:solidFill>
              </a:rPr>
              <a:pPr/>
              <a:t>5</a:t>
            </a:fld>
            <a:endParaRPr lang="en-US">
              <a:solidFill>
                <a:srgbClr val="000000"/>
              </a:solidFill>
            </a:endParaRPr>
          </a:p>
        </p:txBody>
      </p:sp>
      <p:sp>
        <p:nvSpPr>
          <p:cNvPr id="25604" name="Rectangle 2"/>
          <p:cNvSpPr>
            <a:spLocks noGrp="1" noChangeArrowheads="1"/>
          </p:cNvSpPr>
          <p:nvPr>
            <p:ph type="title"/>
          </p:nvPr>
        </p:nvSpPr>
        <p:spPr>
          <a:xfrm>
            <a:off x="2243138" y="296863"/>
            <a:ext cx="7772400" cy="603250"/>
          </a:xfrm>
        </p:spPr>
        <p:txBody>
          <a:bodyPr/>
          <a:lstStyle/>
          <a:p>
            <a:pPr eaLnBrk="1" hangingPunct="1"/>
            <a:r>
              <a:rPr lang="en-US">
                <a:solidFill>
                  <a:srgbClr val="FF3300"/>
                </a:solidFill>
              </a:rPr>
              <a:t>Mối liên hệ giữa các môn học</a:t>
            </a:r>
          </a:p>
        </p:txBody>
      </p:sp>
      <p:sp>
        <p:nvSpPr>
          <p:cNvPr id="25605" name="Freeform 3"/>
          <p:cNvSpPr>
            <a:spLocks/>
          </p:cNvSpPr>
          <p:nvPr/>
        </p:nvSpPr>
        <p:spPr bwMode="auto">
          <a:xfrm>
            <a:off x="7069138" y="2470150"/>
            <a:ext cx="685800" cy="687388"/>
          </a:xfrm>
          <a:custGeom>
            <a:avLst/>
            <a:gdLst>
              <a:gd name="T0" fmla="*/ 0 w 865"/>
              <a:gd name="T1" fmla="*/ 433 h 865"/>
              <a:gd name="T2" fmla="*/ 2 w 865"/>
              <a:gd name="T3" fmla="*/ 375 h 865"/>
              <a:gd name="T4" fmla="*/ 13 w 865"/>
              <a:gd name="T5" fmla="*/ 319 h 865"/>
              <a:gd name="T6" fmla="*/ 33 w 865"/>
              <a:gd name="T7" fmla="*/ 267 h 865"/>
              <a:gd name="T8" fmla="*/ 58 w 865"/>
              <a:gd name="T9" fmla="*/ 215 h 865"/>
              <a:gd name="T10" fmla="*/ 88 w 865"/>
              <a:gd name="T11" fmla="*/ 169 h 865"/>
              <a:gd name="T12" fmla="*/ 125 w 865"/>
              <a:gd name="T13" fmla="*/ 127 h 865"/>
              <a:gd name="T14" fmla="*/ 169 w 865"/>
              <a:gd name="T15" fmla="*/ 88 h 865"/>
              <a:gd name="T16" fmla="*/ 215 w 865"/>
              <a:gd name="T17" fmla="*/ 57 h 865"/>
              <a:gd name="T18" fmla="*/ 265 w 865"/>
              <a:gd name="T19" fmla="*/ 32 h 865"/>
              <a:gd name="T20" fmla="*/ 319 w 865"/>
              <a:gd name="T21" fmla="*/ 13 h 865"/>
              <a:gd name="T22" fmla="*/ 375 w 865"/>
              <a:gd name="T23" fmla="*/ 4 h 865"/>
              <a:gd name="T24" fmla="*/ 432 w 865"/>
              <a:gd name="T25" fmla="*/ 0 h 865"/>
              <a:gd name="T26" fmla="*/ 488 w 865"/>
              <a:gd name="T27" fmla="*/ 4 h 865"/>
              <a:gd name="T28" fmla="*/ 544 w 865"/>
              <a:gd name="T29" fmla="*/ 13 h 865"/>
              <a:gd name="T30" fmla="*/ 598 w 865"/>
              <a:gd name="T31" fmla="*/ 32 h 865"/>
              <a:gd name="T32" fmla="*/ 647 w 865"/>
              <a:gd name="T33" fmla="*/ 57 h 865"/>
              <a:gd name="T34" fmla="*/ 694 w 865"/>
              <a:gd name="T35" fmla="*/ 88 h 865"/>
              <a:gd name="T36" fmla="*/ 738 w 865"/>
              <a:gd name="T37" fmla="*/ 127 h 865"/>
              <a:gd name="T38" fmla="*/ 774 w 865"/>
              <a:gd name="T39" fmla="*/ 169 h 865"/>
              <a:gd name="T40" fmla="*/ 805 w 865"/>
              <a:gd name="T41" fmla="*/ 215 h 865"/>
              <a:gd name="T42" fmla="*/ 830 w 865"/>
              <a:gd name="T43" fmla="*/ 267 h 865"/>
              <a:gd name="T44" fmla="*/ 849 w 865"/>
              <a:gd name="T45" fmla="*/ 319 h 865"/>
              <a:gd name="T46" fmla="*/ 861 w 865"/>
              <a:gd name="T47" fmla="*/ 375 h 865"/>
              <a:gd name="T48" fmla="*/ 865 w 865"/>
              <a:gd name="T49" fmla="*/ 433 h 865"/>
              <a:gd name="T50" fmla="*/ 861 w 865"/>
              <a:gd name="T51" fmla="*/ 488 h 865"/>
              <a:gd name="T52" fmla="*/ 849 w 865"/>
              <a:gd name="T53" fmla="*/ 544 h 865"/>
              <a:gd name="T54" fmla="*/ 830 w 865"/>
              <a:gd name="T55" fmla="*/ 598 h 865"/>
              <a:gd name="T56" fmla="*/ 805 w 865"/>
              <a:gd name="T57" fmla="*/ 648 h 865"/>
              <a:gd name="T58" fmla="*/ 774 w 865"/>
              <a:gd name="T59" fmla="*/ 696 h 865"/>
              <a:gd name="T60" fmla="*/ 738 w 865"/>
              <a:gd name="T61" fmla="*/ 738 h 865"/>
              <a:gd name="T62" fmla="*/ 694 w 865"/>
              <a:gd name="T63" fmla="*/ 775 h 865"/>
              <a:gd name="T64" fmla="*/ 647 w 865"/>
              <a:gd name="T65" fmla="*/ 808 h 865"/>
              <a:gd name="T66" fmla="*/ 598 w 865"/>
              <a:gd name="T67" fmla="*/ 833 h 865"/>
              <a:gd name="T68" fmla="*/ 544 w 865"/>
              <a:gd name="T69" fmla="*/ 850 h 865"/>
              <a:gd name="T70" fmla="*/ 488 w 865"/>
              <a:gd name="T71" fmla="*/ 861 h 865"/>
              <a:gd name="T72" fmla="*/ 432 w 865"/>
              <a:gd name="T73" fmla="*/ 865 h 865"/>
              <a:gd name="T74" fmla="*/ 375 w 865"/>
              <a:gd name="T75" fmla="*/ 861 h 865"/>
              <a:gd name="T76" fmla="*/ 319 w 865"/>
              <a:gd name="T77" fmla="*/ 850 h 865"/>
              <a:gd name="T78" fmla="*/ 265 w 865"/>
              <a:gd name="T79" fmla="*/ 833 h 865"/>
              <a:gd name="T80" fmla="*/ 215 w 865"/>
              <a:gd name="T81" fmla="*/ 808 h 865"/>
              <a:gd name="T82" fmla="*/ 169 w 865"/>
              <a:gd name="T83" fmla="*/ 775 h 865"/>
              <a:gd name="T84" fmla="*/ 125 w 865"/>
              <a:gd name="T85" fmla="*/ 738 h 865"/>
              <a:gd name="T86" fmla="*/ 88 w 865"/>
              <a:gd name="T87" fmla="*/ 696 h 865"/>
              <a:gd name="T88" fmla="*/ 58 w 865"/>
              <a:gd name="T89" fmla="*/ 648 h 865"/>
              <a:gd name="T90" fmla="*/ 33 w 865"/>
              <a:gd name="T91" fmla="*/ 598 h 865"/>
              <a:gd name="T92" fmla="*/ 13 w 865"/>
              <a:gd name="T93" fmla="*/ 544 h 865"/>
              <a:gd name="T94" fmla="*/ 2 w 865"/>
              <a:gd name="T95" fmla="*/ 488 h 865"/>
              <a:gd name="T96" fmla="*/ 0 w 865"/>
              <a:gd name="T97" fmla="*/ 433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3"/>
                </a:moveTo>
                <a:lnTo>
                  <a:pt x="2" y="375"/>
                </a:lnTo>
                <a:lnTo>
                  <a:pt x="13" y="319"/>
                </a:lnTo>
                <a:lnTo>
                  <a:pt x="33" y="267"/>
                </a:lnTo>
                <a:lnTo>
                  <a:pt x="58" y="215"/>
                </a:lnTo>
                <a:lnTo>
                  <a:pt x="88" y="169"/>
                </a:lnTo>
                <a:lnTo>
                  <a:pt x="125" y="127"/>
                </a:lnTo>
                <a:lnTo>
                  <a:pt x="169" y="88"/>
                </a:lnTo>
                <a:lnTo>
                  <a:pt x="215" y="57"/>
                </a:lnTo>
                <a:lnTo>
                  <a:pt x="265" y="32"/>
                </a:lnTo>
                <a:lnTo>
                  <a:pt x="319" y="13"/>
                </a:lnTo>
                <a:lnTo>
                  <a:pt x="375" y="4"/>
                </a:lnTo>
                <a:lnTo>
                  <a:pt x="432" y="0"/>
                </a:lnTo>
                <a:lnTo>
                  <a:pt x="488" y="4"/>
                </a:lnTo>
                <a:lnTo>
                  <a:pt x="544" y="13"/>
                </a:lnTo>
                <a:lnTo>
                  <a:pt x="598" y="32"/>
                </a:lnTo>
                <a:lnTo>
                  <a:pt x="647" y="57"/>
                </a:lnTo>
                <a:lnTo>
                  <a:pt x="694" y="88"/>
                </a:lnTo>
                <a:lnTo>
                  <a:pt x="738" y="127"/>
                </a:lnTo>
                <a:lnTo>
                  <a:pt x="774" y="169"/>
                </a:lnTo>
                <a:lnTo>
                  <a:pt x="805" y="215"/>
                </a:lnTo>
                <a:lnTo>
                  <a:pt x="830" y="267"/>
                </a:lnTo>
                <a:lnTo>
                  <a:pt x="849" y="319"/>
                </a:lnTo>
                <a:lnTo>
                  <a:pt x="861" y="375"/>
                </a:lnTo>
                <a:lnTo>
                  <a:pt x="865" y="433"/>
                </a:lnTo>
                <a:lnTo>
                  <a:pt x="861" y="488"/>
                </a:lnTo>
                <a:lnTo>
                  <a:pt x="849" y="544"/>
                </a:lnTo>
                <a:lnTo>
                  <a:pt x="830" y="598"/>
                </a:lnTo>
                <a:lnTo>
                  <a:pt x="805" y="648"/>
                </a:lnTo>
                <a:lnTo>
                  <a:pt x="774" y="696"/>
                </a:lnTo>
                <a:lnTo>
                  <a:pt x="738" y="738"/>
                </a:lnTo>
                <a:lnTo>
                  <a:pt x="694" y="775"/>
                </a:lnTo>
                <a:lnTo>
                  <a:pt x="647" y="808"/>
                </a:lnTo>
                <a:lnTo>
                  <a:pt x="598" y="833"/>
                </a:lnTo>
                <a:lnTo>
                  <a:pt x="544" y="850"/>
                </a:lnTo>
                <a:lnTo>
                  <a:pt x="488" y="861"/>
                </a:lnTo>
                <a:lnTo>
                  <a:pt x="432" y="865"/>
                </a:lnTo>
                <a:lnTo>
                  <a:pt x="375" y="861"/>
                </a:lnTo>
                <a:lnTo>
                  <a:pt x="319" y="850"/>
                </a:lnTo>
                <a:lnTo>
                  <a:pt x="265" y="833"/>
                </a:lnTo>
                <a:lnTo>
                  <a:pt x="215" y="808"/>
                </a:lnTo>
                <a:lnTo>
                  <a:pt x="169" y="775"/>
                </a:lnTo>
                <a:lnTo>
                  <a:pt x="125" y="738"/>
                </a:lnTo>
                <a:lnTo>
                  <a:pt x="88" y="696"/>
                </a:lnTo>
                <a:lnTo>
                  <a:pt x="58" y="648"/>
                </a:lnTo>
                <a:lnTo>
                  <a:pt x="33" y="598"/>
                </a:lnTo>
                <a:lnTo>
                  <a:pt x="13" y="544"/>
                </a:lnTo>
                <a:lnTo>
                  <a:pt x="2" y="488"/>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06" name="Rectangle 4"/>
          <p:cNvSpPr>
            <a:spLocks noChangeArrowheads="1"/>
          </p:cNvSpPr>
          <p:nvPr/>
        </p:nvSpPr>
        <p:spPr bwMode="auto">
          <a:xfrm>
            <a:off x="7221538" y="2676525"/>
            <a:ext cx="381000" cy="274638"/>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321</a:t>
            </a:r>
            <a:endParaRPr lang="en-US" sz="2400">
              <a:solidFill>
                <a:srgbClr val="000000"/>
              </a:solidFill>
              <a:latin typeface="Courier New" pitchFamily="49" charset="0"/>
            </a:endParaRPr>
          </a:p>
        </p:txBody>
      </p:sp>
      <p:sp>
        <p:nvSpPr>
          <p:cNvPr id="25607" name="Freeform 5"/>
          <p:cNvSpPr>
            <a:spLocks/>
          </p:cNvSpPr>
          <p:nvPr/>
        </p:nvSpPr>
        <p:spPr bwMode="auto">
          <a:xfrm>
            <a:off x="4837114" y="2355850"/>
            <a:ext cx="687387" cy="687388"/>
          </a:xfrm>
          <a:custGeom>
            <a:avLst/>
            <a:gdLst>
              <a:gd name="T0" fmla="*/ 0 w 865"/>
              <a:gd name="T1" fmla="*/ 432 h 865"/>
              <a:gd name="T2" fmla="*/ 4 w 865"/>
              <a:gd name="T3" fmla="*/ 375 h 865"/>
              <a:gd name="T4" fmla="*/ 15 w 865"/>
              <a:gd name="T5" fmla="*/ 319 h 865"/>
              <a:gd name="T6" fmla="*/ 33 w 865"/>
              <a:gd name="T7" fmla="*/ 267 h 865"/>
              <a:gd name="T8" fmla="*/ 58 w 865"/>
              <a:gd name="T9" fmla="*/ 215 h 865"/>
              <a:gd name="T10" fmla="*/ 88 w 865"/>
              <a:gd name="T11" fmla="*/ 169 h 865"/>
              <a:gd name="T12" fmla="*/ 127 w 865"/>
              <a:gd name="T13" fmla="*/ 126 h 865"/>
              <a:gd name="T14" fmla="*/ 169 w 865"/>
              <a:gd name="T15" fmla="*/ 88 h 865"/>
              <a:gd name="T16" fmla="*/ 217 w 865"/>
              <a:gd name="T17" fmla="*/ 57 h 865"/>
              <a:gd name="T18" fmla="*/ 267 w 865"/>
              <a:gd name="T19" fmla="*/ 32 h 865"/>
              <a:gd name="T20" fmla="*/ 321 w 865"/>
              <a:gd name="T21" fmla="*/ 13 h 865"/>
              <a:gd name="T22" fmla="*/ 376 w 865"/>
              <a:gd name="T23" fmla="*/ 3 h 865"/>
              <a:gd name="T24" fmla="*/ 432 w 865"/>
              <a:gd name="T25" fmla="*/ 0 h 865"/>
              <a:gd name="T26" fmla="*/ 488 w 865"/>
              <a:gd name="T27" fmla="*/ 3 h 865"/>
              <a:gd name="T28" fmla="*/ 544 w 865"/>
              <a:gd name="T29" fmla="*/ 13 h 865"/>
              <a:gd name="T30" fmla="*/ 597 w 865"/>
              <a:gd name="T31" fmla="*/ 32 h 865"/>
              <a:gd name="T32" fmla="*/ 649 w 865"/>
              <a:gd name="T33" fmla="*/ 57 h 865"/>
              <a:gd name="T34" fmla="*/ 695 w 865"/>
              <a:gd name="T35" fmla="*/ 88 h 865"/>
              <a:gd name="T36" fmla="*/ 738 w 865"/>
              <a:gd name="T37" fmla="*/ 126 h 865"/>
              <a:gd name="T38" fmla="*/ 776 w 865"/>
              <a:gd name="T39" fmla="*/ 169 h 865"/>
              <a:gd name="T40" fmla="*/ 807 w 865"/>
              <a:gd name="T41" fmla="*/ 215 h 865"/>
              <a:gd name="T42" fmla="*/ 832 w 865"/>
              <a:gd name="T43" fmla="*/ 267 h 865"/>
              <a:gd name="T44" fmla="*/ 849 w 865"/>
              <a:gd name="T45" fmla="*/ 319 h 865"/>
              <a:gd name="T46" fmla="*/ 861 w 865"/>
              <a:gd name="T47" fmla="*/ 375 h 865"/>
              <a:gd name="T48" fmla="*/ 865 w 865"/>
              <a:gd name="T49" fmla="*/ 432 h 865"/>
              <a:gd name="T50" fmla="*/ 861 w 865"/>
              <a:gd name="T51" fmla="*/ 488 h 865"/>
              <a:gd name="T52" fmla="*/ 849 w 865"/>
              <a:gd name="T53" fmla="*/ 544 h 865"/>
              <a:gd name="T54" fmla="*/ 832 w 865"/>
              <a:gd name="T55" fmla="*/ 598 h 865"/>
              <a:gd name="T56" fmla="*/ 807 w 865"/>
              <a:gd name="T57" fmla="*/ 648 h 865"/>
              <a:gd name="T58" fmla="*/ 776 w 865"/>
              <a:gd name="T59" fmla="*/ 696 h 865"/>
              <a:gd name="T60" fmla="*/ 738 w 865"/>
              <a:gd name="T61" fmla="*/ 738 h 865"/>
              <a:gd name="T62" fmla="*/ 695 w 865"/>
              <a:gd name="T63" fmla="*/ 775 h 865"/>
              <a:gd name="T64" fmla="*/ 649 w 865"/>
              <a:gd name="T65" fmla="*/ 807 h 865"/>
              <a:gd name="T66" fmla="*/ 597 w 865"/>
              <a:gd name="T67" fmla="*/ 832 h 865"/>
              <a:gd name="T68" fmla="*/ 544 w 865"/>
              <a:gd name="T69" fmla="*/ 850 h 865"/>
              <a:gd name="T70" fmla="*/ 488 w 865"/>
              <a:gd name="T71" fmla="*/ 861 h 865"/>
              <a:gd name="T72" fmla="*/ 432 w 865"/>
              <a:gd name="T73" fmla="*/ 865 h 865"/>
              <a:gd name="T74" fmla="*/ 376 w 865"/>
              <a:gd name="T75" fmla="*/ 861 h 865"/>
              <a:gd name="T76" fmla="*/ 321 w 865"/>
              <a:gd name="T77" fmla="*/ 850 h 865"/>
              <a:gd name="T78" fmla="*/ 267 w 865"/>
              <a:gd name="T79" fmla="*/ 832 h 865"/>
              <a:gd name="T80" fmla="*/ 217 w 865"/>
              <a:gd name="T81" fmla="*/ 807 h 865"/>
              <a:gd name="T82" fmla="*/ 169 w 865"/>
              <a:gd name="T83" fmla="*/ 775 h 865"/>
              <a:gd name="T84" fmla="*/ 127 w 865"/>
              <a:gd name="T85" fmla="*/ 738 h 865"/>
              <a:gd name="T86" fmla="*/ 88 w 865"/>
              <a:gd name="T87" fmla="*/ 696 h 865"/>
              <a:gd name="T88" fmla="*/ 58 w 865"/>
              <a:gd name="T89" fmla="*/ 648 h 865"/>
              <a:gd name="T90" fmla="*/ 33 w 865"/>
              <a:gd name="T91" fmla="*/ 598 h 865"/>
              <a:gd name="T92" fmla="*/ 15 w 865"/>
              <a:gd name="T93" fmla="*/ 544 h 865"/>
              <a:gd name="T94" fmla="*/ 4 w 865"/>
              <a:gd name="T95" fmla="*/ 488 h 865"/>
              <a:gd name="T96" fmla="*/ 0 w 865"/>
              <a:gd name="T97" fmla="*/ 432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2"/>
                </a:moveTo>
                <a:lnTo>
                  <a:pt x="4" y="375"/>
                </a:lnTo>
                <a:lnTo>
                  <a:pt x="15" y="319"/>
                </a:lnTo>
                <a:lnTo>
                  <a:pt x="33" y="267"/>
                </a:lnTo>
                <a:lnTo>
                  <a:pt x="58" y="215"/>
                </a:lnTo>
                <a:lnTo>
                  <a:pt x="88" y="169"/>
                </a:lnTo>
                <a:lnTo>
                  <a:pt x="127" y="126"/>
                </a:lnTo>
                <a:lnTo>
                  <a:pt x="169" y="88"/>
                </a:lnTo>
                <a:lnTo>
                  <a:pt x="217" y="57"/>
                </a:lnTo>
                <a:lnTo>
                  <a:pt x="267" y="32"/>
                </a:lnTo>
                <a:lnTo>
                  <a:pt x="321" y="13"/>
                </a:lnTo>
                <a:lnTo>
                  <a:pt x="376" y="3"/>
                </a:lnTo>
                <a:lnTo>
                  <a:pt x="432" y="0"/>
                </a:lnTo>
                <a:lnTo>
                  <a:pt x="488" y="3"/>
                </a:lnTo>
                <a:lnTo>
                  <a:pt x="544" y="13"/>
                </a:lnTo>
                <a:lnTo>
                  <a:pt x="597" y="32"/>
                </a:lnTo>
                <a:lnTo>
                  <a:pt x="649" y="57"/>
                </a:lnTo>
                <a:lnTo>
                  <a:pt x="695" y="88"/>
                </a:lnTo>
                <a:lnTo>
                  <a:pt x="738" y="126"/>
                </a:lnTo>
                <a:lnTo>
                  <a:pt x="776" y="169"/>
                </a:lnTo>
                <a:lnTo>
                  <a:pt x="807" y="215"/>
                </a:lnTo>
                <a:lnTo>
                  <a:pt x="832" y="267"/>
                </a:lnTo>
                <a:lnTo>
                  <a:pt x="849" y="319"/>
                </a:lnTo>
                <a:lnTo>
                  <a:pt x="861" y="375"/>
                </a:lnTo>
                <a:lnTo>
                  <a:pt x="865" y="432"/>
                </a:lnTo>
                <a:lnTo>
                  <a:pt x="861" y="488"/>
                </a:lnTo>
                <a:lnTo>
                  <a:pt x="849" y="544"/>
                </a:lnTo>
                <a:lnTo>
                  <a:pt x="832" y="598"/>
                </a:lnTo>
                <a:lnTo>
                  <a:pt x="807" y="648"/>
                </a:lnTo>
                <a:lnTo>
                  <a:pt x="776" y="696"/>
                </a:lnTo>
                <a:lnTo>
                  <a:pt x="738" y="738"/>
                </a:lnTo>
                <a:lnTo>
                  <a:pt x="695" y="775"/>
                </a:lnTo>
                <a:lnTo>
                  <a:pt x="649" y="807"/>
                </a:lnTo>
                <a:lnTo>
                  <a:pt x="597" y="832"/>
                </a:lnTo>
                <a:lnTo>
                  <a:pt x="544" y="850"/>
                </a:lnTo>
                <a:lnTo>
                  <a:pt x="488" y="861"/>
                </a:lnTo>
                <a:lnTo>
                  <a:pt x="432" y="865"/>
                </a:lnTo>
                <a:lnTo>
                  <a:pt x="376" y="861"/>
                </a:lnTo>
                <a:lnTo>
                  <a:pt x="321" y="850"/>
                </a:lnTo>
                <a:lnTo>
                  <a:pt x="267" y="832"/>
                </a:lnTo>
                <a:lnTo>
                  <a:pt x="217" y="807"/>
                </a:lnTo>
                <a:lnTo>
                  <a:pt x="169" y="775"/>
                </a:lnTo>
                <a:lnTo>
                  <a:pt x="127" y="738"/>
                </a:lnTo>
                <a:lnTo>
                  <a:pt x="88" y="696"/>
                </a:lnTo>
                <a:lnTo>
                  <a:pt x="58" y="648"/>
                </a:lnTo>
                <a:lnTo>
                  <a:pt x="33" y="598"/>
                </a:lnTo>
                <a:lnTo>
                  <a:pt x="15" y="544"/>
                </a:lnTo>
                <a:lnTo>
                  <a:pt x="4" y="488"/>
                </a:lnTo>
                <a:lnTo>
                  <a:pt x="0" y="432"/>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08" name="Rectangle 6"/>
          <p:cNvSpPr>
            <a:spLocks noChangeArrowheads="1"/>
          </p:cNvSpPr>
          <p:nvPr/>
        </p:nvSpPr>
        <p:spPr bwMode="auto">
          <a:xfrm>
            <a:off x="4991100" y="2560639"/>
            <a:ext cx="381000" cy="274637"/>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143</a:t>
            </a:r>
            <a:endParaRPr lang="en-US" sz="2400">
              <a:solidFill>
                <a:srgbClr val="000000"/>
              </a:solidFill>
              <a:latin typeface="Courier New" pitchFamily="49" charset="0"/>
            </a:endParaRPr>
          </a:p>
        </p:txBody>
      </p:sp>
      <p:sp>
        <p:nvSpPr>
          <p:cNvPr id="25609" name="Freeform 7"/>
          <p:cNvSpPr>
            <a:spLocks/>
          </p:cNvSpPr>
          <p:nvPr/>
        </p:nvSpPr>
        <p:spPr bwMode="auto">
          <a:xfrm>
            <a:off x="3922713" y="3271839"/>
            <a:ext cx="685800" cy="687387"/>
          </a:xfrm>
          <a:custGeom>
            <a:avLst/>
            <a:gdLst>
              <a:gd name="T0" fmla="*/ 0 w 865"/>
              <a:gd name="T1" fmla="*/ 432 h 865"/>
              <a:gd name="T2" fmla="*/ 4 w 865"/>
              <a:gd name="T3" fmla="*/ 375 h 865"/>
              <a:gd name="T4" fmla="*/ 15 w 865"/>
              <a:gd name="T5" fmla="*/ 319 h 865"/>
              <a:gd name="T6" fmla="*/ 33 w 865"/>
              <a:gd name="T7" fmla="*/ 267 h 865"/>
              <a:gd name="T8" fmla="*/ 58 w 865"/>
              <a:gd name="T9" fmla="*/ 215 h 865"/>
              <a:gd name="T10" fmla="*/ 88 w 865"/>
              <a:gd name="T11" fmla="*/ 169 h 865"/>
              <a:gd name="T12" fmla="*/ 127 w 865"/>
              <a:gd name="T13" fmla="*/ 127 h 865"/>
              <a:gd name="T14" fmla="*/ 169 w 865"/>
              <a:gd name="T15" fmla="*/ 88 h 865"/>
              <a:gd name="T16" fmla="*/ 217 w 865"/>
              <a:gd name="T17" fmla="*/ 57 h 865"/>
              <a:gd name="T18" fmla="*/ 267 w 865"/>
              <a:gd name="T19" fmla="*/ 32 h 865"/>
              <a:gd name="T20" fmla="*/ 321 w 865"/>
              <a:gd name="T21" fmla="*/ 13 h 865"/>
              <a:gd name="T22" fmla="*/ 377 w 865"/>
              <a:gd name="T23" fmla="*/ 3 h 865"/>
              <a:gd name="T24" fmla="*/ 432 w 865"/>
              <a:gd name="T25" fmla="*/ 0 h 865"/>
              <a:gd name="T26" fmla="*/ 488 w 865"/>
              <a:gd name="T27" fmla="*/ 3 h 865"/>
              <a:gd name="T28" fmla="*/ 544 w 865"/>
              <a:gd name="T29" fmla="*/ 13 h 865"/>
              <a:gd name="T30" fmla="*/ 598 w 865"/>
              <a:gd name="T31" fmla="*/ 32 h 865"/>
              <a:gd name="T32" fmla="*/ 649 w 865"/>
              <a:gd name="T33" fmla="*/ 57 h 865"/>
              <a:gd name="T34" fmla="*/ 696 w 865"/>
              <a:gd name="T35" fmla="*/ 88 h 865"/>
              <a:gd name="T36" fmla="*/ 738 w 865"/>
              <a:gd name="T37" fmla="*/ 127 h 865"/>
              <a:gd name="T38" fmla="*/ 776 w 865"/>
              <a:gd name="T39" fmla="*/ 169 h 865"/>
              <a:gd name="T40" fmla="*/ 807 w 865"/>
              <a:gd name="T41" fmla="*/ 215 h 865"/>
              <a:gd name="T42" fmla="*/ 832 w 865"/>
              <a:gd name="T43" fmla="*/ 267 h 865"/>
              <a:gd name="T44" fmla="*/ 849 w 865"/>
              <a:gd name="T45" fmla="*/ 319 h 865"/>
              <a:gd name="T46" fmla="*/ 861 w 865"/>
              <a:gd name="T47" fmla="*/ 375 h 865"/>
              <a:gd name="T48" fmla="*/ 865 w 865"/>
              <a:gd name="T49" fmla="*/ 432 h 865"/>
              <a:gd name="T50" fmla="*/ 861 w 865"/>
              <a:gd name="T51" fmla="*/ 488 h 865"/>
              <a:gd name="T52" fmla="*/ 849 w 865"/>
              <a:gd name="T53" fmla="*/ 544 h 865"/>
              <a:gd name="T54" fmla="*/ 832 w 865"/>
              <a:gd name="T55" fmla="*/ 598 h 865"/>
              <a:gd name="T56" fmla="*/ 807 w 865"/>
              <a:gd name="T57" fmla="*/ 648 h 865"/>
              <a:gd name="T58" fmla="*/ 776 w 865"/>
              <a:gd name="T59" fmla="*/ 696 h 865"/>
              <a:gd name="T60" fmla="*/ 738 w 865"/>
              <a:gd name="T61" fmla="*/ 738 h 865"/>
              <a:gd name="T62" fmla="*/ 696 w 865"/>
              <a:gd name="T63" fmla="*/ 775 h 865"/>
              <a:gd name="T64" fmla="*/ 649 w 865"/>
              <a:gd name="T65" fmla="*/ 807 h 865"/>
              <a:gd name="T66" fmla="*/ 598 w 865"/>
              <a:gd name="T67" fmla="*/ 832 h 865"/>
              <a:gd name="T68" fmla="*/ 544 w 865"/>
              <a:gd name="T69" fmla="*/ 850 h 865"/>
              <a:gd name="T70" fmla="*/ 488 w 865"/>
              <a:gd name="T71" fmla="*/ 861 h 865"/>
              <a:gd name="T72" fmla="*/ 432 w 865"/>
              <a:gd name="T73" fmla="*/ 865 h 865"/>
              <a:gd name="T74" fmla="*/ 377 w 865"/>
              <a:gd name="T75" fmla="*/ 861 h 865"/>
              <a:gd name="T76" fmla="*/ 321 w 865"/>
              <a:gd name="T77" fmla="*/ 850 h 865"/>
              <a:gd name="T78" fmla="*/ 267 w 865"/>
              <a:gd name="T79" fmla="*/ 832 h 865"/>
              <a:gd name="T80" fmla="*/ 217 w 865"/>
              <a:gd name="T81" fmla="*/ 807 h 865"/>
              <a:gd name="T82" fmla="*/ 169 w 865"/>
              <a:gd name="T83" fmla="*/ 775 h 865"/>
              <a:gd name="T84" fmla="*/ 127 w 865"/>
              <a:gd name="T85" fmla="*/ 738 h 865"/>
              <a:gd name="T86" fmla="*/ 88 w 865"/>
              <a:gd name="T87" fmla="*/ 696 h 865"/>
              <a:gd name="T88" fmla="*/ 58 w 865"/>
              <a:gd name="T89" fmla="*/ 648 h 865"/>
              <a:gd name="T90" fmla="*/ 33 w 865"/>
              <a:gd name="T91" fmla="*/ 598 h 865"/>
              <a:gd name="T92" fmla="*/ 15 w 865"/>
              <a:gd name="T93" fmla="*/ 544 h 865"/>
              <a:gd name="T94" fmla="*/ 4 w 865"/>
              <a:gd name="T95" fmla="*/ 488 h 865"/>
              <a:gd name="T96" fmla="*/ 0 w 865"/>
              <a:gd name="T97" fmla="*/ 432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2"/>
                </a:moveTo>
                <a:lnTo>
                  <a:pt x="4" y="375"/>
                </a:lnTo>
                <a:lnTo>
                  <a:pt x="15" y="319"/>
                </a:lnTo>
                <a:lnTo>
                  <a:pt x="33" y="267"/>
                </a:lnTo>
                <a:lnTo>
                  <a:pt x="58" y="215"/>
                </a:lnTo>
                <a:lnTo>
                  <a:pt x="88" y="169"/>
                </a:lnTo>
                <a:lnTo>
                  <a:pt x="127" y="127"/>
                </a:lnTo>
                <a:lnTo>
                  <a:pt x="169" y="88"/>
                </a:lnTo>
                <a:lnTo>
                  <a:pt x="217" y="57"/>
                </a:lnTo>
                <a:lnTo>
                  <a:pt x="267" y="32"/>
                </a:lnTo>
                <a:lnTo>
                  <a:pt x="321" y="13"/>
                </a:lnTo>
                <a:lnTo>
                  <a:pt x="377" y="3"/>
                </a:lnTo>
                <a:lnTo>
                  <a:pt x="432" y="0"/>
                </a:lnTo>
                <a:lnTo>
                  <a:pt x="488" y="3"/>
                </a:lnTo>
                <a:lnTo>
                  <a:pt x="544" y="13"/>
                </a:lnTo>
                <a:lnTo>
                  <a:pt x="598" y="32"/>
                </a:lnTo>
                <a:lnTo>
                  <a:pt x="649" y="57"/>
                </a:lnTo>
                <a:lnTo>
                  <a:pt x="696" y="88"/>
                </a:lnTo>
                <a:lnTo>
                  <a:pt x="738" y="127"/>
                </a:lnTo>
                <a:lnTo>
                  <a:pt x="776" y="169"/>
                </a:lnTo>
                <a:lnTo>
                  <a:pt x="807" y="215"/>
                </a:lnTo>
                <a:lnTo>
                  <a:pt x="832" y="267"/>
                </a:lnTo>
                <a:lnTo>
                  <a:pt x="849" y="319"/>
                </a:lnTo>
                <a:lnTo>
                  <a:pt x="861" y="375"/>
                </a:lnTo>
                <a:lnTo>
                  <a:pt x="865" y="432"/>
                </a:lnTo>
                <a:lnTo>
                  <a:pt x="861" y="488"/>
                </a:lnTo>
                <a:lnTo>
                  <a:pt x="849" y="544"/>
                </a:lnTo>
                <a:lnTo>
                  <a:pt x="832" y="598"/>
                </a:lnTo>
                <a:lnTo>
                  <a:pt x="807" y="648"/>
                </a:lnTo>
                <a:lnTo>
                  <a:pt x="776" y="696"/>
                </a:lnTo>
                <a:lnTo>
                  <a:pt x="738" y="738"/>
                </a:lnTo>
                <a:lnTo>
                  <a:pt x="696" y="775"/>
                </a:lnTo>
                <a:lnTo>
                  <a:pt x="649" y="807"/>
                </a:lnTo>
                <a:lnTo>
                  <a:pt x="598" y="832"/>
                </a:lnTo>
                <a:lnTo>
                  <a:pt x="544" y="850"/>
                </a:lnTo>
                <a:lnTo>
                  <a:pt x="488" y="861"/>
                </a:lnTo>
                <a:lnTo>
                  <a:pt x="432" y="865"/>
                </a:lnTo>
                <a:lnTo>
                  <a:pt x="377" y="861"/>
                </a:lnTo>
                <a:lnTo>
                  <a:pt x="321" y="850"/>
                </a:lnTo>
                <a:lnTo>
                  <a:pt x="267" y="832"/>
                </a:lnTo>
                <a:lnTo>
                  <a:pt x="217" y="807"/>
                </a:lnTo>
                <a:lnTo>
                  <a:pt x="169" y="775"/>
                </a:lnTo>
                <a:lnTo>
                  <a:pt x="127" y="738"/>
                </a:lnTo>
                <a:lnTo>
                  <a:pt x="88" y="696"/>
                </a:lnTo>
                <a:lnTo>
                  <a:pt x="58" y="648"/>
                </a:lnTo>
                <a:lnTo>
                  <a:pt x="33" y="598"/>
                </a:lnTo>
                <a:lnTo>
                  <a:pt x="15" y="544"/>
                </a:lnTo>
                <a:lnTo>
                  <a:pt x="4" y="488"/>
                </a:lnTo>
                <a:lnTo>
                  <a:pt x="0" y="432"/>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0" name="Rectangle 8"/>
          <p:cNvSpPr>
            <a:spLocks noChangeArrowheads="1"/>
          </p:cNvSpPr>
          <p:nvPr/>
        </p:nvSpPr>
        <p:spPr bwMode="auto">
          <a:xfrm>
            <a:off x="4075113" y="3476625"/>
            <a:ext cx="381000" cy="274638"/>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142</a:t>
            </a:r>
            <a:endParaRPr lang="en-US" sz="2400">
              <a:solidFill>
                <a:srgbClr val="000000"/>
              </a:solidFill>
              <a:latin typeface="Courier New" pitchFamily="49" charset="0"/>
            </a:endParaRPr>
          </a:p>
        </p:txBody>
      </p:sp>
      <p:sp>
        <p:nvSpPr>
          <p:cNvPr id="25611" name="Freeform 9"/>
          <p:cNvSpPr>
            <a:spLocks/>
          </p:cNvSpPr>
          <p:nvPr/>
        </p:nvSpPr>
        <p:spPr bwMode="auto">
          <a:xfrm>
            <a:off x="8840789" y="2182814"/>
            <a:ext cx="687387" cy="687387"/>
          </a:xfrm>
          <a:custGeom>
            <a:avLst/>
            <a:gdLst>
              <a:gd name="T0" fmla="*/ 0 w 864"/>
              <a:gd name="T1" fmla="*/ 433 h 866"/>
              <a:gd name="T2" fmla="*/ 3 w 864"/>
              <a:gd name="T3" fmla="*/ 377 h 866"/>
              <a:gd name="T4" fmla="*/ 15 w 864"/>
              <a:gd name="T5" fmla="*/ 321 h 866"/>
              <a:gd name="T6" fmla="*/ 32 w 864"/>
              <a:gd name="T7" fmla="*/ 268 h 866"/>
              <a:gd name="T8" fmla="*/ 57 w 864"/>
              <a:gd name="T9" fmla="*/ 218 h 866"/>
              <a:gd name="T10" fmla="*/ 88 w 864"/>
              <a:gd name="T11" fmla="*/ 169 h 866"/>
              <a:gd name="T12" fmla="*/ 126 w 864"/>
              <a:gd name="T13" fmla="*/ 127 h 866"/>
              <a:gd name="T14" fmla="*/ 169 w 864"/>
              <a:gd name="T15" fmla="*/ 91 h 866"/>
              <a:gd name="T16" fmla="*/ 217 w 864"/>
              <a:gd name="T17" fmla="*/ 58 h 866"/>
              <a:gd name="T18" fmla="*/ 267 w 864"/>
              <a:gd name="T19" fmla="*/ 33 h 866"/>
              <a:gd name="T20" fmla="*/ 321 w 864"/>
              <a:gd name="T21" fmla="*/ 16 h 866"/>
              <a:gd name="T22" fmla="*/ 376 w 864"/>
              <a:gd name="T23" fmla="*/ 4 h 866"/>
              <a:gd name="T24" fmla="*/ 432 w 864"/>
              <a:gd name="T25" fmla="*/ 0 h 866"/>
              <a:gd name="T26" fmla="*/ 488 w 864"/>
              <a:gd name="T27" fmla="*/ 4 h 866"/>
              <a:gd name="T28" fmla="*/ 543 w 864"/>
              <a:gd name="T29" fmla="*/ 16 h 866"/>
              <a:gd name="T30" fmla="*/ 597 w 864"/>
              <a:gd name="T31" fmla="*/ 33 h 866"/>
              <a:gd name="T32" fmla="*/ 649 w 864"/>
              <a:gd name="T33" fmla="*/ 58 h 866"/>
              <a:gd name="T34" fmla="*/ 695 w 864"/>
              <a:gd name="T35" fmla="*/ 91 h 866"/>
              <a:gd name="T36" fmla="*/ 737 w 864"/>
              <a:gd name="T37" fmla="*/ 127 h 866"/>
              <a:gd name="T38" fmla="*/ 776 w 864"/>
              <a:gd name="T39" fmla="*/ 169 h 866"/>
              <a:gd name="T40" fmla="*/ 807 w 864"/>
              <a:gd name="T41" fmla="*/ 218 h 866"/>
              <a:gd name="T42" fmla="*/ 832 w 864"/>
              <a:gd name="T43" fmla="*/ 268 h 866"/>
              <a:gd name="T44" fmla="*/ 849 w 864"/>
              <a:gd name="T45" fmla="*/ 321 h 866"/>
              <a:gd name="T46" fmla="*/ 860 w 864"/>
              <a:gd name="T47" fmla="*/ 377 h 866"/>
              <a:gd name="T48" fmla="*/ 864 w 864"/>
              <a:gd name="T49" fmla="*/ 433 h 866"/>
              <a:gd name="T50" fmla="*/ 860 w 864"/>
              <a:gd name="T51" fmla="*/ 491 h 866"/>
              <a:gd name="T52" fmla="*/ 849 w 864"/>
              <a:gd name="T53" fmla="*/ 545 h 866"/>
              <a:gd name="T54" fmla="*/ 832 w 864"/>
              <a:gd name="T55" fmla="*/ 598 h 866"/>
              <a:gd name="T56" fmla="*/ 807 w 864"/>
              <a:gd name="T57" fmla="*/ 650 h 866"/>
              <a:gd name="T58" fmla="*/ 776 w 864"/>
              <a:gd name="T59" fmla="*/ 696 h 866"/>
              <a:gd name="T60" fmla="*/ 737 w 864"/>
              <a:gd name="T61" fmla="*/ 739 h 866"/>
              <a:gd name="T62" fmla="*/ 695 w 864"/>
              <a:gd name="T63" fmla="*/ 777 h 866"/>
              <a:gd name="T64" fmla="*/ 649 w 864"/>
              <a:gd name="T65" fmla="*/ 808 h 866"/>
              <a:gd name="T66" fmla="*/ 597 w 864"/>
              <a:gd name="T67" fmla="*/ 833 h 866"/>
              <a:gd name="T68" fmla="*/ 543 w 864"/>
              <a:gd name="T69" fmla="*/ 852 h 866"/>
              <a:gd name="T70" fmla="*/ 488 w 864"/>
              <a:gd name="T71" fmla="*/ 862 h 866"/>
              <a:gd name="T72" fmla="*/ 432 w 864"/>
              <a:gd name="T73" fmla="*/ 866 h 866"/>
              <a:gd name="T74" fmla="*/ 376 w 864"/>
              <a:gd name="T75" fmla="*/ 862 h 866"/>
              <a:gd name="T76" fmla="*/ 321 w 864"/>
              <a:gd name="T77" fmla="*/ 852 h 866"/>
              <a:gd name="T78" fmla="*/ 267 w 864"/>
              <a:gd name="T79" fmla="*/ 833 h 866"/>
              <a:gd name="T80" fmla="*/ 217 w 864"/>
              <a:gd name="T81" fmla="*/ 808 h 866"/>
              <a:gd name="T82" fmla="*/ 169 w 864"/>
              <a:gd name="T83" fmla="*/ 777 h 866"/>
              <a:gd name="T84" fmla="*/ 126 w 864"/>
              <a:gd name="T85" fmla="*/ 739 h 866"/>
              <a:gd name="T86" fmla="*/ 88 w 864"/>
              <a:gd name="T87" fmla="*/ 696 h 866"/>
              <a:gd name="T88" fmla="*/ 57 w 864"/>
              <a:gd name="T89" fmla="*/ 650 h 866"/>
              <a:gd name="T90" fmla="*/ 32 w 864"/>
              <a:gd name="T91" fmla="*/ 598 h 866"/>
              <a:gd name="T92" fmla="*/ 15 w 864"/>
              <a:gd name="T93" fmla="*/ 545 h 866"/>
              <a:gd name="T94" fmla="*/ 3 w 864"/>
              <a:gd name="T95" fmla="*/ 491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7"/>
                </a:lnTo>
                <a:lnTo>
                  <a:pt x="15" y="321"/>
                </a:lnTo>
                <a:lnTo>
                  <a:pt x="32" y="268"/>
                </a:lnTo>
                <a:lnTo>
                  <a:pt x="57" y="218"/>
                </a:lnTo>
                <a:lnTo>
                  <a:pt x="88" y="169"/>
                </a:lnTo>
                <a:lnTo>
                  <a:pt x="126" y="127"/>
                </a:lnTo>
                <a:lnTo>
                  <a:pt x="169" y="91"/>
                </a:lnTo>
                <a:lnTo>
                  <a:pt x="217" y="58"/>
                </a:lnTo>
                <a:lnTo>
                  <a:pt x="267" y="33"/>
                </a:lnTo>
                <a:lnTo>
                  <a:pt x="321" y="16"/>
                </a:lnTo>
                <a:lnTo>
                  <a:pt x="376" y="4"/>
                </a:lnTo>
                <a:lnTo>
                  <a:pt x="432" y="0"/>
                </a:lnTo>
                <a:lnTo>
                  <a:pt x="488" y="4"/>
                </a:lnTo>
                <a:lnTo>
                  <a:pt x="543" y="16"/>
                </a:lnTo>
                <a:lnTo>
                  <a:pt x="597" y="33"/>
                </a:lnTo>
                <a:lnTo>
                  <a:pt x="649" y="58"/>
                </a:lnTo>
                <a:lnTo>
                  <a:pt x="695" y="91"/>
                </a:lnTo>
                <a:lnTo>
                  <a:pt x="737" y="127"/>
                </a:lnTo>
                <a:lnTo>
                  <a:pt x="776" y="169"/>
                </a:lnTo>
                <a:lnTo>
                  <a:pt x="807" y="218"/>
                </a:lnTo>
                <a:lnTo>
                  <a:pt x="832" y="268"/>
                </a:lnTo>
                <a:lnTo>
                  <a:pt x="849" y="321"/>
                </a:lnTo>
                <a:lnTo>
                  <a:pt x="860" y="377"/>
                </a:lnTo>
                <a:lnTo>
                  <a:pt x="864" y="433"/>
                </a:lnTo>
                <a:lnTo>
                  <a:pt x="860" y="491"/>
                </a:lnTo>
                <a:lnTo>
                  <a:pt x="849" y="545"/>
                </a:lnTo>
                <a:lnTo>
                  <a:pt x="832" y="598"/>
                </a:lnTo>
                <a:lnTo>
                  <a:pt x="807" y="650"/>
                </a:lnTo>
                <a:lnTo>
                  <a:pt x="776" y="696"/>
                </a:lnTo>
                <a:lnTo>
                  <a:pt x="737" y="739"/>
                </a:lnTo>
                <a:lnTo>
                  <a:pt x="695" y="777"/>
                </a:lnTo>
                <a:lnTo>
                  <a:pt x="649" y="808"/>
                </a:lnTo>
                <a:lnTo>
                  <a:pt x="597" y="833"/>
                </a:lnTo>
                <a:lnTo>
                  <a:pt x="543" y="852"/>
                </a:lnTo>
                <a:lnTo>
                  <a:pt x="488" y="862"/>
                </a:lnTo>
                <a:lnTo>
                  <a:pt x="432" y="866"/>
                </a:lnTo>
                <a:lnTo>
                  <a:pt x="376" y="862"/>
                </a:lnTo>
                <a:lnTo>
                  <a:pt x="321" y="852"/>
                </a:lnTo>
                <a:lnTo>
                  <a:pt x="267" y="833"/>
                </a:lnTo>
                <a:lnTo>
                  <a:pt x="217" y="808"/>
                </a:lnTo>
                <a:lnTo>
                  <a:pt x="169" y="777"/>
                </a:lnTo>
                <a:lnTo>
                  <a:pt x="126" y="739"/>
                </a:lnTo>
                <a:lnTo>
                  <a:pt x="88" y="696"/>
                </a:lnTo>
                <a:lnTo>
                  <a:pt x="57" y="650"/>
                </a:lnTo>
                <a:lnTo>
                  <a:pt x="32" y="598"/>
                </a:lnTo>
                <a:lnTo>
                  <a:pt x="15" y="545"/>
                </a:lnTo>
                <a:lnTo>
                  <a:pt x="3" y="491"/>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2" name="Rectangle 10"/>
          <p:cNvSpPr>
            <a:spLocks noChangeArrowheads="1"/>
          </p:cNvSpPr>
          <p:nvPr/>
        </p:nvSpPr>
        <p:spPr bwMode="auto">
          <a:xfrm>
            <a:off x="8993188" y="2389189"/>
            <a:ext cx="381000" cy="274637"/>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322</a:t>
            </a:r>
            <a:endParaRPr lang="en-US" sz="2400">
              <a:solidFill>
                <a:srgbClr val="000000"/>
              </a:solidFill>
              <a:latin typeface="Courier New" pitchFamily="49" charset="0"/>
            </a:endParaRPr>
          </a:p>
        </p:txBody>
      </p:sp>
      <p:sp>
        <p:nvSpPr>
          <p:cNvPr id="25613" name="Freeform 11"/>
          <p:cNvSpPr>
            <a:spLocks/>
          </p:cNvSpPr>
          <p:nvPr/>
        </p:nvSpPr>
        <p:spPr bwMode="auto">
          <a:xfrm>
            <a:off x="4048125" y="2481263"/>
            <a:ext cx="776288" cy="844550"/>
          </a:xfrm>
          <a:custGeom>
            <a:avLst/>
            <a:gdLst>
              <a:gd name="T0" fmla="*/ 38 w 978"/>
              <a:gd name="T1" fmla="*/ 1066 h 1066"/>
              <a:gd name="T2" fmla="*/ 19 w 978"/>
              <a:gd name="T3" fmla="*/ 991 h 1066"/>
              <a:gd name="T4" fmla="*/ 5 w 978"/>
              <a:gd name="T5" fmla="*/ 916 h 1066"/>
              <a:gd name="T6" fmla="*/ 0 w 978"/>
              <a:gd name="T7" fmla="*/ 839 h 1066"/>
              <a:gd name="T8" fmla="*/ 1 w 978"/>
              <a:gd name="T9" fmla="*/ 762 h 1066"/>
              <a:gd name="T10" fmla="*/ 11 w 978"/>
              <a:gd name="T11" fmla="*/ 685 h 1066"/>
              <a:gd name="T12" fmla="*/ 26 w 978"/>
              <a:gd name="T13" fmla="*/ 610 h 1066"/>
              <a:gd name="T14" fmla="*/ 50 w 978"/>
              <a:gd name="T15" fmla="*/ 535 h 1066"/>
              <a:gd name="T16" fmla="*/ 80 w 978"/>
              <a:gd name="T17" fmla="*/ 464 h 1066"/>
              <a:gd name="T18" fmla="*/ 117 w 978"/>
              <a:gd name="T19" fmla="*/ 396 h 1066"/>
              <a:gd name="T20" fmla="*/ 159 w 978"/>
              <a:gd name="T21" fmla="*/ 333 h 1066"/>
              <a:gd name="T22" fmla="*/ 209 w 978"/>
              <a:gd name="T23" fmla="*/ 273 h 1066"/>
              <a:gd name="T24" fmla="*/ 263 w 978"/>
              <a:gd name="T25" fmla="*/ 218 h 1066"/>
              <a:gd name="T26" fmla="*/ 320 w 978"/>
              <a:gd name="T27" fmla="*/ 168 h 1066"/>
              <a:gd name="T28" fmla="*/ 384 w 978"/>
              <a:gd name="T29" fmla="*/ 123 h 1066"/>
              <a:gd name="T30" fmla="*/ 451 w 978"/>
              <a:gd name="T31" fmla="*/ 87 h 1066"/>
              <a:gd name="T32" fmla="*/ 522 w 978"/>
              <a:gd name="T33" fmla="*/ 56 h 1066"/>
              <a:gd name="T34" fmla="*/ 595 w 978"/>
              <a:gd name="T35" fmla="*/ 31 h 1066"/>
              <a:gd name="T36" fmla="*/ 670 w 978"/>
              <a:gd name="T37" fmla="*/ 14 h 1066"/>
              <a:gd name="T38" fmla="*/ 747 w 978"/>
              <a:gd name="T39" fmla="*/ 4 h 1066"/>
              <a:gd name="T40" fmla="*/ 824 w 978"/>
              <a:gd name="T41" fmla="*/ 0 h 1066"/>
              <a:gd name="T42" fmla="*/ 901 w 978"/>
              <a:gd name="T43" fmla="*/ 4 h 1066"/>
              <a:gd name="T44" fmla="*/ 978 w 978"/>
              <a:gd name="T45" fmla="*/ 16 h 10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8"/>
              <a:gd name="T70" fmla="*/ 0 h 1066"/>
              <a:gd name="T71" fmla="*/ 978 w 978"/>
              <a:gd name="T72" fmla="*/ 1066 h 106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8" h="1066">
                <a:moveTo>
                  <a:pt x="38" y="1066"/>
                </a:moveTo>
                <a:lnTo>
                  <a:pt x="19" y="991"/>
                </a:lnTo>
                <a:lnTo>
                  <a:pt x="5" y="916"/>
                </a:lnTo>
                <a:lnTo>
                  <a:pt x="0" y="839"/>
                </a:lnTo>
                <a:lnTo>
                  <a:pt x="1" y="762"/>
                </a:lnTo>
                <a:lnTo>
                  <a:pt x="11" y="685"/>
                </a:lnTo>
                <a:lnTo>
                  <a:pt x="26" y="610"/>
                </a:lnTo>
                <a:lnTo>
                  <a:pt x="50" y="535"/>
                </a:lnTo>
                <a:lnTo>
                  <a:pt x="80" y="464"/>
                </a:lnTo>
                <a:lnTo>
                  <a:pt x="117" y="396"/>
                </a:lnTo>
                <a:lnTo>
                  <a:pt x="159" y="333"/>
                </a:lnTo>
                <a:lnTo>
                  <a:pt x="209" y="273"/>
                </a:lnTo>
                <a:lnTo>
                  <a:pt x="263" y="218"/>
                </a:lnTo>
                <a:lnTo>
                  <a:pt x="320" y="168"/>
                </a:lnTo>
                <a:lnTo>
                  <a:pt x="384" y="123"/>
                </a:lnTo>
                <a:lnTo>
                  <a:pt x="451" y="87"/>
                </a:lnTo>
                <a:lnTo>
                  <a:pt x="522" y="56"/>
                </a:lnTo>
                <a:lnTo>
                  <a:pt x="595" y="31"/>
                </a:lnTo>
                <a:lnTo>
                  <a:pt x="670" y="14"/>
                </a:lnTo>
                <a:lnTo>
                  <a:pt x="747" y="4"/>
                </a:lnTo>
                <a:lnTo>
                  <a:pt x="824" y="0"/>
                </a:lnTo>
                <a:lnTo>
                  <a:pt x="901" y="4"/>
                </a:lnTo>
                <a:lnTo>
                  <a:pt x="978" y="16"/>
                </a:lnTo>
              </a:path>
            </a:pathLst>
          </a:custGeom>
          <a:noFill/>
          <a:ln w="19050">
            <a:solidFill>
              <a:srgbClr val="FF33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4" name="Freeform 12"/>
          <p:cNvSpPr>
            <a:spLocks/>
          </p:cNvSpPr>
          <p:nvPr/>
        </p:nvSpPr>
        <p:spPr bwMode="auto">
          <a:xfrm>
            <a:off x="4802189" y="2449513"/>
            <a:ext cx="90487" cy="80962"/>
          </a:xfrm>
          <a:custGeom>
            <a:avLst/>
            <a:gdLst>
              <a:gd name="T0" fmla="*/ 27 w 113"/>
              <a:gd name="T1" fmla="*/ 0 h 102"/>
              <a:gd name="T2" fmla="*/ 113 w 113"/>
              <a:gd name="T3" fmla="*/ 77 h 102"/>
              <a:gd name="T4" fmla="*/ 0 w 113"/>
              <a:gd name="T5" fmla="*/ 102 h 102"/>
              <a:gd name="T6" fmla="*/ 27 w 113"/>
              <a:gd name="T7" fmla="*/ 0 h 102"/>
              <a:gd name="T8" fmla="*/ 0 60000 65536"/>
              <a:gd name="T9" fmla="*/ 0 60000 65536"/>
              <a:gd name="T10" fmla="*/ 0 60000 65536"/>
              <a:gd name="T11" fmla="*/ 0 60000 65536"/>
              <a:gd name="T12" fmla="*/ 0 w 113"/>
              <a:gd name="T13" fmla="*/ 0 h 102"/>
              <a:gd name="T14" fmla="*/ 113 w 113"/>
              <a:gd name="T15" fmla="*/ 102 h 102"/>
            </a:gdLst>
            <a:ahLst/>
            <a:cxnLst>
              <a:cxn ang="T8">
                <a:pos x="T0" y="T1"/>
              </a:cxn>
              <a:cxn ang="T9">
                <a:pos x="T2" y="T3"/>
              </a:cxn>
              <a:cxn ang="T10">
                <a:pos x="T4" y="T5"/>
              </a:cxn>
              <a:cxn ang="T11">
                <a:pos x="T6" y="T7"/>
              </a:cxn>
            </a:cxnLst>
            <a:rect l="T12" t="T13" r="T14" b="T15"/>
            <a:pathLst>
              <a:path w="113" h="102">
                <a:moveTo>
                  <a:pt x="27" y="0"/>
                </a:moveTo>
                <a:lnTo>
                  <a:pt x="113" y="77"/>
                </a:lnTo>
                <a:lnTo>
                  <a:pt x="0" y="102"/>
                </a:lnTo>
                <a:lnTo>
                  <a:pt x="27" y="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5" name="Freeform 13"/>
          <p:cNvSpPr>
            <a:spLocks/>
          </p:cNvSpPr>
          <p:nvPr/>
        </p:nvSpPr>
        <p:spPr bwMode="auto">
          <a:xfrm>
            <a:off x="5389564" y="2068513"/>
            <a:ext cx="1793875" cy="398462"/>
          </a:xfrm>
          <a:custGeom>
            <a:avLst/>
            <a:gdLst>
              <a:gd name="T0" fmla="*/ 0 w 2260"/>
              <a:gd name="T1" fmla="*/ 452 h 502"/>
              <a:gd name="T2" fmla="*/ 83 w 2260"/>
              <a:gd name="T3" fmla="*/ 377 h 502"/>
              <a:gd name="T4" fmla="*/ 168 w 2260"/>
              <a:gd name="T5" fmla="*/ 310 h 502"/>
              <a:gd name="T6" fmla="*/ 258 w 2260"/>
              <a:gd name="T7" fmla="*/ 246 h 502"/>
              <a:gd name="T8" fmla="*/ 352 w 2260"/>
              <a:gd name="T9" fmla="*/ 190 h 502"/>
              <a:gd name="T10" fmla="*/ 450 w 2260"/>
              <a:gd name="T11" fmla="*/ 142 h 502"/>
              <a:gd name="T12" fmla="*/ 552 w 2260"/>
              <a:gd name="T13" fmla="*/ 100 h 502"/>
              <a:gd name="T14" fmla="*/ 656 w 2260"/>
              <a:gd name="T15" fmla="*/ 65 h 502"/>
              <a:gd name="T16" fmla="*/ 761 w 2260"/>
              <a:gd name="T17" fmla="*/ 38 h 502"/>
              <a:gd name="T18" fmla="*/ 869 w 2260"/>
              <a:gd name="T19" fmla="*/ 17 h 502"/>
              <a:gd name="T20" fmla="*/ 977 w 2260"/>
              <a:gd name="T21" fmla="*/ 4 h 502"/>
              <a:gd name="T22" fmla="*/ 1086 w 2260"/>
              <a:gd name="T23" fmla="*/ 0 h 502"/>
              <a:gd name="T24" fmla="*/ 1196 w 2260"/>
              <a:gd name="T25" fmla="*/ 2 h 502"/>
              <a:gd name="T26" fmla="*/ 1305 w 2260"/>
              <a:gd name="T27" fmla="*/ 11 h 502"/>
              <a:gd name="T28" fmla="*/ 1413 w 2260"/>
              <a:gd name="T29" fmla="*/ 29 h 502"/>
              <a:gd name="T30" fmla="*/ 1520 w 2260"/>
              <a:gd name="T31" fmla="*/ 54 h 502"/>
              <a:gd name="T32" fmla="*/ 1624 w 2260"/>
              <a:gd name="T33" fmla="*/ 86 h 502"/>
              <a:gd name="T34" fmla="*/ 1726 w 2260"/>
              <a:gd name="T35" fmla="*/ 127 h 502"/>
              <a:gd name="T36" fmla="*/ 1826 w 2260"/>
              <a:gd name="T37" fmla="*/ 173 h 502"/>
              <a:gd name="T38" fmla="*/ 1920 w 2260"/>
              <a:gd name="T39" fmla="*/ 227 h 502"/>
              <a:gd name="T40" fmla="*/ 2012 w 2260"/>
              <a:gd name="T41" fmla="*/ 287 h 502"/>
              <a:gd name="T42" fmla="*/ 2101 w 2260"/>
              <a:gd name="T43" fmla="*/ 352 h 502"/>
              <a:gd name="T44" fmla="*/ 2183 w 2260"/>
              <a:gd name="T45" fmla="*/ 425 h 502"/>
              <a:gd name="T46" fmla="*/ 2260 w 2260"/>
              <a:gd name="T47" fmla="*/ 502 h 5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60"/>
              <a:gd name="T73" fmla="*/ 0 h 502"/>
              <a:gd name="T74" fmla="*/ 2260 w 2260"/>
              <a:gd name="T75" fmla="*/ 502 h 50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60" h="502">
                <a:moveTo>
                  <a:pt x="0" y="452"/>
                </a:moveTo>
                <a:lnTo>
                  <a:pt x="83" y="377"/>
                </a:lnTo>
                <a:lnTo>
                  <a:pt x="168" y="310"/>
                </a:lnTo>
                <a:lnTo>
                  <a:pt x="258" y="246"/>
                </a:lnTo>
                <a:lnTo>
                  <a:pt x="352" y="190"/>
                </a:lnTo>
                <a:lnTo>
                  <a:pt x="450" y="142"/>
                </a:lnTo>
                <a:lnTo>
                  <a:pt x="552" y="100"/>
                </a:lnTo>
                <a:lnTo>
                  <a:pt x="656" y="65"/>
                </a:lnTo>
                <a:lnTo>
                  <a:pt x="761" y="38"/>
                </a:lnTo>
                <a:lnTo>
                  <a:pt x="869" y="17"/>
                </a:lnTo>
                <a:lnTo>
                  <a:pt x="977" y="4"/>
                </a:lnTo>
                <a:lnTo>
                  <a:pt x="1086" y="0"/>
                </a:lnTo>
                <a:lnTo>
                  <a:pt x="1196" y="2"/>
                </a:lnTo>
                <a:lnTo>
                  <a:pt x="1305" y="11"/>
                </a:lnTo>
                <a:lnTo>
                  <a:pt x="1413" y="29"/>
                </a:lnTo>
                <a:lnTo>
                  <a:pt x="1520" y="54"/>
                </a:lnTo>
                <a:lnTo>
                  <a:pt x="1624" y="86"/>
                </a:lnTo>
                <a:lnTo>
                  <a:pt x="1726" y="127"/>
                </a:lnTo>
                <a:lnTo>
                  <a:pt x="1826" y="173"/>
                </a:lnTo>
                <a:lnTo>
                  <a:pt x="1920" y="227"/>
                </a:lnTo>
                <a:lnTo>
                  <a:pt x="2012" y="287"/>
                </a:lnTo>
                <a:lnTo>
                  <a:pt x="2101" y="352"/>
                </a:lnTo>
                <a:lnTo>
                  <a:pt x="2183" y="425"/>
                </a:lnTo>
                <a:lnTo>
                  <a:pt x="2260" y="502"/>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6" name="Freeform 14"/>
          <p:cNvSpPr>
            <a:spLocks/>
          </p:cNvSpPr>
          <p:nvPr/>
        </p:nvSpPr>
        <p:spPr bwMode="auto">
          <a:xfrm>
            <a:off x="7145339" y="2432050"/>
            <a:ext cx="85725" cy="88900"/>
          </a:xfrm>
          <a:custGeom>
            <a:avLst/>
            <a:gdLst>
              <a:gd name="T0" fmla="*/ 79 w 108"/>
              <a:gd name="T1" fmla="*/ 0 h 111"/>
              <a:gd name="T2" fmla="*/ 108 w 108"/>
              <a:gd name="T3" fmla="*/ 111 h 111"/>
              <a:gd name="T4" fmla="*/ 0 w 108"/>
              <a:gd name="T5" fmla="*/ 69 h 111"/>
              <a:gd name="T6" fmla="*/ 79 w 108"/>
              <a:gd name="T7" fmla="*/ 0 h 111"/>
              <a:gd name="T8" fmla="*/ 0 60000 65536"/>
              <a:gd name="T9" fmla="*/ 0 60000 65536"/>
              <a:gd name="T10" fmla="*/ 0 60000 65536"/>
              <a:gd name="T11" fmla="*/ 0 60000 65536"/>
              <a:gd name="T12" fmla="*/ 0 w 108"/>
              <a:gd name="T13" fmla="*/ 0 h 111"/>
              <a:gd name="T14" fmla="*/ 108 w 108"/>
              <a:gd name="T15" fmla="*/ 111 h 111"/>
            </a:gdLst>
            <a:ahLst/>
            <a:cxnLst>
              <a:cxn ang="T8">
                <a:pos x="T0" y="T1"/>
              </a:cxn>
              <a:cxn ang="T9">
                <a:pos x="T2" y="T3"/>
              </a:cxn>
              <a:cxn ang="T10">
                <a:pos x="T4" y="T5"/>
              </a:cxn>
              <a:cxn ang="T11">
                <a:pos x="T6" y="T7"/>
              </a:cxn>
            </a:cxnLst>
            <a:rect l="T12" t="T13" r="T14" b="T15"/>
            <a:pathLst>
              <a:path w="108" h="111">
                <a:moveTo>
                  <a:pt x="79" y="0"/>
                </a:moveTo>
                <a:lnTo>
                  <a:pt x="108" y="111"/>
                </a:lnTo>
                <a:lnTo>
                  <a:pt x="0" y="69"/>
                </a:lnTo>
                <a:lnTo>
                  <a:pt x="79" y="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7" name="Freeform 15"/>
          <p:cNvSpPr>
            <a:spLocks/>
          </p:cNvSpPr>
          <p:nvPr/>
        </p:nvSpPr>
        <p:spPr bwMode="auto">
          <a:xfrm>
            <a:off x="7510464" y="1979614"/>
            <a:ext cx="1423987" cy="504825"/>
          </a:xfrm>
          <a:custGeom>
            <a:avLst/>
            <a:gdLst>
              <a:gd name="T0" fmla="*/ 0 w 1795"/>
              <a:gd name="T1" fmla="*/ 635 h 635"/>
              <a:gd name="T2" fmla="*/ 46 w 1795"/>
              <a:gd name="T3" fmla="*/ 556 h 635"/>
              <a:gd name="T4" fmla="*/ 96 w 1795"/>
              <a:gd name="T5" fmla="*/ 479 h 635"/>
              <a:gd name="T6" fmla="*/ 154 w 1795"/>
              <a:gd name="T7" fmla="*/ 408 h 635"/>
              <a:gd name="T8" fmla="*/ 215 w 1795"/>
              <a:gd name="T9" fmla="*/ 341 h 635"/>
              <a:gd name="T10" fmla="*/ 283 w 1795"/>
              <a:gd name="T11" fmla="*/ 279 h 635"/>
              <a:gd name="T12" fmla="*/ 354 w 1795"/>
              <a:gd name="T13" fmla="*/ 224 h 635"/>
              <a:gd name="T14" fmla="*/ 431 w 1795"/>
              <a:gd name="T15" fmla="*/ 173 h 635"/>
              <a:gd name="T16" fmla="*/ 509 w 1795"/>
              <a:gd name="T17" fmla="*/ 127 h 635"/>
              <a:gd name="T18" fmla="*/ 592 w 1795"/>
              <a:gd name="T19" fmla="*/ 89 h 635"/>
              <a:gd name="T20" fmla="*/ 678 w 1795"/>
              <a:gd name="T21" fmla="*/ 58 h 635"/>
              <a:gd name="T22" fmla="*/ 767 w 1795"/>
              <a:gd name="T23" fmla="*/ 33 h 635"/>
              <a:gd name="T24" fmla="*/ 855 w 1795"/>
              <a:gd name="T25" fmla="*/ 16 h 635"/>
              <a:gd name="T26" fmla="*/ 946 w 1795"/>
              <a:gd name="T27" fmla="*/ 4 h 635"/>
              <a:gd name="T28" fmla="*/ 1038 w 1795"/>
              <a:gd name="T29" fmla="*/ 0 h 635"/>
              <a:gd name="T30" fmla="*/ 1128 w 1795"/>
              <a:gd name="T31" fmla="*/ 4 h 635"/>
              <a:gd name="T32" fmla="*/ 1220 w 1795"/>
              <a:gd name="T33" fmla="*/ 14 h 635"/>
              <a:gd name="T34" fmla="*/ 1309 w 1795"/>
              <a:gd name="T35" fmla="*/ 31 h 635"/>
              <a:gd name="T36" fmla="*/ 1397 w 1795"/>
              <a:gd name="T37" fmla="*/ 56 h 635"/>
              <a:gd name="T38" fmla="*/ 1484 w 1795"/>
              <a:gd name="T39" fmla="*/ 87 h 635"/>
              <a:gd name="T40" fmla="*/ 1566 w 1795"/>
              <a:gd name="T41" fmla="*/ 123 h 635"/>
              <a:gd name="T42" fmla="*/ 1647 w 1795"/>
              <a:gd name="T43" fmla="*/ 168 h 635"/>
              <a:gd name="T44" fmla="*/ 1722 w 1795"/>
              <a:gd name="T45" fmla="*/ 218 h 635"/>
              <a:gd name="T46" fmla="*/ 1795 w 1795"/>
              <a:gd name="T47" fmla="*/ 274 h 6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5"/>
              <a:gd name="T73" fmla="*/ 0 h 635"/>
              <a:gd name="T74" fmla="*/ 1795 w 1795"/>
              <a:gd name="T75" fmla="*/ 635 h 6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5" h="635">
                <a:moveTo>
                  <a:pt x="0" y="635"/>
                </a:moveTo>
                <a:lnTo>
                  <a:pt x="46" y="556"/>
                </a:lnTo>
                <a:lnTo>
                  <a:pt x="96" y="479"/>
                </a:lnTo>
                <a:lnTo>
                  <a:pt x="154" y="408"/>
                </a:lnTo>
                <a:lnTo>
                  <a:pt x="215" y="341"/>
                </a:lnTo>
                <a:lnTo>
                  <a:pt x="283" y="279"/>
                </a:lnTo>
                <a:lnTo>
                  <a:pt x="354" y="224"/>
                </a:lnTo>
                <a:lnTo>
                  <a:pt x="431" y="173"/>
                </a:lnTo>
                <a:lnTo>
                  <a:pt x="509" y="127"/>
                </a:lnTo>
                <a:lnTo>
                  <a:pt x="592" y="89"/>
                </a:lnTo>
                <a:lnTo>
                  <a:pt x="678" y="58"/>
                </a:lnTo>
                <a:lnTo>
                  <a:pt x="767" y="33"/>
                </a:lnTo>
                <a:lnTo>
                  <a:pt x="855" y="16"/>
                </a:lnTo>
                <a:lnTo>
                  <a:pt x="946" y="4"/>
                </a:lnTo>
                <a:lnTo>
                  <a:pt x="1038" y="0"/>
                </a:lnTo>
                <a:lnTo>
                  <a:pt x="1128" y="4"/>
                </a:lnTo>
                <a:lnTo>
                  <a:pt x="1220" y="14"/>
                </a:lnTo>
                <a:lnTo>
                  <a:pt x="1309" y="31"/>
                </a:lnTo>
                <a:lnTo>
                  <a:pt x="1397" y="56"/>
                </a:lnTo>
                <a:lnTo>
                  <a:pt x="1484" y="87"/>
                </a:lnTo>
                <a:lnTo>
                  <a:pt x="1566" y="123"/>
                </a:lnTo>
                <a:lnTo>
                  <a:pt x="1647" y="168"/>
                </a:lnTo>
                <a:lnTo>
                  <a:pt x="1722" y="218"/>
                </a:lnTo>
                <a:lnTo>
                  <a:pt x="1795" y="274"/>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8" name="Freeform 16"/>
          <p:cNvSpPr>
            <a:spLocks/>
          </p:cNvSpPr>
          <p:nvPr/>
        </p:nvSpPr>
        <p:spPr bwMode="auto">
          <a:xfrm>
            <a:off x="8899525" y="2160589"/>
            <a:ext cx="88900" cy="85725"/>
          </a:xfrm>
          <a:custGeom>
            <a:avLst/>
            <a:gdLst>
              <a:gd name="T0" fmla="*/ 69 w 111"/>
              <a:gd name="T1" fmla="*/ 0 h 108"/>
              <a:gd name="T2" fmla="*/ 111 w 111"/>
              <a:gd name="T3" fmla="*/ 108 h 108"/>
              <a:gd name="T4" fmla="*/ 0 w 111"/>
              <a:gd name="T5" fmla="*/ 77 h 108"/>
              <a:gd name="T6" fmla="*/ 69 w 111"/>
              <a:gd name="T7" fmla="*/ 0 h 108"/>
              <a:gd name="T8" fmla="*/ 0 60000 65536"/>
              <a:gd name="T9" fmla="*/ 0 60000 65536"/>
              <a:gd name="T10" fmla="*/ 0 60000 65536"/>
              <a:gd name="T11" fmla="*/ 0 60000 65536"/>
              <a:gd name="T12" fmla="*/ 0 w 111"/>
              <a:gd name="T13" fmla="*/ 0 h 108"/>
              <a:gd name="T14" fmla="*/ 111 w 111"/>
              <a:gd name="T15" fmla="*/ 108 h 108"/>
            </a:gdLst>
            <a:ahLst/>
            <a:cxnLst>
              <a:cxn ang="T8">
                <a:pos x="T0" y="T1"/>
              </a:cxn>
              <a:cxn ang="T9">
                <a:pos x="T2" y="T3"/>
              </a:cxn>
              <a:cxn ang="T10">
                <a:pos x="T4" y="T5"/>
              </a:cxn>
              <a:cxn ang="T11">
                <a:pos x="T6" y="T7"/>
              </a:cxn>
            </a:cxnLst>
            <a:rect l="T12" t="T13" r="T14" b="T15"/>
            <a:pathLst>
              <a:path w="111" h="108">
                <a:moveTo>
                  <a:pt x="69" y="0"/>
                </a:moveTo>
                <a:lnTo>
                  <a:pt x="111" y="108"/>
                </a:lnTo>
                <a:lnTo>
                  <a:pt x="0" y="77"/>
                </a:lnTo>
                <a:lnTo>
                  <a:pt x="69" y="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19" name="Freeform 17"/>
          <p:cNvSpPr>
            <a:spLocks/>
          </p:cNvSpPr>
          <p:nvPr/>
        </p:nvSpPr>
        <p:spPr bwMode="auto">
          <a:xfrm>
            <a:off x="7926388" y="3157538"/>
            <a:ext cx="685800" cy="685800"/>
          </a:xfrm>
          <a:custGeom>
            <a:avLst/>
            <a:gdLst>
              <a:gd name="T0" fmla="*/ 0 w 864"/>
              <a:gd name="T1" fmla="*/ 433 h 866"/>
              <a:gd name="T2" fmla="*/ 4 w 864"/>
              <a:gd name="T3" fmla="*/ 375 h 866"/>
              <a:gd name="T4" fmla="*/ 15 w 864"/>
              <a:gd name="T5" fmla="*/ 320 h 866"/>
              <a:gd name="T6" fmla="*/ 32 w 864"/>
              <a:gd name="T7" fmla="*/ 268 h 866"/>
              <a:gd name="T8" fmla="*/ 57 w 864"/>
              <a:gd name="T9" fmla="*/ 216 h 866"/>
              <a:gd name="T10" fmla="*/ 88 w 864"/>
              <a:gd name="T11" fmla="*/ 170 h 866"/>
              <a:gd name="T12" fmla="*/ 127 w 864"/>
              <a:gd name="T13" fmla="*/ 127 h 866"/>
              <a:gd name="T14" fmla="*/ 169 w 864"/>
              <a:gd name="T15" fmla="*/ 89 h 866"/>
              <a:gd name="T16" fmla="*/ 217 w 864"/>
              <a:gd name="T17" fmla="*/ 58 h 866"/>
              <a:gd name="T18" fmla="*/ 267 w 864"/>
              <a:gd name="T19" fmla="*/ 33 h 866"/>
              <a:gd name="T20" fmla="*/ 321 w 864"/>
              <a:gd name="T21" fmla="*/ 14 h 866"/>
              <a:gd name="T22" fmla="*/ 376 w 864"/>
              <a:gd name="T23" fmla="*/ 4 h 866"/>
              <a:gd name="T24" fmla="*/ 432 w 864"/>
              <a:gd name="T25" fmla="*/ 0 h 866"/>
              <a:gd name="T26" fmla="*/ 488 w 864"/>
              <a:gd name="T27" fmla="*/ 4 h 866"/>
              <a:gd name="T28" fmla="*/ 544 w 864"/>
              <a:gd name="T29" fmla="*/ 14 h 866"/>
              <a:gd name="T30" fmla="*/ 597 w 864"/>
              <a:gd name="T31" fmla="*/ 33 h 866"/>
              <a:gd name="T32" fmla="*/ 649 w 864"/>
              <a:gd name="T33" fmla="*/ 58 h 866"/>
              <a:gd name="T34" fmla="*/ 695 w 864"/>
              <a:gd name="T35" fmla="*/ 89 h 866"/>
              <a:gd name="T36" fmla="*/ 738 w 864"/>
              <a:gd name="T37" fmla="*/ 127 h 866"/>
              <a:gd name="T38" fmla="*/ 776 w 864"/>
              <a:gd name="T39" fmla="*/ 170 h 866"/>
              <a:gd name="T40" fmla="*/ 807 w 864"/>
              <a:gd name="T41" fmla="*/ 216 h 866"/>
              <a:gd name="T42" fmla="*/ 832 w 864"/>
              <a:gd name="T43" fmla="*/ 268 h 866"/>
              <a:gd name="T44" fmla="*/ 849 w 864"/>
              <a:gd name="T45" fmla="*/ 320 h 866"/>
              <a:gd name="T46" fmla="*/ 861 w 864"/>
              <a:gd name="T47" fmla="*/ 375 h 866"/>
              <a:gd name="T48" fmla="*/ 864 w 864"/>
              <a:gd name="T49" fmla="*/ 433 h 866"/>
              <a:gd name="T50" fmla="*/ 861 w 864"/>
              <a:gd name="T51" fmla="*/ 489 h 866"/>
              <a:gd name="T52" fmla="*/ 849 w 864"/>
              <a:gd name="T53" fmla="*/ 545 h 866"/>
              <a:gd name="T54" fmla="*/ 832 w 864"/>
              <a:gd name="T55" fmla="*/ 598 h 866"/>
              <a:gd name="T56" fmla="*/ 807 w 864"/>
              <a:gd name="T57" fmla="*/ 648 h 866"/>
              <a:gd name="T58" fmla="*/ 776 w 864"/>
              <a:gd name="T59" fmla="*/ 697 h 866"/>
              <a:gd name="T60" fmla="*/ 738 w 864"/>
              <a:gd name="T61" fmla="*/ 739 h 866"/>
              <a:gd name="T62" fmla="*/ 695 w 864"/>
              <a:gd name="T63" fmla="*/ 775 h 866"/>
              <a:gd name="T64" fmla="*/ 649 w 864"/>
              <a:gd name="T65" fmla="*/ 808 h 866"/>
              <a:gd name="T66" fmla="*/ 597 w 864"/>
              <a:gd name="T67" fmla="*/ 833 h 866"/>
              <a:gd name="T68" fmla="*/ 544 w 864"/>
              <a:gd name="T69" fmla="*/ 850 h 866"/>
              <a:gd name="T70" fmla="*/ 488 w 864"/>
              <a:gd name="T71" fmla="*/ 862 h 866"/>
              <a:gd name="T72" fmla="*/ 432 w 864"/>
              <a:gd name="T73" fmla="*/ 866 h 866"/>
              <a:gd name="T74" fmla="*/ 376 w 864"/>
              <a:gd name="T75" fmla="*/ 862 h 866"/>
              <a:gd name="T76" fmla="*/ 321 w 864"/>
              <a:gd name="T77" fmla="*/ 850 h 866"/>
              <a:gd name="T78" fmla="*/ 267 w 864"/>
              <a:gd name="T79" fmla="*/ 833 h 866"/>
              <a:gd name="T80" fmla="*/ 217 w 864"/>
              <a:gd name="T81" fmla="*/ 808 h 866"/>
              <a:gd name="T82" fmla="*/ 169 w 864"/>
              <a:gd name="T83" fmla="*/ 775 h 866"/>
              <a:gd name="T84" fmla="*/ 127 w 864"/>
              <a:gd name="T85" fmla="*/ 739 h 866"/>
              <a:gd name="T86" fmla="*/ 88 w 864"/>
              <a:gd name="T87" fmla="*/ 697 h 866"/>
              <a:gd name="T88" fmla="*/ 57 w 864"/>
              <a:gd name="T89" fmla="*/ 648 h 866"/>
              <a:gd name="T90" fmla="*/ 32 w 864"/>
              <a:gd name="T91" fmla="*/ 598 h 866"/>
              <a:gd name="T92" fmla="*/ 15 w 864"/>
              <a:gd name="T93" fmla="*/ 545 h 866"/>
              <a:gd name="T94" fmla="*/ 4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4" y="375"/>
                </a:lnTo>
                <a:lnTo>
                  <a:pt x="15" y="320"/>
                </a:lnTo>
                <a:lnTo>
                  <a:pt x="32" y="268"/>
                </a:lnTo>
                <a:lnTo>
                  <a:pt x="57" y="216"/>
                </a:lnTo>
                <a:lnTo>
                  <a:pt x="88" y="170"/>
                </a:lnTo>
                <a:lnTo>
                  <a:pt x="127" y="127"/>
                </a:lnTo>
                <a:lnTo>
                  <a:pt x="169" y="89"/>
                </a:lnTo>
                <a:lnTo>
                  <a:pt x="217" y="58"/>
                </a:lnTo>
                <a:lnTo>
                  <a:pt x="267" y="33"/>
                </a:lnTo>
                <a:lnTo>
                  <a:pt x="321" y="14"/>
                </a:lnTo>
                <a:lnTo>
                  <a:pt x="376" y="4"/>
                </a:lnTo>
                <a:lnTo>
                  <a:pt x="432" y="0"/>
                </a:lnTo>
                <a:lnTo>
                  <a:pt x="488" y="4"/>
                </a:lnTo>
                <a:lnTo>
                  <a:pt x="544" y="14"/>
                </a:lnTo>
                <a:lnTo>
                  <a:pt x="597" y="33"/>
                </a:lnTo>
                <a:lnTo>
                  <a:pt x="649" y="58"/>
                </a:lnTo>
                <a:lnTo>
                  <a:pt x="695" y="89"/>
                </a:lnTo>
                <a:lnTo>
                  <a:pt x="738" y="127"/>
                </a:lnTo>
                <a:lnTo>
                  <a:pt x="776" y="170"/>
                </a:lnTo>
                <a:lnTo>
                  <a:pt x="807" y="216"/>
                </a:lnTo>
                <a:lnTo>
                  <a:pt x="832" y="268"/>
                </a:lnTo>
                <a:lnTo>
                  <a:pt x="849" y="320"/>
                </a:lnTo>
                <a:lnTo>
                  <a:pt x="861" y="375"/>
                </a:lnTo>
                <a:lnTo>
                  <a:pt x="864" y="433"/>
                </a:lnTo>
                <a:lnTo>
                  <a:pt x="861" y="489"/>
                </a:lnTo>
                <a:lnTo>
                  <a:pt x="849" y="545"/>
                </a:lnTo>
                <a:lnTo>
                  <a:pt x="832" y="598"/>
                </a:lnTo>
                <a:lnTo>
                  <a:pt x="807" y="648"/>
                </a:lnTo>
                <a:lnTo>
                  <a:pt x="776" y="697"/>
                </a:lnTo>
                <a:lnTo>
                  <a:pt x="738" y="739"/>
                </a:lnTo>
                <a:lnTo>
                  <a:pt x="695" y="775"/>
                </a:lnTo>
                <a:lnTo>
                  <a:pt x="649" y="808"/>
                </a:lnTo>
                <a:lnTo>
                  <a:pt x="597" y="833"/>
                </a:lnTo>
                <a:lnTo>
                  <a:pt x="544" y="850"/>
                </a:lnTo>
                <a:lnTo>
                  <a:pt x="488" y="862"/>
                </a:lnTo>
                <a:lnTo>
                  <a:pt x="432" y="866"/>
                </a:lnTo>
                <a:lnTo>
                  <a:pt x="376" y="862"/>
                </a:lnTo>
                <a:lnTo>
                  <a:pt x="321" y="850"/>
                </a:lnTo>
                <a:lnTo>
                  <a:pt x="267" y="833"/>
                </a:lnTo>
                <a:lnTo>
                  <a:pt x="217" y="808"/>
                </a:lnTo>
                <a:lnTo>
                  <a:pt x="169" y="775"/>
                </a:lnTo>
                <a:lnTo>
                  <a:pt x="127" y="739"/>
                </a:lnTo>
                <a:lnTo>
                  <a:pt x="88" y="697"/>
                </a:lnTo>
                <a:lnTo>
                  <a:pt x="57" y="648"/>
                </a:lnTo>
                <a:lnTo>
                  <a:pt x="32" y="598"/>
                </a:lnTo>
                <a:lnTo>
                  <a:pt x="15" y="545"/>
                </a:lnTo>
                <a:lnTo>
                  <a:pt x="4"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0" name="Rectangle 18"/>
          <p:cNvSpPr>
            <a:spLocks noChangeArrowheads="1"/>
          </p:cNvSpPr>
          <p:nvPr/>
        </p:nvSpPr>
        <p:spPr bwMode="auto">
          <a:xfrm>
            <a:off x="8078788" y="3362325"/>
            <a:ext cx="381000" cy="274638"/>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326</a:t>
            </a:r>
            <a:endParaRPr lang="en-US" sz="2400">
              <a:solidFill>
                <a:srgbClr val="000000"/>
              </a:solidFill>
              <a:latin typeface="Courier New" pitchFamily="49" charset="0"/>
            </a:endParaRPr>
          </a:p>
        </p:txBody>
      </p:sp>
      <p:sp>
        <p:nvSpPr>
          <p:cNvPr id="25621" name="Freeform 19"/>
          <p:cNvSpPr>
            <a:spLocks/>
          </p:cNvSpPr>
          <p:nvPr/>
        </p:nvSpPr>
        <p:spPr bwMode="auto">
          <a:xfrm>
            <a:off x="7648575" y="2495550"/>
            <a:ext cx="831850" cy="647700"/>
          </a:xfrm>
          <a:custGeom>
            <a:avLst/>
            <a:gdLst>
              <a:gd name="T0" fmla="*/ 0 w 1047"/>
              <a:gd name="T1" fmla="*/ 87 h 816"/>
              <a:gd name="T2" fmla="*/ 65 w 1047"/>
              <a:gd name="T3" fmla="*/ 56 h 816"/>
              <a:gd name="T4" fmla="*/ 133 w 1047"/>
              <a:gd name="T5" fmla="*/ 31 h 816"/>
              <a:gd name="T6" fmla="*/ 202 w 1047"/>
              <a:gd name="T7" fmla="*/ 14 h 816"/>
              <a:gd name="T8" fmla="*/ 271 w 1047"/>
              <a:gd name="T9" fmla="*/ 4 h 816"/>
              <a:gd name="T10" fmla="*/ 344 w 1047"/>
              <a:gd name="T11" fmla="*/ 0 h 816"/>
              <a:gd name="T12" fmla="*/ 415 w 1047"/>
              <a:gd name="T13" fmla="*/ 6 h 816"/>
              <a:gd name="T14" fmla="*/ 484 w 1047"/>
              <a:gd name="T15" fmla="*/ 16 h 816"/>
              <a:gd name="T16" fmla="*/ 553 w 1047"/>
              <a:gd name="T17" fmla="*/ 35 h 816"/>
              <a:gd name="T18" fmla="*/ 621 w 1047"/>
              <a:gd name="T19" fmla="*/ 60 h 816"/>
              <a:gd name="T20" fmla="*/ 684 w 1047"/>
              <a:gd name="T21" fmla="*/ 91 h 816"/>
              <a:gd name="T22" fmla="*/ 746 w 1047"/>
              <a:gd name="T23" fmla="*/ 129 h 816"/>
              <a:gd name="T24" fmla="*/ 801 w 1047"/>
              <a:gd name="T25" fmla="*/ 174 h 816"/>
              <a:gd name="T26" fmla="*/ 853 w 1047"/>
              <a:gd name="T27" fmla="*/ 224 h 816"/>
              <a:gd name="T28" fmla="*/ 899 w 1047"/>
              <a:gd name="T29" fmla="*/ 277 h 816"/>
              <a:gd name="T30" fmla="*/ 942 w 1047"/>
              <a:gd name="T31" fmla="*/ 335 h 816"/>
              <a:gd name="T32" fmla="*/ 976 w 1047"/>
              <a:gd name="T33" fmla="*/ 399 h 816"/>
              <a:gd name="T34" fmla="*/ 1003 w 1047"/>
              <a:gd name="T35" fmla="*/ 464 h 816"/>
              <a:gd name="T36" fmla="*/ 1024 w 1047"/>
              <a:gd name="T37" fmla="*/ 531 h 816"/>
              <a:gd name="T38" fmla="*/ 1040 w 1047"/>
              <a:gd name="T39" fmla="*/ 603 h 816"/>
              <a:gd name="T40" fmla="*/ 1047 w 1047"/>
              <a:gd name="T41" fmla="*/ 674 h 816"/>
              <a:gd name="T42" fmla="*/ 1047 w 1047"/>
              <a:gd name="T43" fmla="*/ 745 h 816"/>
              <a:gd name="T44" fmla="*/ 1040 w 1047"/>
              <a:gd name="T45" fmla="*/ 816 h 8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47"/>
              <a:gd name="T70" fmla="*/ 0 h 816"/>
              <a:gd name="T71" fmla="*/ 1047 w 1047"/>
              <a:gd name="T72" fmla="*/ 816 h 8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47" h="816">
                <a:moveTo>
                  <a:pt x="0" y="87"/>
                </a:moveTo>
                <a:lnTo>
                  <a:pt x="65" y="56"/>
                </a:lnTo>
                <a:lnTo>
                  <a:pt x="133" y="31"/>
                </a:lnTo>
                <a:lnTo>
                  <a:pt x="202" y="14"/>
                </a:lnTo>
                <a:lnTo>
                  <a:pt x="271" y="4"/>
                </a:lnTo>
                <a:lnTo>
                  <a:pt x="344" y="0"/>
                </a:lnTo>
                <a:lnTo>
                  <a:pt x="415" y="6"/>
                </a:lnTo>
                <a:lnTo>
                  <a:pt x="484" y="16"/>
                </a:lnTo>
                <a:lnTo>
                  <a:pt x="553" y="35"/>
                </a:lnTo>
                <a:lnTo>
                  <a:pt x="621" y="60"/>
                </a:lnTo>
                <a:lnTo>
                  <a:pt x="684" y="91"/>
                </a:lnTo>
                <a:lnTo>
                  <a:pt x="746" y="129"/>
                </a:lnTo>
                <a:lnTo>
                  <a:pt x="801" y="174"/>
                </a:lnTo>
                <a:lnTo>
                  <a:pt x="853" y="224"/>
                </a:lnTo>
                <a:lnTo>
                  <a:pt x="899" y="277"/>
                </a:lnTo>
                <a:lnTo>
                  <a:pt x="942" y="335"/>
                </a:lnTo>
                <a:lnTo>
                  <a:pt x="976" y="399"/>
                </a:lnTo>
                <a:lnTo>
                  <a:pt x="1003" y="464"/>
                </a:lnTo>
                <a:lnTo>
                  <a:pt x="1024" y="531"/>
                </a:lnTo>
                <a:lnTo>
                  <a:pt x="1040" y="603"/>
                </a:lnTo>
                <a:lnTo>
                  <a:pt x="1047" y="674"/>
                </a:lnTo>
                <a:lnTo>
                  <a:pt x="1047" y="745"/>
                </a:lnTo>
                <a:lnTo>
                  <a:pt x="1040" y="816"/>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2" name="Freeform 20"/>
          <p:cNvSpPr>
            <a:spLocks/>
          </p:cNvSpPr>
          <p:nvPr/>
        </p:nvSpPr>
        <p:spPr bwMode="auto">
          <a:xfrm>
            <a:off x="8435976" y="3124200"/>
            <a:ext cx="80963" cy="88900"/>
          </a:xfrm>
          <a:custGeom>
            <a:avLst/>
            <a:gdLst>
              <a:gd name="T0" fmla="*/ 101 w 101"/>
              <a:gd name="T1" fmla="*/ 21 h 111"/>
              <a:gd name="T2" fmla="*/ 28 w 101"/>
              <a:gd name="T3" fmla="*/ 111 h 111"/>
              <a:gd name="T4" fmla="*/ 0 w 101"/>
              <a:gd name="T5" fmla="*/ 0 h 111"/>
              <a:gd name="T6" fmla="*/ 101 w 101"/>
              <a:gd name="T7" fmla="*/ 21 h 111"/>
              <a:gd name="T8" fmla="*/ 0 60000 65536"/>
              <a:gd name="T9" fmla="*/ 0 60000 65536"/>
              <a:gd name="T10" fmla="*/ 0 60000 65536"/>
              <a:gd name="T11" fmla="*/ 0 60000 65536"/>
              <a:gd name="T12" fmla="*/ 0 w 101"/>
              <a:gd name="T13" fmla="*/ 0 h 111"/>
              <a:gd name="T14" fmla="*/ 101 w 101"/>
              <a:gd name="T15" fmla="*/ 111 h 111"/>
            </a:gdLst>
            <a:ahLst/>
            <a:cxnLst>
              <a:cxn ang="T8">
                <a:pos x="T0" y="T1"/>
              </a:cxn>
              <a:cxn ang="T9">
                <a:pos x="T2" y="T3"/>
              </a:cxn>
              <a:cxn ang="T10">
                <a:pos x="T4" y="T5"/>
              </a:cxn>
              <a:cxn ang="T11">
                <a:pos x="T6" y="T7"/>
              </a:cxn>
            </a:cxnLst>
            <a:rect l="T12" t="T13" r="T14" b="T15"/>
            <a:pathLst>
              <a:path w="101" h="111">
                <a:moveTo>
                  <a:pt x="101" y="21"/>
                </a:moveTo>
                <a:lnTo>
                  <a:pt x="28" y="111"/>
                </a:lnTo>
                <a:lnTo>
                  <a:pt x="0" y="0"/>
                </a:lnTo>
                <a:lnTo>
                  <a:pt x="101" y="21"/>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3" name="Freeform 21"/>
          <p:cNvSpPr>
            <a:spLocks/>
          </p:cNvSpPr>
          <p:nvPr/>
        </p:nvSpPr>
        <p:spPr bwMode="auto">
          <a:xfrm>
            <a:off x="6954838" y="3500439"/>
            <a:ext cx="685800" cy="687387"/>
          </a:xfrm>
          <a:custGeom>
            <a:avLst/>
            <a:gdLst>
              <a:gd name="T0" fmla="*/ 0 w 864"/>
              <a:gd name="T1" fmla="*/ 433 h 866"/>
              <a:gd name="T2" fmla="*/ 2 w 864"/>
              <a:gd name="T3" fmla="*/ 375 h 866"/>
              <a:gd name="T4" fmla="*/ 13 w 864"/>
              <a:gd name="T5" fmla="*/ 319 h 866"/>
              <a:gd name="T6" fmla="*/ 32 w 864"/>
              <a:gd name="T7" fmla="*/ 267 h 866"/>
              <a:gd name="T8" fmla="*/ 57 w 864"/>
              <a:gd name="T9" fmla="*/ 215 h 866"/>
              <a:gd name="T10" fmla="*/ 88 w 864"/>
              <a:gd name="T11" fmla="*/ 169 h 866"/>
              <a:gd name="T12" fmla="*/ 125 w 864"/>
              <a:gd name="T13" fmla="*/ 127 h 866"/>
              <a:gd name="T14" fmla="*/ 169 w 864"/>
              <a:gd name="T15" fmla="*/ 89 h 866"/>
              <a:gd name="T16" fmla="*/ 215 w 864"/>
              <a:gd name="T17" fmla="*/ 58 h 866"/>
              <a:gd name="T18" fmla="*/ 265 w 864"/>
              <a:gd name="T19" fmla="*/ 33 h 866"/>
              <a:gd name="T20" fmla="*/ 319 w 864"/>
              <a:gd name="T21" fmla="*/ 14 h 866"/>
              <a:gd name="T22" fmla="*/ 375 w 864"/>
              <a:gd name="T23" fmla="*/ 4 h 866"/>
              <a:gd name="T24" fmla="*/ 432 w 864"/>
              <a:gd name="T25" fmla="*/ 0 h 866"/>
              <a:gd name="T26" fmla="*/ 488 w 864"/>
              <a:gd name="T27" fmla="*/ 4 h 866"/>
              <a:gd name="T28" fmla="*/ 544 w 864"/>
              <a:gd name="T29" fmla="*/ 14 h 866"/>
              <a:gd name="T30" fmla="*/ 597 w 864"/>
              <a:gd name="T31" fmla="*/ 33 h 866"/>
              <a:gd name="T32" fmla="*/ 647 w 864"/>
              <a:gd name="T33" fmla="*/ 58 h 866"/>
              <a:gd name="T34" fmla="*/ 693 w 864"/>
              <a:gd name="T35" fmla="*/ 89 h 866"/>
              <a:gd name="T36" fmla="*/ 738 w 864"/>
              <a:gd name="T37" fmla="*/ 127 h 866"/>
              <a:gd name="T38" fmla="*/ 774 w 864"/>
              <a:gd name="T39" fmla="*/ 169 h 866"/>
              <a:gd name="T40" fmla="*/ 805 w 864"/>
              <a:gd name="T41" fmla="*/ 215 h 866"/>
              <a:gd name="T42" fmla="*/ 830 w 864"/>
              <a:gd name="T43" fmla="*/ 267 h 866"/>
              <a:gd name="T44" fmla="*/ 849 w 864"/>
              <a:gd name="T45" fmla="*/ 319 h 866"/>
              <a:gd name="T46" fmla="*/ 861 w 864"/>
              <a:gd name="T47" fmla="*/ 375 h 866"/>
              <a:gd name="T48" fmla="*/ 864 w 864"/>
              <a:gd name="T49" fmla="*/ 433 h 866"/>
              <a:gd name="T50" fmla="*/ 861 w 864"/>
              <a:gd name="T51" fmla="*/ 489 h 866"/>
              <a:gd name="T52" fmla="*/ 849 w 864"/>
              <a:gd name="T53" fmla="*/ 544 h 866"/>
              <a:gd name="T54" fmla="*/ 830 w 864"/>
              <a:gd name="T55" fmla="*/ 598 h 866"/>
              <a:gd name="T56" fmla="*/ 805 w 864"/>
              <a:gd name="T57" fmla="*/ 648 h 866"/>
              <a:gd name="T58" fmla="*/ 774 w 864"/>
              <a:gd name="T59" fmla="*/ 696 h 866"/>
              <a:gd name="T60" fmla="*/ 738 w 864"/>
              <a:gd name="T61" fmla="*/ 739 h 866"/>
              <a:gd name="T62" fmla="*/ 693 w 864"/>
              <a:gd name="T63" fmla="*/ 775 h 866"/>
              <a:gd name="T64" fmla="*/ 647 w 864"/>
              <a:gd name="T65" fmla="*/ 808 h 866"/>
              <a:gd name="T66" fmla="*/ 597 w 864"/>
              <a:gd name="T67" fmla="*/ 833 h 866"/>
              <a:gd name="T68" fmla="*/ 544 w 864"/>
              <a:gd name="T69" fmla="*/ 850 h 866"/>
              <a:gd name="T70" fmla="*/ 488 w 864"/>
              <a:gd name="T71" fmla="*/ 862 h 866"/>
              <a:gd name="T72" fmla="*/ 432 w 864"/>
              <a:gd name="T73" fmla="*/ 866 h 866"/>
              <a:gd name="T74" fmla="*/ 375 w 864"/>
              <a:gd name="T75" fmla="*/ 862 h 866"/>
              <a:gd name="T76" fmla="*/ 319 w 864"/>
              <a:gd name="T77" fmla="*/ 850 h 866"/>
              <a:gd name="T78" fmla="*/ 265 w 864"/>
              <a:gd name="T79" fmla="*/ 833 h 866"/>
              <a:gd name="T80" fmla="*/ 215 w 864"/>
              <a:gd name="T81" fmla="*/ 808 h 866"/>
              <a:gd name="T82" fmla="*/ 169 w 864"/>
              <a:gd name="T83" fmla="*/ 775 h 866"/>
              <a:gd name="T84" fmla="*/ 125 w 864"/>
              <a:gd name="T85" fmla="*/ 739 h 866"/>
              <a:gd name="T86" fmla="*/ 88 w 864"/>
              <a:gd name="T87" fmla="*/ 696 h 866"/>
              <a:gd name="T88" fmla="*/ 57 w 864"/>
              <a:gd name="T89" fmla="*/ 648 h 866"/>
              <a:gd name="T90" fmla="*/ 32 w 864"/>
              <a:gd name="T91" fmla="*/ 598 h 866"/>
              <a:gd name="T92" fmla="*/ 13 w 864"/>
              <a:gd name="T93" fmla="*/ 544 h 866"/>
              <a:gd name="T94" fmla="*/ 2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2" y="375"/>
                </a:lnTo>
                <a:lnTo>
                  <a:pt x="13" y="319"/>
                </a:lnTo>
                <a:lnTo>
                  <a:pt x="32" y="267"/>
                </a:lnTo>
                <a:lnTo>
                  <a:pt x="57" y="215"/>
                </a:lnTo>
                <a:lnTo>
                  <a:pt x="88" y="169"/>
                </a:lnTo>
                <a:lnTo>
                  <a:pt x="125" y="127"/>
                </a:lnTo>
                <a:lnTo>
                  <a:pt x="169" y="89"/>
                </a:lnTo>
                <a:lnTo>
                  <a:pt x="215" y="58"/>
                </a:lnTo>
                <a:lnTo>
                  <a:pt x="265" y="33"/>
                </a:lnTo>
                <a:lnTo>
                  <a:pt x="319" y="14"/>
                </a:lnTo>
                <a:lnTo>
                  <a:pt x="375" y="4"/>
                </a:lnTo>
                <a:lnTo>
                  <a:pt x="432" y="0"/>
                </a:lnTo>
                <a:lnTo>
                  <a:pt x="488" y="4"/>
                </a:lnTo>
                <a:lnTo>
                  <a:pt x="544" y="14"/>
                </a:lnTo>
                <a:lnTo>
                  <a:pt x="597" y="33"/>
                </a:lnTo>
                <a:lnTo>
                  <a:pt x="647" y="58"/>
                </a:lnTo>
                <a:lnTo>
                  <a:pt x="693" y="89"/>
                </a:lnTo>
                <a:lnTo>
                  <a:pt x="738" y="127"/>
                </a:lnTo>
                <a:lnTo>
                  <a:pt x="774" y="169"/>
                </a:lnTo>
                <a:lnTo>
                  <a:pt x="805" y="215"/>
                </a:lnTo>
                <a:lnTo>
                  <a:pt x="830" y="267"/>
                </a:lnTo>
                <a:lnTo>
                  <a:pt x="849" y="319"/>
                </a:lnTo>
                <a:lnTo>
                  <a:pt x="861" y="375"/>
                </a:lnTo>
                <a:lnTo>
                  <a:pt x="864" y="433"/>
                </a:lnTo>
                <a:lnTo>
                  <a:pt x="861" y="489"/>
                </a:lnTo>
                <a:lnTo>
                  <a:pt x="849" y="544"/>
                </a:lnTo>
                <a:lnTo>
                  <a:pt x="830" y="598"/>
                </a:lnTo>
                <a:lnTo>
                  <a:pt x="805" y="648"/>
                </a:lnTo>
                <a:lnTo>
                  <a:pt x="774" y="696"/>
                </a:lnTo>
                <a:lnTo>
                  <a:pt x="738" y="739"/>
                </a:lnTo>
                <a:lnTo>
                  <a:pt x="693" y="775"/>
                </a:lnTo>
                <a:lnTo>
                  <a:pt x="647" y="808"/>
                </a:lnTo>
                <a:lnTo>
                  <a:pt x="597" y="833"/>
                </a:lnTo>
                <a:lnTo>
                  <a:pt x="544" y="850"/>
                </a:lnTo>
                <a:lnTo>
                  <a:pt x="488" y="862"/>
                </a:lnTo>
                <a:lnTo>
                  <a:pt x="432" y="866"/>
                </a:lnTo>
                <a:lnTo>
                  <a:pt x="375" y="862"/>
                </a:lnTo>
                <a:lnTo>
                  <a:pt x="319" y="850"/>
                </a:lnTo>
                <a:lnTo>
                  <a:pt x="265" y="833"/>
                </a:lnTo>
                <a:lnTo>
                  <a:pt x="215" y="808"/>
                </a:lnTo>
                <a:lnTo>
                  <a:pt x="169" y="775"/>
                </a:lnTo>
                <a:lnTo>
                  <a:pt x="125" y="739"/>
                </a:lnTo>
                <a:lnTo>
                  <a:pt x="88" y="696"/>
                </a:lnTo>
                <a:lnTo>
                  <a:pt x="57" y="648"/>
                </a:lnTo>
                <a:lnTo>
                  <a:pt x="32" y="598"/>
                </a:lnTo>
                <a:lnTo>
                  <a:pt x="13" y="544"/>
                </a:lnTo>
                <a:lnTo>
                  <a:pt x="2"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4" name="Rectangle 22"/>
          <p:cNvSpPr>
            <a:spLocks noChangeArrowheads="1"/>
          </p:cNvSpPr>
          <p:nvPr/>
        </p:nvSpPr>
        <p:spPr bwMode="auto">
          <a:xfrm>
            <a:off x="7107238" y="3706814"/>
            <a:ext cx="381000" cy="274637"/>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341</a:t>
            </a:r>
            <a:endParaRPr lang="en-US" sz="2400">
              <a:solidFill>
                <a:srgbClr val="000000"/>
              </a:solidFill>
              <a:latin typeface="Courier New" pitchFamily="49" charset="0"/>
            </a:endParaRPr>
          </a:p>
        </p:txBody>
      </p:sp>
      <p:sp>
        <p:nvSpPr>
          <p:cNvPr id="25625" name="Freeform 23"/>
          <p:cNvSpPr>
            <a:spLocks/>
          </p:cNvSpPr>
          <p:nvPr/>
        </p:nvSpPr>
        <p:spPr bwMode="auto">
          <a:xfrm>
            <a:off x="5495926" y="2498726"/>
            <a:ext cx="1724025" cy="938213"/>
          </a:xfrm>
          <a:custGeom>
            <a:avLst/>
            <a:gdLst>
              <a:gd name="T0" fmla="*/ 0 w 2173"/>
              <a:gd name="T1" fmla="*/ 75 h 1181"/>
              <a:gd name="T2" fmla="*/ 108 w 2173"/>
              <a:gd name="T3" fmla="*/ 46 h 1181"/>
              <a:gd name="T4" fmla="*/ 217 w 2173"/>
              <a:gd name="T5" fmla="*/ 23 h 1181"/>
              <a:gd name="T6" fmla="*/ 329 w 2173"/>
              <a:gd name="T7" fmla="*/ 10 h 1181"/>
              <a:gd name="T8" fmla="*/ 440 w 2173"/>
              <a:gd name="T9" fmla="*/ 0 h 1181"/>
              <a:gd name="T10" fmla="*/ 553 w 2173"/>
              <a:gd name="T11" fmla="*/ 0 h 1181"/>
              <a:gd name="T12" fmla="*/ 665 w 2173"/>
              <a:gd name="T13" fmla="*/ 6 h 1181"/>
              <a:gd name="T14" fmla="*/ 776 w 2173"/>
              <a:gd name="T15" fmla="*/ 20 h 1181"/>
              <a:gd name="T16" fmla="*/ 886 w 2173"/>
              <a:gd name="T17" fmla="*/ 41 h 1181"/>
              <a:gd name="T18" fmla="*/ 995 w 2173"/>
              <a:gd name="T19" fmla="*/ 68 h 1181"/>
              <a:gd name="T20" fmla="*/ 1103 w 2173"/>
              <a:gd name="T21" fmla="*/ 102 h 1181"/>
              <a:gd name="T22" fmla="*/ 1207 w 2173"/>
              <a:gd name="T23" fmla="*/ 143 h 1181"/>
              <a:gd name="T24" fmla="*/ 1309 w 2173"/>
              <a:gd name="T25" fmla="*/ 191 h 1181"/>
              <a:gd name="T26" fmla="*/ 1407 w 2173"/>
              <a:gd name="T27" fmla="*/ 245 h 1181"/>
              <a:gd name="T28" fmla="*/ 1501 w 2173"/>
              <a:gd name="T29" fmla="*/ 304 h 1181"/>
              <a:gd name="T30" fmla="*/ 1593 w 2173"/>
              <a:gd name="T31" fmla="*/ 372 h 1181"/>
              <a:gd name="T32" fmla="*/ 1677 w 2173"/>
              <a:gd name="T33" fmla="*/ 443 h 1181"/>
              <a:gd name="T34" fmla="*/ 1760 w 2173"/>
              <a:gd name="T35" fmla="*/ 520 h 1181"/>
              <a:gd name="T36" fmla="*/ 1837 w 2173"/>
              <a:gd name="T37" fmla="*/ 602 h 1181"/>
              <a:gd name="T38" fmla="*/ 1908 w 2173"/>
              <a:gd name="T39" fmla="*/ 689 h 1181"/>
              <a:gd name="T40" fmla="*/ 1973 w 2173"/>
              <a:gd name="T41" fmla="*/ 779 h 1181"/>
              <a:gd name="T42" fmla="*/ 2033 w 2173"/>
              <a:gd name="T43" fmla="*/ 875 h 1181"/>
              <a:gd name="T44" fmla="*/ 2087 w 2173"/>
              <a:gd name="T45" fmla="*/ 974 h 1181"/>
              <a:gd name="T46" fmla="*/ 2133 w 2173"/>
              <a:gd name="T47" fmla="*/ 1075 h 1181"/>
              <a:gd name="T48" fmla="*/ 2173 w 2173"/>
              <a:gd name="T49" fmla="*/ 1181 h 1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3"/>
              <a:gd name="T76" fmla="*/ 0 h 1181"/>
              <a:gd name="T77" fmla="*/ 2173 w 2173"/>
              <a:gd name="T78" fmla="*/ 1181 h 11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3" h="1181">
                <a:moveTo>
                  <a:pt x="0" y="75"/>
                </a:moveTo>
                <a:lnTo>
                  <a:pt x="108" y="46"/>
                </a:lnTo>
                <a:lnTo>
                  <a:pt x="217" y="23"/>
                </a:lnTo>
                <a:lnTo>
                  <a:pt x="329" y="10"/>
                </a:lnTo>
                <a:lnTo>
                  <a:pt x="440" y="0"/>
                </a:lnTo>
                <a:lnTo>
                  <a:pt x="553" y="0"/>
                </a:lnTo>
                <a:lnTo>
                  <a:pt x="665" y="6"/>
                </a:lnTo>
                <a:lnTo>
                  <a:pt x="776" y="20"/>
                </a:lnTo>
                <a:lnTo>
                  <a:pt x="886" y="41"/>
                </a:lnTo>
                <a:lnTo>
                  <a:pt x="995" y="68"/>
                </a:lnTo>
                <a:lnTo>
                  <a:pt x="1103" y="102"/>
                </a:lnTo>
                <a:lnTo>
                  <a:pt x="1207" y="143"/>
                </a:lnTo>
                <a:lnTo>
                  <a:pt x="1309" y="191"/>
                </a:lnTo>
                <a:lnTo>
                  <a:pt x="1407" y="245"/>
                </a:lnTo>
                <a:lnTo>
                  <a:pt x="1501" y="304"/>
                </a:lnTo>
                <a:lnTo>
                  <a:pt x="1593" y="372"/>
                </a:lnTo>
                <a:lnTo>
                  <a:pt x="1677" y="443"/>
                </a:lnTo>
                <a:lnTo>
                  <a:pt x="1760" y="520"/>
                </a:lnTo>
                <a:lnTo>
                  <a:pt x="1837" y="602"/>
                </a:lnTo>
                <a:lnTo>
                  <a:pt x="1908" y="689"/>
                </a:lnTo>
                <a:lnTo>
                  <a:pt x="1973" y="779"/>
                </a:lnTo>
                <a:lnTo>
                  <a:pt x="2033" y="875"/>
                </a:lnTo>
                <a:lnTo>
                  <a:pt x="2087" y="974"/>
                </a:lnTo>
                <a:lnTo>
                  <a:pt x="2133" y="1075"/>
                </a:lnTo>
                <a:lnTo>
                  <a:pt x="2173" y="1181"/>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6" name="Freeform 24"/>
          <p:cNvSpPr>
            <a:spLocks/>
          </p:cNvSpPr>
          <p:nvPr/>
        </p:nvSpPr>
        <p:spPr bwMode="auto">
          <a:xfrm>
            <a:off x="7177089" y="3413126"/>
            <a:ext cx="79375" cy="92075"/>
          </a:xfrm>
          <a:custGeom>
            <a:avLst/>
            <a:gdLst>
              <a:gd name="T0" fmla="*/ 100 w 100"/>
              <a:gd name="T1" fmla="*/ 0 h 116"/>
              <a:gd name="T2" fmla="*/ 81 w 100"/>
              <a:gd name="T3" fmla="*/ 116 h 116"/>
              <a:gd name="T4" fmla="*/ 0 w 100"/>
              <a:gd name="T5" fmla="*/ 31 h 116"/>
              <a:gd name="T6" fmla="*/ 100 w 100"/>
              <a:gd name="T7" fmla="*/ 0 h 116"/>
              <a:gd name="T8" fmla="*/ 0 60000 65536"/>
              <a:gd name="T9" fmla="*/ 0 60000 65536"/>
              <a:gd name="T10" fmla="*/ 0 60000 65536"/>
              <a:gd name="T11" fmla="*/ 0 60000 65536"/>
              <a:gd name="T12" fmla="*/ 0 w 100"/>
              <a:gd name="T13" fmla="*/ 0 h 116"/>
              <a:gd name="T14" fmla="*/ 100 w 100"/>
              <a:gd name="T15" fmla="*/ 116 h 116"/>
            </a:gdLst>
            <a:ahLst/>
            <a:cxnLst>
              <a:cxn ang="T8">
                <a:pos x="T0" y="T1"/>
              </a:cxn>
              <a:cxn ang="T9">
                <a:pos x="T2" y="T3"/>
              </a:cxn>
              <a:cxn ang="T10">
                <a:pos x="T4" y="T5"/>
              </a:cxn>
              <a:cxn ang="T11">
                <a:pos x="T6" y="T7"/>
              </a:cxn>
            </a:cxnLst>
            <a:rect l="T12" t="T13" r="T14" b="T15"/>
            <a:pathLst>
              <a:path w="100" h="116">
                <a:moveTo>
                  <a:pt x="100" y="0"/>
                </a:moveTo>
                <a:lnTo>
                  <a:pt x="81" y="116"/>
                </a:lnTo>
                <a:lnTo>
                  <a:pt x="0" y="31"/>
                </a:lnTo>
                <a:lnTo>
                  <a:pt x="100" y="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7" name="Freeform 25"/>
          <p:cNvSpPr>
            <a:spLocks/>
          </p:cNvSpPr>
          <p:nvPr/>
        </p:nvSpPr>
        <p:spPr bwMode="auto">
          <a:xfrm>
            <a:off x="5981700" y="3386139"/>
            <a:ext cx="685800" cy="687387"/>
          </a:xfrm>
          <a:custGeom>
            <a:avLst/>
            <a:gdLst>
              <a:gd name="T0" fmla="*/ 0 w 865"/>
              <a:gd name="T1" fmla="*/ 433 h 865"/>
              <a:gd name="T2" fmla="*/ 4 w 865"/>
              <a:gd name="T3" fmla="*/ 375 h 865"/>
              <a:gd name="T4" fmla="*/ 15 w 865"/>
              <a:gd name="T5" fmla="*/ 319 h 865"/>
              <a:gd name="T6" fmla="*/ 33 w 865"/>
              <a:gd name="T7" fmla="*/ 267 h 865"/>
              <a:gd name="T8" fmla="*/ 58 w 865"/>
              <a:gd name="T9" fmla="*/ 215 h 865"/>
              <a:gd name="T10" fmla="*/ 88 w 865"/>
              <a:gd name="T11" fmla="*/ 169 h 865"/>
              <a:gd name="T12" fmla="*/ 127 w 865"/>
              <a:gd name="T13" fmla="*/ 127 h 865"/>
              <a:gd name="T14" fmla="*/ 169 w 865"/>
              <a:gd name="T15" fmla="*/ 88 h 865"/>
              <a:gd name="T16" fmla="*/ 217 w 865"/>
              <a:gd name="T17" fmla="*/ 58 h 865"/>
              <a:gd name="T18" fmla="*/ 267 w 865"/>
              <a:gd name="T19" fmla="*/ 33 h 865"/>
              <a:gd name="T20" fmla="*/ 321 w 865"/>
              <a:gd name="T21" fmla="*/ 13 h 865"/>
              <a:gd name="T22" fmla="*/ 377 w 865"/>
              <a:gd name="T23" fmla="*/ 4 h 865"/>
              <a:gd name="T24" fmla="*/ 432 w 865"/>
              <a:gd name="T25" fmla="*/ 0 h 865"/>
              <a:gd name="T26" fmla="*/ 488 w 865"/>
              <a:gd name="T27" fmla="*/ 4 h 865"/>
              <a:gd name="T28" fmla="*/ 544 w 865"/>
              <a:gd name="T29" fmla="*/ 13 h 865"/>
              <a:gd name="T30" fmla="*/ 598 w 865"/>
              <a:gd name="T31" fmla="*/ 33 h 865"/>
              <a:gd name="T32" fmla="*/ 649 w 865"/>
              <a:gd name="T33" fmla="*/ 58 h 865"/>
              <a:gd name="T34" fmla="*/ 696 w 865"/>
              <a:gd name="T35" fmla="*/ 88 h 865"/>
              <a:gd name="T36" fmla="*/ 738 w 865"/>
              <a:gd name="T37" fmla="*/ 127 h 865"/>
              <a:gd name="T38" fmla="*/ 776 w 865"/>
              <a:gd name="T39" fmla="*/ 169 h 865"/>
              <a:gd name="T40" fmla="*/ 807 w 865"/>
              <a:gd name="T41" fmla="*/ 215 h 865"/>
              <a:gd name="T42" fmla="*/ 832 w 865"/>
              <a:gd name="T43" fmla="*/ 267 h 865"/>
              <a:gd name="T44" fmla="*/ 849 w 865"/>
              <a:gd name="T45" fmla="*/ 319 h 865"/>
              <a:gd name="T46" fmla="*/ 861 w 865"/>
              <a:gd name="T47" fmla="*/ 375 h 865"/>
              <a:gd name="T48" fmla="*/ 865 w 865"/>
              <a:gd name="T49" fmla="*/ 433 h 865"/>
              <a:gd name="T50" fmla="*/ 861 w 865"/>
              <a:gd name="T51" fmla="*/ 488 h 865"/>
              <a:gd name="T52" fmla="*/ 849 w 865"/>
              <a:gd name="T53" fmla="*/ 544 h 865"/>
              <a:gd name="T54" fmla="*/ 832 w 865"/>
              <a:gd name="T55" fmla="*/ 598 h 865"/>
              <a:gd name="T56" fmla="*/ 807 w 865"/>
              <a:gd name="T57" fmla="*/ 648 h 865"/>
              <a:gd name="T58" fmla="*/ 776 w 865"/>
              <a:gd name="T59" fmla="*/ 696 h 865"/>
              <a:gd name="T60" fmla="*/ 738 w 865"/>
              <a:gd name="T61" fmla="*/ 738 h 865"/>
              <a:gd name="T62" fmla="*/ 696 w 865"/>
              <a:gd name="T63" fmla="*/ 775 h 865"/>
              <a:gd name="T64" fmla="*/ 649 w 865"/>
              <a:gd name="T65" fmla="*/ 808 h 865"/>
              <a:gd name="T66" fmla="*/ 598 w 865"/>
              <a:gd name="T67" fmla="*/ 833 h 865"/>
              <a:gd name="T68" fmla="*/ 544 w 865"/>
              <a:gd name="T69" fmla="*/ 850 h 865"/>
              <a:gd name="T70" fmla="*/ 488 w 865"/>
              <a:gd name="T71" fmla="*/ 861 h 865"/>
              <a:gd name="T72" fmla="*/ 432 w 865"/>
              <a:gd name="T73" fmla="*/ 865 h 865"/>
              <a:gd name="T74" fmla="*/ 377 w 865"/>
              <a:gd name="T75" fmla="*/ 861 h 865"/>
              <a:gd name="T76" fmla="*/ 321 w 865"/>
              <a:gd name="T77" fmla="*/ 850 h 865"/>
              <a:gd name="T78" fmla="*/ 267 w 865"/>
              <a:gd name="T79" fmla="*/ 833 h 865"/>
              <a:gd name="T80" fmla="*/ 217 w 865"/>
              <a:gd name="T81" fmla="*/ 808 h 865"/>
              <a:gd name="T82" fmla="*/ 169 w 865"/>
              <a:gd name="T83" fmla="*/ 775 h 865"/>
              <a:gd name="T84" fmla="*/ 127 w 865"/>
              <a:gd name="T85" fmla="*/ 738 h 865"/>
              <a:gd name="T86" fmla="*/ 88 w 865"/>
              <a:gd name="T87" fmla="*/ 696 h 865"/>
              <a:gd name="T88" fmla="*/ 58 w 865"/>
              <a:gd name="T89" fmla="*/ 648 h 865"/>
              <a:gd name="T90" fmla="*/ 33 w 865"/>
              <a:gd name="T91" fmla="*/ 598 h 865"/>
              <a:gd name="T92" fmla="*/ 15 w 865"/>
              <a:gd name="T93" fmla="*/ 544 h 865"/>
              <a:gd name="T94" fmla="*/ 4 w 865"/>
              <a:gd name="T95" fmla="*/ 488 h 865"/>
              <a:gd name="T96" fmla="*/ 0 w 865"/>
              <a:gd name="T97" fmla="*/ 433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3"/>
                </a:moveTo>
                <a:lnTo>
                  <a:pt x="4" y="375"/>
                </a:lnTo>
                <a:lnTo>
                  <a:pt x="15" y="319"/>
                </a:lnTo>
                <a:lnTo>
                  <a:pt x="33" y="267"/>
                </a:lnTo>
                <a:lnTo>
                  <a:pt x="58" y="215"/>
                </a:lnTo>
                <a:lnTo>
                  <a:pt x="88" y="169"/>
                </a:lnTo>
                <a:lnTo>
                  <a:pt x="127" y="127"/>
                </a:lnTo>
                <a:lnTo>
                  <a:pt x="169" y="88"/>
                </a:lnTo>
                <a:lnTo>
                  <a:pt x="217" y="58"/>
                </a:lnTo>
                <a:lnTo>
                  <a:pt x="267" y="33"/>
                </a:lnTo>
                <a:lnTo>
                  <a:pt x="321" y="13"/>
                </a:lnTo>
                <a:lnTo>
                  <a:pt x="377" y="4"/>
                </a:lnTo>
                <a:lnTo>
                  <a:pt x="432" y="0"/>
                </a:lnTo>
                <a:lnTo>
                  <a:pt x="488" y="4"/>
                </a:lnTo>
                <a:lnTo>
                  <a:pt x="544" y="13"/>
                </a:lnTo>
                <a:lnTo>
                  <a:pt x="598" y="33"/>
                </a:lnTo>
                <a:lnTo>
                  <a:pt x="649" y="58"/>
                </a:lnTo>
                <a:lnTo>
                  <a:pt x="696" y="88"/>
                </a:lnTo>
                <a:lnTo>
                  <a:pt x="738" y="127"/>
                </a:lnTo>
                <a:lnTo>
                  <a:pt x="776" y="169"/>
                </a:lnTo>
                <a:lnTo>
                  <a:pt x="807" y="215"/>
                </a:lnTo>
                <a:lnTo>
                  <a:pt x="832" y="267"/>
                </a:lnTo>
                <a:lnTo>
                  <a:pt x="849" y="319"/>
                </a:lnTo>
                <a:lnTo>
                  <a:pt x="861" y="375"/>
                </a:lnTo>
                <a:lnTo>
                  <a:pt x="865" y="433"/>
                </a:lnTo>
                <a:lnTo>
                  <a:pt x="861" y="488"/>
                </a:lnTo>
                <a:lnTo>
                  <a:pt x="849" y="544"/>
                </a:lnTo>
                <a:lnTo>
                  <a:pt x="832" y="598"/>
                </a:lnTo>
                <a:lnTo>
                  <a:pt x="807" y="648"/>
                </a:lnTo>
                <a:lnTo>
                  <a:pt x="776" y="696"/>
                </a:lnTo>
                <a:lnTo>
                  <a:pt x="738" y="738"/>
                </a:lnTo>
                <a:lnTo>
                  <a:pt x="696" y="775"/>
                </a:lnTo>
                <a:lnTo>
                  <a:pt x="649" y="808"/>
                </a:lnTo>
                <a:lnTo>
                  <a:pt x="598" y="833"/>
                </a:lnTo>
                <a:lnTo>
                  <a:pt x="544" y="850"/>
                </a:lnTo>
                <a:lnTo>
                  <a:pt x="488" y="861"/>
                </a:lnTo>
                <a:lnTo>
                  <a:pt x="432" y="865"/>
                </a:lnTo>
                <a:lnTo>
                  <a:pt x="377" y="861"/>
                </a:lnTo>
                <a:lnTo>
                  <a:pt x="321" y="850"/>
                </a:lnTo>
                <a:lnTo>
                  <a:pt x="267" y="833"/>
                </a:lnTo>
                <a:lnTo>
                  <a:pt x="217" y="808"/>
                </a:lnTo>
                <a:lnTo>
                  <a:pt x="169" y="775"/>
                </a:lnTo>
                <a:lnTo>
                  <a:pt x="127" y="738"/>
                </a:lnTo>
                <a:lnTo>
                  <a:pt x="88" y="696"/>
                </a:lnTo>
                <a:lnTo>
                  <a:pt x="58" y="648"/>
                </a:lnTo>
                <a:lnTo>
                  <a:pt x="33" y="598"/>
                </a:lnTo>
                <a:lnTo>
                  <a:pt x="15" y="544"/>
                </a:lnTo>
                <a:lnTo>
                  <a:pt x="4" y="488"/>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28" name="Rectangle 26"/>
          <p:cNvSpPr>
            <a:spLocks noChangeArrowheads="1"/>
          </p:cNvSpPr>
          <p:nvPr/>
        </p:nvSpPr>
        <p:spPr bwMode="auto">
          <a:xfrm>
            <a:off x="6134100" y="3592514"/>
            <a:ext cx="381000" cy="274637"/>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370</a:t>
            </a:r>
            <a:endParaRPr lang="en-US" sz="2400">
              <a:solidFill>
                <a:srgbClr val="000000"/>
              </a:solidFill>
              <a:latin typeface="Courier New" pitchFamily="49" charset="0"/>
            </a:endParaRPr>
          </a:p>
        </p:txBody>
      </p:sp>
      <p:sp>
        <p:nvSpPr>
          <p:cNvPr id="25629" name="Freeform 27"/>
          <p:cNvSpPr>
            <a:spLocks/>
          </p:cNvSpPr>
          <p:nvPr/>
        </p:nvSpPr>
        <p:spPr bwMode="auto">
          <a:xfrm>
            <a:off x="5481639" y="2503488"/>
            <a:ext cx="985837" cy="836612"/>
          </a:xfrm>
          <a:custGeom>
            <a:avLst/>
            <a:gdLst>
              <a:gd name="T0" fmla="*/ 0 w 1243"/>
              <a:gd name="T1" fmla="*/ 39 h 1054"/>
              <a:gd name="T2" fmla="*/ 84 w 1243"/>
              <a:gd name="T3" fmla="*/ 17 h 1054"/>
              <a:gd name="T4" fmla="*/ 169 w 1243"/>
              <a:gd name="T5" fmla="*/ 6 h 1054"/>
              <a:gd name="T6" fmla="*/ 253 w 1243"/>
              <a:gd name="T7" fmla="*/ 0 h 1054"/>
              <a:gd name="T8" fmla="*/ 338 w 1243"/>
              <a:gd name="T9" fmla="*/ 4 h 1054"/>
              <a:gd name="T10" fmla="*/ 424 w 1243"/>
              <a:gd name="T11" fmla="*/ 14 h 1054"/>
              <a:gd name="T12" fmla="*/ 507 w 1243"/>
              <a:gd name="T13" fmla="*/ 31 h 1054"/>
              <a:gd name="T14" fmla="*/ 590 w 1243"/>
              <a:gd name="T15" fmla="*/ 56 h 1054"/>
              <a:gd name="T16" fmla="*/ 668 w 1243"/>
              <a:gd name="T17" fmla="*/ 87 h 1054"/>
              <a:gd name="T18" fmla="*/ 745 w 1243"/>
              <a:gd name="T19" fmla="*/ 125 h 1054"/>
              <a:gd name="T20" fmla="*/ 818 w 1243"/>
              <a:gd name="T21" fmla="*/ 171 h 1054"/>
              <a:gd name="T22" fmla="*/ 885 w 1243"/>
              <a:gd name="T23" fmla="*/ 221 h 1054"/>
              <a:gd name="T24" fmla="*/ 949 w 1243"/>
              <a:gd name="T25" fmla="*/ 279 h 1054"/>
              <a:gd name="T26" fmla="*/ 1008 w 1243"/>
              <a:gd name="T27" fmla="*/ 341 h 1054"/>
              <a:gd name="T28" fmla="*/ 1060 w 1243"/>
              <a:gd name="T29" fmla="*/ 408 h 1054"/>
              <a:gd name="T30" fmla="*/ 1106 w 1243"/>
              <a:gd name="T31" fmla="*/ 481 h 1054"/>
              <a:gd name="T32" fmla="*/ 1147 w 1243"/>
              <a:gd name="T33" fmla="*/ 556 h 1054"/>
              <a:gd name="T34" fmla="*/ 1181 w 1243"/>
              <a:gd name="T35" fmla="*/ 635 h 1054"/>
              <a:gd name="T36" fmla="*/ 1208 w 1243"/>
              <a:gd name="T37" fmla="*/ 716 h 1054"/>
              <a:gd name="T38" fmla="*/ 1228 w 1243"/>
              <a:gd name="T39" fmla="*/ 798 h 1054"/>
              <a:gd name="T40" fmla="*/ 1239 w 1243"/>
              <a:gd name="T41" fmla="*/ 883 h 1054"/>
              <a:gd name="T42" fmla="*/ 1243 w 1243"/>
              <a:gd name="T43" fmla="*/ 969 h 1054"/>
              <a:gd name="T44" fmla="*/ 1241 w 1243"/>
              <a:gd name="T45" fmla="*/ 1054 h 10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43"/>
              <a:gd name="T70" fmla="*/ 0 h 1054"/>
              <a:gd name="T71" fmla="*/ 1243 w 1243"/>
              <a:gd name="T72" fmla="*/ 1054 h 10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43" h="1054">
                <a:moveTo>
                  <a:pt x="0" y="39"/>
                </a:moveTo>
                <a:lnTo>
                  <a:pt x="84" y="17"/>
                </a:lnTo>
                <a:lnTo>
                  <a:pt x="169" y="6"/>
                </a:lnTo>
                <a:lnTo>
                  <a:pt x="253" y="0"/>
                </a:lnTo>
                <a:lnTo>
                  <a:pt x="338" y="4"/>
                </a:lnTo>
                <a:lnTo>
                  <a:pt x="424" y="14"/>
                </a:lnTo>
                <a:lnTo>
                  <a:pt x="507" y="31"/>
                </a:lnTo>
                <a:lnTo>
                  <a:pt x="590" y="56"/>
                </a:lnTo>
                <a:lnTo>
                  <a:pt x="668" y="87"/>
                </a:lnTo>
                <a:lnTo>
                  <a:pt x="745" y="125"/>
                </a:lnTo>
                <a:lnTo>
                  <a:pt x="818" y="171"/>
                </a:lnTo>
                <a:lnTo>
                  <a:pt x="885" y="221"/>
                </a:lnTo>
                <a:lnTo>
                  <a:pt x="949" y="279"/>
                </a:lnTo>
                <a:lnTo>
                  <a:pt x="1008" y="341"/>
                </a:lnTo>
                <a:lnTo>
                  <a:pt x="1060" y="408"/>
                </a:lnTo>
                <a:lnTo>
                  <a:pt x="1106" y="481"/>
                </a:lnTo>
                <a:lnTo>
                  <a:pt x="1147" y="556"/>
                </a:lnTo>
                <a:lnTo>
                  <a:pt x="1181" y="635"/>
                </a:lnTo>
                <a:lnTo>
                  <a:pt x="1208" y="716"/>
                </a:lnTo>
                <a:lnTo>
                  <a:pt x="1228" y="798"/>
                </a:lnTo>
                <a:lnTo>
                  <a:pt x="1239" y="883"/>
                </a:lnTo>
                <a:lnTo>
                  <a:pt x="1243" y="969"/>
                </a:lnTo>
                <a:lnTo>
                  <a:pt x="1241" y="1054"/>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0" name="Freeform 28"/>
          <p:cNvSpPr>
            <a:spLocks/>
          </p:cNvSpPr>
          <p:nvPr/>
        </p:nvSpPr>
        <p:spPr bwMode="auto">
          <a:xfrm>
            <a:off x="6427789" y="3324226"/>
            <a:ext cx="79375" cy="87313"/>
          </a:xfrm>
          <a:custGeom>
            <a:avLst/>
            <a:gdLst>
              <a:gd name="T0" fmla="*/ 102 w 102"/>
              <a:gd name="T1" fmla="*/ 13 h 110"/>
              <a:gd name="T2" fmla="*/ 38 w 102"/>
              <a:gd name="T3" fmla="*/ 110 h 110"/>
              <a:gd name="T4" fmla="*/ 0 w 102"/>
              <a:gd name="T5" fmla="*/ 0 h 110"/>
              <a:gd name="T6" fmla="*/ 102 w 102"/>
              <a:gd name="T7" fmla="*/ 13 h 110"/>
              <a:gd name="T8" fmla="*/ 0 60000 65536"/>
              <a:gd name="T9" fmla="*/ 0 60000 65536"/>
              <a:gd name="T10" fmla="*/ 0 60000 65536"/>
              <a:gd name="T11" fmla="*/ 0 60000 65536"/>
              <a:gd name="T12" fmla="*/ 0 w 102"/>
              <a:gd name="T13" fmla="*/ 0 h 110"/>
              <a:gd name="T14" fmla="*/ 102 w 102"/>
              <a:gd name="T15" fmla="*/ 110 h 110"/>
            </a:gdLst>
            <a:ahLst/>
            <a:cxnLst>
              <a:cxn ang="T8">
                <a:pos x="T0" y="T1"/>
              </a:cxn>
              <a:cxn ang="T9">
                <a:pos x="T2" y="T3"/>
              </a:cxn>
              <a:cxn ang="T10">
                <a:pos x="T4" y="T5"/>
              </a:cxn>
              <a:cxn ang="T11">
                <a:pos x="T6" y="T7"/>
              </a:cxn>
            </a:cxnLst>
            <a:rect l="T12" t="T13" r="T14" b="T15"/>
            <a:pathLst>
              <a:path w="102" h="110">
                <a:moveTo>
                  <a:pt x="102" y="13"/>
                </a:moveTo>
                <a:lnTo>
                  <a:pt x="38" y="110"/>
                </a:lnTo>
                <a:lnTo>
                  <a:pt x="0" y="0"/>
                </a:lnTo>
                <a:lnTo>
                  <a:pt x="102" y="13"/>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1" name="Freeform 29"/>
          <p:cNvSpPr>
            <a:spLocks/>
          </p:cNvSpPr>
          <p:nvPr/>
        </p:nvSpPr>
        <p:spPr bwMode="auto">
          <a:xfrm>
            <a:off x="5524500" y="4530725"/>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2" name="Rectangle 30"/>
          <p:cNvSpPr>
            <a:spLocks noChangeArrowheads="1"/>
          </p:cNvSpPr>
          <p:nvPr/>
        </p:nvSpPr>
        <p:spPr bwMode="auto">
          <a:xfrm>
            <a:off x="5676900" y="4737100"/>
            <a:ext cx="381000" cy="274638"/>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378</a:t>
            </a:r>
            <a:endParaRPr lang="en-US" sz="2400">
              <a:solidFill>
                <a:srgbClr val="000000"/>
              </a:solidFill>
              <a:latin typeface="Courier New" pitchFamily="49" charset="0"/>
            </a:endParaRPr>
          </a:p>
        </p:txBody>
      </p:sp>
      <p:sp>
        <p:nvSpPr>
          <p:cNvPr id="25633" name="Freeform 31"/>
          <p:cNvSpPr>
            <a:spLocks/>
          </p:cNvSpPr>
          <p:nvPr/>
        </p:nvSpPr>
        <p:spPr bwMode="auto">
          <a:xfrm>
            <a:off x="4903789" y="2997200"/>
            <a:ext cx="592137" cy="1689100"/>
          </a:xfrm>
          <a:custGeom>
            <a:avLst/>
            <a:gdLst>
              <a:gd name="T0" fmla="*/ 137 w 748"/>
              <a:gd name="T1" fmla="*/ 0 h 2130"/>
              <a:gd name="T2" fmla="*/ 97 w 748"/>
              <a:gd name="T3" fmla="*/ 108 h 2130"/>
              <a:gd name="T4" fmla="*/ 62 w 748"/>
              <a:gd name="T5" fmla="*/ 216 h 2130"/>
              <a:gd name="T6" fmla="*/ 35 w 748"/>
              <a:gd name="T7" fmla="*/ 327 h 2130"/>
              <a:gd name="T8" fmla="*/ 16 w 748"/>
              <a:gd name="T9" fmla="*/ 439 h 2130"/>
              <a:gd name="T10" fmla="*/ 4 w 748"/>
              <a:gd name="T11" fmla="*/ 552 h 2130"/>
              <a:gd name="T12" fmla="*/ 0 w 748"/>
              <a:gd name="T13" fmla="*/ 666 h 2130"/>
              <a:gd name="T14" fmla="*/ 2 w 748"/>
              <a:gd name="T15" fmla="*/ 781 h 2130"/>
              <a:gd name="T16" fmla="*/ 12 w 748"/>
              <a:gd name="T17" fmla="*/ 895 h 2130"/>
              <a:gd name="T18" fmla="*/ 29 w 748"/>
              <a:gd name="T19" fmla="*/ 1006 h 2130"/>
              <a:gd name="T20" fmla="*/ 54 w 748"/>
              <a:gd name="T21" fmla="*/ 1118 h 2130"/>
              <a:gd name="T22" fmla="*/ 85 w 748"/>
              <a:gd name="T23" fmla="*/ 1227 h 2130"/>
              <a:gd name="T24" fmla="*/ 123 w 748"/>
              <a:gd name="T25" fmla="*/ 1335 h 2130"/>
              <a:gd name="T26" fmla="*/ 170 w 748"/>
              <a:gd name="T27" fmla="*/ 1439 h 2130"/>
              <a:gd name="T28" fmla="*/ 221 w 748"/>
              <a:gd name="T29" fmla="*/ 1541 h 2130"/>
              <a:gd name="T30" fmla="*/ 279 w 748"/>
              <a:gd name="T31" fmla="*/ 1639 h 2130"/>
              <a:gd name="T32" fmla="*/ 344 w 748"/>
              <a:gd name="T33" fmla="*/ 1733 h 2130"/>
              <a:gd name="T34" fmla="*/ 414 w 748"/>
              <a:gd name="T35" fmla="*/ 1822 h 2130"/>
              <a:gd name="T36" fmla="*/ 490 w 748"/>
              <a:gd name="T37" fmla="*/ 1906 h 2130"/>
              <a:gd name="T38" fmla="*/ 571 w 748"/>
              <a:gd name="T39" fmla="*/ 1987 h 2130"/>
              <a:gd name="T40" fmla="*/ 658 w 748"/>
              <a:gd name="T41" fmla="*/ 2062 h 2130"/>
              <a:gd name="T42" fmla="*/ 748 w 748"/>
              <a:gd name="T43" fmla="*/ 2130 h 2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8"/>
              <a:gd name="T67" fmla="*/ 0 h 2130"/>
              <a:gd name="T68" fmla="*/ 748 w 748"/>
              <a:gd name="T69" fmla="*/ 2130 h 2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8" h="2130">
                <a:moveTo>
                  <a:pt x="137" y="0"/>
                </a:moveTo>
                <a:lnTo>
                  <a:pt x="97" y="108"/>
                </a:lnTo>
                <a:lnTo>
                  <a:pt x="62" y="216"/>
                </a:lnTo>
                <a:lnTo>
                  <a:pt x="35" y="327"/>
                </a:lnTo>
                <a:lnTo>
                  <a:pt x="16" y="439"/>
                </a:lnTo>
                <a:lnTo>
                  <a:pt x="4" y="552"/>
                </a:lnTo>
                <a:lnTo>
                  <a:pt x="0" y="666"/>
                </a:lnTo>
                <a:lnTo>
                  <a:pt x="2" y="781"/>
                </a:lnTo>
                <a:lnTo>
                  <a:pt x="12" y="895"/>
                </a:lnTo>
                <a:lnTo>
                  <a:pt x="29" y="1006"/>
                </a:lnTo>
                <a:lnTo>
                  <a:pt x="54" y="1118"/>
                </a:lnTo>
                <a:lnTo>
                  <a:pt x="85" y="1227"/>
                </a:lnTo>
                <a:lnTo>
                  <a:pt x="123" y="1335"/>
                </a:lnTo>
                <a:lnTo>
                  <a:pt x="170" y="1439"/>
                </a:lnTo>
                <a:lnTo>
                  <a:pt x="221" y="1541"/>
                </a:lnTo>
                <a:lnTo>
                  <a:pt x="279" y="1639"/>
                </a:lnTo>
                <a:lnTo>
                  <a:pt x="344" y="1733"/>
                </a:lnTo>
                <a:lnTo>
                  <a:pt x="414" y="1822"/>
                </a:lnTo>
                <a:lnTo>
                  <a:pt x="490" y="1906"/>
                </a:lnTo>
                <a:lnTo>
                  <a:pt x="571" y="1987"/>
                </a:lnTo>
                <a:lnTo>
                  <a:pt x="658" y="2062"/>
                </a:lnTo>
                <a:lnTo>
                  <a:pt x="748" y="2130"/>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4" name="Freeform 32"/>
          <p:cNvSpPr>
            <a:spLocks/>
          </p:cNvSpPr>
          <p:nvPr/>
        </p:nvSpPr>
        <p:spPr bwMode="auto">
          <a:xfrm>
            <a:off x="5465764" y="4646613"/>
            <a:ext cx="92075" cy="80962"/>
          </a:xfrm>
          <a:custGeom>
            <a:avLst/>
            <a:gdLst>
              <a:gd name="T0" fmla="*/ 0 w 116"/>
              <a:gd name="T1" fmla="*/ 86 h 101"/>
              <a:gd name="T2" fmla="*/ 116 w 116"/>
              <a:gd name="T3" fmla="*/ 101 h 101"/>
              <a:gd name="T4" fmla="*/ 58 w 116"/>
              <a:gd name="T5" fmla="*/ 0 h 101"/>
              <a:gd name="T6" fmla="*/ 0 w 116"/>
              <a:gd name="T7" fmla="*/ 86 h 101"/>
              <a:gd name="T8" fmla="*/ 0 60000 65536"/>
              <a:gd name="T9" fmla="*/ 0 60000 65536"/>
              <a:gd name="T10" fmla="*/ 0 60000 65536"/>
              <a:gd name="T11" fmla="*/ 0 60000 65536"/>
              <a:gd name="T12" fmla="*/ 0 w 116"/>
              <a:gd name="T13" fmla="*/ 0 h 101"/>
              <a:gd name="T14" fmla="*/ 116 w 116"/>
              <a:gd name="T15" fmla="*/ 101 h 101"/>
            </a:gdLst>
            <a:ahLst/>
            <a:cxnLst>
              <a:cxn ang="T8">
                <a:pos x="T0" y="T1"/>
              </a:cxn>
              <a:cxn ang="T9">
                <a:pos x="T2" y="T3"/>
              </a:cxn>
              <a:cxn ang="T10">
                <a:pos x="T4" y="T5"/>
              </a:cxn>
              <a:cxn ang="T11">
                <a:pos x="T6" y="T7"/>
              </a:cxn>
            </a:cxnLst>
            <a:rect l="T12" t="T13" r="T14" b="T15"/>
            <a:pathLst>
              <a:path w="116" h="101">
                <a:moveTo>
                  <a:pt x="0" y="86"/>
                </a:moveTo>
                <a:lnTo>
                  <a:pt x="116" y="101"/>
                </a:lnTo>
                <a:lnTo>
                  <a:pt x="58" y="0"/>
                </a:lnTo>
                <a:lnTo>
                  <a:pt x="0" y="86"/>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5" name="Freeform 33"/>
          <p:cNvSpPr>
            <a:spLocks/>
          </p:cNvSpPr>
          <p:nvPr/>
        </p:nvSpPr>
        <p:spPr bwMode="auto">
          <a:xfrm>
            <a:off x="7240588" y="5332414"/>
            <a:ext cx="685800" cy="687387"/>
          </a:xfrm>
          <a:custGeom>
            <a:avLst/>
            <a:gdLst>
              <a:gd name="T0" fmla="*/ 0 w 865"/>
              <a:gd name="T1" fmla="*/ 433 h 866"/>
              <a:gd name="T2" fmla="*/ 4 w 865"/>
              <a:gd name="T3" fmla="*/ 375 h 866"/>
              <a:gd name="T4" fmla="*/ 16 w 865"/>
              <a:gd name="T5" fmla="*/ 319 h 866"/>
              <a:gd name="T6" fmla="*/ 33 w 865"/>
              <a:gd name="T7" fmla="*/ 267 h 866"/>
              <a:gd name="T8" fmla="*/ 58 w 865"/>
              <a:gd name="T9" fmla="*/ 216 h 866"/>
              <a:gd name="T10" fmla="*/ 89 w 865"/>
              <a:gd name="T11" fmla="*/ 169 h 866"/>
              <a:gd name="T12" fmla="*/ 127 w 865"/>
              <a:gd name="T13" fmla="*/ 127 h 866"/>
              <a:gd name="T14" fmla="*/ 169 w 865"/>
              <a:gd name="T15" fmla="*/ 89 h 866"/>
              <a:gd name="T16" fmla="*/ 217 w 865"/>
              <a:gd name="T17" fmla="*/ 58 h 866"/>
              <a:gd name="T18" fmla="*/ 267 w 865"/>
              <a:gd name="T19" fmla="*/ 33 h 866"/>
              <a:gd name="T20" fmla="*/ 321 w 865"/>
              <a:gd name="T21" fmla="*/ 14 h 866"/>
              <a:gd name="T22" fmla="*/ 377 w 865"/>
              <a:gd name="T23" fmla="*/ 4 h 866"/>
              <a:gd name="T24" fmla="*/ 432 w 865"/>
              <a:gd name="T25" fmla="*/ 0 h 866"/>
              <a:gd name="T26" fmla="*/ 488 w 865"/>
              <a:gd name="T27" fmla="*/ 4 h 866"/>
              <a:gd name="T28" fmla="*/ 544 w 865"/>
              <a:gd name="T29" fmla="*/ 14 h 866"/>
              <a:gd name="T30" fmla="*/ 598 w 865"/>
              <a:gd name="T31" fmla="*/ 33 h 866"/>
              <a:gd name="T32" fmla="*/ 650 w 865"/>
              <a:gd name="T33" fmla="*/ 58 h 866"/>
              <a:gd name="T34" fmla="*/ 696 w 865"/>
              <a:gd name="T35" fmla="*/ 89 h 866"/>
              <a:gd name="T36" fmla="*/ 738 w 865"/>
              <a:gd name="T37" fmla="*/ 127 h 866"/>
              <a:gd name="T38" fmla="*/ 776 w 865"/>
              <a:gd name="T39" fmla="*/ 169 h 866"/>
              <a:gd name="T40" fmla="*/ 807 w 865"/>
              <a:gd name="T41" fmla="*/ 216 h 866"/>
              <a:gd name="T42" fmla="*/ 832 w 865"/>
              <a:gd name="T43" fmla="*/ 267 h 866"/>
              <a:gd name="T44" fmla="*/ 849 w 865"/>
              <a:gd name="T45" fmla="*/ 319 h 866"/>
              <a:gd name="T46" fmla="*/ 861 w 865"/>
              <a:gd name="T47" fmla="*/ 375 h 866"/>
              <a:gd name="T48" fmla="*/ 865 w 865"/>
              <a:gd name="T49" fmla="*/ 433 h 866"/>
              <a:gd name="T50" fmla="*/ 861 w 865"/>
              <a:gd name="T51" fmla="*/ 489 h 866"/>
              <a:gd name="T52" fmla="*/ 849 w 865"/>
              <a:gd name="T53" fmla="*/ 544 h 866"/>
              <a:gd name="T54" fmla="*/ 832 w 865"/>
              <a:gd name="T55" fmla="*/ 598 h 866"/>
              <a:gd name="T56" fmla="*/ 807 w 865"/>
              <a:gd name="T57" fmla="*/ 648 h 866"/>
              <a:gd name="T58" fmla="*/ 776 w 865"/>
              <a:gd name="T59" fmla="*/ 696 h 866"/>
              <a:gd name="T60" fmla="*/ 738 w 865"/>
              <a:gd name="T61" fmla="*/ 739 h 866"/>
              <a:gd name="T62" fmla="*/ 696 w 865"/>
              <a:gd name="T63" fmla="*/ 775 h 866"/>
              <a:gd name="T64" fmla="*/ 650 w 865"/>
              <a:gd name="T65" fmla="*/ 808 h 866"/>
              <a:gd name="T66" fmla="*/ 598 w 865"/>
              <a:gd name="T67" fmla="*/ 833 h 866"/>
              <a:gd name="T68" fmla="*/ 544 w 865"/>
              <a:gd name="T69" fmla="*/ 850 h 866"/>
              <a:gd name="T70" fmla="*/ 488 w 865"/>
              <a:gd name="T71" fmla="*/ 862 h 866"/>
              <a:gd name="T72" fmla="*/ 432 w 865"/>
              <a:gd name="T73" fmla="*/ 866 h 866"/>
              <a:gd name="T74" fmla="*/ 377 w 865"/>
              <a:gd name="T75" fmla="*/ 862 h 866"/>
              <a:gd name="T76" fmla="*/ 321 w 865"/>
              <a:gd name="T77" fmla="*/ 850 h 866"/>
              <a:gd name="T78" fmla="*/ 267 w 865"/>
              <a:gd name="T79" fmla="*/ 833 h 866"/>
              <a:gd name="T80" fmla="*/ 217 w 865"/>
              <a:gd name="T81" fmla="*/ 808 h 866"/>
              <a:gd name="T82" fmla="*/ 169 w 865"/>
              <a:gd name="T83" fmla="*/ 775 h 866"/>
              <a:gd name="T84" fmla="*/ 127 w 865"/>
              <a:gd name="T85" fmla="*/ 739 h 866"/>
              <a:gd name="T86" fmla="*/ 89 w 865"/>
              <a:gd name="T87" fmla="*/ 696 h 866"/>
              <a:gd name="T88" fmla="*/ 58 w 865"/>
              <a:gd name="T89" fmla="*/ 648 h 866"/>
              <a:gd name="T90" fmla="*/ 33 w 865"/>
              <a:gd name="T91" fmla="*/ 598 h 866"/>
              <a:gd name="T92" fmla="*/ 16 w 865"/>
              <a:gd name="T93" fmla="*/ 544 h 866"/>
              <a:gd name="T94" fmla="*/ 4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4" y="375"/>
                </a:lnTo>
                <a:lnTo>
                  <a:pt x="16" y="319"/>
                </a:lnTo>
                <a:lnTo>
                  <a:pt x="33" y="267"/>
                </a:lnTo>
                <a:lnTo>
                  <a:pt x="58" y="216"/>
                </a:lnTo>
                <a:lnTo>
                  <a:pt x="89" y="169"/>
                </a:lnTo>
                <a:lnTo>
                  <a:pt x="127" y="127"/>
                </a:lnTo>
                <a:lnTo>
                  <a:pt x="169" y="89"/>
                </a:lnTo>
                <a:lnTo>
                  <a:pt x="217" y="58"/>
                </a:lnTo>
                <a:lnTo>
                  <a:pt x="267" y="33"/>
                </a:lnTo>
                <a:lnTo>
                  <a:pt x="321" y="14"/>
                </a:lnTo>
                <a:lnTo>
                  <a:pt x="377" y="4"/>
                </a:lnTo>
                <a:lnTo>
                  <a:pt x="432" y="0"/>
                </a:lnTo>
                <a:lnTo>
                  <a:pt x="488" y="4"/>
                </a:lnTo>
                <a:lnTo>
                  <a:pt x="544" y="14"/>
                </a:lnTo>
                <a:lnTo>
                  <a:pt x="598" y="33"/>
                </a:lnTo>
                <a:lnTo>
                  <a:pt x="650" y="58"/>
                </a:lnTo>
                <a:lnTo>
                  <a:pt x="696" y="89"/>
                </a:lnTo>
                <a:lnTo>
                  <a:pt x="738" y="127"/>
                </a:lnTo>
                <a:lnTo>
                  <a:pt x="776" y="169"/>
                </a:lnTo>
                <a:lnTo>
                  <a:pt x="807" y="216"/>
                </a:lnTo>
                <a:lnTo>
                  <a:pt x="832" y="267"/>
                </a:lnTo>
                <a:lnTo>
                  <a:pt x="849" y="319"/>
                </a:lnTo>
                <a:lnTo>
                  <a:pt x="861" y="375"/>
                </a:lnTo>
                <a:lnTo>
                  <a:pt x="865" y="433"/>
                </a:lnTo>
                <a:lnTo>
                  <a:pt x="861" y="489"/>
                </a:lnTo>
                <a:lnTo>
                  <a:pt x="849" y="544"/>
                </a:lnTo>
                <a:lnTo>
                  <a:pt x="832" y="598"/>
                </a:lnTo>
                <a:lnTo>
                  <a:pt x="807" y="648"/>
                </a:lnTo>
                <a:lnTo>
                  <a:pt x="776" y="696"/>
                </a:lnTo>
                <a:lnTo>
                  <a:pt x="738" y="739"/>
                </a:lnTo>
                <a:lnTo>
                  <a:pt x="696" y="775"/>
                </a:lnTo>
                <a:lnTo>
                  <a:pt x="650" y="808"/>
                </a:lnTo>
                <a:lnTo>
                  <a:pt x="598" y="833"/>
                </a:lnTo>
                <a:lnTo>
                  <a:pt x="544" y="850"/>
                </a:lnTo>
                <a:lnTo>
                  <a:pt x="488" y="862"/>
                </a:lnTo>
                <a:lnTo>
                  <a:pt x="432" y="866"/>
                </a:lnTo>
                <a:lnTo>
                  <a:pt x="377" y="862"/>
                </a:lnTo>
                <a:lnTo>
                  <a:pt x="321" y="850"/>
                </a:lnTo>
                <a:lnTo>
                  <a:pt x="267" y="833"/>
                </a:lnTo>
                <a:lnTo>
                  <a:pt x="217" y="808"/>
                </a:lnTo>
                <a:lnTo>
                  <a:pt x="169" y="775"/>
                </a:lnTo>
                <a:lnTo>
                  <a:pt x="127" y="739"/>
                </a:lnTo>
                <a:lnTo>
                  <a:pt x="89" y="696"/>
                </a:lnTo>
                <a:lnTo>
                  <a:pt x="58" y="648"/>
                </a:lnTo>
                <a:lnTo>
                  <a:pt x="33" y="598"/>
                </a:lnTo>
                <a:lnTo>
                  <a:pt x="16" y="544"/>
                </a:lnTo>
                <a:lnTo>
                  <a:pt x="4"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6" name="Rectangle 34"/>
          <p:cNvSpPr>
            <a:spLocks noChangeArrowheads="1"/>
          </p:cNvSpPr>
          <p:nvPr/>
        </p:nvSpPr>
        <p:spPr bwMode="auto">
          <a:xfrm>
            <a:off x="7392988" y="5538789"/>
            <a:ext cx="381000" cy="274637"/>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401</a:t>
            </a:r>
            <a:endParaRPr lang="en-US" sz="2400">
              <a:solidFill>
                <a:srgbClr val="000000"/>
              </a:solidFill>
              <a:latin typeface="Courier New" pitchFamily="49" charset="0"/>
            </a:endParaRPr>
          </a:p>
        </p:txBody>
      </p:sp>
      <p:sp>
        <p:nvSpPr>
          <p:cNvPr id="25637" name="Freeform 35"/>
          <p:cNvSpPr>
            <a:spLocks/>
          </p:cNvSpPr>
          <p:nvPr/>
        </p:nvSpPr>
        <p:spPr bwMode="auto">
          <a:xfrm>
            <a:off x="7958138" y="2862264"/>
            <a:ext cx="1320800" cy="2636837"/>
          </a:xfrm>
          <a:custGeom>
            <a:avLst/>
            <a:gdLst>
              <a:gd name="T0" fmla="*/ 1633 w 1664"/>
              <a:gd name="T1" fmla="*/ 0 h 3322"/>
              <a:gd name="T2" fmla="*/ 1651 w 1664"/>
              <a:gd name="T3" fmla="*/ 158 h 3322"/>
              <a:gd name="T4" fmla="*/ 1662 w 1664"/>
              <a:gd name="T5" fmla="*/ 314 h 3322"/>
              <a:gd name="T6" fmla="*/ 1664 w 1664"/>
              <a:gd name="T7" fmla="*/ 471 h 3322"/>
              <a:gd name="T8" fmla="*/ 1660 w 1664"/>
              <a:gd name="T9" fmla="*/ 629 h 3322"/>
              <a:gd name="T10" fmla="*/ 1649 w 1664"/>
              <a:gd name="T11" fmla="*/ 785 h 3322"/>
              <a:gd name="T12" fmla="*/ 1630 w 1664"/>
              <a:gd name="T13" fmla="*/ 941 h 3322"/>
              <a:gd name="T14" fmla="*/ 1603 w 1664"/>
              <a:gd name="T15" fmla="*/ 1096 h 3322"/>
              <a:gd name="T16" fmla="*/ 1568 w 1664"/>
              <a:gd name="T17" fmla="*/ 1250 h 3322"/>
              <a:gd name="T18" fmla="*/ 1528 w 1664"/>
              <a:gd name="T19" fmla="*/ 1400 h 3322"/>
              <a:gd name="T20" fmla="*/ 1480 w 1664"/>
              <a:gd name="T21" fmla="*/ 1550 h 3322"/>
              <a:gd name="T22" fmla="*/ 1424 w 1664"/>
              <a:gd name="T23" fmla="*/ 1698 h 3322"/>
              <a:gd name="T24" fmla="*/ 1361 w 1664"/>
              <a:gd name="T25" fmla="*/ 1843 h 3322"/>
              <a:gd name="T26" fmla="*/ 1291 w 1664"/>
              <a:gd name="T27" fmla="*/ 1983 h 3322"/>
              <a:gd name="T28" fmla="*/ 1216 w 1664"/>
              <a:gd name="T29" fmla="*/ 2120 h 3322"/>
              <a:gd name="T30" fmla="*/ 1134 w 1664"/>
              <a:gd name="T31" fmla="*/ 2254 h 3322"/>
              <a:gd name="T32" fmla="*/ 1045 w 1664"/>
              <a:gd name="T33" fmla="*/ 2383 h 3322"/>
              <a:gd name="T34" fmla="*/ 949 w 1664"/>
              <a:gd name="T35" fmla="*/ 2510 h 3322"/>
              <a:gd name="T36" fmla="*/ 849 w 1664"/>
              <a:gd name="T37" fmla="*/ 2629 h 3322"/>
              <a:gd name="T38" fmla="*/ 742 w 1664"/>
              <a:gd name="T39" fmla="*/ 2747 h 3322"/>
              <a:gd name="T40" fmla="*/ 630 w 1664"/>
              <a:gd name="T41" fmla="*/ 2856 h 3322"/>
              <a:gd name="T42" fmla="*/ 515 w 1664"/>
              <a:gd name="T43" fmla="*/ 2962 h 3322"/>
              <a:gd name="T44" fmla="*/ 392 w 1664"/>
              <a:gd name="T45" fmla="*/ 3060 h 3322"/>
              <a:gd name="T46" fmla="*/ 267 w 1664"/>
              <a:gd name="T47" fmla="*/ 3154 h 3322"/>
              <a:gd name="T48" fmla="*/ 137 w 1664"/>
              <a:gd name="T49" fmla="*/ 3241 h 3322"/>
              <a:gd name="T50" fmla="*/ 0 w 1664"/>
              <a:gd name="T51" fmla="*/ 3322 h 332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4"/>
              <a:gd name="T79" fmla="*/ 0 h 3322"/>
              <a:gd name="T80" fmla="*/ 1664 w 1664"/>
              <a:gd name="T81" fmla="*/ 3322 h 332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4" h="3322">
                <a:moveTo>
                  <a:pt x="1633" y="0"/>
                </a:moveTo>
                <a:lnTo>
                  <a:pt x="1651" y="158"/>
                </a:lnTo>
                <a:lnTo>
                  <a:pt x="1662" y="314"/>
                </a:lnTo>
                <a:lnTo>
                  <a:pt x="1664" y="471"/>
                </a:lnTo>
                <a:lnTo>
                  <a:pt x="1660" y="629"/>
                </a:lnTo>
                <a:lnTo>
                  <a:pt x="1649" y="785"/>
                </a:lnTo>
                <a:lnTo>
                  <a:pt x="1630" y="941"/>
                </a:lnTo>
                <a:lnTo>
                  <a:pt x="1603" y="1096"/>
                </a:lnTo>
                <a:lnTo>
                  <a:pt x="1568" y="1250"/>
                </a:lnTo>
                <a:lnTo>
                  <a:pt x="1528" y="1400"/>
                </a:lnTo>
                <a:lnTo>
                  <a:pt x="1480" y="1550"/>
                </a:lnTo>
                <a:lnTo>
                  <a:pt x="1424" y="1698"/>
                </a:lnTo>
                <a:lnTo>
                  <a:pt x="1361" y="1843"/>
                </a:lnTo>
                <a:lnTo>
                  <a:pt x="1291" y="1983"/>
                </a:lnTo>
                <a:lnTo>
                  <a:pt x="1216" y="2120"/>
                </a:lnTo>
                <a:lnTo>
                  <a:pt x="1134" y="2254"/>
                </a:lnTo>
                <a:lnTo>
                  <a:pt x="1045" y="2383"/>
                </a:lnTo>
                <a:lnTo>
                  <a:pt x="949" y="2510"/>
                </a:lnTo>
                <a:lnTo>
                  <a:pt x="849" y="2629"/>
                </a:lnTo>
                <a:lnTo>
                  <a:pt x="742" y="2747"/>
                </a:lnTo>
                <a:lnTo>
                  <a:pt x="630" y="2856"/>
                </a:lnTo>
                <a:lnTo>
                  <a:pt x="515" y="2962"/>
                </a:lnTo>
                <a:lnTo>
                  <a:pt x="392" y="3060"/>
                </a:lnTo>
                <a:lnTo>
                  <a:pt x="267" y="3154"/>
                </a:lnTo>
                <a:lnTo>
                  <a:pt x="137" y="3241"/>
                </a:lnTo>
                <a:lnTo>
                  <a:pt x="0" y="3322"/>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8" name="Freeform 36"/>
          <p:cNvSpPr>
            <a:spLocks/>
          </p:cNvSpPr>
          <p:nvPr/>
        </p:nvSpPr>
        <p:spPr bwMode="auto">
          <a:xfrm>
            <a:off x="7896225" y="5457825"/>
            <a:ext cx="90488" cy="76200"/>
          </a:xfrm>
          <a:custGeom>
            <a:avLst/>
            <a:gdLst>
              <a:gd name="T0" fmla="*/ 116 w 116"/>
              <a:gd name="T1" fmla="*/ 92 h 96"/>
              <a:gd name="T2" fmla="*/ 0 w 116"/>
              <a:gd name="T3" fmla="*/ 96 h 96"/>
              <a:gd name="T4" fmla="*/ 66 w 116"/>
              <a:gd name="T5" fmla="*/ 0 h 96"/>
              <a:gd name="T6" fmla="*/ 116 w 116"/>
              <a:gd name="T7" fmla="*/ 92 h 96"/>
              <a:gd name="T8" fmla="*/ 0 60000 65536"/>
              <a:gd name="T9" fmla="*/ 0 60000 65536"/>
              <a:gd name="T10" fmla="*/ 0 60000 65536"/>
              <a:gd name="T11" fmla="*/ 0 60000 65536"/>
              <a:gd name="T12" fmla="*/ 0 w 116"/>
              <a:gd name="T13" fmla="*/ 0 h 96"/>
              <a:gd name="T14" fmla="*/ 116 w 116"/>
              <a:gd name="T15" fmla="*/ 96 h 96"/>
            </a:gdLst>
            <a:ahLst/>
            <a:cxnLst>
              <a:cxn ang="T8">
                <a:pos x="T0" y="T1"/>
              </a:cxn>
              <a:cxn ang="T9">
                <a:pos x="T2" y="T3"/>
              </a:cxn>
              <a:cxn ang="T10">
                <a:pos x="T4" y="T5"/>
              </a:cxn>
              <a:cxn ang="T11">
                <a:pos x="T6" y="T7"/>
              </a:cxn>
            </a:cxnLst>
            <a:rect l="T12" t="T13" r="T14" b="T15"/>
            <a:pathLst>
              <a:path w="116" h="96">
                <a:moveTo>
                  <a:pt x="116" y="92"/>
                </a:moveTo>
                <a:lnTo>
                  <a:pt x="0" y="96"/>
                </a:lnTo>
                <a:lnTo>
                  <a:pt x="66" y="0"/>
                </a:lnTo>
                <a:lnTo>
                  <a:pt x="116" y="92"/>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39" name="Freeform 37"/>
          <p:cNvSpPr>
            <a:spLocks/>
          </p:cNvSpPr>
          <p:nvPr/>
        </p:nvSpPr>
        <p:spPr bwMode="auto">
          <a:xfrm>
            <a:off x="7623176" y="3951289"/>
            <a:ext cx="506413" cy="1468437"/>
          </a:xfrm>
          <a:custGeom>
            <a:avLst/>
            <a:gdLst>
              <a:gd name="T0" fmla="*/ 0 w 638"/>
              <a:gd name="T1" fmla="*/ 0 h 1851"/>
              <a:gd name="T2" fmla="*/ 81 w 638"/>
              <a:gd name="T3" fmla="*/ 49 h 1851"/>
              <a:gd name="T4" fmla="*/ 158 w 638"/>
              <a:gd name="T5" fmla="*/ 102 h 1851"/>
              <a:gd name="T6" fmla="*/ 229 w 638"/>
              <a:gd name="T7" fmla="*/ 162 h 1851"/>
              <a:gd name="T8" fmla="*/ 298 w 638"/>
              <a:gd name="T9" fmla="*/ 227 h 1851"/>
              <a:gd name="T10" fmla="*/ 360 w 638"/>
              <a:gd name="T11" fmla="*/ 297 h 1851"/>
              <a:gd name="T12" fmla="*/ 417 w 638"/>
              <a:gd name="T13" fmla="*/ 372 h 1851"/>
              <a:gd name="T14" fmla="*/ 467 w 638"/>
              <a:gd name="T15" fmla="*/ 449 h 1851"/>
              <a:gd name="T16" fmla="*/ 512 w 638"/>
              <a:gd name="T17" fmla="*/ 531 h 1851"/>
              <a:gd name="T18" fmla="*/ 550 w 638"/>
              <a:gd name="T19" fmla="*/ 616 h 1851"/>
              <a:gd name="T20" fmla="*/ 583 w 638"/>
              <a:gd name="T21" fmla="*/ 704 h 1851"/>
              <a:gd name="T22" fmla="*/ 608 w 638"/>
              <a:gd name="T23" fmla="*/ 795 h 1851"/>
              <a:gd name="T24" fmla="*/ 625 w 638"/>
              <a:gd name="T25" fmla="*/ 887 h 1851"/>
              <a:gd name="T26" fmla="*/ 636 w 638"/>
              <a:gd name="T27" fmla="*/ 979 h 1851"/>
              <a:gd name="T28" fmla="*/ 638 w 638"/>
              <a:gd name="T29" fmla="*/ 1074 h 1851"/>
              <a:gd name="T30" fmla="*/ 636 w 638"/>
              <a:gd name="T31" fmla="*/ 1168 h 1851"/>
              <a:gd name="T32" fmla="*/ 625 w 638"/>
              <a:gd name="T33" fmla="*/ 1260 h 1851"/>
              <a:gd name="T34" fmla="*/ 608 w 638"/>
              <a:gd name="T35" fmla="*/ 1353 h 1851"/>
              <a:gd name="T36" fmla="*/ 583 w 638"/>
              <a:gd name="T37" fmla="*/ 1443 h 1851"/>
              <a:gd name="T38" fmla="*/ 550 w 638"/>
              <a:gd name="T39" fmla="*/ 1530 h 1851"/>
              <a:gd name="T40" fmla="*/ 513 w 638"/>
              <a:gd name="T41" fmla="*/ 1616 h 1851"/>
              <a:gd name="T42" fmla="*/ 467 w 638"/>
              <a:gd name="T43" fmla="*/ 1699 h 1851"/>
              <a:gd name="T44" fmla="*/ 417 w 638"/>
              <a:gd name="T45" fmla="*/ 1776 h 1851"/>
              <a:gd name="T46" fmla="*/ 360 w 638"/>
              <a:gd name="T47" fmla="*/ 1851 h 18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8"/>
              <a:gd name="T73" fmla="*/ 0 h 1851"/>
              <a:gd name="T74" fmla="*/ 638 w 638"/>
              <a:gd name="T75" fmla="*/ 1851 h 18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8" h="1851">
                <a:moveTo>
                  <a:pt x="0" y="0"/>
                </a:moveTo>
                <a:lnTo>
                  <a:pt x="81" y="49"/>
                </a:lnTo>
                <a:lnTo>
                  <a:pt x="158" y="102"/>
                </a:lnTo>
                <a:lnTo>
                  <a:pt x="229" y="162"/>
                </a:lnTo>
                <a:lnTo>
                  <a:pt x="298" y="227"/>
                </a:lnTo>
                <a:lnTo>
                  <a:pt x="360" y="297"/>
                </a:lnTo>
                <a:lnTo>
                  <a:pt x="417" y="372"/>
                </a:lnTo>
                <a:lnTo>
                  <a:pt x="467" y="449"/>
                </a:lnTo>
                <a:lnTo>
                  <a:pt x="512" y="531"/>
                </a:lnTo>
                <a:lnTo>
                  <a:pt x="550" y="616"/>
                </a:lnTo>
                <a:lnTo>
                  <a:pt x="583" y="704"/>
                </a:lnTo>
                <a:lnTo>
                  <a:pt x="608" y="795"/>
                </a:lnTo>
                <a:lnTo>
                  <a:pt x="625" y="887"/>
                </a:lnTo>
                <a:lnTo>
                  <a:pt x="636" y="979"/>
                </a:lnTo>
                <a:lnTo>
                  <a:pt x="638" y="1074"/>
                </a:lnTo>
                <a:lnTo>
                  <a:pt x="636" y="1168"/>
                </a:lnTo>
                <a:lnTo>
                  <a:pt x="625" y="1260"/>
                </a:lnTo>
                <a:lnTo>
                  <a:pt x="608" y="1353"/>
                </a:lnTo>
                <a:lnTo>
                  <a:pt x="583" y="1443"/>
                </a:lnTo>
                <a:lnTo>
                  <a:pt x="550" y="1530"/>
                </a:lnTo>
                <a:lnTo>
                  <a:pt x="513" y="1616"/>
                </a:lnTo>
                <a:lnTo>
                  <a:pt x="467" y="1699"/>
                </a:lnTo>
                <a:lnTo>
                  <a:pt x="417" y="1776"/>
                </a:lnTo>
                <a:lnTo>
                  <a:pt x="360" y="1851"/>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0" name="Freeform 38"/>
          <p:cNvSpPr>
            <a:spLocks/>
          </p:cNvSpPr>
          <p:nvPr/>
        </p:nvSpPr>
        <p:spPr bwMode="auto">
          <a:xfrm>
            <a:off x="7861300" y="5384800"/>
            <a:ext cx="84138" cy="88900"/>
          </a:xfrm>
          <a:custGeom>
            <a:avLst/>
            <a:gdLst>
              <a:gd name="T0" fmla="*/ 108 w 108"/>
              <a:gd name="T1" fmla="*/ 70 h 112"/>
              <a:gd name="T2" fmla="*/ 0 w 108"/>
              <a:gd name="T3" fmla="*/ 112 h 112"/>
              <a:gd name="T4" fmla="*/ 31 w 108"/>
              <a:gd name="T5" fmla="*/ 0 h 112"/>
              <a:gd name="T6" fmla="*/ 108 w 108"/>
              <a:gd name="T7" fmla="*/ 70 h 112"/>
              <a:gd name="T8" fmla="*/ 0 60000 65536"/>
              <a:gd name="T9" fmla="*/ 0 60000 65536"/>
              <a:gd name="T10" fmla="*/ 0 60000 65536"/>
              <a:gd name="T11" fmla="*/ 0 60000 65536"/>
              <a:gd name="T12" fmla="*/ 0 w 108"/>
              <a:gd name="T13" fmla="*/ 0 h 112"/>
              <a:gd name="T14" fmla="*/ 108 w 108"/>
              <a:gd name="T15" fmla="*/ 112 h 112"/>
            </a:gdLst>
            <a:ahLst/>
            <a:cxnLst>
              <a:cxn ang="T8">
                <a:pos x="T0" y="T1"/>
              </a:cxn>
              <a:cxn ang="T9">
                <a:pos x="T2" y="T3"/>
              </a:cxn>
              <a:cxn ang="T10">
                <a:pos x="T4" y="T5"/>
              </a:cxn>
              <a:cxn ang="T11">
                <a:pos x="T6" y="T7"/>
              </a:cxn>
            </a:cxnLst>
            <a:rect l="T12" t="T13" r="T14" b="T15"/>
            <a:pathLst>
              <a:path w="108" h="112">
                <a:moveTo>
                  <a:pt x="108" y="70"/>
                </a:moveTo>
                <a:lnTo>
                  <a:pt x="0" y="112"/>
                </a:lnTo>
                <a:lnTo>
                  <a:pt x="31" y="0"/>
                </a:lnTo>
                <a:lnTo>
                  <a:pt x="108" y="7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1" name="Freeform 39"/>
          <p:cNvSpPr>
            <a:spLocks/>
          </p:cNvSpPr>
          <p:nvPr/>
        </p:nvSpPr>
        <p:spPr bwMode="auto">
          <a:xfrm>
            <a:off x="7974013" y="3775076"/>
            <a:ext cx="666750" cy="1762125"/>
          </a:xfrm>
          <a:custGeom>
            <a:avLst/>
            <a:gdLst>
              <a:gd name="T0" fmla="*/ 633 w 840"/>
              <a:gd name="T1" fmla="*/ 0 h 2220"/>
              <a:gd name="T2" fmla="*/ 684 w 840"/>
              <a:gd name="T3" fmla="*/ 98 h 2220"/>
              <a:gd name="T4" fmla="*/ 729 w 840"/>
              <a:gd name="T5" fmla="*/ 200 h 2220"/>
              <a:gd name="T6" fmla="*/ 765 w 840"/>
              <a:gd name="T7" fmla="*/ 306 h 2220"/>
              <a:gd name="T8" fmla="*/ 796 w 840"/>
              <a:gd name="T9" fmla="*/ 414 h 2220"/>
              <a:gd name="T10" fmla="*/ 817 w 840"/>
              <a:gd name="T11" fmla="*/ 523 h 2220"/>
              <a:gd name="T12" fmla="*/ 832 w 840"/>
              <a:gd name="T13" fmla="*/ 633 h 2220"/>
              <a:gd name="T14" fmla="*/ 840 w 840"/>
              <a:gd name="T15" fmla="*/ 745 h 2220"/>
              <a:gd name="T16" fmla="*/ 840 w 840"/>
              <a:gd name="T17" fmla="*/ 856 h 2220"/>
              <a:gd name="T18" fmla="*/ 832 w 840"/>
              <a:gd name="T19" fmla="*/ 968 h 2220"/>
              <a:gd name="T20" fmla="*/ 815 w 840"/>
              <a:gd name="T21" fmla="*/ 1077 h 2220"/>
              <a:gd name="T22" fmla="*/ 792 w 840"/>
              <a:gd name="T23" fmla="*/ 1187 h 2220"/>
              <a:gd name="T24" fmla="*/ 761 w 840"/>
              <a:gd name="T25" fmla="*/ 1295 h 2220"/>
              <a:gd name="T26" fmla="*/ 725 w 840"/>
              <a:gd name="T27" fmla="*/ 1399 h 2220"/>
              <a:gd name="T28" fmla="*/ 679 w 840"/>
              <a:gd name="T29" fmla="*/ 1500 h 2220"/>
              <a:gd name="T30" fmla="*/ 627 w 840"/>
              <a:gd name="T31" fmla="*/ 1601 h 2220"/>
              <a:gd name="T32" fmla="*/ 569 w 840"/>
              <a:gd name="T33" fmla="*/ 1695 h 2220"/>
              <a:gd name="T34" fmla="*/ 504 w 840"/>
              <a:gd name="T35" fmla="*/ 1785 h 2220"/>
              <a:gd name="T36" fmla="*/ 433 w 840"/>
              <a:gd name="T37" fmla="*/ 1872 h 2220"/>
              <a:gd name="T38" fmla="*/ 356 w 840"/>
              <a:gd name="T39" fmla="*/ 1952 h 2220"/>
              <a:gd name="T40" fmla="*/ 275 w 840"/>
              <a:gd name="T41" fmla="*/ 2027 h 2220"/>
              <a:gd name="T42" fmla="*/ 187 w 840"/>
              <a:gd name="T43" fmla="*/ 2099 h 2220"/>
              <a:gd name="T44" fmla="*/ 96 w 840"/>
              <a:gd name="T45" fmla="*/ 2162 h 2220"/>
              <a:gd name="T46" fmla="*/ 0 w 840"/>
              <a:gd name="T47" fmla="*/ 2220 h 22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40"/>
              <a:gd name="T73" fmla="*/ 0 h 2220"/>
              <a:gd name="T74" fmla="*/ 840 w 840"/>
              <a:gd name="T75" fmla="*/ 2220 h 22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40" h="2220">
                <a:moveTo>
                  <a:pt x="633" y="0"/>
                </a:moveTo>
                <a:lnTo>
                  <a:pt x="684" y="98"/>
                </a:lnTo>
                <a:lnTo>
                  <a:pt x="729" y="200"/>
                </a:lnTo>
                <a:lnTo>
                  <a:pt x="765" y="306"/>
                </a:lnTo>
                <a:lnTo>
                  <a:pt x="796" y="414"/>
                </a:lnTo>
                <a:lnTo>
                  <a:pt x="817" y="523"/>
                </a:lnTo>
                <a:lnTo>
                  <a:pt x="832" y="633"/>
                </a:lnTo>
                <a:lnTo>
                  <a:pt x="840" y="745"/>
                </a:lnTo>
                <a:lnTo>
                  <a:pt x="840" y="856"/>
                </a:lnTo>
                <a:lnTo>
                  <a:pt x="832" y="968"/>
                </a:lnTo>
                <a:lnTo>
                  <a:pt x="815" y="1077"/>
                </a:lnTo>
                <a:lnTo>
                  <a:pt x="792" y="1187"/>
                </a:lnTo>
                <a:lnTo>
                  <a:pt x="761" y="1295"/>
                </a:lnTo>
                <a:lnTo>
                  <a:pt x="725" y="1399"/>
                </a:lnTo>
                <a:lnTo>
                  <a:pt x="679" y="1500"/>
                </a:lnTo>
                <a:lnTo>
                  <a:pt x="627" y="1601"/>
                </a:lnTo>
                <a:lnTo>
                  <a:pt x="569" y="1695"/>
                </a:lnTo>
                <a:lnTo>
                  <a:pt x="504" y="1785"/>
                </a:lnTo>
                <a:lnTo>
                  <a:pt x="433" y="1872"/>
                </a:lnTo>
                <a:lnTo>
                  <a:pt x="356" y="1952"/>
                </a:lnTo>
                <a:lnTo>
                  <a:pt x="275" y="2027"/>
                </a:lnTo>
                <a:lnTo>
                  <a:pt x="187" y="2099"/>
                </a:lnTo>
                <a:lnTo>
                  <a:pt x="96" y="2162"/>
                </a:lnTo>
                <a:lnTo>
                  <a:pt x="0" y="2220"/>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2" name="Freeform 40"/>
          <p:cNvSpPr>
            <a:spLocks/>
          </p:cNvSpPr>
          <p:nvPr/>
        </p:nvSpPr>
        <p:spPr bwMode="auto">
          <a:xfrm>
            <a:off x="7908926" y="5494338"/>
            <a:ext cx="92075" cy="74612"/>
          </a:xfrm>
          <a:custGeom>
            <a:avLst/>
            <a:gdLst>
              <a:gd name="T0" fmla="*/ 115 w 115"/>
              <a:gd name="T1" fmla="*/ 92 h 94"/>
              <a:gd name="T2" fmla="*/ 0 w 115"/>
              <a:gd name="T3" fmla="*/ 94 h 94"/>
              <a:gd name="T4" fmla="*/ 69 w 115"/>
              <a:gd name="T5" fmla="*/ 0 h 94"/>
              <a:gd name="T6" fmla="*/ 115 w 115"/>
              <a:gd name="T7" fmla="*/ 92 h 94"/>
              <a:gd name="T8" fmla="*/ 0 60000 65536"/>
              <a:gd name="T9" fmla="*/ 0 60000 65536"/>
              <a:gd name="T10" fmla="*/ 0 60000 65536"/>
              <a:gd name="T11" fmla="*/ 0 60000 65536"/>
              <a:gd name="T12" fmla="*/ 0 w 115"/>
              <a:gd name="T13" fmla="*/ 0 h 94"/>
              <a:gd name="T14" fmla="*/ 115 w 115"/>
              <a:gd name="T15" fmla="*/ 94 h 94"/>
            </a:gdLst>
            <a:ahLst/>
            <a:cxnLst>
              <a:cxn ang="T8">
                <a:pos x="T0" y="T1"/>
              </a:cxn>
              <a:cxn ang="T9">
                <a:pos x="T2" y="T3"/>
              </a:cxn>
              <a:cxn ang="T10">
                <a:pos x="T4" y="T5"/>
              </a:cxn>
              <a:cxn ang="T11">
                <a:pos x="T6" y="T7"/>
              </a:cxn>
            </a:cxnLst>
            <a:rect l="T12" t="T13" r="T14" b="T15"/>
            <a:pathLst>
              <a:path w="115" h="94">
                <a:moveTo>
                  <a:pt x="115" y="92"/>
                </a:moveTo>
                <a:lnTo>
                  <a:pt x="0" y="94"/>
                </a:lnTo>
                <a:lnTo>
                  <a:pt x="69" y="0"/>
                </a:lnTo>
                <a:lnTo>
                  <a:pt x="115" y="92"/>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3" name="Freeform 41"/>
          <p:cNvSpPr>
            <a:spLocks/>
          </p:cNvSpPr>
          <p:nvPr/>
        </p:nvSpPr>
        <p:spPr bwMode="auto">
          <a:xfrm>
            <a:off x="6200775" y="4786314"/>
            <a:ext cx="1189038" cy="522287"/>
          </a:xfrm>
          <a:custGeom>
            <a:avLst/>
            <a:gdLst>
              <a:gd name="T0" fmla="*/ 0 w 1496"/>
              <a:gd name="T1" fmla="*/ 7 h 657"/>
              <a:gd name="T2" fmla="*/ 105 w 1496"/>
              <a:gd name="T3" fmla="*/ 0 h 657"/>
              <a:gd name="T4" fmla="*/ 213 w 1496"/>
              <a:gd name="T5" fmla="*/ 0 h 657"/>
              <a:gd name="T6" fmla="*/ 319 w 1496"/>
              <a:gd name="T7" fmla="*/ 5 h 657"/>
              <a:gd name="T8" fmla="*/ 424 w 1496"/>
              <a:gd name="T9" fmla="*/ 17 h 657"/>
              <a:gd name="T10" fmla="*/ 530 w 1496"/>
              <a:gd name="T11" fmla="*/ 36 h 657"/>
              <a:gd name="T12" fmla="*/ 634 w 1496"/>
              <a:gd name="T13" fmla="*/ 63 h 657"/>
              <a:gd name="T14" fmla="*/ 734 w 1496"/>
              <a:gd name="T15" fmla="*/ 96 h 657"/>
              <a:gd name="T16" fmla="*/ 834 w 1496"/>
              <a:gd name="T17" fmla="*/ 134 h 657"/>
              <a:gd name="T18" fmla="*/ 930 w 1496"/>
              <a:gd name="T19" fmla="*/ 180 h 657"/>
              <a:gd name="T20" fmla="*/ 1024 w 1496"/>
              <a:gd name="T21" fmla="*/ 232 h 657"/>
              <a:gd name="T22" fmla="*/ 1114 w 1496"/>
              <a:gd name="T23" fmla="*/ 290 h 657"/>
              <a:gd name="T24" fmla="*/ 1199 w 1496"/>
              <a:gd name="T25" fmla="*/ 353 h 657"/>
              <a:gd name="T26" fmla="*/ 1281 w 1496"/>
              <a:gd name="T27" fmla="*/ 423 h 657"/>
              <a:gd name="T28" fmla="*/ 1358 w 1496"/>
              <a:gd name="T29" fmla="*/ 496 h 657"/>
              <a:gd name="T30" fmla="*/ 1429 w 1496"/>
              <a:gd name="T31" fmla="*/ 575 h 657"/>
              <a:gd name="T32" fmla="*/ 1496 w 1496"/>
              <a:gd name="T33" fmla="*/ 657 h 6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96"/>
              <a:gd name="T52" fmla="*/ 0 h 657"/>
              <a:gd name="T53" fmla="*/ 1496 w 1496"/>
              <a:gd name="T54" fmla="*/ 657 h 6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96" h="657">
                <a:moveTo>
                  <a:pt x="0" y="7"/>
                </a:moveTo>
                <a:lnTo>
                  <a:pt x="105" y="0"/>
                </a:lnTo>
                <a:lnTo>
                  <a:pt x="213" y="0"/>
                </a:lnTo>
                <a:lnTo>
                  <a:pt x="319" y="5"/>
                </a:lnTo>
                <a:lnTo>
                  <a:pt x="424" y="17"/>
                </a:lnTo>
                <a:lnTo>
                  <a:pt x="530" y="36"/>
                </a:lnTo>
                <a:lnTo>
                  <a:pt x="634" y="63"/>
                </a:lnTo>
                <a:lnTo>
                  <a:pt x="734" y="96"/>
                </a:lnTo>
                <a:lnTo>
                  <a:pt x="834" y="134"/>
                </a:lnTo>
                <a:lnTo>
                  <a:pt x="930" y="180"/>
                </a:lnTo>
                <a:lnTo>
                  <a:pt x="1024" y="232"/>
                </a:lnTo>
                <a:lnTo>
                  <a:pt x="1114" y="290"/>
                </a:lnTo>
                <a:lnTo>
                  <a:pt x="1199" y="353"/>
                </a:lnTo>
                <a:lnTo>
                  <a:pt x="1281" y="423"/>
                </a:lnTo>
                <a:lnTo>
                  <a:pt x="1358" y="496"/>
                </a:lnTo>
                <a:lnTo>
                  <a:pt x="1429" y="575"/>
                </a:lnTo>
                <a:lnTo>
                  <a:pt x="1496" y="657"/>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4" name="Freeform 42"/>
          <p:cNvSpPr>
            <a:spLocks/>
          </p:cNvSpPr>
          <p:nvPr/>
        </p:nvSpPr>
        <p:spPr bwMode="auto">
          <a:xfrm>
            <a:off x="7350126" y="5275264"/>
            <a:ext cx="80963" cy="92075"/>
          </a:xfrm>
          <a:custGeom>
            <a:avLst/>
            <a:gdLst>
              <a:gd name="T0" fmla="*/ 85 w 102"/>
              <a:gd name="T1" fmla="*/ 0 h 115"/>
              <a:gd name="T2" fmla="*/ 102 w 102"/>
              <a:gd name="T3" fmla="*/ 115 h 115"/>
              <a:gd name="T4" fmla="*/ 0 w 102"/>
              <a:gd name="T5" fmla="*/ 61 h 115"/>
              <a:gd name="T6" fmla="*/ 85 w 102"/>
              <a:gd name="T7" fmla="*/ 0 h 115"/>
              <a:gd name="T8" fmla="*/ 0 60000 65536"/>
              <a:gd name="T9" fmla="*/ 0 60000 65536"/>
              <a:gd name="T10" fmla="*/ 0 60000 65536"/>
              <a:gd name="T11" fmla="*/ 0 60000 65536"/>
              <a:gd name="T12" fmla="*/ 0 w 102"/>
              <a:gd name="T13" fmla="*/ 0 h 115"/>
              <a:gd name="T14" fmla="*/ 102 w 102"/>
              <a:gd name="T15" fmla="*/ 115 h 115"/>
            </a:gdLst>
            <a:ahLst/>
            <a:cxnLst>
              <a:cxn ang="T8">
                <a:pos x="T0" y="T1"/>
              </a:cxn>
              <a:cxn ang="T9">
                <a:pos x="T2" y="T3"/>
              </a:cxn>
              <a:cxn ang="T10">
                <a:pos x="T4" y="T5"/>
              </a:cxn>
              <a:cxn ang="T11">
                <a:pos x="T6" y="T7"/>
              </a:cxn>
            </a:cxnLst>
            <a:rect l="T12" t="T13" r="T14" b="T15"/>
            <a:pathLst>
              <a:path w="102" h="115">
                <a:moveTo>
                  <a:pt x="85" y="0"/>
                </a:moveTo>
                <a:lnTo>
                  <a:pt x="102" y="115"/>
                </a:lnTo>
                <a:lnTo>
                  <a:pt x="0" y="61"/>
                </a:lnTo>
                <a:lnTo>
                  <a:pt x="85" y="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5" name="Freeform 43"/>
          <p:cNvSpPr>
            <a:spLocks/>
          </p:cNvSpPr>
          <p:nvPr/>
        </p:nvSpPr>
        <p:spPr bwMode="auto">
          <a:xfrm>
            <a:off x="8955089" y="4759325"/>
            <a:ext cx="687387" cy="687388"/>
          </a:xfrm>
          <a:custGeom>
            <a:avLst/>
            <a:gdLst>
              <a:gd name="T0" fmla="*/ 0 w 864"/>
              <a:gd name="T1" fmla="*/ 433 h 865"/>
              <a:gd name="T2" fmla="*/ 4 w 864"/>
              <a:gd name="T3" fmla="*/ 375 h 865"/>
              <a:gd name="T4" fmla="*/ 15 w 864"/>
              <a:gd name="T5" fmla="*/ 319 h 865"/>
              <a:gd name="T6" fmla="*/ 32 w 864"/>
              <a:gd name="T7" fmla="*/ 267 h 865"/>
              <a:gd name="T8" fmla="*/ 57 w 864"/>
              <a:gd name="T9" fmla="*/ 215 h 865"/>
              <a:gd name="T10" fmla="*/ 88 w 864"/>
              <a:gd name="T11" fmla="*/ 169 h 865"/>
              <a:gd name="T12" fmla="*/ 127 w 864"/>
              <a:gd name="T13" fmla="*/ 127 h 865"/>
              <a:gd name="T14" fmla="*/ 169 w 864"/>
              <a:gd name="T15" fmla="*/ 88 h 865"/>
              <a:gd name="T16" fmla="*/ 217 w 864"/>
              <a:gd name="T17" fmla="*/ 58 h 865"/>
              <a:gd name="T18" fmla="*/ 267 w 864"/>
              <a:gd name="T19" fmla="*/ 33 h 865"/>
              <a:gd name="T20" fmla="*/ 321 w 864"/>
              <a:gd name="T21" fmla="*/ 13 h 865"/>
              <a:gd name="T22" fmla="*/ 376 w 864"/>
              <a:gd name="T23" fmla="*/ 4 h 865"/>
              <a:gd name="T24" fmla="*/ 432 w 864"/>
              <a:gd name="T25" fmla="*/ 0 h 865"/>
              <a:gd name="T26" fmla="*/ 488 w 864"/>
              <a:gd name="T27" fmla="*/ 4 h 865"/>
              <a:gd name="T28" fmla="*/ 544 w 864"/>
              <a:gd name="T29" fmla="*/ 13 h 865"/>
              <a:gd name="T30" fmla="*/ 597 w 864"/>
              <a:gd name="T31" fmla="*/ 33 h 865"/>
              <a:gd name="T32" fmla="*/ 649 w 864"/>
              <a:gd name="T33" fmla="*/ 58 h 865"/>
              <a:gd name="T34" fmla="*/ 695 w 864"/>
              <a:gd name="T35" fmla="*/ 88 h 865"/>
              <a:gd name="T36" fmla="*/ 738 w 864"/>
              <a:gd name="T37" fmla="*/ 127 h 865"/>
              <a:gd name="T38" fmla="*/ 776 w 864"/>
              <a:gd name="T39" fmla="*/ 169 h 865"/>
              <a:gd name="T40" fmla="*/ 807 w 864"/>
              <a:gd name="T41" fmla="*/ 215 h 865"/>
              <a:gd name="T42" fmla="*/ 832 w 864"/>
              <a:gd name="T43" fmla="*/ 267 h 865"/>
              <a:gd name="T44" fmla="*/ 849 w 864"/>
              <a:gd name="T45" fmla="*/ 319 h 865"/>
              <a:gd name="T46" fmla="*/ 861 w 864"/>
              <a:gd name="T47" fmla="*/ 375 h 865"/>
              <a:gd name="T48" fmla="*/ 864 w 864"/>
              <a:gd name="T49" fmla="*/ 433 h 865"/>
              <a:gd name="T50" fmla="*/ 861 w 864"/>
              <a:gd name="T51" fmla="*/ 488 h 865"/>
              <a:gd name="T52" fmla="*/ 849 w 864"/>
              <a:gd name="T53" fmla="*/ 544 h 865"/>
              <a:gd name="T54" fmla="*/ 832 w 864"/>
              <a:gd name="T55" fmla="*/ 598 h 865"/>
              <a:gd name="T56" fmla="*/ 807 w 864"/>
              <a:gd name="T57" fmla="*/ 648 h 865"/>
              <a:gd name="T58" fmla="*/ 776 w 864"/>
              <a:gd name="T59" fmla="*/ 696 h 865"/>
              <a:gd name="T60" fmla="*/ 738 w 864"/>
              <a:gd name="T61" fmla="*/ 738 h 865"/>
              <a:gd name="T62" fmla="*/ 695 w 864"/>
              <a:gd name="T63" fmla="*/ 775 h 865"/>
              <a:gd name="T64" fmla="*/ 649 w 864"/>
              <a:gd name="T65" fmla="*/ 808 h 865"/>
              <a:gd name="T66" fmla="*/ 597 w 864"/>
              <a:gd name="T67" fmla="*/ 833 h 865"/>
              <a:gd name="T68" fmla="*/ 544 w 864"/>
              <a:gd name="T69" fmla="*/ 850 h 865"/>
              <a:gd name="T70" fmla="*/ 488 w 864"/>
              <a:gd name="T71" fmla="*/ 862 h 865"/>
              <a:gd name="T72" fmla="*/ 432 w 864"/>
              <a:gd name="T73" fmla="*/ 865 h 865"/>
              <a:gd name="T74" fmla="*/ 376 w 864"/>
              <a:gd name="T75" fmla="*/ 862 h 865"/>
              <a:gd name="T76" fmla="*/ 321 w 864"/>
              <a:gd name="T77" fmla="*/ 850 h 865"/>
              <a:gd name="T78" fmla="*/ 267 w 864"/>
              <a:gd name="T79" fmla="*/ 833 h 865"/>
              <a:gd name="T80" fmla="*/ 217 w 864"/>
              <a:gd name="T81" fmla="*/ 808 h 865"/>
              <a:gd name="T82" fmla="*/ 169 w 864"/>
              <a:gd name="T83" fmla="*/ 775 h 865"/>
              <a:gd name="T84" fmla="*/ 127 w 864"/>
              <a:gd name="T85" fmla="*/ 738 h 865"/>
              <a:gd name="T86" fmla="*/ 88 w 864"/>
              <a:gd name="T87" fmla="*/ 696 h 865"/>
              <a:gd name="T88" fmla="*/ 57 w 864"/>
              <a:gd name="T89" fmla="*/ 648 h 865"/>
              <a:gd name="T90" fmla="*/ 32 w 864"/>
              <a:gd name="T91" fmla="*/ 598 h 865"/>
              <a:gd name="T92" fmla="*/ 15 w 864"/>
              <a:gd name="T93" fmla="*/ 544 h 865"/>
              <a:gd name="T94" fmla="*/ 4 w 864"/>
              <a:gd name="T95" fmla="*/ 488 h 865"/>
              <a:gd name="T96" fmla="*/ 0 w 864"/>
              <a:gd name="T97" fmla="*/ 433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5"/>
              <a:gd name="T149" fmla="*/ 864 w 864"/>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5">
                <a:moveTo>
                  <a:pt x="0" y="433"/>
                </a:moveTo>
                <a:lnTo>
                  <a:pt x="4" y="375"/>
                </a:lnTo>
                <a:lnTo>
                  <a:pt x="15" y="319"/>
                </a:lnTo>
                <a:lnTo>
                  <a:pt x="32" y="267"/>
                </a:lnTo>
                <a:lnTo>
                  <a:pt x="57" y="215"/>
                </a:lnTo>
                <a:lnTo>
                  <a:pt x="88" y="169"/>
                </a:lnTo>
                <a:lnTo>
                  <a:pt x="127" y="127"/>
                </a:lnTo>
                <a:lnTo>
                  <a:pt x="169" y="88"/>
                </a:lnTo>
                <a:lnTo>
                  <a:pt x="217" y="58"/>
                </a:lnTo>
                <a:lnTo>
                  <a:pt x="267" y="33"/>
                </a:lnTo>
                <a:lnTo>
                  <a:pt x="321" y="13"/>
                </a:lnTo>
                <a:lnTo>
                  <a:pt x="376" y="4"/>
                </a:lnTo>
                <a:lnTo>
                  <a:pt x="432" y="0"/>
                </a:lnTo>
                <a:lnTo>
                  <a:pt x="488" y="4"/>
                </a:lnTo>
                <a:lnTo>
                  <a:pt x="544" y="13"/>
                </a:lnTo>
                <a:lnTo>
                  <a:pt x="597" y="33"/>
                </a:lnTo>
                <a:lnTo>
                  <a:pt x="649" y="58"/>
                </a:lnTo>
                <a:lnTo>
                  <a:pt x="695" y="88"/>
                </a:lnTo>
                <a:lnTo>
                  <a:pt x="738" y="127"/>
                </a:lnTo>
                <a:lnTo>
                  <a:pt x="776" y="169"/>
                </a:lnTo>
                <a:lnTo>
                  <a:pt x="807" y="215"/>
                </a:lnTo>
                <a:lnTo>
                  <a:pt x="832" y="267"/>
                </a:lnTo>
                <a:lnTo>
                  <a:pt x="849" y="319"/>
                </a:lnTo>
                <a:lnTo>
                  <a:pt x="861" y="375"/>
                </a:lnTo>
                <a:lnTo>
                  <a:pt x="864" y="433"/>
                </a:lnTo>
                <a:lnTo>
                  <a:pt x="861" y="488"/>
                </a:lnTo>
                <a:lnTo>
                  <a:pt x="849" y="544"/>
                </a:lnTo>
                <a:lnTo>
                  <a:pt x="832" y="598"/>
                </a:lnTo>
                <a:lnTo>
                  <a:pt x="807" y="648"/>
                </a:lnTo>
                <a:lnTo>
                  <a:pt x="776" y="696"/>
                </a:lnTo>
                <a:lnTo>
                  <a:pt x="738" y="738"/>
                </a:lnTo>
                <a:lnTo>
                  <a:pt x="695" y="775"/>
                </a:lnTo>
                <a:lnTo>
                  <a:pt x="649" y="808"/>
                </a:lnTo>
                <a:lnTo>
                  <a:pt x="597" y="833"/>
                </a:lnTo>
                <a:lnTo>
                  <a:pt x="544" y="850"/>
                </a:lnTo>
                <a:lnTo>
                  <a:pt x="488" y="862"/>
                </a:lnTo>
                <a:lnTo>
                  <a:pt x="432" y="865"/>
                </a:lnTo>
                <a:lnTo>
                  <a:pt x="376" y="862"/>
                </a:lnTo>
                <a:lnTo>
                  <a:pt x="321" y="850"/>
                </a:lnTo>
                <a:lnTo>
                  <a:pt x="267" y="833"/>
                </a:lnTo>
                <a:lnTo>
                  <a:pt x="217" y="808"/>
                </a:lnTo>
                <a:lnTo>
                  <a:pt x="169" y="775"/>
                </a:lnTo>
                <a:lnTo>
                  <a:pt x="127" y="738"/>
                </a:lnTo>
                <a:lnTo>
                  <a:pt x="88" y="696"/>
                </a:lnTo>
                <a:lnTo>
                  <a:pt x="57" y="648"/>
                </a:lnTo>
                <a:lnTo>
                  <a:pt x="32" y="598"/>
                </a:lnTo>
                <a:lnTo>
                  <a:pt x="15" y="544"/>
                </a:lnTo>
                <a:lnTo>
                  <a:pt x="4" y="488"/>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6" name="Rectangle 44"/>
          <p:cNvSpPr>
            <a:spLocks noChangeArrowheads="1"/>
          </p:cNvSpPr>
          <p:nvPr/>
        </p:nvSpPr>
        <p:spPr bwMode="auto">
          <a:xfrm>
            <a:off x="9107488" y="4965700"/>
            <a:ext cx="381000" cy="274638"/>
          </a:xfrm>
          <a:prstGeom prst="rect">
            <a:avLst/>
          </a:prstGeom>
          <a:noFill/>
          <a:ln w="1905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421</a:t>
            </a:r>
            <a:endParaRPr lang="en-US" sz="2400">
              <a:solidFill>
                <a:srgbClr val="000000"/>
              </a:solidFill>
              <a:latin typeface="Courier New" pitchFamily="49" charset="0"/>
            </a:endParaRPr>
          </a:p>
        </p:txBody>
      </p:sp>
      <p:sp>
        <p:nvSpPr>
          <p:cNvPr id="25647" name="Freeform 45"/>
          <p:cNvSpPr>
            <a:spLocks/>
          </p:cNvSpPr>
          <p:nvPr/>
        </p:nvSpPr>
        <p:spPr bwMode="auto">
          <a:xfrm>
            <a:off x="9455151" y="2736850"/>
            <a:ext cx="473075" cy="2076450"/>
          </a:xfrm>
          <a:custGeom>
            <a:avLst/>
            <a:gdLst>
              <a:gd name="T0" fmla="*/ 0 w 596"/>
              <a:gd name="T1" fmla="*/ 0 h 2616"/>
              <a:gd name="T2" fmla="*/ 83 w 596"/>
              <a:gd name="T3" fmla="*/ 85 h 2616"/>
              <a:gd name="T4" fmla="*/ 161 w 596"/>
              <a:gd name="T5" fmla="*/ 177 h 2616"/>
              <a:gd name="T6" fmla="*/ 234 w 596"/>
              <a:gd name="T7" fmla="*/ 272 h 2616"/>
              <a:gd name="T8" fmla="*/ 300 w 596"/>
              <a:gd name="T9" fmla="*/ 372 h 2616"/>
              <a:gd name="T10" fmla="*/ 359 w 596"/>
              <a:gd name="T11" fmla="*/ 475 h 2616"/>
              <a:gd name="T12" fmla="*/ 413 w 596"/>
              <a:gd name="T13" fmla="*/ 583 h 2616"/>
              <a:gd name="T14" fmla="*/ 461 w 596"/>
              <a:gd name="T15" fmla="*/ 693 h 2616"/>
              <a:gd name="T16" fmla="*/ 501 w 596"/>
              <a:gd name="T17" fmla="*/ 804 h 2616"/>
              <a:gd name="T18" fmla="*/ 534 w 596"/>
              <a:gd name="T19" fmla="*/ 920 h 2616"/>
              <a:gd name="T20" fmla="*/ 561 w 596"/>
              <a:gd name="T21" fmla="*/ 1037 h 2616"/>
              <a:gd name="T22" fmla="*/ 580 w 596"/>
              <a:gd name="T23" fmla="*/ 1154 h 2616"/>
              <a:gd name="T24" fmla="*/ 592 w 596"/>
              <a:gd name="T25" fmla="*/ 1274 h 2616"/>
              <a:gd name="T26" fmla="*/ 596 w 596"/>
              <a:gd name="T27" fmla="*/ 1395 h 2616"/>
              <a:gd name="T28" fmla="*/ 594 w 596"/>
              <a:gd name="T29" fmla="*/ 1514 h 2616"/>
              <a:gd name="T30" fmla="*/ 582 w 596"/>
              <a:gd name="T31" fmla="*/ 1633 h 2616"/>
              <a:gd name="T32" fmla="*/ 565 w 596"/>
              <a:gd name="T33" fmla="*/ 1751 h 2616"/>
              <a:gd name="T34" fmla="*/ 540 w 596"/>
              <a:gd name="T35" fmla="*/ 1868 h 2616"/>
              <a:gd name="T36" fmla="*/ 509 w 596"/>
              <a:gd name="T37" fmla="*/ 1983 h 2616"/>
              <a:gd name="T38" fmla="*/ 471 w 596"/>
              <a:gd name="T39" fmla="*/ 2097 h 2616"/>
              <a:gd name="T40" fmla="*/ 425 w 596"/>
              <a:gd name="T41" fmla="*/ 2208 h 2616"/>
              <a:gd name="T42" fmla="*/ 373 w 596"/>
              <a:gd name="T43" fmla="*/ 2316 h 2616"/>
              <a:gd name="T44" fmla="*/ 313 w 596"/>
              <a:gd name="T45" fmla="*/ 2420 h 2616"/>
              <a:gd name="T46" fmla="*/ 248 w 596"/>
              <a:gd name="T47" fmla="*/ 2520 h 2616"/>
              <a:gd name="T48" fmla="*/ 177 w 596"/>
              <a:gd name="T49" fmla="*/ 2616 h 26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6"/>
              <a:gd name="T76" fmla="*/ 0 h 2616"/>
              <a:gd name="T77" fmla="*/ 596 w 596"/>
              <a:gd name="T78" fmla="*/ 2616 h 26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6" h="2616">
                <a:moveTo>
                  <a:pt x="0" y="0"/>
                </a:moveTo>
                <a:lnTo>
                  <a:pt x="83" y="85"/>
                </a:lnTo>
                <a:lnTo>
                  <a:pt x="161" y="177"/>
                </a:lnTo>
                <a:lnTo>
                  <a:pt x="234" y="272"/>
                </a:lnTo>
                <a:lnTo>
                  <a:pt x="300" y="372"/>
                </a:lnTo>
                <a:lnTo>
                  <a:pt x="359" y="475"/>
                </a:lnTo>
                <a:lnTo>
                  <a:pt x="413" y="583"/>
                </a:lnTo>
                <a:lnTo>
                  <a:pt x="461" y="693"/>
                </a:lnTo>
                <a:lnTo>
                  <a:pt x="501" y="804"/>
                </a:lnTo>
                <a:lnTo>
                  <a:pt x="534" y="920"/>
                </a:lnTo>
                <a:lnTo>
                  <a:pt x="561" y="1037"/>
                </a:lnTo>
                <a:lnTo>
                  <a:pt x="580" y="1154"/>
                </a:lnTo>
                <a:lnTo>
                  <a:pt x="592" y="1274"/>
                </a:lnTo>
                <a:lnTo>
                  <a:pt x="596" y="1395"/>
                </a:lnTo>
                <a:lnTo>
                  <a:pt x="594" y="1514"/>
                </a:lnTo>
                <a:lnTo>
                  <a:pt x="582" y="1633"/>
                </a:lnTo>
                <a:lnTo>
                  <a:pt x="565" y="1751"/>
                </a:lnTo>
                <a:lnTo>
                  <a:pt x="540" y="1868"/>
                </a:lnTo>
                <a:lnTo>
                  <a:pt x="509" y="1983"/>
                </a:lnTo>
                <a:lnTo>
                  <a:pt x="471" y="2097"/>
                </a:lnTo>
                <a:lnTo>
                  <a:pt x="425" y="2208"/>
                </a:lnTo>
                <a:lnTo>
                  <a:pt x="373" y="2316"/>
                </a:lnTo>
                <a:lnTo>
                  <a:pt x="313" y="2420"/>
                </a:lnTo>
                <a:lnTo>
                  <a:pt x="248" y="2520"/>
                </a:lnTo>
                <a:lnTo>
                  <a:pt x="177" y="2616"/>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8" name="Freeform 46"/>
          <p:cNvSpPr>
            <a:spLocks/>
          </p:cNvSpPr>
          <p:nvPr/>
        </p:nvSpPr>
        <p:spPr bwMode="auto">
          <a:xfrm>
            <a:off x="9550400" y="4779964"/>
            <a:ext cx="84138" cy="90487"/>
          </a:xfrm>
          <a:custGeom>
            <a:avLst/>
            <a:gdLst>
              <a:gd name="T0" fmla="*/ 106 w 106"/>
              <a:gd name="T1" fmla="*/ 65 h 113"/>
              <a:gd name="T2" fmla="*/ 0 w 106"/>
              <a:gd name="T3" fmla="*/ 113 h 113"/>
              <a:gd name="T4" fmla="*/ 27 w 106"/>
              <a:gd name="T5" fmla="*/ 0 h 113"/>
              <a:gd name="T6" fmla="*/ 106 w 106"/>
              <a:gd name="T7" fmla="*/ 65 h 113"/>
              <a:gd name="T8" fmla="*/ 0 60000 65536"/>
              <a:gd name="T9" fmla="*/ 0 60000 65536"/>
              <a:gd name="T10" fmla="*/ 0 60000 65536"/>
              <a:gd name="T11" fmla="*/ 0 60000 65536"/>
              <a:gd name="T12" fmla="*/ 0 w 106"/>
              <a:gd name="T13" fmla="*/ 0 h 113"/>
              <a:gd name="T14" fmla="*/ 106 w 106"/>
              <a:gd name="T15" fmla="*/ 113 h 113"/>
            </a:gdLst>
            <a:ahLst/>
            <a:cxnLst>
              <a:cxn ang="T8">
                <a:pos x="T0" y="T1"/>
              </a:cxn>
              <a:cxn ang="T9">
                <a:pos x="T2" y="T3"/>
              </a:cxn>
              <a:cxn ang="T10">
                <a:pos x="T4" y="T5"/>
              </a:cxn>
              <a:cxn ang="T11">
                <a:pos x="T6" y="T7"/>
              </a:cxn>
            </a:cxnLst>
            <a:rect l="T12" t="T13" r="T14" b="T15"/>
            <a:pathLst>
              <a:path w="106" h="113">
                <a:moveTo>
                  <a:pt x="106" y="65"/>
                </a:moveTo>
                <a:lnTo>
                  <a:pt x="0" y="113"/>
                </a:lnTo>
                <a:lnTo>
                  <a:pt x="27" y="0"/>
                </a:lnTo>
                <a:lnTo>
                  <a:pt x="106" y="65"/>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49" name="Freeform 47"/>
          <p:cNvSpPr>
            <a:spLocks/>
          </p:cNvSpPr>
          <p:nvPr/>
        </p:nvSpPr>
        <p:spPr bwMode="auto">
          <a:xfrm>
            <a:off x="8610600" y="3473450"/>
            <a:ext cx="909638" cy="1276350"/>
          </a:xfrm>
          <a:custGeom>
            <a:avLst/>
            <a:gdLst>
              <a:gd name="T0" fmla="*/ 0 w 1145"/>
              <a:gd name="T1" fmla="*/ 0 h 1608"/>
              <a:gd name="T2" fmla="*/ 96 w 1145"/>
              <a:gd name="T3" fmla="*/ 14 h 1608"/>
              <a:gd name="T4" fmla="*/ 190 w 1145"/>
              <a:gd name="T5" fmla="*/ 33 h 1608"/>
              <a:gd name="T6" fmla="*/ 282 w 1145"/>
              <a:gd name="T7" fmla="*/ 60 h 1608"/>
              <a:gd name="T8" fmla="*/ 372 w 1145"/>
              <a:gd name="T9" fmla="*/ 95 h 1608"/>
              <a:gd name="T10" fmla="*/ 461 w 1145"/>
              <a:gd name="T11" fmla="*/ 135 h 1608"/>
              <a:gd name="T12" fmla="*/ 545 w 1145"/>
              <a:gd name="T13" fmla="*/ 183 h 1608"/>
              <a:gd name="T14" fmla="*/ 624 w 1145"/>
              <a:gd name="T15" fmla="*/ 237 h 1608"/>
              <a:gd name="T16" fmla="*/ 701 w 1145"/>
              <a:gd name="T17" fmla="*/ 297 h 1608"/>
              <a:gd name="T18" fmla="*/ 772 w 1145"/>
              <a:gd name="T19" fmla="*/ 362 h 1608"/>
              <a:gd name="T20" fmla="*/ 837 w 1145"/>
              <a:gd name="T21" fmla="*/ 431 h 1608"/>
              <a:gd name="T22" fmla="*/ 897 w 1145"/>
              <a:gd name="T23" fmla="*/ 508 h 1608"/>
              <a:gd name="T24" fmla="*/ 953 w 1145"/>
              <a:gd name="T25" fmla="*/ 587 h 1608"/>
              <a:gd name="T26" fmla="*/ 1001 w 1145"/>
              <a:gd name="T27" fmla="*/ 672 h 1608"/>
              <a:gd name="T28" fmla="*/ 1041 w 1145"/>
              <a:gd name="T29" fmla="*/ 758 h 1608"/>
              <a:gd name="T30" fmla="*/ 1077 w 1145"/>
              <a:gd name="T31" fmla="*/ 849 h 1608"/>
              <a:gd name="T32" fmla="*/ 1104 w 1145"/>
              <a:gd name="T33" fmla="*/ 941 h 1608"/>
              <a:gd name="T34" fmla="*/ 1125 w 1145"/>
              <a:gd name="T35" fmla="*/ 1035 h 1608"/>
              <a:gd name="T36" fmla="*/ 1139 w 1145"/>
              <a:gd name="T37" fmla="*/ 1129 h 1608"/>
              <a:gd name="T38" fmla="*/ 1145 w 1145"/>
              <a:gd name="T39" fmla="*/ 1226 h 1608"/>
              <a:gd name="T40" fmla="*/ 1145 w 1145"/>
              <a:gd name="T41" fmla="*/ 1324 h 1608"/>
              <a:gd name="T42" fmla="*/ 1135 w 1145"/>
              <a:gd name="T43" fmla="*/ 1420 h 1608"/>
              <a:gd name="T44" fmla="*/ 1120 w 1145"/>
              <a:gd name="T45" fmla="*/ 1514 h 1608"/>
              <a:gd name="T46" fmla="*/ 1097 w 1145"/>
              <a:gd name="T47" fmla="*/ 1608 h 16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5"/>
              <a:gd name="T73" fmla="*/ 0 h 1608"/>
              <a:gd name="T74" fmla="*/ 1145 w 1145"/>
              <a:gd name="T75" fmla="*/ 1608 h 160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5" h="1608">
                <a:moveTo>
                  <a:pt x="0" y="0"/>
                </a:moveTo>
                <a:lnTo>
                  <a:pt x="96" y="14"/>
                </a:lnTo>
                <a:lnTo>
                  <a:pt x="190" y="33"/>
                </a:lnTo>
                <a:lnTo>
                  <a:pt x="282" y="60"/>
                </a:lnTo>
                <a:lnTo>
                  <a:pt x="372" y="95"/>
                </a:lnTo>
                <a:lnTo>
                  <a:pt x="461" y="135"/>
                </a:lnTo>
                <a:lnTo>
                  <a:pt x="545" y="183"/>
                </a:lnTo>
                <a:lnTo>
                  <a:pt x="624" y="237"/>
                </a:lnTo>
                <a:lnTo>
                  <a:pt x="701" y="297"/>
                </a:lnTo>
                <a:lnTo>
                  <a:pt x="772" y="362"/>
                </a:lnTo>
                <a:lnTo>
                  <a:pt x="837" y="431"/>
                </a:lnTo>
                <a:lnTo>
                  <a:pt x="897" y="508"/>
                </a:lnTo>
                <a:lnTo>
                  <a:pt x="953" y="587"/>
                </a:lnTo>
                <a:lnTo>
                  <a:pt x="1001" y="672"/>
                </a:lnTo>
                <a:lnTo>
                  <a:pt x="1041" y="758"/>
                </a:lnTo>
                <a:lnTo>
                  <a:pt x="1077" y="849"/>
                </a:lnTo>
                <a:lnTo>
                  <a:pt x="1104" y="941"/>
                </a:lnTo>
                <a:lnTo>
                  <a:pt x="1125" y="1035"/>
                </a:lnTo>
                <a:lnTo>
                  <a:pt x="1139" y="1129"/>
                </a:lnTo>
                <a:lnTo>
                  <a:pt x="1145" y="1226"/>
                </a:lnTo>
                <a:lnTo>
                  <a:pt x="1145" y="1324"/>
                </a:lnTo>
                <a:lnTo>
                  <a:pt x="1135" y="1420"/>
                </a:lnTo>
                <a:lnTo>
                  <a:pt x="1120" y="1514"/>
                </a:lnTo>
                <a:lnTo>
                  <a:pt x="1097" y="1608"/>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0" name="Freeform 48"/>
          <p:cNvSpPr>
            <a:spLocks/>
          </p:cNvSpPr>
          <p:nvPr/>
        </p:nvSpPr>
        <p:spPr bwMode="auto">
          <a:xfrm>
            <a:off x="9455151" y="4732338"/>
            <a:ext cx="60325" cy="69850"/>
          </a:xfrm>
          <a:custGeom>
            <a:avLst/>
            <a:gdLst>
              <a:gd name="T0" fmla="*/ 77 w 77"/>
              <a:gd name="T1" fmla="*/ 23 h 89"/>
              <a:gd name="T2" fmla="*/ 14 w 77"/>
              <a:gd name="T3" fmla="*/ 89 h 89"/>
              <a:gd name="T4" fmla="*/ 0 w 77"/>
              <a:gd name="T5" fmla="*/ 0 h 89"/>
              <a:gd name="T6" fmla="*/ 77 w 77"/>
              <a:gd name="T7" fmla="*/ 23 h 89"/>
              <a:gd name="T8" fmla="*/ 0 60000 65536"/>
              <a:gd name="T9" fmla="*/ 0 60000 65536"/>
              <a:gd name="T10" fmla="*/ 0 60000 65536"/>
              <a:gd name="T11" fmla="*/ 0 60000 65536"/>
              <a:gd name="T12" fmla="*/ 0 w 77"/>
              <a:gd name="T13" fmla="*/ 0 h 89"/>
              <a:gd name="T14" fmla="*/ 77 w 77"/>
              <a:gd name="T15" fmla="*/ 89 h 89"/>
            </a:gdLst>
            <a:ahLst/>
            <a:cxnLst>
              <a:cxn ang="T8">
                <a:pos x="T0" y="T1"/>
              </a:cxn>
              <a:cxn ang="T9">
                <a:pos x="T2" y="T3"/>
              </a:cxn>
              <a:cxn ang="T10">
                <a:pos x="T4" y="T5"/>
              </a:cxn>
              <a:cxn ang="T11">
                <a:pos x="T6" y="T7"/>
              </a:cxn>
            </a:cxnLst>
            <a:rect l="T12" t="T13" r="T14" b="T15"/>
            <a:pathLst>
              <a:path w="77" h="89">
                <a:moveTo>
                  <a:pt x="77" y="23"/>
                </a:moveTo>
                <a:lnTo>
                  <a:pt x="14" y="89"/>
                </a:lnTo>
                <a:lnTo>
                  <a:pt x="0" y="0"/>
                </a:lnTo>
                <a:lnTo>
                  <a:pt x="77" y="23"/>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1" name="Text Box 49"/>
          <p:cNvSpPr txBox="1">
            <a:spLocks noChangeArrowheads="1"/>
          </p:cNvSpPr>
          <p:nvPr/>
        </p:nvSpPr>
        <p:spPr bwMode="auto">
          <a:xfrm>
            <a:off x="2089150" y="5002214"/>
            <a:ext cx="4435830" cy="830997"/>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Đỉnh = môn học</a:t>
            </a:r>
          </a:p>
          <a:p>
            <a:pPr eaLnBrk="0" fontAlgn="base" hangingPunct="0">
              <a:spcBef>
                <a:spcPct val="0"/>
              </a:spcBef>
              <a:spcAft>
                <a:spcPct val="0"/>
              </a:spcAft>
            </a:pPr>
            <a:r>
              <a:rPr lang="en-US" sz="2400">
                <a:solidFill>
                  <a:srgbClr val="000000"/>
                </a:solidFill>
                <a:latin typeface="Arial" pitchFamily="34" charset="0"/>
              </a:rPr>
              <a:t>Cạnh có hướng = đk tiên quyết</a:t>
            </a:r>
          </a:p>
        </p:txBody>
      </p:sp>
      <p:sp>
        <p:nvSpPr>
          <p:cNvPr id="25652" name="Freeform 50"/>
          <p:cNvSpPr>
            <a:spLocks/>
          </p:cNvSpPr>
          <p:nvPr/>
        </p:nvSpPr>
        <p:spPr bwMode="auto">
          <a:xfrm>
            <a:off x="2514600" y="2362200"/>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3" name="Text Box 51"/>
          <p:cNvSpPr txBox="1">
            <a:spLocks noChangeArrowheads="1"/>
          </p:cNvSpPr>
          <p:nvPr/>
        </p:nvSpPr>
        <p:spPr bwMode="auto">
          <a:xfrm>
            <a:off x="2574926" y="2525714"/>
            <a:ext cx="608013"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373</a:t>
            </a:r>
          </a:p>
        </p:txBody>
      </p:sp>
      <p:sp>
        <p:nvSpPr>
          <p:cNvPr id="25654" name="Freeform 52"/>
          <p:cNvSpPr>
            <a:spLocks/>
          </p:cNvSpPr>
          <p:nvPr/>
        </p:nvSpPr>
        <p:spPr bwMode="auto">
          <a:xfrm>
            <a:off x="1676400" y="3429000"/>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5" name="Freeform 53"/>
          <p:cNvSpPr>
            <a:spLocks/>
          </p:cNvSpPr>
          <p:nvPr/>
        </p:nvSpPr>
        <p:spPr bwMode="auto">
          <a:xfrm>
            <a:off x="2133600" y="4191000"/>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6" name="Freeform 54"/>
          <p:cNvSpPr>
            <a:spLocks/>
          </p:cNvSpPr>
          <p:nvPr/>
        </p:nvSpPr>
        <p:spPr bwMode="auto">
          <a:xfrm>
            <a:off x="2743200" y="3429000"/>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7" name="Freeform 55"/>
          <p:cNvSpPr>
            <a:spLocks/>
          </p:cNvSpPr>
          <p:nvPr/>
        </p:nvSpPr>
        <p:spPr bwMode="auto">
          <a:xfrm>
            <a:off x="3352800" y="4191000"/>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58" name="Text Box 56"/>
          <p:cNvSpPr txBox="1">
            <a:spLocks noChangeArrowheads="1"/>
          </p:cNvSpPr>
          <p:nvPr/>
        </p:nvSpPr>
        <p:spPr bwMode="auto">
          <a:xfrm>
            <a:off x="1736726" y="3592514"/>
            <a:ext cx="608013"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410</a:t>
            </a:r>
          </a:p>
        </p:txBody>
      </p:sp>
      <p:sp>
        <p:nvSpPr>
          <p:cNvPr id="25659" name="Text Box 57"/>
          <p:cNvSpPr txBox="1">
            <a:spLocks noChangeArrowheads="1"/>
          </p:cNvSpPr>
          <p:nvPr/>
        </p:nvSpPr>
        <p:spPr bwMode="auto">
          <a:xfrm>
            <a:off x="2193926" y="4278314"/>
            <a:ext cx="608013"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413</a:t>
            </a:r>
          </a:p>
        </p:txBody>
      </p:sp>
      <p:sp>
        <p:nvSpPr>
          <p:cNvPr id="25660" name="Text Box 58"/>
          <p:cNvSpPr txBox="1">
            <a:spLocks noChangeArrowheads="1"/>
          </p:cNvSpPr>
          <p:nvPr/>
        </p:nvSpPr>
        <p:spPr bwMode="auto">
          <a:xfrm>
            <a:off x="2803526" y="3516314"/>
            <a:ext cx="608013"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415</a:t>
            </a:r>
          </a:p>
        </p:txBody>
      </p:sp>
      <p:sp>
        <p:nvSpPr>
          <p:cNvPr id="25661" name="Text Box 59"/>
          <p:cNvSpPr txBox="1">
            <a:spLocks noChangeArrowheads="1"/>
          </p:cNvSpPr>
          <p:nvPr/>
        </p:nvSpPr>
        <p:spPr bwMode="auto">
          <a:xfrm>
            <a:off x="3489326" y="4354514"/>
            <a:ext cx="608013"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417</a:t>
            </a:r>
          </a:p>
        </p:txBody>
      </p:sp>
      <p:sp>
        <p:nvSpPr>
          <p:cNvPr id="25662" name="Freeform 60"/>
          <p:cNvSpPr>
            <a:spLocks/>
          </p:cNvSpPr>
          <p:nvPr/>
        </p:nvSpPr>
        <p:spPr bwMode="auto">
          <a:xfrm>
            <a:off x="3276600" y="1828800"/>
            <a:ext cx="685800"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5663" name="Text Box 61"/>
          <p:cNvSpPr txBox="1">
            <a:spLocks noChangeArrowheads="1"/>
          </p:cNvSpPr>
          <p:nvPr/>
        </p:nvSpPr>
        <p:spPr bwMode="auto">
          <a:xfrm>
            <a:off x="3352801" y="1981201"/>
            <a:ext cx="608013"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a:solidFill>
                  <a:srgbClr val="000000"/>
                </a:solidFill>
                <a:latin typeface="Arial" pitchFamily="34" charset="0"/>
              </a:rPr>
              <a:t>461</a:t>
            </a:r>
          </a:p>
        </p:txBody>
      </p:sp>
      <p:cxnSp>
        <p:nvCxnSpPr>
          <p:cNvPr id="25664" name="AutoShape 62"/>
          <p:cNvCxnSpPr>
            <a:cxnSpLocks noChangeShapeType="1"/>
            <a:stCxn id="25607" idx="7"/>
            <a:endCxn id="25652" idx="25"/>
          </p:cNvCxnSpPr>
          <p:nvPr/>
        </p:nvCxnSpPr>
        <p:spPr bwMode="auto">
          <a:xfrm rot="-5400000" flipH="1" flipV="1">
            <a:off x="3921919" y="1701007"/>
            <a:ext cx="334963" cy="1765300"/>
          </a:xfrm>
          <a:prstGeom prst="curvedConnector4">
            <a:avLst>
              <a:gd name="adj1" fmla="val -86255"/>
              <a:gd name="adj2" fmla="val 54046"/>
            </a:avLst>
          </a:prstGeom>
          <a:noFill/>
          <a:ln w="19050">
            <a:solidFill>
              <a:srgbClr val="FF3300"/>
            </a:solidFill>
            <a:round/>
            <a:headEnd/>
            <a:tailEnd type="triangle" w="med" len="med"/>
          </a:ln>
        </p:spPr>
      </p:cxnSp>
      <p:cxnSp>
        <p:nvCxnSpPr>
          <p:cNvPr id="25665" name="AutoShape 63"/>
          <p:cNvCxnSpPr>
            <a:cxnSpLocks noChangeShapeType="1"/>
            <a:stCxn id="25607" idx="12"/>
            <a:endCxn id="25662" idx="18"/>
          </p:cNvCxnSpPr>
          <p:nvPr/>
        </p:nvCxnSpPr>
        <p:spPr bwMode="auto">
          <a:xfrm rot="5400000" flipH="1">
            <a:off x="4308476" y="1474788"/>
            <a:ext cx="425450" cy="1317625"/>
          </a:xfrm>
          <a:prstGeom prst="curvedConnector3">
            <a:avLst>
              <a:gd name="adj1" fmla="val 175375"/>
            </a:avLst>
          </a:prstGeom>
          <a:noFill/>
          <a:ln w="19050">
            <a:solidFill>
              <a:srgbClr val="FF3300"/>
            </a:solidFill>
            <a:round/>
            <a:headEnd/>
            <a:tailEnd type="triangle" w="med" len="med"/>
          </a:ln>
        </p:spPr>
      </p:cxnSp>
      <p:sp>
        <p:nvSpPr>
          <p:cNvPr id="25666" name="Line 64"/>
          <p:cNvSpPr>
            <a:spLocks noChangeShapeType="1"/>
          </p:cNvSpPr>
          <p:nvPr/>
        </p:nvSpPr>
        <p:spPr bwMode="auto">
          <a:xfrm flipH="1">
            <a:off x="2057400" y="2971800"/>
            <a:ext cx="533400" cy="457200"/>
          </a:xfrm>
          <a:prstGeom prst="line">
            <a:avLst/>
          </a:prstGeom>
          <a:noFill/>
          <a:ln w="19050">
            <a:solidFill>
              <a:srgbClr val="FF3300"/>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25667" name="Line 65"/>
          <p:cNvSpPr>
            <a:spLocks noChangeShapeType="1"/>
          </p:cNvSpPr>
          <p:nvPr/>
        </p:nvSpPr>
        <p:spPr bwMode="auto">
          <a:xfrm flipH="1">
            <a:off x="2438400" y="3048000"/>
            <a:ext cx="228600" cy="1143000"/>
          </a:xfrm>
          <a:prstGeom prst="line">
            <a:avLst/>
          </a:prstGeom>
          <a:noFill/>
          <a:ln w="19050">
            <a:solidFill>
              <a:srgbClr val="FF3300"/>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25668" name="Line 66"/>
          <p:cNvSpPr>
            <a:spLocks noChangeShapeType="1"/>
          </p:cNvSpPr>
          <p:nvPr/>
        </p:nvSpPr>
        <p:spPr bwMode="auto">
          <a:xfrm>
            <a:off x="2895600" y="3048000"/>
            <a:ext cx="152400" cy="381000"/>
          </a:xfrm>
          <a:prstGeom prst="line">
            <a:avLst/>
          </a:prstGeom>
          <a:noFill/>
          <a:ln w="19050">
            <a:solidFill>
              <a:srgbClr val="FF3300"/>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25669" name="Line 67"/>
          <p:cNvSpPr>
            <a:spLocks noChangeShapeType="1"/>
          </p:cNvSpPr>
          <p:nvPr/>
        </p:nvSpPr>
        <p:spPr bwMode="auto">
          <a:xfrm>
            <a:off x="3200400" y="2895600"/>
            <a:ext cx="533400" cy="1295400"/>
          </a:xfrm>
          <a:prstGeom prst="line">
            <a:avLst/>
          </a:prstGeom>
          <a:noFill/>
          <a:ln w="19050">
            <a:solidFill>
              <a:srgbClr val="FF3300"/>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Tree>
    <p:extLst>
      <p:ext uri="{BB962C8B-B14F-4D97-AF65-F5344CB8AC3E}">
        <p14:creationId xmlns:p14="http://schemas.microsoft.com/office/powerpoint/2010/main" val="2844244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p:spPr>
        <p:txBody>
          <a:bodyPr/>
          <a:lstStyle/>
          <a:p>
            <a:endParaRPr lang="en-US" sz="1000"/>
          </a:p>
        </p:txBody>
      </p:sp>
      <p:sp>
        <p:nvSpPr>
          <p:cNvPr id="69635" name="Slide Number Placeholder 2"/>
          <p:cNvSpPr>
            <a:spLocks noGrp="1"/>
          </p:cNvSpPr>
          <p:nvPr>
            <p:ph type="sldNum" sz="quarter" idx="11"/>
          </p:nvPr>
        </p:nvSpPr>
        <p:spPr>
          <a:noFill/>
        </p:spPr>
        <p:txBody>
          <a:bodyPr/>
          <a:lstStyle/>
          <a:p>
            <a:fld id="{19FDC0C0-FEAD-48B0-AF24-BAD50FFC2EF9}" type="slidenum">
              <a:rPr lang="en-US">
                <a:solidFill>
                  <a:srgbClr val="000000"/>
                </a:solidFill>
              </a:rPr>
              <a:pPr/>
              <a:t>50</a:t>
            </a:fld>
            <a:endParaRPr lang="en-US">
              <a:solidFill>
                <a:srgbClr val="000000"/>
              </a:solidFill>
            </a:endParaRPr>
          </a:p>
        </p:txBody>
      </p:sp>
      <p:sp>
        <p:nvSpPr>
          <p:cNvPr id="824322" name="Rectangle 2"/>
          <p:cNvSpPr>
            <a:spLocks noChangeArrowheads="1"/>
          </p:cNvSpPr>
          <p:nvPr/>
        </p:nvSpPr>
        <p:spPr bwMode="auto">
          <a:xfrm>
            <a:off x="1714440" y="5364189"/>
            <a:ext cx="8324964" cy="815608"/>
          </a:xfrm>
          <a:prstGeom prst="rect">
            <a:avLst/>
          </a:prstGeom>
          <a:noFill/>
          <a:ln w="9525">
            <a:noFill/>
            <a:miter lim="800000"/>
            <a:headEnd/>
            <a:tailEnd/>
          </a:ln>
        </p:spPr>
        <p:txBody>
          <a:bodyPr wrap="square" lIns="0" tIns="0" rIns="0" bIns="0">
            <a:spAutoFit/>
          </a:bodyPr>
          <a:lstStyle/>
          <a:p>
            <a:pPr eaLnBrk="0" fontAlgn="base" hangingPunct="0">
              <a:spcBef>
                <a:spcPts val="600"/>
              </a:spcBef>
              <a:spcAft>
                <a:spcPct val="0"/>
              </a:spcAft>
            </a:pPr>
            <a:r>
              <a:rPr lang="en-US" sz="2400" b="1" dirty="0" err="1">
                <a:solidFill>
                  <a:srgbClr val="000099"/>
                </a:solidFill>
              </a:rPr>
              <a:t>Ví</a:t>
            </a:r>
            <a:r>
              <a:rPr lang="en-US" sz="2400" b="1" dirty="0">
                <a:solidFill>
                  <a:srgbClr val="000099"/>
                </a:solidFill>
              </a:rPr>
              <a:t> </a:t>
            </a:r>
            <a:r>
              <a:rPr lang="en-US" sz="2400" b="1" dirty="0" err="1">
                <a:solidFill>
                  <a:srgbClr val="000099"/>
                </a:solidFill>
              </a:rPr>
              <a:t>dụ</a:t>
            </a:r>
            <a:r>
              <a:rPr lang="en-US" sz="2400" b="1" dirty="0">
                <a:solidFill>
                  <a:srgbClr val="000099"/>
                </a:solidFill>
              </a:rPr>
              <a:t>:</a:t>
            </a:r>
            <a:r>
              <a:rPr lang="en-US" sz="2400" dirty="0">
                <a:solidFill>
                  <a:srgbClr val="000099"/>
                </a:solidFill>
              </a:rPr>
              <a:t>      1, 2, 5, 3, 4     </a:t>
            </a:r>
            <a:r>
              <a:rPr lang="en-US" sz="2400" dirty="0" err="1">
                <a:solidFill>
                  <a:srgbClr val="000099"/>
                </a:solidFill>
              </a:rPr>
              <a:t>hoặc</a:t>
            </a:r>
            <a:r>
              <a:rPr lang="en-US" sz="2400" dirty="0">
                <a:solidFill>
                  <a:srgbClr val="000099"/>
                </a:solidFill>
              </a:rPr>
              <a:t>    1, a, 2, c, 5, d, 3, e, 4</a:t>
            </a:r>
          </a:p>
          <a:p>
            <a:pPr lvl="1" eaLnBrk="0" fontAlgn="base" hangingPunct="0">
              <a:spcBef>
                <a:spcPts val="600"/>
              </a:spcBef>
              <a:spcAft>
                <a:spcPct val="0"/>
              </a:spcAft>
              <a:buFontTx/>
              <a:buChar char="•"/>
            </a:pPr>
            <a:r>
              <a:rPr lang="en-US" sz="2400" dirty="0">
                <a:solidFill>
                  <a:srgbClr val="000099"/>
                </a:solidFill>
              </a:rPr>
              <a:t> </a:t>
            </a:r>
            <a:r>
              <a:rPr lang="en-US" sz="2400" dirty="0" err="1">
                <a:solidFill>
                  <a:srgbClr val="000099"/>
                </a:solidFill>
              </a:rPr>
              <a:t>Là</a:t>
            </a:r>
            <a:r>
              <a:rPr lang="en-US" sz="2400" dirty="0">
                <a:solidFill>
                  <a:srgbClr val="000099"/>
                </a:solidFill>
              </a:rPr>
              <a:t> </a:t>
            </a:r>
            <a:r>
              <a:rPr lang="en-US" sz="2400" dirty="0" err="1">
                <a:solidFill>
                  <a:srgbClr val="000099"/>
                </a:solidFill>
              </a:rPr>
              <a:t>đường</a:t>
            </a:r>
            <a:r>
              <a:rPr lang="en-US" sz="2400" dirty="0">
                <a:solidFill>
                  <a:srgbClr val="000099"/>
                </a:solidFill>
              </a:rPr>
              <a:t> </a:t>
            </a:r>
            <a:r>
              <a:rPr lang="en-US" sz="2400" dirty="0" err="1">
                <a:solidFill>
                  <a:srgbClr val="000099"/>
                </a:solidFill>
              </a:rPr>
              <a:t>đi</a:t>
            </a:r>
            <a:r>
              <a:rPr lang="en-US" sz="2400" dirty="0">
                <a:solidFill>
                  <a:srgbClr val="000099"/>
                </a:solidFill>
              </a:rPr>
              <a:t> </a:t>
            </a:r>
            <a:r>
              <a:rPr lang="en-US" sz="2400" dirty="0" err="1">
                <a:solidFill>
                  <a:srgbClr val="000099"/>
                </a:solidFill>
              </a:rPr>
              <a:t>đơn</a:t>
            </a:r>
            <a:r>
              <a:rPr lang="en-US" sz="2400" dirty="0">
                <a:solidFill>
                  <a:srgbClr val="000099"/>
                </a:solidFill>
              </a:rPr>
              <a:t> </a:t>
            </a:r>
            <a:r>
              <a:rPr lang="en-US" sz="2400" dirty="0" err="1">
                <a:solidFill>
                  <a:srgbClr val="000099"/>
                </a:solidFill>
              </a:rPr>
              <a:t>giản</a:t>
            </a:r>
            <a:endParaRPr lang="en-US" sz="2400" dirty="0">
              <a:solidFill>
                <a:srgbClr val="000099"/>
              </a:solidFill>
            </a:endParaRPr>
          </a:p>
        </p:txBody>
      </p:sp>
      <p:sp>
        <p:nvSpPr>
          <p:cNvPr id="824324" name="Text Box 4"/>
          <p:cNvSpPr txBox="1">
            <a:spLocks noChangeArrowheads="1"/>
          </p:cNvSpPr>
          <p:nvPr/>
        </p:nvSpPr>
        <p:spPr bwMode="auto">
          <a:xfrm>
            <a:off x="1778002" y="2808280"/>
            <a:ext cx="8480480" cy="907941"/>
          </a:xfrm>
          <a:prstGeom prst="rect">
            <a:avLst/>
          </a:prstGeom>
          <a:noFill/>
          <a:ln w="12700" cap="sq">
            <a:noFill/>
            <a:miter lim="800000"/>
            <a:headEnd type="none" w="sm" len="sm"/>
            <a:tailEnd type="none" w="sm" len="sm"/>
          </a:ln>
        </p:spPr>
        <p:txBody>
          <a:bodyPr wrap="square">
            <a:spAutoFit/>
          </a:bodyPr>
          <a:lstStyle/>
          <a:p>
            <a:pPr eaLnBrk="0" fontAlgn="base" hangingPunct="0">
              <a:spcBef>
                <a:spcPts val="600"/>
              </a:spcBef>
              <a:spcAft>
                <a:spcPct val="0"/>
              </a:spcAft>
            </a:pPr>
            <a:r>
              <a:rPr lang="en-US" sz="2400" b="1" dirty="0" err="1">
                <a:solidFill>
                  <a:srgbClr val="000099"/>
                </a:solidFill>
              </a:rPr>
              <a:t>Ví</a:t>
            </a:r>
            <a:r>
              <a:rPr lang="en-US" sz="2400" b="1" dirty="0">
                <a:solidFill>
                  <a:srgbClr val="000099"/>
                </a:solidFill>
              </a:rPr>
              <a:t> </a:t>
            </a:r>
            <a:r>
              <a:rPr lang="en-US" sz="2400" b="1" dirty="0" err="1">
                <a:solidFill>
                  <a:srgbClr val="000099"/>
                </a:solidFill>
              </a:rPr>
              <a:t>dụ</a:t>
            </a:r>
            <a:r>
              <a:rPr lang="en-US" sz="2400" b="1" dirty="0">
                <a:solidFill>
                  <a:srgbClr val="000099"/>
                </a:solidFill>
              </a:rPr>
              <a:t>:</a:t>
            </a:r>
            <a:r>
              <a:rPr lang="en-US" sz="2400" dirty="0">
                <a:solidFill>
                  <a:srgbClr val="000099"/>
                </a:solidFill>
              </a:rPr>
              <a:t>  5, 2, 3, 4  </a:t>
            </a:r>
            <a:r>
              <a:rPr lang="en-US" sz="2400" dirty="0" err="1">
                <a:solidFill>
                  <a:srgbClr val="000099"/>
                </a:solidFill>
              </a:rPr>
              <a:t>hoặc</a:t>
            </a:r>
            <a:r>
              <a:rPr lang="en-US" sz="2400" dirty="0">
                <a:solidFill>
                  <a:srgbClr val="000099"/>
                </a:solidFill>
              </a:rPr>
              <a:t> 5, c, 2, b, 3, e, 4.</a:t>
            </a:r>
          </a:p>
          <a:p>
            <a:pPr eaLnBrk="0" fontAlgn="base" hangingPunct="0">
              <a:spcBef>
                <a:spcPts val="600"/>
              </a:spcBef>
              <a:spcAft>
                <a:spcPct val="0"/>
              </a:spcAft>
            </a:pPr>
            <a:r>
              <a:rPr lang="en-US" sz="2400" dirty="0" err="1">
                <a:solidFill>
                  <a:srgbClr val="000099"/>
                </a:solidFill>
              </a:rPr>
              <a:t>Không</a:t>
            </a:r>
            <a:r>
              <a:rPr lang="en-US" sz="2400" dirty="0">
                <a:solidFill>
                  <a:srgbClr val="000099"/>
                </a:solidFill>
              </a:rPr>
              <a:t> </a:t>
            </a:r>
            <a:r>
              <a:rPr lang="en-US" sz="2400" dirty="0" err="1">
                <a:solidFill>
                  <a:srgbClr val="000099"/>
                </a:solidFill>
              </a:rPr>
              <a:t>có</a:t>
            </a:r>
            <a:r>
              <a:rPr lang="en-US" sz="2400" dirty="0">
                <a:solidFill>
                  <a:srgbClr val="000099"/>
                </a:solidFill>
              </a:rPr>
              <a:t> </a:t>
            </a:r>
            <a:r>
              <a:rPr lang="en-US" sz="2400" dirty="0" err="1">
                <a:solidFill>
                  <a:srgbClr val="000099"/>
                </a:solidFill>
              </a:rPr>
              <a:t>đỉnh</a:t>
            </a:r>
            <a:r>
              <a:rPr lang="en-US" sz="2400" dirty="0">
                <a:solidFill>
                  <a:srgbClr val="000099"/>
                </a:solidFill>
              </a:rPr>
              <a:t> </a:t>
            </a:r>
            <a:r>
              <a:rPr lang="en-US" sz="2400" dirty="0" err="1">
                <a:solidFill>
                  <a:srgbClr val="000099"/>
                </a:solidFill>
              </a:rPr>
              <a:t>lặp</a:t>
            </a:r>
            <a:r>
              <a:rPr lang="en-US" sz="2400" dirty="0">
                <a:solidFill>
                  <a:srgbClr val="000099"/>
                </a:solidFill>
              </a:rPr>
              <a:t> </a:t>
            </a:r>
            <a:r>
              <a:rPr lang="en-US" sz="2400" dirty="0" err="1">
                <a:solidFill>
                  <a:srgbClr val="000099"/>
                </a:solidFill>
              </a:rPr>
              <a:t>nên</a:t>
            </a:r>
            <a:r>
              <a:rPr lang="en-US" sz="2400" dirty="0">
                <a:solidFill>
                  <a:srgbClr val="000099"/>
                </a:solidFill>
              </a:rPr>
              <a:t> </a:t>
            </a:r>
            <a:r>
              <a:rPr lang="en-US" sz="2400" dirty="0" err="1">
                <a:solidFill>
                  <a:srgbClr val="000099"/>
                </a:solidFill>
              </a:rPr>
              <a:t>là</a:t>
            </a:r>
            <a:r>
              <a:rPr lang="en-US" sz="2400" dirty="0">
                <a:solidFill>
                  <a:srgbClr val="000099"/>
                </a:solidFill>
              </a:rPr>
              <a:t> </a:t>
            </a:r>
            <a:r>
              <a:rPr lang="en-US" sz="2400" dirty="0" err="1">
                <a:solidFill>
                  <a:srgbClr val="000099"/>
                </a:solidFill>
              </a:rPr>
              <a:t>đường</a:t>
            </a:r>
            <a:r>
              <a:rPr lang="en-US" sz="2400" dirty="0">
                <a:solidFill>
                  <a:srgbClr val="000099"/>
                </a:solidFill>
              </a:rPr>
              <a:t> </a:t>
            </a:r>
            <a:r>
              <a:rPr lang="en-US" sz="2400" dirty="0" err="1">
                <a:solidFill>
                  <a:srgbClr val="000099"/>
                </a:solidFill>
              </a:rPr>
              <a:t>đi</a:t>
            </a:r>
            <a:r>
              <a:rPr lang="en-US" sz="2400" dirty="0">
                <a:solidFill>
                  <a:srgbClr val="000099"/>
                </a:solidFill>
              </a:rPr>
              <a:t> </a:t>
            </a:r>
            <a:r>
              <a:rPr lang="en-US" sz="2400" dirty="0" err="1">
                <a:solidFill>
                  <a:srgbClr val="000099"/>
                </a:solidFill>
              </a:rPr>
              <a:t>sơ</a:t>
            </a:r>
            <a:r>
              <a:rPr lang="en-US" sz="2400" dirty="0">
                <a:solidFill>
                  <a:srgbClr val="000099"/>
                </a:solidFill>
              </a:rPr>
              <a:t> </a:t>
            </a:r>
            <a:r>
              <a:rPr lang="en-US" sz="2400" dirty="0" err="1">
                <a:solidFill>
                  <a:srgbClr val="000099"/>
                </a:solidFill>
              </a:rPr>
              <a:t>cấp</a:t>
            </a:r>
            <a:endParaRPr lang="en-US" sz="2400" dirty="0">
              <a:solidFill>
                <a:srgbClr val="000099"/>
              </a:solidFill>
            </a:endParaRPr>
          </a:p>
        </p:txBody>
      </p:sp>
      <p:grpSp>
        <p:nvGrpSpPr>
          <p:cNvPr id="2" name="Group 6"/>
          <p:cNvGrpSpPr>
            <a:grpSpLocks/>
          </p:cNvGrpSpPr>
          <p:nvPr/>
        </p:nvGrpSpPr>
        <p:grpSpPr bwMode="auto">
          <a:xfrm>
            <a:off x="4562454" y="3867156"/>
            <a:ext cx="2501900" cy="960438"/>
            <a:chOff x="3744" y="1200"/>
            <a:chExt cx="1576" cy="605"/>
          </a:xfrm>
        </p:grpSpPr>
        <p:sp>
          <p:nvSpPr>
            <p:cNvPr id="69666" name="Oval 7"/>
            <p:cNvSpPr>
              <a:spLocks noChangeArrowheads="1"/>
            </p:cNvSpPr>
            <p:nvPr/>
          </p:nvSpPr>
          <p:spPr bwMode="auto">
            <a:xfrm>
              <a:off x="3744" y="1599"/>
              <a:ext cx="237" cy="206"/>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67" name="Oval 8"/>
            <p:cNvSpPr>
              <a:spLocks noChangeArrowheads="1"/>
            </p:cNvSpPr>
            <p:nvPr/>
          </p:nvSpPr>
          <p:spPr bwMode="auto">
            <a:xfrm>
              <a:off x="4201" y="1599"/>
              <a:ext cx="206" cy="206"/>
            </a:xfrm>
            <a:prstGeom prst="ellipse">
              <a:avLst/>
            </a:prstGeom>
            <a:solidFill>
              <a:srgbClr val="66FF33"/>
            </a:solidFill>
            <a:ln w="12065">
              <a:solidFill>
                <a:srgbClr val="000000"/>
              </a:solidFill>
              <a:round/>
              <a:headEnd/>
              <a:tailEnd/>
            </a:ln>
          </p:spPr>
          <p:txBody>
            <a:bodyPr/>
            <a:lstStyle/>
            <a:p>
              <a:pPr eaLnBrk="0" fontAlgn="base" hangingPunct="0">
                <a:spcBef>
                  <a:spcPct val="0"/>
                </a:spcBef>
                <a:spcAft>
                  <a:spcPct val="0"/>
                </a:spcAft>
              </a:pPr>
              <a:endParaRPr lang="en-US" sz="2400" b="1">
                <a:solidFill>
                  <a:srgbClr val="000000"/>
                </a:solidFill>
              </a:endParaRPr>
            </a:p>
          </p:txBody>
        </p:sp>
        <p:sp>
          <p:nvSpPr>
            <p:cNvPr id="69668" name="Rectangle 9"/>
            <p:cNvSpPr>
              <a:spLocks noChangeArrowheads="1"/>
            </p:cNvSpPr>
            <p:nvPr/>
          </p:nvSpPr>
          <p:spPr bwMode="auto">
            <a:xfrm>
              <a:off x="4289" y="1603"/>
              <a:ext cx="77"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2</a:t>
              </a:r>
              <a:endParaRPr lang="en-US" sz="1000" b="1">
                <a:solidFill>
                  <a:srgbClr val="000000"/>
                </a:solidFill>
              </a:endParaRPr>
            </a:p>
          </p:txBody>
        </p:sp>
        <p:sp>
          <p:nvSpPr>
            <p:cNvPr id="69669" name="Oval 10"/>
            <p:cNvSpPr>
              <a:spLocks noChangeArrowheads="1"/>
            </p:cNvSpPr>
            <p:nvPr/>
          </p:nvSpPr>
          <p:spPr bwMode="auto">
            <a:xfrm>
              <a:off x="4657" y="1599"/>
              <a:ext cx="206" cy="206"/>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70" name="Rectangle 11"/>
            <p:cNvSpPr>
              <a:spLocks noChangeArrowheads="1"/>
            </p:cNvSpPr>
            <p:nvPr/>
          </p:nvSpPr>
          <p:spPr bwMode="auto">
            <a:xfrm>
              <a:off x="4745" y="1588"/>
              <a:ext cx="77"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3</a:t>
              </a:r>
              <a:endParaRPr lang="en-US" sz="1000" b="1">
                <a:solidFill>
                  <a:srgbClr val="000000"/>
                </a:solidFill>
              </a:endParaRPr>
            </a:p>
          </p:txBody>
        </p:sp>
        <p:sp>
          <p:nvSpPr>
            <p:cNvPr id="69671" name="Oval 12"/>
            <p:cNvSpPr>
              <a:spLocks noChangeArrowheads="1"/>
            </p:cNvSpPr>
            <p:nvPr/>
          </p:nvSpPr>
          <p:spPr bwMode="auto">
            <a:xfrm>
              <a:off x="5084" y="1599"/>
              <a:ext cx="236" cy="206"/>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72" name="Rectangle 13"/>
            <p:cNvSpPr>
              <a:spLocks noChangeArrowheads="1"/>
            </p:cNvSpPr>
            <p:nvPr/>
          </p:nvSpPr>
          <p:spPr bwMode="auto">
            <a:xfrm>
              <a:off x="5171" y="1603"/>
              <a:ext cx="77"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4</a:t>
              </a:r>
              <a:endParaRPr lang="en-US" sz="1000" b="1">
                <a:solidFill>
                  <a:srgbClr val="000000"/>
                </a:solidFill>
              </a:endParaRPr>
            </a:p>
          </p:txBody>
        </p:sp>
        <p:sp>
          <p:nvSpPr>
            <p:cNvPr id="69673" name="Rectangle 14"/>
            <p:cNvSpPr>
              <a:spLocks noChangeArrowheads="1"/>
            </p:cNvSpPr>
            <p:nvPr/>
          </p:nvSpPr>
          <p:spPr bwMode="auto">
            <a:xfrm>
              <a:off x="4068" y="1527"/>
              <a:ext cx="77"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a</a:t>
              </a:r>
              <a:endParaRPr lang="en-US" sz="1000" b="1">
                <a:solidFill>
                  <a:srgbClr val="000000"/>
                </a:solidFill>
              </a:endParaRPr>
            </a:p>
          </p:txBody>
        </p:sp>
        <p:sp>
          <p:nvSpPr>
            <p:cNvPr id="69674" name="Line 15"/>
            <p:cNvSpPr>
              <a:spLocks noChangeShapeType="1"/>
            </p:cNvSpPr>
            <p:nvPr/>
          </p:nvSpPr>
          <p:spPr bwMode="auto">
            <a:xfrm>
              <a:off x="4425" y="1717"/>
              <a:ext cx="229" cy="1"/>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69675" name="Rectangle 16"/>
            <p:cNvSpPr>
              <a:spLocks noChangeArrowheads="1"/>
            </p:cNvSpPr>
            <p:nvPr/>
          </p:nvSpPr>
          <p:spPr bwMode="auto">
            <a:xfrm>
              <a:off x="4509" y="1527"/>
              <a:ext cx="84"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b</a:t>
              </a:r>
              <a:endParaRPr lang="en-US" sz="1000" b="1">
                <a:solidFill>
                  <a:srgbClr val="000000"/>
                </a:solidFill>
              </a:endParaRPr>
            </a:p>
          </p:txBody>
        </p:sp>
        <p:sp>
          <p:nvSpPr>
            <p:cNvPr id="69676" name="Rectangle 17"/>
            <p:cNvSpPr>
              <a:spLocks noChangeArrowheads="1"/>
            </p:cNvSpPr>
            <p:nvPr/>
          </p:nvSpPr>
          <p:spPr bwMode="auto">
            <a:xfrm>
              <a:off x="4320" y="1344"/>
              <a:ext cx="77"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c</a:t>
              </a:r>
              <a:endParaRPr lang="en-US" sz="1000" b="1">
                <a:solidFill>
                  <a:srgbClr val="000000"/>
                </a:solidFill>
              </a:endParaRPr>
            </a:p>
          </p:txBody>
        </p:sp>
        <p:sp>
          <p:nvSpPr>
            <p:cNvPr id="69677" name="Rectangle 18"/>
            <p:cNvSpPr>
              <a:spLocks noChangeArrowheads="1"/>
            </p:cNvSpPr>
            <p:nvPr/>
          </p:nvSpPr>
          <p:spPr bwMode="auto">
            <a:xfrm>
              <a:off x="3839" y="1603"/>
              <a:ext cx="77" cy="165"/>
            </a:xfrm>
            <a:prstGeom prst="rect">
              <a:avLst/>
            </a:prstGeom>
            <a:solidFill>
              <a:srgbClr val="66FF33"/>
            </a:solid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1</a:t>
              </a:r>
              <a:endParaRPr lang="en-US" sz="1000" b="1">
                <a:solidFill>
                  <a:srgbClr val="000000"/>
                </a:solidFill>
              </a:endParaRPr>
            </a:p>
          </p:txBody>
        </p:sp>
        <p:sp>
          <p:nvSpPr>
            <p:cNvPr id="69678" name="Oval 19"/>
            <p:cNvSpPr>
              <a:spLocks noChangeArrowheads="1"/>
            </p:cNvSpPr>
            <p:nvPr/>
          </p:nvSpPr>
          <p:spPr bwMode="auto">
            <a:xfrm>
              <a:off x="4464" y="1200"/>
              <a:ext cx="206" cy="206"/>
            </a:xfrm>
            <a:prstGeom prst="ellipse">
              <a:avLst/>
            </a:prstGeom>
            <a:solidFill>
              <a:srgbClr val="66FF33"/>
            </a:solidFill>
            <a:ln w="12065">
              <a:solidFill>
                <a:srgbClr val="000000"/>
              </a:solidFill>
              <a:round/>
              <a:headEnd/>
              <a:tailEnd/>
            </a:ln>
          </p:spPr>
          <p:txBody>
            <a:bodyPr/>
            <a:lstStyle/>
            <a:p>
              <a:pPr eaLnBrk="0" fontAlgn="base" hangingPunct="0">
                <a:spcBef>
                  <a:spcPct val="0"/>
                </a:spcBef>
                <a:spcAft>
                  <a:spcPct val="0"/>
                </a:spcAft>
              </a:pPr>
              <a:r>
                <a:rPr lang="en-US" b="1">
                  <a:solidFill>
                    <a:srgbClr val="000000"/>
                  </a:solidFill>
                </a:rPr>
                <a:t>5</a:t>
              </a:r>
              <a:endParaRPr lang="en-US" sz="2800" b="1">
                <a:solidFill>
                  <a:srgbClr val="000000"/>
                </a:solidFill>
              </a:endParaRPr>
            </a:p>
          </p:txBody>
        </p:sp>
        <p:grpSp>
          <p:nvGrpSpPr>
            <p:cNvPr id="69679" name="Group 20"/>
            <p:cNvGrpSpPr>
              <a:grpSpLocks/>
            </p:cNvGrpSpPr>
            <p:nvPr/>
          </p:nvGrpSpPr>
          <p:grpSpPr bwMode="auto">
            <a:xfrm>
              <a:off x="3984" y="1392"/>
              <a:ext cx="1111" cy="326"/>
              <a:chOff x="528" y="1392"/>
              <a:chExt cx="1111" cy="326"/>
            </a:xfrm>
          </p:grpSpPr>
          <p:sp>
            <p:nvSpPr>
              <p:cNvPr id="69682" name="Line 21"/>
              <p:cNvSpPr>
                <a:spLocks noChangeShapeType="1"/>
              </p:cNvSpPr>
              <p:nvPr/>
            </p:nvSpPr>
            <p:spPr bwMode="auto">
              <a:xfrm>
                <a:off x="528" y="1717"/>
                <a:ext cx="213" cy="1"/>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69683" name="Line 22"/>
              <p:cNvSpPr>
                <a:spLocks noChangeShapeType="1"/>
              </p:cNvSpPr>
              <p:nvPr/>
            </p:nvSpPr>
            <p:spPr bwMode="auto">
              <a:xfrm>
                <a:off x="1426" y="1717"/>
                <a:ext cx="213" cy="1"/>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69684" name="Line 23"/>
              <p:cNvSpPr>
                <a:spLocks noChangeShapeType="1"/>
              </p:cNvSpPr>
              <p:nvPr/>
            </p:nvSpPr>
            <p:spPr bwMode="auto">
              <a:xfrm flipV="1">
                <a:off x="864" y="1392"/>
                <a:ext cx="192" cy="192"/>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69685" name="Line 24"/>
              <p:cNvSpPr>
                <a:spLocks noChangeShapeType="1"/>
              </p:cNvSpPr>
              <p:nvPr/>
            </p:nvSpPr>
            <p:spPr bwMode="auto">
              <a:xfrm>
                <a:off x="1152" y="1392"/>
                <a:ext cx="144" cy="192"/>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grpSp>
        <p:sp>
          <p:nvSpPr>
            <p:cNvPr id="69680" name="Rectangle 25"/>
            <p:cNvSpPr>
              <a:spLocks noChangeArrowheads="1"/>
            </p:cNvSpPr>
            <p:nvPr/>
          </p:nvSpPr>
          <p:spPr bwMode="auto">
            <a:xfrm>
              <a:off x="4704" y="1344"/>
              <a:ext cx="84"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d</a:t>
              </a:r>
              <a:endParaRPr lang="en-US" sz="1000" b="1">
                <a:solidFill>
                  <a:srgbClr val="000000"/>
                </a:solidFill>
              </a:endParaRPr>
            </a:p>
          </p:txBody>
        </p:sp>
        <p:sp>
          <p:nvSpPr>
            <p:cNvPr id="69681" name="Rectangle 26"/>
            <p:cNvSpPr>
              <a:spLocks noChangeArrowheads="1"/>
            </p:cNvSpPr>
            <p:nvPr/>
          </p:nvSpPr>
          <p:spPr bwMode="auto">
            <a:xfrm>
              <a:off x="4944" y="1536"/>
              <a:ext cx="77" cy="165"/>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e</a:t>
              </a:r>
              <a:endParaRPr lang="en-US" sz="1000" b="1">
                <a:solidFill>
                  <a:srgbClr val="000000"/>
                </a:solidFill>
              </a:endParaRPr>
            </a:p>
          </p:txBody>
        </p:sp>
      </p:grpSp>
      <p:sp>
        <p:nvSpPr>
          <p:cNvPr id="824366" name="Line 46"/>
          <p:cNvSpPr>
            <a:spLocks noChangeShapeType="1"/>
          </p:cNvSpPr>
          <p:nvPr/>
        </p:nvSpPr>
        <p:spPr bwMode="auto">
          <a:xfrm>
            <a:off x="4946629" y="4692656"/>
            <a:ext cx="338138" cy="1588"/>
          </a:xfrm>
          <a:prstGeom prst="line">
            <a:avLst/>
          </a:prstGeom>
          <a:noFill/>
          <a:ln w="57150">
            <a:solidFill>
              <a:srgbClr val="7030A0"/>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824367" name="Line 47"/>
          <p:cNvSpPr>
            <a:spLocks noChangeShapeType="1"/>
          </p:cNvSpPr>
          <p:nvPr/>
        </p:nvSpPr>
        <p:spPr bwMode="auto">
          <a:xfrm>
            <a:off x="6372204" y="4692656"/>
            <a:ext cx="338138" cy="1588"/>
          </a:xfrm>
          <a:prstGeom prst="line">
            <a:avLst/>
          </a:prstGeom>
          <a:noFill/>
          <a:ln w="57150">
            <a:solidFill>
              <a:srgbClr val="7030A0"/>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824368" name="Line 48"/>
          <p:cNvSpPr>
            <a:spLocks noChangeShapeType="1"/>
          </p:cNvSpPr>
          <p:nvPr/>
        </p:nvSpPr>
        <p:spPr bwMode="auto">
          <a:xfrm flipV="1">
            <a:off x="5480029" y="4176719"/>
            <a:ext cx="304800" cy="304800"/>
          </a:xfrm>
          <a:prstGeom prst="line">
            <a:avLst/>
          </a:prstGeom>
          <a:noFill/>
          <a:ln w="57150">
            <a:solidFill>
              <a:srgbClr val="7030A0"/>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824369" name="Line 49"/>
          <p:cNvSpPr>
            <a:spLocks noChangeShapeType="1"/>
          </p:cNvSpPr>
          <p:nvPr/>
        </p:nvSpPr>
        <p:spPr bwMode="auto">
          <a:xfrm>
            <a:off x="5937229" y="4176719"/>
            <a:ext cx="228600" cy="304800"/>
          </a:xfrm>
          <a:prstGeom prst="line">
            <a:avLst/>
          </a:prstGeom>
          <a:noFill/>
          <a:ln w="57150">
            <a:solidFill>
              <a:srgbClr val="7030A0"/>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69643" name="Oval 54"/>
          <p:cNvSpPr>
            <a:spLocks noChangeArrowheads="1"/>
          </p:cNvSpPr>
          <p:nvPr/>
        </p:nvSpPr>
        <p:spPr bwMode="auto">
          <a:xfrm>
            <a:off x="4556117" y="2093891"/>
            <a:ext cx="376237" cy="327025"/>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44" name="Oval 55"/>
          <p:cNvSpPr>
            <a:spLocks noChangeArrowheads="1"/>
          </p:cNvSpPr>
          <p:nvPr/>
        </p:nvSpPr>
        <p:spPr bwMode="auto">
          <a:xfrm>
            <a:off x="5281604" y="2093891"/>
            <a:ext cx="327025" cy="327025"/>
          </a:xfrm>
          <a:prstGeom prst="ellipse">
            <a:avLst/>
          </a:prstGeom>
          <a:solidFill>
            <a:srgbClr val="66FF33"/>
          </a:solidFill>
          <a:ln w="12065">
            <a:solidFill>
              <a:srgbClr val="000000"/>
            </a:solidFill>
            <a:round/>
            <a:headEnd/>
            <a:tailEnd/>
          </a:ln>
        </p:spPr>
        <p:txBody>
          <a:bodyPr/>
          <a:lstStyle/>
          <a:p>
            <a:pPr eaLnBrk="0" fontAlgn="base" hangingPunct="0">
              <a:spcBef>
                <a:spcPct val="0"/>
              </a:spcBef>
              <a:spcAft>
                <a:spcPct val="0"/>
              </a:spcAft>
            </a:pPr>
            <a:endParaRPr lang="en-US" sz="2400" b="1">
              <a:solidFill>
                <a:srgbClr val="000000"/>
              </a:solidFill>
            </a:endParaRPr>
          </a:p>
        </p:txBody>
      </p:sp>
      <p:sp>
        <p:nvSpPr>
          <p:cNvPr id="69645" name="Rectangle 56"/>
          <p:cNvSpPr>
            <a:spLocks noChangeArrowheads="1"/>
          </p:cNvSpPr>
          <p:nvPr/>
        </p:nvSpPr>
        <p:spPr bwMode="auto">
          <a:xfrm>
            <a:off x="5421303" y="2100240"/>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2</a:t>
            </a:r>
            <a:endParaRPr lang="en-US" sz="1000" b="1">
              <a:solidFill>
                <a:srgbClr val="000000"/>
              </a:solidFill>
            </a:endParaRPr>
          </a:p>
        </p:txBody>
      </p:sp>
      <p:sp>
        <p:nvSpPr>
          <p:cNvPr id="69646" name="Oval 57"/>
          <p:cNvSpPr>
            <a:spLocks noChangeArrowheads="1"/>
          </p:cNvSpPr>
          <p:nvPr/>
        </p:nvSpPr>
        <p:spPr bwMode="auto">
          <a:xfrm>
            <a:off x="6005504" y="2093891"/>
            <a:ext cx="327025" cy="327025"/>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47" name="Rectangle 58"/>
          <p:cNvSpPr>
            <a:spLocks noChangeArrowheads="1"/>
          </p:cNvSpPr>
          <p:nvPr/>
        </p:nvSpPr>
        <p:spPr bwMode="auto">
          <a:xfrm>
            <a:off x="6145203" y="2076427"/>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3</a:t>
            </a:r>
            <a:endParaRPr lang="en-US" sz="1000" b="1">
              <a:solidFill>
                <a:srgbClr val="000000"/>
              </a:solidFill>
            </a:endParaRPr>
          </a:p>
        </p:txBody>
      </p:sp>
      <p:sp>
        <p:nvSpPr>
          <p:cNvPr id="69648" name="Oval 59"/>
          <p:cNvSpPr>
            <a:spLocks noChangeArrowheads="1"/>
          </p:cNvSpPr>
          <p:nvPr/>
        </p:nvSpPr>
        <p:spPr bwMode="auto">
          <a:xfrm>
            <a:off x="6683366" y="2093891"/>
            <a:ext cx="374650" cy="327025"/>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49" name="Rectangle 60"/>
          <p:cNvSpPr>
            <a:spLocks noChangeArrowheads="1"/>
          </p:cNvSpPr>
          <p:nvPr/>
        </p:nvSpPr>
        <p:spPr bwMode="auto">
          <a:xfrm>
            <a:off x="6821478" y="2100240"/>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4</a:t>
            </a:r>
            <a:endParaRPr lang="en-US" sz="1000" b="1">
              <a:solidFill>
                <a:srgbClr val="000000"/>
              </a:solidFill>
            </a:endParaRPr>
          </a:p>
        </p:txBody>
      </p:sp>
      <p:sp>
        <p:nvSpPr>
          <p:cNvPr id="69650" name="Rectangle 61"/>
          <p:cNvSpPr>
            <a:spLocks noChangeArrowheads="1"/>
          </p:cNvSpPr>
          <p:nvPr/>
        </p:nvSpPr>
        <p:spPr bwMode="auto">
          <a:xfrm>
            <a:off x="5070466" y="1979590"/>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a</a:t>
            </a:r>
            <a:endParaRPr lang="en-US" sz="1000" b="1">
              <a:solidFill>
                <a:srgbClr val="000000"/>
              </a:solidFill>
            </a:endParaRPr>
          </a:p>
        </p:txBody>
      </p:sp>
      <p:sp>
        <p:nvSpPr>
          <p:cNvPr id="69651" name="Line 62"/>
          <p:cNvSpPr>
            <a:spLocks noChangeShapeType="1"/>
          </p:cNvSpPr>
          <p:nvPr/>
        </p:nvSpPr>
        <p:spPr bwMode="auto">
          <a:xfrm>
            <a:off x="5637203" y="2281216"/>
            <a:ext cx="363538" cy="1587"/>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52" name="Rectangle 63"/>
          <p:cNvSpPr>
            <a:spLocks noChangeArrowheads="1"/>
          </p:cNvSpPr>
          <p:nvPr/>
        </p:nvSpPr>
        <p:spPr bwMode="auto">
          <a:xfrm>
            <a:off x="5770553" y="1979590"/>
            <a:ext cx="133050"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b</a:t>
            </a:r>
            <a:endParaRPr lang="en-US" sz="1000" b="1">
              <a:solidFill>
                <a:srgbClr val="000000"/>
              </a:solidFill>
            </a:endParaRPr>
          </a:p>
        </p:txBody>
      </p:sp>
      <p:sp>
        <p:nvSpPr>
          <p:cNvPr id="69653" name="Rectangle 64"/>
          <p:cNvSpPr>
            <a:spLocks noChangeArrowheads="1"/>
          </p:cNvSpPr>
          <p:nvPr/>
        </p:nvSpPr>
        <p:spPr bwMode="auto">
          <a:xfrm>
            <a:off x="5470516" y="1689077"/>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c</a:t>
            </a:r>
            <a:endParaRPr lang="en-US" sz="1000" b="1">
              <a:solidFill>
                <a:srgbClr val="000000"/>
              </a:solidFill>
            </a:endParaRPr>
          </a:p>
        </p:txBody>
      </p:sp>
      <p:sp>
        <p:nvSpPr>
          <p:cNvPr id="69654" name="Rectangle 65"/>
          <p:cNvSpPr>
            <a:spLocks noChangeArrowheads="1"/>
          </p:cNvSpPr>
          <p:nvPr/>
        </p:nvSpPr>
        <p:spPr bwMode="auto">
          <a:xfrm>
            <a:off x="4706928" y="2100240"/>
            <a:ext cx="121828" cy="261610"/>
          </a:xfrm>
          <a:prstGeom prst="rect">
            <a:avLst/>
          </a:prstGeom>
          <a:solidFill>
            <a:srgbClr val="66FF33"/>
          </a:solid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1</a:t>
            </a:r>
            <a:endParaRPr lang="en-US" sz="1000" b="1">
              <a:solidFill>
                <a:srgbClr val="000000"/>
              </a:solidFill>
            </a:endParaRPr>
          </a:p>
        </p:txBody>
      </p:sp>
      <p:sp>
        <p:nvSpPr>
          <p:cNvPr id="69655" name="Oval 66"/>
          <p:cNvSpPr>
            <a:spLocks noChangeArrowheads="1"/>
          </p:cNvSpPr>
          <p:nvPr/>
        </p:nvSpPr>
        <p:spPr bwMode="auto">
          <a:xfrm>
            <a:off x="5699117" y="1460478"/>
            <a:ext cx="327025" cy="327025"/>
          </a:xfrm>
          <a:prstGeom prst="ellipse">
            <a:avLst/>
          </a:prstGeom>
          <a:solidFill>
            <a:srgbClr val="66FF33"/>
          </a:solidFill>
          <a:ln w="12065">
            <a:solidFill>
              <a:srgbClr val="000000"/>
            </a:solidFill>
            <a:round/>
            <a:headEnd/>
            <a:tailEnd/>
          </a:ln>
        </p:spPr>
        <p:txBody>
          <a:bodyPr/>
          <a:lstStyle/>
          <a:p>
            <a:pPr eaLnBrk="0" fontAlgn="base" hangingPunct="0">
              <a:spcBef>
                <a:spcPct val="0"/>
              </a:spcBef>
              <a:spcAft>
                <a:spcPct val="0"/>
              </a:spcAft>
            </a:pPr>
            <a:r>
              <a:rPr lang="en-US" b="1">
                <a:solidFill>
                  <a:srgbClr val="000000"/>
                </a:solidFill>
              </a:rPr>
              <a:t>5</a:t>
            </a:r>
            <a:endParaRPr lang="en-US" sz="2800" b="1">
              <a:solidFill>
                <a:srgbClr val="000000"/>
              </a:solidFill>
            </a:endParaRPr>
          </a:p>
        </p:txBody>
      </p:sp>
      <p:sp>
        <p:nvSpPr>
          <p:cNvPr id="69656" name="Line 68"/>
          <p:cNvSpPr>
            <a:spLocks noChangeShapeType="1"/>
          </p:cNvSpPr>
          <p:nvPr/>
        </p:nvSpPr>
        <p:spPr bwMode="auto">
          <a:xfrm>
            <a:off x="4937117" y="2281216"/>
            <a:ext cx="338137" cy="1587"/>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57" name="Line 69"/>
          <p:cNvSpPr>
            <a:spLocks noChangeShapeType="1"/>
          </p:cNvSpPr>
          <p:nvPr/>
        </p:nvSpPr>
        <p:spPr bwMode="auto">
          <a:xfrm>
            <a:off x="6362692" y="2281216"/>
            <a:ext cx="338137" cy="1587"/>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58" name="Line 70"/>
          <p:cNvSpPr>
            <a:spLocks noChangeShapeType="1"/>
          </p:cNvSpPr>
          <p:nvPr/>
        </p:nvSpPr>
        <p:spPr bwMode="auto">
          <a:xfrm flipV="1">
            <a:off x="5470516" y="1765277"/>
            <a:ext cx="304800" cy="304800"/>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59" name="Line 71"/>
          <p:cNvSpPr>
            <a:spLocks noChangeShapeType="1"/>
          </p:cNvSpPr>
          <p:nvPr/>
        </p:nvSpPr>
        <p:spPr bwMode="auto">
          <a:xfrm>
            <a:off x="5927716" y="1765277"/>
            <a:ext cx="228600" cy="304800"/>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69660" name="Rectangle 72"/>
          <p:cNvSpPr>
            <a:spLocks noChangeArrowheads="1"/>
          </p:cNvSpPr>
          <p:nvPr/>
        </p:nvSpPr>
        <p:spPr bwMode="auto">
          <a:xfrm>
            <a:off x="6080116" y="1689077"/>
            <a:ext cx="133050"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d</a:t>
            </a:r>
            <a:endParaRPr lang="en-US" sz="1000" b="1">
              <a:solidFill>
                <a:srgbClr val="000000"/>
              </a:solidFill>
            </a:endParaRPr>
          </a:p>
        </p:txBody>
      </p:sp>
      <p:sp>
        <p:nvSpPr>
          <p:cNvPr id="69661" name="Rectangle 73"/>
          <p:cNvSpPr>
            <a:spLocks noChangeArrowheads="1"/>
          </p:cNvSpPr>
          <p:nvPr/>
        </p:nvSpPr>
        <p:spPr bwMode="auto">
          <a:xfrm>
            <a:off x="6461116" y="1993877"/>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e</a:t>
            </a:r>
            <a:endParaRPr lang="en-US" sz="1000" b="1">
              <a:solidFill>
                <a:srgbClr val="000000"/>
              </a:solidFill>
            </a:endParaRPr>
          </a:p>
        </p:txBody>
      </p:sp>
      <p:sp>
        <p:nvSpPr>
          <p:cNvPr id="824394" name="Line 74"/>
          <p:cNvSpPr>
            <a:spLocks noChangeShapeType="1"/>
          </p:cNvSpPr>
          <p:nvPr/>
        </p:nvSpPr>
        <p:spPr bwMode="auto">
          <a:xfrm flipH="1">
            <a:off x="5438767" y="1749402"/>
            <a:ext cx="376237" cy="323850"/>
          </a:xfrm>
          <a:prstGeom prst="line">
            <a:avLst/>
          </a:prstGeom>
          <a:noFill/>
          <a:ln w="57150" cap="sq">
            <a:solidFill>
              <a:srgbClr val="FF0000"/>
            </a:solidFill>
            <a:round/>
            <a:headEnd type="none" w="sm" len="sm"/>
            <a:tailEnd type="triangle" w="med" len="med"/>
          </a:ln>
        </p:spPr>
        <p:txBody>
          <a:bodyPr/>
          <a:lstStyle/>
          <a:p>
            <a:pPr fontAlgn="base">
              <a:spcBef>
                <a:spcPct val="0"/>
              </a:spcBef>
              <a:spcAft>
                <a:spcPct val="0"/>
              </a:spcAft>
            </a:pPr>
            <a:endParaRPr lang="en-US" sz="2000" u="sng">
              <a:solidFill>
                <a:srgbClr val="000000"/>
              </a:solidFill>
            </a:endParaRPr>
          </a:p>
        </p:txBody>
      </p:sp>
      <p:sp>
        <p:nvSpPr>
          <p:cNvPr id="824395" name="Line 75"/>
          <p:cNvSpPr>
            <a:spLocks noChangeShapeType="1"/>
          </p:cNvSpPr>
          <p:nvPr/>
        </p:nvSpPr>
        <p:spPr bwMode="auto">
          <a:xfrm>
            <a:off x="5618153" y="2289152"/>
            <a:ext cx="381000" cy="0"/>
          </a:xfrm>
          <a:prstGeom prst="line">
            <a:avLst/>
          </a:prstGeom>
          <a:noFill/>
          <a:ln w="57150" cap="sq">
            <a:solidFill>
              <a:srgbClr val="FF0000"/>
            </a:solidFill>
            <a:round/>
            <a:headEnd type="none" w="sm" len="sm"/>
            <a:tailEnd type="triangle" w="med" len="med"/>
          </a:ln>
        </p:spPr>
        <p:txBody>
          <a:bodyPr/>
          <a:lstStyle/>
          <a:p>
            <a:pPr fontAlgn="base">
              <a:spcBef>
                <a:spcPct val="0"/>
              </a:spcBef>
              <a:spcAft>
                <a:spcPct val="0"/>
              </a:spcAft>
            </a:pPr>
            <a:endParaRPr lang="en-US" sz="2000" u="sng">
              <a:solidFill>
                <a:srgbClr val="000000"/>
              </a:solidFill>
            </a:endParaRPr>
          </a:p>
        </p:txBody>
      </p:sp>
      <p:sp>
        <p:nvSpPr>
          <p:cNvPr id="824396" name="Line 76"/>
          <p:cNvSpPr>
            <a:spLocks noChangeShapeType="1"/>
          </p:cNvSpPr>
          <p:nvPr/>
        </p:nvSpPr>
        <p:spPr bwMode="auto">
          <a:xfrm>
            <a:off x="6338878" y="2289152"/>
            <a:ext cx="381000" cy="0"/>
          </a:xfrm>
          <a:prstGeom prst="line">
            <a:avLst/>
          </a:prstGeom>
          <a:noFill/>
          <a:ln w="57150" cap="sq">
            <a:solidFill>
              <a:srgbClr val="FF0000"/>
            </a:solidFill>
            <a:round/>
            <a:headEnd type="none" w="sm" len="sm"/>
            <a:tailEnd type="triangle" w="med" len="med"/>
          </a:ln>
        </p:spPr>
        <p:txBody>
          <a:bodyPr/>
          <a:lstStyle/>
          <a:p>
            <a:pPr fontAlgn="base">
              <a:spcBef>
                <a:spcPct val="0"/>
              </a:spcBef>
              <a:spcAft>
                <a:spcPct val="0"/>
              </a:spcAft>
            </a:pPr>
            <a:endParaRPr lang="en-US" sz="2000" u="sng">
              <a:solidFill>
                <a:srgbClr val="000000"/>
              </a:solidFill>
            </a:endParaRPr>
          </a:p>
        </p:txBody>
      </p:sp>
      <p:sp>
        <p:nvSpPr>
          <p:cNvPr id="69665" name="Text Box 100"/>
          <p:cNvSpPr txBox="1">
            <a:spLocks noChangeArrowheads="1"/>
          </p:cNvSpPr>
          <p:nvPr/>
        </p:nvSpPr>
        <p:spPr bwMode="auto">
          <a:xfrm>
            <a:off x="2135189" y="260350"/>
            <a:ext cx="7813675" cy="762000"/>
          </a:xfrm>
          <a:prstGeom prst="rect">
            <a:avLst/>
          </a:prstGeom>
          <a:noFill/>
          <a:ln w="9525">
            <a:noFill/>
            <a:miter lim="800000"/>
            <a:headEnd/>
            <a:tailEnd/>
          </a:ln>
        </p:spPr>
        <p:txBody>
          <a:bodyPr>
            <a:spAutoFit/>
          </a:bodyPr>
          <a:lstStyle/>
          <a:p>
            <a:pPr algn="ctr" fontAlgn="base">
              <a:spcBef>
                <a:spcPct val="50000"/>
              </a:spcBef>
              <a:spcAft>
                <a:spcPct val="0"/>
              </a:spcAft>
            </a:pPr>
            <a:r>
              <a:rPr lang="en-US" sz="4400">
                <a:solidFill>
                  <a:srgbClr val="F01045"/>
                </a:solidFill>
              </a:rPr>
              <a:t>Đường đi (Path)</a:t>
            </a:r>
          </a:p>
        </p:txBody>
      </p:sp>
    </p:spTree>
    <p:extLst>
      <p:ext uri="{BB962C8B-B14F-4D97-AF65-F5344CB8AC3E}">
        <p14:creationId xmlns:p14="http://schemas.microsoft.com/office/powerpoint/2010/main" val="36212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4324"/>
                                        </p:tgtEl>
                                        <p:attrNameLst>
                                          <p:attrName>style.visibility</p:attrName>
                                        </p:attrNameLst>
                                      </p:cBhvr>
                                      <p:to>
                                        <p:strVal val="visible"/>
                                      </p:to>
                                    </p:set>
                                    <p:animEffect transition="in" filter="wipe(left)">
                                      <p:cBhvr>
                                        <p:cTn id="7" dur="500"/>
                                        <p:tgtEl>
                                          <p:spTgt spid="8243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4394"/>
                                        </p:tgtEl>
                                        <p:attrNameLst>
                                          <p:attrName>style.visibility</p:attrName>
                                        </p:attrNameLst>
                                      </p:cBhvr>
                                      <p:to>
                                        <p:strVal val="visible"/>
                                      </p:to>
                                    </p:set>
                                    <p:animEffect transition="in" filter="dissolve">
                                      <p:cBhvr>
                                        <p:cTn id="12" dur="500"/>
                                        <p:tgtEl>
                                          <p:spTgt spid="82439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4395"/>
                                        </p:tgtEl>
                                        <p:attrNameLst>
                                          <p:attrName>style.visibility</p:attrName>
                                        </p:attrNameLst>
                                      </p:cBhvr>
                                      <p:to>
                                        <p:strVal val="visible"/>
                                      </p:to>
                                    </p:set>
                                    <p:animEffect transition="in" filter="dissolve">
                                      <p:cBhvr>
                                        <p:cTn id="17" dur="500"/>
                                        <p:tgtEl>
                                          <p:spTgt spid="82439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4396"/>
                                        </p:tgtEl>
                                        <p:attrNameLst>
                                          <p:attrName>style.visibility</p:attrName>
                                        </p:attrNameLst>
                                      </p:cBhvr>
                                      <p:to>
                                        <p:strVal val="visible"/>
                                      </p:to>
                                    </p:set>
                                    <p:animEffect transition="in" filter="dissolve">
                                      <p:cBhvr>
                                        <p:cTn id="22" dur="500"/>
                                        <p:tgtEl>
                                          <p:spTgt spid="82439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4322"/>
                                        </p:tgtEl>
                                        <p:attrNameLst>
                                          <p:attrName>style.visibility</p:attrName>
                                        </p:attrNameLst>
                                      </p:cBhvr>
                                      <p:to>
                                        <p:strVal val="visible"/>
                                      </p:to>
                                    </p:set>
                                    <p:animEffect transition="in" filter="wipe(left)">
                                      <p:cBhvr>
                                        <p:cTn id="32" dur="500"/>
                                        <p:tgtEl>
                                          <p:spTgt spid="8243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24366"/>
                                        </p:tgtEl>
                                        <p:attrNameLst>
                                          <p:attrName>style.visibility</p:attrName>
                                        </p:attrNameLst>
                                      </p:cBhvr>
                                      <p:to>
                                        <p:strVal val="visible"/>
                                      </p:to>
                                    </p:set>
                                    <p:animEffect transition="in" filter="dissolve">
                                      <p:cBhvr>
                                        <p:cTn id="37" dur="500"/>
                                        <p:tgtEl>
                                          <p:spTgt spid="82436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24368"/>
                                        </p:tgtEl>
                                        <p:attrNameLst>
                                          <p:attrName>style.visibility</p:attrName>
                                        </p:attrNameLst>
                                      </p:cBhvr>
                                      <p:to>
                                        <p:strVal val="visible"/>
                                      </p:to>
                                    </p:set>
                                    <p:animEffect transition="in" filter="dissolve">
                                      <p:cBhvr>
                                        <p:cTn id="42" dur="500"/>
                                        <p:tgtEl>
                                          <p:spTgt spid="82436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24369"/>
                                        </p:tgtEl>
                                        <p:attrNameLst>
                                          <p:attrName>style.visibility</p:attrName>
                                        </p:attrNameLst>
                                      </p:cBhvr>
                                      <p:to>
                                        <p:strVal val="visible"/>
                                      </p:to>
                                    </p:set>
                                    <p:animEffect transition="in" filter="dissolve">
                                      <p:cBhvr>
                                        <p:cTn id="47" dur="500"/>
                                        <p:tgtEl>
                                          <p:spTgt spid="82436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24367"/>
                                        </p:tgtEl>
                                        <p:attrNameLst>
                                          <p:attrName>style.visibility</p:attrName>
                                        </p:attrNameLst>
                                      </p:cBhvr>
                                      <p:to>
                                        <p:strVal val="visible"/>
                                      </p:to>
                                    </p:set>
                                    <p:animEffect transition="in" filter="dissolve">
                                      <p:cBhvr>
                                        <p:cTn id="52" dur="500"/>
                                        <p:tgtEl>
                                          <p:spTgt spid="824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2" grpId="0"/>
      <p:bldP spid="824324" grpId="0"/>
      <p:bldP spid="824366" grpId="0" animBg="1"/>
      <p:bldP spid="824367" grpId="0" animBg="1"/>
      <p:bldP spid="824368" grpId="0" animBg="1"/>
      <p:bldP spid="824369" grpId="0" animBg="1"/>
      <p:bldP spid="824394" grpId="0" animBg="1"/>
      <p:bldP spid="824395" grpId="0" animBg="1"/>
      <p:bldP spid="8243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0659" name="Slide Number Placeholder 4"/>
          <p:cNvSpPr>
            <a:spLocks noGrp="1"/>
          </p:cNvSpPr>
          <p:nvPr>
            <p:ph type="sldNum" sz="quarter" idx="11"/>
          </p:nvPr>
        </p:nvSpPr>
        <p:spPr>
          <a:noFill/>
        </p:spPr>
        <p:txBody>
          <a:bodyPr/>
          <a:lstStyle/>
          <a:p>
            <a:fld id="{7D64D9D6-5C52-4DA5-AFF9-76640C391188}" type="slidenum">
              <a:rPr lang="en-US">
                <a:solidFill>
                  <a:srgbClr val="000000"/>
                </a:solidFill>
              </a:rPr>
              <a:pPr/>
              <a:t>51</a:t>
            </a:fld>
            <a:endParaRPr lang="en-US">
              <a:solidFill>
                <a:srgbClr val="000000"/>
              </a:solidFill>
            </a:endParaRPr>
          </a:p>
        </p:txBody>
      </p:sp>
      <p:sp>
        <p:nvSpPr>
          <p:cNvPr id="70660" name="Freeform 2"/>
          <p:cNvSpPr>
            <a:spLocks/>
          </p:cNvSpPr>
          <p:nvPr/>
        </p:nvSpPr>
        <p:spPr bwMode="auto">
          <a:xfrm>
            <a:off x="7096125" y="2905126"/>
            <a:ext cx="1570038" cy="2149475"/>
          </a:xfrm>
          <a:custGeom>
            <a:avLst/>
            <a:gdLst>
              <a:gd name="T0" fmla="*/ 468 w 989"/>
              <a:gd name="T1" fmla="*/ 0 h 1354"/>
              <a:gd name="T2" fmla="*/ 516 w 989"/>
              <a:gd name="T3" fmla="*/ 852 h 1354"/>
              <a:gd name="T4" fmla="*/ 930 w 989"/>
              <a:gd name="T5" fmla="*/ 1296 h 1354"/>
              <a:gd name="T6" fmla="*/ 870 w 989"/>
              <a:gd name="T7" fmla="*/ 504 h 1354"/>
              <a:gd name="T8" fmla="*/ 438 w 989"/>
              <a:gd name="T9" fmla="*/ 804 h 1354"/>
              <a:gd name="T10" fmla="*/ 0 w 989"/>
              <a:gd name="T11" fmla="*/ 480 h 1354"/>
              <a:gd name="T12" fmla="*/ 0 60000 65536"/>
              <a:gd name="T13" fmla="*/ 0 60000 65536"/>
              <a:gd name="T14" fmla="*/ 0 60000 65536"/>
              <a:gd name="T15" fmla="*/ 0 60000 65536"/>
              <a:gd name="T16" fmla="*/ 0 60000 65536"/>
              <a:gd name="T17" fmla="*/ 0 60000 65536"/>
              <a:gd name="T18" fmla="*/ 0 w 989"/>
              <a:gd name="T19" fmla="*/ 0 h 1354"/>
              <a:gd name="T20" fmla="*/ 989 w 989"/>
              <a:gd name="T21" fmla="*/ 1354 h 1354"/>
            </a:gdLst>
            <a:ahLst/>
            <a:cxnLst>
              <a:cxn ang="T12">
                <a:pos x="T0" y="T1"/>
              </a:cxn>
              <a:cxn ang="T13">
                <a:pos x="T2" y="T3"/>
              </a:cxn>
              <a:cxn ang="T14">
                <a:pos x="T4" y="T5"/>
              </a:cxn>
              <a:cxn ang="T15">
                <a:pos x="T6" y="T7"/>
              </a:cxn>
              <a:cxn ang="T16">
                <a:pos x="T8" y="T9"/>
              </a:cxn>
              <a:cxn ang="T17">
                <a:pos x="T10" y="T11"/>
              </a:cxn>
            </a:cxnLst>
            <a:rect l="T18" t="T19" r="T20" b="T21"/>
            <a:pathLst>
              <a:path w="989" h="1354">
                <a:moveTo>
                  <a:pt x="468" y="0"/>
                </a:moveTo>
                <a:cubicBezTo>
                  <a:pt x="475" y="142"/>
                  <a:pt x="439" y="636"/>
                  <a:pt x="516" y="852"/>
                </a:cubicBezTo>
                <a:cubicBezTo>
                  <a:pt x="593" y="1068"/>
                  <a:pt x="871" y="1354"/>
                  <a:pt x="930" y="1296"/>
                </a:cubicBezTo>
                <a:cubicBezTo>
                  <a:pt x="989" y="1238"/>
                  <a:pt x="952" y="586"/>
                  <a:pt x="870" y="504"/>
                </a:cubicBezTo>
                <a:cubicBezTo>
                  <a:pt x="788" y="422"/>
                  <a:pt x="583" y="808"/>
                  <a:pt x="438" y="804"/>
                </a:cubicBezTo>
                <a:cubicBezTo>
                  <a:pt x="293" y="800"/>
                  <a:pt x="91" y="547"/>
                  <a:pt x="0" y="480"/>
                </a:cubicBezTo>
              </a:path>
            </a:pathLst>
          </a:custGeom>
          <a:noFill/>
          <a:ln w="57150">
            <a:solidFill>
              <a:schemeClr val="accent2"/>
            </a:solidFill>
            <a:round/>
            <a:headEnd type="triangle" w="med" len="med"/>
            <a:tailEnd/>
          </a:ln>
        </p:spPr>
        <p:txBody>
          <a:bodyPr wrap="none" anchor="ctr"/>
          <a:lstStyle/>
          <a:p>
            <a:pPr fontAlgn="base">
              <a:spcBef>
                <a:spcPct val="0"/>
              </a:spcBef>
              <a:spcAft>
                <a:spcPct val="0"/>
              </a:spcAft>
            </a:pPr>
            <a:endParaRPr lang="en-US" sz="2000" u="sng">
              <a:solidFill>
                <a:srgbClr val="000000"/>
              </a:solidFill>
            </a:endParaRPr>
          </a:p>
        </p:txBody>
      </p:sp>
      <p:sp>
        <p:nvSpPr>
          <p:cNvPr id="70661" name="Text Box 3"/>
          <p:cNvSpPr txBox="1">
            <a:spLocks noChangeArrowheads="1"/>
          </p:cNvSpPr>
          <p:nvPr/>
        </p:nvSpPr>
        <p:spPr bwMode="auto">
          <a:xfrm>
            <a:off x="8534400" y="2819400"/>
            <a:ext cx="463550"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P</a:t>
            </a:r>
            <a:r>
              <a:rPr lang="en-US" sz="2400" baseline="-25000">
                <a:solidFill>
                  <a:srgbClr val="000000"/>
                </a:solidFill>
                <a:latin typeface="Tahoma" pitchFamily="34" charset="0"/>
              </a:rPr>
              <a:t>1</a:t>
            </a:r>
          </a:p>
        </p:txBody>
      </p:sp>
      <p:sp>
        <p:nvSpPr>
          <p:cNvPr id="70662" name="Freeform 4"/>
          <p:cNvSpPr>
            <a:spLocks/>
          </p:cNvSpPr>
          <p:nvPr/>
        </p:nvSpPr>
        <p:spPr bwMode="auto">
          <a:xfrm>
            <a:off x="8029575" y="2724150"/>
            <a:ext cx="1638300" cy="736600"/>
          </a:xfrm>
          <a:custGeom>
            <a:avLst/>
            <a:gdLst>
              <a:gd name="T0" fmla="*/ 0 w 1032"/>
              <a:gd name="T1" fmla="*/ 0 h 464"/>
              <a:gd name="T2" fmla="*/ 462 w 1032"/>
              <a:gd name="T3" fmla="*/ 396 h 464"/>
              <a:gd name="T4" fmla="*/ 1032 w 1032"/>
              <a:gd name="T5" fmla="*/ 408 h 464"/>
              <a:gd name="T6" fmla="*/ 0 60000 65536"/>
              <a:gd name="T7" fmla="*/ 0 60000 65536"/>
              <a:gd name="T8" fmla="*/ 0 60000 65536"/>
              <a:gd name="T9" fmla="*/ 0 w 1032"/>
              <a:gd name="T10" fmla="*/ 0 h 464"/>
              <a:gd name="T11" fmla="*/ 1032 w 1032"/>
              <a:gd name="T12" fmla="*/ 464 h 464"/>
            </a:gdLst>
            <a:ahLst/>
            <a:cxnLst>
              <a:cxn ang="T6">
                <a:pos x="T0" y="T1"/>
              </a:cxn>
              <a:cxn ang="T7">
                <a:pos x="T2" y="T3"/>
              </a:cxn>
              <a:cxn ang="T8">
                <a:pos x="T4" y="T5"/>
              </a:cxn>
            </a:cxnLst>
            <a:rect l="T9" t="T10" r="T11" b="T12"/>
            <a:pathLst>
              <a:path w="1032" h="464">
                <a:moveTo>
                  <a:pt x="0" y="0"/>
                </a:moveTo>
                <a:cubicBezTo>
                  <a:pt x="77" y="66"/>
                  <a:pt x="290" y="328"/>
                  <a:pt x="462" y="396"/>
                </a:cubicBezTo>
                <a:cubicBezTo>
                  <a:pt x="634" y="464"/>
                  <a:pt x="913" y="406"/>
                  <a:pt x="1032" y="408"/>
                </a:cubicBezTo>
              </a:path>
            </a:pathLst>
          </a:custGeom>
          <a:noFill/>
          <a:ln w="57150">
            <a:solidFill>
              <a:schemeClr val="tx2"/>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70663" name="Rectangle 5"/>
          <p:cNvSpPr>
            <a:spLocks noGrp="1" noChangeArrowheads="1"/>
          </p:cNvSpPr>
          <p:nvPr>
            <p:ph type="title"/>
          </p:nvPr>
        </p:nvSpPr>
        <p:spPr/>
        <p:txBody>
          <a:bodyPr/>
          <a:lstStyle/>
          <a:p>
            <a:pPr eaLnBrk="1" hangingPunct="1"/>
            <a:r>
              <a:rPr lang="en-US"/>
              <a:t>Ví dụ (cont.)</a:t>
            </a:r>
          </a:p>
        </p:txBody>
      </p:sp>
      <p:sp>
        <p:nvSpPr>
          <p:cNvPr id="70664" name="Rectangle 6"/>
          <p:cNvSpPr>
            <a:spLocks noGrp="1" noChangeArrowheads="1"/>
          </p:cNvSpPr>
          <p:nvPr>
            <p:ph type="body" idx="1"/>
          </p:nvPr>
        </p:nvSpPr>
        <p:spPr>
          <a:xfrm>
            <a:off x="1871664" y="1752600"/>
            <a:ext cx="4605337" cy="4267200"/>
          </a:xfrm>
        </p:spPr>
        <p:txBody>
          <a:bodyPr/>
          <a:lstStyle/>
          <a:p>
            <a:pPr eaLnBrk="1" hangingPunct="1">
              <a:lnSpc>
                <a:spcPct val="90000"/>
              </a:lnSpc>
            </a:pPr>
            <a:endParaRPr lang="en-US" sz="1800" dirty="0"/>
          </a:p>
          <a:p>
            <a:pPr algn="just" eaLnBrk="1" hangingPunct="1">
              <a:spcBef>
                <a:spcPts val="1200"/>
              </a:spcBef>
            </a:pPr>
            <a:r>
              <a:rPr lang="en-US" sz="3200" dirty="0">
                <a:solidFill>
                  <a:schemeClr val="tx2"/>
                </a:solidFill>
              </a:rPr>
              <a:t>P</a:t>
            </a:r>
            <a:r>
              <a:rPr lang="en-US" sz="3200" baseline="-25000" dirty="0">
                <a:solidFill>
                  <a:schemeClr val="tx2"/>
                </a:solidFill>
              </a:rPr>
              <a:t>1</a:t>
            </a:r>
            <a:r>
              <a:rPr lang="en-US" sz="3200" dirty="0">
                <a:solidFill>
                  <a:schemeClr val="tx2"/>
                </a:solidFill>
              </a:rPr>
              <a:t>=(1,b,2,h,3)</a:t>
            </a:r>
            <a:r>
              <a:rPr lang="en-US" sz="3200" dirty="0"/>
              <a:t> </a:t>
            </a:r>
            <a:r>
              <a:rPr lang="en-US" sz="3200" dirty="0" err="1"/>
              <a:t>là</a:t>
            </a:r>
            <a:r>
              <a:rPr lang="en-US" sz="3200" dirty="0"/>
              <a:t> </a:t>
            </a:r>
            <a:r>
              <a:rPr lang="en-US" sz="3200" dirty="0" err="1"/>
              <a:t>đường</a:t>
            </a:r>
            <a:r>
              <a:rPr lang="en-US" sz="3200" dirty="0"/>
              <a:t> </a:t>
            </a:r>
            <a:r>
              <a:rPr lang="en-US" sz="3200" dirty="0" err="1"/>
              <a:t>đi</a:t>
            </a:r>
            <a:r>
              <a:rPr lang="en-US" sz="3200" dirty="0"/>
              <a:t> </a:t>
            </a:r>
            <a:r>
              <a:rPr lang="en-US" sz="3200" dirty="0" err="1"/>
              <a:t>đơn</a:t>
            </a:r>
            <a:endParaRPr lang="en-US" sz="3200" dirty="0"/>
          </a:p>
          <a:p>
            <a:pPr algn="just" eaLnBrk="1" hangingPunct="1">
              <a:spcBef>
                <a:spcPts val="1200"/>
              </a:spcBef>
            </a:pPr>
            <a:r>
              <a:rPr lang="en-US" sz="3200" dirty="0">
                <a:solidFill>
                  <a:schemeClr val="accent2"/>
                </a:solidFill>
              </a:rPr>
              <a:t>P</a:t>
            </a:r>
            <a:r>
              <a:rPr lang="en-US" sz="3200" baseline="-25000" dirty="0">
                <a:solidFill>
                  <a:schemeClr val="accent2"/>
                </a:solidFill>
              </a:rPr>
              <a:t>2</a:t>
            </a:r>
            <a:r>
              <a:rPr lang="en-US" sz="3200" dirty="0">
                <a:solidFill>
                  <a:schemeClr val="accent2"/>
                </a:solidFill>
              </a:rPr>
              <a:t>=(4,c,5,e,2,g,6,f,5,d,1)</a:t>
            </a:r>
            <a:r>
              <a:rPr lang="en-US" sz="3200" dirty="0"/>
              <a:t> </a:t>
            </a:r>
            <a:r>
              <a:rPr lang="en-US" sz="3200" dirty="0" err="1"/>
              <a:t>là</a:t>
            </a:r>
            <a:r>
              <a:rPr lang="en-US" sz="3200" dirty="0"/>
              <a:t> </a:t>
            </a:r>
            <a:r>
              <a:rPr lang="en-US" sz="3200" dirty="0" err="1"/>
              <a:t>đường</a:t>
            </a:r>
            <a:r>
              <a:rPr lang="en-US" sz="3200" dirty="0"/>
              <a:t> </a:t>
            </a:r>
            <a:r>
              <a:rPr lang="en-US" sz="3200" dirty="0" err="1"/>
              <a:t>đi</a:t>
            </a:r>
            <a:r>
              <a:rPr lang="en-US" sz="3200" dirty="0"/>
              <a:t> </a:t>
            </a:r>
            <a:r>
              <a:rPr lang="en-US" sz="3200" dirty="0" err="1"/>
              <a:t>nhưng</a:t>
            </a:r>
            <a:r>
              <a:rPr lang="en-US" sz="3200" dirty="0"/>
              <a:t> </a:t>
            </a:r>
            <a:r>
              <a:rPr lang="en-US" sz="3200" dirty="0" err="1"/>
              <a:t>không</a:t>
            </a:r>
            <a:r>
              <a:rPr lang="en-US" sz="3200" dirty="0"/>
              <a:t> </a:t>
            </a:r>
            <a:r>
              <a:rPr lang="en-US" sz="3200" dirty="0" err="1"/>
              <a:t>là</a:t>
            </a:r>
            <a:r>
              <a:rPr lang="en-US" sz="3200" dirty="0"/>
              <a:t> </a:t>
            </a:r>
            <a:r>
              <a:rPr lang="en-US" sz="3200" dirty="0" err="1"/>
              <a:t>đường</a:t>
            </a:r>
            <a:r>
              <a:rPr lang="en-US" sz="3200" dirty="0"/>
              <a:t> </a:t>
            </a:r>
            <a:r>
              <a:rPr lang="en-US" sz="3200" dirty="0" err="1"/>
              <a:t>đi</a:t>
            </a:r>
            <a:r>
              <a:rPr lang="en-US" sz="3200" dirty="0"/>
              <a:t> </a:t>
            </a:r>
            <a:r>
              <a:rPr lang="en-US" sz="3200" dirty="0" err="1"/>
              <a:t>sơ</a:t>
            </a:r>
            <a:r>
              <a:rPr lang="en-US" sz="3200" dirty="0"/>
              <a:t> </a:t>
            </a:r>
            <a:r>
              <a:rPr lang="en-US" sz="3200"/>
              <a:t>cấp</a:t>
            </a:r>
            <a:endParaRPr lang="en-US" sz="3200" dirty="0"/>
          </a:p>
        </p:txBody>
      </p:sp>
      <p:sp>
        <p:nvSpPr>
          <p:cNvPr id="70665" name="Oval 7"/>
          <p:cNvSpPr>
            <a:spLocks noChangeArrowheads="1"/>
          </p:cNvSpPr>
          <p:nvPr/>
        </p:nvSpPr>
        <p:spPr bwMode="auto">
          <a:xfrm>
            <a:off x="8458200" y="3276600"/>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latin typeface="Tahoma" pitchFamily="34" charset="0"/>
              </a:rPr>
              <a:t>2</a:t>
            </a:r>
          </a:p>
        </p:txBody>
      </p:sp>
      <p:sp>
        <p:nvSpPr>
          <p:cNvPr id="70666" name="Oval 8"/>
          <p:cNvSpPr>
            <a:spLocks noChangeArrowheads="1"/>
          </p:cNvSpPr>
          <p:nvPr/>
        </p:nvSpPr>
        <p:spPr bwMode="auto">
          <a:xfrm>
            <a:off x="6629400" y="3276600"/>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latin typeface="Tahoma" pitchFamily="34" charset="0"/>
              </a:rPr>
              <a:t>4</a:t>
            </a:r>
          </a:p>
        </p:txBody>
      </p:sp>
      <p:sp>
        <p:nvSpPr>
          <p:cNvPr id="70667" name="Oval 9"/>
          <p:cNvSpPr>
            <a:spLocks noChangeArrowheads="1"/>
          </p:cNvSpPr>
          <p:nvPr/>
        </p:nvSpPr>
        <p:spPr bwMode="auto">
          <a:xfrm>
            <a:off x="7543800" y="2362200"/>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latin typeface="Tahoma" pitchFamily="34" charset="0"/>
              </a:rPr>
              <a:t>1</a:t>
            </a:r>
          </a:p>
        </p:txBody>
      </p:sp>
      <p:sp>
        <p:nvSpPr>
          <p:cNvPr id="70668" name="Oval 10"/>
          <p:cNvSpPr>
            <a:spLocks noChangeArrowheads="1"/>
          </p:cNvSpPr>
          <p:nvPr/>
        </p:nvSpPr>
        <p:spPr bwMode="auto">
          <a:xfrm>
            <a:off x="7543800" y="4191000"/>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latin typeface="Tahoma" pitchFamily="34" charset="0"/>
              </a:rPr>
              <a:t>5</a:t>
            </a:r>
          </a:p>
        </p:txBody>
      </p:sp>
      <p:sp>
        <p:nvSpPr>
          <p:cNvPr id="70669" name="Oval 11"/>
          <p:cNvSpPr>
            <a:spLocks noChangeArrowheads="1"/>
          </p:cNvSpPr>
          <p:nvPr/>
        </p:nvSpPr>
        <p:spPr bwMode="auto">
          <a:xfrm>
            <a:off x="9677400" y="3276600"/>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latin typeface="Tahoma" pitchFamily="34" charset="0"/>
              </a:rPr>
              <a:t>3</a:t>
            </a:r>
          </a:p>
        </p:txBody>
      </p:sp>
      <p:cxnSp>
        <p:nvCxnSpPr>
          <p:cNvPr id="70670" name="AutoShape 12"/>
          <p:cNvCxnSpPr>
            <a:cxnSpLocks noChangeShapeType="1"/>
            <a:stCxn id="70667" idx="3"/>
            <a:endCxn id="70666" idx="7"/>
          </p:cNvCxnSpPr>
          <p:nvPr/>
        </p:nvCxnSpPr>
        <p:spPr bwMode="auto">
          <a:xfrm flipH="1">
            <a:off x="7019925" y="2762250"/>
            <a:ext cx="590550" cy="571500"/>
          </a:xfrm>
          <a:prstGeom prst="straightConnector1">
            <a:avLst/>
          </a:prstGeom>
          <a:noFill/>
          <a:ln w="19050">
            <a:solidFill>
              <a:schemeClr val="tx1"/>
            </a:solidFill>
            <a:round/>
            <a:headEnd/>
            <a:tailEnd/>
          </a:ln>
        </p:spPr>
      </p:cxnSp>
      <p:cxnSp>
        <p:nvCxnSpPr>
          <p:cNvPr id="70671" name="AutoShape 13"/>
          <p:cNvCxnSpPr>
            <a:cxnSpLocks noChangeShapeType="1"/>
            <a:stCxn id="70668" idx="1"/>
            <a:endCxn id="70666" idx="5"/>
          </p:cNvCxnSpPr>
          <p:nvPr/>
        </p:nvCxnSpPr>
        <p:spPr bwMode="auto">
          <a:xfrm flipH="1" flipV="1">
            <a:off x="7019925" y="3676650"/>
            <a:ext cx="590550" cy="571500"/>
          </a:xfrm>
          <a:prstGeom prst="straightConnector1">
            <a:avLst/>
          </a:prstGeom>
          <a:noFill/>
          <a:ln w="19050">
            <a:solidFill>
              <a:schemeClr val="tx1"/>
            </a:solidFill>
            <a:round/>
            <a:headEnd/>
            <a:tailEnd/>
          </a:ln>
        </p:spPr>
      </p:cxnSp>
      <p:cxnSp>
        <p:nvCxnSpPr>
          <p:cNvPr id="70672" name="AutoShape 14"/>
          <p:cNvCxnSpPr>
            <a:cxnSpLocks noChangeShapeType="1"/>
            <a:stCxn id="70668" idx="7"/>
            <a:endCxn id="70665" idx="3"/>
          </p:cNvCxnSpPr>
          <p:nvPr/>
        </p:nvCxnSpPr>
        <p:spPr bwMode="auto">
          <a:xfrm flipV="1">
            <a:off x="7934325" y="3676650"/>
            <a:ext cx="590550" cy="571500"/>
          </a:xfrm>
          <a:prstGeom prst="straightConnector1">
            <a:avLst/>
          </a:prstGeom>
          <a:noFill/>
          <a:ln w="19050">
            <a:solidFill>
              <a:schemeClr val="tx1"/>
            </a:solidFill>
            <a:round/>
            <a:headEnd/>
            <a:tailEnd/>
          </a:ln>
        </p:spPr>
      </p:cxnSp>
      <p:cxnSp>
        <p:nvCxnSpPr>
          <p:cNvPr id="70673" name="AutoShape 15"/>
          <p:cNvCxnSpPr>
            <a:cxnSpLocks noChangeShapeType="1"/>
            <a:stCxn id="70665" idx="6"/>
            <a:endCxn id="70669" idx="2"/>
          </p:cNvCxnSpPr>
          <p:nvPr/>
        </p:nvCxnSpPr>
        <p:spPr bwMode="auto">
          <a:xfrm>
            <a:off x="8924925" y="3505200"/>
            <a:ext cx="742950" cy="0"/>
          </a:xfrm>
          <a:prstGeom prst="straightConnector1">
            <a:avLst/>
          </a:prstGeom>
          <a:noFill/>
          <a:ln w="19050">
            <a:solidFill>
              <a:schemeClr val="tx1"/>
            </a:solidFill>
            <a:round/>
            <a:headEnd/>
            <a:tailEnd/>
          </a:ln>
        </p:spPr>
      </p:cxnSp>
      <p:cxnSp>
        <p:nvCxnSpPr>
          <p:cNvPr id="70674" name="AutoShape 16"/>
          <p:cNvCxnSpPr>
            <a:cxnSpLocks noChangeShapeType="1"/>
            <a:stCxn id="70667" idx="5"/>
            <a:endCxn id="70665" idx="1"/>
          </p:cNvCxnSpPr>
          <p:nvPr/>
        </p:nvCxnSpPr>
        <p:spPr bwMode="auto">
          <a:xfrm>
            <a:off x="7934325" y="2762250"/>
            <a:ext cx="590550" cy="571500"/>
          </a:xfrm>
          <a:prstGeom prst="straightConnector1">
            <a:avLst/>
          </a:prstGeom>
          <a:noFill/>
          <a:ln w="19050">
            <a:solidFill>
              <a:schemeClr val="tx1"/>
            </a:solidFill>
            <a:round/>
            <a:headEnd/>
            <a:tailEnd/>
          </a:ln>
        </p:spPr>
      </p:cxnSp>
      <p:cxnSp>
        <p:nvCxnSpPr>
          <p:cNvPr id="70675" name="AutoShape 17"/>
          <p:cNvCxnSpPr>
            <a:cxnSpLocks noChangeShapeType="1"/>
            <a:stCxn id="70667" idx="4"/>
            <a:endCxn id="70668" idx="0"/>
          </p:cNvCxnSpPr>
          <p:nvPr/>
        </p:nvCxnSpPr>
        <p:spPr bwMode="auto">
          <a:xfrm>
            <a:off x="7772400" y="2828925"/>
            <a:ext cx="0" cy="1352550"/>
          </a:xfrm>
          <a:prstGeom prst="straightConnector1">
            <a:avLst/>
          </a:prstGeom>
          <a:noFill/>
          <a:ln w="19050">
            <a:solidFill>
              <a:schemeClr val="tx1"/>
            </a:solidFill>
            <a:round/>
            <a:headEnd/>
            <a:tailEnd/>
          </a:ln>
        </p:spPr>
      </p:cxnSp>
      <p:sp>
        <p:nvSpPr>
          <p:cNvPr id="70676" name="Oval 18"/>
          <p:cNvSpPr>
            <a:spLocks noChangeArrowheads="1"/>
          </p:cNvSpPr>
          <p:nvPr/>
        </p:nvSpPr>
        <p:spPr bwMode="auto">
          <a:xfrm>
            <a:off x="8467725" y="5105400"/>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latin typeface="Tahoma" pitchFamily="34" charset="0"/>
              </a:rPr>
              <a:t>6</a:t>
            </a:r>
          </a:p>
        </p:txBody>
      </p:sp>
      <p:cxnSp>
        <p:nvCxnSpPr>
          <p:cNvPr id="70677" name="AutoShape 19"/>
          <p:cNvCxnSpPr>
            <a:cxnSpLocks noChangeShapeType="1"/>
            <a:stCxn id="70668" idx="5"/>
            <a:endCxn id="70676" idx="1"/>
          </p:cNvCxnSpPr>
          <p:nvPr/>
        </p:nvCxnSpPr>
        <p:spPr bwMode="auto">
          <a:xfrm>
            <a:off x="7934326" y="4591050"/>
            <a:ext cx="600075" cy="571500"/>
          </a:xfrm>
          <a:prstGeom prst="straightConnector1">
            <a:avLst/>
          </a:prstGeom>
          <a:noFill/>
          <a:ln w="19050">
            <a:solidFill>
              <a:schemeClr val="tx1"/>
            </a:solidFill>
            <a:round/>
            <a:headEnd/>
            <a:tailEnd/>
          </a:ln>
        </p:spPr>
      </p:cxnSp>
      <p:cxnSp>
        <p:nvCxnSpPr>
          <p:cNvPr id="70678" name="AutoShape 20"/>
          <p:cNvCxnSpPr>
            <a:cxnSpLocks noChangeShapeType="1"/>
            <a:stCxn id="70665" idx="4"/>
            <a:endCxn id="70676" idx="0"/>
          </p:cNvCxnSpPr>
          <p:nvPr/>
        </p:nvCxnSpPr>
        <p:spPr bwMode="auto">
          <a:xfrm>
            <a:off x="8686801" y="3743325"/>
            <a:ext cx="9525" cy="1352550"/>
          </a:xfrm>
          <a:prstGeom prst="straightConnector1">
            <a:avLst/>
          </a:prstGeom>
          <a:noFill/>
          <a:ln w="19050">
            <a:solidFill>
              <a:schemeClr val="tx1"/>
            </a:solidFill>
            <a:round/>
            <a:headEnd/>
            <a:tailEnd/>
          </a:ln>
        </p:spPr>
      </p:cxnSp>
      <p:sp>
        <p:nvSpPr>
          <p:cNvPr id="70679" name="Text Box 21"/>
          <p:cNvSpPr txBox="1">
            <a:spLocks noChangeArrowheads="1"/>
          </p:cNvSpPr>
          <p:nvPr/>
        </p:nvSpPr>
        <p:spPr bwMode="auto">
          <a:xfrm>
            <a:off x="7019925" y="2600325"/>
            <a:ext cx="344488"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a</a:t>
            </a:r>
          </a:p>
        </p:txBody>
      </p:sp>
      <p:sp>
        <p:nvSpPr>
          <p:cNvPr id="70680" name="Text Box 22"/>
          <p:cNvSpPr txBox="1">
            <a:spLocks noChangeArrowheads="1"/>
          </p:cNvSpPr>
          <p:nvPr/>
        </p:nvSpPr>
        <p:spPr bwMode="auto">
          <a:xfrm>
            <a:off x="7007225" y="3743325"/>
            <a:ext cx="325438"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c</a:t>
            </a:r>
          </a:p>
        </p:txBody>
      </p:sp>
      <p:sp>
        <p:nvSpPr>
          <p:cNvPr id="70681" name="Text Box 23"/>
          <p:cNvSpPr txBox="1">
            <a:spLocks noChangeArrowheads="1"/>
          </p:cNvSpPr>
          <p:nvPr/>
        </p:nvSpPr>
        <p:spPr bwMode="auto">
          <a:xfrm>
            <a:off x="8229601" y="2590800"/>
            <a:ext cx="352425"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b</a:t>
            </a:r>
          </a:p>
        </p:txBody>
      </p:sp>
      <p:sp>
        <p:nvSpPr>
          <p:cNvPr id="70682" name="Text Box 24"/>
          <p:cNvSpPr txBox="1">
            <a:spLocks noChangeArrowheads="1"/>
          </p:cNvSpPr>
          <p:nvPr/>
        </p:nvSpPr>
        <p:spPr bwMode="auto">
          <a:xfrm>
            <a:off x="8153400" y="3810000"/>
            <a:ext cx="344488"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e</a:t>
            </a:r>
          </a:p>
        </p:txBody>
      </p:sp>
      <p:sp>
        <p:nvSpPr>
          <p:cNvPr id="70683" name="Text Box 25"/>
          <p:cNvSpPr txBox="1">
            <a:spLocks noChangeArrowheads="1"/>
          </p:cNvSpPr>
          <p:nvPr/>
        </p:nvSpPr>
        <p:spPr bwMode="auto">
          <a:xfrm>
            <a:off x="7467601" y="3124200"/>
            <a:ext cx="352425"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d</a:t>
            </a:r>
          </a:p>
        </p:txBody>
      </p:sp>
      <p:sp>
        <p:nvSpPr>
          <p:cNvPr id="70684" name="Text Box 26"/>
          <p:cNvSpPr txBox="1">
            <a:spLocks noChangeArrowheads="1"/>
          </p:cNvSpPr>
          <p:nvPr/>
        </p:nvSpPr>
        <p:spPr bwMode="auto">
          <a:xfrm>
            <a:off x="8007350" y="4810125"/>
            <a:ext cx="280988"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f</a:t>
            </a:r>
          </a:p>
        </p:txBody>
      </p:sp>
      <p:sp>
        <p:nvSpPr>
          <p:cNvPr id="70685" name="Text Box 27"/>
          <p:cNvSpPr txBox="1">
            <a:spLocks noChangeArrowheads="1"/>
          </p:cNvSpPr>
          <p:nvPr/>
        </p:nvSpPr>
        <p:spPr bwMode="auto">
          <a:xfrm>
            <a:off x="8648701" y="4248150"/>
            <a:ext cx="352425"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g</a:t>
            </a:r>
          </a:p>
        </p:txBody>
      </p:sp>
      <p:sp>
        <p:nvSpPr>
          <p:cNvPr id="70686" name="Text Box 28"/>
          <p:cNvSpPr txBox="1">
            <a:spLocks noChangeArrowheads="1"/>
          </p:cNvSpPr>
          <p:nvPr/>
        </p:nvSpPr>
        <p:spPr bwMode="auto">
          <a:xfrm>
            <a:off x="9151644" y="3505201"/>
            <a:ext cx="356188"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000000"/>
                </a:solidFill>
                <a:latin typeface="Tahoma" pitchFamily="34" charset="0"/>
              </a:rPr>
              <a:t>h</a:t>
            </a:r>
          </a:p>
        </p:txBody>
      </p:sp>
      <p:sp>
        <p:nvSpPr>
          <p:cNvPr id="70687" name="Text Box 29"/>
          <p:cNvSpPr txBox="1">
            <a:spLocks noChangeArrowheads="1"/>
          </p:cNvSpPr>
          <p:nvPr/>
        </p:nvSpPr>
        <p:spPr bwMode="auto">
          <a:xfrm>
            <a:off x="7315200" y="3505200"/>
            <a:ext cx="463550"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a:solidFill>
                  <a:srgbClr val="3333CC"/>
                </a:solidFill>
                <a:latin typeface="Tahoma" pitchFamily="34" charset="0"/>
              </a:rPr>
              <a:t>P</a:t>
            </a:r>
            <a:r>
              <a:rPr lang="en-US" sz="2400" baseline="-25000">
                <a:solidFill>
                  <a:srgbClr val="3333CC"/>
                </a:solidFill>
                <a:latin typeface="Tahoma" pitchFamily="34" charset="0"/>
              </a:rPr>
              <a:t>2</a:t>
            </a:r>
          </a:p>
        </p:txBody>
      </p:sp>
    </p:spTree>
    <p:extLst>
      <p:ext uri="{BB962C8B-B14F-4D97-AF65-F5344CB8AC3E}">
        <p14:creationId xmlns:p14="http://schemas.microsoft.com/office/powerpoint/2010/main" val="934109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0659" name="Slide Number Placeholder 4"/>
          <p:cNvSpPr>
            <a:spLocks noGrp="1"/>
          </p:cNvSpPr>
          <p:nvPr>
            <p:ph type="sldNum" sz="quarter" idx="11"/>
          </p:nvPr>
        </p:nvSpPr>
        <p:spPr>
          <a:noFill/>
        </p:spPr>
        <p:txBody>
          <a:bodyPr/>
          <a:lstStyle/>
          <a:p>
            <a:fld id="{7D64D9D6-5C52-4DA5-AFF9-76640C391188}" type="slidenum">
              <a:rPr lang="en-US">
                <a:solidFill>
                  <a:srgbClr val="000000"/>
                </a:solidFill>
              </a:rPr>
              <a:pPr/>
              <a:t>52</a:t>
            </a:fld>
            <a:endParaRPr lang="en-US">
              <a:solidFill>
                <a:srgbClr val="000000"/>
              </a:solidFill>
            </a:endParaRPr>
          </a:p>
        </p:txBody>
      </p:sp>
      <p:sp>
        <p:nvSpPr>
          <p:cNvPr id="70660" name="Freeform 2"/>
          <p:cNvSpPr>
            <a:spLocks/>
          </p:cNvSpPr>
          <p:nvPr/>
        </p:nvSpPr>
        <p:spPr bwMode="auto">
          <a:xfrm>
            <a:off x="7096125" y="2905126"/>
            <a:ext cx="1570038" cy="2149475"/>
          </a:xfrm>
          <a:custGeom>
            <a:avLst/>
            <a:gdLst>
              <a:gd name="T0" fmla="*/ 468 w 989"/>
              <a:gd name="T1" fmla="*/ 0 h 1354"/>
              <a:gd name="T2" fmla="*/ 516 w 989"/>
              <a:gd name="T3" fmla="*/ 852 h 1354"/>
              <a:gd name="T4" fmla="*/ 930 w 989"/>
              <a:gd name="T5" fmla="*/ 1296 h 1354"/>
              <a:gd name="T6" fmla="*/ 870 w 989"/>
              <a:gd name="T7" fmla="*/ 504 h 1354"/>
              <a:gd name="T8" fmla="*/ 438 w 989"/>
              <a:gd name="T9" fmla="*/ 804 h 1354"/>
              <a:gd name="T10" fmla="*/ 0 w 989"/>
              <a:gd name="T11" fmla="*/ 480 h 1354"/>
              <a:gd name="T12" fmla="*/ 0 60000 65536"/>
              <a:gd name="T13" fmla="*/ 0 60000 65536"/>
              <a:gd name="T14" fmla="*/ 0 60000 65536"/>
              <a:gd name="T15" fmla="*/ 0 60000 65536"/>
              <a:gd name="T16" fmla="*/ 0 60000 65536"/>
              <a:gd name="T17" fmla="*/ 0 60000 65536"/>
              <a:gd name="T18" fmla="*/ 0 w 989"/>
              <a:gd name="T19" fmla="*/ 0 h 1354"/>
              <a:gd name="T20" fmla="*/ 989 w 989"/>
              <a:gd name="T21" fmla="*/ 1354 h 1354"/>
            </a:gdLst>
            <a:ahLst/>
            <a:cxnLst>
              <a:cxn ang="T12">
                <a:pos x="T0" y="T1"/>
              </a:cxn>
              <a:cxn ang="T13">
                <a:pos x="T2" y="T3"/>
              </a:cxn>
              <a:cxn ang="T14">
                <a:pos x="T4" y="T5"/>
              </a:cxn>
              <a:cxn ang="T15">
                <a:pos x="T6" y="T7"/>
              </a:cxn>
              <a:cxn ang="T16">
                <a:pos x="T8" y="T9"/>
              </a:cxn>
              <a:cxn ang="T17">
                <a:pos x="T10" y="T11"/>
              </a:cxn>
            </a:cxnLst>
            <a:rect l="T18" t="T19" r="T20" b="T21"/>
            <a:pathLst>
              <a:path w="989" h="1354">
                <a:moveTo>
                  <a:pt x="468" y="0"/>
                </a:moveTo>
                <a:cubicBezTo>
                  <a:pt x="475" y="142"/>
                  <a:pt x="439" y="636"/>
                  <a:pt x="516" y="852"/>
                </a:cubicBezTo>
                <a:cubicBezTo>
                  <a:pt x="593" y="1068"/>
                  <a:pt x="871" y="1354"/>
                  <a:pt x="930" y="1296"/>
                </a:cubicBezTo>
                <a:cubicBezTo>
                  <a:pt x="989" y="1238"/>
                  <a:pt x="952" y="586"/>
                  <a:pt x="870" y="504"/>
                </a:cubicBezTo>
                <a:cubicBezTo>
                  <a:pt x="788" y="422"/>
                  <a:pt x="583" y="808"/>
                  <a:pt x="438" y="804"/>
                </a:cubicBezTo>
                <a:cubicBezTo>
                  <a:pt x="293" y="800"/>
                  <a:pt x="91" y="547"/>
                  <a:pt x="0" y="480"/>
                </a:cubicBezTo>
              </a:path>
            </a:pathLst>
          </a:custGeom>
          <a:noFill/>
          <a:ln w="57150">
            <a:solidFill>
              <a:schemeClr val="accent2"/>
            </a:solidFill>
            <a:round/>
            <a:headEnd type="triangle" w="med" len="med"/>
            <a:tailEnd/>
          </a:ln>
        </p:spPr>
        <p:txBody>
          <a:bodyPr wrap="none" anchor="ctr"/>
          <a:lstStyle/>
          <a:p>
            <a:pPr fontAlgn="base">
              <a:spcBef>
                <a:spcPct val="0"/>
              </a:spcBef>
              <a:spcAft>
                <a:spcPct val="0"/>
              </a:spcAft>
            </a:pPr>
            <a:endParaRPr lang="en-US" sz="2000" u="sng">
              <a:solidFill>
                <a:srgbClr val="000000"/>
              </a:solidFill>
            </a:endParaRPr>
          </a:p>
        </p:txBody>
      </p:sp>
      <p:sp>
        <p:nvSpPr>
          <p:cNvPr id="70661" name="Text Box 3"/>
          <p:cNvSpPr txBox="1">
            <a:spLocks noChangeArrowheads="1"/>
          </p:cNvSpPr>
          <p:nvPr/>
        </p:nvSpPr>
        <p:spPr bwMode="auto">
          <a:xfrm>
            <a:off x="8534400" y="2819401"/>
            <a:ext cx="474810"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P</a:t>
            </a:r>
            <a:r>
              <a:rPr lang="en-US" sz="2400" baseline="-25000">
                <a:solidFill>
                  <a:srgbClr val="000000"/>
                </a:solidFill>
              </a:rPr>
              <a:t>1</a:t>
            </a:r>
          </a:p>
        </p:txBody>
      </p:sp>
      <p:sp>
        <p:nvSpPr>
          <p:cNvPr id="70662" name="Freeform 4"/>
          <p:cNvSpPr>
            <a:spLocks/>
          </p:cNvSpPr>
          <p:nvPr/>
        </p:nvSpPr>
        <p:spPr bwMode="auto">
          <a:xfrm>
            <a:off x="8029575" y="2724150"/>
            <a:ext cx="1638300" cy="736600"/>
          </a:xfrm>
          <a:custGeom>
            <a:avLst/>
            <a:gdLst>
              <a:gd name="T0" fmla="*/ 0 w 1032"/>
              <a:gd name="T1" fmla="*/ 0 h 464"/>
              <a:gd name="T2" fmla="*/ 462 w 1032"/>
              <a:gd name="T3" fmla="*/ 396 h 464"/>
              <a:gd name="T4" fmla="*/ 1032 w 1032"/>
              <a:gd name="T5" fmla="*/ 408 h 464"/>
              <a:gd name="T6" fmla="*/ 0 60000 65536"/>
              <a:gd name="T7" fmla="*/ 0 60000 65536"/>
              <a:gd name="T8" fmla="*/ 0 60000 65536"/>
              <a:gd name="T9" fmla="*/ 0 w 1032"/>
              <a:gd name="T10" fmla="*/ 0 h 464"/>
              <a:gd name="T11" fmla="*/ 1032 w 1032"/>
              <a:gd name="T12" fmla="*/ 464 h 464"/>
            </a:gdLst>
            <a:ahLst/>
            <a:cxnLst>
              <a:cxn ang="T6">
                <a:pos x="T0" y="T1"/>
              </a:cxn>
              <a:cxn ang="T7">
                <a:pos x="T2" y="T3"/>
              </a:cxn>
              <a:cxn ang="T8">
                <a:pos x="T4" y="T5"/>
              </a:cxn>
            </a:cxnLst>
            <a:rect l="T9" t="T10" r="T11" b="T12"/>
            <a:pathLst>
              <a:path w="1032" h="464">
                <a:moveTo>
                  <a:pt x="0" y="0"/>
                </a:moveTo>
                <a:cubicBezTo>
                  <a:pt x="77" y="66"/>
                  <a:pt x="290" y="328"/>
                  <a:pt x="462" y="396"/>
                </a:cubicBezTo>
                <a:cubicBezTo>
                  <a:pt x="634" y="464"/>
                  <a:pt x="913" y="406"/>
                  <a:pt x="1032" y="408"/>
                </a:cubicBezTo>
              </a:path>
            </a:pathLst>
          </a:custGeom>
          <a:noFill/>
          <a:ln w="57150">
            <a:solidFill>
              <a:schemeClr val="tx2"/>
            </a:solidFill>
            <a:round/>
            <a:headEnd/>
            <a:tailEnd type="triangle" w="med" len="med"/>
          </a:ln>
        </p:spPr>
        <p:txBody>
          <a:bodyPr wrap="none" anchor="ctr"/>
          <a:lstStyle/>
          <a:p>
            <a:pPr fontAlgn="base">
              <a:spcBef>
                <a:spcPct val="0"/>
              </a:spcBef>
              <a:spcAft>
                <a:spcPct val="0"/>
              </a:spcAft>
            </a:pPr>
            <a:endParaRPr lang="en-US" sz="2000" u="sng">
              <a:solidFill>
                <a:srgbClr val="000000"/>
              </a:solidFill>
            </a:endParaRPr>
          </a:p>
        </p:txBody>
      </p:sp>
      <p:sp>
        <p:nvSpPr>
          <p:cNvPr id="70663" name="Rectangle 5"/>
          <p:cNvSpPr>
            <a:spLocks noGrp="1" noChangeArrowheads="1"/>
          </p:cNvSpPr>
          <p:nvPr>
            <p:ph type="title"/>
          </p:nvPr>
        </p:nvSpPr>
        <p:spPr/>
        <p:txBody>
          <a:bodyPr/>
          <a:lstStyle/>
          <a:p>
            <a:pPr eaLnBrk="1" hangingPunct="1"/>
            <a:r>
              <a:rPr lang="en-US"/>
              <a:t>Ví dụ (cont.)</a:t>
            </a:r>
          </a:p>
        </p:txBody>
      </p:sp>
      <p:sp>
        <p:nvSpPr>
          <p:cNvPr id="70664" name="Rectangle 6"/>
          <p:cNvSpPr>
            <a:spLocks noGrp="1" noChangeArrowheads="1"/>
          </p:cNvSpPr>
          <p:nvPr>
            <p:ph type="body" idx="1"/>
          </p:nvPr>
        </p:nvSpPr>
        <p:spPr>
          <a:xfrm>
            <a:off x="1871664" y="1752600"/>
            <a:ext cx="4605337" cy="4267200"/>
          </a:xfrm>
        </p:spPr>
        <p:txBody>
          <a:bodyPr/>
          <a:lstStyle/>
          <a:p>
            <a:pPr eaLnBrk="1" hangingPunct="1">
              <a:lnSpc>
                <a:spcPct val="90000"/>
              </a:lnSpc>
            </a:pPr>
            <a:endParaRPr lang="en-US" sz="1800" dirty="0"/>
          </a:p>
          <a:p>
            <a:pPr algn="just" eaLnBrk="1" hangingPunct="1">
              <a:spcBef>
                <a:spcPts val="1200"/>
              </a:spcBef>
            </a:pPr>
            <a:r>
              <a:rPr lang="en-US" sz="3200" i="1" dirty="0">
                <a:solidFill>
                  <a:schemeClr val="tx2"/>
                </a:solidFill>
              </a:rPr>
              <a:t>P</a:t>
            </a:r>
            <a:r>
              <a:rPr lang="en-US" sz="3200" baseline="-25000" dirty="0">
                <a:solidFill>
                  <a:schemeClr val="tx2"/>
                </a:solidFill>
              </a:rPr>
              <a:t>1</a:t>
            </a:r>
            <a:r>
              <a:rPr lang="en-US" sz="3200" dirty="0">
                <a:solidFill>
                  <a:schemeClr val="tx2"/>
                </a:solidFill>
              </a:rPr>
              <a:t>=(1, </a:t>
            </a:r>
            <a:r>
              <a:rPr lang="en-US" sz="3200" i="1" dirty="0">
                <a:solidFill>
                  <a:schemeClr val="tx2"/>
                </a:solidFill>
              </a:rPr>
              <a:t>b</a:t>
            </a:r>
            <a:r>
              <a:rPr lang="en-US" sz="3200" dirty="0">
                <a:solidFill>
                  <a:schemeClr val="tx2"/>
                </a:solidFill>
              </a:rPr>
              <a:t>, 2, </a:t>
            </a:r>
            <a:r>
              <a:rPr lang="en-US" sz="3200" i="1" dirty="0">
                <a:solidFill>
                  <a:schemeClr val="tx2"/>
                </a:solidFill>
              </a:rPr>
              <a:t>h</a:t>
            </a:r>
            <a:r>
              <a:rPr lang="en-US" sz="3200" dirty="0">
                <a:solidFill>
                  <a:schemeClr val="tx2"/>
                </a:solidFill>
              </a:rPr>
              <a:t>, 3)</a:t>
            </a:r>
            <a:r>
              <a:rPr lang="en-US" sz="3200" dirty="0"/>
              <a:t> </a:t>
            </a:r>
            <a:r>
              <a:rPr lang="en-US" sz="3200" dirty="0" err="1"/>
              <a:t>là</a:t>
            </a:r>
            <a:r>
              <a:rPr lang="en-US" sz="3200" dirty="0"/>
              <a:t> </a:t>
            </a:r>
            <a:r>
              <a:rPr lang="en-US" sz="3200" dirty="0" err="1"/>
              <a:t>đường</a:t>
            </a:r>
            <a:r>
              <a:rPr lang="en-US" sz="3200" dirty="0"/>
              <a:t> </a:t>
            </a:r>
            <a:r>
              <a:rPr lang="en-US" sz="3200" dirty="0" err="1"/>
              <a:t>đi</a:t>
            </a:r>
            <a:r>
              <a:rPr lang="en-US" sz="3200" dirty="0"/>
              <a:t> </a:t>
            </a:r>
            <a:r>
              <a:rPr lang="en-US" sz="3200" dirty="0" err="1"/>
              <a:t>đơn</a:t>
            </a:r>
            <a:endParaRPr lang="en-US" sz="3200" dirty="0"/>
          </a:p>
          <a:p>
            <a:pPr algn="just" eaLnBrk="1" hangingPunct="1">
              <a:spcBef>
                <a:spcPts val="1200"/>
              </a:spcBef>
            </a:pPr>
            <a:r>
              <a:rPr lang="en-US" sz="3200" i="1" dirty="0">
                <a:solidFill>
                  <a:schemeClr val="accent2"/>
                </a:solidFill>
              </a:rPr>
              <a:t>P</a:t>
            </a:r>
            <a:r>
              <a:rPr lang="en-US" sz="3200" baseline="-25000" dirty="0">
                <a:solidFill>
                  <a:schemeClr val="accent2"/>
                </a:solidFill>
              </a:rPr>
              <a:t>2</a:t>
            </a:r>
            <a:r>
              <a:rPr lang="en-US" sz="3200" dirty="0">
                <a:solidFill>
                  <a:schemeClr val="accent2"/>
                </a:solidFill>
              </a:rPr>
              <a:t>=(4,</a:t>
            </a:r>
            <a:r>
              <a:rPr lang="en-US" sz="3200" i="1" dirty="0">
                <a:solidFill>
                  <a:schemeClr val="accent2"/>
                </a:solidFill>
              </a:rPr>
              <a:t>c</a:t>
            </a:r>
            <a:r>
              <a:rPr lang="en-US" sz="3200" dirty="0">
                <a:solidFill>
                  <a:schemeClr val="accent2"/>
                </a:solidFill>
              </a:rPr>
              <a:t>,</a:t>
            </a:r>
            <a:r>
              <a:rPr lang="en-US" sz="3200" b="1" dirty="0">
                <a:solidFill>
                  <a:srgbClr val="C00000"/>
                </a:solidFill>
              </a:rPr>
              <a:t>5</a:t>
            </a:r>
            <a:r>
              <a:rPr lang="en-US" sz="3200" dirty="0">
                <a:solidFill>
                  <a:schemeClr val="accent2"/>
                </a:solidFill>
              </a:rPr>
              <a:t>,</a:t>
            </a:r>
            <a:r>
              <a:rPr lang="en-US" sz="3200" i="1" dirty="0">
                <a:solidFill>
                  <a:schemeClr val="accent2"/>
                </a:solidFill>
              </a:rPr>
              <a:t>e</a:t>
            </a:r>
            <a:r>
              <a:rPr lang="en-US" sz="3200" dirty="0">
                <a:solidFill>
                  <a:schemeClr val="accent2"/>
                </a:solidFill>
              </a:rPr>
              <a:t>,2,</a:t>
            </a:r>
            <a:r>
              <a:rPr lang="en-US" sz="3200" i="1" dirty="0">
                <a:solidFill>
                  <a:schemeClr val="accent2"/>
                </a:solidFill>
              </a:rPr>
              <a:t>g</a:t>
            </a:r>
            <a:r>
              <a:rPr lang="en-US" sz="3200" dirty="0">
                <a:solidFill>
                  <a:schemeClr val="accent2"/>
                </a:solidFill>
              </a:rPr>
              <a:t>,6,</a:t>
            </a:r>
            <a:r>
              <a:rPr lang="en-US" sz="3200" i="1" dirty="0">
                <a:solidFill>
                  <a:schemeClr val="accent2"/>
                </a:solidFill>
              </a:rPr>
              <a:t>f</a:t>
            </a:r>
            <a:r>
              <a:rPr lang="en-US" sz="3200" dirty="0">
                <a:solidFill>
                  <a:schemeClr val="accent2"/>
                </a:solidFill>
              </a:rPr>
              <a:t>,</a:t>
            </a:r>
            <a:r>
              <a:rPr lang="en-US" sz="3200" b="1" dirty="0">
                <a:solidFill>
                  <a:srgbClr val="C00000"/>
                </a:solidFill>
              </a:rPr>
              <a:t>5</a:t>
            </a:r>
            <a:r>
              <a:rPr lang="en-US" sz="3200" dirty="0">
                <a:solidFill>
                  <a:schemeClr val="accent2"/>
                </a:solidFill>
              </a:rPr>
              <a:t>,</a:t>
            </a:r>
            <a:r>
              <a:rPr lang="en-US" sz="3200" i="1" dirty="0">
                <a:solidFill>
                  <a:schemeClr val="accent2"/>
                </a:solidFill>
              </a:rPr>
              <a:t>d</a:t>
            </a:r>
            <a:r>
              <a:rPr lang="en-US" sz="3200" dirty="0">
                <a:solidFill>
                  <a:schemeClr val="accent2"/>
                </a:solidFill>
              </a:rPr>
              <a:t>,1)</a:t>
            </a:r>
            <a:r>
              <a:rPr lang="en-US" sz="3200" dirty="0"/>
              <a:t> </a:t>
            </a:r>
            <a:r>
              <a:rPr lang="en-US" sz="3200" dirty="0" err="1"/>
              <a:t>là</a:t>
            </a:r>
            <a:r>
              <a:rPr lang="en-US" sz="3200" dirty="0"/>
              <a:t> </a:t>
            </a:r>
            <a:r>
              <a:rPr lang="en-US" sz="3200" dirty="0" err="1"/>
              <a:t>đường</a:t>
            </a:r>
            <a:r>
              <a:rPr lang="en-US" sz="3200" dirty="0"/>
              <a:t> </a:t>
            </a:r>
            <a:r>
              <a:rPr lang="en-US" sz="3200" dirty="0" err="1"/>
              <a:t>đi</a:t>
            </a:r>
            <a:r>
              <a:rPr lang="en-US" sz="3200" dirty="0"/>
              <a:t> </a:t>
            </a:r>
            <a:r>
              <a:rPr lang="en-US" sz="3200" dirty="0" err="1"/>
              <a:t>nhưng</a:t>
            </a:r>
            <a:r>
              <a:rPr lang="en-US" sz="3200" dirty="0"/>
              <a:t> </a:t>
            </a:r>
            <a:r>
              <a:rPr lang="en-US" sz="3200" dirty="0" err="1"/>
              <a:t>không</a:t>
            </a:r>
            <a:r>
              <a:rPr lang="en-US" sz="3200" dirty="0"/>
              <a:t> </a:t>
            </a:r>
            <a:r>
              <a:rPr lang="en-US" sz="3200" dirty="0" err="1"/>
              <a:t>là</a:t>
            </a:r>
            <a:r>
              <a:rPr lang="en-US" sz="3200" dirty="0"/>
              <a:t> </a:t>
            </a:r>
            <a:r>
              <a:rPr lang="en-US" sz="3200" dirty="0" err="1"/>
              <a:t>đường</a:t>
            </a:r>
            <a:r>
              <a:rPr lang="en-US" sz="3200" dirty="0"/>
              <a:t> </a:t>
            </a:r>
            <a:r>
              <a:rPr lang="en-US" sz="3200" dirty="0" err="1"/>
              <a:t>đi</a:t>
            </a:r>
            <a:r>
              <a:rPr lang="en-US" sz="3200" dirty="0"/>
              <a:t> </a:t>
            </a:r>
            <a:r>
              <a:rPr lang="en-US" sz="3200" dirty="0" err="1"/>
              <a:t>sơ</a:t>
            </a:r>
            <a:r>
              <a:rPr lang="en-US" sz="3200" dirty="0"/>
              <a:t> </a:t>
            </a:r>
            <a:r>
              <a:rPr lang="en-US" sz="3200" dirty="0" err="1"/>
              <a:t>cấp</a:t>
            </a:r>
            <a:endParaRPr lang="en-US" sz="3200" dirty="0"/>
          </a:p>
        </p:txBody>
      </p:sp>
      <p:sp>
        <p:nvSpPr>
          <p:cNvPr id="70665" name="Oval 7"/>
          <p:cNvSpPr>
            <a:spLocks noChangeArrowheads="1"/>
          </p:cNvSpPr>
          <p:nvPr/>
        </p:nvSpPr>
        <p:spPr bwMode="auto">
          <a:xfrm>
            <a:off x="8458200" y="3276600"/>
            <a:ext cx="457200" cy="457200"/>
          </a:xfrm>
          <a:prstGeom prst="ellipse">
            <a:avLst/>
          </a:prstGeom>
          <a:solidFill>
            <a:srgbClr val="FFFF00"/>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rPr>
              <a:t>2</a:t>
            </a:r>
          </a:p>
        </p:txBody>
      </p:sp>
      <p:sp>
        <p:nvSpPr>
          <p:cNvPr id="70666" name="Oval 8"/>
          <p:cNvSpPr>
            <a:spLocks noChangeArrowheads="1"/>
          </p:cNvSpPr>
          <p:nvPr/>
        </p:nvSpPr>
        <p:spPr bwMode="auto">
          <a:xfrm>
            <a:off x="6629400" y="3276600"/>
            <a:ext cx="457200" cy="457200"/>
          </a:xfrm>
          <a:prstGeom prst="ellipse">
            <a:avLst/>
          </a:prstGeom>
          <a:solidFill>
            <a:srgbClr val="FFFF00"/>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rPr>
              <a:t>4</a:t>
            </a:r>
          </a:p>
        </p:txBody>
      </p:sp>
      <p:sp>
        <p:nvSpPr>
          <p:cNvPr id="70667" name="Oval 9"/>
          <p:cNvSpPr>
            <a:spLocks noChangeArrowheads="1"/>
          </p:cNvSpPr>
          <p:nvPr/>
        </p:nvSpPr>
        <p:spPr bwMode="auto">
          <a:xfrm>
            <a:off x="7543800" y="2362200"/>
            <a:ext cx="457200" cy="457200"/>
          </a:xfrm>
          <a:prstGeom prst="ellipse">
            <a:avLst/>
          </a:prstGeom>
          <a:solidFill>
            <a:srgbClr val="FFFF00"/>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rPr>
              <a:t>1</a:t>
            </a:r>
          </a:p>
        </p:txBody>
      </p:sp>
      <p:sp>
        <p:nvSpPr>
          <p:cNvPr id="70668" name="Oval 10"/>
          <p:cNvSpPr>
            <a:spLocks noChangeArrowheads="1"/>
          </p:cNvSpPr>
          <p:nvPr/>
        </p:nvSpPr>
        <p:spPr bwMode="auto">
          <a:xfrm>
            <a:off x="7543800" y="4191000"/>
            <a:ext cx="457200" cy="457200"/>
          </a:xfrm>
          <a:prstGeom prst="ellipse">
            <a:avLst/>
          </a:prstGeom>
          <a:solidFill>
            <a:srgbClr val="FFFF00"/>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rPr>
              <a:t>5</a:t>
            </a:r>
          </a:p>
        </p:txBody>
      </p:sp>
      <p:sp>
        <p:nvSpPr>
          <p:cNvPr id="70669" name="Oval 11"/>
          <p:cNvSpPr>
            <a:spLocks noChangeArrowheads="1"/>
          </p:cNvSpPr>
          <p:nvPr/>
        </p:nvSpPr>
        <p:spPr bwMode="auto">
          <a:xfrm>
            <a:off x="9677400" y="3276600"/>
            <a:ext cx="457200" cy="457200"/>
          </a:xfrm>
          <a:prstGeom prst="ellipse">
            <a:avLst/>
          </a:prstGeom>
          <a:solidFill>
            <a:srgbClr val="FFFF00"/>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rPr>
              <a:t>3</a:t>
            </a:r>
          </a:p>
        </p:txBody>
      </p:sp>
      <p:cxnSp>
        <p:nvCxnSpPr>
          <p:cNvPr id="70670" name="AutoShape 12"/>
          <p:cNvCxnSpPr>
            <a:cxnSpLocks noChangeShapeType="1"/>
            <a:stCxn id="70667" idx="3"/>
            <a:endCxn id="70666" idx="7"/>
          </p:cNvCxnSpPr>
          <p:nvPr/>
        </p:nvCxnSpPr>
        <p:spPr bwMode="auto">
          <a:xfrm flipH="1">
            <a:off x="7019925" y="2762250"/>
            <a:ext cx="590550" cy="571500"/>
          </a:xfrm>
          <a:prstGeom prst="straightConnector1">
            <a:avLst/>
          </a:prstGeom>
          <a:noFill/>
          <a:ln w="28575">
            <a:solidFill>
              <a:schemeClr val="tx1"/>
            </a:solidFill>
            <a:round/>
            <a:headEnd type="none" w="med" len="med"/>
            <a:tailEnd type="triangle" w="med" len="med"/>
          </a:ln>
        </p:spPr>
      </p:cxnSp>
      <p:cxnSp>
        <p:nvCxnSpPr>
          <p:cNvPr id="70671" name="AutoShape 13"/>
          <p:cNvCxnSpPr>
            <a:cxnSpLocks noChangeShapeType="1"/>
            <a:stCxn id="70668" idx="1"/>
            <a:endCxn id="70666" idx="5"/>
          </p:cNvCxnSpPr>
          <p:nvPr/>
        </p:nvCxnSpPr>
        <p:spPr bwMode="auto">
          <a:xfrm flipH="1" flipV="1">
            <a:off x="7019925" y="3676650"/>
            <a:ext cx="590550" cy="571500"/>
          </a:xfrm>
          <a:prstGeom prst="straightConnector1">
            <a:avLst/>
          </a:prstGeom>
          <a:noFill/>
          <a:ln w="28575">
            <a:solidFill>
              <a:schemeClr val="tx1"/>
            </a:solidFill>
            <a:round/>
            <a:headEnd type="triangle" w="med" len="med"/>
            <a:tailEnd type="none" w="med" len="med"/>
          </a:ln>
        </p:spPr>
      </p:cxnSp>
      <p:cxnSp>
        <p:nvCxnSpPr>
          <p:cNvPr id="70672" name="AutoShape 14"/>
          <p:cNvCxnSpPr>
            <a:cxnSpLocks noChangeShapeType="1"/>
            <a:stCxn id="70668" idx="7"/>
            <a:endCxn id="70665" idx="3"/>
          </p:cNvCxnSpPr>
          <p:nvPr/>
        </p:nvCxnSpPr>
        <p:spPr bwMode="auto">
          <a:xfrm flipV="1">
            <a:off x="7934325" y="3676650"/>
            <a:ext cx="590550" cy="571500"/>
          </a:xfrm>
          <a:prstGeom prst="straightConnector1">
            <a:avLst/>
          </a:prstGeom>
          <a:noFill/>
          <a:ln w="28575">
            <a:solidFill>
              <a:schemeClr val="tx1"/>
            </a:solidFill>
            <a:round/>
            <a:headEnd type="triangle" w="med" len="med"/>
            <a:tailEnd type="none" w="med" len="med"/>
          </a:ln>
        </p:spPr>
      </p:cxnSp>
      <p:cxnSp>
        <p:nvCxnSpPr>
          <p:cNvPr id="70673" name="AutoShape 15"/>
          <p:cNvCxnSpPr>
            <a:cxnSpLocks noChangeShapeType="1"/>
            <a:stCxn id="70665" idx="6"/>
            <a:endCxn id="70669" idx="2"/>
          </p:cNvCxnSpPr>
          <p:nvPr/>
        </p:nvCxnSpPr>
        <p:spPr bwMode="auto">
          <a:xfrm>
            <a:off x="8924925" y="3505200"/>
            <a:ext cx="742950" cy="0"/>
          </a:xfrm>
          <a:prstGeom prst="straightConnector1">
            <a:avLst/>
          </a:prstGeom>
          <a:noFill/>
          <a:ln w="28575">
            <a:solidFill>
              <a:schemeClr val="tx1"/>
            </a:solidFill>
            <a:round/>
            <a:headEnd type="none" w="med" len="med"/>
            <a:tailEnd type="triangle" w="med" len="med"/>
          </a:ln>
        </p:spPr>
      </p:cxnSp>
      <p:cxnSp>
        <p:nvCxnSpPr>
          <p:cNvPr id="70674" name="AutoShape 16"/>
          <p:cNvCxnSpPr>
            <a:cxnSpLocks noChangeShapeType="1"/>
            <a:stCxn id="70667" idx="5"/>
            <a:endCxn id="70665" idx="1"/>
          </p:cNvCxnSpPr>
          <p:nvPr/>
        </p:nvCxnSpPr>
        <p:spPr bwMode="auto">
          <a:xfrm>
            <a:off x="7934325" y="2762250"/>
            <a:ext cx="590550" cy="571500"/>
          </a:xfrm>
          <a:prstGeom prst="straightConnector1">
            <a:avLst/>
          </a:prstGeom>
          <a:noFill/>
          <a:ln w="28575">
            <a:solidFill>
              <a:schemeClr val="tx1"/>
            </a:solidFill>
            <a:round/>
            <a:headEnd type="none" w="med" len="med"/>
            <a:tailEnd type="triangle" w="med" len="med"/>
          </a:ln>
        </p:spPr>
      </p:cxnSp>
      <p:cxnSp>
        <p:nvCxnSpPr>
          <p:cNvPr id="70675" name="AutoShape 17"/>
          <p:cNvCxnSpPr>
            <a:cxnSpLocks noChangeShapeType="1"/>
            <a:stCxn id="70667" idx="4"/>
            <a:endCxn id="70668" idx="0"/>
          </p:cNvCxnSpPr>
          <p:nvPr/>
        </p:nvCxnSpPr>
        <p:spPr bwMode="auto">
          <a:xfrm>
            <a:off x="7772400" y="2828925"/>
            <a:ext cx="0" cy="1352550"/>
          </a:xfrm>
          <a:prstGeom prst="straightConnector1">
            <a:avLst/>
          </a:prstGeom>
          <a:noFill/>
          <a:ln w="28575">
            <a:solidFill>
              <a:schemeClr val="tx1"/>
            </a:solidFill>
            <a:round/>
            <a:headEnd type="triangle" w="med" len="med"/>
            <a:tailEnd type="none" w="med" len="med"/>
          </a:ln>
        </p:spPr>
      </p:cxnSp>
      <p:sp>
        <p:nvSpPr>
          <p:cNvPr id="70676" name="Oval 18"/>
          <p:cNvSpPr>
            <a:spLocks noChangeArrowheads="1"/>
          </p:cNvSpPr>
          <p:nvPr/>
        </p:nvSpPr>
        <p:spPr bwMode="auto">
          <a:xfrm>
            <a:off x="8467725" y="5105400"/>
            <a:ext cx="457200" cy="457200"/>
          </a:xfrm>
          <a:prstGeom prst="ellipse">
            <a:avLst/>
          </a:prstGeom>
          <a:solidFill>
            <a:srgbClr val="FFFF00"/>
          </a:solidFill>
          <a:ln w="19050">
            <a:solidFill>
              <a:schemeClr val="tx1"/>
            </a:solidFill>
            <a:round/>
            <a:headEnd/>
            <a:tailEnd/>
          </a:ln>
        </p:spPr>
        <p:txBody>
          <a:bodyPr wrap="none" anchor="ctr"/>
          <a:lstStyle/>
          <a:p>
            <a:pPr algn="ctr" fontAlgn="base">
              <a:spcBef>
                <a:spcPct val="0"/>
              </a:spcBef>
              <a:spcAft>
                <a:spcPct val="0"/>
              </a:spcAft>
            </a:pPr>
            <a:r>
              <a:rPr lang="en-US" sz="2400">
                <a:solidFill>
                  <a:srgbClr val="000000"/>
                </a:solidFill>
              </a:rPr>
              <a:t>6</a:t>
            </a:r>
          </a:p>
        </p:txBody>
      </p:sp>
      <p:cxnSp>
        <p:nvCxnSpPr>
          <p:cNvPr id="70677" name="AutoShape 19"/>
          <p:cNvCxnSpPr>
            <a:cxnSpLocks noChangeShapeType="1"/>
            <a:stCxn id="70668" idx="5"/>
            <a:endCxn id="70676" idx="1"/>
          </p:cNvCxnSpPr>
          <p:nvPr/>
        </p:nvCxnSpPr>
        <p:spPr bwMode="auto">
          <a:xfrm>
            <a:off x="7934326" y="4591050"/>
            <a:ext cx="600075" cy="571500"/>
          </a:xfrm>
          <a:prstGeom prst="straightConnector1">
            <a:avLst/>
          </a:prstGeom>
          <a:noFill/>
          <a:ln w="28575">
            <a:solidFill>
              <a:schemeClr val="tx1"/>
            </a:solidFill>
            <a:round/>
            <a:headEnd type="none" w="med" len="med"/>
            <a:tailEnd type="triangle" w="med" len="med"/>
          </a:ln>
        </p:spPr>
      </p:cxnSp>
      <p:cxnSp>
        <p:nvCxnSpPr>
          <p:cNvPr id="70678" name="AutoShape 20"/>
          <p:cNvCxnSpPr>
            <a:cxnSpLocks noChangeShapeType="1"/>
            <a:stCxn id="70665" idx="4"/>
            <a:endCxn id="70676" idx="0"/>
          </p:cNvCxnSpPr>
          <p:nvPr/>
        </p:nvCxnSpPr>
        <p:spPr bwMode="auto">
          <a:xfrm>
            <a:off x="8686801" y="3743325"/>
            <a:ext cx="9525" cy="1352550"/>
          </a:xfrm>
          <a:prstGeom prst="straightConnector1">
            <a:avLst/>
          </a:prstGeom>
          <a:noFill/>
          <a:ln w="28575">
            <a:solidFill>
              <a:schemeClr val="tx1"/>
            </a:solidFill>
            <a:round/>
            <a:headEnd type="triangle" w="med" len="med"/>
            <a:tailEnd type="none" w="med" len="med"/>
          </a:ln>
        </p:spPr>
      </p:cxnSp>
      <p:sp>
        <p:nvSpPr>
          <p:cNvPr id="70679" name="Text Box 21"/>
          <p:cNvSpPr txBox="1">
            <a:spLocks noChangeArrowheads="1"/>
          </p:cNvSpPr>
          <p:nvPr/>
        </p:nvSpPr>
        <p:spPr bwMode="auto">
          <a:xfrm>
            <a:off x="7019926" y="2600326"/>
            <a:ext cx="338555"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a</a:t>
            </a:r>
          </a:p>
        </p:txBody>
      </p:sp>
      <p:sp>
        <p:nvSpPr>
          <p:cNvPr id="70680" name="Text Box 22"/>
          <p:cNvSpPr txBox="1">
            <a:spLocks noChangeArrowheads="1"/>
          </p:cNvSpPr>
          <p:nvPr/>
        </p:nvSpPr>
        <p:spPr bwMode="auto">
          <a:xfrm>
            <a:off x="7007225" y="3743325"/>
            <a:ext cx="325438"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c</a:t>
            </a:r>
          </a:p>
        </p:txBody>
      </p:sp>
      <p:sp>
        <p:nvSpPr>
          <p:cNvPr id="70681" name="Text Box 23"/>
          <p:cNvSpPr txBox="1">
            <a:spLocks noChangeArrowheads="1"/>
          </p:cNvSpPr>
          <p:nvPr/>
        </p:nvSpPr>
        <p:spPr bwMode="auto">
          <a:xfrm>
            <a:off x="8229600" y="2590801"/>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b</a:t>
            </a:r>
          </a:p>
        </p:txBody>
      </p:sp>
      <p:sp>
        <p:nvSpPr>
          <p:cNvPr id="70682" name="Text Box 24"/>
          <p:cNvSpPr txBox="1">
            <a:spLocks noChangeArrowheads="1"/>
          </p:cNvSpPr>
          <p:nvPr/>
        </p:nvSpPr>
        <p:spPr bwMode="auto">
          <a:xfrm>
            <a:off x="8153400" y="3810001"/>
            <a:ext cx="320922"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e</a:t>
            </a:r>
          </a:p>
        </p:txBody>
      </p:sp>
      <p:sp>
        <p:nvSpPr>
          <p:cNvPr id="70683" name="Text Box 25"/>
          <p:cNvSpPr txBox="1">
            <a:spLocks noChangeArrowheads="1"/>
          </p:cNvSpPr>
          <p:nvPr/>
        </p:nvSpPr>
        <p:spPr bwMode="auto">
          <a:xfrm>
            <a:off x="7467600" y="3124201"/>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d</a:t>
            </a:r>
          </a:p>
        </p:txBody>
      </p:sp>
      <p:sp>
        <p:nvSpPr>
          <p:cNvPr id="70684" name="Text Box 26"/>
          <p:cNvSpPr txBox="1">
            <a:spLocks noChangeArrowheads="1"/>
          </p:cNvSpPr>
          <p:nvPr/>
        </p:nvSpPr>
        <p:spPr bwMode="auto">
          <a:xfrm>
            <a:off x="8007351" y="4810126"/>
            <a:ext cx="287259"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f</a:t>
            </a:r>
          </a:p>
        </p:txBody>
      </p:sp>
      <p:sp>
        <p:nvSpPr>
          <p:cNvPr id="70685" name="Text Box 27"/>
          <p:cNvSpPr txBox="1">
            <a:spLocks noChangeArrowheads="1"/>
          </p:cNvSpPr>
          <p:nvPr/>
        </p:nvSpPr>
        <p:spPr bwMode="auto">
          <a:xfrm>
            <a:off x="8648700" y="4248151"/>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g</a:t>
            </a:r>
          </a:p>
        </p:txBody>
      </p:sp>
      <p:sp>
        <p:nvSpPr>
          <p:cNvPr id="70686" name="Text Box 28"/>
          <p:cNvSpPr txBox="1">
            <a:spLocks noChangeArrowheads="1"/>
          </p:cNvSpPr>
          <p:nvPr/>
        </p:nvSpPr>
        <p:spPr bwMode="auto">
          <a:xfrm>
            <a:off x="9153525" y="3505201"/>
            <a:ext cx="356188"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h</a:t>
            </a:r>
          </a:p>
        </p:txBody>
      </p:sp>
      <p:sp>
        <p:nvSpPr>
          <p:cNvPr id="70687" name="Text Box 29"/>
          <p:cNvSpPr txBox="1">
            <a:spLocks noChangeArrowheads="1"/>
          </p:cNvSpPr>
          <p:nvPr/>
        </p:nvSpPr>
        <p:spPr bwMode="auto">
          <a:xfrm>
            <a:off x="7315200" y="3505201"/>
            <a:ext cx="474810"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3333CC"/>
                </a:solidFill>
              </a:rPr>
              <a:t>P</a:t>
            </a:r>
            <a:r>
              <a:rPr lang="en-US" sz="2400" baseline="-25000">
                <a:solidFill>
                  <a:srgbClr val="3333CC"/>
                </a:solidFill>
              </a:rPr>
              <a:t>2</a:t>
            </a:r>
          </a:p>
        </p:txBody>
      </p:sp>
      <p:cxnSp>
        <p:nvCxnSpPr>
          <p:cNvPr id="37" name="Curved Connector 36"/>
          <p:cNvCxnSpPr>
            <a:stCxn id="70676" idx="3"/>
            <a:endCxn id="70668" idx="3"/>
          </p:cNvCxnSpPr>
          <p:nvPr/>
        </p:nvCxnSpPr>
        <p:spPr bwMode="auto">
          <a:xfrm rot="5400000" flipH="1">
            <a:off x="7615518" y="4576484"/>
            <a:ext cx="914400" cy="923925"/>
          </a:xfrm>
          <a:prstGeom prst="curvedConnector3">
            <a:avLst>
              <a:gd name="adj1" fmla="val -32322"/>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902417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1683" name="Slide Number Placeholder 4"/>
          <p:cNvSpPr>
            <a:spLocks noGrp="1"/>
          </p:cNvSpPr>
          <p:nvPr>
            <p:ph type="sldNum" sz="quarter" idx="11"/>
          </p:nvPr>
        </p:nvSpPr>
        <p:spPr>
          <a:noFill/>
        </p:spPr>
        <p:txBody>
          <a:bodyPr/>
          <a:lstStyle/>
          <a:p>
            <a:fld id="{94BE4D39-DC80-4829-B909-F32EFF3BF013}" type="slidenum">
              <a:rPr lang="en-US">
                <a:solidFill>
                  <a:srgbClr val="000000"/>
                </a:solidFill>
              </a:rPr>
              <a:pPr/>
              <a:t>53</a:t>
            </a:fld>
            <a:endParaRPr lang="en-US">
              <a:solidFill>
                <a:srgbClr val="000000"/>
              </a:solidFill>
            </a:endParaRPr>
          </a:p>
        </p:txBody>
      </p:sp>
      <p:sp>
        <p:nvSpPr>
          <p:cNvPr id="71684" name="Rectangle 2"/>
          <p:cNvSpPr>
            <a:spLocks noGrp="1" noChangeArrowheads="1"/>
          </p:cNvSpPr>
          <p:nvPr>
            <p:ph type="title"/>
          </p:nvPr>
        </p:nvSpPr>
        <p:spPr/>
        <p:txBody>
          <a:bodyPr/>
          <a:lstStyle/>
          <a:p>
            <a:pPr eaLnBrk="1" hangingPunct="1"/>
            <a:r>
              <a:rPr lang="en-US" dirty="0"/>
              <a:t>Chu </a:t>
            </a:r>
            <a:r>
              <a:rPr lang="en-US" dirty="0" err="1"/>
              <a:t>trình</a:t>
            </a:r>
            <a:endParaRPr lang="en-US" dirty="0"/>
          </a:p>
        </p:txBody>
      </p:sp>
      <p:sp>
        <p:nvSpPr>
          <p:cNvPr id="71685" name="Rectangle 3"/>
          <p:cNvSpPr>
            <a:spLocks noGrp="1" noChangeArrowheads="1"/>
          </p:cNvSpPr>
          <p:nvPr>
            <p:ph type="body" idx="1"/>
          </p:nvPr>
        </p:nvSpPr>
        <p:spPr/>
        <p:txBody>
          <a:bodyPr/>
          <a:lstStyle/>
          <a:p>
            <a:pPr algn="just"/>
            <a:r>
              <a:rPr lang="vi-VN" sz="3200" dirty="0"/>
              <a:t>Đường đi có đỉnh đầu trùng với đỉnh cuối (tức là</a:t>
            </a:r>
            <a:r>
              <a:rPr lang="vi-VN" sz="3200" i="1" dirty="0"/>
              <a:t> u = v</a:t>
            </a:r>
            <a:r>
              <a:rPr lang="vi-VN" sz="3200" dirty="0"/>
              <a:t>) được gọi là </a:t>
            </a:r>
            <a:r>
              <a:rPr lang="vi-VN" sz="3200" b="1" dirty="0"/>
              <a:t>chu trình. </a:t>
            </a:r>
          </a:p>
          <a:p>
            <a:pPr algn="just"/>
            <a:r>
              <a:rPr lang="vi-VN" sz="3200" dirty="0"/>
              <a:t>Chu trình được gọi là </a:t>
            </a:r>
            <a:r>
              <a:rPr lang="en-US" sz="3200" b="1" dirty="0" err="1"/>
              <a:t>sơ</a:t>
            </a:r>
            <a:r>
              <a:rPr lang="en-US" sz="3200" b="1" dirty="0"/>
              <a:t> </a:t>
            </a:r>
            <a:r>
              <a:rPr lang="en-US" sz="3200" b="1" dirty="0" err="1"/>
              <a:t>cấp</a:t>
            </a:r>
            <a:r>
              <a:rPr lang="vi-VN" sz="3200" b="1" dirty="0"/>
              <a:t> </a:t>
            </a:r>
            <a:r>
              <a:rPr lang="vi-VN" sz="3200" dirty="0"/>
              <a:t>nếu như ngoại trừ đỉnh đầu tr</a:t>
            </a:r>
            <a:r>
              <a:rPr lang="en-US" sz="3200" dirty="0"/>
              <a:t>ù</a:t>
            </a:r>
            <a:r>
              <a:rPr lang="vi-VN" sz="3200" dirty="0"/>
              <a:t>ng với đỉnh cuối, không có đỉnh nào bị lặp lại. </a:t>
            </a:r>
            <a:endParaRPr lang="en-US" sz="3200" dirty="0"/>
          </a:p>
        </p:txBody>
      </p:sp>
    </p:spTree>
    <p:extLst>
      <p:ext uri="{BB962C8B-B14F-4D97-AF65-F5344CB8AC3E}">
        <p14:creationId xmlns:p14="http://schemas.microsoft.com/office/powerpoint/2010/main" val="2478039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1"/>
          <p:cNvSpPr>
            <a:spLocks noGrp="1"/>
          </p:cNvSpPr>
          <p:nvPr>
            <p:ph type="ftr" sz="quarter" idx="10"/>
          </p:nvPr>
        </p:nvSpPr>
        <p:spPr>
          <a:noFill/>
        </p:spPr>
        <p:txBody>
          <a:bodyPr/>
          <a:lstStyle/>
          <a:p>
            <a:endParaRPr lang="en-US" sz="1000"/>
          </a:p>
        </p:txBody>
      </p:sp>
      <p:sp>
        <p:nvSpPr>
          <p:cNvPr id="72707" name="Slide Number Placeholder 2"/>
          <p:cNvSpPr>
            <a:spLocks noGrp="1"/>
          </p:cNvSpPr>
          <p:nvPr>
            <p:ph type="sldNum" sz="quarter" idx="11"/>
          </p:nvPr>
        </p:nvSpPr>
        <p:spPr>
          <a:noFill/>
        </p:spPr>
        <p:txBody>
          <a:bodyPr/>
          <a:lstStyle/>
          <a:p>
            <a:fld id="{124E1B46-2979-4FF0-A28D-FC719102530E}" type="slidenum">
              <a:rPr lang="en-US">
                <a:solidFill>
                  <a:srgbClr val="000000"/>
                </a:solidFill>
              </a:rPr>
              <a:pPr/>
              <a:t>54</a:t>
            </a:fld>
            <a:endParaRPr lang="en-US">
              <a:solidFill>
                <a:srgbClr val="000000"/>
              </a:solidFill>
            </a:endParaRPr>
          </a:p>
        </p:txBody>
      </p:sp>
      <p:sp>
        <p:nvSpPr>
          <p:cNvPr id="825347" name="Rectangle 3"/>
          <p:cNvSpPr>
            <a:spLocks noChangeArrowheads="1"/>
          </p:cNvSpPr>
          <p:nvPr/>
        </p:nvSpPr>
        <p:spPr bwMode="auto">
          <a:xfrm>
            <a:off x="1666875" y="2106613"/>
            <a:ext cx="5473700" cy="1046440"/>
          </a:xfrm>
          <a:prstGeom prst="rect">
            <a:avLst/>
          </a:prstGeom>
          <a:solidFill>
            <a:srgbClr val="FFFF99"/>
          </a:solidFill>
          <a:ln w="9525">
            <a:noFill/>
            <a:miter lim="800000"/>
            <a:headEnd/>
            <a:tailEnd/>
          </a:ln>
        </p:spPr>
        <p:txBody>
          <a:bodyPr lIns="0" tIns="0" rIns="0" bIns="0">
            <a:spAutoFit/>
          </a:bodyPr>
          <a:lstStyle/>
          <a:p>
            <a:pPr eaLnBrk="0" fontAlgn="base" hangingPunct="0">
              <a:spcBef>
                <a:spcPct val="0"/>
              </a:spcBef>
              <a:spcAft>
                <a:spcPct val="0"/>
              </a:spcAft>
            </a:pPr>
            <a:r>
              <a:rPr lang="en-US" sz="2400" b="1" i="1" u="sng" dirty="0">
                <a:solidFill>
                  <a:srgbClr val="FF0000"/>
                </a:solidFill>
                <a:latin typeface="Arial" pitchFamily="34" charset="0"/>
              </a:rPr>
              <a:t>Chu </a:t>
            </a:r>
            <a:r>
              <a:rPr lang="en-US" sz="2400" b="1" i="1" u="sng" dirty="0" err="1">
                <a:solidFill>
                  <a:srgbClr val="FF0000"/>
                </a:solidFill>
                <a:latin typeface="Arial" pitchFamily="34" charset="0"/>
              </a:rPr>
              <a:t>trình</a:t>
            </a:r>
            <a:r>
              <a:rPr lang="en-US" sz="2400" b="1" i="1" dirty="0">
                <a:solidFill>
                  <a:srgbClr val="FF0000"/>
                </a:solidFill>
                <a:latin typeface="Arial" pitchFamily="34" charset="0"/>
              </a:rPr>
              <a:t> </a:t>
            </a:r>
            <a:r>
              <a:rPr lang="en-US" sz="2400" b="1" dirty="0">
                <a:solidFill>
                  <a:srgbClr val="000000"/>
                </a:solidFill>
                <a:latin typeface="Arial" pitchFamily="34" charset="0"/>
              </a:rPr>
              <a:t>  </a:t>
            </a:r>
            <a:br>
              <a:rPr lang="en-US" sz="2400" b="1" dirty="0">
                <a:solidFill>
                  <a:srgbClr val="000000"/>
                </a:solidFill>
                <a:latin typeface="Arial" pitchFamily="34" charset="0"/>
              </a:rPr>
            </a:br>
            <a:r>
              <a:rPr lang="en-US" sz="2400" b="1" dirty="0">
                <a:solidFill>
                  <a:srgbClr val="000000"/>
                </a:solidFill>
                <a:latin typeface="Arial" pitchFamily="34" charset="0"/>
              </a:rPr>
              <a:t>    1, 2, 3, 1.  (hay 1, a, 2, b, 3, e)</a:t>
            </a:r>
          </a:p>
          <a:p>
            <a:pPr lvl="1" eaLnBrk="0" fontAlgn="base" hangingPunct="0">
              <a:spcBef>
                <a:spcPct val="0"/>
              </a:spcBef>
              <a:spcAft>
                <a:spcPct val="0"/>
              </a:spcAft>
              <a:buFontTx/>
              <a:buChar char="•"/>
            </a:pPr>
            <a:r>
              <a:rPr lang="en-US" sz="2000" b="1" dirty="0">
                <a:solidFill>
                  <a:srgbClr val="000000"/>
                </a:solidFill>
                <a:latin typeface="Arial" pitchFamily="34" charset="0"/>
              </a:rPr>
              <a:t> Chu </a:t>
            </a:r>
            <a:r>
              <a:rPr lang="en-US" sz="2000" b="1" dirty="0" err="1">
                <a:solidFill>
                  <a:srgbClr val="000000"/>
                </a:solidFill>
                <a:latin typeface="Arial" pitchFamily="34" charset="0"/>
              </a:rPr>
              <a:t>trình</a:t>
            </a:r>
            <a:r>
              <a:rPr lang="en-US" sz="2000" b="1" dirty="0">
                <a:solidFill>
                  <a:srgbClr val="000000"/>
                </a:solidFill>
                <a:latin typeface="Arial" pitchFamily="34" charset="0"/>
              </a:rPr>
              <a:t> </a:t>
            </a:r>
            <a:r>
              <a:rPr lang="en-US" sz="2000" b="1" dirty="0" err="1">
                <a:solidFill>
                  <a:srgbClr val="000000"/>
                </a:solidFill>
                <a:latin typeface="Arial" pitchFamily="34" charset="0"/>
              </a:rPr>
              <a:t>đơn</a:t>
            </a:r>
            <a:endParaRPr lang="en-US" sz="2400" b="1" dirty="0">
              <a:solidFill>
                <a:srgbClr val="000000"/>
              </a:solidFill>
              <a:latin typeface="Arial" pitchFamily="34" charset="0"/>
            </a:endParaRPr>
          </a:p>
        </p:txBody>
      </p:sp>
      <p:sp>
        <p:nvSpPr>
          <p:cNvPr id="72709" name="Rectangle 5"/>
          <p:cNvSpPr>
            <a:spLocks noChangeArrowheads="1"/>
          </p:cNvSpPr>
          <p:nvPr/>
        </p:nvSpPr>
        <p:spPr bwMode="auto">
          <a:xfrm>
            <a:off x="1693863" y="4400550"/>
            <a:ext cx="5410200" cy="1107996"/>
          </a:xfrm>
          <a:prstGeom prst="rect">
            <a:avLst/>
          </a:prstGeom>
          <a:solidFill>
            <a:srgbClr val="FFFF99"/>
          </a:solidFill>
          <a:ln w="9525">
            <a:noFill/>
            <a:miter lim="800000"/>
            <a:headEnd/>
            <a:tailEnd/>
          </a:ln>
        </p:spPr>
        <p:txBody>
          <a:bodyPr lIns="0" tIns="0" rIns="0" bIns="0">
            <a:spAutoFit/>
          </a:bodyPr>
          <a:lstStyle/>
          <a:p>
            <a:pPr eaLnBrk="0" fontAlgn="base" hangingPunct="0">
              <a:spcBef>
                <a:spcPct val="0"/>
              </a:spcBef>
              <a:spcAft>
                <a:spcPct val="0"/>
              </a:spcAft>
            </a:pPr>
            <a:r>
              <a:rPr lang="en-US" sz="2400" b="1" u="sng" dirty="0">
                <a:solidFill>
                  <a:srgbClr val="FF0000"/>
                </a:solidFill>
                <a:latin typeface="Arial" pitchFamily="34" charset="0"/>
              </a:rPr>
              <a:t>Chu </a:t>
            </a:r>
            <a:r>
              <a:rPr lang="en-US" sz="2400" b="1" u="sng" dirty="0" err="1">
                <a:solidFill>
                  <a:srgbClr val="FF0000"/>
                </a:solidFill>
                <a:latin typeface="Arial" pitchFamily="34" charset="0"/>
              </a:rPr>
              <a:t>trình</a:t>
            </a:r>
            <a:r>
              <a:rPr lang="en-US" sz="2400" b="1" dirty="0">
                <a:solidFill>
                  <a:srgbClr val="FF0000"/>
                </a:solidFill>
                <a:latin typeface="Arial" pitchFamily="34" charset="0"/>
              </a:rPr>
              <a:t>:  </a:t>
            </a:r>
            <a:r>
              <a:rPr lang="en-US" sz="2400" b="1" dirty="0">
                <a:solidFill>
                  <a:srgbClr val="000000"/>
                </a:solidFill>
                <a:latin typeface="Arial" pitchFamily="34" charset="0"/>
              </a:rPr>
              <a:t>(1, 2, 3, 4, 1) hay </a:t>
            </a:r>
            <a:br>
              <a:rPr lang="en-US" sz="2400" b="1" dirty="0">
                <a:solidFill>
                  <a:srgbClr val="000000"/>
                </a:solidFill>
                <a:latin typeface="Arial" pitchFamily="34" charset="0"/>
              </a:rPr>
            </a:br>
            <a:r>
              <a:rPr lang="en-US" sz="2400" b="1" dirty="0">
                <a:solidFill>
                  <a:srgbClr val="000000"/>
                </a:solidFill>
                <a:latin typeface="Arial" pitchFamily="34" charset="0"/>
              </a:rPr>
              <a:t>  1, a, 2, b, 3, c, 4, d, 1</a:t>
            </a:r>
          </a:p>
          <a:p>
            <a:pPr lvl="1" eaLnBrk="0" fontAlgn="base" hangingPunct="0">
              <a:spcBef>
                <a:spcPct val="0"/>
              </a:spcBef>
              <a:spcAft>
                <a:spcPct val="0"/>
              </a:spcAft>
              <a:buFontTx/>
              <a:buChar char="•"/>
            </a:pPr>
            <a:r>
              <a:rPr lang="en-US" sz="2400" b="1" dirty="0">
                <a:solidFill>
                  <a:srgbClr val="000000"/>
                </a:solidFill>
                <a:latin typeface="Arial" pitchFamily="34" charset="0"/>
              </a:rPr>
              <a:t>   Chu </a:t>
            </a:r>
            <a:r>
              <a:rPr lang="en-US" sz="2400" b="1" dirty="0" err="1">
                <a:solidFill>
                  <a:srgbClr val="000000"/>
                </a:solidFill>
                <a:latin typeface="Arial" pitchFamily="34" charset="0"/>
              </a:rPr>
              <a:t>trình</a:t>
            </a:r>
            <a:r>
              <a:rPr lang="en-US" sz="2400" b="1" dirty="0">
                <a:solidFill>
                  <a:srgbClr val="000000"/>
                </a:solidFill>
                <a:latin typeface="Arial" pitchFamily="34" charset="0"/>
              </a:rPr>
              <a:t> </a:t>
            </a:r>
            <a:r>
              <a:rPr lang="en-US" sz="2400" b="1" dirty="0" err="1">
                <a:solidFill>
                  <a:srgbClr val="000000"/>
                </a:solidFill>
                <a:latin typeface="Arial" pitchFamily="34" charset="0"/>
              </a:rPr>
              <a:t>đơn</a:t>
            </a:r>
            <a:endParaRPr lang="en-US" sz="2400" b="1" dirty="0">
              <a:solidFill>
                <a:srgbClr val="000000"/>
              </a:solidFill>
              <a:latin typeface="Arial" pitchFamily="34" charset="0"/>
            </a:endParaRPr>
          </a:p>
        </p:txBody>
      </p:sp>
      <p:sp>
        <p:nvSpPr>
          <p:cNvPr id="72710" name="Oval 28"/>
          <p:cNvSpPr>
            <a:spLocks noChangeArrowheads="1"/>
          </p:cNvSpPr>
          <p:nvPr/>
        </p:nvSpPr>
        <p:spPr bwMode="auto">
          <a:xfrm>
            <a:off x="8040689" y="2165351"/>
            <a:ext cx="314325" cy="327025"/>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11" name="Oval 29"/>
          <p:cNvSpPr>
            <a:spLocks noChangeArrowheads="1"/>
          </p:cNvSpPr>
          <p:nvPr/>
        </p:nvSpPr>
        <p:spPr bwMode="auto">
          <a:xfrm>
            <a:off x="8824913" y="1614488"/>
            <a:ext cx="279400" cy="279400"/>
          </a:xfrm>
          <a:prstGeom prst="ellipse">
            <a:avLst/>
          </a:prstGeom>
          <a:solidFill>
            <a:srgbClr val="66FF33"/>
          </a:solidFill>
          <a:ln w="12065">
            <a:solidFill>
              <a:srgbClr val="000000"/>
            </a:solidFill>
            <a:round/>
            <a:headEnd/>
            <a:tailEnd/>
          </a:ln>
        </p:spPr>
        <p:txBody>
          <a:bodyPr/>
          <a:lstStyle/>
          <a:p>
            <a:pPr eaLnBrk="0" fontAlgn="base" hangingPunct="0">
              <a:spcBef>
                <a:spcPct val="0"/>
              </a:spcBef>
              <a:spcAft>
                <a:spcPct val="0"/>
              </a:spcAft>
            </a:pPr>
            <a:endParaRPr lang="en-US" sz="2400" b="1">
              <a:solidFill>
                <a:srgbClr val="000000"/>
              </a:solidFill>
            </a:endParaRPr>
          </a:p>
        </p:txBody>
      </p:sp>
      <p:sp>
        <p:nvSpPr>
          <p:cNvPr id="72712" name="Rectangle 30"/>
          <p:cNvSpPr>
            <a:spLocks noChangeArrowheads="1"/>
          </p:cNvSpPr>
          <p:nvPr/>
        </p:nvSpPr>
        <p:spPr bwMode="auto">
          <a:xfrm>
            <a:off x="8928100" y="1597025"/>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2</a:t>
            </a:r>
            <a:endParaRPr lang="en-US" sz="1000" b="1">
              <a:solidFill>
                <a:srgbClr val="000000"/>
              </a:solidFill>
            </a:endParaRPr>
          </a:p>
        </p:txBody>
      </p:sp>
      <p:sp>
        <p:nvSpPr>
          <p:cNvPr id="72713" name="Oval 31"/>
          <p:cNvSpPr>
            <a:spLocks noChangeArrowheads="1"/>
          </p:cNvSpPr>
          <p:nvPr/>
        </p:nvSpPr>
        <p:spPr bwMode="auto">
          <a:xfrm>
            <a:off x="9563101" y="2190750"/>
            <a:ext cx="277813" cy="279400"/>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14" name="Rectangle 32"/>
          <p:cNvSpPr>
            <a:spLocks noChangeArrowheads="1"/>
          </p:cNvSpPr>
          <p:nvPr/>
        </p:nvSpPr>
        <p:spPr bwMode="auto">
          <a:xfrm>
            <a:off x="9675813" y="2262188"/>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3</a:t>
            </a:r>
            <a:endParaRPr lang="en-US" sz="1000" b="1">
              <a:solidFill>
                <a:srgbClr val="000000"/>
              </a:solidFill>
            </a:endParaRPr>
          </a:p>
        </p:txBody>
      </p:sp>
      <p:sp>
        <p:nvSpPr>
          <p:cNvPr id="72715" name="Oval 33"/>
          <p:cNvSpPr>
            <a:spLocks noChangeArrowheads="1"/>
          </p:cNvSpPr>
          <p:nvPr/>
        </p:nvSpPr>
        <p:spPr bwMode="auto">
          <a:xfrm>
            <a:off x="8824913" y="2933700"/>
            <a:ext cx="279400" cy="279400"/>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16" name="Rectangle 34"/>
          <p:cNvSpPr>
            <a:spLocks noChangeArrowheads="1"/>
          </p:cNvSpPr>
          <p:nvPr/>
        </p:nvSpPr>
        <p:spPr bwMode="auto">
          <a:xfrm>
            <a:off x="8940800" y="2924175"/>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4</a:t>
            </a:r>
            <a:endParaRPr lang="en-US" sz="1000" b="1">
              <a:solidFill>
                <a:srgbClr val="000000"/>
              </a:solidFill>
            </a:endParaRPr>
          </a:p>
        </p:txBody>
      </p:sp>
      <p:sp>
        <p:nvSpPr>
          <p:cNvPr id="72717" name="Line 35"/>
          <p:cNvSpPr>
            <a:spLocks noChangeShapeType="1"/>
          </p:cNvSpPr>
          <p:nvPr/>
        </p:nvSpPr>
        <p:spPr bwMode="auto">
          <a:xfrm flipV="1">
            <a:off x="8348663" y="1851025"/>
            <a:ext cx="495300" cy="376238"/>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18" name="Rectangle 36"/>
          <p:cNvSpPr>
            <a:spLocks noChangeArrowheads="1"/>
          </p:cNvSpPr>
          <p:nvPr/>
        </p:nvSpPr>
        <p:spPr bwMode="auto">
          <a:xfrm>
            <a:off x="8328025" y="1778000"/>
            <a:ext cx="182742"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 a</a:t>
            </a:r>
            <a:endParaRPr lang="en-US" sz="1000" b="1">
              <a:solidFill>
                <a:srgbClr val="000000"/>
              </a:solidFill>
            </a:endParaRPr>
          </a:p>
        </p:txBody>
      </p:sp>
      <p:sp>
        <p:nvSpPr>
          <p:cNvPr id="72719" name="Line 37"/>
          <p:cNvSpPr>
            <a:spLocks noChangeShapeType="1"/>
          </p:cNvSpPr>
          <p:nvPr/>
        </p:nvSpPr>
        <p:spPr bwMode="auto">
          <a:xfrm>
            <a:off x="9085263" y="1874838"/>
            <a:ext cx="495300" cy="412750"/>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20" name="Rectangle 38"/>
          <p:cNvSpPr>
            <a:spLocks noChangeArrowheads="1"/>
          </p:cNvSpPr>
          <p:nvPr/>
        </p:nvSpPr>
        <p:spPr bwMode="auto">
          <a:xfrm>
            <a:off x="9242425" y="1814513"/>
            <a:ext cx="25487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  b</a:t>
            </a:r>
            <a:endParaRPr lang="en-US" sz="1000" b="1">
              <a:solidFill>
                <a:srgbClr val="000000"/>
              </a:solidFill>
            </a:endParaRPr>
          </a:p>
        </p:txBody>
      </p:sp>
      <p:sp>
        <p:nvSpPr>
          <p:cNvPr id="72721" name="Line 39"/>
          <p:cNvSpPr>
            <a:spLocks noChangeShapeType="1"/>
          </p:cNvSpPr>
          <p:nvPr/>
        </p:nvSpPr>
        <p:spPr bwMode="auto">
          <a:xfrm flipH="1">
            <a:off x="9085263" y="2481263"/>
            <a:ext cx="519112" cy="508000"/>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22" name="Rectangle 40"/>
          <p:cNvSpPr>
            <a:spLocks noChangeArrowheads="1"/>
          </p:cNvSpPr>
          <p:nvPr/>
        </p:nvSpPr>
        <p:spPr bwMode="auto">
          <a:xfrm>
            <a:off x="9302750" y="2455863"/>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c</a:t>
            </a:r>
            <a:endParaRPr lang="en-US" sz="1000" b="1">
              <a:solidFill>
                <a:srgbClr val="000000"/>
              </a:solidFill>
            </a:endParaRPr>
          </a:p>
        </p:txBody>
      </p:sp>
      <p:sp>
        <p:nvSpPr>
          <p:cNvPr id="72723" name="Line 41"/>
          <p:cNvSpPr>
            <a:spLocks noChangeShapeType="1"/>
          </p:cNvSpPr>
          <p:nvPr/>
        </p:nvSpPr>
        <p:spPr bwMode="auto">
          <a:xfrm flipH="1" flipV="1">
            <a:off x="8324851" y="2432051"/>
            <a:ext cx="531813" cy="544513"/>
          </a:xfrm>
          <a:prstGeom prst="line">
            <a:avLst/>
          </a:prstGeom>
          <a:noFill/>
          <a:ln w="1905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24" name="Rectangle 42"/>
          <p:cNvSpPr>
            <a:spLocks noChangeArrowheads="1"/>
          </p:cNvSpPr>
          <p:nvPr/>
        </p:nvSpPr>
        <p:spPr bwMode="auto">
          <a:xfrm>
            <a:off x="8505825" y="2444750"/>
            <a:ext cx="25487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  d</a:t>
            </a:r>
            <a:endParaRPr lang="en-US" sz="1000" b="1">
              <a:solidFill>
                <a:srgbClr val="000000"/>
              </a:solidFill>
            </a:endParaRPr>
          </a:p>
        </p:txBody>
      </p:sp>
      <p:sp>
        <p:nvSpPr>
          <p:cNvPr id="72725" name="Rectangle 43"/>
          <p:cNvSpPr>
            <a:spLocks noChangeArrowheads="1"/>
          </p:cNvSpPr>
          <p:nvPr/>
        </p:nvSpPr>
        <p:spPr bwMode="auto">
          <a:xfrm>
            <a:off x="8154988" y="2178050"/>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1</a:t>
            </a:r>
            <a:endParaRPr lang="en-US" sz="1000" b="1">
              <a:solidFill>
                <a:srgbClr val="000000"/>
              </a:solidFill>
            </a:endParaRPr>
          </a:p>
        </p:txBody>
      </p:sp>
      <p:cxnSp>
        <p:nvCxnSpPr>
          <p:cNvPr id="72726" name="AutoShape 44"/>
          <p:cNvCxnSpPr>
            <a:cxnSpLocks noChangeShapeType="1"/>
            <a:stCxn id="72710" idx="6"/>
            <a:endCxn id="72713" idx="2"/>
          </p:cNvCxnSpPr>
          <p:nvPr/>
        </p:nvCxnSpPr>
        <p:spPr bwMode="auto">
          <a:xfrm>
            <a:off x="8355014" y="2328864"/>
            <a:ext cx="1208087" cy="1587"/>
          </a:xfrm>
          <a:prstGeom prst="straightConnector1">
            <a:avLst/>
          </a:prstGeom>
          <a:noFill/>
          <a:ln w="12700" cap="sq">
            <a:solidFill>
              <a:schemeClr val="tx1"/>
            </a:solidFill>
            <a:round/>
            <a:headEnd type="none" w="sm" len="sm"/>
            <a:tailEnd type="none" w="lg" len="med"/>
          </a:ln>
        </p:spPr>
      </p:cxnSp>
      <p:sp>
        <p:nvSpPr>
          <p:cNvPr id="72727" name="Rectangle 45"/>
          <p:cNvSpPr>
            <a:spLocks noChangeArrowheads="1"/>
          </p:cNvSpPr>
          <p:nvPr/>
        </p:nvSpPr>
        <p:spPr bwMode="auto">
          <a:xfrm>
            <a:off x="8936038" y="2035175"/>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e</a:t>
            </a:r>
            <a:endParaRPr lang="en-US" sz="1000" b="1">
              <a:solidFill>
                <a:srgbClr val="000000"/>
              </a:solidFill>
            </a:endParaRPr>
          </a:p>
        </p:txBody>
      </p:sp>
      <p:sp>
        <p:nvSpPr>
          <p:cNvPr id="825394" name="Line 50"/>
          <p:cNvSpPr>
            <a:spLocks noChangeShapeType="1"/>
          </p:cNvSpPr>
          <p:nvPr/>
        </p:nvSpPr>
        <p:spPr bwMode="auto">
          <a:xfrm flipV="1">
            <a:off x="8372475" y="1828800"/>
            <a:ext cx="495300" cy="376238"/>
          </a:xfrm>
          <a:prstGeom prst="line">
            <a:avLst/>
          </a:prstGeom>
          <a:noFill/>
          <a:ln w="57150">
            <a:solidFill>
              <a:srgbClr val="FF0000"/>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825395" name="Line 51"/>
          <p:cNvSpPr>
            <a:spLocks noChangeShapeType="1"/>
          </p:cNvSpPr>
          <p:nvPr/>
        </p:nvSpPr>
        <p:spPr bwMode="auto">
          <a:xfrm>
            <a:off x="9101138" y="1868488"/>
            <a:ext cx="495300" cy="412750"/>
          </a:xfrm>
          <a:prstGeom prst="line">
            <a:avLst/>
          </a:prstGeom>
          <a:noFill/>
          <a:ln w="57150">
            <a:solidFill>
              <a:srgbClr val="FF0000"/>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cxnSp>
        <p:nvCxnSpPr>
          <p:cNvPr id="825396" name="AutoShape 52"/>
          <p:cNvCxnSpPr>
            <a:cxnSpLocks noChangeShapeType="1"/>
            <a:stCxn id="72713" idx="2"/>
            <a:endCxn id="72710" idx="6"/>
          </p:cNvCxnSpPr>
          <p:nvPr/>
        </p:nvCxnSpPr>
        <p:spPr bwMode="auto">
          <a:xfrm flipH="1" flipV="1">
            <a:off x="8355014" y="2328864"/>
            <a:ext cx="1208087" cy="1587"/>
          </a:xfrm>
          <a:prstGeom prst="straightConnector1">
            <a:avLst/>
          </a:prstGeom>
          <a:noFill/>
          <a:ln w="57150" cap="sq">
            <a:solidFill>
              <a:srgbClr val="FF0000"/>
            </a:solidFill>
            <a:round/>
            <a:headEnd type="none" w="sm" len="sm"/>
            <a:tailEnd type="triangle" w="lg" len="med"/>
          </a:ln>
        </p:spPr>
      </p:cxnSp>
      <p:sp>
        <p:nvSpPr>
          <p:cNvPr id="72731" name="Oval 78"/>
          <p:cNvSpPr>
            <a:spLocks noChangeArrowheads="1"/>
          </p:cNvSpPr>
          <p:nvPr/>
        </p:nvSpPr>
        <p:spPr bwMode="auto">
          <a:xfrm>
            <a:off x="8334376" y="4681539"/>
            <a:ext cx="314325" cy="327025"/>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32" name="Oval 79"/>
          <p:cNvSpPr>
            <a:spLocks noChangeArrowheads="1"/>
          </p:cNvSpPr>
          <p:nvPr/>
        </p:nvSpPr>
        <p:spPr bwMode="auto">
          <a:xfrm>
            <a:off x="9118600" y="4130675"/>
            <a:ext cx="279400" cy="279400"/>
          </a:xfrm>
          <a:prstGeom prst="ellipse">
            <a:avLst/>
          </a:prstGeom>
          <a:solidFill>
            <a:srgbClr val="66FF33"/>
          </a:solidFill>
          <a:ln w="12065">
            <a:solidFill>
              <a:srgbClr val="000000"/>
            </a:solidFill>
            <a:round/>
            <a:headEnd/>
            <a:tailEnd/>
          </a:ln>
        </p:spPr>
        <p:txBody>
          <a:bodyPr/>
          <a:lstStyle/>
          <a:p>
            <a:pPr eaLnBrk="0" fontAlgn="base" hangingPunct="0">
              <a:spcBef>
                <a:spcPct val="0"/>
              </a:spcBef>
              <a:spcAft>
                <a:spcPct val="0"/>
              </a:spcAft>
            </a:pPr>
            <a:endParaRPr lang="en-US" sz="2400" b="1">
              <a:solidFill>
                <a:srgbClr val="000000"/>
              </a:solidFill>
            </a:endParaRPr>
          </a:p>
        </p:txBody>
      </p:sp>
      <p:sp>
        <p:nvSpPr>
          <p:cNvPr id="72733" name="Rectangle 80"/>
          <p:cNvSpPr>
            <a:spLocks noChangeArrowheads="1"/>
          </p:cNvSpPr>
          <p:nvPr/>
        </p:nvSpPr>
        <p:spPr bwMode="auto">
          <a:xfrm>
            <a:off x="9221788" y="4113213"/>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2</a:t>
            </a:r>
            <a:endParaRPr lang="en-US" sz="1000" b="1">
              <a:solidFill>
                <a:srgbClr val="000000"/>
              </a:solidFill>
            </a:endParaRPr>
          </a:p>
        </p:txBody>
      </p:sp>
      <p:sp>
        <p:nvSpPr>
          <p:cNvPr id="72734" name="Oval 81"/>
          <p:cNvSpPr>
            <a:spLocks noChangeArrowheads="1"/>
          </p:cNvSpPr>
          <p:nvPr/>
        </p:nvSpPr>
        <p:spPr bwMode="auto">
          <a:xfrm>
            <a:off x="9856788" y="4706938"/>
            <a:ext cx="277812" cy="279400"/>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35" name="Rectangle 82"/>
          <p:cNvSpPr>
            <a:spLocks noChangeArrowheads="1"/>
          </p:cNvSpPr>
          <p:nvPr/>
        </p:nvSpPr>
        <p:spPr bwMode="auto">
          <a:xfrm>
            <a:off x="9969500" y="4778375"/>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3</a:t>
            </a:r>
            <a:endParaRPr lang="en-US" sz="1000" b="1">
              <a:solidFill>
                <a:srgbClr val="000000"/>
              </a:solidFill>
            </a:endParaRPr>
          </a:p>
        </p:txBody>
      </p:sp>
      <p:sp>
        <p:nvSpPr>
          <p:cNvPr id="72736" name="Oval 83"/>
          <p:cNvSpPr>
            <a:spLocks noChangeArrowheads="1"/>
          </p:cNvSpPr>
          <p:nvPr/>
        </p:nvSpPr>
        <p:spPr bwMode="auto">
          <a:xfrm>
            <a:off x="9118600" y="5449888"/>
            <a:ext cx="279400" cy="279400"/>
          </a:xfrm>
          <a:prstGeom prst="ellipse">
            <a:avLst/>
          </a:prstGeom>
          <a:solidFill>
            <a:srgbClr val="66FF33"/>
          </a:solidFill>
          <a:ln w="1206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72737" name="Rectangle 84"/>
          <p:cNvSpPr>
            <a:spLocks noChangeArrowheads="1"/>
          </p:cNvSpPr>
          <p:nvPr/>
        </p:nvSpPr>
        <p:spPr bwMode="auto">
          <a:xfrm>
            <a:off x="9234488" y="5456238"/>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4</a:t>
            </a:r>
            <a:endParaRPr lang="en-US" sz="1000" b="1">
              <a:solidFill>
                <a:srgbClr val="000000"/>
              </a:solidFill>
            </a:endParaRPr>
          </a:p>
        </p:txBody>
      </p:sp>
      <p:sp>
        <p:nvSpPr>
          <p:cNvPr id="72738" name="Line 85"/>
          <p:cNvSpPr>
            <a:spLocks noChangeShapeType="1"/>
          </p:cNvSpPr>
          <p:nvPr/>
        </p:nvSpPr>
        <p:spPr bwMode="auto">
          <a:xfrm flipV="1">
            <a:off x="8642350" y="4367214"/>
            <a:ext cx="495300" cy="376237"/>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39" name="Rectangle 86"/>
          <p:cNvSpPr>
            <a:spLocks noChangeArrowheads="1"/>
          </p:cNvSpPr>
          <p:nvPr/>
        </p:nvSpPr>
        <p:spPr bwMode="auto">
          <a:xfrm>
            <a:off x="8616950" y="4294188"/>
            <a:ext cx="182742"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 a</a:t>
            </a:r>
            <a:endParaRPr lang="en-US" sz="1000" b="1">
              <a:solidFill>
                <a:srgbClr val="000000"/>
              </a:solidFill>
            </a:endParaRPr>
          </a:p>
        </p:txBody>
      </p:sp>
      <p:sp>
        <p:nvSpPr>
          <p:cNvPr id="72740" name="Line 87"/>
          <p:cNvSpPr>
            <a:spLocks noChangeShapeType="1"/>
          </p:cNvSpPr>
          <p:nvPr/>
        </p:nvSpPr>
        <p:spPr bwMode="auto">
          <a:xfrm>
            <a:off x="9378950" y="4391025"/>
            <a:ext cx="495300" cy="412750"/>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41" name="Rectangle 88"/>
          <p:cNvSpPr>
            <a:spLocks noChangeArrowheads="1"/>
          </p:cNvSpPr>
          <p:nvPr/>
        </p:nvSpPr>
        <p:spPr bwMode="auto">
          <a:xfrm>
            <a:off x="9536113" y="4330700"/>
            <a:ext cx="25487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  b</a:t>
            </a:r>
            <a:endParaRPr lang="en-US" sz="1000" b="1">
              <a:solidFill>
                <a:srgbClr val="000000"/>
              </a:solidFill>
            </a:endParaRPr>
          </a:p>
        </p:txBody>
      </p:sp>
      <p:sp>
        <p:nvSpPr>
          <p:cNvPr id="72742" name="Line 89"/>
          <p:cNvSpPr>
            <a:spLocks noChangeShapeType="1"/>
          </p:cNvSpPr>
          <p:nvPr/>
        </p:nvSpPr>
        <p:spPr bwMode="auto">
          <a:xfrm flipH="1">
            <a:off x="9378951" y="4997450"/>
            <a:ext cx="519113" cy="508000"/>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43" name="Rectangle 90"/>
          <p:cNvSpPr>
            <a:spLocks noChangeArrowheads="1"/>
          </p:cNvSpPr>
          <p:nvPr/>
        </p:nvSpPr>
        <p:spPr bwMode="auto">
          <a:xfrm>
            <a:off x="9596438" y="4972050"/>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c</a:t>
            </a:r>
            <a:endParaRPr lang="en-US" sz="1000" b="1">
              <a:solidFill>
                <a:srgbClr val="000000"/>
              </a:solidFill>
            </a:endParaRPr>
          </a:p>
        </p:txBody>
      </p:sp>
      <p:sp>
        <p:nvSpPr>
          <p:cNvPr id="72744" name="Line 91"/>
          <p:cNvSpPr>
            <a:spLocks noChangeShapeType="1"/>
          </p:cNvSpPr>
          <p:nvPr/>
        </p:nvSpPr>
        <p:spPr bwMode="auto">
          <a:xfrm flipH="1" flipV="1">
            <a:off x="8618538" y="4948238"/>
            <a:ext cx="531812" cy="544512"/>
          </a:xfrm>
          <a:prstGeom prst="line">
            <a:avLst/>
          </a:prstGeom>
          <a:noFill/>
          <a:ln w="19050">
            <a:solidFill>
              <a:schemeClr val="tx1"/>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45" name="Rectangle 92"/>
          <p:cNvSpPr>
            <a:spLocks noChangeArrowheads="1"/>
          </p:cNvSpPr>
          <p:nvPr/>
        </p:nvSpPr>
        <p:spPr bwMode="auto">
          <a:xfrm>
            <a:off x="8799513" y="4960938"/>
            <a:ext cx="25487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  d</a:t>
            </a:r>
            <a:endParaRPr lang="en-US" sz="1000" b="1">
              <a:solidFill>
                <a:srgbClr val="000000"/>
              </a:solidFill>
            </a:endParaRPr>
          </a:p>
        </p:txBody>
      </p:sp>
      <p:sp>
        <p:nvSpPr>
          <p:cNvPr id="72746" name="Rectangle 93"/>
          <p:cNvSpPr>
            <a:spLocks noChangeArrowheads="1"/>
          </p:cNvSpPr>
          <p:nvPr/>
        </p:nvSpPr>
        <p:spPr bwMode="auto">
          <a:xfrm>
            <a:off x="8448675" y="4694238"/>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1</a:t>
            </a:r>
            <a:endParaRPr lang="en-US" sz="1000" b="1">
              <a:solidFill>
                <a:srgbClr val="000000"/>
              </a:solidFill>
            </a:endParaRPr>
          </a:p>
        </p:txBody>
      </p:sp>
      <p:cxnSp>
        <p:nvCxnSpPr>
          <p:cNvPr id="72747" name="AutoShape 94"/>
          <p:cNvCxnSpPr>
            <a:cxnSpLocks noChangeShapeType="1"/>
            <a:stCxn id="72731" idx="6"/>
            <a:endCxn id="72734" idx="2"/>
          </p:cNvCxnSpPr>
          <p:nvPr/>
        </p:nvCxnSpPr>
        <p:spPr bwMode="auto">
          <a:xfrm>
            <a:off x="8648700" y="4845050"/>
            <a:ext cx="1208088" cy="1588"/>
          </a:xfrm>
          <a:prstGeom prst="straightConnector1">
            <a:avLst/>
          </a:prstGeom>
          <a:noFill/>
          <a:ln w="12700" cap="sq">
            <a:solidFill>
              <a:schemeClr val="tx1"/>
            </a:solidFill>
            <a:round/>
            <a:headEnd type="none" w="sm" len="sm"/>
            <a:tailEnd type="triangle" w="lg" len="med"/>
          </a:ln>
        </p:spPr>
      </p:cxnSp>
      <p:sp>
        <p:nvSpPr>
          <p:cNvPr id="72748" name="Rectangle 95"/>
          <p:cNvSpPr>
            <a:spLocks noChangeArrowheads="1"/>
          </p:cNvSpPr>
          <p:nvPr/>
        </p:nvSpPr>
        <p:spPr bwMode="auto">
          <a:xfrm>
            <a:off x="9229725" y="4551363"/>
            <a:ext cx="121828" cy="261610"/>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1700" b="1">
                <a:solidFill>
                  <a:srgbClr val="000000"/>
                </a:solidFill>
                <a:latin typeface="Helvetica" pitchFamily="34" charset="0"/>
              </a:rPr>
              <a:t>e</a:t>
            </a:r>
            <a:endParaRPr lang="en-US" sz="1000" b="1">
              <a:solidFill>
                <a:srgbClr val="000000"/>
              </a:solidFill>
            </a:endParaRPr>
          </a:p>
        </p:txBody>
      </p:sp>
      <p:grpSp>
        <p:nvGrpSpPr>
          <p:cNvPr id="72749" name="Group 103"/>
          <p:cNvGrpSpPr>
            <a:grpSpLocks/>
          </p:cNvGrpSpPr>
          <p:nvPr/>
        </p:nvGrpSpPr>
        <p:grpSpPr bwMode="auto">
          <a:xfrm>
            <a:off x="8610601" y="4343400"/>
            <a:ext cx="1279525" cy="1138238"/>
            <a:chOff x="4464" y="3168"/>
            <a:chExt cx="806" cy="717"/>
          </a:xfrm>
        </p:grpSpPr>
        <p:sp>
          <p:nvSpPr>
            <p:cNvPr id="72751" name="Line 96"/>
            <p:cNvSpPr>
              <a:spLocks noChangeShapeType="1"/>
            </p:cNvSpPr>
            <p:nvPr/>
          </p:nvSpPr>
          <p:spPr bwMode="auto">
            <a:xfrm flipV="1">
              <a:off x="4479" y="3168"/>
              <a:ext cx="312" cy="237"/>
            </a:xfrm>
            <a:prstGeom prst="line">
              <a:avLst/>
            </a:prstGeom>
            <a:noFill/>
            <a:ln w="57150">
              <a:solidFill>
                <a:srgbClr val="000099"/>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52" name="Line 97"/>
            <p:cNvSpPr>
              <a:spLocks noChangeShapeType="1"/>
            </p:cNvSpPr>
            <p:nvPr/>
          </p:nvSpPr>
          <p:spPr bwMode="auto">
            <a:xfrm>
              <a:off x="4943" y="3183"/>
              <a:ext cx="312" cy="260"/>
            </a:xfrm>
            <a:prstGeom prst="line">
              <a:avLst/>
            </a:prstGeom>
            <a:noFill/>
            <a:ln w="57150">
              <a:solidFill>
                <a:srgbClr val="000099"/>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53" name="Line 98"/>
            <p:cNvSpPr>
              <a:spLocks noChangeShapeType="1"/>
            </p:cNvSpPr>
            <p:nvPr/>
          </p:nvSpPr>
          <p:spPr bwMode="auto">
            <a:xfrm flipH="1">
              <a:off x="4943" y="3565"/>
              <a:ext cx="327" cy="320"/>
            </a:xfrm>
            <a:prstGeom prst="line">
              <a:avLst/>
            </a:prstGeom>
            <a:noFill/>
            <a:ln w="57150">
              <a:solidFill>
                <a:srgbClr val="000099"/>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sp>
          <p:nvSpPr>
            <p:cNvPr id="72754" name="Line 99"/>
            <p:cNvSpPr>
              <a:spLocks noChangeShapeType="1"/>
            </p:cNvSpPr>
            <p:nvPr/>
          </p:nvSpPr>
          <p:spPr bwMode="auto">
            <a:xfrm flipH="1" flipV="1">
              <a:off x="4464" y="3534"/>
              <a:ext cx="335" cy="343"/>
            </a:xfrm>
            <a:prstGeom prst="line">
              <a:avLst/>
            </a:prstGeom>
            <a:noFill/>
            <a:ln w="57150">
              <a:solidFill>
                <a:srgbClr val="000099"/>
              </a:solidFill>
              <a:round/>
              <a:headEnd/>
              <a:tailEnd type="triangle" w="med" len="med"/>
            </a:ln>
          </p:spPr>
          <p:txBody>
            <a:bodyPr/>
            <a:lstStyle/>
            <a:p>
              <a:pPr fontAlgn="base">
                <a:spcBef>
                  <a:spcPct val="0"/>
                </a:spcBef>
                <a:spcAft>
                  <a:spcPct val="0"/>
                </a:spcAft>
              </a:pPr>
              <a:endParaRPr lang="en-US" sz="2000" u="sng">
                <a:solidFill>
                  <a:srgbClr val="000000"/>
                </a:solidFill>
              </a:endParaRPr>
            </a:p>
          </p:txBody>
        </p:sp>
      </p:grpSp>
      <p:sp>
        <p:nvSpPr>
          <p:cNvPr id="72750" name="Text Box 102"/>
          <p:cNvSpPr txBox="1">
            <a:spLocks noChangeArrowheads="1"/>
          </p:cNvSpPr>
          <p:nvPr/>
        </p:nvSpPr>
        <p:spPr bwMode="auto">
          <a:xfrm>
            <a:off x="2135189" y="188913"/>
            <a:ext cx="8137525" cy="914400"/>
          </a:xfrm>
          <a:prstGeom prst="rect">
            <a:avLst/>
          </a:prstGeom>
          <a:noFill/>
          <a:ln w="9525">
            <a:noFill/>
            <a:miter lim="800000"/>
            <a:headEnd/>
            <a:tailEnd/>
          </a:ln>
        </p:spPr>
        <p:txBody>
          <a:bodyPr>
            <a:spAutoFit/>
          </a:bodyPr>
          <a:lstStyle/>
          <a:p>
            <a:pPr algn="ctr" fontAlgn="base">
              <a:spcBef>
                <a:spcPct val="50000"/>
              </a:spcBef>
              <a:spcAft>
                <a:spcPct val="0"/>
              </a:spcAft>
            </a:pPr>
            <a:r>
              <a:rPr lang="en-US" sz="5400" b="1">
                <a:solidFill>
                  <a:srgbClr val="FF0000"/>
                </a:solidFill>
              </a:rPr>
              <a:t>Chu trình (Cycle)</a:t>
            </a:r>
          </a:p>
        </p:txBody>
      </p:sp>
    </p:spTree>
    <p:extLst>
      <p:ext uri="{BB962C8B-B14F-4D97-AF65-F5344CB8AC3E}">
        <p14:creationId xmlns:p14="http://schemas.microsoft.com/office/powerpoint/2010/main" val="171852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5347"/>
                                        </p:tgtEl>
                                        <p:attrNameLst>
                                          <p:attrName>style.visibility</p:attrName>
                                        </p:attrNameLst>
                                      </p:cBhvr>
                                      <p:to>
                                        <p:strVal val="visible"/>
                                      </p:to>
                                    </p:set>
                                    <p:animEffect transition="in" filter="dissolve">
                                      <p:cBhvr>
                                        <p:cTn id="7" dur="500"/>
                                        <p:tgtEl>
                                          <p:spTgt spid="8253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5394"/>
                                        </p:tgtEl>
                                        <p:attrNameLst>
                                          <p:attrName>style.visibility</p:attrName>
                                        </p:attrNameLst>
                                      </p:cBhvr>
                                      <p:to>
                                        <p:strVal val="visible"/>
                                      </p:to>
                                    </p:set>
                                    <p:animEffect transition="in" filter="blinds(horizontal)">
                                      <p:cBhvr>
                                        <p:cTn id="12" dur="500"/>
                                        <p:tgtEl>
                                          <p:spTgt spid="8253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5395"/>
                                        </p:tgtEl>
                                        <p:attrNameLst>
                                          <p:attrName>style.visibility</p:attrName>
                                        </p:attrNameLst>
                                      </p:cBhvr>
                                      <p:to>
                                        <p:strVal val="visible"/>
                                      </p:to>
                                    </p:set>
                                    <p:animEffect transition="in" filter="blinds(horizontal)">
                                      <p:cBhvr>
                                        <p:cTn id="17" dur="500"/>
                                        <p:tgtEl>
                                          <p:spTgt spid="8253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5396"/>
                                        </p:tgtEl>
                                        <p:attrNameLst>
                                          <p:attrName>style.visibility</p:attrName>
                                        </p:attrNameLst>
                                      </p:cBhvr>
                                      <p:to>
                                        <p:strVal val="visible"/>
                                      </p:to>
                                    </p:set>
                                    <p:animEffect transition="in" filter="blinds(horizontal)">
                                      <p:cBhvr>
                                        <p:cTn id="22" dur="500"/>
                                        <p:tgtEl>
                                          <p:spTgt spid="82539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72749"/>
                                        </p:tgtEl>
                                        <p:attrNameLst>
                                          <p:attrName>style.visibility</p:attrName>
                                        </p:attrNameLst>
                                      </p:cBhvr>
                                      <p:to>
                                        <p:strVal val="visible"/>
                                      </p:to>
                                    </p:set>
                                    <p:animEffect transition="in" filter="checkerboard(across)">
                                      <p:cBhvr>
                                        <p:cTn id="31" dur="500"/>
                                        <p:tgtEl>
                                          <p:spTgt spid="7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7" grpId="0" animBg="1" autoUpdateAnimBg="0"/>
      <p:bldP spid="72709" grpId="0" animBg="1"/>
      <p:bldP spid="825394" grpId="0" animBg="1"/>
      <p:bldP spid="82539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3731" name="Slide Number Placeholder 4"/>
          <p:cNvSpPr>
            <a:spLocks noGrp="1"/>
          </p:cNvSpPr>
          <p:nvPr>
            <p:ph type="sldNum" sz="quarter" idx="11"/>
          </p:nvPr>
        </p:nvSpPr>
        <p:spPr>
          <a:noFill/>
        </p:spPr>
        <p:txBody>
          <a:bodyPr/>
          <a:lstStyle/>
          <a:p>
            <a:fld id="{DF704B96-66F8-4329-8A09-1F862A2A92B6}" type="slidenum">
              <a:rPr lang="en-US">
                <a:solidFill>
                  <a:srgbClr val="000000"/>
                </a:solidFill>
              </a:rPr>
              <a:pPr/>
              <a:t>55</a:t>
            </a:fld>
            <a:endParaRPr lang="en-US">
              <a:solidFill>
                <a:srgbClr val="000000"/>
              </a:solidFill>
            </a:endParaRPr>
          </a:p>
        </p:txBody>
      </p:sp>
      <p:sp>
        <p:nvSpPr>
          <p:cNvPr id="73732" name="Rectangle 3"/>
          <p:cNvSpPr>
            <a:spLocks noGrp="1" noChangeArrowheads="1"/>
          </p:cNvSpPr>
          <p:nvPr>
            <p:ph type="title"/>
          </p:nvPr>
        </p:nvSpPr>
        <p:spPr/>
        <p:txBody>
          <a:bodyPr/>
          <a:lstStyle/>
          <a:p>
            <a:pPr eaLnBrk="1" hangingPunct="1"/>
            <a:r>
              <a:rPr lang="en-US" sz="4000" b="1"/>
              <a:t>Ví dụ: Chu trình trên đồ thị vô hướng</a:t>
            </a:r>
          </a:p>
        </p:txBody>
      </p:sp>
      <p:sp>
        <p:nvSpPr>
          <p:cNvPr id="830468" name="Rectangle 4"/>
          <p:cNvSpPr>
            <a:spLocks noGrp="1" noChangeArrowheads="1"/>
          </p:cNvSpPr>
          <p:nvPr>
            <p:ph type="body" idx="1"/>
          </p:nvPr>
        </p:nvSpPr>
        <p:spPr>
          <a:xfrm>
            <a:off x="1679575" y="1393825"/>
            <a:ext cx="8758238" cy="1689100"/>
          </a:xfrm>
        </p:spPr>
        <p:txBody>
          <a:bodyPr/>
          <a:lstStyle/>
          <a:p>
            <a:pPr eaLnBrk="1" hangingPunct="1"/>
            <a:r>
              <a:rPr lang="en-US" i="1">
                <a:solidFill>
                  <a:schemeClr val="tx2"/>
                </a:solidFill>
              </a:rPr>
              <a:t>C</a:t>
            </a:r>
            <a:r>
              <a:rPr lang="en-US" baseline="-25000">
                <a:solidFill>
                  <a:schemeClr val="tx2"/>
                </a:solidFill>
              </a:rPr>
              <a:t>1</a:t>
            </a:r>
            <a:r>
              <a:rPr lang="en-US">
                <a:solidFill>
                  <a:schemeClr val="tx2"/>
                </a:solidFill>
              </a:rPr>
              <a:t>=(</a:t>
            </a:r>
            <a:r>
              <a:rPr lang="en-US" i="1">
                <a:solidFill>
                  <a:schemeClr val="tx2"/>
                </a:solidFill>
              </a:rPr>
              <a:t>V,b,X,g,Y,f,W,c,U,a,V</a:t>
            </a:r>
            <a:r>
              <a:rPr lang="en-US">
                <a:solidFill>
                  <a:schemeClr val="tx2"/>
                </a:solidFill>
              </a:rPr>
              <a:t>)</a:t>
            </a:r>
            <a:r>
              <a:rPr lang="en-US"/>
              <a:t> là chu trình đơn</a:t>
            </a:r>
          </a:p>
          <a:p>
            <a:pPr eaLnBrk="1" hangingPunct="1"/>
            <a:r>
              <a:rPr lang="en-US" i="1">
                <a:solidFill>
                  <a:schemeClr val="accent2"/>
                </a:solidFill>
              </a:rPr>
              <a:t>C</a:t>
            </a:r>
            <a:r>
              <a:rPr lang="en-US" baseline="-25000">
                <a:solidFill>
                  <a:schemeClr val="accent2"/>
                </a:solidFill>
              </a:rPr>
              <a:t>2</a:t>
            </a:r>
            <a:r>
              <a:rPr lang="en-US">
                <a:solidFill>
                  <a:schemeClr val="accent2"/>
                </a:solidFill>
              </a:rPr>
              <a:t>=(</a:t>
            </a:r>
            <a:r>
              <a:rPr lang="en-US" i="1">
                <a:solidFill>
                  <a:schemeClr val="accent2"/>
                </a:solidFill>
              </a:rPr>
              <a:t>U,c,W,e,X,g,Y,f,W,d,V,a,U</a:t>
            </a:r>
            <a:r>
              <a:rPr lang="en-US">
                <a:solidFill>
                  <a:schemeClr val="accent2"/>
                </a:solidFill>
              </a:rPr>
              <a:t>)</a:t>
            </a:r>
            <a:r>
              <a:rPr lang="en-US"/>
              <a:t> là chu trình nhưng không là chu trình đơn</a:t>
            </a:r>
          </a:p>
        </p:txBody>
      </p:sp>
      <p:sp>
        <p:nvSpPr>
          <p:cNvPr id="830466" name="Freeform 2"/>
          <p:cNvSpPr>
            <a:spLocks/>
          </p:cNvSpPr>
          <p:nvPr/>
        </p:nvSpPr>
        <p:spPr bwMode="auto">
          <a:xfrm>
            <a:off x="6178551" y="3198813"/>
            <a:ext cx="2182813" cy="2652712"/>
          </a:xfrm>
          <a:custGeom>
            <a:avLst/>
            <a:gdLst>
              <a:gd name="T0" fmla="*/ 762 w 1375"/>
              <a:gd name="T1" fmla="*/ 36 h 1671"/>
              <a:gd name="T2" fmla="*/ 1218 w 1375"/>
              <a:gd name="T3" fmla="*/ 522 h 1671"/>
              <a:gd name="T4" fmla="*/ 1176 w 1375"/>
              <a:gd name="T5" fmla="*/ 1668 h 1671"/>
              <a:gd name="T6" fmla="*/ 24 w 1375"/>
              <a:gd name="T7" fmla="*/ 504 h 1671"/>
              <a:gd name="T8" fmla="*/ 456 w 1375"/>
              <a:gd name="T9" fmla="*/ 0 h 1671"/>
              <a:gd name="T10" fmla="*/ 0 60000 65536"/>
              <a:gd name="T11" fmla="*/ 0 60000 65536"/>
              <a:gd name="T12" fmla="*/ 0 60000 65536"/>
              <a:gd name="T13" fmla="*/ 0 60000 65536"/>
              <a:gd name="T14" fmla="*/ 0 60000 65536"/>
              <a:gd name="T15" fmla="*/ 0 w 1375"/>
              <a:gd name="T16" fmla="*/ 0 h 1671"/>
              <a:gd name="T17" fmla="*/ 1375 w 1375"/>
              <a:gd name="T18" fmla="*/ 1671 h 1671"/>
            </a:gdLst>
            <a:ahLst/>
            <a:cxnLst>
              <a:cxn ang="T10">
                <a:pos x="T0" y="T1"/>
              </a:cxn>
              <a:cxn ang="T11">
                <a:pos x="T2" y="T3"/>
              </a:cxn>
              <a:cxn ang="T12">
                <a:pos x="T4" y="T5"/>
              </a:cxn>
              <a:cxn ang="T13">
                <a:pos x="T6" y="T7"/>
              </a:cxn>
              <a:cxn ang="T14">
                <a:pos x="T8" y="T9"/>
              </a:cxn>
            </a:cxnLst>
            <a:rect l="T15" t="T16" r="T17" b="T18"/>
            <a:pathLst>
              <a:path w="1375" h="1671">
                <a:moveTo>
                  <a:pt x="762" y="36"/>
                </a:moveTo>
                <a:cubicBezTo>
                  <a:pt x="838" y="117"/>
                  <a:pt x="1149" y="250"/>
                  <a:pt x="1218" y="522"/>
                </a:cubicBezTo>
                <a:cubicBezTo>
                  <a:pt x="1287" y="794"/>
                  <a:pt x="1375" y="1671"/>
                  <a:pt x="1176" y="1668"/>
                </a:cubicBezTo>
                <a:cubicBezTo>
                  <a:pt x="977" y="1665"/>
                  <a:pt x="0" y="798"/>
                  <a:pt x="24" y="504"/>
                </a:cubicBezTo>
                <a:cubicBezTo>
                  <a:pt x="48" y="210"/>
                  <a:pt x="366" y="105"/>
                  <a:pt x="456" y="0"/>
                </a:cubicBezTo>
              </a:path>
            </a:pathLst>
          </a:custGeom>
          <a:noFill/>
          <a:ln w="57150">
            <a:solidFill>
              <a:schemeClr val="tx2"/>
            </a:solidFill>
            <a:round/>
            <a:headEnd/>
            <a:tailEnd type="triangle" w="med" len="med"/>
          </a:ln>
        </p:spPr>
        <p:txBody>
          <a:bodyPr wrap="none" anchor="ctr"/>
          <a:lstStyle/>
          <a:p>
            <a:pPr fontAlgn="base">
              <a:spcBef>
                <a:spcPct val="0"/>
              </a:spcBef>
              <a:spcAft>
                <a:spcPct val="0"/>
              </a:spcAft>
            </a:pPr>
            <a:endParaRPr lang="en-US" sz="2000" i="1" u="sng">
              <a:solidFill>
                <a:srgbClr val="000000"/>
              </a:solidFill>
            </a:endParaRPr>
          </a:p>
        </p:txBody>
      </p:sp>
      <p:sp>
        <p:nvSpPr>
          <p:cNvPr id="830469" name="Freeform 5"/>
          <p:cNvSpPr>
            <a:spLocks/>
          </p:cNvSpPr>
          <p:nvPr/>
        </p:nvSpPr>
        <p:spPr bwMode="auto">
          <a:xfrm>
            <a:off x="6403975" y="3275014"/>
            <a:ext cx="1570038" cy="2319337"/>
          </a:xfrm>
          <a:custGeom>
            <a:avLst/>
            <a:gdLst>
              <a:gd name="T0" fmla="*/ 6 w 989"/>
              <a:gd name="T1" fmla="*/ 389 h 1461"/>
              <a:gd name="T2" fmla="*/ 444 w 989"/>
              <a:gd name="T3" fmla="*/ 95 h 1461"/>
              <a:gd name="T4" fmla="*/ 516 w 989"/>
              <a:gd name="T5" fmla="*/ 959 h 1461"/>
              <a:gd name="T6" fmla="*/ 930 w 989"/>
              <a:gd name="T7" fmla="*/ 1403 h 1461"/>
              <a:gd name="T8" fmla="*/ 870 w 989"/>
              <a:gd name="T9" fmla="*/ 611 h 1461"/>
              <a:gd name="T10" fmla="*/ 438 w 989"/>
              <a:gd name="T11" fmla="*/ 911 h 1461"/>
              <a:gd name="T12" fmla="*/ 0 w 989"/>
              <a:gd name="T13" fmla="*/ 587 h 1461"/>
              <a:gd name="T14" fmla="*/ 0 60000 65536"/>
              <a:gd name="T15" fmla="*/ 0 60000 65536"/>
              <a:gd name="T16" fmla="*/ 0 60000 65536"/>
              <a:gd name="T17" fmla="*/ 0 60000 65536"/>
              <a:gd name="T18" fmla="*/ 0 60000 65536"/>
              <a:gd name="T19" fmla="*/ 0 60000 65536"/>
              <a:gd name="T20" fmla="*/ 0 60000 65536"/>
              <a:gd name="T21" fmla="*/ 0 w 989"/>
              <a:gd name="T22" fmla="*/ 0 h 1461"/>
              <a:gd name="T23" fmla="*/ 989 w 989"/>
              <a:gd name="T24" fmla="*/ 1461 h 1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9" h="1461">
                <a:moveTo>
                  <a:pt x="6" y="389"/>
                </a:moveTo>
                <a:cubicBezTo>
                  <a:pt x="79" y="341"/>
                  <a:pt x="359" y="0"/>
                  <a:pt x="444" y="95"/>
                </a:cubicBezTo>
                <a:cubicBezTo>
                  <a:pt x="529" y="190"/>
                  <a:pt x="435" y="741"/>
                  <a:pt x="516" y="959"/>
                </a:cubicBezTo>
                <a:cubicBezTo>
                  <a:pt x="597" y="1177"/>
                  <a:pt x="871" y="1461"/>
                  <a:pt x="930" y="1403"/>
                </a:cubicBezTo>
                <a:cubicBezTo>
                  <a:pt x="989" y="1345"/>
                  <a:pt x="952" y="693"/>
                  <a:pt x="870" y="611"/>
                </a:cubicBezTo>
                <a:cubicBezTo>
                  <a:pt x="788" y="529"/>
                  <a:pt x="583" y="915"/>
                  <a:pt x="438" y="911"/>
                </a:cubicBezTo>
                <a:cubicBezTo>
                  <a:pt x="293" y="907"/>
                  <a:pt x="91" y="654"/>
                  <a:pt x="0" y="587"/>
                </a:cubicBezTo>
              </a:path>
            </a:pathLst>
          </a:custGeom>
          <a:noFill/>
          <a:ln w="57150">
            <a:solidFill>
              <a:schemeClr val="accent2"/>
            </a:solidFill>
            <a:round/>
            <a:headEnd type="triangle" w="med" len="med"/>
            <a:tailEnd/>
          </a:ln>
        </p:spPr>
        <p:txBody>
          <a:bodyPr wrap="none" anchor="ctr"/>
          <a:lstStyle/>
          <a:p>
            <a:pPr fontAlgn="base">
              <a:spcBef>
                <a:spcPct val="0"/>
              </a:spcBef>
              <a:spcAft>
                <a:spcPct val="0"/>
              </a:spcAft>
            </a:pPr>
            <a:endParaRPr lang="en-US" sz="2000" i="1" u="sng">
              <a:solidFill>
                <a:srgbClr val="000000"/>
              </a:solidFill>
            </a:endParaRPr>
          </a:p>
        </p:txBody>
      </p:sp>
      <p:sp>
        <p:nvSpPr>
          <p:cNvPr id="73736" name="Text Box 6"/>
          <p:cNvSpPr txBox="1">
            <a:spLocks noChangeArrowheads="1"/>
          </p:cNvSpPr>
          <p:nvPr/>
        </p:nvSpPr>
        <p:spPr bwMode="auto">
          <a:xfrm>
            <a:off x="8305518" y="4427856"/>
            <a:ext cx="492444" cy="461665"/>
          </a:xfrm>
          <a:prstGeom prst="rect">
            <a:avLst/>
          </a:prstGeom>
          <a:solidFill>
            <a:schemeClr val="accent1">
              <a:lumMod val="40000"/>
              <a:lumOff val="60000"/>
            </a:schemeClr>
          </a:solid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C</a:t>
            </a:r>
            <a:r>
              <a:rPr lang="en-US" sz="2400" b="1" baseline="-25000">
                <a:solidFill>
                  <a:srgbClr val="000000"/>
                </a:solidFill>
              </a:rPr>
              <a:t>1</a:t>
            </a:r>
          </a:p>
        </p:txBody>
      </p:sp>
      <p:sp>
        <p:nvSpPr>
          <p:cNvPr id="73737" name="Oval 7"/>
          <p:cNvSpPr>
            <a:spLocks noChangeArrowheads="1"/>
          </p:cNvSpPr>
          <p:nvPr/>
        </p:nvSpPr>
        <p:spPr bwMode="auto">
          <a:xfrm>
            <a:off x="7770813" y="3805238"/>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X</a:t>
            </a:r>
          </a:p>
        </p:txBody>
      </p:sp>
      <p:sp>
        <p:nvSpPr>
          <p:cNvPr id="73738" name="Oval 8"/>
          <p:cNvSpPr>
            <a:spLocks noChangeArrowheads="1"/>
          </p:cNvSpPr>
          <p:nvPr/>
        </p:nvSpPr>
        <p:spPr bwMode="auto">
          <a:xfrm>
            <a:off x="5942013" y="3805238"/>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U</a:t>
            </a:r>
          </a:p>
        </p:txBody>
      </p:sp>
      <p:sp>
        <p:nvSpPr>
          <p:cNvPr id="73739" name="Oval 9"/>
          <p:cNvSpPr>
            <a:spLocks noChangeArrowheads="1"/>
          </p:cNvSpPr>
          <p:nvPr/>
        </p:nvSpPr>
        <p:spPr bwMode="auto">
          <a:xfrm>
            <a:off x="6856413" y="2890838"/>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V</a:t>
            </a:r>
          </a:p>
        </p:txBody>
      </p:sp>
      <p:sp>
        <p:nvSpPr>
          <p:cNvPr id="73740" name="Oval 10"/>
          <p:cNvSpPr>
            <a:spLocks noChangeArrowheads="1"/>
          </p:cNvSpPr>
          <p:nvPr/>
        </p:nvSpPr>
        <p:spPr bwMode="auto">
          <a:xfrm>
            <a:off x="6856413" y="4719638"/>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W</a:t>
            </a:r>
          </a:p>
        </p:txBody>
      </p:sp>
      <p:sp>
        <p:nvSpPr>
          <p:cNvPr id="73741" name="Oval 11"/>
          <p:cNvSpPr>
            <a:spLocks noChangeArrowheads="1"/>
          </p:cNvSpPr>
          <p:nvPr/>
        </p:nvSpPr>
        <p:spPr bwMode="auto">
          <a:xfrm>
            <a:off x="8990013" y="3805238"/>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Z</a:t>
            </a:r>
          </a:p>
        </p:txBody>
      </p:sp>
      <p:cxnSp>
        <p:nvCxnSpPr>
          <p:cNvPr id="73742" name="AutoShape 12"/>
          <p:cNvCxnSpPr>
            <a:cxnSpLocks noChangeShapeType="1"/>
            <a:stCxn id="73739" idx="3"/>
            <a:endCxn id="73738" idx="7"/>
          </p:cNvCxnSpPr>
          <p:nvPr/>
        </p:nvCxnSpPr>
        <p:spPr bwMode="auto">
          <a:xfrm flipH="1">
            <a:off x="6332538" y="3290888"/>
            <a:ext cx="590550" cy="571500"/>
          </a:xfrm>
          <a:prstGeom prst="straightConnector1">
            <a:avLst/>
          </a:prstGeom>
          <a:noFill/>
          <a:ln w="19050">
            <a:solidFill>
              <a:schemeClr val="tx1"/>
            </a:solidFill>
            <a:round/>
            <a:headEnd/>
            <a:tailEnd/>
          </a:ln>
        </p:spPr>
      </p:cxnSp>
      <p:cxnSp>
        <p:nvCxnSpPr>
          <p:cNvPr id="73743" name="AutoShape 13"/>
          <p:cNvCxnSpPr>
            <a:cxnSpLocks noChangeShapeType="1"/>
            <a:stCxn id="73740" idx="1"/>
            <a:endCxn id="73738" idx="5"/>
          </p:cNvCxnSpPr>
          <p:nvPr/>
        </p:nvCxnSpPr>
        <p:spPr bwMode="auto">
          <a:xfrm flipH="1" flipV="1">
            <a:off x="6332538" y="4205288"/>
            <a:ext cx="590550" cy="571500"/>
          </a:xfrm>
          <a:prstGeom prst="straightConnector1">
            <a:avLst/>
          </a:prstGeom>
          <a:noFill/>
          <a:ln w="19050">
            <a:solidFill>
              <a:schemeClr val="tx1"/>
            </a:solidFill>
            <a:round/>
            <a:headEnd/>
            <a:tailEnd/>
          </a:ln>
        </p:spPr>
      </p:cxnSp>
      <p:cxnSp>
        <p:nvCxnSpPr>
          <p:cNvPr id="73744" name="AutoShape 14"/>
          <p:cNvCxnSpPr>
            <a:cxnSpLocks noChangeShapeType="1"/>
            <a:stCxn id="73740" idx="7"/>
            <a:endCxn id="73737" idx="3"/>
          </p:cNvCxnSpPr>
          <p:nvPr/>
        </p:nvCxnSpPr>
        <p:spPr bwMode="auto">
          <a:xfrm flipV="1">
            <a:off x="7246938" y="4205288"/>
            <a:ext cx="590550" cy="571500"/>
          </a:xfrm>
          <a:prstGeom prst="straightConnector1">
            <a:avLst/>
          </a:prstGeom>
          <a:noFill/>
          <a:ln w="19050">
            <a:solidFill>
              <a:schemeClr val="tx1"/>
            </a:solidFill>
            <a:round/>
            <a:headEnd/>
            <a:tailEnd/>
          </a:ln>
        </p:spPr>
      </p:cxnSp>
      <p:cxnSp>
        <p:nvCxnSpPr>
          <p:cNvPr id="73745" name="AutoShape 15"/>
          <p:cNvCxnSpPr>
            <a:cxnSpLocks noChangeShapeType="1"/>
            <a:stCxn id="73737" idx="6"/>
            <a:endCxn id="73741" idx="2"/>
          </p:cNvCxnSpPr>
          <p:nvPr/>
        </p:nvCxnSpPr>
        <p:spPr bwMode="auto">
          <a:xfrm>
            <a:off x="8237538" y="4033838"/>
            <a:ext cx="742950" cy="0"/>
          </a:xfrm>
          <a:prstGeom prst="straightConnector1">
            <a:avLst/>
          </a:prstGeom>
          <a:noFill/>
          <a:ln w="19050">
            <a:solidFill>
              <a:schemeClr val="tx1"/>
            </a:solidFill>
            <a:round/>
            <a:headEnd/>
            <a:tailEnd/>
          </a:ln>
        </p:spPr>
      </p:cxnSp>
      <p:cxnSp>
        <p:nvCxnSpPr>
          <p:cNvPr id="73746" name="AutoShape 16"/>
          <p:cNvCxnSpPr>
            <a:cxnSpLocks noChangeShapeType="1"/>
            <a:stCxn id="73739" idx="5"/>
            <a:endCxn id="73737" idx="1"/>
          </p:cNvCxnSpPr>
          <p:nvPr/>
        </p:nvCxnSpPr>
        <p:spPr bwMode="auto">
          <a:xfrm>
            <a:off x="7246938" y="3290888"/>
            <a:ext cx="590550" cy="571500"/>
          </a:xfrm>
          <a:prstGeom prst="straightConnector1">
            <a:avLst/>
          </a:prstGeom>
          <a:noFill/>
          <a:ln w="19050">
            <a:solidFill>
              <a:schemeClr val="tx1"/>
            </a:solidFill>
            <a:round/>
            <a:headEnd/>
            <a:tailEnd/>
          </a:ln>
        </p:spPr>
      </p:cxnSp>
      <p:cxnSp>
        <p:nvCxnSpPr>
          <p:cNvPr id="73747" name="AutoShape 17"/>
          <p:cNvCxnSpPr>
            <a:cxnSpLocks noChangeShapeType="1"/>
            <a:stCxn id="73739" idx="4"/>
            <a:endCxn id="73740" idx="0"/>
          </p:cNvCxnSpPr>
          <p:nvPr/>
        </p:nvCxnSpPr>
        <p:spPr bwMode="auto">
          <a:xfrm>
            <a:off x="7085013" y="3357563"/>
            <a:ext cx="0" cy="1352550"/>
          </a:xfrm>
          <a:prstGeom prst="straightConnector1">
            <a:avLst/>
          </a:prstGeom>
          <a:noFill/>
          <a:ln w="19050">
            <a:solidFill>
              <a:schemeClr val="tx1"/>
            </a:solidFill>
            <a:round/>
            <a:headEnd/>
            <a:tailEnd/>
          </a:ln>
        </p:spPr>
      </p:cxnSp>
      <p:sp>
        <p:nvSpPr>
          <p:cNvPr id="73748" name="Oval 18"/>
          <p:cNvSpPr>
            <a:spLocks noChangeArrowheads="1"/>
          </p:cNvSpPr>
          <p:nvPr/>
        </p:nvSpPr>
        <p:spPr bwMode="auto">
          <a:xfrm>
            <a:off x="7780338" y="5634038"/>
            <a:ext cx="457200" cy="457200"/>
          </a:xfrm>
          <a:prstGeom prst="ellipse">
            <a:avLst/>
          </a:prstGeom>
          <a:solidFill>
            <a:schemeClr val="accent1"/>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Y</a:t>
            </a:r>
          </a:p>
        </p:txBody>
      </p:sp>
      <p:cxnSp>
        <p:nvCxnSpPr>
          <p:cNvPr id="73749" name="AutoShape 19"/>
          <p:cNvCxnSpPr>
            <a:cxnSpLocks noChangeShapeType="1"/>
            <a:stCxn id="73740" idx="5"/>
            <a:endCxn id="73748" idx="1"/>
          </p:cNvCxnSpPr>
          <p:nvPr/>
        </p:nvCxnSpPr>
        <p:spPr bwMode="auto">
          <a:xfrm>
            <a:off x="7246939" y="5119688"/>
            <a:ext cx="600075" cy="571500"/>
          </a:xfrm>
          <a:prstGeom prst="straightConnector1">
            <a:avLst/>
          </a:prstGeom>
          <a:noFill/>
          <a:ln w="19050">
            <a:solidFill>
              <a:schemeClr val="tx1"/>
            </a:solidFill>
            <a:round/>
            <a:headEnd/>
            <a:tailEnd/>
          </a:ln>
        </p:spPr>
      </p:cxnSp>
      <p:cxnSp>
        <p:nvCxnSpPr>
          <p:cNvPr id="73750" name="AutoShape 20"/>
          <p:cNvCxnSpPr>
            <a:cxnSpLocks noChangeShapeType="1"/>
            <a:stCxn id="73737" idx="4"/>
            <a:endCxn id="73748" idx="0"/>
          </p:cNvCxnSpPr>
          <p:nvPr/>
        </p:nvCxnSpPr>
        <p:spPr bwMode="auto">
          <a:xfrm>
            <a:off x="7999414" y="4271963"/>
            <a:ext cx="9525" cy="1352550"/>
          </a:xfrm>
          <a:prstGeom prst="straightConnector1">
            <a:avLst/>
          </a:prstGeom>
          <a:noFill/>
          <a:ln w="19050">
            <a:solidFill>
              <a:schemeClr val="tx1"/>
            </a:solidFill>
            <a:round/>
            <a:headEnd/>
            <a:tailEnd/>
          </a:ln>
        </p:spPr>
      </p:cxnSp>
      <p:sp>
        <p:nvSpPr>
          <p:cNvPr id="73751" name="Text Box 21"/>
          <p:cNvSpPr txBox="1">
            <a:spLocks noChangeArrowheads="1"/>
          </p:cNvSpPr>
          <p:nvPr/>
        </p:nvSpPr>
        <p:spPr bwMode="auto">
          <a:xfrm>
            <a:off x="6170614" y="3119439"/>
            <a:ext cx="338555"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a</a:t>
            </a:r>
          </a:p>
        </p:txBody>
      </p:sp>
      <p:sp>
        <p:nvSpPr>
          <p:cNvPr id="73752" name="Text Box 22"/>
          <p:cNvSpPr txBox="1">
            <a:spLocks noChangeArrowheads="1"/>
          </p:cNvSpPr>
          <p:nvPr/>
        </p:nvSpPr>
        <p:spPr bwMode="auto">
          <a:xfrm>
            <a:off x="6170614" y="4491038"/>
            <a:ext cx="325437"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c</a:t>
            </a:r>
          </a:p>
        </p:txBody>
      </p:sp>
      <p:sp>
        <p:nvSpPr>
          <p:cNvPr id="73753" name="Text Box 23"/>
          <p:cNvSpPr txBox="1">
            <a:spLocks noChangeArrowheads="1"/>
          </p:cNvSpPr>
          <p:nvPr/>
        </p:nvSpPr>
        <p:spPr bwMode="auto">
          <a:xfrm>
            <a:off x="7618413" y="311943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b</a:t>
            </a:r>
          </a:p>
        </p:txBody>
      </p:sp>
      <p:sp>
        <p:nvSpPr>
          <p:cNvPr id="73754" name="Text Box 24"/>
          <p:cNvSpPr txBox="1">
            <a:spLocks noChangeArrowheads="1"/>
          </p:cNvSpPr>
          <p:nvPr/>
        </p:nvSpPr>
        <p:spPr bwMode="auto">
          <a:xfrm>
            <a:off x="7466013" y="4338639"/>
            <a:ext cx="320922"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e</a:t>
            </a:r>
          </a:p>
        </p:txBody>
      </p:sp>
      <p:sp>
        <p:nvSpPr>
          <p:cNvPr id="73755" name="Text Box 25"/>
          <p:cNvSpPr txBox="1">
            <a:spLocks noChangeArrowheads="1"/>
          </p:cNvSpPr>
          <p:nvPr/>
        </p:nvSpPr>
        <p:spPr bwMode="auto">
          <a:xfrm>
            <a:off x="6786563" y="365918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d</a:t>
            </a:r>
          </a:p>
        </p:txBody>
      </p:sp>
      <p:sp>
        <p:nvSpPr>
          <p:cNvPr id="73756" name="Text Box 26"/>
          <p:cNvSpPr txBox="1">
            <a:spLocks noChangeArrowheads="1"/>
          </p:cNvSpPr>
          <p:nvPr/>
        </p:nvSpPr>
        <p:spPr bwMode="auto">
          <a:xfrm>
            <a:off x="7151688" y="5424489"/>
            <a:ext cx="269626"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f</a:t>
            </a:r>
          </a:p>
        </p:txBody>
      </p:sp>
      <p:sp>
        <p:nvSpPr>
          <p:cNvPr id="73757" name="Text Box 27"/>
          <p:cNvSpPr txBox="1">
            <a:spLocks noChangeArrowheads="1"/>
          </p:cNvSpPr>
          <p:nvPr/>
        </p:nvSpPr>
        <p:spPr bwMode="auto">
          <a:xfrm>
            <a:off x="8151813" y="479583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g</a:t>
            </a:r>
          </a:p>
        </p:txBody>
      </p:sp>
      <p:sp>
        <p:nvSpPr>
          <p:cNvPr id="73758" name="Text Box 28"/>
          <p:cNvSpPr txBox="1">
            <a:spLocks noChangeArrowheads="1"/>
          </p:cNvSpPr>
          <p:nvPr/>
        </p:nvSpPr>
        <p:spPr bwMode="auto">
          <a:xfrm>
            <a:off x="8466138" y="403383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h</a:t>
            </a:r>
          </a:p>
        </p:txBody>
      </p:sp>
      <p:sp>
        <p:nvSpPr>
          <p:cNvPr id="73759" name="Text Box 29"/>
          <p:cNvSpPr txBox="1">
            <a:spLocks noChangeArrowheads="1"/>
          </p:cNvSpPr>
          <p:nvPr/>
        </p:nvSpPr>
        <p:spPr bwMode="auto">
          <a:xfrm>
            <a:off x="7227903" y="3721105"/>
            <a:ext cx="492444" cy="461665"/>
          </a:xfrm>
          <a:prstGeom prst="rect">
            <a:avLst/>
          </a:prstGeom>
          <a:solidFill>
            <a:schemeClr val="accent5">
              <a:lumMod val="40000"/>
              <a:lumOff val="60000"/>
            </a:schemeClr>
          </a:solidFill>
          <a:ln w="19050">
            <a:noFill/>
            <a:miter lim="800000"/>
            <a:headEnd/>
            <a:tailEnd/>
          </a:ln>
        </p:spPr>
        <p:txBody>
          <a:bodyPr wrap="none">
            <a:spAutoFit/>
          </a:bodyPr>
          <a:lstStyle/>
          <a:p>
            <a:pPr algn="ctr" fontAlgn="base">
              <a:spcBef>
                <a:spcPct val="0"/>
              </a:spcBef>
              <a:spcAft>
                <a:spcPct val="0"/>
              </a:spcAft>
            </a:pPr>
            <a:r>
              <a:rPr lang="en-US" sz="2400" b="1" i="1">
                <a:solidFill>
                  <a:srgbClr val="3333CC"/>
                </a:solidFill>
              </a:rPr>
              <a:t>C</a:t>
            </a:r>
            <a:r>
              <a:rPr lang="en-US" sz="2400" b="1" baseline="-25000">
                <a:solidFill>
                  <a:srgbClr val="3333CC"/>
                </a:solidFill>
              </a:rPr>
              <a:t>2</a:t>
            </a:r>
          </a:p>
        </p:txBody>
      </p:sp>
    </p:spTree>
    <p:extLst>
      <p:ext uri="{BB962C8B-B14F-4D97-AF65-F5344CB8AC3E}">
        <p14:creationId xmlns:p14="http://schemas.microsoft.com/office/powerpoint/2010/main" val="396743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0468">
                                            <p:txEl>
                                              <p:pRg st="0" end="0"/>
                                            </p:txEl>
                                          </p:spTgt>
                                        </p:tgtEl>
                                        <p:attrNameLst>
                                          <p:attrName>style.visibility</p:attrName>
                                        </p:attrNameLst>
                                      </p:cBhvr>
                                      <p:to>
                                        <p:strVal val="visible"/>
                                      </p:to>
                                    </p:set>
                                    <p:animEffect transition="in" filter="blinds(horizontal)">
                                      <p:cBhvr>
                                        <p:cTn id="7" dur="500"/>
                                        <p:tgtEl>
                                          <p:spTgt spid="830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0466"/>
                                        </p:tgtEl>
                                        <p:attrNameLst>
                                          <p:attrName>style.visibility</p:attrName>
                                        </p:attrNameLst>
                                      </p:cBhvr>
                                      <p:to>
                                        <p:strVal val="visible"/>
                                      </p:to>
                                    </p:set>
                                    <p:animEffect transition="in" filter="blinds(horizontal)">
                                      <p:cBhvr>
                                        <p:cTn id="12" dur="500"/>
                                        <p:tgtEl>
                                          <p:spTgt spid="8304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0468">
                                            <p:txEl>
                                              <p:pRg st="1" end="1"/>
                                            </p:txEl>
                                          </p:spTgt>
                                        </p:tgtEl>
                                        <p:attrNameLst>
                                          <p:attrName>style.visibility</p:attrName>
                                        </p:attrNameLst>
                                      </p:cBhvr>
                                      <p:to>
                                        <p:strVal val="visible"/>
                                      </p:to>
                                    </p:set>
                                    <p:animEffect transition="in" filter="box(in)">
                                      <p:cBhvr>
                                        <p:cTn id="17" dur="500"/>
                                        <p:tgtEl>
                                          <p:spTgt spid="830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0469"/>
                                        </p:tgtEl>
                                        <p:attrNameLst>
                                          <p:attrName>style.visibility</p:attrName>
                                        </p:attrNameLst>
                                      </p:cBhvr>
                                      <p:to>
                                        <p:strVal val="visible"/>
                                      </p:to>
                                    </p:set>
                                    <p:animEffect transition="in" filter="box(in)">
                                      <p:cBhvr>
                                        <p:cTn id="22" dur="500"/>
                                        <p:tgtEl>
                                          <p:spTgt spid="83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6" grpId="0" animBg="1"/>
      <p:bldP spid="83046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3731" name="Slide Number Placeholder 4"/>
          <p:cNvSpPr>
            <a:spLocks noGrp="1"/>
          </p:cNvSpPr>
          <p:nvPr>
            <p:ph type="sldNum" sz="quarter" idx="11"/>
          </p:nvPr>
        </p:nvSpPr>
        <p:spPr>
          <a:noFill/>
        </p:spPr>
        <p:txBody>
          <a:bodyPr/>
          <a:lstStyle/>
          <a:p>
            <a:fld id="{DF704B96-66F8-4329-8A09-1F862A2A92B6}" type="slidenum">
              <a:rPr lang="en-US">
                <a:solidFill>
                  <a:srgbClr val="000000"/>
                </a:solidFill>
              </a:rPr>
              <a:pPr/>
              <a:t>56</a:t>
            </a:fld>
            <a:endParaRPr lang="en-US">
              <a:solidFill>
                <a:srgbClr val="000000"/>
              </a:solidFill>
            </a:endParaRPr>
          </a:p>
        </p:txBody>
      </p:sp>
      <p:sp>
        <p:nvSpPr>
          <p:cNvPr id="73732" name="Rectangle 3"/>
          <p:cNvSpPr>
            <a:spLocks noGrp="1" noChangeArrowheads="1"/>
          </p:cNvSpPr>
          <p:nvPr>
            <p:ph type="title"/>
          </p:nvPr>
        </p:nvSpPr>
        <p:spPr/>
        <p:txBody>
          <a:bodyPr/>
          <a:lstStyle/>
          <a:p>
            <a:pPr eaLnBrk="1" hangingPunct="1"/>
            <a:r>
              <a:rPr lang="en-US" sz="4000" b="1"/>
              <a:t>Ví dụ: Chu trình trên đồ thị có hướng</a:t>
            </a:r>
          </a:p>
        </p:txBody>
      </p:sp>
      <p:sp>
        <p:nvSpPr>
          <p:cNvPr id="830468" name="Rectangle 4"/>
          <p:cNvSpPr>
            <a:spLocks noGrp="1" noChangeArrowheads="1"/>
          </p:cNvSpPr>
          <p:nvPr>
            <p:ph type="body" idx="1"/>
          </p:nvPr>
        </p:nvSpPr>
        <p:spPr>
          <a:xfrm>
            <a:off x="1679575" y="1393825"/>
            <a:ext cx="8758238" cy="1689100"/>
          </a:xfrm>
        </p:spPr>
        <p:txBody>
          <a:bodyPr/>
          <a:lstStyle/>
          <a:p>
            <a:pPr eaLnBrk="1" hangingPunct="1"/>
            <a:r>
              <a:rPr lang="en-US" i="1">
                <a:solidFill>
                  <a:schemeClr val="tx2"/>
                </a:solidFill>
              </a:rPr>
              <a:t>C</a:t>
            </a:r>
            <a:r>
              <a:rPr lang="en-US" baseline="-25000">
                <a:solidFill>
                  <a:schemeClr val="tx2"/>
                </a:solidFill>
              </a:rPr>
              <a:t>1</a:t>
            </a:r>
            <a:r>
              <a:rPr lang="en-US">
                <a:solidFill>
                  <a:schemeClr val="tx2"/>
                </a:solidFill>
              </a:rPr>
              <a:t>=(</a:t>
            </a:r>
            <a:r>
              <a:rPr lang="en-US" i="1">
                <a:solidFill>
                  <a:schemeClr val="tx2"/>
                </a:solidFill>
              </a:rPr>
              <a:t>V,b,X,g,Y,f,W,c,U,a,V</a:t>
            </a:r>
            <a:r>
              <a:rPr lang="en-US">
                <a:solidFill>
                  <a:schemeClr val="tx2"/>
                </a:solidFill>
              </a:rPr>
              <a:t>)</a:t>
            </a:r>
            <a:r>
              <a:rPr lang="en-US"/>
              <a:t> là chu trình đơn</a:t>
            </a:r>
          </a:p>
          <a:p>
            <a:pPr eaLnBrk="1" hangingPunct="1"/>
            <a:r>
              <a:rPr lang="en-US" i="1">
                <a:solidFill>
                  <a:schemeClr val="accent2"/>
                </a:solidFill>
              </a:rPr>
              <a:t>C</a:t>
            </a:r>
            <a:r>
              <a:rPr lang="en-US" baseline="-25000">
                <a:solidFill>
                  <a:schemeClr val="accent2"/>
                </a:solidFill>
              </a:rPr>
              <a:t>2</a:t>
            </a:r>
            <a:r>
              <a:rPr lang="en-US">
                <a:solidFill>
                  <a:schemeClr val="accent2"/>
                </a:solidFill>
              </a:rPr>
              <a:t>=(</a:t>
            </a:r>
            <a:r>
              <a:rPr lang="en-US" i="1">
                <a:solidFill>
                  <a:schemeClr val="accent2"/>
                </a:solidFill>
              </a:rPr>
              <a:t>U,c,W,e,X,g,Y,f,W,d,V,a,U</a:t>
            </a:r>
            <a:r>
              <a:rPr lang="en-US">
                <a:solidFill>
                  <a:schemeClr val="accent2"/>
                </a:solidFill>
              </a:rPr>
              <a:t>)</a:t>
            </a:r>
            <a:r>
              <a:rPr lang="en-US"/>
              <a:t> là chu trình nhưng không là chu trình đơn</a:t>
            </a:r>
          </a:p>
        </p:txBody>
      </p:sp>
      <p:sp>
        <p:nvSpPr>
          <p:cNvPr id="830466" name="Freeform 2"/>
          <p:cNvSpPr>
            <a:spLocks/>
          </p:cNvSpPr>
          <p:nvPr/>
        </p:nvSpPr>
        <p:spPr bwMode="auto">
          <a:xfrm>
            <a:off x="6132513" y="3173409"/>
            <a:ext cx="2228850" cy="2678116"/>
          </a:xfrm>
          <a:custGeom>
            <a:avLst/>
            <a:gdLst>
              <a:gd name="T0" fmla="*/ 762 w 1375"/>
              <a:gd name="T1" fmla="*/ 36 h 1671"/>
              <a:gd name="T2" fmla="*/ 1218 w 1375"/>
              <a:gd name="T3" fmla="*/ 522 h 1671"/>
              <a:gd name="T4" fmla="*/ 1176 w 1375"/>
              <a:gd name="T5" fmla="*/ 1668 h 1671"/>
              <a:gd name="T6" fmla="*/ 24 w 1375"/>
              <a:gd name="T7" fmla="*/ 504 h 1671"/>
              <a:gd name="T8" fmla="*/ 456 w 1375"/>
              <a:gd name="T9" fmla="*/ 0 h 1671"/>
              <a:gd name="T10" fmla="*/ 0 60000 65536"/>
              <a:gd name="T11" fmla="*/ 0 60000 65536"/>
              <a:gd name="T12" fmla="*/ 0 60000 65536"/>
              <a:gd name="T13" fmla="*/ 0 60000 65536"/>
              <a:gd name="T14" fmla="*/ 0 60000 65536"/>
              <a:gd name="T15" fmla="*/ 0 w 1375"/>
              <a:gd name="T16" fmla="*/ 0 h 1671"/>
              <a:gd name="T17" fmla="*/ 1375 w 1375"/>
              <a:gd name="T18" fmla="*/ 1671 h 1671"/>
            </a:gdLst>
            <a:ahLst/>
            <a:cxnLst>
              <a:cxn ang="T10">
                <a:pos x="T0" y="T1"/>
              </a:cxn>
              <a:cxn ang="T11">
                <a:pos x="T2" y="T3"/>
              </a:cxn>
              <a:cxn ang="T12">
                <a:pos x="T4" y="T5"/>
              </a:cxn>
              <a:cxn ang="T13">
                <a:pos x="T6" y="T7"/>
              </a:cxn>
              <a:cxn ang="T14">
                <a:pos x="T8" y="T9"/>
              </a:cxn>
            </a:cxnLst>
            <a:rect l="T15" t="T16" r="T17" b="T18"/>
            <a:pathLst>
              <a:path w="1375" h="1671">
                <a:moveTo>
                  <a:pt x="762" y="36"/>
                </a:moveTo>
                <a:cubicBezTo>
                  <a:pt x="838" y="117"/>
                  <a:pt x="1149" y="250"/>
                  <a:pt x="1218" y="522"/>
                </a:cubicBezTo>
                <a:cubicBezTo>
                  <a:pt x="1287" y="794"/>
                  <a:pt x="1375" y="1671"/>
                  <a:pt x="1176" y="1668"/>
                </a:cubicBezTo>
                <a:cubicBezTo>
                  <a:pt x="977" y="1665"/>
                  <a:pt x="0" y="798"/>
                  <a:pt x="24" y="504"/>
                </a:cubicBezTo>
                <a:cubicBezTo>
                  <a:pt x="48" y="210"/>
                  <a:pt x="366" y="105"/>
                  <a:pt x="456" y="0"/>
                </a:cubicBezTo>
              </a:path>
            </a:pathLst>
          </a:custGeom>
          <a:noFill/>
          <a:ln w="57150">
            <a:solidFill>
              <a:schemeClr val="tx2"/>
            </a:solidFill>
            <a:round/>
            <a:headEnd/>
            <a:tailEnd type="triangle" w="med" len="med"/>
          </a:ln>
        </p:spPr>
        <p:txBody>
          <a:bodyPr wrap="none" anchor="ctr"/>
          <a:lstStyle/>
          <a:p>
            <a:pPr fontAlgn="base">
              <a:spcBef>
                <a:spcPct val="0"/>
              </a:spcBef>
              <a:spcAft>
                <a:spcPct val="0"/>
              </a:spcAft>
            </a:pPr>
            <a:endParaRPr lang="en-US" sz="2000" i="1" u="sng">
              <a:solidFill>
                <a:srgbClr val="000000"/>
              </a:solidFill>
            </a:endParaRPr>
          </a:p>
        </p:txBody>
      </p:sp>
      <p:sp>
        <p:nvSpPr>
          <p:cNvPr id="830469" name="Freeform 5"/>
          <p:cNvSpPr>
            <a:spLocks/>
          </p:cNvSpPr>
          <p:nvPr/>
        </p:nvSpPr>
        <p:spPr bwMode="auto">
          <a:xfrm>
            <a:off x="6424638" y="3263931"/>
            <a:ext cx="1570038" cy="2319337"/>
          </a:xfrm>
          <a:custGeom>
            <a:avLst/>
            <a:gdLst>
              <a:gd name="T0" fmla="*/ 6 w 989"/>
              <a:gd name="T1" fmla="*/ 389 h 1461"/>
              <a:gd name="T2" fmla="*/ 444 w 989"/>
              <a:gd name="T3" fmla="*/ 95 h 1461"/>
              <a:gd name="T4" fmla="*/ 516 w 989"/>
              <a:gd name="T5" fmla="*/ 959 h 1461"/>
              <a:gd name="T6" fmla="*/ 930 w 989"/>
              <a:gd name="T7" fmla="*/ 1403 h 1461"/>
              <a:gd name="T8" fmla="*/ 870 w 989"/>
              <a:gd name="T9" fmla="*/ 611 h 1461"/>
              <a:gd name="T10" fmla="*/ 438 w 989"/>
              <a:gd name="T11" fmla="*/ 911 h 1461"/>
              <a:gd name="T12" fmla="*/ 0 w 989"/>
              <a:gd name="T13" fmla="*/ 587 h 1461"/>
              <a:gd name="T14" fmla="*/ 0 60000 65536"/>
              <a:gd name="T15" fmla="*/ 0 60000 65536"/>
              <a:gd name="T16" fmla="*/ 0 60000 65536"/>
              <a:gd name="T17" fmla="*/ 0 60000 65536"/>
              <a:gd name="T18" fmla="*/ 0 60000 65536"/>
              <a:gd name="T19" fmla="*/ 0 60000 65536"/>
              <a:gd name="T20" fmla="*/ 0 60000 65536"/>
              <a:gd name="T21" fmla="*/ 0 w 989"/>
              <a:gd name="T22" fmla="*/ 0 h 1461"/>
              <a:gd name="T23" fmla="*/ 989 w 989"/>
              <a:gd name="T24" fmla="*/ 1461 h 14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89" h="1461">
                <a:moveTo>
                  <a:pt x="6" y="389"/>
                </a:moveTo>
                <a:cubicBezTo>
                  <a:pt x="79" y="341"/>
                  <a:pt x="359" y="0"/>
                  <a:pt x="444" y="95"/>
                </a:cubicBezTo>
                <a:cubicBezTo>
                  <a:pt x="529" y="190"/>
                  <a:pt x="435" y="741"/>
                  <a:pt x="516" y="959"/>
                </a:cubicBezTo>
                <a:cubicBezTo>
                  <a:pt x="597" y="1177"/>
                  <a:pt x="871" y="1461"/>
                  <a:pt x="930" y="1403"/>
                </a:cubicBezTo>
                <a:cubicBezTo>
                  <a:pt x="989" y="1345"/>
                  <a:pt x="952" y="693"/>
                  <a:pt x="870" y="611"/>
                </a:cubicBezTo>
                <a:cubicBezTo>
                  <a:pt x="788" y="529"/>
                  <a:pt x="583" y="915"/>
                  <a:pt x="438" y="911"/>
                </a:cubicBezTo>
                <a:cubicBezTo>
                  <a:pt x="293" y="907"/>
                  <a:pt x="91" y="654"/>
                  <a:pt x="0" y="587"/>
                </a:cubicBezTo>
              </a:path>
            </a:pathLst>
          </a:custGeom>
          <a:noFill/>
          <a:ln w="57150">
            <a:solidFill>
              <a:schemeClr val="accent2"/>
            </a:solidFill>
            <a:round/>
            <a:headEnd type="triangle" w="med" len="med"/>
            <a:tailEnd/>
          </a:ln>
        </p:spPr>
        <p:txBody>
          <a:bodyPr wrap="none" anchor="ctr"/>
          <a:lstStyle/>
          <a:p>
            <a:pPr fontAlgn="base">
              <a:spcBef>
                <a:spcPct val="0"/>
              </a:spcBef>
              <a:spcAft>
                <a:spcPct val="0"/>
              </a:spcAft>
            </a:pPr>
            <a:endParaRPr lang="en-US" sz="2000" i="1" u="sng">
              <a:solidFill>
                <a:srgbClr val="000000"/>
              </a:solidFill>
            </a:endParaRPr>
          </a:p>
        </p:txBody>
      </p:sp>
      <p:sp>
        <p:nvSpPr>
          <p:cNvPr id="73736" name="Text Box 6"/>
          <p:cNvSpPr txBox="1">
            <a:spLocks noChangeArrowheads="1"/>
          </p:cNvSpPr>
          <p:nvPr/>
        </p:nvSpPr>
        <p:spPr bwMode="auto">
          <a:xfrm>
            <a:off x="8207375" y="4414839"/>
            <a:ext cx="49244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000000"/>
                </a:solidFill>
              </a:rPr>
              <a:t>C</a:t>
            </a:r>
            <a:r>
              <a:rPr lang="en-US" sz="2400" b="1" baseline="-25000">
                <a:solidFill>
                  <a:srgbClr val="000000"/>
                </a:solidFill>
              </a:rPr>
              <a:t>1</a:t>
            </a:r>
          </a:p>
        </p:txBody>
      </p:sp>
      <p:sp>
        <p:nvSpPr>
          <p:cNvPr id="73737" name="Oval 7"/>
          <p:cNvSpPr>
            <a:spLocks noChangeArrowheads="1"/>
          </p:cNvSpPr>
          <p:nvPr/>
        </p:nvSpPr>
        <p:spPr bwMode="auto">
          <a:xfrm>
            <a:off x="7770813" y="3805238"/>
            <a:ext cx="457200" cy="457200"/>
          </a:xfrm>
          <a:prstGeom prst="ellipse">
            <a:avLst/>
          </a:prstGeom>
          <a:solidFill>
            <a:schemeClr val="accent5">
              <a:lumMod val="60000"/>
              <a:lumOff val="40000"/>
            </a:schemeClr>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X</a:t>
            </a:r>
          </a:p>
        </p:txBody>
      </p:sp>
      <p:sp>
        <p:nvSpPr>
          <p:cNvPr id="73738" name="Oval 8"/>
          <p:cNvSpPr>
            <a:spLocks noChangeArrowheads="1"/>
          </p:cNvSpPr>
          <p:nvPr/>
        </p:nvSpPr>
        <p:spPr bwMode="auto">
          <a:xfrm>
            <a:off x="5942013" y="3805238"/>
            <a:ext cx="457200" cy="457200"/>
          </a:xfrm>
          <a:prstGeom prst="ellipse">
            <a:avLst/>
          </a:prstGeom>
          <a:solidFill>
            <a:schemeClr val="accent5">
              <a:lumMod val="60000"/>
              <a:lumOff val="40000"/>
            </a:schemeClr>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U</a:t>
            </a:r>
          </a:p>
        </p:txBody>
      </p:sp>
      <p:sp>
        <p:nvSpPr>
          <p:cNvPr id="73739" name="Oval 9"/>
          <p:cNvSpPr>
            <a:spLocks noChangeArrowheads="1"/>
          </p:cNvSpPr>
          <p:nvPr/>
        </p:nvSpPr>
        <p:spPr bwMode="auto">
          <a:xfrm>
            <a:off x="6856413" y="2890838"/>
            <a:ext cx="457200" cy="457200"/>
          </a:xfrm>
          <a:prstGeom prst="ellipse">
            <a:avLst/>
          </a:prstGeom>
          <a:solidFill>
            <a:schemeClr val="accent5">
              <a:lumMod val="60000"/>
              <a:lumOff val="40000"/>
            </a:schemeClr>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V</a:t>
            </a:r>
          </a:p>
        </p:txBody>
      </p:sp>
      <p:sp>
        <p:nvSpPr>
          <p:cNvPr id="73740" name="Oval 10"/>
          <p:cNvSpPr>
            <a:spLocks noChangeArrowheads="1"/>
          </p:cNvSpPr>
          <p:nvPr/>
        </p:nvSpPr>
        <p:spPr bwMode="auto">
          <a:xfrm>
            <a:off x="6856413" y="4719638"/>
            <a:ext cx="457200" cy="457200"/>
          </a:xfrm>
          <a:prstGeom prst="ellipse">
            <a:avLst/>
          </a:prstGeom>
          <a:solidFill>
            <a:schemeClr val="accent5">
              <a:lumMod val="60000"/>
              <a:lumOff val="40000"/>
            </a:schemeClr>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W</a:t>
            </a:r>
          </a:p>
        </p:txBody>
      </p:sp>
      <p:sp>
        <p:nvSpPr>
          <p:cNvPr id="73741" name="Oval 11"/>
          <p:cNvSpPr>
            <a:spLocks noChangeArrowheads="1"/>
          </p:cNvSpPr>
          <p:nvPr/>
        </p:nvSpPr>
        <p:spPr bwMode="auto">
          <a:xfrm>
            <a:off x="8990013" y="3805238"/>
            <a:ext cx="457200" cy="457200"/>
          </a:xfrm>
          <a:prstGeom prst="ellipse">
            <a:avLst/>
          </a:prstGeom>
          <a:solidFill>
            <a:schemeClr val="accent5">
              <a:lumMod val="60000"/>
              <a:lumOff val="40000"/>
            </a:schemeClr>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Z</a:t>
            </a:r>
          </a:p>
        </p:txBody>
      </p:sp>
      <p:cxnSp>
        <p:nvCxnSpPr>
          <p:cNvPr id="73742" name="AutoShape 12"/>
          <p:cNvCxnSpPr>
            <a:cxnSpLocks noChangeShapeType="1"/>
            <a:stCxn id="73739" idx="3"/>
            <a:endCxn id="73738" idx="7"/>
          </p:cNvCxnSpPr>
          <p:nvPr/>
        </p:nvCxnSpPr>
        <p:spPr bwMode="auto">
          <a:xfrm flipH="1">
            <a:off x="6332538" y="3290888"/>
            <a:ext cx="590550" cy="571500"/>
          </a:xfrm>
          <a:prstGeom prst="straightConnector1">
            <a:avLst/>
          </a:prstGeom>
          <a:noFill/>
          <a:ln w="28575">
            <a:solidFill>
              <a:schemeClr val="tx1"/>
            </a:solidFill>
            <a:round/>
            <a:headEnd type="none" w="med" len="med"/>
            <a:tailEnd type="triangle" w="med" len="med"/>
          </a:ln>
        </p:spPr>
      </p:cxnSp>
      <p:cxnSp>
        <p:nvCxnSpPr>
          <p:cNvPr id="73743" name="AutoShape 13"/>
          <p:cNvCxnSpPr>
            <a:cxnSpLocks noChangeShapeType="1"/>
            <a:stCxn id="73740" idx="1"/>
            <a:endCxn id="73738" idx="5"/>
          </p:cNvCxnSpPr>
          <p:nvPr/>
        </p:nvCxnSpPr>
        <p:spPr bwMode="auto">
          <a:xfrm flipH="1" flipV="1">
            <a:off x="6332538" y="4205288"/>
            <a:ext cx="590550" cy="571500"/>
          </a:xfrm>
          <a:prstGeom prst="straightConnector1">
            <a:avLst/>
          </a:prstGeom>
          <a:noFill/>
          <a:ln w="28575">
            <a:solidFill>
              <a:schemeClr val="tx1"/>
            </a:solidFill>
            <a:round/>
            <a:headEnd type="triangle" w="med" len="med"/>
            <a:tailEnd type="none" w="med" len="med"/>
          </a:ln>
        </p:spPr>
      </p:cxnSp>
      <p:cxnSp>
        <p:nvCxnSpPr>
          <p:cNvPr id="73744" name="AutoShape 14"/>
          <p:cNvCxnSpPr>
            <a:cxnSpLocks noChangeShapeType="1"/>
            <a:stCxn id="73740" idx="7"/>
            <a:endCxn id="73737" idx="3"/>
          </p:cNvCxnSpPr>
          <p:nvPr/>
        </p:nvCxnSpPr>
        <p:spPr bwMode="auto">
          <a:xfrm flipV="1">
            <a:off x="7246938" y="4205288"/>
            <a:ext cx="590550" cy="571500"/>
          </a:xfrm>
          <a:prstGeom prst="straightConnector1">
            <a:avLst/>
          </a:prstGeom>
          <a:noFill/>
          <a:ln w="28575">
            <a:solidFill>
              <a:schemeClr val="tx1"/>
            </a:solidFill>
            <a:round/>
            <a:headEnd type="none" w="med" len="med"/>
            <a:tailEnd type="triangle" w="med" len="med"/>
          </a:ln>
        </p:spPr>
      </p:cxnSp>
      <p:cxnSp>
        <p:nvCxnSpPr>
          <p:cNvPr id="73745" name="AutoShape 15"/>
          <p:cNvCxnSpPr>
            <a:cxnSpLocks noChangeShapeType="1"/>
            <a:stCxn id="73737" idx="6"/>
            <a:endCxn id="73741" idx="2"/>
          </p:cNvCxnSpPr>
          <p:nvPr/>
        </p:nvCxnSpPr>
        <p:spPr bwMode="auto">
          <a:xfrm>
            <a:off x="8237538" y="4033838"/>
            <a:ext cx="742950" cy="0"/>
          </a:xfrm>
          <a:prstGeom prst="straightConnector1">
            <a:avLst/>
          </a:prstGeom>
          <a:noFill/>
          <a:ln w="28575">
            <a:solidFill>
              <a:schemeClr val="tx1"/>
            </a:solidFill>
            <a:round/>
            <a:headEnd type="triangle" w="med" len="med"/>
            <a:tailEnd type="none" w="med" len="med"/>
          </a:ln>
        </p:spPr>
      </p:cxnSp>
      <p:cxnSp>
        <p:nvCxnSpPr>
          <p:cNvPr id="73746" name="AutoShape 16"/>
          <p:cNvCxnSpPr>
            <a:cxnSpLocks noChangeShapeType="1"/>
            <a:stCxn id="73739" idx="5"/>
            <a:endCxn id="73737" idx="1"/>
          </p:cNvCxnSpPr>
          <p:nvPr/>
        </p:nvCxnSpPr>
        <p:spPr bwMode="auto">
          <a:xfrm>
            <a:off x="7246938" y="3290888"/>
            <a:ext cx="590550" cy="571500"/>
          </a:xfrm>
          <a:prstGeom prst="straightConnector1">
            <a:avLst/>
          </a:prstGeom>
          <a:noFill/>
          <a:ln w="28575">
            <a:solidFill>
              <a:schemeClr val="tx1"/>
            </a:solidFill>
            <a:round/>
            <a:headEnd type="none" w="med" len="med"/>
            <a:tailEnd type="triangle" w="med" len="med"/>
          </a:ln>
        </p:spPr>
      </p:cxnSp>
      <p:cxnSp>
        <p:nvCxnSpPr>
          <p:cNvPr id="73747" name="AutoShape 17"/>
          <p:cNvCxnSpPr>
            <a:cxnSpLocks noChangeShapeType="1"/>
            <a:stCxn id="73739" idx="4"/>
            <a:endCxn id="73740" idx="0"/>
          </p:cNvCxnSpPr>
          <p:nvPr/>
        </p:nvCxnSpPr>
        <p:spPr bwMode="auto">
          <a:xfrm>
            <a:off x="7085013" y="3357563"/>
            <a:ext cx="0" cy="1352550"/>
          </a:xfrm>
          <a:prstGeom prst="straightConnector1">
            <a:avLst/>
          </a:prstGeom>
          <a:noFill/>
          <a:ln w="28575">
            <a:solidFill>
              <a:schemeClr val="tx1"/>
            </a:solidFill>
            <a:round/>
            <a:headEnd type="triangle" w="med" len="med"/>
            <a:tailEnd type="none" w="med" len="med"/>
          </a:ln>
        </p:spPr>
      </p:cxnSp>
      <p:sp>
        <p:nvSpPr>
          <p:cNvPr id="73748" name="Oval 18"/>
          <p:cNvSpPr>
            <a:spLocks noChangeArrowheads="1"/>
          </p:cNvSpPr>
          <p:nvPr/>
        </p:nvSpPr>
        <p:spPr bwMode="auto">
          <a:xfrm>
            <a:off x="7780338" y="5634038"/>
            <a:ext cx="457200" cy="457200"/>
          </a:xfrm>
          <a:prstGeom prst="ellipse">
            <a:avLst/>
          </a:prstGeom>
          <a:solidFill>
            <a:schemeClr val="accent5">
              <a:lumMod val="60000"/>
              <a:lumOff val="40000"/>
            </a:schemeClr>
          </a:solidFill>
          <a:ln w="19050">
            <a:solidFill>
              <a:schemeClr val="tx1"/>
            </a:solidFill>
            <a:round/>
            <a:headEnd/>
            <a:tailEnd/>
          </a:ln>
        </p:spPr>
        <p:txBody>
          <a:bodyPr wrap="none" anchor="ctr"/>
          <a:lstStyle/>
          <a:p>
            <a:pPr algn="ctr" fontAlgn="base">
              <a:spcBef>
                <a:spcPct val="0"/>
              </a:spcBef>
              <a:spcAft>
                <a:spcPct val="0"/>
              </a:spcAft>
            </a:pPr>
            <a:r>
              <a:rPr lang="en-US" sz="2400" i="1">
                <a:solidFill>
                  <a:srgbClr val="000000"/>
                </a:solidFill>
              </a:rPr>
              <a:t>Y</a:t>
            </a:r>
          </a:p>
        </p:txBody>
      </p:sp>
      <p:cxnSp>
        <p:nvCxnSpPr>
          <p:cNvPr id="73749" name="AutoShape 19"/>
          <p:cNvCxnSpPr>
            <a:cxnSpLocks noChangeShapeType="1"/>
            <a:stCxn id="73740" idx="5"/>
            <a:endCxn id="73748" idx="1"/>
          </p:cNvCxnSpPr>
          <p:nvPr/>
        </p:nvCxnSpPr>
        <p:spPr bwMode="auto">
          <a:xfrm>
            <a:off x="7246939" y="5119688"/>
            <a:ext cx="600075" cy="571500"/>
          </a:xfrm>
          <a:prstGeom prst="straightConnector1">
            <a:avLst/>
          </a:prstGeom>
          <a:noFill/>
          <a:ln w="28575">
            <a:solidFill>
              <a:schemeClr val="tx1"/>
            </a:solidFill>
            <a:round/>
            <a:headEnd type="triangle" w="med" len="med"/>
            <a:tailEnd type="none" w="med" len="med"/>
          </a:ln>
        </p:spPr>
      </p:cxnSp>
      <p:cxnSp>
        <p:nvCxnSpPr>
          <p:cNvPr id="73750" name="AutoShape 20"/>
          <p:cNvCxnSpPr>
            <a:cxnSpLocks noChangeShapeType="1"/>
            <a:stCxn id="73737" idx="4"/>
            <a:endCxn id="73748" idx="0"/>
          </p:cNvCxnSpPr>
          <p:nvPr/>
        </p:nvCxnSpPr>
        <p:spPr bwMode="auto">
          <a:xfrm>
            <a:off x="7999414" y="4271963"/>
            <a:ext cx="9525" cy="1352550"/>
          </a:xfrm>
          <a:prstGeom prst="straightConnector1">
            <a:avLst/>
          </a:prstGeom>
          <a:noFill/>
          <a:ln w="28575">
            <a:solidFill>
              <a:schemeClr val="tx1"/>
            </a:solidFill>
            <a:round/>
            <a:headEnd type="none" w="med" len="med"/>
            <a:tailEnd type="triangle" w="med" len="med"/>
          </a:ln>
        </p:spPr>
      </p:cxnSp>
      <p:sp>
        <p:nvSpPr>
          <p:cNvPr id="73751" name="Text Box 21"/>
          <p:cNvSpPr txBox="1">
            <a:spLocks noChangeArrowheads="1"/>
          </p:cNvSpPr>
          <p:nvPr/>
        </p:nvSpPr>
        <p:spPr bwMode="auto">
          <a:xfrm>
            <a:off x="6170614" y="3119439"/>
            <a:ext cx="338555"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a</a:t>
            </a:r>
          </a:p>
        </p:txBody>
      </p:sp>
      <p:sp>
        <p:nvSpPr>
          <p:cNvPr id="73752" name="Text Box 22"/>
          <p:cNvSpPr txBox="1">
            <a:spLocks noChangeArrowheads="1"/>
          </p:cNvSpPr>
          <p:nvPr/>
        </p:nvSpPr>
        <p:spPr bwMode="auto">
          <a:xfrm>
            <a:off x="6170614" y="4491038"/>
            <a:ext cx="325437" cy="457200"/>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c</a:t>
            </a:r>
          </a:p>
        </p:txBody>
      </p:sp>
      <p:sp>
        <p:nvSpPr>
          <p:cNvPr id="73753" name="Text Box 23"/>
          <p:cNvSpPr txBox="1">
            <a:spLocks noChangeArrowheads="1"/>
          </p:cNvSpPr>
          <p:nvPr/>
        </p:nvSpPr>
        <p:spPr bwMode="auto">
          <a:xfrm>
            <a:off x="7618413" y="311943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b</a:t>
            </a:r>
          </a:p>
        </p:txBody>
      </p:sp>
      <p:sp>
        <p:nvSpPr>
          <p:cNvPr id="73754" name="Text Box 24"/>
          <p:cNvSpPr txBox="1">
            <a:spLocks noChangeArrowheads="1"/>
          </p:cNvSpPr>
          <p:nvPr/>
        </p:nvSpPr>
        <p:spPr bwMode="auto">
          <a:xfrm>
            <a:off x="7466013" y="4338639"/>
            <a:ext cx="320922"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e</a:t>
            </a:r>
          </a:p>
        </p:txBody>
      </p:sp>
      <p:sp>
        <p:nvSpPr>
          <p:cNvPr id="73755" name="Text Box 25"/>
          <p:cNvSpPr txBox="1">
            <a:spLocks noChangeArrowheads="1"/>
          </p:cNvSpPr>
          <p:nvPr/>
        </p:nvSpPr>
        <p:spPr bwMode="auto">
          <a:xfrm>
            <a:off x="6786563" y="365918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d</a:t>
            </a:r>
          </a:p>
        </p:txBody>
      </p:sp>
      <p:sp>
        <p:nvSpPr>
          <p:cNvPr id="73756" name="Text Box 26"/>
          <p:cNvSpPr txBox="1">
            <a:spLocks noChangeArrowheads="1"/>
          </p:cNvSpPr>
          <p:nvPr/>
        </p:nvSpPr>
        <p:spPr bwMode="auto">
          <a:xfrm>
            <a:off x="7151688" y="5424489"/>
            <a:ext cx="269626"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f</a:t>
            </a:r>
          </a:p>
        </p:txBody>
      </p:sp>
      <p:sp>
        <p:nvSpPr>
          <p:cNvPr id="73757" name="Text Box 27"/>
          <p:cNvSpPr txBox="1">
            <a:spLocks noChangeArrowheads="1"/>
          </p:cNvSpPr>
          <p:nvPr/>
        </p:nvSpPr>
        <p:spPr bwMode="auto">
          <a:xfrm>
            <a:off x="8151813" y="479583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g</a:t>
            </a:r>
          </a:p>
        </p:txBody>
      </p:sp>
      <p:sp>
        <p:nvSpPr>
          <p:cNvPr id="73758" name="Text Box 28"/>
          <p:cNvSpPr txBox="1">
            <a:spLocks noChangeArrowheads="1"/>
          </p:cNvSpPr>
          <p:nvPr/>
        </p:nvSpPr>
        <p:spPr bwMode="auto">
          <a:xfrm>
            <a:off x="8466138" y="4033839"/>
            <a:ext cx="33855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i="1">
                <a:solidFill>
                  <a:srgbClr val="000000"/>
                </a:solidFill>
              </a:rPr>
              <a:t>h</a:t>
            </a:r>
          </a:p>
        </p:txBody>
      </p:sp>
      <p:sp>
        <p:nvSpPr>
          <p:cNvPr id="73759" name="Text Box 29"/>
          <p:cNvSpPr txBox="1">
            <a:spLocks noChangeArrowheads="1"/>
          </p:cNvSpPr>
          <p:nvPr/>
        </p:nvSpPr>
        <p:spPr bwMode="auto">
          <a:xfrm>
            <a:off x="6621463" y="4033839"/>
            <a:ext cx="492444" cy="461665"/>
          </a:xfrm>
          <a:prstGeom prst="rect">
            <a:avLst/>
          </a:prstGeom>
          <a:noFill/>
          <a:ln w="19050">
            <a:noFill/>
            <a:miter lim="800000"/>
            <a:headEnd/>
            <a:tailEnd/>
          </a:ln>
        </p:spPr>
        <p:txBody>
          <a:bodyPr wrap="none">
            <a:spAutoFit/>
          </a:bodyPr>
          <a:lstStyle/>
          <a:p>
            <a:pPr algn="ctr" fontAlgn="base">
              <a:spcBef>
                <a:spcPct val="0"/>
              </a:spcBef>
              <a:spcAft>
                <a:spcPct val="0"/>
              </a:spcAft>
            </a:pPr>
            <a:r>
              <a:rPr lang="en-US" sz="2400" b="1" i="1">
                <a:solidFill>
                  <a:srgbClr val="3333CC"/>
                </a:solidFill>
              </a:rPr>
              <a:t>C</a:t>
            </a:r>
            <a:r>
              <a:rPr lang="en-US" sz="2400" b="1" baseline="-25000">
                <a:solidFill>
                  <a:srgbClr val="3333CC"/>
                </a:solidFill>
              </a:rPr>
              <a:t>2</a:t>
            </a:r>
          </a:p>
        </p:txBody>
      </p:sp>
      <p:sp>
        <p:nvSpPr>
          <p:cNvPr id="33" name="Freeform 32"/>
          <p:cNvSpPr/>
          <p:nvPr/>
        </p:nvSpPr>
        <p:spPr bwMode="auto">
          <a:xfrm>
            <a:off x="5918200" y="4219575"/>
            <a:ext cx="996950" cy="857250"/>
          </a:xfrm>
          <a:custGeom>
            <a:avLst/>
            <a:gdLst>
              <a:gd name="connsiteX0" fmla="*/ 996950 w 996950"/>
              <a:gd name="connsiteY0" fmla="*/ 857250 h 857250"/>
              <a:gd name="connsiteX1" fmla="*/ 149225 w 996950"/>
              <a:gd name="connsiteY1" fmla="*/ 714375 h 857250"/>
              <a:gd name="connsiteX2" fmla="*/ 101600 w 996950"/>
              <a:gd name="connsiteY2" fmla="*/ 0 h 857250"/>
            </a:gdLst>
            <a:ahLst/>
            <a:cxnLst>
              <a:cxn ang="0">
                <a:pos x="connsiteX0" y="connsiteY0"/>
              </a:cxn>
              <a:cxn ang="0">
                <a:pos x="connsiteX1" y="connsiteY1"/>
              </a:cxn>
              <a:cxn ang="0">
                <a:pos x="connsiteX2" y="connsiteY2"/>
              </a:cxn>
            </a:cxnLst>
            <a:rect l="l" t="t" r="r" b="b"/>
            <a:pathLst>
              <a:path w="996950" h="857250">
                <a:moveTo>
                  <a:pt x="996950" y="857250"/>
                </a:moveTo>
                <a:cubicBezTo>
                  <a:pt x="647700" y="857250"/>
                  <a:pt x="298450" y="857250"/>
                  <a:pt x="149225" y="714375"/>
                </a:cubicBezTo>
                <a:cubicBezTo>
                  <a:pt x="0" y="571500"/>
                  <a:pt x="50800" y="285750"/>
                  <a:pt x="101600" y="0"/>
                </a:cubicBezTo>
              </a:path>
            </a:pathLst>
          </a:custGeom>
          <a:noFill/>
          <a:ln w="28575" cap="flat" cmpd="sng" algn="ctr">
            <a:solidFill>
              <a:srgbClr val="000099"/>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i="1" u="sng">
              <a:solidFill>
                <a:srgbClr val="000000"/>
              </a:solidFill>
            </a:endParaRPr>
          </a:p>
        </p:txBody>
      </p:sp>
      <p:sp>
        <p:nvSpPr>
          <p:cNvPr id="34" name="Freeform 33"/>
          <p:cNvSpPr/>
          <p:nvPr/>
        </p:nvSpPr>
        <p:spPr bwMode="auto">
          <a:xfrm>
            <a:off x="5883275" y="3019425"/>
            <a:ext cx="1022350" cy="819150"/>
          </a:xfrm>
          <a:custGeom>
            <a:avLst/>
            <a:gdLst>
              <a:gd name="connsiteX0" fmla="*/ 165100 w 1022350"/>
              <a:gd name="connsiteY0" fmla="*/ 819150 h 819150"/>
              <a:gd name="connsiteX1" fmla="*/ 136525 w 1022350"/>
              <a:gd name="connsiteY1" fmla="*/ 238125 h 819150"/>
              <a:gd name="connsiteX2" fmla="*/ 984250 w 1022350"/>
              <a:gd name="connsiteY2" fmla="*/ 9525 h 819150"/>
              <a:gd name="connsiteX3" fmla="*/ 984250 w 1022350"/>
              <a:gd name="connsiteY3" fmla="*/ 9525 h 819150"/>
              <a:gd name="connsiteX4" fmla="*/ 1022350 w 1022350"/>
              <a:gd name="connsiteY4" fmla="*/ 0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2350" h="819150">
                <a:moveTo>
                  <a:pt x="165100" y="819150"/>
                </a:moveTo>
                <a:cubicBezTo>
                  <a:pt x="82550" y="596106"/>
                  <a:pt x="0" y="373062"/>
                  <a:pt x="136525" y="238125"/>
                </a:cubicBezTo>
                <a:cubicBezTo>
                  <a:pt x="273050" y="103188"/>
                  <a:pt x="984250" y="9525"/>
                  <a:pt x="984250" y="9525"/>
                </a:cubicBezTo>
                <a:lnTo>
                  <a:pt x="984250" y="9525"/>
                </a:lnTo>
                <a:lnTo>
                  <a:pt x="1022350" y="0"/>
                </a:lnTo>
              </a:path>
            </a:pathLst>
          </a:custGeom>
          <a:noFill/>
          <a:ln w="28575" cap="flat" cmpd="sng" algn="ctr">
            <a:solidFill>
              <a:srgbClr val="000099"/>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2000" i="1" u="sng">
              <a:solidFill>
                <a:srgbClr val="000000"/>
              </a:solidFill>
            </a:endParaRPr>
          </a:p>
        </p:txBody>
      </p:sp>
    </p:spTree>
    <p:extLst>
      <p:ext uri="{BB962C8B-B14F-4D97-AF65-F5344CB8AC3E}">
        <p14:creationId xmlns:p14="http://schemas.microsoft.com/office/powerpoint/2010/main" val="335962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0468">
                                            <p:txEl>
                                              <p:pRg st="0" end="0"/>
                                            </p:txEl>
                                          </p:spTgt>
                                        </p:tgtEl>
                                        <p:attrNameLst>
                                          <p:attrName>style.visibility</p:attrName>
                                        </p:attrNameLst>
                                      </p:cBhvr>
                                      <p:to>
                                        <p:strVal val="visible"/>
                                      </p:to>
                                    </p:set>
                                    <p:animEffect transition="in" filter="blinds(horizontal)">
                                      <p:cBhvr>
                                        <p:cTn id="7" dur="500"/>
                                        <p:tgtEl>
                                          <p:spTgt spid="830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0466"/>
                                        </p:tgtEl>
                                        <p:attrNameLst>
                                          <p:attrName>style.visibility</p:attrName>
                                        </p:attrNameLst>
                                      </p:cBhvr>
                                      <p:to>
                                        <p:strVal val="visible"/>
                                      </p:to>
                                    </p:set>
                                    <p:animEffect transition="in" filter="blinds(horizontal)">
                                      <p:cBhvr>
                                        <p:cTn id="12" dur="500"/>
                                        <p:tgtEl>
                                          <p:spTgt spid="83046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0468">
                                            <p:txEl>
                                              <p:pRg st="1" end="1"/>
                                            </p:txEl>
                                          </p:spTgt>
                                        </p:tgtEl>
                                        <p:attrNameLst>
                                          <p:attrName>style.visibility</p:attrName>
                                        </p:attrNameLst>
                                      </p:cBhvr>
                                      <p:to>
                                        <p:strVal val="visible"/>
                                      </p:to>
                                    </p:set>
                                    <p:animEffect transition="in" filter="box(in)">
                                      <p:cBhvr>
                                        <p:cTn id="17" dur="500"/>
                                        <p:tgtEl>
                                          <p:spTgt spid="830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0469"/>
                                        </p:tgtEl>
                                        <p:attrNameLst>
                                          <p:attrName>style.visibility</p:attrName>
                                        </p:attrNameLst>
                                      </p:cBhvr>
                                      <p:to>
                                        <p:strVal val="visible"/>
                                      </p:to>
                                    </p:set>
                                    <p:animEffect transition="in" filter="box(in)">
                                      <p:cBhvr>
                                        <p:cTn id="22" dur="500"/>
                                        <p:tgtEl>
                                          <p:spTgt spid="83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6" grpId="0" animBg="1"/>
      <p:bldP spid="83046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2531" name="Slide Number Placeholder 4"/>
          <p:cNvSpPr>
            <a:spLocks noGrp="1"/>
          </p:cNvSpPr>
          <p:nvPr>
            <p:ph type="sldNum" sz="quarter" idx="11"/>
          </p:nvPr>
        </p:nvSpPr>
        <p:spPr>
          <a:noFill/>
        </p:spPr>
        <p:txBody>
          <a:bodyPr/>
          <a:lstStyle/>
          <a:p>
            <a:fld id="{FDC7C40E-F769-467D-B513-F78B3758AD2B}" type="slidenum">
              <a:rPr lang="en-US">
                <a:solidFill>
                  <a:srgbClr val="000000"/>
                </a:solidFill>
              </a:rPr>
              <a:pPr/>
              <a:t>57</a:t>
            </a:fld>
            <a:endParaRPr lang="en-US">
              <a:solidFill>
                <a:srgbClr val="000000"/>
              </a:solidFill>
            </a:endParaRPr>
          </a:p>
        </p:txBody>
      </p:sp>
      <p:sp>
        <p:nvSpPr>
          <p:cNvPr id="22532" name="Rectangle 2"/>
          <p:cNvSpPr>
            <a:spLocks noGrp="1" noChangeArrowheads="1"/>
          </p:cNvSpPr>
          <p:nvPr>
            <p:ph type="title"/>
          </p:nvPr>
        </p:nvSpPr>
        <p:spPr/>
        <p:txBody>
          <a:bodyPr/>
          <a:lstStyle/>
          <a:p>
            <a:pPr eaLnBrk="1" hangingPunct="1"/>
            <a:r>
              <a:rPr lang="en-US" sz="2800" b="1" dirty="0">
                <a:effectLst>
                  <a:outerShdw blurRad="38100" dist="38100" dir="2700000" algn="tl">
                    <a:srgbClr val="000000">
                      <a:alpha val="43137"/>
                    </a:srgbClr>
                  </a:outerShdw>
                </a:effectLst>
                <a:latin typeface="Arial" pitchFamily="34" charset="0"/>
                <a:ea typeface="Arial Unicode MS" pitchFamily="34" charset="-128"/>
                <a:cs typeface="Arial Unicode MS" pitchFamily="34" charset="-128"/>
              </a:rPr>
              <a:t>CÁC KHÁI NIỆM CƠ BẢN</a:t>
            </a:r>
            <a:endParaRPr lang="en-US" sz="2800" dirty="0"/>
          </a:p>
        </p:txBody>
      </p:sp>
      <p:sp>
        <p:nvSpPr>
          <p:cNvPr id="22533" name="Rectangle 3"/>
          <p:cNvSpPr>
            <a:spLocks noGrp="1" noChangeArrowheads="1"/>
          </p:cNvSpPr>
          <p:nvPr>
            <p:ph type="body" idx="1"/>
          </p:nvPr>
        </p:nvSpPr>
        <p:spPr/>
        <p:txBody>
          <a:bodyPr/>
          <a:lstStyle/>
          <a:p>
            <a:pPr eaLnBrk="1" hangingPunct="1">
              <a:buFontTx/>
              <a:buNone/>
            </a:pPr>
            <a:r>
              <a:rPr lang="en-US" dirty="0">
                <a:latin typeface="+mj-lt"/>
              </a:rPr>
              <a:t>1.1.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trong</a:t>
            </a:r>
            <a:r>
              <a:rPr lang="en-US" dirty="0">
                <a:latin typeface="+mj-lt"/>
              </a:rPr>
              <a:t> </a:t>
            </a:r>
            <a:r>
              <a:rPr lang="en-US" dirty="0" err="1">
                <a:latin typeface="+mj-lt"/>
              </a:rPr>
              <a:t>thực</a:t>
            </a:r>
            <a:r>
              <a:rPr lang="en-US" dirty="0">
                <a:latin typeface="+mj-lt"/>
              </a:rPr>
              <a:t> </a:t>
            </a:r>
            <a:r>
              <a:rPr lang="en-US" dirty="0" err="1">
                <a:latin typeface="+mj-lt"/>
              </a:rPr>
              <a:t>tế</a:t>
            </a:r>
            <a:endParaRPr lang="en-US" dirty="0">
              <a:latin typeface="+mj-lt"/>
            </a:endParaRPr>
          </a:p>
          <a:p>
            <a:pPr eaLnBrk="1" hangingPunct="1">
              <a:buFontTx/>
              <a:buNone/>
            </a:pPr>
            <a:r>
              <a:rPr lang="en-US" dirty="0">
                <a:latin typeface="+mj-lt"/>
              </a:rPr>
              <a:t>1.2. </a:t>
            </a:r>
            <a:r>
              <a:rPr lang="en-US" dirty="0" err="1">
                <a:latin typeface="+mj-lt"/>
              </a:rPr>
              <a:t>Các</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endParaRPr lang="en-US" dirty="0">
              <a:latin typeface="+mj-lt"/>
            </a:endParaRPr>
          </a:p>
          <a:p>
            <a:pPr eaLnBrk="1" hangingPunct="1">
              <a:buFontTx/>
              <a:buNone/>
            </a:pPr>
            <a:r>
              <a:rPr lang="en-US" dirty="0">
                <a:latin typeface="+mj-lt"/>
              </a:rPr>
              <a:t>1.3. </a:t>
            </a:r>
            <a:r>
              <a:rPr lang="en-US" dirty="0" err="1">
                <a:latin typeface="+mj-lt"/>
              </a:rPr>
              <a:t>Bậc</a:t>
            </a:r>
            <a:r>
              <a:rPr lang="en-US" dirty="0">
                <a:latin typeface="+mj-lt"/>
              </a:rPr>
              <a:t> </a:t>
            </a:r>
            <a:r>
              <a:rPr lang="en-US" dirty="0" err="1">
                <a:latin typeface="+mj-lt"/>
              </a:rPr>
              <a:t>của</a:t>
            </a:r>
            <a:r>
              <a:rPr lang="en-US" dirty="0">
                <a:latin typeface="+mj-lt"/>
              </a:rPr>
              <a:t> </a:t>
            </a:r>
            <a:r>
              <a:rPr lang="en-US" dirty="0" err="1">
                <a:latin typeface="+mj-lt"/>
              </a:rPr>
              <a:t>đỉnh</a:t>
            </a:r>
            <a:endParaRPr lang="en-US" dirty="0">
              <a:latin typeface="+mj-lt"/>
            </a:endParaRPr>
          </a:p>
          <a:p>
            <a:pPr eaLnBrk="1" hangingPunct="1">
              <a:buFontTx/>
              <a:buNone/>
            </a:pPr>
            <a:r>
              <a:rPr lang="en-US" dirty="0">
                <a:latin typeface="+mj-lt"/>
              </a:rPr>
              <a:t>1.4. </a:t>
            </a:r>
            <a:r>
              <a:rPr lang="en-US" dirty="0" err="1">
                <a:latin typeface="+mj-lt"/>
              </a:rPr>
              <a:t>Đồ</a:t>
            </a:r>
            <a:r>
              <a:rPr lang="en-US" dirty="0">
                <a:latin typeface="+mj-lt"/>
              </a:rPr>
              <a:t> </a:t>
            </a:r>
            <a:r>
              <a:rPr lang="en-US" dirty="0" err="1">
                <a:latin typeface="+mj-lt"/>
              </a:rPr>
              <a:t>thị</a:t>
            </a:r>
            <a:r>
              <a:rPr lang="en-US" dirty="0">
                <a:latin typeface="+mj-lt"/>
              </a:rPr>
              <a:t> con</a:t>
            </a:r>
          </a:p>
          <a:p>
            <a:pPr eaLnBrk="1" hangingPunct="1">
              <a:buFontTx/>
              <a:buNone/>
            </a:pPr>
            <a:r>
              <a:rPr lang="en-US" dirty="0">
                <a:latin typeface="+mj-lt"/>
              </a:rPr>
              <a:t>1.5.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đẳng</a:t>
            </a:r>
            <a:r>
              <a:rPr lang="en-US" dirty="0">
                <a:latin typeface="+mj-lt"/>
              </a:rPr>
              <a:t> </a:t>
            </a:r>
            <a:r>
              <a:rPr lang="en-US" dirty="0" err="1">
                <a:latin typeface="+mj-lt"/>
              </a:rPr>
              <a:t>cấu</a:t>
            </a:r>
            <a:endParaRPr lang="en-US" dirty="0">
              <a:latin typeface="+mj-lt"/>
            </a:endParaRPr>
          </a:p>
          <a:p>
            <a:pPr eaLnBrk="1" hangingPunct="1">
              <a:buFontTx/>
              <a:buNone/>
            </a:pPr>
            <a:r>
              <a:rPr lang="en-US" dirty="0">
                <a:latin typeface="+mj-lt"/>
              </a:rPr>
              <a:t>1.6. </a:t>
            </a:r>
            <a:r>
              <a:rPr lang="en-US" dirty="0" err="1">
                <a:latin typeface="+mj-lt"/>
              </a:rPr>
              <a:t>Đường</a:t>
            </a:r>
            <a:r>
              <a:rPr lang="en-US" dirty="0">
                <a:latin typeface="+mj-lt"/>
              </a:rPr>
              <a:t> </a:t>
            </a:r>
            <a:r>
              <a:rPr lang="en-US" dirty="0" err="1">
                <a:latin typeface="+mj-lt"/>
              </a:rPr>
              <a:t>đi</a:t>
            </a:r>
            <a:r>
              <a:rPr lang="en-US" dirty="0">
                <a:latin typeface="+mj-lt"/>
              </a:rPr>
              <a:t> </a:t>
            </a:r>
            <a:r>
              <a:rPr lang="en-US" dirty="0" err="1">
                <a:latin typeface="+mj-lt"/>
              </a:rPr>
              <a:t>và</a:t>
            </a:r>
            <a:r>
              <a:rPr lang="en-US" dirty="0">
                <a:latin typeface="+mj-lt"/>
              </a:rPr>
              <a:t> </a:t>
            </a:r>
            <a:r>
              <a:rPr lang="en-US" dirty="0" err="1">
                <a:latin typeface="+mj-lt"/>
              </a:rPr>
              <a:t>chu</a:t>
            </a:r>
            <a:r>
              <a:rPr lang="en-US" dirty="0">
                <a:latin typeface="+mj-lt"/>
              </a:rPr>
              <a:t> </a:t>
            </a:r>
            <a:r>
              <a:rPr lang="en-US" dirty="0" err="1">
                <a:latin typeface="+mj-lt"/>
              </a:rPr>
              <a:t>trình</a:t>
            </a:r>
            <a:endParaRPr lang="en-US" dirty="0">
              <a:latin typeface="+mj-lt"/>
            </a:endParaRPr>
          </a:p>
          <a:p>
            <a:pPr eaLnBrk="1" hangingPunct="1">
              <a:buFontTx/>
              <a:buNone/>
            </a:pPr>
            <a:r>
              <a:rPr lang="en-US" b="1" dirty="0">
                <a:latin typeface="+mj-lt"/>
              </a:rPr>
              <a:t>1.7. </a:t>
            </a:r>
            <a:r>
              <a:rPr lang="en-US" b="1" dirty="0" err="1">
                <a:latin typeface="+mj-lt"/>
              </a:rPr>
              <a:t>Tính</a:t>
            </a:r>
            <a:r>
              <a:rPr lang="en-US" b="1" dirty="0">
                <a:latin typeface="+mj-lt"/>
              </a:rPr>
              <a:t> </a:t>
            </a:r>
            <a:r>
              <a:rPr lang="en-US" b="1" dirty="0" err="1">
                <a:latin typeface="+mj-lt"/>
              </a:rPr>
              <a:t>liên</a:t>
            </a:r>
            <a:r>
              <a:rPr lang="en-US" b="1" dirty="0">
                <a:latin typeface="+mj-lt"/>
              </a:rPr>
              <a:t> </a:t>
            </a:r>
            <a:r>
              <a:rPr lang="en-US" b="1" dirty="0" err="1">
                <a:latin typeface="+mj-lt"/>
              </a:rPr>
              <a:t>thông</a:t>
            </a:r>
            <a:endParaRPr lang="en-US" b="1" dirty="0">
              <a:latin typeface="+mj-lt"/>
            </a:endParaRPr>
          </a:p>
          <a:p>
            <a:pPr eaLnBrk="1" hangingPunct="1">
              <a:buFontTx/>
              <a:buNone/>
            </a:pPr>
            <a:r>
              <a:rPr lang="en-US" dirty="0">
                <a:latin typeface="+mj-lt"/>
              </a:rPr>
              <a:t>1.8. </a:t>
            </a:r>
            <a:r>
              <a:rPr lang="en-US" dirty="0" err="1">
                <a:latin typeface="+mj-lt"/>
              </a:rPr>
              <a:t>Một</a:t>
            </a:r>
            <a:r>
              <a:rPr lang="en-US" dirty="0">
                <a:latin typeface="+mj-lt"/>
              </a:rPr>
              <a:t> </a:t>
            </a:r>
            <a:r>
              <a:rPr lang="en-US" dirty="0" err="1">
                <a:latin typeface="+mj-lt"/>
              </a:rPr>
              <a:t>số</a:t>
            </a:r>
            <a:r>
              <a:rPr lang="en-US" dirty="0">
                <a:latin typeface="+mj-lt"/>
              </a:rPr>
              <a:t> </a:t>
            </a:r>
            <a:r>
              <a:rPr lang="en-US" dirty="0" err="1">
                <a:latin typeface="+mj-lt"/>
              </a:rPr>
              <a:t>loại</a:t>
            </a:r>
            <a:r>
              <a:rPr lang="en-US" dirty="0">
                <a:latin typeface="+mj-lt"/>
              </a:rPr>
              <a:t> </a:t>
            </a:r>
            <a:r>
              <a:rPr lang="en-US" dirty="0" err="1">
                <a:latin typeface="+mj-lt"/>
              </a:rPr>
              <a:t>đồ</a:t>
            </a:r>
            <a:r>
              <a:rPr lang="en-US" dirty="0">
                <a:latin typeface="+mj-lt"/>
              </a:rPr>
              <a:t> </a:t>
            </a:r>
            <a:r>
              <a:rPr lang="en-US" dirty="0" err="1">
                <a:latin typeface="+mj-lt"/>
              </a:rPr>
              <a:t>thị</a:t>
            </a:r>
            <a:r>
              <a:rPr lang="en-US" dirty="0">
                <a:latin typeface="+mj-lt"/>
              </a:rPr>
              <a:t> </a:t>
            </a:r>
            <a:r>
              <a:rPr lang="en-US" dirty="0" err="1">
                <a:latin typeface="+mj-lt"/>
              </a:rPr>
              <a:t>đặc</a:t>
            </a:r>
            <a:r>
              <a:rPr lang="en-US" dirty="0">
                <a:latin typeface="+mj-lt"/>
              </a:rPr>
              <a:t> </a:t>
            </a:r>
            <a:r>
              <a:rPr lang="en-US" dirty="0" err="1">
                <a:latin typeface="+mj-lt"/>
              </a:rPr>
              <a:t>biệt</a:t>
            </a:r>
            <a:endParaRPr lang="en-US" dirty="0">
              <a:latin typeface="+mj-lt"/>
            </a:endParaRPr>
          </a:p>
          <a:p>
            <a:pPr eaLnBrk="1" hangingPunct="1">
              <a:buNone/>
            </a:pPr>
            <a:r>
              <a:rPr lang="en-US" dirty="0"/>
              <a:t>1.9. </a:t>
            </a:r>
            <a:r>
              <a:rPr lang="en-US" dirty="0" err="1"/>
              <a:t>Tô</a:t>
            </a:r>
            <a:r>
              <a:rPr lang="en-US" dirty="0"/>
              <a:t> </a:t>
            </a:r>
            <a:r>
              <a:rPr lang="en-US" dirty="0" err="1"/>
              <a:t>màu</a:t>
            </a:r>
            <a:r>
              <a:rPr lang="en-US" dirty="0"/>
              <a:t> </a:t>
            </a:r>
            <a:r>
              <a:rPr lang="en-US" dirty="0" err="1"/>
              <a:t>đồ</a:t>
            </a:r>
            <a:r>
              <a:rPr lang="en-US" dirty="0"/>
              <a:t> </a:t>
            </a:r>
            <a:r>
              <a:rPr lang="en-US" dirty="0" err="1"/>
              <a:t>thị</a:t>
            </a:r>
            <a:endParaRPr lang="en-US" dirty="0"/>
          </a:p>
          <a:p>
            <a:pPr eaLnBrk="1" hangingPunct="1">
              <a:buFontTx/>
              <a:buNone/>
            </a:pPr>
            <a:endParaRPr lang="en-US" dirty="0">
              <a:latin typeface="+mj-lt"/>
            </a:endParaRPr>
          </a:p>
          <a:p>
            <a:pPr lvl="1" eaLnBrk="1" hangingPunct="1"/>
            <a:endParaRPr lang="en-US" dirty="0">
              <a:latin typeface="Arial" pitchFamily="34" charset="0"/>
              <a:ea typeface="Arial Unicode MS" pitchFamily="34" charset="-128"/>
              <a:cs typeface="Arial Unicode MS" pitchFamily="34" charset="-128"/>
            </a:endParaRPr>
          </a:p>
          <a:p>
            <a:pPr lvl="1" eaLnBrk="1" hangingPunct="1"/>
            <a:endParaRPr lang="en-US" dirty="0"/>
          </a:p>
          <a:p>
            <a:pPr eaLnBrk="1" hangingPunct="1"/>
            <a:endParaRPr lang="en-US" dirty="0"/>
          </a:p>
        </p:txBody>
      </p:sp>
    </p:spTree>
    <p:extLst>
      <p:ext uri="{BB962C8B-B14F-4D97-AF65-F5344CB8AC3E}">
        <p14:creationId xmlns:p14="http://schemas.microsoft.com/office/powerpoint/2010/main" val="10573682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5779" name="Slide Number Placeholder 4"/>
          <p:cNvSpPr>
            <a:spLocks noGrp="1"/>
          </p:cNvSpPr>
          <p:nvPr>
            <p:ph type="sldNum" sz="quarter" idx="11"/>
          </p:nvPr>
        </p:nvSpPr>
        <p:spPr>
          <a:noFill/>
        </p:spPr>
        <p:txBody>
          <a:bodyPr/>
          <a:lstStyle/>
          <a:p>
            <a:fld id="{44170CD1-8218-44C8-8B9C-371DFA9CB9CF}" type="slidenum">
              <a:rPr lang="en-US">
                <a:solidFill>
                  <a:srgbClr val="000000"/>
                </a:solidFill>
              </a:rPr>
              <a:pPr/>
              <a:t>58</a:t>
            </a:fld>
            <a:endParaRPr lang="en-US">
              <a:solidFill>
                <a:srgbClr val="000000"/>
              </a:solidFill>
            </a:endParaRPr>
          </a:p>
        </p:txBody>
      </p:sp>
      <p:sp>
        <p:nvSpPr>
          <p:cNvPr id="75780" name="Rectangle 2"/>
          <p:cNvSpPr>
            <a:spLocks noGrp="1" noChangeArrowheads="1"/>
          </p:cNvSpPr>
          <p:nvPr>
            <p:ph type="title"/>
          </p:nvPr>
        </p:nvSpPr>
        <p:spPr/>
        <p:txBody>
          <a:bodyPr/>
          <a:lstStyle/>
          <a:p>
            <a:pPr eaLnBrk="1" hangingPunct="1"/>
            <a:r>
              <a:rPr lang="en-US"/>
              <a:t>Tính liên thông (Connectedness)</a:t>
            </a:r>
          </a:p>
        </p:txBody>
      </p:sp>
      <p:sp>
        <p:nvSpPr>
          <p:cNvPr id="75781" name="Rectangle 3"/>
          <p:cNvSpPr>
            <a:spLocks noGrp="1" noChangeArrowheads="1"/>
          </p:cNvSpPr>
          <p:nvPr>
            <p:ph type="body" idx="1"/>
          </p:nvPr>
        </p:nvSpPr>
        <p:spPr>
          <a:xfrm>
            <a:off x="1897006" y="1431925"/>
            <a:ext cx="8397989" cy="4876800"/>
          </a:xfrm>
        </p:spPr>
        <p:txBody>
          <a:bodyPr/>
          <a:lstStyle/>
          <a:p>
            <a:pPr algn="just" eaLnBrk="1" hangingPunct="1">
              <a:lnSpc>
                <a:spcPct val="90000"/>
              </a:lnSpc>
            </a:pPr>
            <a:r>
              <a:rPr lang="en-US">
                <a:solidFill>
                  <a:srgbClr val="C00000"/>
                </a:solidFill>
              </a:rPr>
              <a:t>Đồ thị vô hướng được gọi là </a:t>
            </a:r>
            <a:r>
              <a:rPr lang="en-US" i="1">
                <a:solidFill>
                  <a:srgbClr val="C00000"/>
                </a:solidFill>
              </a:rPr>
              <a:t>liên thông</a:t>
            </a:r>
            <a:r>
              <a:rPr lang="en-US">
                <a:solidFill>
                  <a:srgbClr val="C00000"/>
                </a:solidFill>
              </a:rPr>
              <a:t> nếu luôn tìm được đường đi nối hai đỉnh bất kỳ của nó.</a:t>
            </a:r>
          </a:p>
          <a:p>
            <a:pPr algn="just" eaLnBrk="1" hangingPunct="1">
              <a:lnSpc>
                <a:spcPct val="90000"/>
              </a:lnSpc>
            </a:pPr>
            <a:r>
              <a:rPr lang="en-US" b="1">
                <a:solidFill>
                  <a:srgbClr val="000099"/>
                </a:solidFill>
              </a:rPr>
              <a:t>Ví dụ</a:t>
            </a:r>
          </a:p>
          <a:p>
            <a:pPr algn="just" eaLnBrk="1" hangingPunct="1">
              <a:lnSpc>
                <a:spcPct val="90000"/>
              </a:lnSpc>
            </a:pPr>
            <a:endParaRPr lang="en-US" b="1"/>
          </a:p>
          <a:p>
            <a:pPr algn="just" eaLnBrk="1" hangingPunct="1">
              <a:lnSpc>
                <a:spcPct val="90000"/>
              </a:lnSpc>
            </a:pPr>
            <a:endParaRPr lang="en-US" b="1"/>
          </a:p>
          <a:p>
            <a:pPr algn="just" eaLnBrk="1" hangingPunct="1">
              <a:lnSpc>
                <a:spcPct val="90000"/>
              </a:lnSpc>
            </a:pPr>
            <a:endParaRPr lang="en-US" b="1"/>
          </a:p>
          <a:p>
            <a:pPr algn="just" eaLnBrk="1" hangingPunct="1">
              <a:lnSpc>
                <a:spcPct val="90000"/>
              </a:lnSpc>
            </a:pPr>
            <a:endParaRPr lang="en-US" b="1"/>
          </a:p>
          <a:p>
            <a:pPr algn="just" eaLnBrk="1" hangingPunct="1">
              <a:lnSpc>
                <a:spcPct val="90000"/>
              </a:lnSpc>
            </a:pPr>
            <a:endParaRPr lang="en-US" b="1"/>
          </a:p>
          <a:p>
            <a:pPr algn="just" eaLnBrk="1" hangingPunct="1">
              <a:lnSpc>
                <a:spcPct val="90000"/>
              </a:lnSpc>
            </a:pPr>
            <a:r>
              <a:rPr lang="en-US" i="1"/>
              <a:t>G</a:t>
            </a:r>
            <a:r>
              <a:rPr lang="en-US" baseline="-25000"/>
              <a:t>1</a:t>
            </a:r>
            <a:r>
              <a:rPr lang="en-US"/>
              <a:t> và </a:t>
            </a:r>
            <a:r>
              <a:rPr lang="en-US" i="1"/>
              <a:t>G</a:t>
            </a:r>
            <a:r>
              <a:rPr lang="en-US" baseline="-25000"/>
              <a:t>2</a:t>
            </a:r>
            <a:r>
              <a:rPr lang="en-US"/>
              <a:t> là các đồ thị liên thông</a:t>
            </a:r>
          </a:p>
          <a:p>
            <a:pPr algn="just" eaLnBrk="1" hangingPunct="1">
              <a:lnSpc>
                <a:spcPct val="90000"/>
              </a:lnSpc>
            </a:pPr>
            <a:r>
              <a:rPr lang="en-US"/>
              <a:t>Đồ thị </a:t>
            </a:r>
            <a:r>
              <a:rPr lang="en-US" i="1"/>
              <a:t>G</a:t>
            </a:r>
            <a:r>
              <a:rPr lang="en-US"/>
              <a:t> bao gồm </a:t>
            </a:r>
            <a:r>
              <a:rPr lang="en-US" i="1"/>
              <a:t>G</a:t>
            </a:r>
            <a:r>
              <a:rPr lang="en-US" baseline="-25000"/>
              <a:t>1</a:t>
            </a:r>
            <a:r>
              <a:rPr lang="en-US"/>
              <a:t> và </a:t>
            </a:r>
            <a:r>
              <a:rPr lang="en-US" i="1"/>
              <a:t>G</a:t>
            </a:r>
            <a:r>
              <a:rPr lang="en-US" baseline="-25000"/>
              <a:t>2</a:t>
            </a:r>
            <a:r>
              <a:rPr lang="en-US"/>
              <a:t> không là đồ thị liên thông</a:t>
            </a:r>
          </a:p>
          <a:p>
            <a:pPr algn="just" eaLnBrk="1" hangingPunct="1">
              <a:lnSpc>
                <a:spcPct val="90000"/>
              </a:lnSpc>
            </a:pPr>
            <a:endParaRPr lang="en-US"/>
          </a:p>
        </p:txBody>
      </p:sp>
      <p:sp>
        <p:nvSpPr>
          <p:cNvPr id="6" name="Oval 25"/>
          <p:cNvSpPr>
            <a:spLocks noChangeArrowheads="1"/>
          </p:cNvSpPr>
          <p:nvPr/>
        </p:nvSpPr>
        <p:spPr bwMode="auto">
          <a:xfrm>
            <a:off x="6840555" y="3446485"/>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f</a:t>
            </a:r>
          </a:p>
        </p:txBody>
      </p:sp>
      <p:sp>
        <p:nvSpPr>
          <p:cNvPr id="7" name="Oval 8"/>
          <p:cNvSpPr>
            <a:spLocks noChangeArrowheads="1"/>
          </p:cNvSpPr>
          <p:nvPr/>
        </p:nvSpPr>
        <p:spPr bwMode="auto">
          <a:xfrm>
            <a:off x="5187967" y="3048022"/>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i</a:t>
            </a:r>
          </a:p>
        </p:txBody>
      </p:sp>
      <p:sp>
        <p:nvSpPr>
          <p:cNvPr id="8" name="Oval 23"/>
          <p:cNvSpPr>
            <a:spLocks noChangeArrowheads="1"/>
          </p:cNvSpPr>
          <p:nvPr/>
        </p:nvSpPr>
        <p:spPr bwMode="auto">
          <a:xfrm>
            <a:off x="4459305" y="4137047"/>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j</a:t>
            </a:r>
          </a:p>
        </p:txBody>
      </p:sp>
      <p:sp>
        <p:nvSpPr>
          <p:cNvPr id="9" name="Oval 24"/>
          <p:cNvSpPr>
            <a:spLocks noChangeArrowheads="1"/>
          </p:cNvSpPr>
          <p:nvPr/>
        </p:nvSpPr>
        <p:spPr bwMode="auto">
          <a:xfrm>
            <a:off x="5730892" y="4137047"/>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k</a:t>
            </a:r>
          </a:p>
        </p:txBody>
      </p:sp>
      <p:cxnSp>
        <p:nvCxnSpPr>
          <p:cNvPr id="10" name="AutoShape 26"/>
          <p:cNvCxnSpPr>
            <a:cxnSpLocks noChangeShapeType="1"/>
            <a:stCxn id="8" idx="7"/>
            <a:endCxn id="7" idx="3"/>
          </p:cNvCxnSpPr>
          <p:nvPr/>
        </p:nvCxnSpPr>
        <p:spPr bwMode="auto">
          <a:xfrm flipV="1">
            <a:off x="4914917" y="3503635"/>
            <a:ext cx="350838" cy="711200"/>
          </a:xfrm>
          <a:prstGeom prst="straightConnector1">
            <a:avLst/>
          </a:prstGeom>
          <a:noFill/>
          <a:ln w="19050">
            <a:solidFill>
              <a:schemeClr val="tx1"/>
            </a:solidFill>
            <a:round/>
            <a:headEnd/>
            <a:tailEnd/>
          </a:ln>
        </p:spPr>
      </p:cxnSp>
      <p:cxnSp>
        <p:nvCxnSpPr>
          <p:cNvPr id="11" name="AutoShape 27"/>
          <p:cNvCxnSpPr>
            <a:cxnSpLocks noChangeShapeType="1"/>
            <a:stCxn id="9" idx="0"/>
            <a:endCxn id="7" idx="5"/>
          </p:cNvCxnSpPr>
          <p:nvPr/>
        </p:nvCxnSpPr>
        <p:spPr bwMode="auto">
          <a:xfrm flipH="1" flipV="1">
            <a:off x="5643580" y="3503635"/>
            <a:ext cx="354012" cy="633412"/>
          </a:xfrm>
          <a:prstGeom prst="straightConnector1">
            <a:avLst/>
          </a:prstGeom>
          <a:noFill/>
          <a:ln w="19050">
            <a:solidFill>
              <a:schemeClr val="tx1"/>
            </a:solidFill>
            <a:round/>
            <a:headEnd/>
            <a:tailEnd/>
          </a:ln>
        </p:spPr>
      </p:cxnSp>
      <p:cxnSp>
        <p:nvCxnSpPr>
          <p:cNvPr id="12" name="AutoShape 28"/>
          <p:cNvCxnSpPr>
            <a:cxnSpLocks noChangeShapeType="1"/>
            <a:stCxn id="8" idx="6"/>
            <a:endCxn id="9" idx="2"/>
          </p:cNvCxnSpPr>
          <p:nvPr/>
        </p:nvCxnSpPr>
        <p:spPr bwMode="auto">
          <a:xfrm>
            <a:off x="4992706" y="4403747"/>
            <a:ext cx="738187" cy="0"/>
          </a:xfrm>
          <a:prstGeom prst="straightConnector1">
            <a:avLst/>
          </a:prstGeom>
          <a:noFill/>
          <a:ln w="19050">
            <a:solidFill>
              <a:schemeClr val="tx1"/>
            </a:solidFill>
            <a:round/>
            <a:headEnd/>
            <a:tailEnd/>
          </a:ln>
        </p:spPr>
      </p:cxnSp>
      <p:sp>
        <p:nvSpPr>
          <p:cNvPr id="13" name="Text Box 29"/>
          <p:cNvSpPr txBox="1">
            <a:spLocks noChangeArrowheads="1"/>
          </p:cNvSpPr>
          <p:nvPr/>
        </p:nvSpPr>
        <p:spPr bwMode="auto">
          <a:xfrm>
            <a:off x="5073668" y="4675211"/>
            <a:ext cx="652463"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i="1">
                <a:solidFill>
                  <a:srgbClr val="000000"/>
                </a:solidFill>
              </a:rPr>
              <a:t>G</a:t>
            </a:r>
            <a:r>
              <a:rPr lang="en-US" sz="2000" baseline="-25000">
                <a:solidFill>
                  <a:srgbClr val="000000"/>
                </a:solidFill>
              </a:rPr>
              <a:t>1</a:t>
            </a:r>
          </a:p>
        </p:txBody>
      </p:sp>
      <p:sp>
        <p:nvSpPr>
          <p:cNvPr id="14" name="Text Box 30"/>
          <p:cNvSpPr txBox="1">
            <a:spLocks noChangeArrowheads="1"/>
          </p:cNvSpPr>
          <p:nvPr/>
        </p:nvSpPr>
        <p:spPr bwMode="auto">
          <a:xfrm>
            <a:off x="6878656" y="4252936"/>
            <a:ext cx="473075"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i="1">
                <a:solidFill>
                  <a:srgbClr val="000000"/>
                </a:solidFill>
              </a:rPr>
              <a:t>G</a:t>
            </a:r>
            <a:r>
              <a:rPr lang="en-US" sz="2000" baseline="-25000">
                <a:solidFill>
                  <a:srgbClr val="000000"/>
                </a:solidFill>
              </a:rPr>
              <a:t>2</a:t>
            </a:r>
            <a:endParaRPr lang="en-US" sz="2000">
              <a:solidFill>
                <a:srgbClr val="000000"/>
              </a:solidFill>
            </a:endParaRPr>
          </a:p>
        </p:txBody>
      </p:sp>
    </p:spTree>
    <p:extLst>
      <p:ext uri="{BB962C8B-B14F-4D97-AF65-F5344CB8AC3E}">
        <p14:creationId xmlns:p14="http://schemas.microsoft.com/office/powerpoint/2010/main" val="4203874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5779" name="Slide Number Placeholder 4"/>
          <p:cNvSpPr>
            <a:spLocks noGrp="1"/>
          </p:cNvSpPr>
          <p:nvPr>
            <p:ph type="sldNum" sz="quarter" idx="11"/>
          </p:nvPr>
        </p:nvSpPr>
        <p:spPr>
          <a:noFill/>
        </p:spPr>
        <p:txBody>
          <a:bodyPr/>
          <a:lstStyle/>
          <a:p>
            <a:fld id="{44170CD1-8218-44C8-8B9C-371DFA9CB9CF}" type="slidenum">
              <a:rPr lang="en-US">
                <a:solidFill>
                  <a:srgbClr val="000000"/>
                </a:solidFill>
              </a:rPr>
              <a:pPr/>
              <a:t>59</a:t>
            </a:fld>
            <a:endParaRPr lang="en-US">
              <a:solidFill>
                <a:srgbClr val="000000"/>
              </a:solidFill>
            </a:endParaRPr>
          </a:p>
        </p:txBody>
      </p:sp>
      <p:sp>
        <p:nvSpPr>
          <p:cNvPr id="75780" name="Rectangle 2"/>
          <p:cNvSpPr>
            <a:spLocks noGrp="1" noChangeArrowheads="1"/>
          </p:cNvSpPr>
          <p:nvPr>
            <p:ph type="title"/>
          </p:nvPr>
        </p:nvSpPr>
        <p:spPr/>
        <p:txBody>
          <a:bodyPr/>
          <a:lstStyle/>
          <a:p>
            <a:pPr eaLnBrk="1" hangingPunct="1"/>
            <a:r>
              <a:rPr lang="en-US"/>
              <a:t>Tính liên thông (Connectedness)</a:t>
            </a:r>
          </a:p>
        </p:txBody>
      </p:sp>
      <p:sp>
        <p:nvSpPr>
          <p:cNvPr id="75781" name="Rectangle 3"/>
          <p:cNvSpPr>
            <a:spLocks noGrp="1" noChangeArrowheads="1"/>
          </p:cNvSpPr>
          <p:nvPr>
            <p:ph type="body" idx="1"/>
          </p:nvPr>
        </p:nvSpPr>
        <p:spPr>
          <a:xfrm>
            <a:off x="1897006" y="1431925"/>
            <a:ext cx="8397989" cy="4876800"/>
          </a:xfrm>
        </p:spPr>
        <p:txBody>
          <a:bodyPr/>
          <a:lstStyle/>
          <a:p>
            <a:pPr algn="just" eaLnBrk="1" hangingPunct="1">
              <a:lnSpc>
                <a:spcPct val="90000"/>
              </a:lnSpc>
            </a:pPr>
            <a:r>
              <a:rPr lang="en-US" b="1"/>
              <a:t>Mệnh đề:</a:t>
            </a:r>
            <a:r>
              <a:rPr lang="en-US"/>
              <a:t> Luôn tìm được đường đi đơn nối hai đỉnh bất kỳ của đồ thị vô hướng liên thông.</a:t>
            </a:r>
          </a:p>
          <a:p>
            <a:pPr algn="just" eaLnBrk="1" hangingPunct="1">
              <a:lnSpc>
                <a:spcPct val="90000"/>
              </a:lnSpc>
            </a:pPr>
            <a:endParaRPr lang="en-US" b="1"/>
          </a:p>
          <a:p>
            <a:pPr algn="just" eaLnBrk="1" hangingPunct="1">
              <a:lnSpc>
                <a:spcPct val="90000"/>
              </a:lnSpc>
            </a:pPr>
            <a:r>
              <a:rPr lang="en-US" b="1"/>
              <a:t>Chứng minh.</a:t>
            </a:r>
          </a:p>
          <a:p>
            <a:pPr algn="just" eaLnBrk="1" hangingPunct="1">
              <a:lnSpc>
                <a:spcPct val="90000"/>
              </a:lnSpc>
              <a:buNone/>
            </a:pPr>
            <a:r>
              <a:rPr lang="en-US"/>
              <a:t>   Theo định nghĩa, luôn tìm được đường đi nối hai đỉnh bất kỳ của đồ thị liên thông. Gọi </a:t>
            </a:r>
            <a:r>
              <a:rPr lang="en-US" i="1"/>
              <a:t>P</a:t>
            </a:r>
            <a:r>
              <a:rPr lang="en-US"/>
              <a:t> là đường đi ngắn nhất nối hai đỉnh </a:t>
            </a:r>
            <a:r>
              <a:rPr lang="en-US" i="1"/>
              <a:t>u</a:t>
            </a:r>
            <a:r>
              <a:rPr lang="en-US"/>
              <a:t> và </a:t>
            </a:r>
            <a:r>
              <a:rPr lang="en-US" i="1"/>
              <a:t>v</a:t>
            </a:r>
            <a:r>
              <a:rPr lang="en-US"/>
              <a:t>. Rõ ràng </a:t>
            </a:r>
            <a:r>
              <a:rPr lang="en-US" i="1"/>
              <a:t>P</a:t>
            </a:r>
            <a:r>
              <a:rPr lang="en-US"/>
              <a:t> phải là đường đi đơn.</a:t>
            </a:r>
          </a:p>
        </p:txBody>
      </p:sp>
    </p:spTree>
    <p:extLst>
      <p:ext uri="{BB962C8B-B14F-4D97-AF65-F5344CB8AC3E}">
        <p14:creationId xmlns:p14="http://schemas.microsoft.com/office/powerpoint/2010/main" val="30996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6627" name="Slide Number Placeholder 4"/>
          <p:cNvSpPr>
            <a:spLocks noGrp="1"/>
          </p:cNvSpPr>
          <p:nvPr>
            <p:ph type="sldNum" sz="quarter" idx="11"/>
          </p:nvPr>
        </p:nvSpPr>
        <p:spPr>
          <a:noFill/>
        </p:spPr>
        <p:txBody>
          <a:bodyPr/>
          <a:lstStyle/>
          <a:p>
            <a:fld id="{974774F3-B859-4A3E-A9A3-8D416F1CA682}" type="slidenum">
              <a:rPr lang="en-US">
                <a:solidFill>
                  <a:srgbClr val="000000"/>
                </a:solidFill>
              </a:rPr>
              <a:pPr/>
              <a:t>6</a:t>
            </a:fld>
            <a:endParaRPr lang="en-US">
              <a:solidFill>
                <a:srgbClr val="000000"/>
              </a:solidFill>
            </a:endParaRPr>
          </a:p>
        </p:txBody>
      </p:sp>
      <p:sp>
        <p:nvSpPr>
          <p:cNvPr id="26628" name="Line 2"/>
          <p:cNvSpPr>
            <a:spLocks noChangeShapeType="1"/>
          </p:cNvSpPr>
          <p:nvPr/>
        </p:nvSpPr>
        <p:spPr bwMode="auto">
          <a:xfrm>
            <a:off x="6862763" y="3424239"/>
            <a:ext cx="800100" cy="1587"/>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29" name="Rectangle 3"/>
          <p:cNvSpPr>
            <a:spLocks noGrp="1" noChangeArrowheads="1"/>
          </p:cNvSpPr>
          <p:nvPr>
            <p:ph type="title"/>
          </p:nvPr>
        </p:nvSpPr>
        <p:spPr/>
        <p:txBody>
          <a:bodyPr/>
          <a:lstStyle/>
          <a:p>
            <a:pPr eaLnBrk="1" hangingPunct="1"/>
            <a:r>
              <a:rPr lang="en-US">
                <a:solidFill>
                  <a:srgbClr val="FF3300"/>
                </a:solidFill>
              </a:rPr>
              <a:t>Biểu diễn mê cung</a:t>
            </a:r>
          </a:p>
        </p:txBody>
      </p:sp>
      <p:sp>
        <p:nvSpPr>
          <p:cNvPr id="26630" name="Line 4"/>
          <p:cNvSpPr>
            <a:spLocks noChangeShapeType="1"/>
          </p:cNvSpPr>
          <p:nvPr/>
        </p:nvSpPr>
        <p:spPr bwMode="auto">
          <a:xfrm>
            <a:off x="3124200" y="2622551"/>
            <a:ext cx="1588" cy="536575"/>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1" name="Line 5"/>
          <p:cNvSpPr>
            <a:spLocks noChangeShapeType="1"/>
          </p:cNvSpPr>
          <p:nvPr/>
        </p:nvSpPr>
        <p:spPr bwMode="auto">
          <a:xfrm>
            <a:off x="2541588" y="4224339"/>
            <a:ext cx="1746250" cy="1587"/>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2" name="Line 6"/>
          <p:cNvSpPr>
            <a:spLocks noChangeShapeType="1"/>
          </p:cNvSpPr>
          <p:nvPr/>
        </p:nvSpPr>
        <p:spPr bwMode="auto">
          <a:xfrm>
            <a:off x="4287839" y="3641726"/>
            <a:ext cx="1587" cy="582613"/>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3" name="Line 7"/>
          <p:cNvSpPr>
            <a:spLocks noChangeShapeType="1"/>
          </p:cNvSpPr>
          <p:nvPr/>
        </p:nvSpPr>
        <p:spPr bwMode="auto">
          <a:xfrm>
            <a:off x="3124201" y="3641725"/>
            <a:ext cx="582613" cy="1588"/>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4" name="Line 8"/>
          <p:cNvSpPr>
            <a:spLocks noChangeShapeType="1"/>
          </p:cNvSpPr>
          <p:nvPr/>
        </p:nvSpPr>
        <p:spPr bwMode="auto">
          <a:xfrm>
            <a:off x="4287838" y="3059114"/>
            <a:ext cx="582612" cy="1587"/>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5" name="Line 9"/>
          <p:cNvSpPr>
            <a:spLocks noChangeShapeType="1"/>
          </p:cNvSpPr>
          <p:nvPr/>
        </p:nvSpPr>
        <p:spPr bwMode="auto">
          <a:xfrm flipV="1">
            <a:off x="4870450" y="3059114"/>
            <a:ext cx="1588" cy="1165225"/>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6" name="Line 10"/>
          <p:cNvSpPr>
            <a:spLocks noChangeShapeType="1"/>
          </p:cNvSpPr>
          <p:nvPr/>
        </p:nvSpPr>
        <p:spPr bwMode="auto">
          <a:xfrm flipV="1">
            <a:off x="3706814" y="2622551"/>
            <a:ext cx="1587" cy="436563"/>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7" name="Line 11"/>
          <p:cNvSpPr>
            <a:spLocks noChangeShapeType="1"/>
          </p:cNvSpPr>
          <p:nvPr/>
        </p:nvSpPr>
        <p:spPr bwMode="auto">
          <a:xfrm>
            <a:off x="3706814" y="3059113"/>
            <a:ext cx="1587" cy="582612"/>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8" name="Line 12"/>
          <p:cNvSpPr>
            <a:spLocks noChangeShapeType="1"/>
          </p:cNvSpPr>
          <p:nvPr/>
        </p:nvSpPr>
        <p:spPr bwMode="auto">
          <a:xfrm>
            <a:off x="2541588" y="2622550"/>
            <a:ext cx="582612" cy="1588"/>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39" name="Line 13"/>
          <p:cNvSpPr>
            <a:spLocks noChangeShapeType="1"/>
          </p:cNvSpPr>
          <p:nvPr/>
        </p:nvSpPr>
        <p:spPr bwMode="auto">
          <a:xfrm flipH="1" flipV="1">
            <a:off x="2533650" y="2992438"/>
            <a:ext cx="7938" cy="1231900"/>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0" name="Line 14"/>
          <p:cNvSpPr>
            <a:spLocks noChangeShapeType="1"/>
          </p:cNvSpPr>
          <p:nvPr/>
        </p:nvSpPr>
        <p:spPr bwMode="auto">
          <a:xfrm>
            <a:off x="3124200" y="2622550"/>
            <a:ext cx="1746250" cy="1588"/>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1" name="Line 15"/>
          <p:cNvSpPr>
            <a:spLocks noChangeShapeType="1"/>
          </p:cNvSpPr>
          <p:nvPr/>
        </p:nvSpPr>
        <p:spPr bwMode="auto">
          <a:xfrm flipV="1">
            <a:off x="4870450" y="2622551"/>
            <a:ext cx="1588" cy="436563"/>
          </a:xfrm>
          <a:prstGeom prst="line">
            <a:avLst/>
          </a:prstGeom>
          <a:noFill/>
          <a:ln w="269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2" name="Line 16"/>
          <p:cNvSpPr>
            <a:spLocks noChangeShapeType="1"/>
          </p:cNvSpPr>
          <p:nvPr/>
        </p:nvSpPr>
        <p:spPr bwMode="auto">
          <a:xfrm>
            <a:off x="6856414" y="2625725"/>
            <a:ext cx="1587" cy="800100"/>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3" name="Line 17"/>
          <p:cNvSpPr>
            <a:spLocks noChangeShapeType="1"/>
          </p:cNvSpPr>
          <p:nvPr/>
        </p:nvSpPr>
        <p:spPr bwMode="auto">
          <a:xfrm flipV="1">
            <a:off x="6856414" y="3425825"/>
            <a:ext cx="1587" cy="801688"/>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4" name="Line 18"/>
          <p:cNvSpPr>
            <a:spLocks noChangeShapeType="1"/>
          </p:cNvSpPr>
          <p:nvPr/>
        </p:nvSpPr>
        <p:spPr bwMode="auto">
          <a:xfrm flipH="1">
            <a:off x="6856413" y="4227514"/>
            <a:ext cx="800100" cy="1587"/>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5" name="Line 19"/>
          <p:cNvSpPr>
            <a:spLocks noChangeShapeType="1"/>
          </p:cNvSpPr>
          <p:nvPr/>
        </p:nvSpPr>
        <p:spPr bwMode="auto">
          <a:xfrm flipH="1">
            <a:off x="7656514" y="4227514"/>
            <a:ext cx="801687" cy="1587"/>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6" name="Line 20"/>
          <p:cNvSpPr>
            <a:spLocks noChangeShapeType="1"/>
          </p:cNvSpPr>
          <p:nvPr/>
        </p:nvSpPr>
        <p:spPr bwMode="auto">
          <a:xfrm>
            <a:off x="8458200" y="3425825"/>
            <a:ext cx="1588" cy="801688"/>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7" name="Line 21"/>
          <p:cNvSpPr>
            <a:spLocks noChangeShapeType="1"/>
          </p:cNvSpPr>
          <p:nvPr/>
        </p:nvSpPr>
        <p:spPr bwMode="auto">
          <a:xfrm>
            <a:off x="8458200" y="2625725"/>
            <a:ext cx="1588" cy="800100"/>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8" name="Line 22"/>
          <p:cNvSpPr>
            <a:spLocks noChangeShapeType="1"/>
          </p:cNvSpPr>
          <p:nvPr/>
        </p:nvSpPr>
        <p:spPr bwMode="auto">
          <a:xfrm flipH="1" flipV="1">
            <a:off x="8458200" y="2590801"/>
            <a:ext cx="800100" cy="34925"/>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49" name="Line 23"/>
          <p:cNvSpPr>
            <a:spLocks noChangeShapeType="1"/>
          </p:cNvSpPr>
          <p:nvPr/>
        </p:nvSpPr>
        <p:spPr bwMode="auto">
          <a:xfrm>
            <a:off x="8458200" y="3425825"/>
            <a:ext cx="800100" cy="1588"/>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0" name="Line 24"/>
          <p:cNvSpPr>
            <a:spLocks noChangeShapeType="1"/>
          </p:cNvSpPr>
          <p:nvPr/>
        </p:nvSpPr>
        <p:spPr bwMode="auto">
          <a:xfrm flipH="1" flipV="1">
            <a:off x="9296400" y="3429000"/>
            <a:ext cx="0" cy="609600"/>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1" name="Line 25"/>
          <p:cNvSpPr>
            <a:spLocks noChangeShapeType="1"/>
          </p:cNvSpPr>
          <p:nvPr/>
        </p:nvSpPr>
        <p:spPr bwMode="auto">
          <a:xfrm>
            <a:off x="7656514" y="2625725"/>
            <a:ext cx="1587" cy="800100"/>
          </a:xfrm>
          <a:prstGeom prst="line">
            <a:avLst/>
          </a:prstGeom>
          <a:no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2" name="Freeform 26"/>
          <p:cNvSpPr>
            <a:spLocks/>
          </p:cNvSpPr>
          <p:nvPr/>
        </p:nvSpPr>
        <p:spPr bwMode="auto">
          <a:xfrm>
            <a:off x="6665913" y="3235325"/>
            <a:ext cx="381000" cy="382588"/>
          </a:xfrm>
          <a:custGeom>
            <a:avLst/>
            <a:gdLst>
              <a:gd name="T0" fmla="*/ 0 w 864"/>
              <a:gd name="T1" fmla="*/ 433 h 866"/>
              <a:gd name="T2" fmla="*/ 2 w 864"/>
              <a:gd name="T3" fmla="*/ 375 h 866"/>
              <a:gd name="T4" fmla="*/ 13 w 864"/>
              <a:gd name="T5" fmla="*/ 319 h 866"/>
              <a:gd name="T6" fmla="*/ 32 w 864"/>
              <a:gd name="T7" fmla="*/ 267 h 866"/>
              <a:gd name="T8" fmla="*/ 57 w 864"/>
              <a:gd name="T9" fmla="*/ 215 h 866"/>
              <a:gd name="T10" fmla="*/ 88 w 864"/>
              <a:gd name="T11" fmla="*/ 169 h 866"/>
              <a:gd name="T12" fmla="*/ 125 w 864"/>
              <a:gd name="T13" fmla="*/ 127 h 866"/>
              <a:gd name="T14" fmla="*/ 169 w 864"/>
              <a:gd name="T15" fmla="*/ 89 h 866"/>
              <a:gd name="T16" fmla="*/ 215 w 864"/>
              <a:gd name="T17" fmla="*/ 58 h 866"/>
              <a:gd name="T18" fmla="*/ 265 w 864"/>
              <a:gd name="T19" fmla="*/ 33 h 866"/>
              <a:gd name="T20" fmla="*/ 319 w 864"/>
              <a:gd name="T21" fmla="*/ 14 h 866"/>
              <a:gd name="T22" fmla="*/ 374 w 864"/>
              <a:gd name="T23" fmla="*/ 4 h 866"/>
              <a:gd name="T24" fmla="*/ 432 w 864"/>
              <a:gd name="T25" fmla="*/ 0 h 866"/>
              <a:gd name="T26" fmla="*/ 488 w 864"/>
              <a:gd name="T27" fmla="*/ 4 h 866"/>
              <a:gd name="T28" fmla="*/ 543 w 864"/>
              <a:gd name="T29" fmla="*/ 14 h 866"/>
              <a:gd name="T30" fmla="*/ 597 w 864"/>
              <a:gd name="T31" fmla="*/ 33 h 866"/>
              <a:gd name="T32" fmla="*/ 647 w 864"/>
              <a:gd name="T33" fmla="*/ 58 h 866"/>
              <a:gd name="T34" fmla="*/ 693 w 864"/>
              <a:gd name="T35" fmla="*/ 89 h 866"/>
              <a:gd name="T36" fmla="*/ 738 w 864"/>
              <a:gd name="T37" fmla="*/ 127 h 866"/>
              <a:gd name="T38" fmla="*/ 774 w 864"/>
              <a:gd name="T39" fmla="*/ 169 h 866"/>
              <a:gd name="T40" fmla="*/ 805 w 864"/>
              <a:gd name="T41" fmla="*/ 215 h 866"/>
              <a:gd name="T42" fmla="*/ 830 w 864"/>
              <a:gd name="T43" fmla="*/ 267 h 866"/>
              <a:gd name="T44" fmla="*/ 849 w 864"/>
              <a:gd name="T45" fmla="*/ 319 h 866"/>
              <a:gd name="T46" fmla="*/ 861 w 864"/>
              <a:gd name="T47" fmla="*/ 375 h 866"/>
              <a:gd name="T48" fmla="*/ 864 w 864"/>
              <a:gd name="T49" fmla="*/ 433 h 866"/>
              <a:gd name="T50" fmla="*/ 861 w 864"/>
              <a:gd name="T51" fmla="*/ 489 h 866"/>
              <a:gd name="T52" fmla="*/ 849 w 864"/>
              <a:gd name="T53" fmla="*/ 544 h 866"/>
              <a:gd name="T54" fmla="*/ 830 w 864"/>
              <a:gd name="T55" fmla="*/ 598 h 866"/>
              <a:gd name="T56" fmla="*/ 805 w 864"/>
              <a:gd name="T57" fmla="*/ 648 h 866"/>
              <a:gd name="T58" fmla="*/ 774 w 864"/>
              <a:gd name="T59" fmla="*/ 696 h 866"/>
              <a:gd name="T60" fmla="*/ 738 w 864"/>
              <a:gd name="T61" fmla="*/ 739 h 866"/>
              <a:gd name="T62" fmla="*/ 693 w 864"/>
              <a:gd name="T63" fmla="*/ 775 h 866"/>
              <a:gd name="T64" fmla="*/ 647 w 864"/>
              <a:gd name="T65" fmla="*/ 808 h 866"/>
              <a:gd name="T66" fmla="*/ 597 w 864"/>
              <a:gd name="T67" fmla="*/ 833 h 866"/>
              <a:gd name="T68" fmla="*/ 543 w 864"/>
              <a:gd name="T69" fmla="*/ 850 h 866"/>
              <a:gd name="T70" fmla="*/ 488 w 864"/>
              <a:gd name="T71" fmla="*/ 862 h 866"/>
              <a:gd name="T72" fmla="*/ 432 w 864"/>
              <a:gd name="T73" fmla="*/ 866 h 866"/>
              <a:gd name="T74" fmla="*/ 374 w 864"/>
              <a:gd name="T75" fmla="*/ 862 h 866"/>
              <a:gd name="T76" fmla="*/ 319 w 864"/>
              <a:gd name="T77" fmla="*/ 850 h 866"/>
              <a:gd name="T78" fmla="*/ 265 w 864"/>
              <a:gd name="T79" fmla="*/ 833 h 866"/>
              <a:gd name="T80" fmla="*/ 215 w 864"/>
              <a:gd name="T81" fmla="*/ 808 h 866"/>
              <a:gd name="T82" fmla="*/ 169 w 864"/>
              <a:gd name="T83" fmla="*/ 775 h 866"/>
              <a:gd name="T84" fmla="*/ 125 w 864"/>
              <a:gd name="T85" fmla="*/ 739 h 866"/>
              <a:gd name="T86" fmla="*/ 88 w 864"/>
              <a:gd name="T87" fmla="*/ 696 h 866"/>
              <a:gd name="T88" fmla="*/ 57 w 864"/>
              <a:gd name="T89" fmla="*/ 648 h 866"/>
              <a:gd name="T90" fmla="*/ 32 w 864"/>
              <a:gd name="T91" fmla="*/ 598 h 866"/>
              <a:gd name="T92" fmla="*/ 13 w 864"/>
              <a:gd name="T93" fmla="*/ 544 h 866"/>
              <a:gd name="T94" fmla="*/ 2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2" y="375"/>
                </a:lnTo>
                <a:lnTo>
                  <a:pt x="13" y="319"/>
                </a:lnTo>
                <a:lnTo>
                  <a:pt x="32" y="267"/>
                </a:lnTo>
                <a:lnTo>
                  <a:pt x="57" y="215"/>
                </a:lnTo>
                <a:lnTo>
                  <a:pt x="88" y="169"/>
                </a:lnTo>
                <a:lnTo>
                  <a:pt x="125" y="127"/>
                </a:lnTo>
                <a:lnTo>
                  <a:pt x="169" y="89"/>
                </a:lnTo>
                <a:lnTo>
                  <a:pt x="215" y="58"/>
                </a:lnTo>
                <a:lnTo>
                  <a:pt x="265" y="33"/>
                </a:lnTo>
                <a:lnTo>
                  <a:pt x="319" y="14"/>
                </a:lnTo>
                <a:lnTo>
                  <a:pt x="374" y="4"/>
                </a:lnTo>
                <a:lnTo>
                  <a:pt x="432" y="0"/>
                </a:lnTo>
                <a:lnTo>
                  <a:pt x="488" y="4"/>
                </a:lnTo>
                <a:lnTo>
                  <a:pt x="543" y="14"/>
                </a:lnTo>
                <a:lnTo>
                  <a:pt x="597" y="33"/>
                </a:lnTo>
                <a:lnTo>
                  <a:pt x="647" y="58"/>
                </a:lnTo>
                <a:lnTo>
                  <a:pt x="693" y="89"/>
                </a:lnTo>
                <a:lnTo>
                  <a:pt x="738" y="127"/>
                </a:lnTo>
                <a:lnTo>
                  <a:pt x="774" y="169"/>
                </a:lnTo>
                <a:lnTo>
                  <a:pt x="805" y="215"/>
                </a:lnTo>
                <a:lnTo>
                  <a:pt x="830" y="267"/>
                </a:lnTo>
                <a:lnTo>
                  <a:pt x="849" y="319"/>
                </a:lnTo>
                <a:lnTo>
                  <a:pt x="861" y="375"/>
                </a:lnTo>
                <a:lnTo>
                  <a:pt x="864" y="433"/>
                </a:lnTo>
                <a:lnTo>
                  <a:pt x="861" y="489"/>
                </a:lnTo>
                <a:lnTo>
                  <a:pt x="849" y="544"/>
                </a:lnTo>
                <a:lnTo>
                  <a:pt x="830" y="598"/>
                </a:lnTo>
                <a:lnTo>
                  <a:pt x="805" y="648"/>
                </a:lnTo>
                <a:lnTo>
                  <a:pt x="774" y="696"/>
                </a:lnTo>
                <a:lnTo>
                  <a:pt x="738" y="739"/>
                </a:lnTo>
                <a:lnTo>
                  <a:pt x="693" y="775"/>
                </a:lnTo>
                <a:lnTo>
                  <a:pt x="647" y="808"/>
                </a:lnTo>
                <a:lnTo>
                  <a:pt x="597" y="833"/>
                </a:lnTo>
                <a:lnTo>
                  <a:pt x="543" y="850"/>
                </a:lnTo>
                <a:lnTo>
                  <a:pt x="488" y="862"/>
                </a:lnTo>
                <a:lnTo>
                  <a:pt x="432" y="866"/>
                </a:lnTo>
                <a:lnTo>
                  <a:pt x="374" y="862"/>
                </a:lnTo>
                <a:lnTo>
                  <a:pt x="319" y="850"/>
                </a:lnTo>
                <a:lnTo>
                  <a:pt x="265" y="833"/>
                </a:lnTo>
                <a:lnTo>
                  <a:pt x="215" y="808"/>
                </a:lnTo>
                <a:lnTo>
                  <a:pt x="169" y="775"/>
                </a:lnTo>
                <a:lnTo>
                  <a:pt x="125" y="739"/>
                </a:lnTo>
                <a:lnTo>
                  <a:pt x="88" y="696"/>
                </a:lnTo>
                <a:lnTo>
                  <a:pt x="57" y="648"/>
                </a:lnTo>
                <a:lnTo>
                  <a:pt x="32" y="598"/>
                </a:lnTo>
                <a:lnTo>
                  <a:pt x="13" y="544"/>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3" name="Freeform 27"/>
          <p:cNvSpPr>
            <a:spLocks/>
          </p:cNvSpPr>
          <p:nvPr/>
        </p:nvSpPr>
        <p:spPr bwMode="auto">
          <a:xfrm>
            <a:off x="6626226" y="2433638"/>
            <a:ext cx="384175" cy="385762"/>
          </a:xfrm>
          <a:custGeom>
            <a:avLst/>
            <a:gdLst>
              <a:gd name="T0" fmla="*/ 0 w 864"/>
              <a:gd name="T1" fmla="*/ 433 h 866"/>
              <a:gd name="T2" fmla="*/ 2 w 864"/>
              <a:gd name="T3" fmla="*/ 375 h 866"/>
              <a:gd name="T4" fmla="*/ 13 w 864"/>
              <a:gd name="T5" fmla="*/ 320 h 866"/>
              <a:gd name="T6" fmla="*/ 32 w 864"/>
              <a:gd name="T7" fmla="*/ 268 h 866"/>
              <a:gd name="T8" fmla="*/ 57 w 864"/>
              <a:gd name="T9" fmla="*/ 216 h 866"/>
              <a:gd name="T10" fmla="*/ 88 w 864"/>
              <a:gd name="T11" fmla="*/ 170 h 866"/>
              <a:gd name="T12" fmla="*/ 125 w 864"/>
              <a:gd name="T13" fmla="*/ 127 h 866"/>
              <a:gd name="T14" fmla="*/ 169 w 864"/>
              <a:gd name="T15" fmla="*/ 89 h 866"/>
              <a:gd name="T16" fmla="*/ 215 w 864"/>
              <a:gd name="T17" fmla="*/ 58 h 866"/>
              <a:gd name="T18" fmla="*/ 265 w 864"/>
              <a:gd name="T19" fmla="*/ 33 h 866"/>
              <a:gd name="T20" fmla="*/ 319 w 864"/>
              <a:gd name="T21" fmla="*/ 14 h 866"/>
              <a:gd name="T22" fmla="*/ 374 w 864"/>
              <a:gd name="T23" fmla="*/ 4 h 866"/>
              <a:gd name="T24" fmla="*/ 432 w 864"/>
              <a:gd name="T25" fmla="*/ 0 h 866"/>
              <a:gd name="T26" fmla="*/ 488 w 864"/>
              <a:gd name="T27" fmla="*/ 4 h 866"/>
              <a:gd name="T28" fmla="*/ 543 w 864"/>
              <a:gd name="T29" fmla="*/ 14 h 866"/>
              <a:gd name="T30" fmla="*/ 597 w 864"/>
              <a:gd name="T31" fmla="*/ 33 h 866"/>
              <a:gd name="T32" fmla="*/ 647 w 864"/>
              <a:gd name="T33" fmla="*/ 58 h 866"/>
              <a:gd name="T34" fmla="*/ 693 w 864"/>
              <a:gd name="T35" fmla="*/ 89 h 866"/>
              <a:gd name="T36" fmla="*/ 738 w 864"/>
              <a:gd name="T37" fmla="*/ 127 h 866"/>
              <a:gd name="T38" fmla="*/ 774 w 864"/>
              <a:gd name="T39" fmla="*/ 170 h 866"/>
              <a:gd name="T40" fmla="*/ 805 w 864"/>
              <a:gd name="T41" fmla="*/ 216 h 866"/>
              <a:gd name="T42" fmla="*/ 830 w 864"/>
              <a:gd name="T43" fmla="*/ 268 h 866"/>
              <a:gd name="T44" fmla="*/ 849 w 864"/>
              <a:gd name="T45" fmla="*/ 320 h 866"/>
              <a:gd name="T46" fmla="*/ 861 w 864"/>
              <a:gd name="T47" fmla="*/ 375 h 866"/>
              <a:gd name="T48" fmla="*/ 864 w 864"/>
              <a:gd name="T49" fmla="*/ 433 h 866"/>
              <a:gd name="T50" fmla="*/ 861 w 864"/>
              <a:gd name="T51" fmla="*/ 489 h 866"/>
              <a:gd name="T52" fmla="*/ 849 w 864"/>
              <a:gd name="T53" fmla="*/ 545 h 866"/>
              <a:gd name="T54" fmla="*/ 830 w 864"/>
              <a:gd name="T55" fmla="*/ 598 h 866"/>
              <a:gd name="T56" fmla="*/ 805 w 864"/>
              <a:gd name="T57" fmla="*/ 648 h 866"/>
              <a:gd name="T58" fmla="*/ 774 w 864"/>
              <a:gd name="T59" fmla="*/ 697 h 866"/>
              <a:gd name="T60" fmla="*/ 738 w 864"/>
              <a:gd name="T61" fmla="*/ 739 h 866"/>
              <a:gd name="T62" fmla="*/ 693 w 864"/>
              <a:gd name="T63" fmla="*/ 775 h 866"/>
              <a:gd name="T64" fmla="*/ 647 w 864"/>
              <a:gd name="T65" fmla="*/ 808 h 866"/>
              <a:gd name="T66" fmla="*/ 597 w 864"/>
              <a:gd name="T67" fmla="*/ 833 h 866"/>
              <a:gd name="T68" fmla="*/ 543 w 864"/>
              <a:gd name="T69" fmla="*/ 850 h 866"/>
              <a:gd name="T70" fmla="*/ 488 w 864"/>
              <a:gd name="T71" fmla="*/ 862 h 866"/>
              <a:gd name="T72" fmla="*/ 432 w 864"/>
              <a:gd name="T73" fmla="*/ 866 h 866"/>
              <a:gd name="T74" fmla="*/ 374 w 864"/>
              <a:gd name="T75" fmla="*/ 862 h 866"/>
              <a:gd name="T76" fmla="*/ 319 w 864"/>
              <a:gd name="T77" fmla="*/ 850 h 866"/>
              <a:gd name="T78" fmla="*/ 265 w 864"/>
              <a:gd name="T79" fmla="*/ 833 h 866"/>
              <a:gd name="T80" fmla="*/ 215 w 864"/>
              <a:gd name="T81" fmla="*/ 808 h 866"/>
              <a:gd name="T82" fmla="*/ 169 w 864"/>
              <a:gd name="T83" fmla="*/ 775 h 866"/>
              <a:gd name="T84" fmla="*/ 125 w 864"/>
              <a:gd name="T85" fmla="*/ 739 h 866"/>
              <a:gd name="T86" fmla="*/ 88 w 864"/>
              <a:gd name="T87" fmla="*/ 697 h 866"/>
              <a:gd name="T88" fmla="*/ 57 w 864"/>
              <a:gd name="T89" fmla="*/ 648 h 866"/>
              <a:gd name="T90" fmla="*/ 32 w 864"/>
              <a:gd name="T91" fmla="*/ 598 h 866"/>
              <a:gd name="T92" fmla="*/ 13 w 864"/>
              <a:gd name="T93" fmla="*/ 545 h 866"/>
              <a:gd name="T94" fmla="*/ 2 w 864"/>
              <a:gd name="T95" fmla="*/ 489 h 866"/>
              <a:gd name="T96" fmla="*/ 0 w 864"/>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6"/>
              <a:gd name="T149" fmla="*/ 864 w 864"/>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6">
                <a:moveTo>
                  <a:pt x="0" y="433"/>
                </a:moveTo>
                <a:lnTo>
                  <a:pt x="2" y="375"/>
                </a:lnTo>
                <a:lnTo>
                  <a:pt x="13" y="320"/>
                </a:lnTo>
                <a:lnTo>
                  <a:pt x="32" y="268"/>
                </a:lnTo>
                <a:lnTo>
                  <a:pt x="57" y="216"/>
                </a:lnTo>
                <a:lnTo>
                  <a:pt x="88" y="170"/>
                </a:lnTo>
                <a:lnTo>
                  <a:pt x="125" y="127"/>
                </a:lnTo>
                <a:lnTo>
                  <a:pt x="169" y="89"/>
                </a:lnTo>
                <a:lnTo>
                  <a:pt x="215" y="58"/>
                </a:lnTo>
                <a:lnTo>
                  <a:pt x="265" y="33"/>
                </a:lnTo>
                <a:lnTo>
                  <a:pt x="319" y="14"/>
                </a:lnTo>
                <a:lnTo>
                  <a:pt x="374" y="4"/>
                </a:lnTo>
                <a:lnTo>
                  <a:pt x="432" y="0"/>
                </a:lnTo>
                <a:lnTo>
                  <a:pt x="488" y="4"/>
                </a:lnTo>
                <a:lnTo>
                  <a:pt x="543" y="14"/>
                </a:lnTo>
                <a:lnTo>
                  <a:pt x="597" y="33"/>
                </a:lnTo>
                <a:lnTo>
                  <a:pt x="647" y="58"/>
                </a:lnTo>
                <a:lnTo>
                  <a:pt x="693" y="89"/>
                </a:lnTo>
                <a:lnTo>
                  <a:pt x="738" y="127"/>
                </a:lnTo>
                <a:lnTo>
                  <a:pt x="774" y="170"/>
                </a:lnTo>
                <a:lnTo>
                  <a:pt x="805" y="216"/>
                </a:lnTo>
                <a:lnTo>
                  <a:pt x="830" y="268"/>
                </a:lnTo>
                <a:lnTo>
                  <a:pt x="849" y="320"/>
                </a:lnTo>
                <a:lnTo>
                  <a:pt x="861" y="375"/>
                </a:lnTo>
                <a:lnTo>
                  <a:pt x="864" y="433"/>
                </a:lnTo>
                <a:lnTo>
                  <a:pt x="861" y="489"/>
                </a:lnTo>
                <a:lnTo>
                  <a:pt x="849" y="545"/>
                </a:lnTo>
                <a:lnTo>
                  <a:pt x="830" y="598"/>
                </a:lnTo>
                <a:lnTo>
                  <a:pt x="805" y="648"/>
                </a:lnTo>
                <a:lnTo>
                  <a:pt x="774" y="697"/>
                </a:lnTo>
                <a:lnTo>
                  <a:pt x="738" y="739"/>
                </a:lnTo>
                <a:lnTo>
                  <a:pt x="693" y="775"/>
                </a:lnTo>
                <a:lnTo>
                  <a:pt x="647" y="808"/>
                </a:lnTo>
                <a:lnTo>
                  <a:pt x="597" y="833"/>
                </a:lnTo>
                <a:lnTo>
                  <a:pt x="543" y="850"/>
                </a:lnTo>
                <a:lnTo>
                  <a:pt x="488" y="862"/>
                </a:lnTo>
                <a:lnTo>
                  <a:pt x="432" y="866"/>
                </a:lnTo>
                <a:lnTo>
                  <a:pt x="374" y="862"/>
                </a:lnTo>
                <a:lnTo>
                  <a:pt x="319" y="850"/>
                </a:lnTo>
                <a:lnTo>
                  <a:pt x="265" y="833"/>
                </a:lnTo>
                <a:lnTo>
                  <a:pt x="215" y="808"/>
                </a:lnTo>
                <a:lnTo>
                  <a:pt x="169" y="775"/>
                </a:lnTo>
                <a:lnTo>
                  <a:pt x="125" y="739"/>
                </a:lnTo>
                <a:lnTo>
                  <a:pt x="88" y="697"/>
                </a:lnTo>
                <a:lnTo>
                  <a:pt x="57" y="648"/>
                </a:lnTo>
                <a:lnTo>
                  <a:pt x="32" y="598"/>
                </a:lnTo>
                <a:lnTo>
                  <a:pt x="13" y="545"/>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4" name="Rectangle 28"/>
          <p:cNvSpPr>
            <a:spLocks noChangeArrowheads="1"/>
          </p:cNvSpPr>
          <p:nvPr/>
        </p:nvSpPr>
        <p:spPr bwMode="auto">
          <a:xfrm>
            <a:off x="6705600" y="2514600"/>
            <a:ext cx="152400" cy="274638"/>
          </a:xfrm>
          <a:prstGeom prst="rect">
            <a:avLst/>
          </a:prstGeom>
          <a:noFill/>
          <a:ln w="12700">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S</a:t>
            </a:r>
            <a:endParaRPr lang="en-US" sz="2400">
              <a:solidFill>
                <a:srgbClr val="000000"/>
              </a:solidFill>
              <a:latin typeface="Courier New" pitchFamily="49" charset="0"/>
            </a:endParaRPr>
          </a:p>
        </p:txBody>
      </p:sp>
      <p:sp>
        <p:nvSpPr>
          <p:cNvPr id="26655" name="Freeform 29"/>
          <p:cNvSpPr>
            <a:spLocks/>
          </p:cNvSpPr>
          <p:nvPr/>
        </p:nvSpPr>
        <p:spPr bwMode="auto">
          <a:xfrm>
            <a:off x="6665913" y="4037014"/>
            <a:ext cx="381000" cy="382587"/>
          </a:xfrm>
          <a:custGeom>
            <a:avLst/>
            <a:gdLst>
              <a:gd name="T0" fmla="*/ 0 w 864"/>
              <a:gd name="T1" fmla="*/ 433 h 865"/>
              <a:gd name="T2" fmla="*/ 2 w 864"/>
              <a:gd name="T3" fmla="*/ 375 h 865"/>
              <a:gd name="T4" fmla="*/ 13 w 864"/>
              <a:gd name="T5" fmla="*/ 319 h 865"/>
              <a:gd name="T6" fmla="*/ 32 w 864"/>
              <a:gd name="T7" fmla="*/ 267 h 865"/>
              <a:gd name="T8" fmla="*/ 57 w 864"/>
              <a:gd name="T9" fmla="*/ 215 h 865"/>
              <a:gd name="T10" fmla="*/ 88 w 864"/>
              <a:gd name="T11" fmla="*/ 169 h 865"/>
              <a:gd name="T12" fmla="*/ 125 w 864"/>
              <a:gd name="T13" fmla="*/ 127 h 865"/>
              <a:gd name="T14" fmla="*/ 169 w 864"/>
              <a:gd name="T15" fmla="*/ 88 h 865"/>
              <a:gd name="T16" fmla="*/ 215 w 864"/>
              <a:gd name="T17" fmla="*/ 58 h 865"/>
              <a:gd name="T18" fmla="*/ 265 w 864"/>
              <a:gd name="T19" fmla="*/ 33 h 865"/>
              <a:gd name="T20" fmla="*/ 319 w 864"/>
              <a:gd name="T21" fmla="*/ 13 h 865"/>
              <a:gd name="T22" fmla="*/ 374 w 864"/>
              <a:gd name="T23" fmla="*/ 4 h 865"/>
              <a:gd name="T24" fmla="*/ 432 w 864"/>
              <a:gd name="T25" fmla="*/ 0 h 865"/>
              <a:gd name="T26" fmla="*/ 488 w 864"/>
              <a:gd name="T27" fmla="*/ 4 h 865"/>
              <a:gd name="T28" fmla="*/ 543 w 864"/>
              <a:gd name="T29" fmla="*/ 13 h 865"/>
              <a:gd name="T30" fmla="*/ 597 w 864"/>
              <a:gd name="T31" fmla="*/ 33 h 865"/>
              <a:gd name="T32" fmla="*/ 647 w 864"/>
              <a:gd name="T33" fmla="*/ 58 h 865"/>
              <a:gd name="T34" fmla="*/ 693 w 864"/>
              <a:gd name="T35" fmla="*/ 88 h 865"/>
              <a:gd name="T36" fmla="*/ 738 w 864"/>
              <a:gd name="T37" fmla="*/ 127 h 865"/>
              <a:gd name="T38" fmla="*/ 774 w 864"/>
              <a:gd name="T39" fmla="*/ 169 h 865"/>
              <a:gd name="T40" fmla="*/ 805 w 864"/>
              <a:gd name="T41" fmla="*/ 215 h 865"/>
              <a:gd name="T42" fmla="*/ 830 w 864"/>
              <a:gd name="T43" fmla="*/ 267 h 865"/>
              <a:gd name="T44" fmla="*/ 849 w 864"/>
              <a:gd name="T45" fmla="*/ 319 h 865"/>
              <a:gd name="T46" fmla="*/ 861 w 864"/>
              <a:gd name="T47" fmla="*/ 375 h 865"/>
              <a:gd name="T48" fmla="*/ 864 w 864"/>
              <a:gd name="T49" fmla="*/ 433 h 865"/>
              <a:gd name="T50" fmla="*/ 861 w 864"/>
              <a:gd name="T51" fmla="*/ 488 h 865"/>
              <a:gd name="T52" fmla="*/ 849 w 864"/>
              <a:gd name="T53" fmla="*/ 544 h 865"/>
              <a:gd name="T54" fmla="*/ 830 w 864"/>
              <a:gd name="T55" fmla="*/ 598 h 865"/>
              <a:gd name="T56" fmla="*/ 805 w 864"/>
              <a:gd name="T57" fmla="*/ 648 h 865"/>
              <a:gd name="T58" fmla="*/ 774 w 864"/>
              <a:gd name="T59" fmla="*/ 696 h 865"/>
              <a:gd name="T60" fmla="*/ 738 w 864"/>
              <a:gd name="T61" fmla="*/ 738 h 865"/>
              <a:gd name="T62" fmla="*/ 693 w 864"/>
              <a:gd name="T63" fmla="*/ 775 h 865"/>
              <a:gd name="T64" fmla="*/ 647 w 864"/>
              <a:gd name="T65" fmla="*/ 808 h 865"/>
              <a:gd name="T66" fmla="*/ 597 w 864"/>
              <a:gd name="T67" fmla="*/ 833 h 865"/>
              <a:gd name="T68" fmla="*/ 543 w 864"/>
              <a:gd name="T69" fmla="*/ 850 h 865"/>
              <a:gd name="T70" fmla="*/ 488 w 864"/>
              <a:gd name="T71" fmla="*/ 862 h 865"/>
              <a:gd name="T72" fmla="*/ 432 w 864"/>
              <a:gd name="T73" fmla="*/ 865 h 865"/>
              <a:gd name="T74" fmla="*/ 374 w 864"/>
              <a:gd name="T75" fmla="*/ 862 h 865"/>
              <a:gd name="T76" fmla="*/ 319 w 864"/>
              <a:gd name="T77" fmla="*/ 850 h 865"/>
              <a:gd name="T78" fmla="*/ 265 w 864"/>
              <a:gd name="T79" fmla="*/ 833 h 865"/>
              <a:gd name="T80" fmla="*/ 215 w 864"/>
              <a:gd name="T81" fmla="*/ 808 h 865"/>
              <a:gd name="T82" fmla="*/ 169 w 864"/>
              <a:gd name="T83" fmla="*/ 775 h 865"/>
              <a:gd name="T84" fmla="*/ 125 w 864"/>
              <a:gd name="T85" fmla="*/ 738 h 865"/>
              <a:gd name="T86" fmla="*/ 88 w 864"/>
              <a:gd name="T87" fmla="*/ 696 h 865"/>
              <a:gd name="T88" fmla="*/ 57 w 864"/>
              <a:gd name="T89" fmla="*/ 648 h 865"/>
              <a:gd name="T90" fmla="*/ 32 w 864"/>
              <a:gd name="T91" fmla="*/ 598 h 865"/>
              <a:gd name="T92" fmla="*/ 13 w 864"/>
              <a:gd name="T93" fmla="*/ 544 h 865"/>
              <a:gd name="T94" fmla="*/ 2 w 864"/>
              <a:gd name="T95" fmla="*/ 488 h 865"/>
              <a:gd name="T96" fmla="*/ 0 w 864"/>
              <a:gd name="T97" fmla="*/ 433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4"/>
              <a:gd name="T148" fmla="*/ 0 h 865"/>
              <a:gd name="T149" fmla="*/ 864 w 864"/>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4" h="865">
                <a:moveTo>
                  <a:pt x="0" y="433"/>
                </a:moveTo>
                <a:lnTo>
                  <a:pt x="2" y="375"/>
                </a:lnTo>
                <a:lnTo>
                  <a:pt x="13" y="319"/>
                </a:lnTo>
                <a:lnTo>
                  <a:pt x="32" y="267"/>
                </a:lnTo>
                <a:lnTo>
                  <a:pt x="57" y="215"/>
                </a:lnTo>
                <a:lnTo>
                  <a:pt x="88" y="169"/>
                </a:lnTo>
                <a:lnTo>
                  <a:pt x="125" y="127"/>
                </a:lnTo>
                <a:lnTo>
                  <a:pt x="169" y="88"/>
                </a:lnTo>
                <a:lnTo>
                  <a:pt x="215" y="58"/>
                </a:lnTo>
                <a:lnTo>
                  <a:pt x="265" y="33"/>
                </a:lnTo>
                <a:lnTo>
                  <a:pt x="319" y="13"/>
                </a:lnTo>
                <a:lnTo>
                  <a:pt x="374" y="4"/>
                </a:lnTo>
                <a:lnTo>
                  <a:pt x="432" y="0"/>
                </a:lnTo>
                <a:lnTo>
                  <a:pt x="488" y="4"/>
                </a:lnTo>
                <a:lnTo>
                  <a:pt x="543" y="13"/>
                </a:lnTo>
                <a:lnTo>
                  <a:pt x="597" y="33"/>
                </a:lnTo>
                <a:lnTo>
                  <a:pt x="647" y="58"/>
                </a:lnTo>
                <a:lnTo>
                  <a:pt x="693" y="88"/>
                </a:lnTo>
                <a:lnTo>
                  <a:pt x="738" y="127"/>
                </a:lnTo>
                <a:lnTo>
                  <a:pt x="774" y="169"/>
                </a:lnTo>
                <a:lnTo>
                  <a:pt x="805" y="215"/>
                </a:lnTo>
                <a:lnTo>
                  <a:pt x="830" y="267"/>
                </a:lnTo>
                <a:lnTo>
                  <a:pt x="849" y="319"/>
                </a:lnTo>
                <a:lnTo>
                  <a:pt x="861" y="375"/>
                </a:lnTo>
                <a:lnTo>
                  <a:pt x="864" y="433"/>
                </a:lnTo>
                <a:lnTo>
                  <a:pt x="861" y="488"/>
                </a:lnTo>
                <a:lnTo>
                  <a:pt x="849" y="544"/>
                </a:lnTo>
                <a:lnTo>
                  <a:pt x="830" y="598"/>
                </a:lnTo>
                <a:lnTo>
                  <a:pt x="805" y="648"/>
                </a:lnTo>
                <a:lnTo>
                  <a:pt x="774" y="696"/>
                </a:lnTo>
                <a:lnTo>
                  <a:pt x="738" y="738"/>
                </a:lnTo>
                <a:lnTo>
                  <a:pt x="693" y="775"/>
                </a:lnTo>
                <a:lnTo>
                  <a:pt x="647" y="808"/>
                </a:lnTo>
                <a:lnTo>
                  <a:pt x="597" y="833"/>
                </a:lnTo>
                <a:lnTo>
                  <a:pt x="543" y="850"/>
                </a:lnTo>
                <a:lnTo>
                  <a:pt x="488" y="862"/>
                </a:lnTo>
                <a:lnTo>
                  <a:pt x="432" y="865"/>
                </a:lnTo>
                <a:lnTo>
                  <a:pt x="374" y="862"/>
                </a:lnTo>
                <a:lnTo>
                  <a:pt x="319" y="850"/>
                </a:lnTo>
                <a:lnTo>
                  <a:pt x="265" y="833"/>
                </a:lnTo>
                <a:lnTo>
                  <a:pt x="215" y="808"/>
                </a:lnTo>
                <a:lnTo>
                  <a:pt x="169" y="775"/>
                </a:lnTo>
                <a:lnTo>
                  <a:pt x="125" y="738"/>
                </a:lnTo>
                <a:lnTo>
                  <a:pt x="88" y="696"/>
                </a:lnTo>
                <a:lnTo>
                  <a:pt x="57" y="648"/>
                </a:lnTo>
                <a:lnTo>
                  <a:pt x="32" y="598"/>
                </a:lnTo>
                <a:lnTo>
                  <a:pt x="13" y="544"/>
                </a:lnTo>
                <a:lnTo>
                  <a:pt x="2" y="488"/>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6" name="Freeform 30"/>
          <p:cNvSpPr>
            <a:spLocks/>
          </p:cNvSpPr>
          <p:nvPr/>
        </p:nvSpPr>
        <p:spPr bwMode="auto">
          <a:xfrm>
            <a:off x="7466014" y="4037014"/>
            <a:ext cx="382587" cy="382587"/>
          </a:xfrm>
          <a:custGeom>
            <a:avLst/>
            <a:gdLst>
              <a:gd name="T0" fmla="*/ 0 w 865"/>
              <a:gd name="T1" fmla="*/ 433 h 865"/>
              <a:gd name="T2" fmla="*/ 2 w 865"/>
              <a:gd name="T3" fmla="*/ 375 h 865"/>
              <a:gd name="T4" fmla="*/ 14 w 865"/>
              <a:gd name="T5" fmla="*/ 319 h 865"/>
              <a:gd name="T6" fmla="*/ 33 w 865"/>
              <a:gd name="T7" fmla="*/ 267 h 865"/>
              <a:gd name="T8" fmla="*/ 58 w 865"/>
              <a:gd name="T9" fmla="*/ 215 h 865"/>
              <a:gd name="T10" fmla="*/ 89 w 865"/>
              <a:gd name="T11" fmla="*/ 169 h 865"/>
              <a:gd name="T12" fmla="*/ 125 w 865"/>
              <a:gd name="T13" fmla="*/ 127 h 865"/>
              <a:gd name="T14" fmla="*/ 170 w 865"/>
              <a:gd name="T15" fmla="*/ 88 h 865"/>
              <a:gd name="T16" fmla="*/ 216 w 865"/>
              <a:gd name="T17" fmla="*/ 58 h 865"/>
              <a:gd name="T18" fmla="*/ 266 w 865"/>
              <a:gd name="T19" fmla="*/ 33 h 865"/>
              <a:gd name="T20" fmla="*/ 319 w 865"/>
              <a:gd name="T21" fmla="*/ 13 h 865"/>
              <a:gd name="T22" fmla="*/ 375 w 865"/>
              <a:gd name="T23" fmla="*/ 4 h 865"/>
              <a:gd name="T24" fmla="*/ 433 w 865"/>
              <a:gd name="T25" fmla="*/ 0 h 865"/>
              <a:gd name="T26" fmla="*/ 489 w 865"/>
              <a:gd name="T27" fmla="*/ 4 h 865"/>
              <a:gd name="T28" fmla="*/ 544 w 865"/>
              <a:gd name="T29" fmla="*/ 13 h 865"/>
              <a:gd name="T30" fmla="*/ 598 w 865"/>
              <a:gd name="T31" fmla="*/ 33 h 865"/>
              <a:gd name="T32" fmla="*/ 648 w 865"/>
              <a:gd name="T33" fmla="*/ 58 h 865"/>
              <a:gd name="T34" fmla="*/ 694 w 865"/>
              <a:gd name="T35" fmla="*/ 88 h 865"/>
              <a:gd name="T36" fmla="*/ 738 w 865"/>
              <a:gd name="T37" fmla="*/ 127 h 865"/>
              <a:gd name="T38" fmla="*/ 775 w 865"/>
              <a:gd name="T39" fmla="*/ 169 h 865"/>
              <a:gd name="T40" fmla="*/ 806 w 865"/>
              <a:gd name="T41" fmla="*/ 215 h 865"/>
              <a:gd name="T42" fmla="*/ 831 w 865"/>
              <a:gd name="T43" fmla="*/ 267 h 865"/>
              <a:gd name="T44" fmla="*/ 850 w 865"/>
              <a:gd name="T45" fmla="*/ 319 h 865"/>
              <a:gd name="T46" fmla="*/ 861 w 865"/>
              <a:gd name="T47" fmla="*/ 375 h 865"/>
              <a:gd name="T48" fmla="*/ 865 w 865"/>
              <a:gd name="T49" fmla="*/ 433 h 865"/>
              <a:gd name="T50" fmla="*/ 861 w 865"/>
              <a:gd name="T51" fmla="*/ 488 h 865"/>
              <a:gd name="T52" fmla="*/ 850 w 865"/>
              <a:gd name="T53" fmla="*/ 544 h 865"/>
              <a:gd name="T54" fmla="*/ 831 w 865"/>
              <a:gd name="T55" fmla="*/ 598 h 865"/>
              <a:gd name="T56" fmla="*/ 806 w 865"/>
              <a:gd name="T57" fmla="*/ 648 h 865"/>
              <a:gd name="T58" fmla="*/ 775 w 865"/>
              <a:gd name="T59" fmla="*/ 696 h 865"/>
              <a:gd name="T60" fmla="*/ 738 w 865"/>
              <a:gd name="T61" fmla="*/ 738 h 865"/>
              <a:gd name="T62" fmla="*/ 694 w 865"/>
              <a:gd name="T63" fmla="*/ 775 h 865"/>
              <a:gd name="T64" fmla="*/ 648 w 865"/>
              <a:gd name="T65" fmla="*/ 808 h 865"/>
              <a:gd name="T66" fmla="*/ 598 w 865"/>
              <a:gd name="T67" fmla="*/ 833 h 865"/>
              <a:gd name="T68" fmla="*/ 544 w 865"/>
              <a:gd name="T69" fmla="*/ 850 h 865"/>
              <a:gd name="T70" fmla="*/ 489 w 865"/>
              <a:gd name="T71" fmla="*/ 862 h 865"/>
              <a:gd name="T72" fmla="*/ 433 w 865"/>
              <a:gd name="T73" fmla="*/ 865 h 865"/>
              <a:gd name="T74" fmla="*/ 375 w 865"/>
              <a:gd name="T75" fmla="*/ 862 h 865"/>
              <a:gd name="T76" fmla="*/ 319 w 865"/>
              <a:gd name="T77" fmla="*/ 850 h 865"/>
              <a:gd name="T78" fmla="*/ 266 w 865"/>
              <a:gd name="T79" fmla="*/ 833 h 865"/>
              <a:gd name="T80" fmla="*/ 216 w 865"/>
              <a:gd name="T81" fmla="*/ 808 h 865"/>
              <a:gd name="T82" fmla="*/ 170 w 865"/>
              <a:gd name="T83" fmla="*/ 775 h 865"/>
              <a:gd name="T84" fmla="*/ 125 w 865"/>
              <a:gd name="T85" fmla="*/ 738 h 865"/>
              <a:gd name="T86" fmla="*/ 89 w 865"/>
              <a:gd name="T87" fmla="*/ 696 h 865"/>
              <a:gd name="T88" fmla="*/ 58 w 865"/>
              <a:gd name="T89" fmla="*/ 648 h 865"/>
              <a:gd name="T90" fmla="*/ 33 w 865"/>
              <a:gd name="T91" fmla="*/ 598 h 865"/>
              <a:gd name="T92" fmla="*/ 14 w 865"/>
              <a:gd name="T93" fmla="*/ 544 h 865"/>
              <a:gd name="T94" fmla="*/ 2 w 865"/>
              <a:gd name="T95" fmla="*/ 488 h 865"/>
              <a:gd name="T96" fmla="*/ 0 w 865"/>
              <a:gd name="T97" fmla="*/ 433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3"/>
                </a:moveTo>
                <a:lnTo>
                  <a:pt x="2" y="375"/>
                </a:lnTo>
                <a:lnTo>
                  <a:pt x="14" y="319"/>
                </a:lnTo>
                <a:lnTo>
                  <a:pt x="33" y="267"/>
                </a:lnTo>
                <a:lnTo>
                  <a:pt x="58" y="215"/>
                </a:lnTo>
                <a:lnTo>
                  <a:pt x="89" y="169"/>
                </a:lnTo>
                <a:lnTo>
                  <a:pt x="125" y="127"/>
                </a:lnTo>
                <a:lnTo>
                  <a:pt x="170" y="88"/>
                </a:lnTo>
                <a:lnTo>
                  <a:pt x="216" y="58"/>
                </a:lnTo>
                <a:lnTo>
                  <a:pt x="266" y="33"/>
                </a:lnTo>
                <a:lnTo>
                  <a:pt x="319" y="13"/>
                </a:lnTo>
                <a:lnTo>
                  <a:pt x="375" y="4"/>
                </a:lnTo>
                <a:lnTo>
                  <a:pt x="433" y="0"/>
                </a:lnTo>
                <a:lnTo>
                  <a:pt x="489" y="4"/>
                </a:lnTo>
                <a:lnTo>
                  <a:pt x="544" y="13"/>
                </a:lnTo>
                <a:lnTo>
                  <a:pt x="598" y="33"/>
                </a:lnTo>
                <a:lnTo>
                  <a:pt x="648" y="58"/>
                </a:lnTo>
                <a:lnTo>
                  <a:pt x="694" y="88"/>
                </a:lnTo>
                <a:lnTo>
                  <a:pt x="738" y="127"/>
                </a:lnTo>
                <a:lnTo>
                  <a:pt x="775" y="169"/>
                </a:lnTo>
                <a:lnTo>
                  <a:pt x="806" y="215"/>
                </a:lnTo>
                <a:lnTo>
                  <a:pt x="831" y="267"/>
                </a:lnTo>
                <a:lnTo>
                  <a:pt x="850" y="319"/>
                </a:lnTo>
                <a:lnTo>
                  <a:pt x="861" y="375"/>
                </a:lnTo>
                <a:lnTo>
                  <a:pt x="865" y="433"/>
                </a:lnTo>
                <a:lnTo>
                  <a:pt x="861" y="488"/>
                </a:lnTo>
                <a:lnTo>
                  <a:pt x="850" y="544"/>
                </a:lnTo>
                <a:lnTo>
                  <a:pt x="831" y="598"/>
                </a:lnTo>
                <a:lnTo>
                  <a:pt x="806" y="648"/>
                </a:lnTo>
                <a:lnTo>
                  <a:pt x="775" y="696"/>
                </a:lnTo>
                <a:lnTo>
                  <a:pt x="738" y="738"/>
                </a:lnTo>
                <a:lnTo>
                  <a:pt x="694" y="775"/>
                </a:lnTo>
                <a:lnTo>
                  <a:pt x="648" y="808"/>
                </a:lnTo>
                <a:lnTo>
                  <a:pt x="598" y="833"/>
                </a:lnTo>
                <a:lnTo>
                  <a:pt x="544" y="850"/>
                </a:lnTo>
                <a:lnTo>
                  <a:pt x="489" y="862"/>
                </a:lnTo>
                <a:lnTo>
                  <a:pt x="433" y="865"/>
                </a:lnTo>
                <a:lnTo>
                  <a:pt x="375" y="862"/>
                </a:lnTo>
                <a:lnTo>
                  <a:pt x="319" y="850"/>
                </a:lnTo>
                <a:lnTo>
                  <a:pt x="266" y="833"/>
                </a:lnTo>
                <a:lnTo>
                  <a:pt x="216" y="808"/>
                </a:lnTo>
                <a:lnTo>
                  <a:pt x="170" y="775"/>
                </a:lnTo>
                <a:lnTo>
                  <a:pt x="125" y="738"/>
                </a:lnTo>
                <a:lnTo>
                  <a:pt x="89" y="696"/>
                </a:lnTo>
                <a:lnTo>
                  <a:pt x="58" y="648"/>
                </a:lnTo>
                <a:lnTo>
                  <a:pt x="33" y="598"/>
                </a:lnTo>
                <a:lnTo>
                  <a:pt x="14" y="544"/>
                </a:lnTo>
                <a:lnTo>
                  <a:pt x="2" y="488"/>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7" name="Freeform 31"/>
          <p:cNvSpPr>
            <a:spLocks/>
          </p:cNvSpPr>
          <p:nvPr/>
        </p:nvSpPr>
        <p:spPr bwMode="auto">
          <a:xfrm>
            <a:off x="7466014" y="3235325"/>
            <a:ext cx="382587" cy="382588"/>
          </a:xfrm>
          <a:custGeom>
            <a:avLst/>
            <a:gdLst>
              <a:gd name="T0" fmla="*/ 0 w 865"/>
              <a:gd name="T1" fmla="*/ 433 h 866"/>
              <a:gd name="T2" fmla="*/ 2 w 865"/>
              <a:gd name="T3" fmla="*/ 375 h 866"/>
              <a:gd name="T4" fmla="*/ 14 w 865"/>
              <a:gd name="T5" fmla="*/ 319 h 866"/>
              <a:gd name="T6" fmla="*/ 33 w 865"/>
              <a:gd name="T7" fmla="*/ 267 h 866"/>
              <a:gd name="T8" fmla="*/ 58 w 865"/>
              <a:gd name="T9" fmla="*/ 215 h 866"/>
              <a:gd name="T10" fmla="*/ 89 w 865"/>
              <a:gd name="T11" fmla="*/ 169 h 866"/>
              <a:gd name="T12" fmla="*/ 125 w 865"/>
              <a:gd name="T13" fmla="*/ 127 h 866"/>
              <a:gd name="T14" fmla="*/ 170 w 865"/>
              <a:gd name="T15" fmla="*/ 89 h 866"/>
              <a:gd name="T16" fmla="*/ 216 w 865"/>
              <a:gd name="T17" fmla="*/ 58 h 866"/>
              <a:gd name="T18" fmla="*/ 266 w 865"/>
              <a:gd name="T19" fmla="*/ 33 h 866"/>
              <a:gd name="T20" fmla="*/ 319 w 865"/>
              <a:gd name="T21" fmla="*/ 14 h 866"/>
              <a:gd name="T22" fmla="*/ 375 w 865"/>
              <a:gd name="T23" fmla="*/ 4 h 866"/>
              <a:gd name="T24" fmla="*/ 433 w 865"/>
              <a:gd name="T25" fmla="*/ 0 h 866"/>
              <a:gd name="T26" fmla="*/ 489 w 865"/>
              <a:gd name="T27" fmla="*/ 4 h 866"/>
              <a:gd name="T28" fmla="*/ 544 w 865"/>
              <a:gd name="T29" fmla="*/ 14 h 866"/>
              <a:gd name="T30" fmla="*/ 598 w 865"/>
              <a:gd name="T31" fmla="*/ 33 h 866"/>
              <a:gd name="T32" fmla="*/ 648 w 865"/>
              <a:gd name="T33" fmla="*/ 58 h 866"/>
              <a:gd name="T34" fmla="*/ 694 w 865"/>
              <a:gd name="T35" fmla="*/ 89 h 866"/>
              <a:gd name="T36" fmla="*/ 738 w 865"/>
              <a:gd name="T37" fmla="*/ 127 h 866"/>
              <a:gd name="T38" fmla="*/ 775 w 865"/>
              <a:gd name="T39" fmla="*/ 169 h 866"/>
              <a:gd name="T40" fmla="*/ 806 w 865"/>
              <a:gd name="T41" fmla="*/ 215 h 866"/>
              <a:gd name="T42" fmla="*/ 831 w 865"/>
              <a:gd name="T43" fmla="*/ 267 h 866"/>
              <a:gd name="T44" fmla="*/ 850 w 865"/>
              <a:gd name="T45" fmla="*/ 319 h 866"/>
              <a:gd name="T46" fmla="*/ 861 w 865"/>
              <a:gd name="T47" fmla="*/ 375 h 866"/>
              <a:gd name="T48" fmla="*/ 865 w 865"/>
              <a:gd name="T49" fmla="*/ 433 h 866"/>
              <a:gd name="T50" fmla="*/ 861 w 865"/>
              <a:gd name="T51" fmla="*/ 489 h 866"/>
              <a:gd name="T52" fmla="*/ 850 w 865"/>
              <a:gd name="T53" fmla="*/ 544 h 866"/>
              <a:gd name="T54" fmla="*/ 831 w 865"/>
              <a:gd name="T55" fmla="*/ 598 h 866"/>
              <a:gd name="T56" fmla="*/ 806 w 865"/>
              <a:gd name="T57" fmla="*/ 648 h 866"/>
              <a:gd name="T58" fmla="*/ 775 w 865"/>
              <a:gd name="T59" fmla="*/ 696 h 866"/>
              <a:gd name="T60" fmla="*/ 738 w 865"/>
              <a:gd name="T61" fmla="*/ 739 h 866"/>
              <a:gd name="T62" fmla="*/ 694 w 865"/>
              <a:gd name="T63" fmla="*/ 775 h 866"/>
              <a:gd name="T64" fmla="*/ 648 w 865"/>
              <a:gd name="T65" fmla="*/ 808 h 866"/>
              <a:gd name="T66" fmla="*/ 598 w 865"/>
              <a:gd name="T67" fmla="*/ 833 h 866"/>
              <a:gd name="T68" fmla="*/ 544 w 865"/>
              <a:gd name="T69" fmla="*/ 850 h 866"/>
              <a:gd name="T70" fmla="*/ 489 w 865"/>
              <a:gd name="T71" fmla="*/ 862 h 866"/>
              <a:gd name="T72" fmla="*/ 433 w 865"/>
              <a:gd name="T73" fmla="*/ 866 h 866"/>
              <a:gd name="T74" fmla="*/ 375 w 865"/>
              <a:gd name="T75" fmla="*/ 862 h 866"/>
              <a:gd name="T76" fmla="*/ 319 w 865"/>
              <a:gd name="T77" fmla="*/ 850 h 866"/>
              <a:gd name="T78" fmla="*/ 266 w 865"/>
              <a:gd name="T79" fmla="*/ 833 h 866"/>
              <a:gd name="T80" fmla="*/ 216 w 865"/>
              <a:gd name="T81" fmla="*/ 808 h 866"/>
              <a:gd name="T82" fmla="*/ 170 w 865"/>
              <a:gd name="T83" fmla="*/ 775 h 866"/>
              <a:gd name="T84" fmla="*/ 125 w 865"/>
              <a:gd name="T85" fmla="*/ 739 h 866"/>
              <a:gd name="T86" fmla="*/ 89 w 865"/>
              <a:gd name="T87" fmla="*/ 696 h 866"/>
              <a:gd name="T88" fmla="*/ 58 w 865"/>
              <a:gd name="T89" fmla="*/ 648 h 866"/>
              <a:gd name="T90" fmla="*/ 33 w 865"/>
              <a:gd name="T91" fmla="*/ 598 h 866"/>
              <a:gd name="T92" fmla="*/ 14 w 865"/>
              <a:gd name="T93" fmla="*/ 544 h 866"/>
              <a:gd name="T94" fmla="*/ 2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2" y="375"/>
                </a:lnTo>
                <a:lnTo>
                  <a:pt x="14" y="319"/>
                </a:lnTo>
                <a:lnTo>
                  <a:pt x="33" y="267"/>
                </a:lnTo>
                <a:lnTo>
                  <a:pt x="58" y="215"/>
                </a:lnTo>
                <a:lnTo>
                  <a:pt x="89" y="169"/>
                </a:lnTo>
                <a:lnTo>
                  <a:pt x="125" y="127"/>
                </a:lnTo>
                <a:lnTo>
                  <a:pt x="170" y="89"/>
                </a:lnTo>
                <a:lnTo>
                  <a:pt x="216" y="58"/>
                </a:lnTo>
                <a:lnTo>
                  <a:pt x="266" y="33"/>
                </a:lnTo>
                <a:lnTo>
                  <a:pt x="319" y="14"/>
                </a:lnTo>
                <a:lnTo>
                  <a:pt x="375" y="4"/>
                </a:lnTo>
                <a:lnTo>
                  <a:pt x="433" y="0"/>
                </a:lnTo>
                <a:lnTo>
                  <a:pt x="489" y="4"/>
                </a:lnTo>
                <a:lnTo>
                  <a:pt x="544" y="14"/>
                </a:lnTo>
                <a:lnTo>
                  <a:pt x="598" y="33"/>
                </a:lnTo>
                <a:lnTo>
                  <a:pt x="648" y="58"/>
                </a:lnTo>
                <a:lnTo>
                  <a:pt x="694" y="89"/>
                </a:lnTo>
                <a:lnTo>
                  <a:pt x="738" y="127"/>
                </a:lnTo>
                <a:lnTo>
                  <a:pt x="775" y="169"/>
                </a:lnTo>
                <a:lnTo>
                  <a:pt x="806" y="215"/>
                </a:lnTo>
                <a:lnTo>
                  <a:pt x="831" y="267"/>
                </a:lnTo>
                <a:lnTo>
                  <a:pt x="850" y="319"/>
                </a:lnTo>
                <a:lnTo>
                  <a:pt x="861" y="375"/>
                </a:lnTo>
                <a:lnTo>
                  <a:pt x="865" y="433"/>
                </a:lnTo>
                <a:lnTo>
                  <a:pt x="861" y="489"/>
                </a:lnTo>
                <a:lnTo>
                  <a:pt x="850" y="544"/>
                </a:lnTo>
                <a:lnTo>
                  <a:pt x="831" y="598"/>
                </a:lnTo>
                <a:lnTo>
                  <a:pt x="806" y="648"/>
                </a:lnTo>
                <a:lnTo>
                  <a:pt x="775" y="696"/>
                </a:lnTo>
                <a:lnTo>
                  <a:pt x="738" y="739"/>
                </a:lnTo>
                <a:lnTo>
                  <a:pt x="694" y="775"/>
                </a:lnTo>
                <a:lnTo>
                  <a:pt x="648" y="808"/>
                </a:lnTo>
                <a:lnTo>
                  <a:pt x="598" y="833"/>
                </a:lnTo>
                <a:lnTo>
                  <a:pt x="544" y="850"/>
                </a:lnTo>
                <a:lnTo>
                  <a:pt x="489" y="862"/>
                </a:lnTo>
                <a:lnTo>
                  <a:pt x="433" y="866"/>
                </a:lnTo>
                <a:lnTo>
                  <a:pt x="375" y="862"/>
                </a:lnTo>
                <a:lnTo>
                  <a:pt x="319" y="850"/>
                </a:lnTo>
                <a:lnTo>
                  <a:pt x="266" y="833"/>
                </a:lnTo>
                <a:lnTo>
                  <a:pt x="216" y="808"/>
                </a:lnTo>
                <a:lnTo>
                  <a:pt x="170" y="775"/>
                </a:lnTo>
                <a:lnTo>
                  <a:pt x="125" y="739"/>
                </a:lnTo>
                <a:lnTo>
                  <a:pt x="89" y="696"/>
                </a:lnTo>
                <a:lnTo>
                  <a:pt x="58" y="648"/>
                </a:lnTo>
                <a:lnTo>
                  <a:pt x="33" y="598"/>
                </a:lnTo>
                <a:lnTo>
                  <a:pt x="14" y="544"/>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8" name="Freeform 32"/>
          <p:cNvSpPr>
            <a:spLocks/>
          </p:cNvSpPr>
          <p:nvPr/>
        </p:nvSpPr>
        <p:spPr bwMode="auto">
          <a:xfrm>
            <a:off x="7466014" y="2433639"/>
            <a:ext cx="382587" cy="382587"/>
          </a:xfrm>
          <a:custGeom>
            <a:avLst/>
            <a:gdLst>
              <a:gd name="T0" fmla="*/ 0 w 865"/>
              <a:gd name="T1" fmla="*/ 433 h 866"/>
              <a:gd name="T2" fmla="*/ 2 w 865"/>
              <a:gd name="T3" fmla="*/ 375 h 866"/>
              <a:gd name="T4" fmla="*/ 14 w 865"/>
              <a:gd name="T5" fmla="*/ 320 h 866"/>
              <a:gd name="T6" fmla="*/ 33 w 865"/>
              <a:gd name="T7" fmla="*/ 268 h 866"/>
              <a:gd name="T8" fmla="*/ 58 w 865"/>
              <a:gd name="T9" fmla="*/ 216 h 866"/>
              <a:gd name="T10" fmla="*/ 89 w 865"/>
              <a:gd name="T11" fmla="*/ 170 h 866"/>
              <a:gd name="T12" fmla="*/ 125 w 865"/>
              <a:gd name="T13" fmla="*/ 127 h 866"/>
              <a:gd name="T14" fmla="*/ 170 w 865"/>
              <a:gd name="T15" fmla="*/ 89 h 866"/>
              <a:gd name="T16" fmla="*/ 216 w 865"/>
              <a:gd name="T17" fmla="*/ 58 h 866"/>
              <a:gd name="T18" fmla="*/ 266 w 865"/>
              <a:gd name="T19" fmla="*/ 33 h 866"/>
              <a:gd name="T20" fmla="*/ 319 w 865"/>
              <a:gd name="T21" fmla="*/ 14 h 866"/>
              <a:gd name="T22" fmla="*/ 375 w 865"/>
              <a:gd name="T23" fmla="*/ 4 h 866"/>
              <a:gd name="T24" fmla="*/ 433 w 865"/>
              <a:gd name="T25" fmla="*/ 0 h 866"/>
              <a:gd name="T26" fmla="*/ 489 w 865"/>
              <a:gd name="T27" fmla="*/ 4 h 866"/>
              <a:gd name="T28" fmla="*/ 544 w 865"/>
              <a:gd name="T29" fmla="*/ 14 h 866"/>
              <a:gd name="T30" fmla="*/ 598 w 865"/>
              <a:gd name="T31" fmla="*/ 33 h 866"/>
              <a:gd name="T32" fmla="*/ 648 w 865"/>
              <a:gd name="T33" fmla="*/ 58 h 866"/>
              <a:gd name="T34" fmla="*/ 694 w 865"/>
              <a:gd name="T35" fmla="*/ 89 h 866"/>
              <a:gd name="T36" fmla="*/ 738 w 865"/>
              <a:gd name="T37" fmla="*/ 127 h 866"/>
              <a:gd name="T38" fmla="*/ 775 w 865"/>
              <a:gd name="T39" fmla="*/ 170 h 866"/>
              <a:gd name="T40" fmla="*/ 806 w 865"/>
              <a:gd name="T41" fmla="*/ 216 h 866"/>
              <a:gd name="T42" fmla="*/ 831 w 865"/>
              <a:gd name="T43" fmla="*/ 268 h 866"/>
              <a:gd name="T44" fmla="*/ 850 w 865"/>
              <a:gd name="T45" fmla="*/ 320 h 866"/>
              <a:gd name="T46" fmla="*/ 861 w 865"/>
              <a:gd name="T47" fmla="*/ 375 h 866"/>
              <a:gd name="T48" fmla="*/ 865 w 865"/>
              <a:gd name="T49" fmla="*/ 433 h 866"/>
              <a:gd name="T50" fmla="*/ 861 w 865"/>
              <a:gd name="T51" fmla="*/ 489 h 866"/>
              <a:gd name="T52" fmla="*/ 850 w 865"/>
              <a:gd name="T53" fmla="*/ 545 h 866"/>
              <a:gd name="T54" fmla="*/ 831 w 865"/>
              <a:gd name="T55" fmla="*/ 598 h 866"/>
              <a:gd name="T56" fmla="*/ 806 w 865"/>
              <a:gd name="T57" fmla="*/ 648 h 866"/>
              <a:gd name="T58" fmla="*/ 775 w 865"/>
              <a:gd name="T59" fmla="*/ 697 h 866"/>
              <a:gd name="T60" fmla="*/ 738 w 865"/>
              <a:gd name="T61" fmla="*/ 739 h 866"/>
              <a:gd name="T62" fmla="*/ 694 w 865"/>
              <a:gd name="T63" fmla="*/ 775 h 866"/>
              <a:gd name="T64" fmla="*/ 648 w 865"/>
              <a:gd name="T65" fmla="*/ 808 h 866"/>
              <a:gd name="T66" fmla="*/ 598 w 865"/>
              <a:gd name="T67" fmla="*/ 833 h 866"/>
              <a:gd name="T68" fmla="*/ 544 w 865"/>
              <a:gd name="T69" fmla="*/ 850 h 866"/>
              <a:gd name="T70" fmla="*/ 489 w 865"/>
              <a:gd name="T71" fmla="*/ 862 h 866"/>
              <a:gd name="T72" fmla="*/ 433 w 865"/>
              <a:gd name="T73" fmla="*/ 866 h 866"/>
              <a:gd name="T74" fmla="*/ 375 w 865"/>
              <a:gd name="T75" fmla="*/ 862 h 866"/>
              <a:gd name="T76" fmla="*/ 319 w 865"/>
              <a:gd name="T77" fmla="*/ 850 h 866"/>
              <a:gd name="T78" fmla="*/ 266 w 865"/>
              <a:gd name="T79" fmla="*/ 833 h 866"/>
              <a:gd name="T80" fmla="*/ 216 w 865"/>
              <a:gd name="T81" fmla="*/ 808 h 866"/>
              <a:gd name="T82" fmla="*/ 170 w 865"/>
              <a:gd name="T83" fmla="*/ 775 h 866"/>
              <a:gd name="T84" fmla="*/ 125 w 865"/>
              <a:gd name="T85" fmla="*/ 739 h 866"/>
              <a:gd name="T86" fmla="*/ 89 w 865"/>
              <a:gd name="T87" fmla="*/ 697 h 866"/>
              <a:gd name="T88" fmla="*/ 58 w 865"/>
              <a:gd name="T89" fmla="*/ 648 h 866"/>
              <a:gd name="T90" fmla="*/ 33 w 865"/>
              <a:gd name="T91" fmla="*/ 598 h 866"/>
              <a:gd name="T92" fmla="*/ 14 w 865"/>
              <a:gd name="T93" fmla="*/ 545 h 866"/>
              <a:gd name="T94" fmla="*/ 2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2" y="375"/>
                </a:lnTo>
                <a:lnTo>
                  <a:pt x="14" y="320"/>
                </a:lnTo>
                <a:lnTo>
                  <a:pt x="33" y="268"/>
                </a:lnTo>
                <a:lnTo>
                  <a:pt x="58" y="216"/>
                </a:lnTo>
                <a:lnTo>
                  <a:pt x="89" y="170"/>
                </a:lnTo>
                <a:lnTo>
                  <a:pt x="125" y="127"/>
                </a:lnTo>
                <a:lnTo>
                  <a:pt x="170" y="89"/>
                </a:lnTo>
                <a:lnTo>
                  <a:pt x="216" y="58"/>
                </a:lnTo>
                <a:lnTo>
                  <a:pt x="266" y="33"/>
                </a:lnTo>
                <a:lnTo>
                  <a:pt x="319" y="14"/>
                </a:lnTo>
                <a:lnTo>
                  <a:pt x="375" y="4"/>
                </a:lnTo>
                <a:lnTo>
                  <a:pt x="433" y="0"/>
                </a:lnTo>
                <a:lnTo>
                  <a:pt x="489" y="4"/>
                </a:lnTo>
                <a:lnTo>
                  <a:pt x="544" y="14"/>
                </a:lnTo>
                <a:lnTo>
                  <a:pt x="598" y="33"/>
                </a:lnTo>
                <a:lnTo>
                  <a:pt x="648" y="58"/>
                </a:lnTo>
                <a:lnTo>
                  <a:pt x="694" y="89"/>
                </a:lnTo>
                <a:lnTo>
                  <a:pt x="738" y="127"/>
                </a:lnTo>
                <a:lnTo>
                  <a:pt x="775" y="170"/>
                </a:lnTo>
                <a:lnTo>
                  <a:pt x="806" y="216"/>
                </a:lnTo>
                <a:lnTo>
                  <a:pt x="831" y="268"/>
                </a:lnTo>
                <a:lnTo>
                  <a:pt x="850" y="320"/>
                </a:lnTo>
                <a:lnTo>
                  <a:pt x="861" y="375"/>
                </a:lnTo>
                <a:lnTo>
                  <a:pt x="865" y="433"/>
                </a:lnTo>
                <a:lnTo>
                  <a:pt x="861" y="489"/>
                </a:lnTo>
                <a:lnTo>
                  <a:pt x="850" y="545"/>
                </a:lnTo>
                <a:lnTo>
                  <a:pt x="831" y="598"/>
                </a:lnTo>
                <a:lnTo>
                  <a:pt x="806" y="648"/>
                </a:lnTo>
                <a:lnTo>
                  <a:pt x="775" y="697"/>
                </a:lnTo>
                <a:lnTo>
                  <a:pt x="738" y="739"/>
                </a:lnTo>
                <a:lnTo>
                  <a:pt x="694" y="775"/>
                </a:lnTo>
                <a:lnTo>
                  <a:pt x="648" y="808"/>
                </a:lnTo>
                <a:lnTo>
                  <a:pt x="598" y="833"/>
                </a:lnTo>
                <a:lnTo>
                  <a:pt x="544" y="850"/>
                </a:lnTo>
                <a:lnTo>
                  <a:pt x="489" y="862"/>
                </a:lnTo>
                <a:lnTo>
                  <a:pt x="433" y="866"/>
                </a:lnTo>
                <a:lnTo>
                  <a:pt x="375" y="862"/>
                </a:lnTo>
                <a:lnTo>
                  <a:pt x="319" y="850"/>
                </a:lnTo>
                <a:lnTo>
                  <a:pt x="266" y="833"/>
                </a:lnTo>
                <a:lnTo>
                  <a:pt x="216" y="808"/>
                </a:lnTo>
                <a:lnTo>
                  <a:pt x="170" y="775"/>
                </a:lnTo>
                <a:lnTo>
                  <a:pt x="125" y="739"/>
                </a:lnTo>
                <a:lnTo>
                  <a:pt x="89" y="697"/>
                </a:lnTo>
                <a:lnTo>
                  <a:pt x="58" y="648"/>
                </a:lnTo>
                <a:lnTo>
                  <a:pt x="33" y="598"/>
                </a:lnTo>
                <a:lnTo>
                  <a:pt x="14" y="545"/>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59" name="Freeform 33"/>
          <p:cNvSpPr>
            <a:spLocks/>
          </p:cNvSpPr>
          <p:nvPr/>
        </p:nvSpPr>
        <p:spPr bwMode="auto">
          <a:xfrm>
            <a:off x="8267700" y="3235325"/>
            <a:ext cx="381000" cy="382588"/>
          </a:xfrm>
          <a:custGeom>
            <a:avLst/>
            <a:gdLst>
              <a:gd name="T0" fmla="*/ 0 w 865"/>
              <a:gd name="T1" fmla="*/ 433 h 866"/>
              <a:gd name="T2" fmla="*/ 2 w 865"/>
              <a:gd name="T3" fmla="*/ 375 h 866"/>
              <a:gd name="T4" fmla="*/ 14 w 865"/>
              <a:gd name="T5" fmla="*/ 319 h 866"/>
              <a:gd name="T6" fmla="*/ 33 w 865"/>
              <a:gd name="T7" fmla="*/ 267 h 866"/>
              <a:gd name="T8" fmla="*/ 58 w 865"/>
              <a:gd name="T9" fmla="*/ 215 h 866"/>
              <a:gd name="T10" fmla="*/ 89 w 865"/>
              <a:gd name="T11" fmla="*/ 169 h 866"/>
              <a:gd name="T12" fmla="*/ 125 w 865"/>
              <a:gd name="T13" fmla="*/ 127 h 866"/>
              <a:gd name="T14" fmla="*/ 169 w 865"/>
              <a:gd name="T15" fmla="*/ 89 h 866"/>
              <a:gd name="T16" fmla="*/ 215 w 865"/>
              <a:gd name="T17" fmla="*/ 58 h 866"/>
              <a:gd name="T18" fmla="*/ 265 w 865"/>
              <a:gd name="T19" fmla="*/ 33 h 866"/>
              <a:gd name="T20" fmla="*/ 319 w 865"/>
              <a:gd name="T21" fmla="*/ 14 h 866"/>
              <a:gd name="T22" fmla="*/ 375 w 865"/>
              <a:gd name="T23" fmla="*/ 4 h 866"/>
              <a:gd name="T24" fmla="*/ 433 w 865"/>
              <a:gd name="T25" fmla="*/ 0 h 866"/>
              <a:gd name="T26" fmla="*/ 488 w 865"/>
              <a:gd name="T27" fmla="*/ 4 h 866"/>
              <a:gd name="T28" fmla="*/ 544 w 865"/>
              <a:gd name="T29" fmla="*/ 14 h 866"/>
              <a:gd name="T30" fmla="*/ 598 w 865"/>
              <a:gd name="T31" fmla="*/ 33 h 866"/>
              <a:gd name="T32" fmla="*/ 648 w 865"/>
              <a:gd name="T33" fmla="*/ 58 h 866"/>
              <a:gd name="T34" fmla="*/ 694 w 865"/>
              <a:gd name="T35" fmla="*/ 89 h 866"/>
              <a:gd name="T36" fmla="*/ 738 w 865"/>
              <a:gd name="T37" fmla="*/ 127 h 866"/>
              <a:gd name="T38" fmla="*/ 775 w 865"/>
              <a:gd name="T39" fmla="*/ 169 h 866"/>
              <a:gd name="T40" fmla="*/ 805 w 865"/>
              <a:gd name="T41" fmla="*/ 215 h 866"/>
              <a:gd name="T42" fmla="*/ 830 w 865"/>
              <a:gd name="T43" fmla="*/ 267 h 866"/>
              <a:gd name="T44" fmla="*/ 850 w 865"/>
              <a:gd name="T45" fmla="*/ 319 h 866"/>
              <a:gd name="T46" fmla="*/ 861 w 865"/>
              <a:gd name="T47" fmla="*/ 375 h 866"/>
              <a:gd name="T48" fmla="*/ 865 w 865"/>
              <a:gd name="T49" fmla="*/ 433 h 866"/>
              <a:gd name="T50" fmla="*/ 861 w 865"/>
              <a:gd name="T51" fmla="*/ 489 h 866"/>
              <a:gd name="T52" fmla="*/ 850 w 865"/>
              <a:gd name="T53" fmla="*/ 544 h 866"/>
              <a:gd name="T54" fmla="*/ 830 w 865"/>
              <a:gd name="T55" fmla="*/ 598 h 866"/>
              <a:gd name="T56" fmla="*/ 805 w 865"/>
              <a:gd name="T57" fmla="*/ 648 h 866"/>
              <a:gd name="T58" fmla="*/ 775 w 865"/>
              <a:gd name="T59" fmla="*/ 696 h 866"/>
              <a:gd name="T60" fmla="*/ 738 w 865"/>
              <a:gd name="T61" fmla="*/ 739 h 866"/>
              <a:gd name="T62" fmla="*/ 694 w 865"/>
              <a:gd name="T63" fmla="*/ 775 h 866"/>
              <a:gd name="T64" fmla="*/ 648 w 865"/>
              <a:gd name="T65" fmla="*/ 808 h 866"/>
              <a:gd name="T66" fmla="*/ 598 w 865"/>
              <a:gd name="T67" fmla="*/ 833 h 866"/>
              <a:gd name="T68" fmla="*/ 544 w 865"/>
              <a:gd name="T69" fmla="*/ 850 h 866"/>
              <a:gd name="T70" fmla="*/ 488 w 865"/>
              <a:gd name="T71" fmla="*/ 862 h 866"/>
              <a:gd name="T72" fmla="*/ 433 w 865"/>
              <a:gd name="T73" fmla="*/ 866 h 866"/>
              <a:gd name="T74" fmla="*/ 375 w 865"/>
              <a:gd name="T75" fmla="*/ 862 h 866"/>
              <a:gd name="T76" fmla="*/ 319 w 865"/>
              <a:gd name="T77" fmla="*/ 850 h 866"/>
              <a:gd name="T78" fmla="*/ 265 w 865"/>
              <a:gd name="T79" fmla="*/ 833 h 866"/>
              <a:gd name="T80" fmla="*/ 215 w 865"/>
              <a:gd name="T81" fmla="*/ 808 h 866"/>
              <a:gd name="T82" fmla="*/ 169 w 865"/>
              <a:gd name="T83" fmla="*/ 775 h 866"/>
              <a:gd name="T84" fmla="*/ 125 w 865"/>
              <a:gd name="T85" fmla="*/ 739 h 866"/>
              <a:gd name="T86" fmla="*/ 89 w 865"/>
              <a:gd name="T87" fmla="*/ 696 h 866"/>
              <a:gd name="T88" fmla="*/ 58 w 865"/>
              <a:gd name="T89" fmla="*/ 648 h 866"/>
              <a:gd name="T90" fmla="*/ 33 w 865"/>
              <a:gd name="T91" fmla="*/ 598 h 866"/>
              <a:gd name="T92" fmla="*/ 14 w 865"/>
              <a:gd name="T93" fmla="*/ 544 h 866"/>
              <a:gd name="T94" fmla="*/ 2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2" y="375"/>
                </a:lnTo>
                <a:lnTo>
                  <a:pt x="14" y="319"/>
                </a:lnTo>
                <a:lnTo>
                  <a:pt x="33" y="267"/>
                </a:lnTo>
                <a:lnTo>
                  <a:pt x="58" y="215"/>
                </a:lnTo>
                <a:lnTo>
                  <a:pt x="89" y="169"/>
                </a:lnTo>
                <a:lnTo>
                  <a:pt x="125" y="127"/>
                </a:lnTo>
                <a:lnTo>
                  <a:pt x="169" y="89"/>
                </a:lnTo>
                <a:lnTo>
                  <a:pt x="215" y="58"/>
                </a:lnTo>
                <a:lnTo>
                  <a:pt x="265" y="33"/>
                </a:lnTo>
                <a:lnTo>
                  <a:pt x="319" y="14"/>
                </a:lnTo>
                <a:lnTo>
                  <a:pt x="375" y="4"/>
                </a:lnTo>
                <a:lnTo>
                  <a:pt x="433" y="0"/>
                </a:lnTo>
                <a:lnTo>
                  <a:pt x="488" y="4"/>
                </a:lnTo>
                <a:lnTo>
                  <a:pt x="544" y="14"/>
                </a:lnTo>
                <a:lnTo>
                  <a:pt x="598" y="33"/>
                </a:lnTo>
                <a:lnTo>
                  <a:pt x="648" y="58"/>
                </a:lnTo>
                <a:lnTo>
                  <a:pt x="694" y="89"/>
                </a:lnTo>
                <a:lnTo>
                  <a:pt x="738" y="127"/>
                </a:lnTo>
                <a:lnTo>
                  <a:pt x="775" y="169"/>
                </a:lnTo>
                <a:lnTo>
                  <a:pt x="805" y="215"/>
                </a:lnTo>
                <a:lnTo>
                  <a:pt x="830" y="267"/>
                </a:lnTo>
                <a:lnTo>
                  <a:pt x="850" y="319"/>
                </a:lnTo>
                <a:lnTo>
                  <a:pt x="861" y="375"/>
                </a:lnTo>
                <a:lnTo>
                  <a:pt x="865" y="433"/>
                </a:lnTo>
                <a:lnTo>
                  <a:pt x="861" y="489"/>
                </a:lnTo>
                <a:lnTo>
                  <a:pt x="850" y="544"/>
                </a:lnTo>
                <a:lnTo>
                  <a:pt x="830" y="598"/>
                </a:lnTo>
                <a:lnTo>
                  <a:pt x="805" y="648"/>
                </a:lnTo>
                <a:lnTo>
                  <a:pt x="775" y="696"/>
                </a:lnTo>
                <a:lnTo>
                  <a:pt x="738" y="739"/>
                </a:lnTo>
                <a:lnTo>
                  <a:pt x="694" y="775"/>
                </a:lnTo>
                <a:lnTo>
                  <a:pt x="648" y="808"/>
                </a:lnTo>
                <a:lnTo>
                  <a:pt x="598" y="833"/>
                </a:lnTo>
                <a:lnTo>
                  <a:pt x="544" y="850"/>
                </a:lnTo>
                <a:lnTo>
                  <a:pt x="488" y="862"/>
                </a:lnTo>
                <a:lnTo>
                  <a:pt x="433" y="866"/>
                </a:lnTo>
                <a:lnTo>
                  <a:pt x="375" y="862"/>
                </a:lnTo>
                <a:lnTo>
                  <a:pt x="319" y="850"/>
                </a:lnTo>
                <a:lnTo>
                  <a:pt x="265" y="833"/>
                </a:lnTo>
                <a:lnTo>
                  <a:pt x="215" y="808"/>
                </a:lnTo>
                <a:lnTo>
                  <a:pt x="169" y="775"/>
                </a:lnTo>
                <a:lnTo>
                  <a:pt x="125" y="739"/>
                </a:lnTo>
                <a:lnTo>
                  <a:pt x="89" y="696"/>
                </a:lnTo>
                <a:lnTo>
                  <a:pt x="58" y="648"/>
                </a:lnTo>
                <a:lnTo>
                  <a:pt x="33" y="598"/>
                </a:lnTo>
                <a:lnTo>
                  <a:pt x="14" y="544"/>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60" name="Freeform 34"/>
          <p:cNvSpPr>
            <a:spLocks/>
          </p:cNvSpPr>
          <p:nvPr/>
        </p:nvSpPr>
        <p:spPr bwMode="auto">
          <a:xfrm>
            <a:off x="8267700" y="2433639"/>
            <a:ext cx="381000" cy="382587"/>
          </a:xfrm>
          <a:custGeom>
            <a:avLst/>
            <a:gdLst>
              <a:gd name="T0" fmla="*/ 0 w 865"/>
              <a:gd name="T1" fmla="*/ 433 h 866"/>
              <a:gd name="T2" fmla="*/ 2 w 865"/>
              <a:gd name="T3" fmla="*/ 375 h 866"/>
              <a:gd name="T4" fmla="*/ 14 w 865"/>
              <a:gd name="T5" fmla="*/ 320 h 866"/>
              <a:gd name="T6" fmla="*/ 33 w 865"/>
              <a:gd name="T7" fmla="*/ 268 h 866"/>
              <a:gd name="T8" fmla="*/ 58 w 865"/>
              <a:gd name="T9" fmla="*/ 216 h 866"/>
              <a:gd name="T10" fmla="*/ 89 w 865"/>
              <a:gd name="T11" fmla="*/ 170 h 866"/>
              <a:gd name="T12" fmla="*/ 125 w 865"/>
              <a:gd name="T13" fmla="*/ 127 h 866"/>
              <a:gd name="T14" fmla="*/ 169 w 865"/>
              <a:gd name="T15" fmla="*/ 89 h 866"/>
              <a:gd name="T16" fmla="*/ 215 w 865"/>
              <a:gd name="T17" fmla="*/ 58 h 866"/>
              <a:gd name="T18" fmla="*/ 265 w 865"/>
              <a:gd name="T19" fmla="*/ 33 h 866"/>
              <a:gd name="T20" fmla="*/ 319 w 865"/>
              <a:gd name="T21" fmla="*/ 14 h 866"/>
              <a:gd name="T22" fmla="*/ 375 w 865"/>
              <a:gd name="T23" fmla="*/ 4 h 866"/>
              <a:gd name="T24" fmla="*/ 433 w 865"/>
              <a:gd name="T25" fmla="*/ 0 h 866"/>
              <a:gd name="T26" fmla="*/ 488 w 865"/>
              <a:gd name="T27" fmla="*/ 4 h 866"/>
              <a:gd name="T28" fmla="*/ 544 w 865"/>
              <a:gd name="T29" fmla="*/ 14 h 866"/>
              <a:gd name="T30" fmla="*/ 598 w 865"/>
              <a:gd name="T31" fmla="*/ 33 h 866"/>
              <a:gd name="T32" fmla="*/ 648 w 865"/>
              <a:gd name="T33" fmla="*/ 58 h 866"/>
              <a:gd name="T34" fmla="*/ 694 w 865"/>
              <a:gd name="T35" fmla="*/ 89 h 866"/>
              <a:gd name="T36" fmla="*/ 738 w 865"/>
              <a:gd name="T37" fmla="*/ 127 h 866"/>
              <a:gd name="T38" fmla="*/ 775 w 865"/>
              <a:gd name="T39" fmla="*/ 170 h 866"/>
              <a:gd name="T40" fmla="*/ 805 w 865"/>
              <a:gd name="T41" fmla="*/ 216 h 866"/>
              <a:gd name="T42" fmla="*/ 830 w 865"/>
              <a:gd name="T43" fmla="*/ 268 h 866"/>
              <a:gd name="T44" fmla="*/ 850 w 865"/>
              <a:gd name="T45" fmla="*/ 320 h 866"/>
              <a:gd name="T46" fmla="*/ 861 w 865"/>
              <a:gd name="T47" fmla="*/ 375 h 866"/>
              <a:gd name="T48" fmla="*/ 865 w 865"/>
              <a:gd name="T49" fmla="*/ 433 h 866"/>
              <a:gd name="T50" fmla="*/ 861 w 865"/>
              <a:gd name="T51" fmla="*/ 489 h 866"/>
              <a:gd name="T52" fmla="*/ 850 w 865"/>
              <a:gd name="T53" fmla="*/ 545 h 866"/>
              <a:gd name="T54" fmla="*/ 830 w 865"/>
              <a:gd name="T55" fmla="*/ 598 h 866"/>
              <a:gd name="T56" fmla="*/ 805 w 865"/>
              <a:gd name="T57" fmla="*/ 648 h 866"/>
              <a:gd name="T58" fmla="*/ 775 w 865"/>
              <a:gd name="T59" fmla="*/ 697 h 866"/>
              <a:gd name="T60" fmla="*/ 738 w 865"/>
              <a:gd name="T61" fmla="*/ 739 h 866"/>
              <a:gd name="T62" fmla="*/ 694 w 865"/>
              <a:gd name="T63" fmla="*/ 775 h 866"/>
              <a:gd name="T64" fmla="*/ 648 w 865"/>
              <a:gd name="T65" fmla="*/ 808 h 866"/>
              <a:gd name="T66" fmla="*/ 598 w 865"/>
              <a:gd name="T67" fmla="*/ 833 h 866"/>
              <a:gd name="T68" fmla="*/ 544 w 865"/>
              <a:gd name="T69" fmla="*/ 850 h 866"/>
              <a:gd name="T70" fmla="*/ 488 w 865"/>
              <a:gd name="T71" fmla="*/ 862 h 866"/>
              <a:gd name="T72" fmla="*/ 433 w 865"/>
              <a:gd name="T73" fmla="*/ 866 h 866"/>
              <a:gd name="T74" fmla="*/ 375 w 865"/>
              <a:gd name="T75" fmla="*/ 862 h 866"/>
              <a:gd name="T76" fmla="*/ 319 w 865"/>
              <a:gd name="T77" fmla="*/ 850 h 866"/>
              <a:gd name="T78" fmla="*/ 265 w 865"/>
              <a:gd name="T79" fmla="*/ 833 h 866"/>
              <a:gd name="T80" fmla="*/ 215 w 865"/>
              <a:gd name="T81" fmla="*/ 808 h 866"/>
              <a:gd name="T82" fmla="*/ 169 w 865"/>
              <a:gd name="T83" fmla="*/ 775 h 866"/>
              <a:gd name="T84" fmla="*/ 125 w 865"/>
              <a:gd name="T85" fmla="*/ 739 h 866"/>
              <a:gd name="T86" fmla="*/ 89 w 865"/>
              <a:gd name="T87" fmla="*/ 697 h 866"/>
              <a:gd name="T88" fmla="*/ 58 w 865"/>
              <a:gd name="T89" fmla="*/ 648 h 866"/>
              <a:gd name="T90" fmla="*/ 33 w 865"/>
              <a:gd name="T91" fmla="*/ 598 h 866"/>
              <a:gd name="T92" fmla="*/ 14 w 865"/>
              <a:gd name="T93" fmla="*/ 545 h 866"/>
              <a:gd name="T94" fmla="*/ 2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2" y="375"/>
                </a:lnTo>
                <a:lnTo>
                  <a:pt x="14" y="320"/>
                </a:lnTo>
                <a:lnTo>
                  <a:pt x="33" y="268"/>
                </a:lnTo>
                <a:lnTo>
                  <a:pt x="58" y="216"/>
                </a:lnTo>
                <a:lnTo>
                  <a:pt x="89" y="170"/>
                </a:lnTo>
                <a:lnTo>
                  <a:pt x="125" y="127"/>
                </a:lnTo>
                <a:lnTo>
                  <a:pt x="169" y="89"/>
                </a:lnTo>
                <a:lnTo>
                  <a:pt x="215" y="58"/>
                </a:lnTo>
                <a:lnTo>
                  <a:pt x="265" y="33"/>
                </a:lnTo>
                <a:lnTo>
                  <a:pt x="319" y="14"/>
                </a:lnTo>
                <a:lnTo>
                  <a:pt x="375" y="4"/>
                </a:lnTo>
                <a:lnTo>
                  <a:pt x="433" y="0"/>
                </a:lnTo>
                <a:lnTo>
                  <a:pt x="488" y="4"/>
                </a:lnTo>
                <a:lnTo>
                  <a:pt x="544" y="14"/>
                </a:lnTo>
                <a:lnTo>
                  <a:pt x="598" y="33"/>
                </a:lnTo>
                <a:lnTo>
                  <a:pt x="648" y="58"/>
                </a:lnTo>
                <a:lnTo>
                  <a:pt x="694" y="89"/>
                </a:lnTo>
                <a:lnTo>
                  <a:pt x="738" y="127"/>
                </a:lnTo>
                <a:lnTo>
                  <a:pt x="775" y="170"/>
                </a:lnTo>
                <a:lnTo>
                  <a:pt x="805" y="216"/>
                </a:lnTo>
                <a:lnTo>
                  <a:pt x="830" y="268"/>
                </a:lnTo>
                <a:lnTo>
                  <a:pt x="850" y="320"/>
                </a:lnTo>
                <a:lnTo>
                  <a:pt x="861" y="375"/>
                </a:lnTo>
                <a:lnTo>
                  <a:pt x="865" y="433"/>
                </a:lnTo>
                <a:lnTo>
                  <a:pt x="861" y="489"/>
                </a:lnTo>
                <a:lnTo>
                  <a:pt x="850" y="545"/>
                </a:lnTo>
                <a:lnTo>
                  <a:pt x="830" y="598"/>
                </a:lnTo>
                <a:lnTo>
                  <a:pt x="805" y="648"/>
                </a:lnTo>
                <a:lnTo>
                  <a:pt x="775" y="697"/>
                </a:lnTo>
                <a:lnTo>
                  <a:pt x="738" y="739"/>
                </a:lnTo>
                <a:lnTo>
                  <a:pt x="694" y="775"/>
                </a:lnTo>
                <a:lnTo>
                  <a:pt x="648" y="808"/>
                </a:lnTo>
                <a:lnTo>
                  <a:pt x="598" y="833"/>
                </a:lnTo>
                <a:lnTo>
                  <a:pt x="544" y="850"/>
                </a:lnTo>
                <a:lnTo>
                  <a:pt x="488" y="862"/>
                </a:lnTo>
                <a:lnTo>
                  <a:pt x="433" y="866"/>
                </a:lnTo>
                <a:lnTo>
                  <a:pt x="375" y="862"/>
                </a:lnTo>
                <a:lnTo>
                  <a:pt x="319" y="850"/>
                </a:lnTo>
                <a:lnTo>
                  <a:pt x="265" y="833"/>
                </a:lnTo>
                <a:lnTo>
                  <a:pt x="215" y="808"/>
                </a:lnTo>
                <a:lnTo>
                  <a:pt x="169" y="775"/>
                </a:lnTo>
                <a:lnTo>
                  <a:pt x="125" y="739"/>
                </a:lnTo>
                <a:lnTo>
                  <a:pt x="89" y="697"/>
                </a:lnTo>
                <a:lnTo>
                  <a:pt x="58" y="648"/>
                </a:lnTo>
                <a:lnTo>
                  <a:pt x="33" y="598"/>
                </a:lnTo>
                <a:lnTo>
                  <a:pt x="14" y="545"/>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61" name="Freeform 35"/>
          <p:cNvSpPr>
            <a:spLocks/>
          </p:cNvSpPr>
          <p:nvPr/>
        </p:nvSpPr>
        <p:spPr bwMode="auto">
          <a:xfrm>
            <a:off x="8267700" y="4037014"/>
            <a:ext cx="381000" cy="382587"/>
          </a:xfrm>
          <a:custGeom>
            <a:avLst/>
            <a:gdLst>
              <a:gd name="T0" fmla="*/ 0 w 865"/>
              <a:gd name="T1" fmla="*/ 433 h 865"/>
              <a:gd name="T2" fmla="*/ 2 w 865"/>
              <a:gd name="T3" fmla="*/ 375 h 865"/>
              <a:gd name="T4" fmla="*/ 14 w 865"/>
              <a:gd name="T5" fmla="*/ 319 h 865"/>
              <a:gd name="T6" fmla="*/ 33 w 865"/>
              <a:gd name="T7" fmla="*/ 267 h 865"/>
              <a:gd name="T8" fmla="*/ 58 w 865"/>
              <a:gd name="T9" fmla="*/ 215 h 865"/>
              <a:gd name="T10" fmla="*/ 89 w 865"/>
              <a:gd name="T11" fmla="*/ 169 h 865"/>
              <a:gd name="T12" fmla="*/ 125 w 865"/>
              <a:gd name="T13" fmla="*/ 127 h 865"/>
              <a:gd name="T14" fmla="*/ 169 w 865"/>
              <a:gd name="T15" fmla="*/ 88 h 865"/>
              <a:gd name="T16" fmla="*/ 215 w 865"/>
              <a:gd name="T17" fmla="*/ 58 h 865"/>
              <a:gd name="T18" fmla="*/ 265 w 865"/>
              <a:gd name="T19" fmla="*/ 33 h 865"/>
              <a:gd name="T20" fmla="*/ 319 w 865"/>
              <a:gd name="T21" fmla="*/ 13 h 865"/>
              <a:gd name="T22" fmla="*/ 375 w 865"/>
              <a:gd name="T23" fmla="*/ 4 h 865"/>
              <a:gd name="T24" fmla="*/ 433 w 865"/>
              <a:gd name="T25" fmla="*/ 0 h 865"/>
              <a:gd name="T26" fmla="*/ 488 w 865"/>
              <a:gd name="T27" fmla="*/ 4 h 865"/>
              <a:gd name="T28" fmla="*/ 544 w 865"/>
              <a:gd name="T29" fmla="*/ 13 h 865"/>
              <a:gd name="T30" fmla="*/ 598 w 865"/>
              <a:gd name="T31" fmla="*/ 33 h 865"/>
              <a:gd name="T32" fmla="*/ 648 w 865"/>
              <a:gd name="T33" fmla="*/ 58 h 865"/>
              <a:gd name="T34" fmla="*/ 694 w 865"/>
              <a:gd name="T35" fmla="*/ 88 h 865"/>
              <a:gd name="T36" fmla="*/ 738 w 865"/>
              <a:gd name="T37" fmla="*/ 127 h 865"/>
              <a:gd name="T38" fmla="*/ 775 w 865"/>
              <a:gd name="T39" fmla="*/ 169 h 865"/>
              <a:gd name="T40" fmla="*/ 805 w 865"/>
              <a:gd name="T41" fmla="*/ 215 h 865"/>
              <a:gd name="T42" fmla="*/ 830 w 865"/>
              <a:gd name="T43" fmla="*/ 267 h 865"/>
              <a:gd name="T44" fmla="*/ 850 w 865"/>
              <a:gd name="T45" fmla="*/ 319 h 865"/>
              <a:gd name="T46" fmla="*/ 861 w 865"/>
              <a:gd name="T47" fmla="*/ 375 h 865"/>
              <a:gd name="T48" fmla="*/ 865 w 865"/>
              <a:gd name="T49" fmla="*/ 433 h 865"/>
              <a:gd name="T50" fmla="*/ 861 w 865"/>
              <a:gd name="T51" fmla="*/ 488 h 865"/>
              <a:gd name="T52" fmla="*/ 850 w 865"/>
              <a:gd name="T53" fmla="*/ 544 h 865"/>
              <a:gd name="T54" fmla="*/ 830 w 865"/>
              <a:gd name="T55" fmla="*/ 598 h 865"/>
              <a:gd name="T56" fmla="*/ 805 w 865"/>
              <a:gd name="T57" fmla="*/ 648 h 865"/>
              <a:gd name="T58" fmla="*/ 775 w 865"/>
              <a:gd name="T59" fmla="*/ 696 h 865"/>
              <a:gd name="T60" fmla="*/ 738 w 865"/>
              <a:gd name="T61" fmla="*/ 738 h 865"/>
              <a:gd name="T62" fmla="*/ 694 w 865"/>
              <a:gd name="T63" fmla="*/ 775 h 865"/>
              <a:gd name="T64" fmla="*/ 648 w 865"/>
              <a:gd name="T65" fmla="*/ 808 h 865"/>
              <a:gd name="T66" fmla="*/ 598 w 865"/>
              <a:gd name="T67" fmla="*/ 833 h 865"/>
              <a:gd name="T68" fmla="*/ 544 w 865"/>
              <a:gd name="T69" fmla="*/ 850 h 865"/>
              <a:gd name="T70" fmla="*/ 488 w 865"/>
              <a:gd name="T71" fmla="*/ 862 h 865"/>
              <a:gd name="T72" fmla="*/ 433 w 865"/>
              <a:gd name="T73" fmla="*/ 865 h 865"/>
              <a:gd name="T74" fmla="*/ 375 w 865"/>
              <a:gd name="T75" fmla="*/ 862 h 865"/>
              <a:gd name="T76" fmla="*/ 319 w 865"/>
              <a:gd name="T77" fmla="*/ 850 h 865"/>
              <a:gd name="T78" fmla="*/ 265 w 865"/>
              <a:gd name="T79" fmla="*/ 833 h 865"/>
              <a:gd name="T80" fmla="*/ 215 w 865"/>
              <a:gd name="T81" fmla="*/ 808 h 865"/>
              <a:gd name="T82" fmla="*/ 169 w 865"/>
              <a:gd name="T83" fmla="*/ 775 h 865"/>
              <a:gd name="T84" fmla="*/ 125 w 865"/>
              <a:gd name="T85" fmla="*/ 738 h 865"/>
              <a:gd name="T86" fmla="*/ 89 w 865"/>
              <a:gd name="T87" fmla="*/ 696 h 865"/>
              <a:gd name="T88" fmla="*/ 58 w 865"/>
              <a:gd name="T89" fmla="*/ 648 h 865"/>
              <a:gd name="T90" fmla="*/ 33 w 865"/>
              <a:gd name="T91" fmla="*/ 598 h 865"/>
              <a:gd name="T92" fmla="*/ 14 w 865"/>
              <a:gd name="T93" fmla="*/ 544 h 865"/>
              <a:gd name="T94" fmla="*/ 2 w 865"/>
              <a:gd name="T95" fmla="*/ 488 h 865"/>
              <a:gd name="T96" fmla="*/ 0 w 865"/>
              <a:gd name="T97" fmla="*/ 433 h 86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5"/>
              <a:gd name="T149" fmla="*/ 865 w 865"/>
              <a:gd name="T150" fmla="*/ 865 h 86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5">
                <a:moveTo>
                  <a:pt x="0" y="433"/>
                </a:moveTo>
                <a:lnTo>
                  <a:pt x="2" y="375"/>
                </a:lnTo>
                <a:lnTo>
                  <a:pt x="14" y="319"/>
                </a:lnTo>
                <a:lnTo>
                  <a:pt x="33" y="267"/>
                </a:lnTo>
                <a:lnTo>
                  <a:pt x="58" y="215"/>
                </a:lnTo>
                <a:lnTo>
                  <a:pt x="89" y="169"/>
                </a:lnTo>
                <a:lnTo>
                  <a:pt x="125" y="127"/>
                </a:lnTo>
                <a:lnTo>
                  <a:pt x="169" y="88"/>
                </a:lnTo>
                <a:lnTo>
                  <a:pt x="215" y="58"/>
                </a:lnTo>
                <a:lnTo>
                  <a:pt x="265" y="33"/>
                </a:lnTo>
                <a:lnTo>
                  <a:pt x="319" y="13"/>
                </a:lnTo>
                <a:lnTo>
                  <a:pt x="375" y="4"/>
                </a:lnTo>
                <a:lnTo>
                  <a:pt x="433" y="0"/>
                </a:lnTo>
                <a:lnTo>
                  <a:pt x="488" y="4"/>
                </a:lnTo>
                <a:lnTo>
                  <a:pt x="544" y="13"/>
                </a:lnTo>
                <a:lnTo>
                  <a:pt x="598" y="33"/>
                </a:lnTo>
                <a:lnTo>
                  <a:pt x="648" y="58"/>
                </a:lnTo>
                <a:lnTo>
                  <a:pt x="694" y="88"/>
                </a:lnTo>
                <a:lnTo>
                  <a:pt x="738" y="127"/>
                </a:lnTo>
                <a:lnTo>
                  <a:pt x="775" y="169"/>
                </a:lnTo>
                <a:lnTo>
                  <a:pt x="805" y="215"/>
                </a:lnTo>
                <a:lnTo>
                  <a:pt x="830" y="267"/>
                </a:lnTo>
                <a:lnTo>
                  <a:pt x="850" y="319"/>
                </a:lnTo>
                <a:lnTo>
                  <a:pt x="861" y="375"/>
                </a:lnTo>
                <a:lnTo>
                  <a:pt x="865" y="433"/>
                </a:lnTo>
                <a:lnTo>
                  <a:pt x="861" y="488"/>
                </a:lnTo>
                <a:lnTo>
                  <a:pt x="850" y="544"/>
                </a:lnTo>
                <a:lnTo>
                  <a:pt x="830" y="598"/>
                </a:lnTo>
                <a:lnTo>
                  <a:pt x="805" y="648"/>
                </a:lnTo>
                <a:lnTo>
                  <a:pt x="775" y="696"/>
                </a:lnTo>
                <a:lnTo>
                  <a:pt x="738" y="738"/>
                </a:lnTo>
                <a:lnTo>
                  <a:pt x="694" y="775"/>
                </a:lnTo>
                <a:lnTo>
                  <a:pt x="648" y="808"/>
                </a:lnTo>
                <a:lnTo>
                  <a:pt x="598" y="833"/>
                </a:lnTo>
                <a:lnTo>
                  <a:pt x="544" y="850"/>
                </a:lnTo>
                <a:lnTo>
                  <a:pt x="488" y="862"/>
                </a:lnTo>
                <a:lnTo>
                  <a:pt x="433" y="865"/>
                </a:lnTo>
                <a:lnTo>
                  <a:pt x="375" y="862"/>
                </a:lnTo>
                <a:lnTo>
                  <a:pt x="319" y="850"/>
                </a:lnTo>
                <a:lnTo>
                  <a:pt x="265" y="833"/>
                </a:lnTo>
                <a:lnTo>
                  <a:pt x="215" y="808"/>
                </a:lnTo>
                <a:lnTo>
                  <a:pt x="169" y="775"/>
                </a:lnTo>
                <a:lnTo>
                  <a:pt x="125" y="738"/>
                </a:lnTo>
                <a:lnTo>
                  <a:pt x="89" y="696"/>
                </a:lnTo>
                <a:lnTo>
                  <a:pt x="58" y="648"/>
                </a:lnTo>
                <a:lnTo>
                  <a:pt x="33" y="598"/>
                </a:lnTo>
                <a:lnTo>
                  <a:pt x="14" y="544"/>
                </a:lnTo>
                <a:lnTo>
                  <a:pt x="2" y="488"/>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62" name="Freeform 36"/>
          <p:cNvSpPr>
            <a:spLocks/>
          </p:cNvSpPr>
          <p:nvPr/>
        </p:nvSpPr>
        <p:spPr bwMode="auto">
          <a:xfrm>
            <a:off x="9067800" y="3235325"/>
            <a:ext cx="381000" cy="382588"/>
          </a:xfrm>
          <a:custGeom>
            <a:avLst/>
            <a:gdLst>
              <a:gd name="T0" fmla="*/ 0 w 865"/>
              <a:gd name="T1" fmla="*/ 433 h 866"/>
              <a:gd name="T2" fmla="*/ 2 w 865"/>
              <a:gd name="T3" fmla="*/ 375 h 866"/>
              <a:gd name="T4" fmla="*/ 13 w 865"/>
              <a:gd name="T5" fmla="*/ 319 h 866"/>
              <a:gd name="T6" fmla="*/ 33 w 865"/>
              <a:gd name="T7" fmla="*/ 267 h 866"/>
              <a:gd name="T8" fmla="*/ 58 w 865"/>
              <a:gd name="T9" fmla="*/ 215 h 866"/>
              <a:gd name="T10" fmla="*/ 88 w 865"/>
              <a:gd name="T11" fmla="*/ 169 h 866"/>
              <a:gd name="T12" fmla="*/ 125 w 865"/>
              <a:gd name="T13" fmla="*/ 127 h 866"/>
              <a:gd name="T14" fmla="*/ 169 w 865"/>
              <a:gd name="T15" fmla="*/ 89 h 866"/>
              <a:gd name="T16" fmla="*/ 215 w 865"/>
              <a:gd name="T17" fmla="*/ 58 h 866"/>
              <a:gd name="T18" fmla="*/ 265 w 865"/>
              <a:gd name="T19" fmla="*/ 33 h 866"/>
              <a:gd name="T20" fmla="*/ 319 w 865"/>
              <a:gd name="T21" fmla="*/ 14 h 866"/>
              <a:gd name="T22" fmla="*/ 375 w 865"/>
              <a:gd name="T23" fmla="*/ 4 h 866"/>
              <a:gd name="T24" fmla="*/ 432 w 865"/>
              <a:gd name="T25" fmla="*/ 0 h 866"/>
              <a:gd name="T26" fmla="*/ 488 w 865"/>
              <a:gd name="T27" fmla="*/ 4 h 866"/>
              <a:gd name="T28" fmla="*/ 544 w 865"/>
              <a:gd name="T29" fmla="*/ 14 h 866"/>
              <a:gd name="T30" fmla="*/ 598 w 865"/>
              <a:gd name="T31" fmla="*/ 33 h 866"/>
              <a:gd name="T32" fmla="*/ 648 w 865"/>
              <a:gd name="T33" fmla="*/ 58 h 866"/>
              <a:gd name="T34" fmla="*/ 694 w 865"/>
              <a:gd name="T35" fmla="*/ 89 h 866"/>
              <a:gd name="T36" fmla="*/ 738 w 865"/>
              <a:gd name="T37" fmla="*/ 127 h 866"/>
              <a:gd name="T38" fmla="*/ 774 w 865"/>
              <a:gd name="T39" fmla="*/ 169 h 866"/>
              <a:gd name="T40" fmla="*/ 805 w 865"/>
              <a:gd name="T41" fmla="*/ 215 h 866"/>
              <a:gd name="T42" fmla="*/ 830 w 865"/>
              <a:gd name="T43" fmla="*/ 267 h 866"/>
              <a:gd name="T44" fmla="*/ 849 w 865"/>
              <a:gd name="T45" fmla="*/ 319 h 866"/>
              <a:gd name="T46" fmla="*/ 861 w 865"/>
              <a:gd name="T47" fmla="*/ 375 h 866"/>
              <a:gd name="T48" fmla="*/ 865 w 865"/>
              <a:gd name="T49" fmla="*/ 433 h 866"/>
              <a:gd name="T50" fmla="*/ 861 w 865"/>
              <a:gd name="T51" fmla="*/ 489 h 866"/>
              <a:gd name="T52" fmla="*/ 849 w 865"/>
              <a:gd name="T53" fmla="*/ 544 h 866"/>
              <a:gd name="T54" fmla="*/ 830 w 865"/>
              <a:gd name="T55" fmla="*/ 598 h 866"/>
              <a:gd name="T56" fmla="*/ 805 w 865"/>
              <a:gd name="T57" fmla="*/ 648 h 866"/>
              <a:gd name="T58" fmla="*/ 774 w 865"/>
              <a:gd name="T59" fmla="*/ 696 h 866"/>
              <a:gd name="T60" fmla="*/ 738 w 865"/>
              <a:gd name="T61" fmla="*/ 739 h 866"/>
              <a:gd name="T62" fmla="*/ 694 w 865"/>
              <a:gd name="T63" fmla="*/ 775 h 866"/>
              <a:gd name="T64" fmla="*/ 648 w 865"/>
              <a:gd name="T65" fmla="*/ 808 h 866"/>
              <a:gd name="T66" fmla="*/ 598 w 865"/>
              <a:gd name="T67" fmla="*/ 833 h 866"/>
              <a:gd name="T68" fmla="*/ 544 w 865"/>
              <a:gd name="T69" fmla="*/ 850 h 866"/>
              <a:gd name="T70" fmla="*/ 488 w 865"/>
              <a:gd name="T71" fmla="*/ 862 h 866"/>
              <a:gd name="T72" fmla="*/ 432 w 865"/>
              <a:gd name="T73" fmla="*/ 866 h 866"/>
              <a:gd name="T74" fmla="*/ 375 w 865"/>
              <a:gd name="T75" fmla="*/ 862 h 866"/>
              <a:gd name="T76" fmla="*/ 319 w 865"/>
              <a:gd name="T77" fmla="*/ 850 h 866"/>
              <a:gd name="T78" fmla="*/ 265 w 865"/>
              <a:gd name="T79" fmla="*/ 833 h 866"/>
              <a:gd name="T80" fmla="*/ 215 w 865"/>
              <a:gd name="T81" fmla="*/ 808 h 866"/>
              <a:gd name="T82" fmla="*/ 169 w 865"/>
              <a:gd name="T83" fmla="*/ 775 h 866"/>
              <a:gd name="T84" fmla="*/ 125 w 865"/>
              <a:gd name="T85" fmla="*/ 739 h 866"/>
              <a:gd name="T86" fmla="*/ 88 w 865"/>
              <a:gd name="T87" fmla="*/ 696 h 866"/>
              <a:gd name="T88" fmla="*/ 58 w 865"/>
              <a:gd name="T89" fmla="*/ 648 h 866"/>
              <a:gd name="T90" fmla="*/ 33 w 865"/>
              <a:gd name="T91" fmla="*/ 598 h 866"/>
              <a:gd name="T92" fmla="*/ 13 w 865"/>
              <a:gd name="T93" fmla="*/ 544 h 866"/>
              <a:gd name="T94" fmla="*/ 2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2" y="375"/>
                </a:lnTo>
                <a:lnTo>
                  <a:pt x="13" y="319"/>
                </a:lnTo>
                <a:lnTo>
                  <a:pt x="33" y="267"/>
                </a:lnTo>
                <a:lnTo>
                  <a:pt x="58" y="215"/>
                </a:lnTo>
                <a:lnTo>
                  <a:pt x="88" y="169"/>
                </a:lnTo>
                <a:lnTo>
                  <a:pt x="125" y="127"/>
                </a:lnTo>
                <a:lnTo>
                  <a:pt x="169" y="89"/>
                </a:lnTo>
                <a:lnTo>
                  <a:pt x="215" y="58"/>
                </a:lnTo>
                <a:lnTo>
                  <a:pt x="265" y="33"/>
                </a:lnTo>
                <a:lnTo>
                  <a:pt x="319" y="14"/>
                </a:lnTo>
                <a:lnTo>
                  <a:pt x="375" y="4"/>
                </a:lnTo>
                <a:lnTo>
                  <a:pt x="432" y="0"/>
                </a:lnTo>
                <a:lnTo>
                  <a:pt x="488" y="4"/>
                </a:lnTo>
                <a:lnTo>
                  <a:pt x="544" y="14"/>
                </a:lnTo>
                <a:lnTo>
                  <a:pt x="598" y="33"/>
                </a:lnTo>
                <a:lnTo>
                  <a:pt x="648" y="58"/>
                </a:lnTo>
                <a:lnTo>
                  <a:pt x="694" y="89"/>
                </a:lnTo>
                <a:lnTo>
                  <a:pt x="738" y="127"/>
                </a:lnTo>
                <a:lnTo>
                  <a:pt x="774" y="169"/>
                </a:lnTo>
                <a:lnTo>
                  <a:pt x="805" y="215"/>
                </a:lnTo>
                <a:lnTo>
                  <a:pt x="830" y="267"/>
                </a:lnTo>
                <a:lnTo>
                  <a:pt x="849" y="319"/>
                </a:lnTo>
                <a:lnTo>
                  <a:pt x="861" y="375"/>
                </a:lnTo>
                <a:lnTo>
                  <a:pt x="865" y="433"/>
                </a:lnTo>
                <a:lnTo>
                  <a:pt x="861" y="489"/>
                </a:lnTo>
                <a:lnTo>
                  <a:pt x="849" y="544"/>
                </a:lnTo>
                <a:lnTo>
                  <a:pt x="830" y="598"/>
                </a:lnTo>
                <a:lnTo>
                  <a:pt x="805" y="648"/>
                </a:lnTo>
                <a:lnTo>
                  <a:pt x="774" y="696"/>
                </a:lnTo>
                <a:lnTo>
                  <a:pt x="738" y="739"/>
                </a:lnTo>
                <a:lnTo>
                  <a:pt x="694" y="775"/>
                </a:lnTo>
                <a:lnTo>
                  <a:pt x="648" y="808"/>
                </a:lnTo>
                <a:lnTo>
                  <a:pt x="598" y="833"/>
                </a:lnTo>
                <a:lnTo>
                  <a:pt x="544" y="850"/>
                </a:lnTo>
                <a:lnTo>
                  <a:pt x="488" y="862"/>
                </a:lnTo>
                <a:lnTo>
                  <a:pt x="432" y="866"/>
                </a:lnTo>
                <a:lnTo>
                  <a:pt x="375" y="862"/>
                </a:lnTo>
                <a:lnTo>
                  <a:pt x="319" y="850"/>
                </a:lnTo>
                <a:lnTo>
                  <a:pt x="265" y="833"/>
                </a:lnTo>
                <a:lnTo>
                  <a:pt x="215" y="808"/>
                </a:lnTo>
                <a:lnTo>
                  <a:pt x="169" y="775"/>
                </a:lnTo>
                <a:lnTo>
                  <a:pt x="125" y="739"/>
                </a:lnTo>
                <a:lnTo>
                  <a:pt x="88" y="696"/>
                </a:lnTo>
                <a:lnTo>
                  <a:pt x="58" y="648"/>
                </a:lnTo>
                <a:lnTo>
                  <a:pt x="33" y="598"/>
                </a:lnTo>
                <a:lnTo>
                  <a:pt x="13" y="544"/>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63" name="Freeform 37"/>
          <p:cNvSpPr>
            <a:spLocks/>
          </p:cNvSpPr>
          <p:nvPr/>
        </p:nvSpPr>
        <p:spPr bwMode="auto">
          <a:xfrm>
            <a:off x="9067800" y="2436814"/>
            <a:ext cx="381000" cy="382587"/>
          </a:xfrm>
          <a:custGeom>
            <a:avLst/>
            <a:gdLst>
              <a:gd name="T0" fmla="*/ 0 w 865"/>
              <a:gd name="T1" fmla="*/ 433 h 866"/>
              <a:gd name="T2" fmla="*/ 2 w 865"/>
              <a:gd name="T3" fmla="*/ 375 h 866"/>
              <a:gd name="T4" fmla="*/ 13 w 865"/>
              <a:gd name="T5" fmla="*/ 320 h 866"/>
              <a:gd name="T6" fmla="*/ 33 w 865"/>
              <a:gd name="T7" fmla="*/ 268 h 866"/>
              <a:gd name="T8" fmla="*/ 58 w 865"/>
              <a:gd name="T9" fmla="*/ 216 h 866"/>
              <a:gd name="T10" fmla="*/ 88 w 865"/>
              <a:gd name="T11" fmla="*/ 170 h 866"/>
              <a:gd name="T12" fmla="*/ 125 w 865"/>
              <a:gd name="T13" fmla="*/ 127 h 866"/>
              <a:gd name="T14" fmla="*/ 169 w 865"/>
              <a:gd name="T15" fmla="*/ 89 h 866"/>
              <a:gd name="T16" fmla="*/ 215 w 865"/>
              <a:gd name="T17" fmla="*/ 58 h 866"/>
              <a:gd name="T18" fmla="*/ 265 w 865"/>
              <a:gd name="T19" fmla="*/ 33 h 866"/>
              <a:gd name="T20" fmla="*/ 319 w 865"/>
              <a:gd name="T21" fmla="*/ 14 h 866"/>
              <a:gd name="T22" fmla="*/ 375 w 865"/>
              <a:gd name="T23" fmla="*/ 4 h 866"/>
              <a:gd name="T24" fmla="*/ 432 w 865"/>
              <a:gd name="T25" fmla="*/ 0 h 866"/>
              <a:gd name="T26" fmla="*/ 488 w 865"/>
              <a:gd name="T27" fmla="*/ 4 h 866"/>
              <a:gd name="T28" fmla="*/ 544 w 865"/>
              <a:gd name="T29" fmla="*/ 14 h 866"/>
              <a:gd name="T30" fmla="*/ 598 w 865"/>
              <a:gd name="T31" fmla="*/ 33 h 866"/>
              <a:gd name="T32" fmla="*/ 648 w 865"/>
              <a:gd name="T33" fmla="*/ 58 h 866"/>
              <a:gd name="T34" fmla="*/ 694 w 865"/>
              <a:gd name="T35" fmla="*/ 89 h 866"/>
              <a:gd name="T36" fmla="*/ 738 w 865"/>
              <a:gd name="T37" fmla="*/ 127 h 866"/>
              <a:gd name="T38" fmla="*/ 774 w 865"/>
              <a:gd name="T39" fmla="*/ 170 h 866"/>
              <a:gd name="T40" fmla="*/ 805 w 865"/>
              <a:gd name="T41" fmla="*/ 216 h 866"/>
              <a:gd name="T42" fmla="*/ 830 w 865"/>
              <a:gd name="T43" fmla="*/ 268 h 866"/>
              <a:gd name="T44" fmla="*/ 849 w 865"/>
              <a:gd name="T45" fmla="*/ 320 h 866"/>
              <a:gd name="T46" fmla="*/ 861 w 865"/>
              <a:gd name="T47" fmla="*/ 375 h 866"/>
              <a:gd name="T48" fmla="*/ 865 w 865"/>
              <a:gd name="T49" fmla="*/ 433 h 866"/>
              <a:gd name="T50" fmla="*/ 861 w 865"/>
              <a:gd name="T51" fmla="*/ 489 h 866"/>
              <a:gd name="T52" fmla="*/ 849 w 865"/>
              <a:gd name="T53" fmla="*/ 545 h 866"/>
              <a:gd name="T54" fmla="*/ 830 w 865"/>
              <a:gd name="T55" fmla="*/ 598 h 866"/>
              <a:gd name="T56" fmla="*/ 805 w 865"/>
              <a:gd name="T57" fmla="*/ 648 h 866"/>
              <a:gd name="T58" fmla="*/ 774 w 865"/>
              <a:gd name="T59" fmla="*/ 697 h 866"/>
              <a:gd name="T60" fmla="*/ 738 w 865"/>
              <a:gd name="T61" fmla="*/ 739 h 866"/>
              <a:gd name="T62" fmla="*/ 694 w 865"/>
              <a:gd name="T63" fmla="*/ 775 h 866"/>
              <a:gd name="T64" fmla="*/ 648 w 865"/>
              <a:gd name="T65" fmla="*/ 808 h 866"/>
              <a:gd name="T66" fmla="*/ 598 w 865"/>
              <a:gd name="T67" fmla="*/ 833 h 866"/>
              <a:gd name="T68" fmla="*/ 544 w 865"/>
              <a:gd name="T69" fmla="*/ 850 h 866"/>
              <a:gd name="T70" fmla="*/ 488 w 865"/>
              <a:gd name="T71" fmla="*/ 862 h 866"/>
              <a:gd name="T72" fmla="*/ 432 w 865"/>
              <a:gd name="T73" fmla="*/ 866 h 866"/>
              <a:gd name="T74" fmla="*/ 375 w 865"/>
              <a:gd name="T75" fmla="*/ 862 h 866"/>
              <a:gd name="T76" fmla="*/ 319 w 865"/>
              <a:gd name="T77" fmla="*/ 850 h 866"/>
              <a:gd name="T78" fmla="*/ 265 w 865"/>
              <a:gd name="T79" fmla="*/ 833 h 866"/>
              <a:gd name="T80" fmla="*/ 215 w 865"/>
              <a:gd name="T81" fmla="*/ 808 h 866"/>
              <a:gd name="T82" fmla="*/ 169 w 865"/>
              <a:gd name="T83" fmla="*/ 775 h 866"/>
              <a:gd name="T84" fmla="*/ 125 w 865"/>
              <a:gd name="T85" fmla="*/ 739 h 866"/>
              <a:gd name="T86" fmla="*/ 88 w 865"/>
              <a:gd name="T87" fmla="*/ 697 h 866"/>
              <a:gd name="T88" fmla="*/ 58 w 865"/>
              <a:gd name="T89" fmla="*/ 648 h 866"/>
              <a:gd name="T90" fmla="*/ 33 w 865"/>
              <a:gd name="T91" fmla="*/ 598 h 866"/>
              <a:gd name="T92" fmla="*/ 13 w 865"/>
              <a:gd name="T93" fmla="*/ 545 h 866"/>
              <a:gd name="T94" fmla="*/ 2 w 865"/>
              <a:gd name="T95" fmla="*/ 489 h 866"/>
              <a:gd name="T96" fmla="*/ 0 w 865"/>
              <a:gd name="T97" fmla="*/ 433 h 86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65"/>
              <a:gd name="T148" fmla="*/ 0 h 866"/>
              <a:gd name="T149" fmla="*/ 865 w 865"/>
              <a:gd name="T150" fmla="*/ 866 h 86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65" h="866">
                <a:moveTo>
                  <a:pt x="0" y="433"/>
                </a:moveTo>
                <a:lnTo>
                  <a:pt x="2" y="375"/>
                </a:lnTo>
                <a:lnTo>
                  <a:pt x="13" y="320"/>
                </a:lnTo>
                <a:lnTo>
                  <a:pt x="33" y="268"/>
                </a:lnTo>
                <a:lnTo>
                  <a:pt x="58" y="216"/>
                </a:lnTo>
                <a:lnTo>
                  <a:pt x="88" y="170"/>
                </a:lnTo>
                <a:lnTo>
                  <a:pt x="125" y="127"/>
                </a:lnTo>
                <a:lnTo>
                  <a:pt x="169" y="89"/>
                </a:lnTo>
                <a:lnTo>
                  <a:pt x="215" y="58"/>
                </a:lnTo>
                <a:lnTo>
                  <a:pt x="265" y="33"/>
                </a:lnTo>
                <a:lnTo>
                  <a:pt x="319" y="14"/>
                </a:lnTo>
                <a:lnTo>
                  <a:pt x="375" y="4"/>
                </a:lnTo>
                <a:lnTo>
                  <a:pt x="432" y="0"/>
                </a:lnTo>
                <a:lnTo>
                  <a:pt x="488" y="4"/>
                </a:lnTo>
                <a:lnTo>
                  <a:pt x="544" y="14"/>
                </a:lnTo>
                <a:lnTo>
                  <a:pt x="598" y="33"/>
                </a:lnTo>
                <a:lnTo>
                  <a:pt x="648" y="58"/>
                </a:lnTo>
                <a:lnTo>
                  <a:pt x="694" y="89"/>
                </a:lnTo>
                <a:lnTo>
                  <a:pt x="738" y="127"/>
                </a:lnTo>
                <a:lnTo>
                  <a:pt x="774" y="170"/>
                </a:lnTo>
                <a:lnTo>
                  <a:pt x="805" y="216"/>
                </a:lnTo>
                <a:lnTo>
                  <a:pt x="830" y="268"/>
                </a:lnTo>
                <a:lnTo>
                  <a:pt x="849" y="320"/>
                </a:lnTo>
                <a:lnTo>
                  <a:pt x="861" y="375"/>
                </a:lnTo>
                <a:lnTo>
                  <a:pt x="865" y="433"/>
                </a:lnTo>
                <a:lnTo>
                  <a:pt x="861" y="489"/>
                </a:lnTo>
                <a:lnTo>
                  <a:pt x="849" y="545"/>
                </a:lnTo>
                <a:lnTo>
                  <a:pt x="830" y="598"/>
                </a:lnTo>
                <a:lnTo>
                  <a:pt x="805" y="648"/>
                </a:lnTo>
                <a:lnTo>
                  <a:pt x="774" y="697"/>
                </a:lnTo>
                <a:lnTo>
                  <a:pt x="738" y="739"/>
                </a:lnTo>
                <a:lnTo>
                  <a:pt x="694" y="775"/>
                </a:lnTo>
                <a:lnTo>
                  <a:pt x="648" y="808"/>
                </a:lnTo>
                <a:lnTo>
                  <a:pt x="598" y="833"/>
                </a:lnTo>
                <a:lnTo>
                  <a:pt x="544" y="850"/>
                </a:lnTo>
                <a:lnTo>
                  <a:pt x="488" y="862"/>
                </a:lnTo>
                <a:lnTo>
                  <a:pt x="432" y="866"/>
                </a:lnTo>
                <a:lnTo>
                  <a:pt x="375" y="862"/>
                </a:lnTo>
                <a:lnTo>
                  <a:pt x="319" y="850"/>
                </a:lnTo>
                <a:lnTo>
                  <a:pt x="265" y="833"/>
                </a:lnTo>
                <a:lnTo>
                  <a:pt x="215" y="808"/>
                </a:lnTo>
                <a:lnTo>
                  <a:pt x="169" y="775"/>
                </a:lnTo>
                <a:lnTo>
                  <a:pt x="125" y="739"/>
                </a:lnTo>
                <a:lnTo>
                  <a:pt x="88" y="697"/>
                </a:lnTo>
                <a:lnTo>
                  <a:pt x="58" y="648"/>
                </a:lnTo>
                <a:lnTo>
                  <a:pt x="33" y="598"/>
                </a:lnTo>
                <a:lnTo>
                  <a:pt x="13" y="545"/>
                </a:lnTo>
                <a:lnTo>
                  <a:pt x="2" y="489"/>
                </a:lnTo>
                <a:lnTo>
                  <a:pt x="0" y="433"/>
                </a:lnTo>
                <a:close/>
              </a:path>
            </a:pathLst>
          </a:custGeom>
          <a:solidFill>
            <a:srgbClr val="FFFFFF"/>
          </a:solidFill>
          <a:ln w="12700">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6664" name="Text Box 38"/>
          <p:cNvSpPr txBox="1">
            <a:spLocks noChangeArrowheads="1"/>
          </p:cNvSpPr>
          <p:nvPr/>
        </p:nvSpPr>
        <p:spPr bwMode="auto">
          <a:xfrm>
            <a:off x="4191000" y="5027614"/>
            <a:ext cx="5795176" cy="830997"/>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Đỉnh = phòng</a:t>
            </a:r>
          </a:p>
          <a:p>
            <a:pPr eaLnBrk="0" fontAlgn="base" hangingPunct="0">
              <a:spcBef>
                <a:spcPct val="0"/>
              </a:spcBef>
              <a:spcAft>
                <a:spcPct val="0"/>
              </a:spcAft>
            </a:pPr>
            <a:r>
              <a:rPr lang="en-US" sz="2400">
                <a:solidFill>
                  <a:srgbClr val="000000"/>
                </a:solidFill>
                <a:latin typeface="Arial" pitchFamily="34" charset="0"/>
              </a:rPr>
              <a:t>Cạnh = cửa thông phòng hoặc hành lang</a:t>
            </a:r>
          </a:p>
        </p:txBody>
      </p:sp>
      <p:sp>
        <p:nvSpPr>
          <p:cNvPr id="26665" name="Rectangle 39"/>
          <p:cNvSpPr>
            <a:spLocks noChangeArrowheads="1"/>
          </p:cNvSpPr>
          <p:nvPr/>
        </p:nvSpPr>
        <p:spPr bwMode="auto">
          <a:xfrm>
            <a:off x="2760663" y="2751139"/>
            <a:ext cx="152400" cy="274637"/>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S</a:t>
            </a:r>
            <a:endParaRPr lang="en-US" sz="2400">
              <a:solidFill>
                <a:srgbClr val="000000"/>
              </a:solidFill>
              <a:latin typeface="Courier New" pitchFamily="49" charset="0"/>
            </a:endParaRPr>
          </a:p>
        </p:txBody>
      </p:sp>
      <p:sp>
        <p:nvSpPr>
          <p:cNvPr id="26666" name="Rectangle 40"/>
          <p:cNvSpPr>
            <a:spLocks noChangeArrowheads="1"/>
          </p:cNvSpPr>
          <p:nvPr/>
        </p:nvSpPr>
        <p:spPr bwMode="auto">
          <a:xfrm>
            <a:off x="4492625" y="3883025"/>
            <a:ext cx="152400" cy="274638"/>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a:solidFill>
                  <a:srgbClr val="000000"/>
                </a:solidFill>
                <a:latin typeface="Arial" pitchFamily="34" charset="0"/>
              </a:rPr>
              <a:t>E</a:t>
            </a:r>
            <a:endParaRPr lang="en-US" sz="2400">
              <a:solidFill>
                <a:srgbClr val="000000"/>
              </a:solidFill>
              <a:latin typeface="Courier New" pitchFamily="49" charset="0"/>
            </a:endParaRPr>
          </a:p>
        </p:txBody>
      </p:sp>
      <p:grpSp>
        <p:nvGrpSpPr>
          <p:cNvPr id="26667" name="Group 41"/>
          <p:cNvGrpSpPr>
            <a:grpSpLocks/>
          </p:cNvGrpSpPr>
          <p:nvPr/>
        </p:nvGrpSpPr>
        <p:grpSpPr bwMode="auto">
          <a:xfrm>
            <a:off x="6400800" y="2133600"/>
            <a:ext cx="3276600" cy="2514600"/>
            <a:chOff x="3072" y="1344"/>
            <a:chExt cx="2064" cy="1584"/>
          </a:xfrm>
        </p:grpSpPr>
        <p:sp>
          <p:nvSpPr>
            <p:cNvPr id="26670" name="Line 42"/>
            <p:cNvSpPr>
              <a:spLocks noChangeShapeType="1"/>
            </p:cNvSpPr>
            <p:nvPr/>
          </p:nvSpPr>
          <p:spPr bwMode="auto">
            <a:xfrm>
              <a:off x="3072" y="1344"/>
              <a:ext cx="2064" cy="0"/>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1" name="Line 43"/>
            <p:cNvSpPr>
              <a:spLocks noChangeShapeType="1"/>
            </p:cNvSpPr>
            <p:nvPr/>
          </p:nvSpPr>
          <p:spPr bwMode="auto">
            <a:xfrm flipV="1">
              <a:off x="4608" y="1912"/>
              <a:ext cx="528" cy="8"/>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2" name="Line 44"/>
            <p:cNvSpPr>
              <a:spLocks noChangeShapeType="1"/>
            </p:cNvSpPr>
            <p:nvPr/>
          </p:nvSpPr>
          <p:spPr bwMode="auto">
            <a:xfrm flipV="1">
              <a:off x="5136" y="1344"/>
              <a:ext cx="0" cy="1584"/>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3" name="Line 45"/>
            <p:cNvSpPr>
              <a:spLocks noChangeShapeType="1"/>
            </p:cNvSpPr>
            <p:nvPr/>
          </p:nvSpPr>
          <p:spPr bwMode="auto">
            <a:xfrm flipV="1">
              <a:off x="3072" y="1920"/>
              <a:ext cx="0" cy="1008"/>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4" name="Line 46"/>
            <p:cNvSpPr>
              <a:spLocks noChangeShapeType="1"/>
            </p:cNvSpPr>
            <p:nvPr/>
          </p:nvSpPr>
          <p:spPr bwMode="auto">
            <a:xfrm>
              <a:off x="3072" y="2928"/>
              <a:ext cx="1536" cy="0"/>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5" name="Line 47"/>
            <p:cNvSpPr>
              <a:spLocks noChangeShapeType="1"/>
            </p:cNvSpPr>
            <p:nvPr/>
          </p:nvSpPr>
          <p:spPr bwMode="auto">
            <a:xfrm>
              <a:off x="3648" y="2400"/>
              <a:ext cx="480" cy="0"/>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6" name="Line 48"/>
            <p:cNvSpPr>
              <a:spLocks noChangeShapeType="1"/>
            </p:cNvSpPr>
            <p:nvPr/>
          </p:nvSpPr>
          <p:spPr bwMode="auto">
            <a:xfrm flipV="1">
              <a:off x="4128" y="1344"/>
              <a:ext cx="0" cy="1056"/>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7" name="Line 49"/>
            <p:cNvSpPr>
              <a:spLocks noChangeShapeType="1"/>
            </p:cNvSpPr>
            <p:nvPr/>
          </p:nvSpPr>
          <p:spPr bwMode="auto">
            <a:xfrm flipV="1">
              <a:off x="3616" y="1344"/>
              <a:ext cx="0" cy="528"/>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26678" name="Line 50"/>
            <p:cNvSpPr>
              <a:spLocks noChangeShapeType="1"/>
            </p:cNvSpPr>
            <p:nvPr/>
          </p:nvSpPr>
          <p:spPr bwMode="auto">
            <a:xfrm flipV="1">
              <a:off x="4624" y="2400"/>
              <a:ext cx="0" cy="528"/>
            </a:xfrm>
            <a:prstGeom prst="line">
              <a:avLst/>
            </a:prstGeom>
            <a:noFill/>
            <a:ln w="12700">
              <a:solidFill>
                <a:schemeClr val="tx1"/>
              </a:solidFill>
              <a:prstDash val="dash"/>
              <a:round/>
              <a:headEnd/>
              <a:tailEnd/>
            </a:ln>
          </p:spPr>
          <p:txBody>
            <a:bodyPr wrap="none" anchor="ctr"/>
            <a:lstStyle/>
            <a:p>
              <a:pPr fontAlgn="base">
                <a:spcBef>
                  <a:spcPct val="0"/>
                </a:spcBef>
                <a:spcAft>
                  <a:spcPct val="0"/>
                </a:spcAft>
              </a:pPr>
              <a:endParaRPr lang="en-US" sz="2000" u="sng">
                <a:solidFill>
                  <a:srgbClr val="000000"/>
                </a:solidFill>
              </a:endParaRPr>
            </a:p>
          </p:txBody>
        </p:sp>
      </p:grpSp>
      <p:sp>
        <p:nvSpPr>
          <p:cNvPr id="26668" name="Rectangle 51"/>
          <p:cNvSpPr>
            <a:spLocks noChangeArrowheads="1"/>
          </p:cNvSpPr>
          <p:nvPr/>
        </p:nvSpPr>
        <p:spPr bwMode="auto">
          <a:xfrm>
            <a:off x="5927725" y="3244851"/>
            <a:ext cx="336550" cy="366713"/>
          </a:xfrm>
          <a:prstGeom prst="rect">
            <a:avLst/>
          </a:prstGeom>
          <a:noFill/>
          <a:ln w="9525">
            <a:noFill/>
            <a:miter lim="800000"/>
            <a:headEnd/>
            <a:tailEnd/>
          </a:ln>
        </p:spPr>
        <p:txBody>
          <a:bodyPr wrap="none" anchor="ctr">
            <a:spAutoFit/>
          </a:bodyPr>
          <a:lstStyle/>
          <a:p>
            <a:pPr algn="ctr" eaLnBrk="0" fontAlgn="base" hangingPunct="0">
              <a:spcBef>
                <a:spcPct val="0"/>
              </a:spcBef>
              <a:spcAft>
                <a:spcPct val="0"/>
              </a:spcAft>
            </a:pPr>
            <a:r>
              <a:rPr lang="en-US">
                <a:solidFill>
                  <a:srgbClr val="000000"/>
                </a:solidFill>
                <a:latin typeface="Arial" pitchFamily="34" charset="0"/>
              </a:rPr>
              <a:t>B</a:t>
            </a:r>
          </a:p>
        </p:txBody>
      </p:sp>
      <p:sp>
        <p:nvSpPr>
          <p:cNvPr id="26669" name="Oval 52"/>
          <p:cNvSpPr>
            <a:spLocks noChangeArrowheads="1"/>
          </p:cNvSpPr>
          <p:nvPr/>
        </p:nvSpPr>
        <p:spPr bwMode="auto">
          <a:xfrm>
            <a:off x="9067800" y="4038600"/>
            <a:ext cx="381000" cy="381000"/>
          </a:xfrm>
          <a:prstGeom prst="ellipse">
            <a:avLst/>
          </a:prstGeom>
          <a:noFill/>
          <a:ln w="9525">
            <a:solidFill>
              <a:schemeClr val="tx1"/>
            </a:solidFill>
            <a:round/>
            <a:headEnd/>
            <a:tailEnd/>
          </a:ln>
        </p:spPr>
        <p:txBody>
          <a:bodyPr wrap="none" anchor="ctr"/>
          <a:lstStyle/>
          <a:p>
            <a:pPr algn="ctr" eaLnBrk="0" fontAlgn="base" hangingPunct="0">
              <a:spcBef>
                <a:spcPct val="0"/>
              </a:spcBef>
              <a:spcAft>
                <a:spcPct val="0"/>
              </a:spcAft>
            </a:pPr>
            <a:r>
              <a:rPr lang="en-US">
                <a:solidFill>
                  <a:srgbClr val="000000"/>
                </a:solidFill>
                <a:latin typeface="Arial" pitchFamily="34" charset="0"/>
              </a:rPr>
              <a:t>E</a:t>
            </a:r>
          </a:p>
        </p:txBody>
      </p:sp>
    </p:spTree>
    <p:extLst>
      <p:ext uri="{BB962C8B-B14F-4D97-AF65-F5344CB8AC3E}">
        <p14:creationId xmlns:p14="http://schemas.microsoft.com/office/powerpoint/2010/main" val="2766135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5779" name="Slide Number Placeholder 4"/>
          <p:cNvSpPr>
            <a:spLocks noGrp="1"/>
          </p:cNvSpPr>
          <p:nvPr>
            <p:ph type="sldNum" sz="quarter" idx="11"/>
          </p:nvPr>
        </p:nvSpPr>
        <p:spPr>
          <a:noFill/>
        </p:spPr>
        <p:txBody>
          <a:bodyPr/>
          <a:lstStyle/>
          <a:p>
            <a:fld id="{44170CD1-8218-44C8-8B9C-371DFA9CB9CF}" type="slidenum">
              <a:rPr lang="en-US">
                <a:solidFill>
                  <a:srgbClr val="000000"/>
                </a:solidFill>
              </a:rPr>
              <a:pPr/>
              <a:t>60</a:t>
            </a:fld>
            <a:endParaRPr lang="en-US">
              <a:solidFill>
                <a:srgbClr val="000000"/>
              </a:solidFill>
            </a:endParaRPr>
          </a:p>
        </p:txBody>
      </p:sp>
      <p:sp>
        <p:nvSpPr>
          <p:cNvPr id="75780" name="Rectangle 2"/>
          <p:cNvSpPr>
            <a:spLocks noGrp="1" noChangeArrowheads="1"/>
          </p:cNvSpPr>
          <p:nvPr>
            <p:ph type="title"/>
          </p:nvPr>
        </p:nvSpPr>
        <p:spPr/>
        <p:txBody>
          <a:bodyPr/>
          <a:lstStyle/>
          <a:p>
            <a:pPr eaLnBrk="1" hangingPunct="1"/>
            <a:r>
              <a:rPr lang="en-US"/>
              <a:t>Tính liên thông (Connectedness)</a:t>
            </a:r>
          </a:p>
        </p:txBody>
      </p:sp>
      <p:sp>
        <p:nvSpPr>
          <p:cNvPr id="75781" name="Rectangle 3"/>
          <p:cNvSpPr>
            <a:spLocks noGrp="1" noChangeArrowheads="1"/>
          </p:cNvSpPr>
          <p:nvPr>
            <p:ph type="body" idx="1"/>
          </p:nvPr>
        </p:nvSpPr>
        <p:spPr>
          <a:xfrm>
            <a:off x="1897006" y="1431925"/>
            <a:ext cx="8397989" cy="4876800"/>
          </a:xfrm>
        </p:spPr>
        <p:txBody>
          <a:bodyPr/>
          <a:lstStyle/>
          <a:p>
            <a:pPr algn="just" eaLnBrk="1" hangingPunct="1">
              <a:lnSpc>
                <a:spcPct val="90000"/>
              </a:lnSpc>
            </a:pPr>
            <a:r>
              <a:rPr lang="en-US" i="1"/>
              <a:t>Thành phần liên thông </a:t>
            </a:r>
            <a:r>
              <a:rPr lang="en-US"/>
              <a:t>(</a:t>
            </a:r>
            <a:r>
              <a:rPr lang="en-US" i="1"/>
              <a:t>Connected component</a:t>
            </a:r>
            <a:r>
              <a:rPr lang="en-US"/>
              <a:t>): Đồ thị con liên thông cực đại của đồ thị vô hướng </a:t>
            </a:r>
            <a:r>
              <a:rPr lang="en-US" i="1"/>
              <a:t>G</a:t>
            </a:r>
            <a:r>
              <a:rPr lang="en-US"/>
              <a:t> được gọi là thành phần liên thông của nó.</a:t>
            </a:r>
          </a:p>
          <a:p>
            <a:pPr algn="just" eaLnBrk="1" hangingPunct="1">
              <a:lnSpc>
                <a:spcPct val="90000"/>
              </a:lnSpc>
            </a:pPr>
            <a:r>
              <a:rPr lang="en-US" b="1"/>
              <a:t>Ví dụ: </a:t>
            </a:r>
            <a:r>
              <a:rPr lang="en-US">
                <a:latin typeface="+mj-lt"/>
              </a:rPr>
              <a:t>Đồ thị </a:t>
            </a:r>
            <a:r>
              <a:rPr lang="en-US" i="1">
                <a:latin typeface="+mj-lt"/>
              </a:rPr>
              <a:t>G</a:t>
            </a:r>
            <a:r>
              <a:rPr lang="en-US">
                <a:latin typeface="+mj-lt"/>
              </a:rPr>
              <a:t> có 3 thành phần liên thông </a:t>
            </a:r>
            <a:r>
              <a:rPr lang="en-US" i="1">
                <a:latin typeface="+mj-lt"/>
              </a:rPr>
              <a:t>G</a:t>
            </a:r>
            <a:r>
              <a:rPr lang="en-US" baseline="-25000">
                <a:latin typeface="+mj-lt"/>
              </a:rPr>
              <a:t>1</a:t>
            </a:r>
            <a:r>
              <a:rPr lang="en-US">
                <a:latin typeface="+mj-lt"/>
              </a:rPr>
              <a:t>, </a:t>
            </a:r>
            <a:r>
              <a:rPr lang="en-US" i="1">
                <a:latin typeface="+mj-lt"/>
              </a:rPr>
              <a:t>G</a:t>
            </a:r>
            <a:r>
              <a:rPr lang="en-US" baseline="-25000">
                <a:latin typeface="+mj-lt"/>
              </a:rPr>
              <a:t>2</a:t>
            </a:r>
            <a:r>
              <a:rPr lang="en-US">
                <a:latin typeface="+mj-lt"/>
              </a:rPr>
              <a:t>, </a:t>
            </a:r>
            <a:r>
              <a:rPr lang="en-US" i="1">
                <a:latin typeface="+mj-lt"/>
              </a:rPr>
              <a:t>G</a:t>
            </a:r>
            <a:r>
              <a:rPr lang="en-US" baseline="-25000">
                <a:latin typeface="+mj-lt"/>
              </a:rPr>
              <a:t>3</a:t>
            </a:r>
            <a:endParaRPr lang="en-US">
              <a:latin typeface="+mj-lt"/>
            </a:endParaRPr>
          </a:p>
          <a:p>
            <a:pPr algn="just" eaLnBrk="1" hangingPunct="1">
              <a:lnSpc>
                <a:spcPct val="90000"/>
              </a:lnSpc>
            </a:pPr>
            <a:endParaRPr lang="en-US" b="1"/>
          </a:p>
        </p:txBody>
      </p:sp>
      <p:grpSp>
        <p:nvGrpSpPr>
          <p:cNvPr id="7" name="Group 31"/>
          <p:cNvGrpSpPr>
            <a:grpSpLocks/>
          </p:cNvGrpSpPr>
          <p:nvPr/>
        </p:nvGrpSpPr>
        <p:grpSpPr bwMode="auto">
          <a:xfrm>
            <a:off x="6329404" y="3378241"/>
            <a:ext cx="2760662" cy="3081338"/>
            <a:chOff x="243" y="1461"/>
            <a:chExt cx="1739" cy="1941"/>
          </a:xfrm>
        </p:grpSpPr>
        <p:sp>
          <p:nvSpPr>
            <p:cNvPr id="8" name="Text Box 15"/>
            <p:cNvSpPr txBox="1">
              <a:spLocks noChangeArrowheads="1"/>
            </p:cNvSpPr>
            <p:nvPr/>
          </p:nvSpPr>
          <p:spPr bwMode="auto">
            <a:xfrm>
              <a:off x="872" y="3152"/>
              <a:ext cx="298" cy="2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i="1">
                  <a:solidFill>
                    <a:srgbClr val="000000"/>
                  </a:solidFill>
                </a:rPr>
                <a:t>G</a:t>
              </a:r>
              <a:r>
                <a:rPr lang="en-US" sz="2000" baseline="-25000">
                  <a:solidFill>
                    <a:srgbClr val="000000"/>
                  </a:solidFill>
                </a:rPr>
                <a:t>1</a:t>
              </a:r>
              <a:endParaRPr lang="en-US" sz="2000">
                <a:solidFill>
                  <a:srgbClr val="000000"/>
                </a:solidFill>
              </a:endParaRPr>
            </a:p>
          </p:txBody>
        </p:sp>
        <p:sp>
          <p:nvSpPr>
            <p:cNvPr id="9" name="Oval 3"/>
            <p:cNvSpPr>
              <a:spLocks noChangeArrowheads="1"/>
            </p:cNvSpPr>
            <p:nvPr/>
          </p:nvSpPr>
          <p:spPr bwMode="auto">
            <a:xfrm>
              <a:off x="243" y="1897"/>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a</a:t>
              </a:r>
            </a:p>
          </p:txBody>
        </p:sp>
        <p:sp>
          <p:nvSpPr>
            <p:cNvPr id="10" name="Oval 4"/>
            <p:cNvSpPr>
              <a:spLocks noChangeArrowheads="1"/>
            </p:cNvSpPr>
            <p:nvPr/>
          </p:nvSpPr>
          <p:spPr bwMode="auto">
            <a:xfrm>
              <a:off x="824" y="146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b</a:t>
              </a:r>
            </a:p>
          </p:txBody>
        </p:sp>
        <p:sp>
          <p:nvSpPr>
            <p:cNvPr id="11" name="Oval 5"/>
            <p:cNvSpPr>
              <a:spLocks noChangeArrowheads="1"/>
            </p:cNvSpPr>
            <p:nvPr/>
          </p:nvSpPr>
          <p:spPr bwMode="auto">
            <a:xfrm>
              <a:off x="1646" y="146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c</a:t>
              </a:r>
            </a:p>
          </p:txBody>
        </p:sp>
        <p:sp>
          <p:nvSpPr>
            <p:cNvPr id="12" name="Oval 6"/>
            <p:cNvSpPr>
              <a:spLocks noChangeArrowheads="1"/>
            </p:cNvSpPr>
            <p:nvPr/>
          </p:nvSpPr>
          <p:spPr bwMode="auto">
            <a:xfrm>
              <a:off x="1646" y="2332"/>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e</a:t>
              </a:r>
            </a:p>
          </p:txBody>
        </p:sp>
        <p:sp>
          <p:nvSpPr>
            <p:cNvPr id="13" name="Oval 7"/>
            <p:cNvSpPr>
              <a:spLocks noChangeArrowheads="1"/>
            </p:cNvSpPr>
            <p:nvPr/>
          </p:nvSpPr>
          <p:spPr bwMode="auto">
            <a:xfrm>
              <a:off x="799" y="2329"/>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d</a:t>
              </a:r>
            </a:p>
          </p:txBody>
        </p:sp>
        <p:cxnSp>
          <p:nvCxnSpPr>
            <p:cNvPr id="14" name="AutoShape 9"/>
            <p:cNvCxnSpPr>
              <a:cxnSpLocks noChangeShapeType="1"/>
              <a:stCxn id="11" idx="4"/>
              <a:endCxn id="12" idx="0"/>
            </p:cNvCxnSpPr>
            <p:nvPr/>
          </p:nvCxnSpPr>
          <p:spPr bwMode="auto">
            <a:xfrm>
              <a:off x="1814" y="1797"/>
              <a:ext cx="0" cy="535"/>
            </a:xfrm>
            <a:prstGeom prst="straightConnector1">
              <a:avLst/>
            </a:prstGeom>
            <a:noFill/>
            <a:ln w="19050">
              <a:solidFill>
                <a:schemeClr val="tx1"/>
              </a:solidFill>
              <a:round/>
              <a:headEnd/>
              <a:tailEnd/>
            </a:ln>
          </p:spPr>
        </p:cxnSp>
        <p:cxnSp>
          <p:nvCxnSpPr>
            <p:cNvPr id="15" name="AutoShape 10"/>
            <p:cNvCxnSpPr>
              <a:cxnSpLocks noChangeShapeType="1"/>
              <a:stCxn id="13" idx="6"/>
              <a:endCxn id="12" idx="2"/>
            </p:cNvCxnSpPr>
            <p:nvPr/>
          </p:nvCxnSpPr>
          <p:spPr bwMode="auto">
            <a:xfrm>
              <a:off x="1135" y="2497"/>
              <a:ext cx="511" cy="3"/>
            </a:xfrm>
            <a:prstGeom prst="straightConnector1">
              <a:avLst/>
            </a:prstGeom>
            <a:noFill/>
            <a:ln w="19050">
              <a:solidFill>
                <a:schemeClr val="tx1"/>
              </a:solidFill>
              <a:round/>
              <a:headEnd/>
              <a:tailEnd/>
            </a:ln>
          </p:spPr>
        </p:cxnSp>
        <p:cxnSp>
          <p:nvCxnSpPr>
            <p:cNvPr id="16" name="AutoShape 11"/>
            <p:cNvCxnSpPr>
              <a:cxnSpLocks noChangeShapeType="1"/>
              <a:stCxn id="9" idx="5"/>
              <a:endCxn id="13" idx="1"/>
            </p:cNvCxnSpPr>
            <p:nvPr/>
          </p:nvCxnSpPr>
          <p:spPr bwMode="auto">
            <a:xfrm>
              <a:off x="530" y="2184"/>
              <a:ext cx="318" cy="194"/>
            </a:xfrm>
            <a:prstGeom prst="straightConnector1">
              <a:avLst/>
            </a:prstGeom>
            <a:noFill/>
            <a:ln w="19050">
              <a:solidFill>
                <a:schemeClr val="tx1"/>
              </a:solidFill>
              <a:round/>
              <a:headEnd/>
              <a:tailEnd/>
            </a:ln>
          </p:spPr>
        </p:cxnSp>
        <p:cxnSp>
          <p:nvCxnSpPr>
            <p:cNvPr id="17" name="AutoShape 12"/>
            <p:cNvCxnSpPr>
              <a:cxnSpLocks noChangeShapeType="1"/>
              <a:stCxn id="11" idx="3"/>
              <a:endCxn id="13" idx="7"/>
            </p:cNvCxnSpPr>
            <p:nvPr/>
          </p:nvCxnSpPr>
          <p:spPr bwMode="auto">
            <a:xfrm flipH="1">
              <a:off x="1086" y="1748"/>
              <a:ext cx="609" cy="630"/>
            </a:xfrm>
            <a:prstGeom prst="straightConnector1">
              <a:avLst/>
            </a:prstGeom>
            <a:noFill/>
            <a:ln w="19050">
              <a:solidFill>
                <a:schemeClr val="tx1"/>
              </a:solidFill>
              <a:round/>
              <a:headEnd/>
              <a:tailEnd/>
            </a:ln>
          </p:spPr>
        </p:cxnSp>
        <p:cxnSp>
          <p:nvCxnSpPr>
            <p:cNvPr id="18" name="AutoShape 13"/>
            <p:cNvCxnSpPr>
              <a:cxnSpLocks noChangeShapeType="1"/>
              <a:stCxn id="10" idx="6"/>
              <a:endCxn id="11" idx="2"/>
            </p:cNvCxnSpPr>
            <p:nvPr/>
          </p:nvCxnSpPr>
          <p:spPr bwMode="auto">
            <a:xfrm>
              <a:off x="1160" y="1629"/>
              <a:ext cx="486" cy="0"/>
            </a:xfrm>
            <a:prstGeom prst="straightConnector1">
              <a:avLst/>
            </a:prstGeom>
            <a:noFill/>
            <a:ln w="19050">
              <a:solidFill>
                <a:schemeClr val="tx1"/>
              </a:solidFill>
              <a:round/>
              <a:headEnd/>
              <a:tailEnd/>
            </a:ln>
          </p:spPr>
        </p:cxnSp>
        <p:cxnSp>
          <p:nvCxnSpPr>
            <p:cNvPr id="19" name="AutoShape 14"/>
            <p:cNvCxnSpPr>
              <a:cxnSpLocks noChangeShapeType="1"/>
              <a:stCxn id="9" idx="7"/>
              <a:endCxn id="10" idx="2"/>
            </p:cNvCxnSpPr>
            <p:nvPr/>
          </p:nvCxnSpPr>
          <p:spPr bwMode="auto">
            <a:xfrm flipV="1">
              <a:off x="530" y="1629"/>
              <a:ext cx="294" cy="317"/>
            </a:xfrm>
            <a:prstGeom prst="straightConnector1">
              <a:avLst/>
            </a:prstGeom>
            <a:noFill/>
            <a:ln w="19050">
              <a:solidFill>
                <a:schemeClr val="tx1"/>
              </a:solidFill>
              <a:round/>
              <a:headEnd/>
              <a:tailEnd/>
            </a:ln>
          </p:spPr>
        </p:cxnSp>
        <p:sp>
          <p:nvSpPr>
            <p:cNvPr id="20" name="Oval 19"/>
            <p:cNvSpPr>
              <a:spLocks noChangeArrowheads="1"/>
            </p:cNvSpPr>
            <p:nvPr/>
          </p:nvSpPr>
          <p:spPr bwMode="auto">
            <a:xfrm>
              <a:off x="1646" y="296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g</a:t>
              </a:r>
            </a:p>
          </p:txBody>
        </p:sp>
        <p:cxnSp>
          <p:nvCxnSpPr>
            <p:cNvPr id="21" name="AutoShape 20"/>
            <p:cNvCxnSpPr>
              <a:cxnSpLocks noChangeShapeType="1"/>
              <a:stCxn id="20" idx="0"/>
              <a:endCxn id="12" idx="4"/>
            </p:cNvCxnSpPr>
            <p:nvPr/>
          </p:nvCxnSpPr>
          <p:spPr bwMode="auto">
            <a:xfrm flipV="1">
              <a:off x="1814" y="2668"/>
              <a:ext cx="0" cy="293"/>
            </a:xfrm>
            <a:prstGeom prst="straightConnector1">
              <a:avLst/>
            </a:prstGeom>
            <a:noFill/>
            <a:ln w="19050">
              <a:solidFill>
                <a:schemeClr val="tx1"/>
              </a:solidFill>
              <a:round/>
              <a:headEnd/>
              <a:tailEnd/>
            </a:ln>
          </p:spPr>
        </p:cxnSp>
      </p:grpSp>
      <p:sp>
        <p:nvSpPr>
          <p:cNvPr id="23" name="Oval 25"/>
          <p:cNvSpPr>
            <a:spLocks noChangeArrowheads="1"/>
          </p:cNvSpPr>
          <p:nvPr/>
        </p:nvSpPr>
        <p:spPr bwMode="auto">
          <a:xfrm>
            <a:off x="5100679" y="3887829"/>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f</a:t>
            </a:r>
          </a:p>
        </p:txBody>
      </p:sp>
      <p:sp>
        <p:nvSpPr>
          <p:cNvPr id="24" name="Oval 8"/>
          <p:cNvSpPr>
            <a:spLocks noChangeArrowheads="1"/>
          </p:cNvSpPr>
          <p:nvPr/>
        </p:nvSpPr>
        <p:spPr bwMode="auto">
          <a:xfrm>
            <a:off x="3448091" y="3489366"/>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i</a:t>
            </a:r>
          </a:p>
        </p:txBody>
      </p:sp>
      <p:sp>
        <p:nvSpPr>
          <p:cNvPr id="25" name="Oval 23"/>
          <p:cNvSpPr>
            <a:spLocks noChangeArrowheads="1"/>
          </p:cNvSpPr>
          <p:nvPr/>
        </p:nvSpPr>
        <p:spPr bwMode="auto">
          <a:xfrm>
            <a:off x="2719429" y="4578391"/>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j</a:t>
            </a:r>
          </a:p>
        </p:txBody>
      </p:sp>
      <p:sp>
        <p:nvSpPr>
          <p:cNvPr id="26" name="Oval 24"/>
          <p:cNvSpPr>
            <a:spLocks noChangeArrowheads="1"/>
          </p:cNvSpPr>
          <p:nvPr/>
        </p:nvSpPr>
        <p:spPr bwMode="auto">
          <a:xfrm>
            <a:off x="3991016" y="4578391"/>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k</a:t>
            </a:r>
          </a:p>
        </p:txBody>
      </p:sp>
      <p:cxnSp>
        <p:nvCxnSpPr>
          <p:cNvPr id="27" name="AutoShape 26"/>
          <p:cNvCxnSpPr>
            <a:cxnSpLocks noChangeShapeType="1"/>
            <a:stCxn id="25" idx="7"/>
            <a:endCxn id="24" idx="3"/>
          </p:cNvCxnSpPr>
          <p:nvPr/>
        </p:nvCxnSpPr>
        <p:spPr bwMode="auto">
          <a:xfrm flipV="1">
            <a:off x="3175041" y="3944979"/>
            <a:ext cx="350838" cy="711200"/>
          </a:xfrm>
          <a:prstGeom prst="straightConnector1">
            <a:avLst/>
          </a:prstGeom>
          <a:noFill/>
          <a:ln w="19050">
            <a:solidFill>
              <a:schemeClr val="tx1"/>
            </a:solidFill>
            <a:round/>
            <a:headEnd/>
            <a:tailEnd/>
          </a:ln>
        </p:spPr>
      </p:cxnSp>
      <p:cxnSp>
        <p:nvCxnSpPr>
          <p:cNvPr id="28" name="AutoShape 27"/>
          <p:cNvCxnSpPr>
            <a:cxnSpLocks noChangeShapeType="1"/>
            <a:stCxn id="26" idx="0"/>
            <a:endCxn id="24" idx="5"/>
          </p:cNvCxnSpPr>
          <p:nvPr/>
        </p:nvCxnSpPr>
        <p:spPr bwMode="auto">
          <a:xfrm flipH="1" flipV="1">
            <a:off x="3903704" y="3944979"/>
            <a:ext cx="354012" cy="633412"/>
          </a:xfrm>
          <a:prstGeom prst="straightConnector1">
            <a:avLst/>
          </a:prstGeom>
          <a:noFill/>
          <a:ln w="19050">
            <a:solidFill>
              <a:schemeClr val="tx1"/>
            </a:solidFill>
            <a:round/>
            <a:headEnd/>
            <a:tailEnd/>
          </a:ln>
        </p:spPr>
      </p:cxnSp>
      <p:cxnSp>
        <p:nvCxnSpPr>
          <p:cNvPr id="29" name="AutoShape 28"/>
          <p:cNvCxnSpPr>
            <a:cxnSpLocks noChangeShapeType="1"/>
            <a:stCxn id="25" idx="6"/>
            <a:endCxn id="26" idx="2"/>
          </p:cNvCxnSpPr>
          <p:nvPr/>
        </p:nvCxnSpPr>
        <p:spPr bwMode="auto">
          <a:xfrm>
            <a:off x="3252830" y="4845091"/>
            <a:ext cx="738187" cy="0"/>
          </a:xfrm>
          <a:prstGeom prst="straightConnector1">
            <a:avLst/>
          </a:prstGeom>
          <a:noFill/>
          <a:ln w="19050">
            <a:solidFill>
              <a:schemeClr val="tx1"/>
            </a:solidFill>
            <a:round/>
            <a:headEnd/>
            <a:tailEnd/>
          </a:ln>
        </p:spPr>
      </p:cxnSp>
      <p:sp>
        <p:nvSpPr>
          <p:cNvPr id="30" name="Text Box 29"/>
          <p:cNvSpPr txBox="1">
            <a:spLocks noChangeArrowheads="1"/>
          </p:cNvSpPr>
          <p:nvPr/>
        </p:nvSpPr>
        <p:spPr bwMode="auto">
          <a:xfrm>
            <a:off x="3333792" y="5116555"/>
            <a:ext cx="652463"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i="1">
                <a:solidFill>
                  <a:srgbClr val="000000"/>
                </a:solidFill>
              </a:rPr>
              <a:t>G</a:t>
            </a:r>
            <a:r>
              <a:rPr lang="en-US" sz="2000" baseline="-25000">
                <a:solidFill>
                  <a:srgbClr val="000000"/>
                </a:solidFill>
              </a:rPr>
              <a:t>3</a:t>
            </a:r>
            <a:endParaRPr lang="en-US" sz="2000">
              <a:solidFill>
                <a:srgbClr val="000000"/>
              </a:solidFill>
            </a:endParaRPr>
          </a:p>
        </p:txBody>
      </p:sp>
      <p:sp>
        <p:nvSpPr>
          <p:cNvPr id="31" name="Text Box 30"/>
          <p:cNvSpPr txBox="1">
            <a:spLocks noChangeArrowheads="1"/>
          </p:cNvSpPr>
          <p:nvPr/>
        </p:nvSpPr>
        <p:spPr bwMode="auto">
          <a:xfrm>
            <a:off x="5138780" y="4694280"/>
            <a:ext cx="473075" cy="3968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i="1">
                <a:solidFill>
                  <a:srgbClr val="000000"/>
                </a:solidFill>
              </a:rPr>
              <a:t>G</a:t>
            </a:r>
            <a:r>
              <a:rPr lang="en-US" sz="2000" baseline="-25000">
                <a:solidFill>
                  <a:srgbClr val="000000"/>
                </a:solidFill>
              </a:rPr>
              <a:t>2</a:t>
            </a:r>
            <a:endParaRPr lang="en-US" sz="2000">
              <a:solidFill>
                <a:srgbClr val="000000"/>
              </a:solidFill>
            </a:endParaRPr>
          </a:p>
        </p:txBody>
      </p:sp>
    </p:spTree>
    <p:extLst>
      <p:ext uri="{BB962C8B-B14F-4D97-AF65-F5344CB8AC3E}">
        <p14:creationId xmlns:p14="http://schemas.microsoft.com/office/powerpoint/2010/main" val="1662896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2"/>
          <p:cNvSpPr>
            <a:spLocks noGrp="1"/>
          </p:cNvSpPr>
          <p:nvPr>
            <p:ph type="ftr" sz="quarter" idx="10"/>
          </p:nvPr>
        </p:nvSpPr>
        <p:spPr>
          <a:noFill/>
        </p:spPr>
        <p:txBody>
          <a:bodyPr/>
          <a:lstStyle/>
          <a:p>
            <a:endParaRPr lang="en-US" sz="1000"/>
          </a:p>
        </p:txBody>
      </p:sp>
      <p:sp>
        <p:nvSpPr>
          <p:cNvPr id="77827" name="Slide Number Placeholder 3"/>
          <p:cNvSpPr>
            <a:spLocks noGrp="1"/>
          </p:cNvSpPr>
          <p:nvPr>
            <p:ph type="sldNum" sz="quarter" idx="11"/>
          </p:nvPr>
        </p:nvSpPr>
        <p:spPr>
          <a:noFill/>
        </p:spPr>
        <p:txBody>
          <a:bodyPr/>
          <a:lstStyle/>
          <a:p>
            <a:fld id="{34E364E7-D436-4F91-B5E7-D19A1FE71F75}" type="slidenum">
              <a:rPr lang="en-US">
                <a:solidFill>
                  <a:srgbClr val="000000"/>
                </a:solidFill>
              </a:rPr>
              <a:pPr/>
              <a:t>61</a:t>
            </a:fld>
            <a:endParaRPr lang="en-US">
              <a:solidFill>
                <a:srgbClr val="000000"/>
              </a:solidFill>
            </a:endParaRPr>
          </a:p>
        </p:txBody>
      </p:sp>
      <p:sp>
        <p:nvSpPr>
          <p:cNvPr id="77828" name="Rectangle 2"/>
          <p:cNvSpPr>
            <a:spLocks noGrp="1" noChangeArrowheads="1"/>
          </p:cNvSpPr>
          <p:nvPr>
            <p:ph type="title"/>
          </p:nvPr>
        </p:nvSpPr>
        <p:spPr/>
        <p:txBody>
          <a:bodyPr/>
          <a:lstStyle/>
          <a:p>
            <a:pPr eaLnBrk="1" hangingPunct="1"/>
            <a:r>
              <a:rPr lang="en-US" sz="4000">
                <a:solidFill>
                  <a:srgbClr val="FF3300"/>
                </a:solidFill>
              </a:rPr>
              <a:t>Thành phần liên thông</a:t>
            </a:r>
          </a:p>
        </p:txBody>
      </p:sp>
      <p:sp>
        <p:nvSpPr>
          <p:cNvPr id="77829" name="Text Box 3"/>
          <p:cNvSpPr txBox="1">
            <a:spLocks noChangeArrowheads="1"/>
          </p:cNvSpPr>
          <p:nvPr/>
        </p:nvSpPr>
        <p:spPr bwMode="auto">
          <a:xfrm>
            <a:off x="1909764" y="4451365"/>
            <a:ext cx="8372475" cy="1920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rPr>
              <a:t>Gỉa sử</a:t>
            </a:r>
            <a:r>
              <a:rPr lang="en-US" sz="2000" i="1">
                <a:solidFill>
                  <a:srgbClr val="000000"/>
                </a:solidFill>
              </a:rPr>
              <a:t> v</a:t>
            </a:r>
            <a:r>
              <a:rPr lang="en-US" sz="2000">
                <a:solidFill>
                  <a:srgbClr val="000000"/>
                </a:solidFill>
                <a:sym typeface="Symbol" pitchFamily="18" charset="2"/>
              </a:rPr>
              <a:t></a:t>
            </a:r>
            <a:r>
              <a:rPr lang="en-US" sz="2000" i="1">
                <a:solidFill>
                  <a:srgbClr val="000000"/>
                </a:solidFill>
                <a:sym typeface="Symbol" pitchFamily="18" charset="2"/>
              </a:rPr>
              <a:t>V</a:t>
            </a:r>
            <a:r>
              <a:rPr lang="en-US" sz="2000">
                <a:solidFill>
                  <a:srgbClr val="000000"/>
                </a:solidFill>
                <a:sym typeface="Symbol" pitchFamily="18" charset="2"/>
              </a:rPr>
              <a:t>. Gọi </a:t>
            </a:r>
          </a:p>
          <a:p>
            <a:pPr lvl="1" eaLnBrk="0" fontAlgn="base" hangingPunct="0">
              <a:spcBef>
                <a:spcPct val="0"/>
              </a:spcBef>
              <a:spcAft>
                <a:spcPct val="0"/>
              </a:spcAft>
              <a:buFontTx/>
              <a:buChar char="•"/>
            </a:pPr>
            <a:r>
              <a:rPr lang="en-US" sz="2000">
                <a:solidFill>
                  <a:srgbClr val="000000"/>
                </a:solidFill>
                <a:sym typeface="Symbol" pitchFamily="18" charset="2"/>
              </a:rPr>
              <a:t> </a:t>
            </a:r>
            <a:r>
              <a:rPr lang="en-US" sz="2000" i="1">
                <a:solidFill>
                  <a:srgbClr val="000000"/>
                </a:solidFill>
                <a:sym typeface="Symbol" pitchFamily="18" charset="2"/>
              </a:rPr>
              <a:t>V</a:t>
            </a:r>
            <a:r>
              <a:rPr lang="en-US" sz="2000">
                <a:solidFill>
                  <a:srgbClr val="000000"/>
                </a:solidFill>
                <a:sym typeface="Symbol" pitchFamily="18" charset="2"/>
              </a:rPr>
              <a:t>(</a:t>
            </a:r>
            <a:r>
              <a:rPr lang="en-US" sz="2000" i="1">
                <a:solidFill>
                  <a:srgbClr val="000000"/>
                </a:solidFill>
                <a:sym typeface="Symbol" pitchFamily="18" charset="2"/>
              </a:rPr>
              <a:t>v</a:t>
            </a:r>
            <a:r>
              <a:rPr lang="en-US" sz="2000">
                <a:solidFill>
                  <a:srgbClr val="000000"/>
                </a:solidFill>
                <a:sym typeface="Symbol" pitchFamily="18" charset="2"/>
              </a:rPr>
              <a:t>) – tập các đỉnh của đồ thị đạt đến được từ </a:t>
            </a:r>
            <a:r>
              <a:rPr lang="en-US" sz="2000" i="1">
                <a:solidFill>
                  <a:srgbClr val="000000"/>
                </a:solidFill>
                <a:sym typeface="Symbol" pitchFamily="18" charset="2"/>
              </a:rPr>
              <a:t>v</a:t>
            </a:r>
            <a:r>
              <a:rPr lang="en-US" sz="2000">
                <a:solidFill>
                  <a:srgbClr val="000000"/>
                </a:solidFill>
                <a:sym typeface="Symbol" pitchFamily="18" charset="2"/>
              </a:rPr>
              <a:t>, </a:t>
            </a:r>
          </a:p>
          <a:p>
            <a:pPr lvl="1" eaLnBrk="0" fontAlgn="base" hangingPunct="0">
              <a:spcBef>
                <a:spcPct val="0"/>
              </a:spcBef>
              <a:spcAft>
                <a:spcPct val="0"/>
              </a:spcAft>
              <a:buFontTx/>
              <a:buChar char="•"/>
            </a:pPr>
            <a:r>
              <a:rPr lang="en-US" sz="2000">
                <a:solidFill>
                  <a:srgbClr val="000000"/>
                </a:solidFill>
                <a:sym typeface="Symbol" pitchFamily="18" charset="2"/>
              </a:rPr>
              <a:t> </a:t>
            </a:r>
            <a:r>
              <a:rPr lang="en-US" sz="2000" i="1">
                <a:solidFill>
                  <a:srgbClr val="000000"/>
                </a:solidFill>
                <a:sym typeface="Symbol" pitchFamily="18" charset="2"/>
              </a:rPr>
              <a:t>E</a:t>
            </a:r>
            <a:r>
              <a:rPr lang="en-US" sz="2000">
                <a:solidFill>
                  <a:srgbClr val="000000"/>
                </a:solidFill>
                <a:sym typeface="Symbol" pitchFamily="18" charset="2"/>
              </a:rPr>
              <a:t>(</a:t>
            </a:r>
            <a:r>
              <a:rPr lang="en-US" sz="2000" i="1">
                <a:solidFill>
                  <a:srgbClr val="000000"/>
                </a:solidFill>
                <a:sym typeface="Symbol" pitchFamily="18" charset="2"/>
              </a:rPr>
              <a:t>v</a:t>
            </a:r>
            <a:r>
              <a:rPr lang="en-US" sz="2000">
                <a:solidFill>
                  <a:srgbClr val="000000"/>
                </a:solidFill>
                <a:sym typeface="Symbol" pitchFamily="18" charset="2"/>
              </a:rPr>
              <a:t>)</a:t>
            </a:r>
            <a:r>
              <a:rPr lang="en-US" sz="2000">
                <a:solidFill>
                  <a:srgbClr val="000000"/>
                </a:solidFill>
              </a:rPr>
              <a:t> – tập các cạnh có ít nhất một đầu mút trong </a:t>
            </a:r>
            <a:r>
              <a:rPr lang="en-US" sz="2000" i="1">
                <a:solidFill>
                  <a:srgbClr val="000000"/>
                </a:solidFill>
              </a:rPr>
              <a:t>V</a:t>
            </a:r>
            <a:r>
              <a:rPr lang="en-US" sz="2000">
                <a:solidFill>
                  <a:srgbClr val="000000"/>
                </a:solidFill>
              </a:rPr>
              <a:t>(</a:t>
            </a:r>
            <a:r>
              <a:rPr lang="en-US" sz="2000" i="1">
                <a:solidFill>
                  <a:srgbClr val="000000"/>
                </a:solidFill>
              </a:rPr>
              <a:t>v</a:t>
            </a:r>
            <a:r>
              <a:rPr lang="en-US" sz="2000">
                <a:solidFill>
                  <a:srgbClr val="000000"/>
                </a:solidFill>
              </a:rPr>
              <a:t>).</a:t>
            </a:r>
          </a:p>
          <a:p>
            <a:pPr eaLnBrk="0" fontAlgn="base" hangingPunct="0">
              <a:spcBef>
                <a:spcPct val="0"/>
              </a:spcBef>
              <a:spcAft>
                <a:spcPct val="0"/>
              </a:spcAft>
            </a:pPr>
            <a:r>
              <a:rPr lang="en-US" sz="2000">
                <a:solidFill>
                  <a:srgbClr val="000000"/>
                </a:solidFill>
              </a:rPr>
              <a:t>Khi đó </a:t>
            </a:r>
            <a:r>
              <a:rPr lang="en-US" sz="2000" i="1">
                <a:solidFill>
                  <a:srgbClr val="000000"/>
                </a:solidFill>
              </a:rPr>
              <a:t>G</a:t>
            </a:r>
            <a:r>
              <a:rPr lang="en-US" sz="2000">
                <a:solidFill>
                  <a:srgbClr val="000000"/>
                </a:solidFill>
              </a:rPr>
              <a:t>(</a:t>
            </a:r>
            <a:r>
              <a:rPr lang="en-US" sz="2000" i="1">
                <a:solidFill>
                  <a:srgbClr val="000000"/>
                </a:solidFill>
              </a:rPr>
              <a:t>v</a:t>
            </a:r>
            <a:r>
              <a:rPr lang="en-US" sz="2000">
                <a:solidFill>
                  <a:srgbClr val="000000"/>
                </a:solidFill>
              </a:rPr>
              <a:t>) = (</a:t>
            </a:r>
            <a:r>
              <a:rPr lang="en-US" sz="2000" i="1">
                <a:solidFill>
                  <a:srgbClr val="000000"/>
                </a:solidFill>
              </a:rPr>
              <a:t>V</a:t>
            </a:r>
            <a:r>
              <a:rPr lang="en-US" sz="2000">
                <a:solidFill>
                  <a:srgbClr val="000000"/>
                </a:solidFill>
              </a:rPr>
              <a:t>(</a:t>
            </a:r>
            <a:r>
              <a:rPr lang="en-US" sz="2000" i="1">
                <a:solidFill>
                  <a:srgbClr val="000000"/>
                </a:solidFill>
              </a:rPr>
              <a:t>v</a:t>
            </a:r>
            <a:r>
              <a:rPr lang="en-US" sz="2000">
                <a:solidFill>
                  <a:srgbClr val="000000"/>
                </a:solidFill>
              </a:rPr>
              <a:t>), </a:t>
            </a:r>
            <a:r>
              <a:rPr lang="en-US" sz="2000" i="1">
                <a:solidFill>
                  <a:srgbClr val="000000"/>
                </a:solidFill>
              </a:rPr>
              <a:t>E</a:t>
            </a:r>
            <a:r>
              <a:rPr lang="en-US" sz="2000">
                <a:solidFill>
                  <a:srgbClr val="000000"/>
                </a:solidFill>
              </a:rPr>
              <a:t>(</a:t>
            </a:r>
            <a:r>
              <a:rPr lang="en-US" sz="2000" i="1">
                <a:solidFill>
                  <a:srgbClr val="000000"/>
                </a:solidFill>
              </a:rPr>
              <a:t>v</a:t>
            </a:r>
            <a:r>
              <a:rPr lang="en-US" sz="2000">
                <a:solidFill>
                  <a:srgbClr val="000000"/>
                </a:solidFill>
              </a:rPr>
              <a:t>)) là đồ thị liên thông  và được gọi là thành phần liên thông sinh bởi đỉnh </a:t>
            </a:r>
            <a:r>
              <a:rPr lang="en-US" sz="2000" i="1">
                <a:solidFill>
                  <a:srgbClr val="000000"/>
                </a:solidFill>
              </a:rPr>
              <a:t>v</a:t>
            </a:r>
            <a:r>
              <a:rPr lang="en-US" sz="2000">
                <a:solidFill>
                  <a:srgbClr val="000000"/>
                </a:solidFill>
              </a:rPr>
              <a:t>. Dễ thấy </a:t>
            </a:r>
            <a:r>
              <a:rPr lang="en-US" sz="2000" i="1">
                <a:solidFill>
                  <a:srgbClr val="000000"/>
                </a:solidFill>
              </a:rPr>
              <a:t>G</a:t>
            </a:r>
            <a:r>
              <a:rPr lang="en-US" sz="2000">
                <a:solidFill>
                  <a:srgbClr val="000000"/>
                </a:solidFill>
              </a:rPr>
              <a:t>(</a:t>
            </a:r>
            <a:r>
              <a:rPr lang="en-US" sz="2000" i="1">
                <a:solidFill>
                  <a:srgbClr val="000000"/>
                </a:solidFill>
              </a:rPr>
              <a:t>v</a:t>
            </a:r>
            <a:r>
              <a:rPr lang="en-US" sz="2000">
                <a:solidFill>
                  <a:srgbClr val="000000"/>
                </a:solidFill>
              </a:rPr>
              <a:t>) là thành phần liên thông sinh bởi mọi đỉnh </a:t>
            </a:r>
            <a:r>
              <a:rPr lang="en-US" sz="2000" i="1">
                <a:solidFill>
                  <a:srgbClr val="000000"/>
                </a:solidFill>
              </a:rPr>
              <a:t>u</a:t>
            </a:r>
            <a:r>
              <a:rPr lang="en-US" sz="2000">
                <a:solidFill>
                  <a:srgbClr val="000000"/>
                </a:solidFill>
                <a:sym typeface="Symbol" pitchFamily="18" charset="2"/>
              </a:rPr>
              <a:t></a:t>
            </a:r>
            <a:r>
              <a:rPr lang="en-US" sz="2000" i="1">
                <a:solidFill>
                  <a:srgbClr val="000000"/>
                </a:solidFill>
                <a:sym typeface="Symbol" pitchFamily="18" charset="2"/>
              </a:rPr>
              <a:t>V</a:t>
            </a:r>
            <a:r>
              <a:rPr lang="en-US" sz="2000">
                <a:solidFill>
                  <a:srgbClr val="000000"/>
                </a:solidFill>
                <a:sym typeface="Symbol" pitchFamily="18" charset="2"/>
              </a:rPr>
              <a:t>(</a:t>
            </a:r>
            <a:r>
              <a:rPr lang="en-US" sz="2000" i="1">
                <a:solidFill>
                  <a:srgbClr val="000000"/>
                </a:solidFill>
                <a:sym typeface="Symbol" pitchFamily="18" charset="2"/>
              </a:rPr>
              <a:t>v</a:t>
            </a:r>
            <a:r>
              <a:rPr lang="en-US" sz="2000">
                <a:solidFill>
                  <a:srgbClr val="000000"/>
                </a:solidFill>
                <a:sym typeface="Symbol" pitchFamily="18" charset="2"/>
              </a:rPr>
              <a:t>).</a:t>
            </a:r>
            <a:endParaRPr lang="en-US" sz="2000" baseline="-25000">
              <a:solidFill>
                <a:srgbClr val="000000"/>
              </a:solidFill>
            </a:endParaRPr>
          </a:p>
        </p:txBody>
      </p:sp>
      <p:sp>
        <p:nvSpPr>
          <p:cNvPr id="77830" name="Text Box 4"/>
          <p:cNvSpPr txBox="1">
            <a:spLocks noChangeArrowheads="1"/>
          </p:cNvSpPr>
          <p:nvPr/>
        </p:nvSpPr>
        <p:spPr bwMode="auto">
          <a:xfrm>
            <a:off x="8361363" y="1662114"/>
            <a:ext cx="2189162"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rPr>
              <a:t>V(a)={a,b,c,d,e,g};</a:t>
            </a:r>
          </a:p>
        </p:txBody>
      </p:sp>
      <p:sp>
        <p:nvSpPr>
          <p:cNvPr id="77831" name="Text Box 6"/>
          <p:cNvSpPr txBox="1">
            <a:spLocks noChangeArrowheads="1"/>
          </p:cNvSpPr>
          <p:nvPr/>
        </p:nvSpPr>
        <p:spPr bwMode="auto">
          <a:xfrm>
            <a:off x="6292870" y="3757618"/>
            <a:ext cx="1190625"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latin typeface="Arial" pitchFamily="34" charset="0"/>
              </a:rPr>
              <a:t>G</a:t>
            </a:r>
            <a:r>
              <a:rPr lang="en-US" sz="2000" baseline="-25000">
                <a:solidFill>
                  <a:srgbClr val="000000"/>
                </a:solidFill>
                <a:latin typeface="Arial" pitchFamily="34" charset="0"/>
              </a:rPr>
              <a:t>1</a:t>
            </a:r>
            <a:r>
              <a:rPr lang="en-US" sz="2000">
                <a:solidFill>
                  <a:srgbClr val="000000"/>
                </a:solidFill>
                <a:latin typeface="Arial" pitchFamily="34" charset="0"/>
                <a:cs typeface="Arial" pitchFamily="34" charset="0"/>
              </a:rPr>
              <a:t>≡G(a)</a:t>
            </a:r>
          </a:p>
        </p:txBody>
      </p:sp>
      <p:sp>
        <p:nvSpPr>
          <p:cNvPr id="77832" name="Oval 7"/>
          <p:cNvSpPr>
            <a:spLocks noChangeArrowheads="1"/>
          </p:cNvSpPr>
          <p:nvPr/>
        </p:nvSpPr>
        <p:spPr bwMode="auto">
          <a:xfrm>
            <a:off x="5483225" y="21542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a</a:t>
            </a:r>
          </a:p>
        </p:txBody>
      </p:sp>
      <p:sp>
        <p:nvSpPr>
          <p:cNvPr id="77833" name="Oval 8"/>
          <p:cNvSpPr>
            <a:spLocks noChangeArrowheads="1"/>
          </p:cNvSpPr>
          <p:nvPr/>
        </p:nvSpPr>
        <p:spPr bwMode="auto">
          <a:xfrm>
            <a:off x="6405563" y="146208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b</a:t>
            </a:r>
          </a:p>
        </p:txBody>
      </p:sp>
      <p:sp>
        <p:nvSpPr>
          <p:cNvPr id="77834" name="Oval 9"/>
          <p:cNvSpPr>
            <a:spLocks noChangeArrowheads="1"/>
          </p:cNvSpPr>
          <p:nvPr/>
        </p:nvSpPr>
        <p:spPr bwMode="auto">
          <a:xfrm>
            <a:off x="7710488" y="146208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c</a:t>
            </a:r>
          </a:p>
        </p:txBody>
      </p:sp>
      <p:sp>
        <p:nvSpPr>
          <p:cNvPr id="77835" name="Oval 10"/>
          <p:cNvSpPr>
            <a:spLocks noChangeArrowheads="1"/>
          </p:cNvSpPr>
          <p:nvPr/>
        </p:nvSpPr>
        <p:spPr bwMode="auto">
          <a:xfrm>
            <a:off x="7710488" y="2844800"/>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e</a:t>
            </a:r>
          </a:p>
        </p:txBody>
      </p:sp>
      <p:sp>
        <p:nvSpPr>
          <p:cNvPr id="77836" name="Oval 11"/>
          <p:cNvSpPr>
            <a:spLocks noChangeArrowheads="1"/>
          </p:cNvSpPr>
          <p:nvPr/>
        </p:nvSpPr>
        <p:spPr bwMode="auto">
          <a:xfrm>
            <a:off x="6365875" y="28400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d</a:t>
            </a:r>
          </a:p>
        </p:txBody>
      </p:sp>
      <p:cxnSp>
        <p:nvCxnSpPr>
          <p:cNvPr id="77837" name="AutoShape 12"/>
          <p:cNvCxnSpPr>
            <a:cxnSpLocks noChangeShapeType="1"/>
            <a:stCxn id="77834" idx="4"/>
            <a:endCxn id="77835" idx="0"/>
          </p:cNvCxnSpPr>
          <p:nvPr/>
        </p:nvCxnSpPr>
        <p:spPr bwMode="auto">
          <a:xfrm>
            <a:off x="7977188" y="1995488"/>
            <a:ext cx="0" cy="849312"/>
          </a:xfrm>
          <a:prstGeom prst="straightConnector1">
            <a:avLst/>
          </a:prstGeom>
          <a:noFill/>
          <a:ln w="19050">
            <a:solidFill>
              <a:schemeClr val="tx1"/>
            </a:solidFill>
            <a:round/>
            <a:headEnd/>
            <a:tailEnd/>
          </a:ln>
        </p:spPr>
      </p:cxnSp>
      <p:cxnSp>
        <p:nvCxnSpPr>
          <p:cNvPr id="77838" name="AutoShape 13"/>
          <p:cNvCxnSpPr>
            <a:cxnSpLocks noChangeShapeType="1"/>
            <a:stCxn id="77836" idx="6"/>
            <a:endCxn id="77835" idx="2"/>
          </p:cNvCxnSpPr>
          <p:nvPr/>
        </p:nvCxnSpPr>
        <p:spPr bwMode="auto">
          <a:xfrm>
            <a:off x="6899276" y="3106738"/>
            <a:ext cx="811213" cy="4762"/>
          </a:xfrm>
          <a:prstGeom prst="straightConnector1">
            <a:avLst/>
          </a:prstGeom>
          <a:noFill/>
          <a:ln w="19050">
            <a:solidFill>
              <a:schemeClr val="tx1"/>
            </a:solidFill>
            <a:round/>
            <a:headEnd/>
            <a:tailEnd/>
          </a:ln>
        </p:spPr>
      </p:cxnSp>
      <p:cxnSp>
        <p:nvCxnSpPr>
          <p:cNvPr id="77839" name="AutoShape 14"/>
          <p:cNvCxnSpPr>
            <a:cxnSpLocks noChangeShapeType="1"/>
            <a:stCxn id="77832" idx="5"/>
            <a:endCxn id="77836" idx="1"/>
          </p:cNvCxnSpPr>
          <p:nvPr/>
        </p:nvCxnSpPr>
        <p:spPr bwMode="auto">
          <a:xfrm>
            <a:off x="5938839" y="2609851"/>
            <a:ext cx="504825" cy="307975"/>
          </a:xfrm>
          <a:prstGeom prst="straightConnector1">
            <a:avLst/>
          </a:prstGeom>
          <a:noFill/>
          <a:ln w="19050">
            <a:solidFill>
              <a:schemeClr val="tx1"/>
            </a:solidFill>
            <a:round/>
            <a:headEnd/>
            <a:tailEnd/>
          </a:ln>
        </p:spPr>
      </p:cxnSp>
      <p:cxnSp>
        <p:nvCxnSpPr>
          <p:cNvPr id="77840" name="AutoShape 15"/>
          <p:cNvCxnSpPr>
            <a:cxnSpLocks noChangeShapeType="1"/>
            <a:stCxn id="77834" idx="3"/>
            <a:endCxn id="77836" idx="7"/>
          </p:cNvCxnSpPr>
          <p:nvPr/>
        </p:nvCxnSpPr>
        <p:spPr bwMode="auto">
          <a:xfrm flipH="1">
            <a:off x="6821489" y="1917701"/>
            <a:ext cx="966787" cy="1000125"/>
          </a:xfrm>
          <a:prstGeom prst="straightConnector1">
            <a:avLst/>
          </a:prstGeom>
          <a:noFill/>
          <a:ln w="19050">
            <a:solidFill>
              <a:schemeClr val="tx1"/>
            </a:solidFill>
            <a:round/>
            <a:headEnd/>
            <a:tailEnd/>
          </a:ln>
        </p:spPr>
      </p:cxnSp>
      <p:cxnSp>
        <p:nvCxnSpPr>
          <p:cNvPr id="77841" name="AutoShape 16"/>
          <p:cNvCxnSpPr>
            <a:cxnSpLocks noChangeShapeType="1"/>
            <a:stCxn id="77833" idx="6"/>
            <a:endCxn id="77834" idx="2"/>
          </p:cNvCxnSpPr>
          <p:nvPr/>
        </p:nvCxnSpPr>
        <p:spPr bwMode="auto">
          <a:xfrm>
            <a:off x="6938964" y="1728788"/>
            <a:ext cx="771525" cy="0"/>
          </a:xfrm>
          <a:prstGeom prst="straightConnector1">
            <a:avLst/>
          </a:prstGeom>
          <a:noFill/>
          <a:ln w="19050">
            <a:solidFill>
              <a:schemeClr val="tx1"/>
            </a:solidFill>
            <a:round/>
            <a:headEnd/>
            <a:tailEnd/>
          </a:ln>
        </p:spPr>
      </p:cxnSp>
      <p:cxnSp>
        <p:nvCxnSpPr>
          <p:cNvPr id="77842" name="AutoShape 17"/>
          <p:cNvCxnSpPr>
            <a:cxnSpLocks noChangeShapeType="1"/>
            <a:stCxn id="77832" idx="7"/>
            <a:endCxn id="77833" idx="2"/>
          </p:cNvCxnSpPr>
          <p:nvPr/>
        </p:nvCxnSpPr>
        <p:spPr bwMode="auto">
          <a:xfrm flipV="1">
            <a:off x="5938839" y="1728789"/>
            <a:ext cx="466725" cy="503237"/>
          </a:xfrm>
          <a:prstGeom prst="straightConnector1">
            <a:avLst/>
          </a:prstGeom>
          <a:noFill/>
          <a:ln w="19050">
            <a:solidFill>
              <a:schemeClr val="tx1"/>
            </a:solidFill>
            <a:round/>
            <a:headEnd/>
            <a:tailEnd/>
          </a:ln>
        </p:spPr>
      </p:cxnSp>
      <p:sp>
        <p:nvSpPr>
          <p:cNvPr id="77843" name="Oval 18"/>
          <p:cNvSpPr>
            <a:spLocks noChangeArrowheads="1"/>
          </p:cNvSpPr>
          <p:nvPr/>
        </p:nvSpPr>
        <p:spPr bwMode="auto">
          <a:xfrm>
            <a:off x="7710488" y="38433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g</a:t>
            </a:r>
          </a:p>
        </p:txBody>
      </p:sp>
      <p:cxnSp>
        <p:nvCxnSpPr>
          <p:cNvPr id="77844" name="AutoShape 19"/>
          <p:cNvCxnSpPr>
            <a:cxnSpLocks noChangeShapeType="1"/>
            <a:stCxn id="77843" idx="0"/>
            <a:endCxn id="77835" idx="4"/>
          </p:cNvCxnSpPr>
          <p:nvPr/>
        </p:nvCxnSpPr>
        <p:spPr bwMode="auto">
          <a:xfrm flipV="1">
            <a:off x="7977188" y="3378200"/>
            <a:ext cx="0" cy="465138"/>
          </a:xfrm>
          <a:prstGeom prst="straightConnector1">
            <a:avLst/>
          </a:prstGeom>
          <a:noFill/>
          <a:ln w="19050">
            <a:solidFill>
              <a:schemeClr val="tx1"/>
            </a:solidFill>
            <a:round/>
            <a:headEnd/>
            <a:tailEnd/>
          </a:ln>
        </p:spPr>
      </p:cxnSp>
      <p:sp>
        <p:nvSpPr>
          <p:cNvPr id="77845" name="Oval 21"/>
          <p:cNvSpPr>
            <a:spLocks noChangeArrowheads="1"/>
          </p:cNvSpPr>
          <p:nvPr/>
        </p:nvSpPr>
        <p:spPr bwMode="auto">
          <a:xfrm>
            <a:off x="4254500" y="1971675"/>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f</a:t>
            </a:r>
          </a:p>
        </p:txBody>
      </p:sp>
      <p:sp>
        <p:nvSpPr>
          <p:cNvPr id="77846" name="Oval 22"/>
          <p:cNvSpPr>
            <a:spLocks noChangeArrowheads="1"/>
          </p:cNvSpPr>
          <p:nvPr/>
        </p:nvSpPr>
        <p:spPr bwMode="auto">
          <a:xfrm>
            <a:off x="2601913" y="1573213"/>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i</a:t>
            </a:r>
          </a:p>
        </p:txBody>
      </p:sp>
      <p:sp>
        <p:nvSpPr>
          <p:cNvPr id="77847" name="Oval 23"/>
          <p:cNvSpPr>
            <a:spLocks noChangeArrowheads="1"/>
          </p:cNvSpPr>
          <p:nvPr/>
        </p:nvSpPr>
        <p:spPr bwMode="auto">
          <a:xfrm>
            <a:off x="1873250" y="26622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j</a:t>
            </a:r>
          </a:p>
        </p:txBody>
      </p:sp>
      <p:sp>
        <p:nvSpPr>
          <p:cNvPr id="77848" name="Oval 24"/>
          <p:cNvSpPr>
            <a:spLocks noChangeArrowheads="1"/>
          </p:cNvSpPr>
          <p:nvPr/>
        </p:nvSpPr>
        <p:spPr bwMode="auto">
          <a:xfrm>
            <a:off x="3144838" y="2662238"/>
            <a:ext cx="533400" cy="533400"/>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a:solidFill>
                  <a:srgbClr val="000000"/>
                </a:solidFill>
              </a:rPr>
              <a:t>k</a:t>
            </a:r>
          </a:p>
        </p:txBody>
      </p:sp>
      <p:cxnSp>
        <p:nvCxnSpPr>
          <p:cNvPr id="77849" name="AutoShape 25"/>
          <p:cNvCxnSpPr>
            <a:cxnSpLocks noChangeShapeType="1"/>
            <a:stCxn id="77847" idx="7"/>
            <a:endCxn id="77846" idx="3"/>
          </p:cNvCxnSpPr>
          <p:nvPr/>
        </p:nvCxnSpPr>
        <p:spPr bwMode="auto">
          <a:xfrm flipV="1">
            <a:off x="2328864" y="2028825"/>
            <a:ext cx="350837" cy="711200"/>
          </a:xfrm>
          <a:prstGeom prst="straightConnector1">
            <a:avLst/>
          </a:prstGeom>
          <a:noFill/>
          <a:ln w="19050">
            <a:solidFill>
              <a:schemeClr val="tx1"/>
            </a:solidFill>
            <a:round/>
            <a:headEnd/>
            <a:tailEnd/>
          </a:ln>
        </p:spPr>
      </p:cxnSp>
      <p:cxnSp>
        <p:nvCxnSpPr>
          <p:cNvPr id="77850" name="AutoShape 26"/>
          <p:cNvCxnSpPr>
            <a:cxnSpLocks noChangeShapeType="1"/>
            <a:stCxn id="77848" idx="0"/>
            <a:endCxn id="77846" idx="5"/>
          </p:cNvCxnSpPr>
          <p:nvPr/>
        </p:nvCxnSpPr>
        <p:spPr bwMode="auto">
          <a:xfrm flipH="1" flipV="1">
            <a:off x="3057526" y="2028826"/>
            <a:ext cx="354013" cy="633413"/>
          </a:xfrm>
          <a:prstGeom prst="straightConnector1">
            <a:avLst/>
          </a:prstGeom>
          <a:noFill/>
          <a:ln w="19050">
            <a:solidFill>
              <a:schemeClr val="tx1"/>
            </a:solidFill>
            <a:round/>
            <a:headEnd/>
            <a:tailEnd/>
          </a:ln>
        </p:spPr>
      </p:cxnSp>
      <p:cxnSp>
        <p:nvCxnSpPr>
          <p:cNvPr id="77851" name="AutoShape 27"/>
          <p:cNvCxnSpPr>
            <a:cxnSpLocks noChangeShapeType="1"/>
            <a:stCxn id="77847" idx="6"/>
            <a:endCxn id="77848" idx="2"/>
          </p:cNvCxnSpPr>
          <p:nvPr/>
        </p:nvCxnSpPr>
        <p:spPr bwMode="auto">
          <a:xfrm>
            <a:off x="2406650" y="2928938"/>
            <a:ext cx="738188" cy="0"/>
          </a:xfrm>
          <a:prstGeom prst="straightConnector1">
            <a:avLst/>
          </a:prstGeom>
          <a:noFill/>
          <a:ln w="19050">
            <a:solidFill>
              <a:schemeClr val="tx1"/>
            </a:solidFill>
            <a:round/>
            <a:headEnd/>
            <a:tailEnd/>
          </a:ln>
        </p:spPr>
      </p:cxnSp>
      <p:sp>
        <p:nvSpPr>
          <p:cNvPr id="77852" name="Text Box 28"/>
          <p:cNvSpPr txBox="1">
            <a:spLocks noChangeArrowheads="1"/>
          </p:cNvSpPr>
          <p:nvPr/>
        </p:nvSpPr>
        <p:spPr bwMode="auto">
          <a:xfrm>
            <a:off x="2217739" y="3378201"/>
            <a:ext cx="1150937"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latin typeface="Arial" pitchFamily="34" charset="0"/>
              </a:rPr>
              <a:t>G</a:t>
            </a:r>
            <a:r>
              <a:rPr lang="en-US" sz="2000" baseline="-25000">
                <a:solidFill>
                  <a:srgbClr val="000000"/>
                </a:solidFill>
                <a:latin typeface="Arial" pitchFamily="34" charset="0"/>
              </a:rPr>
              <a:t>3 </a:t>
            </a:r>
            <a:r>
              <a:rPr lang="en-US" sz="2000">
                <a:solidFill>
                  <a:srgbClr val="000000"/>
                </a:solidFill>
              </a:rPr>
              <a:t>≡G(i)</a:t>
            </a:r>
          </a:p>
        </p:txBody>
      </p:sp>
      <p:sp>
        <p:nvSpPr>
          <p:cNvPr id="77853" name="Text Box 29"/>
          <p:cNvSpPr txBox="1">
            <a:spLocks noChangeArrowheads="1"/>
          </p:cNvSpPr>
          <p:nvPr/>
        </p:nvSpPr>
        <p:spPr bwMode="auto">
          <a:xfrm>
            <a:off x="4098926" y="2778126"/>
            <a:ext cx="1266825" cy="396875"/>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sz="2000">
                <a:solidFill>
                  <a:srgbClr val="000000"/>
                </a:solidFill>
                <a:latin typeface="Arial" pitchFamily="34" charset="0"/>
              </a:rPr>
              <a:t>G</a:t>
            </a:r>
            <a:r>
              <a:rPr lang="en-US" sz="2000" baseline="-25000">
                <a:solidFill>
                  <a:srgbClr val="000000"/>
                </a:solidFill>
                <a:latin typeface="Arial" pitchFamily="34" charset="0"/>
              </a:rPr>
              <a:t>2 </a:t>
            </a:r>
            <a:r>
              <a:rPr lang="en-US" sz="2000">
                <a:solidFill>
                  <a:srgbClr val="000000"/>
                </a:solidFill>
              </a:rPr>
              <a:t>≡G(f)</a:t>
            </a:r>
          </a:p>
        </p:txBody>
      </p:sp>
    </p:spTree>
    <p:extLst>
      <p:ext uri="{BB962C8B-B14F-4D97-AF65-F5344CB8AC3E}">
        <p14:creationId xmlns:p14="http://schemas.microsoft.com/office/powerpoint/2010/main" val="2107059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1823979" y="1341438"/>
            <a:ext cx="8544042" cy="1943100"/>
          </a:xfrm>
          <a:prstGeom prst="rect">
            <a:avLst/>
          </a:prstGeom>
          <a:noFill/>
          <a:ln w="9525">
            <a:solidFill>
              <a:schemeClr val="tx1"/>
            </a:solidFill>
            <a:miter lim="800000"/>
            <a:headEnd/>
            <a:tailEnd/>
          </a:ln>
          <a:effectLst/>
        </p:spPr>
        <p:txBody>
          <a:bodyPr/>
          <a:lstStyle/>
          <a:p>
            <a:pPr marL="342900" indent="-342900" algn="just" fontAlgn="base">
              <a:spcBef>
                <a:spcPct val="20000"/>
              </a:spcBef>
              <a:spcAft>
                <a:spcPct val="0"/>
              </a:spcAft>
              <a:buClr>
                <a:srgbClr val="CCCCFF"/>
              </a:buClr>
              <a:buSzPct val="70000"/>
            </a:pPr>
            <a:r>
              <a:rPr lang="en-US" altLang="zh-TW" sz="2800" b="1">
                <a:solidFill>
                  <a:srgbClr val="000099"/>
                </a:solidFill>
              </a:rPr>
              <a:t>Ví dụ:</a:t>
            </a:r>
            <a:r>
              <a:rPr lang="en-US" altLang="zh-TW" sz="2800">
                <a:solidFill>
                  <a:srgbClr val="000099"/>
                </a:solidFill>
              </a:rPr>
              <a:t> Cho </a:t>
            </a:r>
            <a:r>
              <a:rPr lang="en-US" altLang="zh-TW" sz="2800" i="1">
                <a:solidFill>
                  <a:srgbClr val="000099"/>
                </a:solidFill>
              </a:rPr>
              <a:t>G</a:t>
            </a:r>
            <a:r>
              <a:rPr lang="en-US" altLang="zh-TW" sz="2800">
                <a:solidFill>
                  <a:srgbClr val="000099"/>
                </a:solidFill>
              </a:rPr>
              <a:t> là đồ thị vô hướng </a:t>
            </a:r>
            <a:r>
              <a:rPr lang="en-US" altLang="zh-TW" sz="2800" i="1">
                <a:solidFill>
                  <a:srgbClr val="000099"/>
                </a:solidFill>
              </a:rPr>
              <a:t>n</a:t>
            </a:r>
            <a:r>
              <a:rPr lang="en-US" altLang="zh-TW" sz="2800">
                <a:solidFill>
                  <a:srgbClr val="000099"/>
                </a:solidFill>
                <a:sym typeface="Symbol" pitchFamily="18" charset="2"/>
              </a:rPr>
              <a:t>  2</a:t>
            </a:r>
            <a:r>
              <a:rPr lang="en-US" altLang="zh-TW" sz="2800">
                <a:solidFill>
                  <a:srgbClr val="000099"/>
                </a:solidFill>
              </a:rPr>
              <a:t> đỉnh. Biết rằng  </a:t>
            </a:r>
          </a:p>
          <a:p>
            <a:pPr marL="342900" indent="-342900" algn="ctr" fontAlgn="base">
              <a:spcBef>
                <a:spcPct val="20000"/>
              </a:spcBef>
              <a:spcAft>
                <a:spcPct val="0"/>
              </a:spcAft>
              <a:buClr>
                <a:srgbClr val="CCCCFF"/>
              </a:buClr>
              <a:buSzPct val="70000"/>
            </a:pPr>
            <a:r>
              <a:rPr lang="en-US" altLang="zh-TW" sz="2800">
                <a:solidFill>
                  <a:srgbClr val="000099"/>
                </a:solidFill>
                <a:latin typeface="Symbol" pitchFamily="18" charset="2"/>
                <a:sym typeface="Symbol" pitchFamily="18" charset="2"/>
              </a:rPr>
              <a:t>d</a:t>
            </a:r>
            <a:r>
              <a:rPr lang="en-US" altLang="zh-TW" sz="2800">
                <a:solidFill>
                  <a:srgbClr val="000099"/>
                </a:solidFill>
                <a:sym typeface="Symbol" pitchFamily="18" charset="2"/>
              </a:rPr>
              <a:t>(</a:t>
            </a:r>
            <a:r>
              <a:rPr lang="en-US" altLang="zh-TW" sz="2800" i="1">
                <a:solidFill>
                  <a:srgbClr val="000099"/>
                </a:solidFill>
                <a:sym typeface="Symbol" pitchFamily="18" charset="2"/>
              </a:rPr>
              <a:t>G</a:t>
            </a:r>
            <a:r>
              <a:rPr lang="en-US" altLang="zh-TW" sz="2800">
                <a:solidFill>
                  <a:srgbClr val="000099"/>
                </a:solidFill>
                <a:sym typeface="Symbol" pitchFamily="18" charset="2"/>
              </a:rPr>
              <a:t>) = min{deg(</a:t>
            </a:r>
            <a:r>
              <a:rPr lang="en-US" altLang="zh-TW" sz="2800" i="1">
                <a:solidFill>
                  <a:srgbClr val="000099"/>
                </a:solidFill>
                <a:sym typeface="Symbol" pitchFamily="18" charset="2"/>
              </a:rPr>
              <a:t>v</a:t>
            </a:r>
            <a:r>
              <a:rPr lang="en-US" altLang="zh-TW" sz="2800">
                <a:solidFill>
                  <a:srgbClr val="000099"/>
                </a:solidFill>
                <a:sym typeface="Symbol" pitchFamily="18" charset="2"/>
              </a:rPr>
              <a:t>): </a:t>
            </a:r>
            <a:r>
              <a:rPr lang="en-US" altLang="zh-TW" sz="2800" i="1">
                <a:solidFill>
                  <a:srgbClr val="000099"/>
                </a:solidFill>
                <a:sym typeface="Symbol" pitchFamily="18" charset="2"/>
              </a:rPr>
              <a:t>v</a:t>
            </a:r>
            <a:r>
              <a:rPr lang="en-US" altLang="zh-TW" sz="2800">
                <a:solidFill>
                  <a:srgbClr val="000099"/>
                </a:solidFill>
                <a:sym typeface="Symbol" pitchFamily="18" charset="2"/>
              </a:rPr>
              <a:t> </a:t>
            </a:r>
            <a:r>
              <a:rPr lang="en-US" altLang="zh-TW" sz="2800">
                <a:solidFill>
                  <a:srgbClr val="000099"/>
                </a:solidFill>
                <a:sym typeface="Symbol"/>
              </a:rPr>
              <a:t></a:t>
            </a:r>
            <a:r>
              <a:rPr lang="en-US" altLang="zh-TW" sz="2800" i="1">
                <a:solidFill>
                  <a:srgbClr val="000099"/>
                </a:solidFill>
                <a:sym typeface="Symbol" pitchFamily="18" charset="2"/>
              </a:rPr>
              <a:t>V</a:t>
            </a:r>
            <a:r>
              <a:rPr lang="en-US" altLang="zh-TW" sz="2800">
                <a:solidFill>
                  <a:srgbClr val="000099"/>
                </a:solidFill>
                <a:sym typeface="Symbol" pitchFamily="18" charset="2"/>
              </a:rPr>
              <a:t>}  (</a:t>
            </a:r>
            <a:r>
              <a:rPr lang="en-US" altLang="zh-TW" sz="2800" i="1">
                <a:solidFill>
                  <a:srgbClr val="000099"/>
                </a:solidFill>
                <a:sym typeface="Symbol" pitchFamily="18" charset="2"/>
              </a:rPr>
              <a:t>n</a:t>
            </a:r>
            <a:r>
              <a:rPr lang="en-US" altLang="zh-TW" sz="2800">
                <a:solidFill>
                  <a:srgbClr val="000099"/>
                </a:solidFill>
                <a:sym typeface="Symbol" pitchFamily="18" charset="2"/>
              </a:rPr>
              <a:t>-1)/2.</a:t>
            </a:r>
          </a:p>
          <a:p>
            <a:pPr marL="342900" indent="-342900" algn="just" fontAlgn="base">
              <a:spcBef>
                <a:spcPct val="20000"/>
              </a:spcBef>
              <a:spcAft>
                <a:spcPct val="0"/>
              </a:spcAft>
              <a:buClr>
                <a:srgbClr val="CCCCFF"/>
              </a:buClr>
              <a:buSzPct val="70000"/>
            </a:pPr>
            <a:r>
              <a:rPr lang="en-US" altLang="zh-TW" sz="2800">
                <a:solidFill>
                  <a:srgbClr val="000099"/>
                </a:solidFill>
                <a:sym typeface="Symbol" pitchFamily="18" charset="2"/>
              </a:rPr>
              <a:t>             Chứng minh rằng </a:t>
            </a:r>
            <a:r>
              <a:rPr lang="en-US" altLang="zh-TW" sz="2800" i="1">
                <a:solidFill>
                  <a:srgbClr val="000099"/>
                </a:solidFill>
                <a:sym typeface="Symbol" pitchFamily="18" charset="2"/>
              </a:rPr>
              <a:t>G</a:t>
            </a:r>
            <a:r>
              <a:rPr lang="en-US" altLang="zh-TW" sz="2800">
                <a:solidFill>
                  <a:srgbClr val="000099"/>
                </a:solidFill>
                <a:sym typeface="Symbol" pitchFamily="18" charset="2"/>
              </a:rPr>
              <a:t> liên thông.</a:t>
            </a:r>
          </a:p>
        </p:txBody>
      </p:sp>
      <p:sp>
        <p:nvSpPr>
          <p:cNvPr id="208899" name="Rectangle 3"/>
          <p:cNvSpPr>
            <a:spLocks noChangeArrowheads="1"/>
          </p:cNvSpPr>
          <p:nvPr/>
        </p:nvSpPr>
        <p:spPr bwMode="auto">
          <a:xfrm>
            <a:off x="1823980" y="3284538"/>
            <a:ext cx="8664634" cy="2665412"/>
          </a:xfrm>
          <a:prstGeom prst="rect">
            <a:avLst/>
          </a:prstGeom>
          <a:noFill/>
          <a:ln w="9525">
            <a:noFill/>
            <a:miter lim="800000"/>
            <a:headEnd/>
            <a:tailEnd/>
          </a:ln>
          <a:effectLst/>
        </p:spPr>
        <p:txBody>
          <a:bodyPr/>
          <a:lstStyle/>
          <a:p>
            <a:pPr marL="342900" indent="-342900" fontAlgn="base">
              <a:spcBef>
                <a:spcPct val="20000"/>
              </a:spcBef>
              <a:spcAft>
                <a:spcPct val="0"/>
              </a:spcAft>
              <a:buClr>
                <a:srgbClr val="CCCCFF"/>
              </a:buClr>
              <a:buSzPct val="70000"/>
            </a:pPr>
            <a:r>
              <a:rPr lang="en-US" altLang="zh-TW" sz="2800" b="1" dirty="0" err="1">
                <a:solidFill>
                  <a:srgbClr val="000099"/>
                </a:solidFill>
              </a:rPr>
              <a:t>Chứng</a:t>
            </a:r>
            <a:r>
              <a:rPr lang="en-US" altLang="zh-TW" sz="2800" b="1" dirty="0">
                <a:solidFill>
                  <a:srgbClr val="000099"/>
                </a:solidFill>
              </a:rPr>
              <a:t> minh.</a:t>
            </a:r>
          </a:p>
          <a:p>
            <a:pPr marL="342900" indent="-342900" fontAlgn="base">
              <a:spcBef>
                <a:spcPct val="20000"/>
              </a:spcBef>
              <a:spcAft>
                <a:spcPct val="0"/>
              </a:spcAft>
              <a:buClr>
                <a:srgbClr val="CCCCFF"/>
              </a:buClr>
              <a:buSzPct val="70000"/>
            </a:pPr>
            <a:r>
              <a:rPr lang="en-US" altLang="zh-TW" sz="2800" dirty="0">
                <a:solidFill>
                  <a:srgbClr val="000099"/>
                </a:solidFill>
              </a:rPr>
              <a:t>   </a:t>
            </a:r>
            <a:r>
              <a:rPr lang="en-US" altLang="zh-TW" sz="2800" dirty="0" err="1">
                <a:solidFill>
                  <a:srgbClr val="000099"/>
                </a:solidFill>
              </a:rPr>
              <a:t>Phản</a:t>
            </a:r>
            <a:r>
              <a:rPr lang="en-US" altLang="zh-TW" sz="2800" dirty="0">
                <a:solidFill>
                  <a:srgbClr val="000099"/>
                </a:solidFill>
              </a:rPr>
              <a:t> </a:t>
            </a:r>
            <a:r>
              <a:rPr lang="en-US" altLang="zh-TW" sz="2800" dirty="0" err="1">
                <a:solidFill>
                  <a:srgbClr val="000099"/>
                </a:solidFill>
              </a:rPr>
              <a:t>chứng</a:t>
            </a:r>
            <a:r>
              <a:rPr lang="en-US" altLang="zh-TW" sz="2800" dirty="0">
                <a:solidFill>
                  <a:srgbClr val="000099"/>
                </a:solidFill>
              </a:rPr>
              <a:t>.  </a:t>
            </a:r>
            <a:r>
              <a:rPr lang="en-US" altLang="zh-TW" sz="2800" dirty="0" err="1">
                <a:solidFill>
                  <a:srgbClr val="000099"/>
                </a:solidFill>
              </a:rPr>
              <a:t>Giả</a:t>
            </a:r>
            <a:r>
              <a:rPr lang="en-US" altLang="zh-TW" sz="2800" dirty="0">
                <a:solidFill>
                  <a:srgbClr val="000099"/>
                </a:solidFill>
              </a:rPr>
              <a:t> </a:t>
            </a:r>
            <a:r>
              <a:rPr lang="en-US" altLang="zh-TW" sz="2800" dirty="0" err="1">
                <a:solidFill>
                  <a:srgbClr val="000099"/>
                </a:solidFill>
              </a:rPr>
              <a:t>sử</a:t>
            </a:r>
            <a:r>
              <a:rPr lang="en-US" altLang="zh-TW" sz="2800" dirty="0">
                <a:solidFill>
                  <a:srgbClr val="000099"/>
                </a:solidFill>
              </a:rPr>
              <a:t> </a:t>
            </a:r>
            <a:r>
              <a:rPr lang="en-US" altLang="zh-TW" sz="2800" i="1" dirty="0">
                <a:solidFill>
                  <a:srgbClr val="000099"/>
                </a:solidFill>
              </a:rPr>
              <a:t>G</a:t>
            </a:r>
            <a:r>
              <a:rPr lang="en-US" altLang="zh-TW" sz="2800" dirty="0">
                <a:solidFill>
                  <a:srgbClr val="000099"/>
                </a:solidFill>
              </a:rPr>
              <a:t> </a:t>
            </a:r>
            <a:r>
              <a:rPr lang="en-US" altLang="zh-TW" sz="2800" dirty="0" err="1">
                <a:solidFill>
                  <a:srgbClr val="000099"/>
                </a:solidFill>
              </a:rPr>
              <a:t>không</a:t>
            </a:r>
            <a:r>
              <a:rPr lang="en-US" altLang="zh-TW" sz="2800" dirty="0">
                <a:solidFill>
                  <a:srgbClr val="000099"/>
                </a:solidFill>
              </a:rPr>
              <a:t> </a:t>
            </a:r>
            <a:r>
              <a:rPr lang="en-US" altLang="zh-TW" sz="2800" dirty="0" err="1">
                <a:solidFill>
                  <a:srgbClr val="000099"/>
                </a:solidFill>
              </a:rPr>
              <a:t>liên</a:t>
            </a:r>
            <a:r>
              <a:rPr lang="en-US" altLang="zh-TW" sz="2800" dirty="0">
                <a:solidFill>
                  <a:srgbClr val="000099"/>
                </a:solidFill>
              </a:rPr>
              <a:t> </a:t>
            </a:r>
            <a:r>
              <a:rPr lang="en-US" altLang="zh-TW" sz="2800" dirty="0" err="1">
                <a:solidFill>
                  <a:srgbClr val="000099"/>
                </a:solidFill>
              </a:rPr>
              <a:t>thông</a:t>
            </a:r>
            <a:r>
              <a:rPr lang="en-US" altLang="zh-TW" sz="2800" dirty="0">
                <a:solidFill>
                  <a:srgbClr val="000099"/>
                </a:solidFill>
              </a:rPr>
              <a:t>, </a:t>
            </a:r>
            <a:r>
              <a:rPr lang="en-US" altLang="zh-TW" sz="2800" dirty="0" err="1">
                <a:solidFill>
                  <a:srgbClr val="000099"/>
                </a:solidFill>
              </a:rPr>
              <a:t>khi</a:t>
            </a:r>
            <a:r>
              <a:rPr lang="en-US" altLang="zh-TW" sz="2800" dirty="0">
                <a:solidFill>
                  <a:srgbClr val="000099"/>
                </a:solidFill>
              </a:rPr>
              <a:t> </a:t>
            </a:r>
            <a:r>
              <a:rPr lang="en-US" altLang="zh-TW" sz="2800" dirty="0" err="1">
                <a:solidFill>
                  <a:srgbClr val="000099"/>
                </a:solidFill>
              </a:rPr>
              <a:t>đó</a:t>
            </a:r>
            <a:r>
              <a:rPr lang="en-US" altLang="zh-TW" sz="2800" dirty="0">
                <a:solidFill>
                  <a:srgbClr val="000099"/>
                </a:solidFill>
              </a:rPr>
              <a:t> do</a:t>
            </a:r>
          </a:p>
          <a:p>
            <a:pPr marL="342900" indent="-342900" fontAlgn="base">
              <a:spcBef>
                <a:spcPct val="20000"/>
              </a:spcBef>
              <a:spcAft>
                <a:spcPct val="0"/>
              </a:spcAft>
              <a:buClr>
                <a:srgbClr val="CCCCFF"/>
              </a:buClr>
              <a:buSzPct val="70000"/>
            </a:pPr>
            <a:r>
              <a:rPr lang="en-US" altLang="zh-TW" sz="2800" dirty="0">
                <a:solidFill>
                  <a:srgbClr val="000099"/>
                </a:solidFill>
              </a:rPr>
              <a:t>                  </a:t>
            </a:r>
            <a:r>
              <a:rPr lang="en-US" altLang="zh-TW" sz="2800" dirty="0">
                <a:solidFill>
                  <a:srgbClr val="000099"/>
                </a:solidFill>
                <a:latin typeface="Symbol" pitchFamily="18" charset="2"/>
                <a:sym typeface="Symbol" pitchFamily="18" charset="2"/>
              </a:rPr>
              <a:t>d</a:t>
            </a:r>
            <a:r>
              <a:rPr lang="en-US" altLang="zh-TW" sz="2800" dirty="0">
                <a:solidFill>
                  <a:srgbClr val="000099"/>
                </a:solidFill>
                <a:sym typeface="Symbol" pitchFamily="18" charset="2"/>
              </a:rPr>
              <a:t>(</a:t>
            </a:r>
            <a:r>
              <a:rPr lang="en-US" altLang="zh-TW" sz="2800" i="1" dirty="0">
                <a:solidFill>
                  <a:srgbClr val="000099"/>
                </a:solidFill>
                <a:sym typeface="Symbol" pitchFamily="18" charset="2"/>
              </a:rPr>
              <a:t>G</a:t>
            </a:r>
            <a:r>
              <a:rPr lang="en-US" altLang="zh-TW" sz="2800" dirty="0">
                <a:solidFill>
                  <a:srgbClr val="000099"/>
                </a:solidFill>
                <a:sym typeface="Symbol" pitchFamily="18" charset="2"/>
              </a:rPr>
              <a:t>)  (</a:t>
            </a:r>
            <a:r>
              <a:rPr lang="en-US" altLang="zh-TW" sz="2800" i="1" dirty="0">
                <a:solidFill>
                  <a:srgbClr val="000099"/>
                </a:solidFill>
                <a:sym typeface="Symbol" pitchFamily="18" charset="2"/>
              </a:rPr>
              <a:t>n</a:t>
            </a:r>
            <a:r>
              <a:rPr lang="en-US" altLang="zh-TW" sz="2800" dirty="0">
                <a:solidFill>
                  <a:srgbClr val="000099"/>
                </a:solidFill>
                <a:sym typeface="Symbol" pitchFamily="18" charset="2"/>
              </a:rPr>
              <a:t>-1)/2, </a:t>
            </a:r>
          </a:p>
          <a:p>
            <a:pPr marL="342900" indent="-342900" fontAlgn="base">
              <a:spcBef>
                <a:spcPct val="20000"/>
              </a:spcBef>
              <a:spcAft>
                <a:spcPct val="0"/>
              </a:spcAft>
              <a:buClr>
                <a:srgbClr val="CCCCFF"/>
              </a:buClr>
              <a:buSzPct val="70000"/>
            </a:pP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nên</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mỗi</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thành</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phần</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liên</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thông</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phải</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chứa</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ít</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ra</a:t>
            </a:r>
            <a:r>
              <a:rPr lang="en-US" altLang="zh-TW" sz="2800" dirty="0">
                <a:solidFill>
                  <a:srgbClr val="000099"/>
                </a:solidFill>
                <a:sym typeface="Symbol" pitchFamily="18" charset="2"/>
              </a:rPr>
              <a:t> </a:t>
            </a:r>
          </a:p>
          <a:p>
            <a:pPr marL="342900" indent="-342900" fontAlgn="base">
              <a:spcBef>
                <a:spcPct val="20000"/>
              </a:spcBef>
              <a:spcAft>
                <a:spcPct val="0"/>
              </a:spcAft>
              <a:buClr>
                <a:srgbClr val="CCCCFF"/>
              </a:buClr>
              <a:buSzPct val="70000"/>
            </a:pPr>
            <a:r>
              <a:rPr lang="en-US" altLang="zh-TW" sz="2800" dirty="0">
                <a:solidFill>
                  <a:srgbClr val="000099"/>
                </a:solidFill>
                <a:sym typeface="Symbol" pitchFamily="18" charset="2"/>
              </a:rPr>
              <a:t>                  (</a:t>
            </a:r>
            <a:r>
              <a:rPr lang="en-US" altLang="zh-TW" sz="2800" i="1" dirty="0">
                <a:solidFill>
                  <a:srgbClr val="000099"/>
                </a:solidFill>
                <a:sym typeface="Symbol" pitchFamily="18" charset="2"/>
              </a:rPr>
              <a:t>n</a:t>
            </a:r>
            <a:r>
              <a:rPr lang="en-US" altLang="zh-TW" sz="2800" dirty="0">
                <a:solidFill>
                  <a:srgbClr val="000099"/>
                </a:solidFill>
                <a:sym typeface="Symbol" pitchFamily="18" charset="2"/>
              </a:rPr>
              <a:t>-1)/2+1 = (</a:t>
            </a:r>
            <a:r>
              <a:rPr lang="en-US" altLang="zh-TW" sz="2800" i="1" dirty="0" err="1">
                <a:solidFill>
                  <a:srgbClr val="000099"/>
                </a:solidFill>
                <a:sym typeface="Symbol" pitchFamily="18" charset="2"/>
              </a:rPr>
              <a:t>n</a:t>
            </a:r>
            <a:r>
              <a:rPr lang="en-US" altLang="zh-TW" sz="2800" dirty="0" err="1">
                <a:solidFill>
                  <a:srgbClr val="000099"/>
                </a:solidFill>
                <a:sym typeface="Symbol" pitchFamily="18" charset="2"/>
              </a:rPr>
              <a:t>+1</a:t>
            </a:r>
            <a:r>
              <a:rPr lang="en-US" altLang="zh-TW" sz="2800" dirty="0">
                <a:solidFill>
                  <a:srgbClr val="000099"/>
                </a:solidFill>
                <a:sym typeface="Symbol" pitchFamily="18" charset="2"/>
              </a:rPr>
              <a:t>)/2 </a:t>
            </a:r>
            <a:r>
              <a:rPr lang="en-US" altLang="zh-TW" sz="2800" dirty="0" err="1">
                <a:solidFill>
                  <a:srgbClr val="000099"/>
                </a:solidFill>
                <a:sym typeface="Symbol" pitchFamily="18" charset="2"/>
              </a:rPr>
              <a:t>đỉnh</a:t>
            </a:r>
            <a:r>
              <a:rPr lang="en-US" altLang="zh-TW" sz="2800" dirty="0">
                <a:solidFill>
                  <a:srgbClr val="000099"/>
                </a:solidFill>
                <a:sym typeface="Symbol" pitchFamily="18" charset="2"/>
              </a:rPr>
              <a:t>.</a:t>
            </a:r>
          </a:p>
          <a:p>
            <a:pPr marL="342900" indent="-342900" fontAlgn="base">
              <a:spcBef>
                <a:spcPct val="20000"/>
              </a:spcBef>
              <a:spcAft>
                <a:spcPct val="0"/>
              </a:spcAft>
              <a:buClr>
                <a:srgbClr val="CCCCFF"/>
              </a:buClr>
              <a:buSzPct val="70000"/>
            </a:pP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Suy</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ra</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đồ</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thị</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có</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ít</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ra</a:t>
            </a:r>
            <a:r>
              <a:rPr lang="en-US" altLang="zh-TW" sz="2800" dirty="0">
                <a:solidFill>
                  <a:srgbClr val="000099"/>
                </a:solidFill>
                <a:sym typeface="Symbol" pitchFamily="18" charset="2"/>
              </a:rPr>
              <a:t>  (</a:t>
            </a:r>
            <a:r>
              <a:rPr lang="en-US" altLang="zh-TW" sz="2800" i="1" dirty="0" err="1">
                <a:solidFill>
                  <a:srgbClr val="000099"/>
                </a:solidFill>
                <a:sym typeface="Symbol" pitchFamily="18" charset="2"/>
              </a:rPr>
              <a:t>n</a:t>
            </a:r>
            <a:r>
              <a:rPr lang="en-US" altLang="zh-TW" sz="2800" dirty="0" err="1">
                <a:solidFill>
                  <a:srgbClr val="000099"/>
                </a:solidFill>
                <a:sym typeface="Symbol" pitchFamily="18" charset="2"/>
              </a:rPr>
              <a:t>+1</a:t>
            </a:r>
            <a:r>
              <a:rPr lang="en-US" altLang="zh-TW" sz="2800" dirty="0">
                <a:solidFill>
                  <a:srgbClr val="000099"/>
                </a:solidFill>
                <a:sym typeface="Symbol" pitchFamily="18" charset="2"/>
              </a:rPr>
              <a:t>) </a:t>
            </a:r>
            <a:r>
              <a:rPr lang="en-US" altLang="zh-TW" sz="2800" dirty="0" err="1">
                <a:solidFill>
                  <a:srgbClr val="000099"/>
                </a:solidFill>
                <a:sym typeface="Symbol" pitchFamily="18" charset="2"/>
              </a:rPr>
              <a:t>đỉnh</a:t>
            </a:r>
            <a:r>
              <a:rPr lang="en-US" altLang="zh-TW" sz="2800" dirty="0">
                <a:solidFill>
                  <a:srgbClr val="000099"/>
                </a:solidFill>
                <a:sym typeface="Symbol" pitchFamily="18" charset="2"/>
              </a:rPr>
              <a:t>?!</a:t>
            </a:r>
          </a:p>
        </p:txBody>
      </p:sp>
      <p:sp>
        <p:nvSpPr>
          <p:cNvPr id="5" name="Rectangle 2"/>
          <p:cNvSpPr>
            <a:spLocks noGrp="1" noChangeArrowheads="1"/>
          </p:cNvSpPr>
          <p:nvPr>
            <p:ph type="title"/>
          </p:nvPr>
        </p:nvSpPr>
        <p:spPr>
          <a:xfrm>
            <a:off x="1703388" y="0"/>
            <a:ext cx="8736012" cy="1125538"/>
          </a:xfrm>
        </p:spPr>
        <p:txBody>
          <a:bodyPr/>
          <a:lstStyle/>
          <a:p>
            <a:pPr eaLnBrk="1" hangingPunct="1"/>
            <a:r>
              <a:rPr lang="en-US" sz="4000">
                <a:solidFill>
                  <a:srgbClr val="FF3300"/>
                </a:solidFill>
              </a:rPr>
              <a:t>Ví dụ </a:t>
            </a:r>
          </a:p>
        </p:txBody>
      </p:sp>
      <p:sp>
        <p:nvSpPr>
          <p:cNvPr id="2" name="Slide Number Placeholder 1"/>
          <p:cNvSpPr>
            <a:spLocks noGrp="1"/>
          </p:cNvSpPr>
          <p:nvPr>
            <p:ph type="sldNum" sz="quarter" idx="11"/>
          </p:nvPr>
        </p:nvSpPr>
        <p:spPr/>
        <p:txBody>
          <a:bodyPr/>
          <a:lstStyle/>
          <a:p>
            <a:pPr>
              <a:defRPr/>
            </a:pPr>
            <a:fld id="{3BECD5C8-157B-46A8-A961-E27AF31B2529}" type="slidenum">
              <a:rPr lang="en-US">
                <a:solidFill>
                  <a:srgbClr val="000000"/>
                </a:solidFill>
              </a:rPr>
              <a:pPr>
                <a:defRPr/>
              </a:pPr>
              <a:t>62</a:t>
            </a:fld>
            <a:endParaRPr lang="en-US">
              <a:solidFill>
                <a:srgbClr val="000000"/>
              </a:solidFill>
            </a:endParaRPr>
          </a:p>
        </p:txBody>
      </p:sp>
    </p:spTree>
    <p:extLst>
      <p:ext uri="{BB962C8B-B14F-4D97-AF65-F5344CB8AC3E}">
        <p14:creationId xmlns:p14="http://schemas.microsoft.com/office/powerpoint/2010/main" val="278850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anim calcmode="lin" valueType="num">
                                      <p:cBhvr additive="base">
                                        <p:cTn id="7" dur="500" fill="hold"/>
                                        <p:tgtEl>
                                          <p:spTgt spid="2088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8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8899">
                                            <p:txEl>
                                              <p:pRg st="2" end="2"/>
                                            </p:txEl>
                                          </p:spTgt>
                                        </p:tgtEl>
                                        <p:attrNameLst>
                                          <p:attrName>style.visibility</p:attrName>
                                        </p:attrNameLst>
                                      </p:cBhvr>
                                      <p:to>
                                        <p:strVal val="visible"/>
                                      </p:to>
                                    </p:set>
                                    <p:anim calcmode="lin" valueType="num">
                                      <p:cBhvr additive="base">
                                        <p:cTn id="13" dur="500" fill="hold"/>
                                        <p:tgtEl>
                                          <p:spTgt spid="2088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8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8899">
                                            <p:txEl>
                                              <p:pRg st="3" end="3"/>
                                            </p:txEl>
                                          </p:spTgt>
                                        </p:tgtEl>
                                        <p:attrNameLst>
                                          <p:attrName>style.visibility</p:attrName>
                                        </p:attrNameLst>
                                      </p:cBhvr>
                                      <p:to>
                                        <p:strVal val="visible"/>
                                      </p:to>
                                    </p:set>
                                    <p:anim calcmode="lin" valueType="num">
                                      <p:cBhvr additive="base">
                                        <p:cTn id="19" dur="500" fill="hold"/>
                                        <p:tgtEl>
                                          <p:spTgt spid="2088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8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8899">
                                            <p:txEl>
                                              <p:pRg st="4" end="4"/>
                                            </p:txEl>
                                          </p:spTgt>
                                        </p:tgtEl>
                                        <p:attrNameLst>
                                          <p:attrName>style.visibility</p:attrName>
                                        </p:attrNameLst>
                                      </p:cBhvr>
                                      <p:to>
                                        <p:strVal val="visible"/>
                                      </p:to>
                                    </p:set>
                                    <p:anim calcmode="lin" valueType="num">
                                      <p:cBhvr additive="base">
                                        <p:cTn id="25" dur="500" fill="hold"/>
                                        <p:tgtEl>
                                          <p:spTgt spid="208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8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8899">
                                            <p:txEl>
                                              <p:pRg st="5" end="5"/>
                                            </p:txEl>
                                          </p:spTgt>
                                        </p:tgtEl>
                                        <p:attrNameLst>
                                          <p:attrName>style.visibility</p:attrName>
                                        </p:attrNameLst>
                                      </p:cBhvr>
                                      <p:to>
                                        <p:strVal val="visible"/>
                                      </p:to>
                                    </p:set>
                                    <p:anim calcmode="lin" valueType="num">
                                      <p:cBhvr additive="base">
                                        <p:cTn id="31" dur="500" fill="hold"/>
                                        <p:tgtEl>
                                          <p:spTgt spid="2088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88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75779" name="Slide Number Placeholder 4"/>
          <p:cNvSpPr>
            <a:spLocks noGrp="1"/>
          </p:cNvSpPr>
          <p:nvPr>
            <p:ph type="sldNum" sz="quarter" idx="11"/>
          </p:nvPr>
        </p:nvSpPr>
        <p:spPr>
          <a:noFill/>
        </p:spPr>
        <p:txBody>
          <a:bodyPr/>
          <a:lstStyle/>
          <a:p>
            <a:fld id="{44170CD1-8218-44C8-8B9C-371DFA9CB9CF}" type="slidenum">
              <a:rPr lang="en-US">
                <a:solidFill>
                  <a:srgbClr val="000000"/>
                </a:solidFill>
              </a:rPr>
              <a:pPr/>
              <a:t>63</a:t>
            </a:fld>
            <a:endParaRPr lang="en-US">
              <a:solidFill>
                <a:srgbClr val="000000"/>
              </a:solidFill>
            </a:endParaRPr>
          </a:p>
        </p:txBody>
      </p:sp>
      <p:sp>
        <p:nvSpPr>
          <p:cNvPr id="75780" name="Rectangle 2"/>
          <p:cNvSpPr>
            <a:spLocks noGrp="1" noChangeArrowheads="1"/>
          </p:cNvSpPr>
          <p:nvPr>
            <p:ph type="title"/>
          </p:nvPr>
        </p:nvSpPr>
        <p:spPr/>
        <p:txBody>
          <a:bodyPr/>
          <a:lstStyle/>
          <a:p>
            <a:pPr eaLnBrk="1" hangingPunct="1"/>
            <a:r>
              <a:rPr lang="en-US"/>
              <a:t>Đỉnh rẽ nhánh và cầu (Connectedness)</a:t>
            </a:r>
          </a:p>
        </p:txBody>
      </p:sp>
      <p:sp>
        <p:nvSpPr>
          <p:cNvPr id="75781" name="Rectangle 3"/>
          <p:cNvSpPr>
            <a:spLocks noGrp="1" noChangeArrowheads="1"/>
          </p:cNvSpPr>
          <p:nvPr>
            <p:ph type="body" idx="1"/>
          </p:nvPr>
        </p:nvSpPr>
        <p:spPr>
          <a:xfrm>
            <a:off x="1897006" y="1431925"/>
            <a:ext cx="8397989" cy="4876800"/>
          </a:xfrm>
        </p:spPr>
        <p:txBody>
          <a:bodyPr/>
          <a:lstStyle/>
          <a:p>
            <a:pPr algn="just" eaLnBrk="1" hangingPunct="1">
              <a:lnSpc>
                <a:spcPct val="90000"/>
              </a:lnSpc>
            </a:pPr>
            <a:r>
              <a:rPr lang="en-US" sz="2400" i="1"/>
              <a:t>Đỉnh rẽ nhánh</a:t>
            </a:r>
            <a:r>
              <a:rPr lang="en-US" sz="2400"/>
              <a:t> (</a:t>
            </a:r>
            <a:r>
              <a:rPr lang="en-US" sz="2400" i="1"/>
              <a:t>cut vertex</a:t>
            </a:r>
            <a:r>
              <a:rPr lang="en-US" sz="2400"/>
              <a:t>): là đỉnh mà việc loại bỏ nó làm tăng số thành phần liên thông của đồ thị </a:t>
            </a:r>
          </a:p>
          <a:p>
            <a:pPr algn="just" eaLnBrk="1" hangingPunct="1">
              <a:lnSpc>
                <a:spcPct val="90000"/>
              </a:lnSpc>
            </a:pPr>
            <a:r>
              <a:rPr lang="en-US" sz="2400" i="1"/>
              <a:t>Cầu </a:t>
            </a:r>
            <a:r>
              <a:rPr lang="en-US" sz="2400"/>
              <a:t>(</a:t>
            </a:r>
            <a:r>
              <a:rPr lang="en-US" sz="2400" i="1"/>
              <a:t>bridge</a:t>
            </a:r>
            <a:r>
              <a:rPr lang="en-US" sz="2400"/>
              <a:t>): Cạnh mà việc loại bỏ nó làm tăng số thành phần liên thông của đồ thị .</a:t>
            </a:r>
          </a:p>
          <a:p>
            <a:pPr algn="just" eaLnBrk="1" hangingPunct="1">
              <a:lnSpc>
                <a:spcPct val="90000"/>
              </a:lnSpc>
            </a:pPr>
            <a:r>
              <a:rPr lang="en-US" sz="2400" b="1"/>
              <a:t>Ví dụ:</a:t>
            </a:r>
          </a:p>
        </p:txBody>
      </p:sp>
      <p:sp>
        <p:nvSpPr>
          <p:cNvPr id="24" name="Text Box 18"/>
          <p:cNvSpPr txBox="1">
            <a:spLocks noChangeArrowheads="1"/>
          </p:cNvSpPr>
          <p:nvPr/>
        </p:nvSpPr>
        <p:spPr bwMode="auto">
          <a:xfrm>
            <a:off x="7953351" y="5110131"/>
            <a:ext cx="2268618" cy="400110"/>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2000">
                <a:solidFill>
                  <a:srgbClr val="000000"/>
                </a:solidFill>
              </a:rPr>
              <a:t>Cạnh </a:t>
            </a:r>
            <a:r>
              <a:rPr lang="en-US" sz="2000">
                <a:solidFill>
                  <a:srgbClr val="C00000"/>
                </a:solidFill>
              </a:rPr>
              <a:t>(</a:t>
            </a:r>
            <a:r>
              <a:rPr lang="en-US" sz="2000" i="1">
                <a:solidFill>
                  <a:srgbClr val="C00000"/>
                </a:solidFill>
              </a:rPr>
              <a:t>e,g</a:t>
            </a:r>
            <a:r>
              <a:rPr lang="en-US" sz="2000">
                <a:solidFill>
                  <a:srgbClr val="C00000"/>
                </a:solidFill>
              </a:rPr>
              <a:t>) </a:t>
            </a:r>
            <a:r>
              <a:rPr lang="en-US" sz="2000">
                <a:solidFill>
                  <a:srgbClr val="000000"/>
                </a:solidFill>
              </a:rPr>
              <a:t>là cầu</a:t>
            </a:r>
          </a:p>
        </p:txBody>
      </p:sp>
      <p:grpSp>
        <p:nvGrpSpPr>
          <p:cNvPr id="25" name="Group 31"/>
          <p:cNvGrpSpPr>
            <a:grpSpLocks/>
          </p:cNvGrpSpPr>
          <p:nvPr/>
        </p:nvGrpSpPr>
        <p:grpSpPr bwMode="auto">
          <a:xfrm>
            <a:off x="4343376" y="3136897"/>
            <a:ext cx="2760662" cy="3084513"/>
            <a:chOff x="243" y="1461"/>
            <a:chExt cx="1739" cy="1943"/>
          </a:xfrm>
        </p:grpSpPr>
        <p:sp>
          <p:nvSpPr>
            <p:cNvPr id="26" name="Text Box 15"/>
            <p:cNvSpPr txBox="1">
              <a:spLocks noChangeArrowheads="1"/>
            </p:cNvSpPr>
            <p:nvPr/>
          </p:nvSpPr>
          <p:spPr bwMode="auto">
            <a:xfrm>
              <a:off x="872" y="3152"/>
              <a:ext cx="233" cy="252"/>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2000" i="1">
                  <a:solidFill>
                    <a:srgbClr val="000000"/>
                  </a:solidFill>
                </a:rPr>
                <a:t>G</a:t>
              </a:r>
            </a:p>
          </p:txBody>
        </p:sp>
        <p:sp>
          <p:nvSpPr>
            <p:cNvPr id="27" name="Oval 3"/>
            <p:cNvSpPr>
              <a:spLocks noChangeArrowheads="1"/>
            </p:cNvSpPr>
            <p:nvPr/>
          </p:nvSpPr>
          <p:spPr bwMode="auto">
            <a:xfrm>
              <a:off x="243" y="1897"/>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a</a:t>
              </a:r>
            </a:p>
          </p:txBody>
        </p:sp>
        <p:sp>
          <p:nvSpPr>
            <p:cNvPr id="28" name="Oval 4"/>
            <p:cNvSpPr>
              <a:spLocks noChangeArrowheads="1"/>
            </p:cNvSpPr>
            <p:nvPr/>
          </p:nvSpPr>
          <p:spPr bwMode="auto">
            <a:xfrm>
              <a:off x="824" y="146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b</a:t>
              </a:r>
            </a:p>
          </p:txBody>
        </p:sp>
        <p:sp>
          <p:nvSpPr>
            <p:cNvPr id="29" name="Oval 5"/>
            <p:cNvSpPr>
              <a:spLocks noChangeArrowheads="1"/>
            </p:cNvSpPr>
            <p:nvPr/>
          </p:nvSpPr>
          <p:spPr bwMode="auto">
            <a:xfrm>
              <a:off x="1646" y="146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c</a:t>
              </a:r>
            </a:p>
          </p:txBody>
        </p:sp>
        <p:sp>
          <p:nvSpPr>
            <p:cNvPr id="30" name="Oval 6"/>
            <p:cNvSpPr>
              <a:spLocks noChangeArrowheads="1"/>
            </p:cNvSpPr>
            <p:nvPr/>
          </p:nvSpPr>
          <p:spPr bwMode="auto">
            <a:xfrm>
              <a:off x="1646" y="2332"/>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e</a:t>
              </a:r>
            </a:p>
          </p:txBody>
        </p:sp>
        <p:sp>
          <p:nvSpPr>
            <p:cNvPr id="31" name="Oval 7"/>
            <p:cNvSpPr>
              <a:spLocks noChangeArrowheads="1"/>
            </p:cNvSpPr>
            <p:nvPr/>
          </p:nvSpPr>
          <p:spPr bwMode="auto">
            <a:xfrm>
              <a:off x="799" y="2329"/>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d</a:t>
              </a:r>
            </a:p>
          </p:txBody>
        </p:sp>
        <p:cxnSp>
          <p:nvCxnSpPr>
            <p:cNvPr id="32" name="AutoShape 9"/>
            <p:cNvCxnSpPr>
              <a:cxnSpLocks noChangeShapeType="1"/>
              <a:stCxn id="29" idx="4"/>
              <a:endCxn id="30" idx="0"/>
            </p:cNvCxnSpPr>
            <p:nvPr/>
          </p:nvCxnSpPr>
          <p:spPr bwMode="auto">
            <a:xfrm>
              <a:off x="1814" y="1797"/>
              <a:ext cx="0" cy="535"/>
            </a:xfrm>
            <a:prstGeom prst="straightConnector1">
              <a:avLst/>
            </a:prstGeom>
            <a:noFill/>
            <a:ln w="19050">
              <a:solidFill>
                <a:schemeClr val="tx1"/>
              </a:solidFill>
              <a:round/>
              <a:headEnd/>
              <a:tailEnd/>
            </a:ln>
          </p:spPr>
        </p:cxnSp>
        <p:cxnSp>
          <p:nvCxnSpPr>
            <p:cNvPr id="33" name="AutoShape 10"/>
            <p:cNvCxnSpPr>
              <a:cxnSpLocks noChangeShapeType="1"/>
              <a:stCxn id="31" idx="6"/>
              <a:endCxn id="30" idx="2"/>
            </p:cNvCxnSpPr>
            <p:nvPr/>
          </p:nvCxnSpPr>
          <p:spPr bwMode="auto">
            <a:xfrm>
              <a:off x="1135" y="2497"/>
              <a:ext cx="511" cy="3"/>
            </a:xfrm>
            <a:prstGeom prst="straightConnector1">
              <a:avLst/>
            </a:prstGeom>
            <a:noFill/>
            <a:ln w="19050">
              <a:solidFill>
                <a:schemeClr val="tx1"/>
              </a:solidFill>
              <a:round/>
              <a:headEnd/>
              <a:tailEnd/>
            </a:ln>
          </p:spPr>
        </p:cxnSp>
        <p:cxnSp>
          <p:nvCxnSpPr>
            <p:cNvPr id="34" name="AutoShape 11"/>
            <p:cNvCxnSpPr>
              <a:cxnSpLocks noChangeShapeType="1"/>
              <a:stCxn id="27" idx="5"/>
              <a:endCxn id="31" idx="1"/>
            </p:cNvCxnSpPr>
            <p:nvPr/>
          </p:nvCxnSpPr>
          <p:spPr bwMode="auto">
            <a:xfrm>
              <a:off x="530" y="2184"/>
              <a:ext cx="318" cy="194"/>
            </a:xfrm>
            <a:prstGeom prst="straightConnector1">
              <a:avLst/>
            </a:prstGeom>
            <a:noFill/>
            <a:ln w="19050">
              <a:solidFill>
                <a:schemeClr val="tx1"/>
              </a:solidFill>
              <a:round/>
              <a:headEnd/>
              <a:tailEnd/>
            </a:ln>
          </p:spPr>
        </p:cxnSp>
        <p:cxnSp>
          <p:nvCxnSpPr>
            <p:cNvPr id="35" name="AutoShape 12"/>
            <p:cNvCxnSpPr>
              <a:cxnSpLocks noChangeShapeType="1"/>
              <a:stCxn id="29" idx="3"/>
              <a:endCxn id="31" idx="7"/>
            </p:cNvCxnSpPr>
            <p:nvPr/>
          </p:nvCxnSpPr>
          <p:spPr bwMode="auto">
            <a:xfrm flipH="1">
              <a:off x="1086" y="1748"/>
              <a:ext cx="609" cy="630"/>
            </a:xfrm>
            <a:prstGeom prst="straightConnector1">
              <a:avLst/>
            </a:prstGeom>
            <a:noFill/>
            <a:ln w="19050">
              <a:solidFill>
                <a:schemeClr val="tx1"/>
              </a:solidFill>
              <a:round/>
              <a:headEnd/>
              <a:tailEnd/>
            </a:ln>
          </p:spPr>
        </p:cxnSp>
        <p:cxnSp>
          <p:nvCxnSpPr>
            <p:cNvPr id="36" name="AutoShape 13"/>
            <p:cNvCxnSpPr>
              <a:cxnSpLocks noChangeShapeType="1"/>
              <a:stCxn id="28" idx="6"/>
              <a:endCxn id="29" idx="2"/>
            </p:cNvCxnSpPr>
            <p:nvPr/>
          </p:nvCxnSpPr>
          <p:spPr bwMode="auto">
            <a:xfrm>
              <a:off x="1160" y="1629"/>
              <a:ext cx="486" cy="0"/>
            </a:xfrm>
            <a:prstGeom prst="straightConnector1">
              <a:avLst/>
            </a:prstGeom>
            <a:noFill/>
            <a:ln w="19050">
              <a:solidFill>
                <a:schemeClr val="tx1"/>
              </a:solidFill>
              <a:round/>
              <a:headEnd/>
              <a:tailEnd/>
            </a:ln>
          </p:spPr>
        </p:cxnSp>
        <p:cxnSp>
          <p:nvCxnSpPr>
            <p:cNvPr id="37" name="AutoShape 14"/>
            <p:cNvCxnSpPr>
              <a:cxnSpLocks noChangeShapeType="1"/>
              <a:stCxn id="27" idx="7"/>
              <a:endCxn id="28" idx="2"/>
            </p:cNvCxnSpPr>
            <p:nvPr/>
          </p:nvCxnSpPr>
          <p:spPr bwMode="auto">
            <a:xfrm flipV="1">
              <a:off x="530" y="1629"/>
              <a:ext cx="294" cy="317"/>
            </a:xfrm>
            <a:prstGeom prst="straightConnector1">
              <a:avLst/>
            </a:prstGeom>
            <a:noFill/>
            <a:ln w="19050">
              <a:solidFill>
                <a:schemeClr val="tx1"/>
              </a:solidFill>
              <a:round/>
              <a:headEnd/>
              <a:tailEnd/>
            </a:ln>
          </p:spPr>
        </p:cxnSp>
        <p:sp>
          <p:nvSpPr>
            <p:cNvPr id="38" name="Oval 19"/>
            <p:cNvSpPr>
              <a:spLocks noChangeArrowheads="1"/>
            </p:cNvSpPr>
            <p:nvPr/>
          </p:nvSpPr>
          <p:spPr bwMode="auto">
            <a:xfrm>
              <a:off x="1646" y="2961"/>
              <a:ext cx="336" cy="336"/>
            </a:xfrm>
            <a:prstGeom prst="ellipse">
              <a:avLst/>
            </a:prstGeom>
            <a:solidFill>
              <a:srgbClr val="FFFF00"/>
            </a:solidFill>
            <a:ln w="9525">
              <a:solidFill>
                <a:schemeClr val="tx1"/>
              </a:solidFill>
              <a:round/>
              <a:headEnd/>
              <a:tailEnd/>
            </a:ln>
          </p:spPr>
          <p:txBody>
            <a:bodyPr wrap="none" anchor="ctr"/>
            <a:lstStyle/>
            <a:p>
              <a:pPr algn="ctr" eaLnBrk="0" fontAlgn="base" hangingPunct="0">
                <a:spcBef>
                  <a:spcPct val="0"/>
                </a:spcBef>
                <a:spcAft>
                  <a:spcPct val="0"/>
                </a:spcAft>
              </a:pPr>
              <a:r>
                <a:rPr lang="en-US" sz="2400" i="1">
                  <a:solidFill>
                    <a:srgbClr val="000000"/>
                  </a:solidFill>
                </a:rPr>
                <a:t>g</a:t>
              </a:r>
            </a:p>
          </p:txBody>
        </p:sp>
        <p:cxnSp>
          <p:nvCxnSpPr>
            <p:cNvPr id="39" name="AutoShape 20"/>
            <p:cNvCxnSpPr>
              <a:cxnSpLocks noChangeShapeType="1"/>
              <a:stCxn id="38" idx="0"/>
              <a:endCxn id="30" idx="4"/>
            </p:cNvCxnSpPr>
            <p:nvPr/>
          </p:nvCxnSpPr>
          <p:spPr bwMode="auto">
            <a:xfrm flipV="1">
              <a:off x="1814" y="2668"/>
              <a:ext cx="0" cy="293"/>
            </a:xfrm>
            <a:prstGeom prst="straightConnector1">
              <a:avLst/>
            </a:prstGeom>
            <a:noFill/>
            <a:ln w="19050">
              <a:solidFill>
                <a:schemeClr val="tx1"/>
              </a:solidFill>
              <a:round/>
              <a:headEnd/>
              <a:tailEnd/>
            </a:ln>
          </p:spPr>
        </p:cxnSp>
      </p:grpSp>
      <p:sp>
        <p:nvSpPr>
          <p:cNvPr id="40" name="Text Box 21"/>
          <p:cNvSpPr txBox="1">
            <a:spLocks noChangeArrowheads="1"/>
          </p:cNvSpPr>
          <p:nvPr/>
        </p:nvSpPr>
        <p:spPr bwMode="auto">
          <a:xfrm>
            <a:off x="7337443" y="3759150"/>
            <a:ext cx="2403551" cy="400110"/>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en-US" sz="2000" i="1">
                <a:solidFill>
                  <a:srgbClr val="000000"/>
                </a:solidFill>
              </a:rPr>
              <a:t>e</a:t>
            </a:r>
            <a:r>
              <a:rPr lang="en-US" sz="2000">
                <a:solidFill>
                  <a:srgbClr val="000000"/>
                </a:solidFill>
              </a:rPr>
              <a:t> là đỉnh rẽ nhánh</a:t>
            </a:r>
          </a:p>
        </p:txBody>
      </p:sp>
      <p:sp>
        <p:nvSpPr>
          <p:cNvPr id="41" name="AutoShape 35"/>
          <p:cNvSpPr>
            <a:spLocks noChangeArrowheads="1"/>
          </p:cNvSpPr>
          <p:nvPr/>
        </p:nvSpPr>
        <p:spPr bwMode="auto">
          <a:xfrm flipH="1" flipV="1">
            <a:off x="7108802" y="4260847"/>
            <a:ext cx="998537" cy="614363"/>
          </a:xfrm>
          <a:custGeom>
            <a:avLst/>
            <a:gdLst>
              <a:gd name="T0" fmla="*/ 699253 w 21600"/>
              <a:gd name="T1" fmla="*/ 0 h 21600"/>
              <a:gd name="T2" fmla="*/ 699253 w 21600"/>
              <a:gd name="T3" fmla="*/ 345807 h 21600"/>
              <a:gd name="T4" fmla="*/ 149642 w 21600"/>
              <a:gd name="T5" fmla="*/ 614363 h 21600"/>
              <a:gd name="T6" fmla="*/ 998537 w 21600"/>
              <a:gd name="T7" fmla="*/ 172903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000" i="1" u="sng">
              <a:solidFill>
                <a:srgbClr val="000000"/>
              </a:solidFill>
            </a:endParaRPr>
          </a:p>
        </p:txBody>
      </p:sp>
      <p:sp>
        <p:nvSpPr>
          <p:cNvPr id="42" name="AutoShape 36"/>
          <p:cNvSpPr>
            <a:spLocks noChangeArrowheads="1"/>
          </p:cNvSpPr>
          <p:nvPr/>
        </p:nvSpPr>
        <p:spPr bwMode="auto">
          <a:xfrm>
            <a:off x="6954813" y="5105397"/>
            <a:ext cx="960438" cy="423863"/>
          </a:xfrm>
          <a:prstGeom prst="leftArrow">
            <a:avLst>
              <a:gd name="adj1" fmla="val 50000"/>
              <a:gd name="adj2" fmla="val 56648"/>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000" i="1" u="sng">
              <a:solidFill>
                <a:srgbClr val="000000"/>
              </a:solidFill>
            </a:endParaRPr>
          </a:p>
        </p:txBody>
      </p:sp>
    </p:spTree>
    <p:extLst>
      <p:ext uri="{BB962C8B-B14F-4D97-AF65-F5344CB8AC3E}">
        <p14:creationId xmlns:p14="http://schemas.microsoft.com/office/powerpoint/2010/main" val="67272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27651" name="Slide Number Placeholder 4"/>
          <p:cNvSpPr>
            <a:spLocks noGrp="1"/>
          </p:cNvSpPr>
          <p:nvPr>
            <p:ph type="sldNum" sz="quarter" idx="11"/>
          </p:nvPr>
        </p:nvSpPr>
        <p:spPr>
          <a:noFill/>
        </p:spPr>
        <p:txBody>
          <a:bodyPr/>
          <a:lstStyle/>
          <a:p>
            <a:fld id="{44B72C7A-124E-47BB-AC82-FCCA243E87CD}" type="slidenum">
              <a:rPr lang="en-US">
                <a:solidFill>
                  <a:srgbClr val="000000"/>
                </a:solidFill>
              </a:rPr>
              <a:pPr/>
              <a:t>7</a:t>
            </a:fld>
            <a:endParaRPr lang="en-US">
              <a:solidFill>
                <a:srgbClr val="000000"/>
              </a:solidFill>
            </a:endParaRPr>
          </a:p>
        </p:txBody>
      </p:sp>
      <p:sp>
        <p:nvSpPr>
          <p:cNvPr id="27652" name="Rectangle 2"/>
          <p:cNvSpPr>
            <a:spLocks noGrp="1" noChangeArrowheads="1"/>
          </p:cNvSpPr>
          <p:nvPr>
            <p:ph type="title"/>
          </p:nvPr>
        </p:nvSpPr>
        <p:spPr>
          <a:xfrm>
            <a:off x="1701800" y="322263"/>
            <a:ext cx="8699500" cy="531812"/>
          </a:xfrm>
        </p:spPr>
        <p:txBody>
          <a:bodyPr/>
          <a:lstStyle/>
          <a:p>
            <a:pPr eaLnBrk="1" hangingPunct="1"/>
            <a:r>
              <a:rPr lang="en-US">
                <a:solidFill>
                  <a:srgbClr val="FF3300"/>
                </a:solidFill>
              </a:rPr>
              <a:t>Biểu diễn mạch điện</a:t>
            </a:r>
            <a:br>
              <a:rPr lang="en-US">
                <a:solidFill>
                  <a:srgbClr val="FF3300"/>
                </a:solidFill>
              </a:rPr>
            </a:br>
            <a:r>
              <a:rPr lang="en-US" sz="2400">
                <a:solidFill>
                  <a:srgbClr val="FF3300"/>
                </a:solidFill>
              </a:rPr>
              <a:t>(Electrical Circuits)</a:t>
            </a:r>
          </a:p>
        </p:txBody>
      </p:sp>
      <p:sp>
        <p:nvSpPr>
          <p:cNvPr id="27653" name="Freeform 3"/>
          <p:cNvSpPr>
            <a:spLocks/>
          </p:cNvSpPr>
          <p:nvPr/>
        </p:nvSpPr>
        <p:spPr bwMode="auto">
          <a:xfrm>
            <a:off x="6667501" y="3270251"/>
            <a:ext cx="758825" cy="303213"/>
          </a:xfrm>
          <a:custGeom>
            <a:avLst/>
            <a:gdLst>
              <a:gd name="T0" fmla="*/ 0 w 955"/>
              <a:gd name="T1" fmla="*/ 193 h 383"/>
              <a:gd name="T2" fmla="*/ 78 w 955"/>
              <a:gd name="T3" fmla="*/ 0 h 383"/>
              <a:gd name="T4" fmla="*/ 238 w 955"/>
              <a:gd name="T5" fmla="*/ 383 h 383"/>
              <a:gd name="T6" fmla="*/ 397 w 955"/>
              <a:gd name="T7" fmla="*/ 0 h 383"/>
              <a:gd name="T8" fmla="*/ 557 w 955"/>
              <a:gd name="T9" fmla="*/ 383 h 383"/>
              <a:gd name="T10" fmla="*/ 716 w 955"/>
              <a:gd name="T11" fmla="*/ 0 h 383"/>
              <a:gd name="T12" fmla="*/ 874 w 955"/>
              <a:gd name="T13" fmla="*/ 383 h 383"/>
              <a:gd name="T14" fmla="*/ 955 w 955"/>
              <a:gd name="T15" fmla="*/ 193 h 383"/>
              <a:gd name="T16" fmla="*/ 0 60000 65536"/>
              <a:gd name="T17" fmla="*/ 0 60000 65536"/>
              <a:gd name="T18" fmla="*/ 0 60000 65536"/>
              <a:gd name="T19" fmla="*/ 0 60000 65536"/>
              <a:gd name="T20" fmla="*/ 0 60000 65536"/>
              <a:gd name="T21" fmla="*/ 0 60000 65536"/>
              <a:gd name="T22" fmla="*/ 0 60000 65536"/>
              <a:gd name="T23" fmla="*/ 0 60000 65536"/>
              <a:gd name="T24" fmla="*/ 0 w 955"/>
              <a:gd name="T25" fmla="*/ 0 h 383"/>
              <a:gd name="T26" fmla="*/ 955 w 955"/>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5" h="383">
                <a:moveTo>
                  <a:pt x="0" y="193"/>
                </a:moveTo>
                <a:lnTo>
                  <a:pt x="78" y="0"/>
                </a:lnTo>
                <a:lnTo>
                  <a:pt x="238" y="383"/>
                </a:lnTo>
                <a:lnTo>
                  <a:pt x="397" y="0"/>
                </a:lnTo>
                <a:lnTo>
                  <a:pt x="557" y="383"/>
                </a:lnTo>
                <a:lnTo>
                  <a:pt x="716" y="0"/>
                </a:lnTo>
                <a:lnTo>
                  <a:pt x="874" y="383"/>
                </a:lnTo>
                <a:lnTo>
                  <a:pt x="955" y="193"/>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54" name="Line 4"/>
          <p:cNvSpPr>
            <a:spLocks noChangeShapeType="1"/>
          </p:cNvSpPr>
          <p:nvPr/>
        </p:nvSpPr>
        <p:spPr bwMode="auto">
          <a:xfrm>
            <a:off x="4646613" y="4110039"/>
            <a:ext cx="152400"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55" name="Line 5"/>
          <p:cNvSpPr>
            <a:spLocks noChangeShapeType="1"/>
          </p:cNvSpPr>
          <p:nvPr/>
        </p:nvSpPr>
        <p:spPr bwMode="auto">
          <a:xfrm>
            <a:off x="4570413" y="4033839"/>
            <a:ext cx="304800"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56" name="Line 6"/>
          <p:cNvSpPr>
            <a:spLocks noChangeShapeType="1"/>
          </p:cNvSpPr>
          <p:nvPr/>
        </p:nvSpPr>
        <p:spPr bwMode="auto">
          <a:xfrm>
            <a:off x="4494213" y="3957639"/>
            <a:ext cx="457200"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57" name="Line 7"/>
          <p:cNvSpPr>
            <a:spLocks noChangeShapeType="1"/>
          </p:cNvSpPr>
          <p:nvPr/>
        </p:nvSpPr>
        <p:spPr bwMode="auto">
          <a:xfrm>
            <a:off x="4722814" y="3194050"/>
            <a:ext cx="1587" cy="7635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58" name="Line 8"/>
          <p:cNvSpPr>
            <a:spLocks noChangeShapeType="1"/>
          </p:cNvSpPr>
          <p:nvPr/>
        </p:nvSpPr>
        <p:spPr bwMode="auto">
          <a:xfrm>
            <a:off x="5295900" y="2384425"/>
            <a:ext cx="1017588" cy="15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59" name="Line 9"/>
          <p:cNvSpPr>
            <a:spLocks noChangeShapeType="1"/>
          </p:cNvSpPr>
          <p:nvPr/>
        </p:nvSpPr>
        <p:spPr bwMode="auto">
          <a:xfrm>
            <a:off x="6450014" y="2384425"/>
            <a:ext cx="1019175" cy="15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0" name="Line 10"/>
          <p:cNvSpPr>
            <a:spLocks noChangeShapeType="1"/>
          </p:cNvSpPr>
          <p:nvPr/>
        </p:nvSpPr>
        <p:spPr bwMode="auto">
          <a:xfrm>
            <a:off x="6313489" y="1978025"/>
            <a:ext cx="1587" cy="8143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1" name="Line 11"/>
          <p:cNvSpPr>
            <a:spLocks noChangeShapeType="1"/>
          </p:cNvSpPr>
          <p:nvPr/>
        </p:nvSpPr>
        <p:spPr bwMode="auto">
          <a:xfrm flipH="1">
            <a:off x="6442075" y="2163763"/>
            <a:ext cx="7938" cy="514350"/>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2" name="Line 12"/>
          <p:cNvSpPr>
            <a:spLocks noChangeShapeType="1"/>
          </p:cNvSpPr>
          <p:nvPr/>
        </p:nvSpPr>
        <p:spPr bwMode="auto">
          <a:xfrm>
            <a:off x="6178550" y="2058989"/>
            <a:ext cx="1588" cy="10953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3" name="Line 13"/>
          <p:cNvSpPr>
            <a:spLocks noChangeShapeType="1"/>
          </p:cNvSpPr>
          <p:nvPr/>
        </p:nvSpPr>
        <p:spPr bwMode="auto">
          <a:xfrm>
            <a:off x="6122989" y="2112964"/>
            <a:ext cx="109537"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4" name="Line 14"/>
          <p:cNvSpPr>
            <a:spLocks noChangeShapeType="1"/>
          </p:cNvSpPr>
          <p:nvPr/>
        </p:nvSpPr>
        <p:spPr bwMode="auto">
          <a:xfrm>
            <a:off x="6530975" y="2112964"/>
            <a:ext cx="109538"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5" name="Freeform 15"/>
          <p:cNvSpPr>
            <a:spLocks/>
          </p:cNvSpPr>
          <p:nvPr/>
        </p:nvSpPr>
        <p:spPr bwMode="auto">
          <a:xfrm>
            <a:off x="7281864" y="4797426"/>
            <a:ext cx="758825" cy="301625"/>
          </a:xfrm>
          <a:custGeom>
            <a:avLst/>
            <a:gdLst>
              <a:gd name="T0" fmla="*/ 0 w 955"/>
              <a:gd name="T1" fmla="*/ 190 h 380"/>
              <a:gd name="T2" fmla="*/ 81 w 955"/>
              <a:gd name="T3" fmla="*/ 0 h 380"/>
              <a:gd name="T4" fmla="*/ 238 w 955"/>
              <a:gd name="T5" fmla="*/ 380 h 380"/>
              <a:gd name="T6" fmla="*/ 398 w 955"/>
              <a:gd name="T7" fmla="*/ 0 h 380"/>
              <a:gd name="T8" fmla="*/ 557 w 955"/>
              <a:gd name="T9" fmla="*/ 380 h 380"/>
              <a:gd name="T10" fmla="*/ 717 w 955"/>
              <a:gd name="T11" fmla="*/ 0 h 380"/>
              <a:gd name="T12" fmla="*/ 876 w 955"/>
              <a:gd name="T13" fmla="*/ 380 h 380"/>
              <a:gd name="T14" fmla="*/ 955 w 955"/>
              <a:gd name="T15" fmla="*/ 190 h 380"/>
              <a:gd name="T16" fmla="*/ 0 60000 65536"/>
              <a:gd name="T17" fmla="*/ 0 60000 65536"/>
              <a:gd name="T18" fmla="*/ 0 60000 65536"/>
              <a:gd name="T19" fmla="*/ 0 60000 65536"/>
              <a:gd name="T20" fmla="*/ 0 60000 65536"/>
              <a:gd name="T21" fmla="*/ 0 60000 65536"/>
              <a:gd name="T22" fmla="*/ 0 60000 65536"/>
              <a:gd name="T23" fmla="*/ 0 60000 65536"/>
              <a:gd name="T24" fmla="*/ 0 w 955"/>
              <a:gd name="T25" fmla="*/ 0 h 380"/>
              <a:gd name="T26" fmla="*/ 955 w 955"/>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55" h="380">
                <a:moveTo>
                  <a:pt x="0" y="190"/>
                </a:moveTo>
                <a:lnTo>
                  <a:pt x="81" y="0"/>
                </a:lnTo>
                <a:lnTo>
                  <a:pt x="238" y="380"/>
                </a:lnTo>
                <a:lnTo>
                  <a:pt x="398" y="0"/>
                </a:lnTo>
                <a:lnTo>
                  <a:pt x="557" y="380"/>
                </a:lnTo>
                <a:lnTo>
                  <a:pt x="717" y="0"/>
                </a:lnTo>
                <a:lnTo>
                  <a:pt x="876" y="380"/>
                </a:lnTo>
                <a:lnTo>
                  <a:pt x="955" y="190"/>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6" name="Line 16"/>
          <p:cNvSpPr>
            <a:spLocks noChangeShapeType="1"/>
          </p:cNvSpPr>
          <p:nvPr/>
        </p:nvSpPr>
        <p:spPr bwMode="auto">
          <a:xfrm flipH="1">
            <a:off x="8405814" y="3232150"/>
            <a:ext cx="185737" cy="15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7" name="Freeform 17"/>
          <p:cNvSpPr>
            <a:spLocks/>
          </p:cNvSpPr>
          <p:nvPr/>
        </p:nvSpPr>
        <p:spPr bwMode="auto">
          <a:xfrm>
            <a:off x="8405814" y="3279775"/>
            <a:ext cx="185737" cy="46038"/>
          </a:xfrm>
          <a:custGeom>
            <a:avLst/>
            <a:gdLst>
              <a:gd name="T0" fmla="*/ 0 w 235"/>
              <a:gd name="T1" fmla="*/ 57 h 57"/>
              <a:gd name="T2" fmla="*/ 21 w 235"/>
              <a:gd name="T3" fmla="*/ 36 h 57"/>
              <a:gd name="T4" fmla="*/ 44 w 235"/>
              <a:gd name="T5" fmla="*/ 19 h 57"/>
              <a:gd name="T6" fmla="*/ 73 w 235"/>
              <a:gd name="T7" fmla="*/ 7 h 57"/>
              <a:gd name="T8" fmla="*/ 102 w 235"/>
              <a:gd name="T9" fmla="*/ 0 h 57"/>
              <a:gd name="T10" fmla="*/ 133 w 235"/>
              <a:gd name="T11" fmla="*/ 0 h 57"/>
              <a:gd name="T12" fmla="*/ 162 w 235"/>
              <a:gd name="T13" fmla="*/ 7 h 57"/>
              <a:gd name="T14" fmla="*/ 190 w 235"/>
              <a:gd name="T15" fmla="*/ 19 h 57"/>
              <a:gd name="T16" fmla="*/ 213 w 235"/>
              <a:gd name="T17" fmla="*/ 36 h 57"/>
              <a:gd name="T18" fmla="*/ 235 w 235"/>
              <a:gd name="T19" fmla="*/ 57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
              <a:gd name="T31" fmla="*/ 0 h 57"/>
              <a:gd name="T32" fmla="*/ 235 w 235"/>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 h="57">
                <a:moveTo>
                  <a:pt x="0" y="57"/>
                </a:moveTo>
                <a:lnTo>
                  <a:pt x="21" y="36"/>
                </a:lnTo>
                <a:lnTo>
                  <a:pt x="44" y="19"/>
                </a:lnTo>
                <a:lnTo>
                  <a:pt x="73" y="7"/>
                </a:lnTo>
                <a:lnTo>
                  <a:pt x="102" y="0"/>
                </a:lnTo>
                <a:lnTo>
                  <a:pt x="133" y="0"/>
                </a:lnTo>
                <a:lnTo>
                  <a:pt x="162" y="7"/>
                </a:lnTo>
                <a:lnTo>
                  <a:pt x="190" y="19"/>
                </a:lnTo>
                <a:lnTo>
                  <a:pt x="213" y="36"/>
                </a:lnTo>
                <a:lnTo>
                  <a:pt x="235" y="57"/>
                </a:lnTo>
              </a:path>
            </a:pathLst>
          </a:cu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8" name="Line 18"/>
          <p:cNvSpPr>
            <a:spLocks noChangeShapeType="1"/>
          </p:cNvSpPr>
          <p:nvPr/>
        </p:nvSpPr>
        <p:spPr bwMode="auto">
          <a:xfrm flipV="1">
            <a:off x="8497889" y="3279776"/>
            <a:ext cx="1587" cy="373063"/>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69" name="Line 19"/>
          <p:cNvSpPr>
            <a:spLocks noChangeShapeType="1"/>
          </p:cNvSpPr>
          <p:nvPr/>
        </p:nvSpPr>
        <p:spPr bwMode="auto">
          <a:xfrm flipV="1">
            <a:off x="8497889" y="2906714"/>
            <a:ext cx="1587" cy="32543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0" name="Line 20"/>
          <p:cNvSpPr>
            <a:spLocks noChangeShapeType="1"/>
          </p:cNvSpPr>
          <p:nvPr/>
        </p:nvSpPr>
        <p:spPr bwMode="auto">
          <a:xfrm>
            <a:off x="8497888" y="2592389"/>
            <a:ext cx="336550"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1" name="Line 21"/>
          <p:cNvSpPr>
            <a:spLocks noChangeShapeType="1"/>
          </p:cNvSpPr>
          <p:nvPr/>
        </p:nvSpPr>
        <p:spPr bwMode="auto">
          <a:xfrm>
            <a:off x="9477375" y="2592389"/>
            <a:ext cx="336550" cy="1587"/>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2" name="Freeform 22"/>
          <p:cNvSpPr>
            <a:spLocks noEditPoints="1"/>
          </p:cNvSpPr>
          <p:nvPr/>
        </p:nvSpPr>
        <p:spPr bwMode="auto">
          <a:xfrm>
            <a:off x="8834439" y="2557463"/>
            <a:ext cx="642937" cy="69850"/>
          </a:xfrm>
          <a:custGeom>
            <a:avLst/>
            <a:gdLst>
              <a:gd name="T0" fmla="*/ 721 w 811"/>
              <a:gd name="T1" fmla="*/ 44 h 88"/>
              <a:gd name="T2" fmla="*/ 767 w 811"/>
              <a:gd name="T3" fmla="*/ 44 h 88"/>
              <a:gd name="T4" fmla="*/ 811 w 811"/>
              <a:gd name="T5" fmla="*/ 44 h 88"/>
              <a:gd name="T6" fmla="*/ 721 w 811"/>
              <a:gd name="T7" fmla="*/ 44 h 88"/>
              <a:gd name="T8" fmla="*/ 0 w 811"/>
              <a:gd name="T9" fmla="*/ 44 h 88"/>
              <a:gd name="T10" fmla="*/ 4 w 811"/>
              <a:gd name="T11" fmla="*/ 29 h 88"/>
              <a:gd name="T12" fmla="*/ 13 w 811"/>
              <a:gd name="T13" fmla="*/ 13 h 88"/>
              <a:gd name="T14" fmla="*/ 29 w 811"/>
              <a:gd name="T15" fmla="*/ 4 h 88"/>
              <a:gd name="T16" fmla="*/ 46 w 811"/>
              <a:gd name="T17" fmla="*/ 0 h 88"/>
              <a:gd name="T18" fmla="*/ 63 w 811"/>
              <a:gd name="T19" fmla="*/ 4 h 88"/>
              <a:gd name="T20" fmla="*/ 77 w 811"/>
              <a:gd name="T21" fmla="*/ 13 h 88"/>
              <a:gd name="T22" fmla="*/ 87 w 811"/>
              <a:gd name="T23" fmla="*/ 29 h 88"/>
              <a:gd name="T24" fmla="*/ 90 w 811"/>
              <a:gd name="T25" fmla="*/ 44 h 88"/>
              <a:gd name="T26" fmla="*/ 87 w 811"/>
              <a:gd name="T27" fmla="*/ 62 h 88"/>
              <a:gd name="T28" fmla="*/ 77 w 811"/>
              <a:gd name="T29" fmla="*/ 77 h 88"/>
              <a:gd name="T30" fmla="*/ 63 w 811"/>
              <a:gd name="T31" fmla="*/ 87 h 88"/>
              <a:gd name="T32" fmla="*/ 46 w 811"/>
              <a:gd name="T33" fmla="*/ 88 h 88"/>
              <a:gd name="T34" fmla="*/ 29 w 811"/>
              <a:gd name="T35" fmla="*/ 87 h 88"/>
              <a:gd name="T36" fmla="*/ 13 w 811"/>
              <a:gd name="T37" fmla="*/ 77 h 88"/>
              <a:gd name="T38" fmla="*/ 4 w 811"/>
              <a:gd name="T39" fmla="*/ 62 h 88"/>
              <a:gd name="T40" fmla="*/ 0 w 811"/>
              <a:gd name="T41" fmla="*/ 44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11"/>
              <a:gd name="T64" fmla="*/ 0 h 88"/>
              <a:gd name="T65" fmla="*/ 811 w 811"/>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11" h="88">
                <a:moveTo>
                  <a:pt x="721" y="44"/>
                </a:moveTo>
                <a:lnTo>
                  <a:pt x="767" y="44"/>
                </a:lnTo>
                <a:lnTo>
                  <a:pt x="811" y="44"/>
                </a:lnTo>
                <a:lnTo>
                  <a:pt x="721" y="44"/>
                </a:lnTo>
                <a:close/>
                <a:moveTo>
                  <a:pt x="0" y="44"/>
                </a:moveTo>
                <a:lnTo>
                  <a:pt x="4" y="29"/>
                </a:lnTo>
                <a:lnTo>
                  <a:pt x="13" y="13"/>
                </a:lnTo>
                <a:lnTo>
                  <a:pt x="29" y="4"/>
                </a:lnTo>
                <a:lnTo>
                  <a:pt x="46" y="0"/>
                </a:lnTo>
                <a:lnTo>
                  <a:pt x="63" y="4"/>
                </a:lnTo>
                <a:lnTo>
                  <a:pt x="77" y="13"/>
                </a:lnTo>
                <a:lnTo>
                  <a:pt x="87" y="29"/>
                </a:lnTo>
                <a:lnTo>
                  <a:pt x="90" y="44"/>
                </a:lnTo>
                <a:lnTo>
                  <a:pt x="87" y="62"/>
                </a:lnTo>
                <a:lnTo>
                  <a:pt x="77" y="77"/>
                </a:lnTo>
                <a:lnTo>
                  <a:pt x="63" y="87"/>
                </a:lnTo>
                <a:lnTo>
                  <a:pt x="46" y="88"/>
                </a:lnTo>
                <a:lnTo>
                  <a:pt x="29" y="87"/>
                </a:lnTo>
                <a:lnTo>
                  <a:pt x="13" y="77"/>
                </a:lnTo>
                <a:lnTo>
                  <a:pt x="4" y="62"/>
                </a:lnTo>
                <a:lnTo>
                  <a:pt x="0" y="44"/>
                </a:lnTo>
                <a:close/>
              </a:path>
            </a:pathLst>
          </a:custGeom>
          <a:solidFill>
            <a:srgbClr val="FFFFFF"/>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3" name="Line 23"/>
          <p:cNvSpPr>
            <a:spLocks noChangeShapeType="1"/>
          </p:cNvSpPr>
          <p:nvPr/>
        </p:nvSpPr>
        <p:spPr bwMode="auto">
          <a:xfrm flipV="1">
            <a:off x="8904289" y="2414588"/>
            <a:ext cx="466725" cy="163512"/>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4" name="Freeform 24"/>
          <p:cNvSpPr>
            <a:spLocks/>
          </p:cNvSpPr>
          <p:nvPr/>
        </p:nvSpPr>
        <p:spPr bwMode="auto">
          <a:xfrm>
            <a:off x="9405939" y="2520950"/>
            <a:ext cx="71437" cy="71438"/>
          </a:xfrm>
          <a:custGeom>
            <a:avLst/>
            <a:gdLst>
              <a:gd name="T0" fmla="*/ 0 w 90"/>
              <a:gd name="T1" fmla="*/ 90 h 90"/>
              <a:gd name="T2" fmla="*/ 90 w 90"/>
              <a:gd name="T3" fmla="*/ 90 h 90"/>
              <a:gd name="T4" fmla="*/ 46 w 90"/>
              <a:gd name="T5" fmla="*/ 0 h 90"/>
              <a:gd name="T6" fmla="*/ 0 w 90"/>
              <a:gd name="T7" fmla="*/ 90 h 90"/>
              <a:gd name="T8" fmla="*/ 0 60000 65536"/>
              <a:gd name="T9" fmla="*/ 0 60000 65536"/>
              <a:gd name="T10" fmla="*/ 0 60000 65536"/>
              <a:gd name="T11" fmla="*/ 0 60000 65536"/>
              <a:gd name="T12" fmla="*/ 0 w 90"/>
              <a:gd name="T13" fmla="*/ 0 h 90"/>
              <a:gd name="T14" fmla="*/ 90 w 90"/>
              <a:gd name="T15" fmla="*/ 90 h 90"/>
            </a:gdLst>
            <a:ahLst/>
            <a:cxnLst>
              <a:cxn ang="T8">
                <a:pos x="T0" y="T1"/>
              </a:cxn>
              <a:cxn ang="T9">
                <a:pos x="T2" y="T3"/>
              </a:cxn>
              <a:cxn ang="T10">
                <a:pos x="T4" y="T5"/>
              </a:cxn>
              <a:cxn ang="T11">
                <a:pos x="T6" y="T7"/>
              </a:cxn>
            </a:cxnLst>
            <a:rect l="T12" t="T13" r="T14" b="T15"/>
            <a:pathLst>
              <a:path w="90" h="90">
                <a:moveTo>
                  <a:pt x="0" y="90"/>
                </a:moveTo>
                <a:lnTo>
                  <a:pt x="90" y="90"/>
                </a:lnTo>
                <a:lnTo>
                  <a:pt x="46" y="0"/>
                </a:lnTo>
                <a:lnTo>
                  <a:pt x="0" y="90"/>
                </a:lnTo>
                <a:close/>
              </a:path>
            </a:pathLst>
          </a:custGeom>
          <a:solidFill>
            <a:srgbClr val="000000"/>
          </a:solid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5" name="Line 25"/>
          <p:cNvSpPr>
            <a:spLocks noChangeShapeType="1"/>
          </p:cNvSpPr>
          <p:nvPr/>
        </p:nvSpPr>
        <p:spPr bwMode="auto">
          <a:xfrm flipH="1">
            <a:off x="4722814" y="2384426"/>
            <a:ext cx="573087" cy="809625"/>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6" name="Line 26"/>
          <p:cNvSpPr>
            <a:spLocks noChangeShapeType="1"/>
          </p:cNvSpPr>
          <p:nvPr/>
        </p:nvSpPr>
        <p:spPr bwMode="auto">
          <a:xfrm flipH="1" flipV="1">
            <a:off x="5295900" y="2384426"/>
            <a:ext cx="1371600" cy="1038225"/>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7" name="Line 27"/>
          <p:cNvSpPr>
            <a:spLocks noChangeShapeType="1"/>
          </p:cNvSpPr>
          <p:nvPr/>
        </p:nvSpPr>
        <p:spPr bwMode="auto">
          <a:xfrm flipH="1" flipV="1">
            <a:off x="5295901" y="2384426"/>
            <a:ext cx="1985963" cy="2563813"/>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8" name="Line 28"/>
          <p:cNvSpPr>
            <a:spLocks noChangeShapeType="1"/>
          </p:cNvSpPr>
          <p:nvPr/>
        </p:nvSpPr>
        <p:spPr bwMode="auto">
          <a:xfrm>
            <a:off x="7469188" y="2384425"/>
            <a:ext cx="1028700" cy="5222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79" name="Line 29"/>
          <p:cNvSpPr>
            <a:spLocks noChangeShapeType="1"/>
          </p:cNvSpPr>
          <p:nvPr/>
        </p:nvSpPr>
        <p:spPr bwMode="auto">
          <a:xfrm flipH="1" flipV="1">
            <a:off x="7426326" y="3422650"/>
            <a:ext cx="1071563" cy="230188"/>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80" name="Line 30"/>
          <p:cNvSpPr>
            <a:spLocks noChangeShapeType="1"/>
          </p:cNvSpPr>
          <p:nvPr/>
        </p:nvSpPr>
        <p:spPr bwMode="auto">
          <a:xfrm flipH="1" flipV="1">
            <a:off x="7469188" y="2384426"/>
            <a:ext cx="1028700" cy="207963"/>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81" name="Line 31"/>
          <p:cNvSpPr>
            <a:spLocks noChangeShapeType="1"/>
          </p:cNvSpPr>
          <p:nvPr/>
        </p:nvSpPr>
        <p:spPr bwMode="auto">
          <a:xfrm flipH="1">
            <a:off x="8040689" y="2592388"/>
            <a:ext cx="1773237" cy="2355850"/>
          </a:xfrm>
          <a:prstGeom prst="line">
            <a:avLst/>
          </a:prstGeom>
          <a:noFill/>
          <a:ln w="1905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27682" name="Text Box 32"/>
          <p:cNvSpPr txBox="1">
            <a:spLocks noChangeArrowheads="1"/>
          </p:cNvSpPr>
          <p:nvPr/>
        </p:nvSpPr>
        <p:spPr bwMode="auto">
          <a:xfrm>
            <a:off x="1905000" y="5105401"/>
            <a:ext cx="5065810" cy="830997"/>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Đỉnh = nguồn, công tắc, điện trở, …</a:t>
            </a:r>
          </a:p>
          <a:p>
            <a:pPr eaLnBrk="0" fontAlgn="base" hangingPunct="0">
              <a:spcBef>
                <a:spcPct val="0"/>
              </a:spcBef>
              <a:spcAft>
                <a:spcPct val="0"/>
              </a:spcAft>
            </a:pPr>
            <a:r>
              <a:rPr lang="en-US" sz="2400">
                <a:solidFill>
                  <a:srgbClr val="000000"/>
                </a:solidFill>
                <a:latin typeface="Arial" pitchFamily="34" charset="0"/>
              </a:rPr>
              <a:t>Cạnh = đoạn dây nối</a:t>
            </a:r>
          </a:p>
        </p:txBody>
      </p:sp>
      <p:sp>
        <p:nvSpPr>
          <p:cNvPr id="27683" name="Oval 33"/>
          <p:cNvSpPr>
            <a:spLocks noChangeArrowheads="1"/>
          </p:cNvSpPr>
          <p:nvPr/>
        </p:nvSpPr>
        <p:spPr bwMode="auto">
          <a:xfrm>
            <a:off x="6527800" y="2835275"/>
            <a:ext cx="1017588" cy="1017588"/>
          </a:xfrm>
          <a:prstGeom prst="ellipse">
            <a:avLst/>
          </a:prstGeom>
          <a:noFill/>
          <a:ln w="19050">
            <a:solidFill>
              <a:srgbClr val="0000FF"/>
            </a:solidFill>
            <a:round/>
            <a:headEnd/>
            <a:tailEnd/>
          </a:ln>
        </p:spPr>
        <p:txBody>
          <a:bodyPr wrap="none" anchor="ctr"/>
          <a:lstStyle/>
          <a:p>
            <a:pPr algn="ctr" eaLnBrk="0" fontAlgn="base" hangingPunct="0">
              <a:spcBef>
                <a:spcPct val="0"/>
              </a:spcBef>
              <a:spcAft>
                <a:spcPct val="0"/>
              </a:spcAft>
            </a:pPr>
            <a:endParaRPr lang="en-US" sz="2400">
              <a:solidFill>
                <a:srgbClr val="0000FF"/>
              </a:solidFill>
              <a:latin typeface="Courier New" pitchFamily="49" charset="0"/>
            </a:endParaRPr>
          </a:p>
        </p:txBody>
      </p:sp>
      <p:sp>
        <p:nvSpPr>
          <p:cNvPr id="27684" name="Oval 34"/>
          <p:cNvSpPr>
            <a:spLocks noChangeArrowheads="1"/>
          </p:cNvSpPr>
          <p:nvPr/>
        </p:nvSpPr>
        <p:spPr bwMode="auto">
          <a:xfrm>
            <a:off x="7131050" y="4435475"/>
            <a:ext cx="1017588" cy="1017588"/>
          </a:xfrm>
          <a:prstGeom prst="ellipse">
            <a:avLst/>
          </a:prstGeom>
          <a:noFill/>
          <a:ln w="19050">
            <a:solidFill>
              <a:srgbClr val="0000FF"/>
            </a:solidFill>
            <a:round/>
            <a:headEnd/>
            <a:tailEnd/>
          </a:ln>
        </p:spPr>
        <p:txBody>
          <a:bodyPr wrap="none" anchor="ctr"/>
          <a:lstStyle/>
          <a:p>
            <a:pPr algn="ctr" eaLnBrk="0" fontAlgn="base" hangingPunct="0">
              <a:spcBef>
                <a:spcPct val="0"/>
              </a:spcBef>
              <a:spcAft>
                <a:spcPct val="0"/>
              </a:spcAft>
            </a:pPr>
            <a:endParaRPr lang="en-US" sz="2400">
              <a:solidFill>
                <a:srgbClr val="0000FF"/>
              </a:solidFill>
              <a:latin typeface="Courier New" pitchFamily="49" charset="0"/>
            </a:endParaRPr>
          </a:p>
        </p:txBody>
      </p:sp>
      <p:sp>
        <p:nvSpPr>
          <p:cNvPr id="27685" name="Oval 35"/>
          <p:cNvSpPr>
            <a:spLocks noChangeArrowheads="1"/>
          </p:cNvSpPr>
          <p:nvPr/>
        </p:nvSpPr>
        <p:spPr bwMode="auto">
          <a:xfrm>
            <a:off x="5878514" y="1878014"/>
            <a:ext cx="1017587" cy="1017587"/>
          </a:xfrm>
          <a:prstGeom prst="ellipse">
            <a:avLst/>
          </a:prstGeom>
          <a:noFill/>
          <a:ln w="19050">
            <a:solidFill>
              <a:srgbClr val="0000FF"/>
            </a:solidFill>
            <a:round/>
            <a:headEnd/>
            <a:tailEnd/>
          </a:ln>
        </p:spPr>
        <p:txBody>
          <a:bodyPr wrap="none" anchor="ctr"/>
          <a:lstStyle/>
          <a:p>
            <a:pPr algn="ctr" eaLnBrk="0" fontAlgn="base" hangingPunct="0">
              <a:spcBef>
                <a:spcPct val="0"/>
              </a:spcBef>
              <a:spcAft>
                <a:spcPct val="0"/>
              </a:spcAft>
            </a:pPr>
            <a:endParaRPr lang="en-US" sz="2400">
              <a:solidFill>
                <a:srgbClr val="0000FF"/>
              </a:solidFill>
              <a:latin typeface="Courier New" pitchFamily="49" charset="0"/>
            </a:endParaRPr>
          </a:p>
        </p:txBody>
      </p:sp>
      <p:sp>
        <p:nvSpPr>
          <p:cNvPr id="27686" name="Oval 36"/>
          <p:cNvSpPr>
            <a:spLocks noChangeArrowheads="1"/>
          </p:cNvSpPr>
          <p:nvPr/>
        </p:nvSpPr>
        <p:spPr bwMode="auto">
          <a:xfrm>
            <a:off x="8651875" y="2028825"/>
            <a:ext cx="1017588" cy="1017588"/>
          </a:xfrm>
          <a:prstGeom prst="ellipse">
            <a:avLst/>
          </a:prstGeom>
          <a:noFill/>
          <a:ln w="19050">
            <a:solidFill>
              <a:srgbClr val="0000FF"/>
            </a:solidFill>
            <a:round/>
            <a:headEnd/>
            <a:tailEnd/>
          </a:ln>
        </p:spPr>
        <p:txBody>
          <a:bodyPr wrap="none" anchor="ctr"/>
          <a:lstStyle/>
          <a:p>
            <a:pPr algn="ctr" eaLnBrk="0" fontAlgn="base" hangingPunct="0">
              <a:spcBef>
                <a:spcPct val="0"/>
              </a:spcBef>
              <a:spcAft>
                <a:spcPct val="0"/>
              </a:spcAft>
            </a:pPr>
            <a:endParaRPr lang="en-US" sz="2400">
              <a:solidFill>
                <a:srgbClr val="0000FF"/>
              </a:solidFill>
              <a:latin typeface="Courier New" pitchFamily="49" charset="0"/>
            </a:endParaRPr>
          </a:p>
        </p:txBody>
      </p:sp>
      <p:sp>
        <p:nvSpPr>
          <p:cNvPr id="27687" name="Oval 37"/>
          <p:cNvSpPr>
            <a:spLocks noChangeArrowheads="1"/>
          </p:cNvSpPr>
          <p:nvPr/>
        </p:nvSpPr>
        <p:spPr bwMode="auto">
          <a:xfrm>
            <a:off x="7878764" y="2786064"/>
            <a:ext cx="1017587" cy="1017587"/>
          </a:xfrm>
          <a:prstGeom prst="ellipse">
            <a:avLst/>
          </a:prstGeom>
          <a:noFill/>
          <a:ln w="19050">
            <a:solidFill>
              <a:srgbClr val="0000FF"/>
            </a:solidFill>
            <a:round/>
            <a:headEnd/>
            <a:tailEnd/>
          </a:ln>
        </p:spPr>
        <p:txBody>
          <a:bodyPr wrap="none" anchor="ctr"/>
          <a:lstStyle/>
          <a:p>
            <a:pPr algn="ctr" eaLnBrk="0" fontAlgn="base" hangingPunct="0">
              <a:spcBef>
                <a:spcPct val="0"/>
              </a:spcBef>
              <a:spcAft>
                <a:spcPct val="0"/>
              </a:spcAft>
            </a:pPr>
            <a:endParaRPr lang="en-US" sz="2400">
              <a:solidFill>
                <a:srgbClr val="0000FF"/>
              </a:solidFill>
              <a:latin typeface="Courier New" pitchFamily="49" charset="0"/>
            </a:endParaRPr>
          </a:p>
        </p:txBody>
      </p:sp>
      <p:sp>
        <p:nvSpPr>
          <p:cNvPr id="27688" name="Oval 38"/>
          <p:cNvSpPr>
            <a:spLocks noChangeArrowheads="1"/>
          </p:cNvSpPr>
          <p:nvPr/>
        </p:nvSpPr>
        <p:spPr bwMode="auto">
          <a:xfrm>
            <a:off x="4232275" y="3506789"/>
            <a:ext cx="1017588" cy="1017587"/>
          </a:xfrm>
          <a:prstGeom prst="ellipse">
            <a:avLst/>
          </a:prstGeom>
          <a:noFill/>
          <a:ln w="19050">
            <a:solidFill>
              <a:srgbClr val="0000FF"/>
            </a:solidFill>
            <a:round/>
            <a:headEnd/>
            <a:tailEnd/>
          </a:ln>
        </p:spPr>
        <p:txBody>
          <a:bodyPr wrap="none" anchor="ctr"/>
          <a:lstStyle/>
          <a:p>
            <a:pPr algn="ctr" eaLnBrk="0" fontAlgn="base" hangingPunct="0">
              <a:spcBef>
                <a:spcPct val="0"/>
              </a:spcBef>
              <a:spcAft>
                <a:spcPct val="0"/>
              </a:spcAft>
            </a:pPr>
            <a:endParaRPr lang="en-US" sz="2400">
              <a:solidFill>
                <a:srgbClr val="0000FF"/>
              </a:solidFill>
              <a:latin typeface="Courier New" pitchFamily="49" charset="0"/>
            </a:endParaRPr>
          </a:p>
        </p:txBody>
      </p:sp>
      <p:sp>
        <p:nvSpPr>
          <p:cNvPr id="27689" name="Text Box 39"/>
          <p:cNvSpPr txBox="1">
            <a:spLocks noChangeArrowheads="1"/>
          </p:cNvSpPr>
          <p:nvPr/>
        </p:nvSpPr>
        <p:spPr bwMode="auto">
          <a:xfrm>
            <a:off x="4883151" y="1712913"/>
            <a:ext cx="1084263"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Nguồn</a:t>
            </a:r>
          </a:p>
        </p:txBody>
      </p:sp>
      <p:sp>
        <p:nvSpPr>
          <p:cNvPr id="27690" name="Text Box 40"/>
          <p:cNvSpPr txBox="1">
            <a:spLocks noChangeArrowheads="1"/>
          </p:cNvSpPr>
          <p:nvPr/>
        </p:nvSpPr>
        <p:spPr bwMode="auto">
          <a:xfrm>
            <a:off x="7840664" y="1711325"/>
            <a:ext cx="1404937"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Công tắc</a:t>
            </a:r>
          </a:p>
        </p:txBody>
      </p:sp>
      <p:sp>
        <p:nvSpPr>
          <p:cNvPr id="27691" name="Text Box 41"/>
          <p:cNvSpPr txBox="1">
            <a:spLocks noChangeArrowheads="1"/>
          </p:cNvSpPr>
          <p:nvPr/>
        </p:nvSpPr>
        <p:spPr bwMode="auto">
          <a:xfrm>
            <a:off x="8045450" y="5122863"/>
            <a:ext cx="128270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Điện trở</a:t>
            </a:r>
          </a:p>
        </p:txBody>
      </p:sp>
    </p:spTree>
    <p:extLst>
      <p:ext uri="{BB962C8B-B14F-4D97-AF65-F5344CB8AC3E}">
        <p14:creationId xmlns:p14="http://schemas.microsoft.com/office/powerpoint/2010/main" val="217605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30723" name="Slide Number Placeholder 4"/>
          <p:cNvSpPr>
            <a:spLocks noGrp="1"/>
          </p:cNvSpPr>
          <p:nvPr>
            <p:ph type="sldNum" sz="quarter" idx="11"/>
          </p:nvPr>
        </p:nvSpPr>
        <p:spPr>
          <a:noFill/>
        </p:spPr>
        <p:txBody>
          <a:bodyPr/>
          <a:lstStyle/>
          <a:p>
            <a:fld id="{DB7E9E75-03D5-440B-8055-25A38ABF0737}" type="slidenum">
              <a:rPr lang="en-US">
                <a:solidFill>
                  <a:srgbClr val="000000"/>
                </a:solidFill>
              </a:rPr>
              <a:pPr/>
              <a:t>8</a:t>
            </a:fld>
            <a:endParaRPr lang="en-US">
              <a:solidFill>
                <a:srgbClr val="000000"/>
              </a:solidFill>
            </a:endParaRPr>
          </a:p>
        </p:txBody>
      </p:sp>
      <p:sp>
        <p:nvSpPr>
          <p:cNvPr id="30724" name="Rectangle 2"/>
          <p:cNvSpPr>
            <a:spLocks noGrp="1" noChangeArrowheads="1"/>
          </p:cNvSpPr>
          <p:nvPr>
            <p:ph type="title"/>
          </p:nvPr>
        </p:nvSpPr>
        <p:spPr>
          <a:xfrm>
            <a:off x="2135189" y="296863"/>
            <a:ext cx="7813675" cy="620712"/>
          </a:xfrm>
        </p:spPr>
        <p:txBody>
          <a:bodyPr/>
          <a:lstStyle/>
          <a:p>
            <a:pPr eaLnBrk="1" hangingPunct="1"/>
            <a:r>
              <a:rPr lang="en-US" sz="4000">
                <a:solidFill>
                  <a:srgbClr val="FF3300"/>
                </a:solidFill>
              </a:rPr>
              <a:t>Truyền thông trong mạng máy tính</a:t>
            </a:r>
            <a:br>
              <a:rPr lang="en-US" sz="4000">
                <a:solidFill>
                  <a:srgbClr val="FF3300"/>
                </a:solidFill>
              </a:rPr>
            </a:br>
            <a:r>
              <a:rPr lang="en-US" sz="2400">
                <a:solidFill>
                  <a:srgbClr val="FF3300"/>
                </a:solidFill>
              </a:rPr>
              <a:t>(Information Transmission in a Computer Network)</a:t>
            </a:r>
          </a:p>
        </p:txBody>
      </p:sp>
      <p:sp>
        <p:nvSpPr>
          <p:cNvPr id="30725" name="Line 3"/>
          <p:cNvSpPr>
            <a:spLocks noChangeShapeType="1"/>
          </p:cNvSpPr>
          <p:nvPr/>
        </p:nvSpPr>
        <p:spPr bwMode="auto">
          <a:xfrm>
            <a:off x="6115050" y="3086101"/>
            <a:ext cx="2865438" cy="74613"/>
          </a:xfrm>
          <a:prstGeom prst="line">
            <a:avLst/>
          </a:prstGeom>
          <a:noFill/>
          <a:ln w="2222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26" name="Line 4"/>
          <p:cNvSpPr>
            <a:spLocks noChangeShapeType="1"/>
          </p:cNvSpPr>
          <p:nvPr/>
        </p:nvSpPr>
        <p:spPr bwMode="auto">
          <a:xfrm flipH="1" flipV="1">
            <a:off x="6115051" y="3086100"/>
            <a:ext cx="150813" cy="1358900"/>
          </a:xfrm>
          <a:prstGeom prst="line">
            <a:avLst/>
          </a:prstGeom>
          <a:noFill/>
          <a:ln w="2222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27" name="Line 5"/>
          <p:cNvSpPr>
            <a:spLocks noChangeShapeType="1"/>
          </p:cNvSpPr>
          <p:nvPr/>
        </p:nvSpPr>
        <p:spPr bwMode="auto">
          <a:xfrm flipV="1">
            <a:off x="3249614" y="3086101"/>
            <a:ext cx="2865437" cy="1660525"/>
          </a:xfrm>
          <a:prstGeom prst="line">
            <a:avLst/>
          </a:prstGeom>
          <a:noFill/>
          <a:ln w="2222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28" name="Line 6"/>
          <p:cNvSpPr>
            <a:spLocks noChangeShapeType="1"/>
          </p:cNvSpPr>
          <p:nvPr/>
        </p:nvSpPr>
        <p:spPr bwMode="auto">
          <a:xfrm flipH="1">
            <a:off x="3249613" y="2633663"/>
            <a:ext cx="150812" cy="2112962"/>
          </a:xfrm>
          <a:prstGeom prst="line">
            <a:avLst/>
          </a:prstGeom>
          <a:noFill/>
          <a:ln w="2222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29" name="Line 7"/>
          <p:cNvSpPr>
            <a:spLocks noChangeShapeType="1"/>
          </p:cNvSpPr>
          <p:nvPr/>
        </p:nvSpPr>
        <p:spPr bwMode="auto">
          <a:xfrm>
            <a:off x="2344739" y="2332039"/>
            <a:ext cx="1055687" cy="301625"/>
          </a:xfrm>
          <a:prstGeom prst="line">
            <a:avLst/>
          </a:prstGeom>
          <a:noFill/>
          <a:ln w="22225">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30" name="Freeform 8"/>
          <p:cNvSpPr>
            <a:spLocks/>
          </p:cNvSpPr>
          <p:nvPr/>
        </p:nvSpPr>
        <p:spPr bwMode="auto">
          <a:xfrm>
            <a:off x="6399213" y="3105150"/>
            <a:ext cx="93662" cy="38100"/>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1" name="Freeform 9"/>
          <p:cNvSpPr>
            <a:spLocks/>
          </p:cNvSpPr>
          <p:nvPr/>
        </p:nvSpPr>
        <p:spPr bwMode="auto">
          <a:xfrm>
            <a:off x="5813426" y="3108326"/>
            <a:ext cx="150813" cy="73025"/>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2" name="Freeform 10"/>
          <p:cNvSpPr>
            <a:spLocks/>
          </p:cNvSpPr>
          <p:nvPr/>
        </p:nvSpPr>
        <p:spPr bwMode="auto">
          <a:xfrm>
            <a:off x="5889625" y="3105150"/>
            <a:ext cx="573088" cy="76200"/>
          </a:xfrm>
          <a:custGeom>
            <a:avLst/>
            <a:gdLst>
              <a:gd name="T0" fmla="*/ 361 w 361"/>
              <a:gd name="T1" fmla="*/ 17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3" name="Freeform 11"/>
          <p:cNvSpPr>
            <a:spLocks/>
          </p:cNvSpPr>
          <p:nvPr/>
        </p:nvSpPr>
        <p:spPr bwMode="auto">
          <a:xfrm>
            <a:off x="5981701" y="3152776"/>
            <a:ext cx="341313" cy="22225"/>
          </a:xfrm>
          <a:custGeom>
            <a:avLst/>
            <a:gdLst>
              <a:gd name="T0" fmla="*/ 215 w 215"/>
              <a:gd name="T1" fmla="*/ 0 h 14"/>
              <a:gd name="T2" fmla="*/ 215 w 215"/>
              <a:gd name="T3" fmla="*/ 14 h 14"/>
              <a:gd name="T4" fmla="*/ 0 w 215"/>
              <a:gd name="T5" fmla="*/ 14 h 14"/>
              <a:gd name="T6" fmla="*/ 0 w 215"/>
              <a:gd name="T7" fmla="*/ 14 h 14"/>
              <a:gd name="T8" fmla="*/ 31 w 215"/>
              <a:gd name="T9" fmla="*/ 14 h 14"/>
              <a:gd name="T10" fmla="*/ 60 w 215"/>
              <a:gd name="T11" fmla="*/ 13 h 14"/>
              <a:gd name="T12" fmla="*/ 88 w 215"/>
              <a:gd name="T13" fmla="*/ 13 h 14"/>
              <a:gd name="T14" fmla="*/ 113 w 215"/>
              <a:gd name="T15" fmla="*/ 11 h 14"/>
              <a:gd name="T16" fmla="*/ 137 w 215"/>
              <a:gd name="T17" fmla="*/ 10 h 14"/>
              <a:gd name="T18" fmla="*/ 159 w 215"/>
              <a:gd name="T19" fmla="*/ 9 h 14"/>
              <a:gd name="T20" fmla="*/ 177 w 215"/>
              <a:gd name="T21" fmla="*/ 8 h 14"/>
              <a:gd name="T22" fmla="*/ 190 w 215"/>
              <a:gd name="T23" fmla="*/ 5 h 14"/>
              <a:gd name="T24" fmla="*/ 201 w 215"/>
              <a:gd name="T25" fmla="*/ 4 h 14"/>
              <a:gd name="T26" fmla="*/ 207 w 215"/>
              <a:gd name="T27" fmla="*/ 1 h 14"/>
              <a:gd name="T28" fmla="*/ 209 w 215"/>
              <a:gd name="T29" fmla="*/ 0 h 14"/>
              <a:gd name="T30" fmla="*/ 215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15"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4" name="Freeform 12"/>
          <p:cNvSpPr>
            <a:spLocks/>
          </p:cNvSpPr>
          <p:nvPr/>
        </p:nvSpPr>
        <p:spPr bwMode="auto">
          <a:xfrm>
            <a:off x="5981700" y="3152776"/>
            <a:ext cx="331788" cy="22225"/>
          </a:xfrm>
          <a:custGeom>
            <a:avLst/>
            <a:gdLst>
              <a:gd name="T0" fmla="*/ 0 w 209"/>
              <a:gd name="T1" fmla="*/ 14 h 14"/>
              <a:gd name="T2" fmla="*/ 31 w 209"/>
              <a:gd name="T3" fmla="*/ 14 h 14"/>
              <a:gd name="T4" fmla="*/ 60 w 209"/>
              <a:gd name="T5" fmla="*/ 13 h 14"/>
              <a:gd name="T6" fmla="*/ 88 w 209"/>
              <a:gd name="T7" fmla="*/ 13 h 14"/>
              <a:gd name="T8" fmla="*/ 113 w 209"/>
              <a:gd name="T9" fmla="*/ 11 h 14"/>
              <a:gd name="T10" fmla="*/ 137 w 209"/>
              <a:gd name="T11" fmla="*/ 10 h 14"/>
              <a:gd name="T12" fmla="*/ 159 w 209"/>
              <a:gd name="T13" fmla="*/ 9 h 14"/>
              <a:gd name="T14" fmla="*/ 177 w 209"/>
              <a:gd name="T15" fmla="*/ 8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8 h 14"/>
              <a:gd name="T34" fmla="*/ 145 w 209"/>
              <a:gd name="T35" fmla="*/ 9 h 14"/>
              <a:gd name="T36" fmla="*/ 121 w 209"/>
              <a:gd name="T37" fmla="*/ 11 h 14"/>
              <a:gd name="T38" fmla="*/ 93 w 209"/>
              <a:gd name="T39" fmla="*/ 11 h 14"/>
              <a:gd name="T40" fmla="*/ 64 w 209"/>
              <a:gd name="T41" fmla="*/ 13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7"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5" name="Freeform 13"/>
          <p:cNvSpPr>
            <a:spLocks/>
          </p:cNvSpPr>
          <p:nvPr/>
        </p:nvSpPr>
        <p:spPr bwMode="auto">
          <a:xfrm>
            <a:off x="5981700" y="3152776"/>
            <a:ext cx="323850" cy="22225"/>
          </a:xfrm>
          <a:custGeom>
            <a:avLst/>
            <a:gdLst>
              <a:gd name="T0" fmla="*/ 204 w 204"/>
              <a:gd name="T1" fmla="*/ 0 h 14"/>
              <a:gd name="T2" fmla="*/ 202 w 204"/>
              <a:gd name="T3" fmla="*/ 1 h 14"/>
              <a:gd name="T4" fmla="*/ 194 w 204"/>
              <a:gd name="T5" fmla="*/ 4 h 14"/>
              <a:gd name="T6" fmla="*/ 183 w 204"/>
              <a:gd name="T7" fmla="*/ 6 h 14"/>
              <a:gd name="T8" fmla="*/ 165 w 204"/>
              <a:gd name="T9" fmla="*/ 8 h 14"/>
              <a:gd name="T10" fmla="*/ 145 w 204"/>
              <a:gd name="T11" fmla="*/ 9 h 14"/>
              <a:gd name="T12" fmla="*/ 121 w 204"/>
              <a:gd name="T13" fmla="*/ 11 h 14"/>
              <a:gd name="T14" fmla="*/ 93 w 204"/>
              <a:gd name="T15" fmla="*/ 11 h 14"/>
              <a:gd name="T16" fmla="*/ 64 w 204"/>
              <a:gd name="T17" fmla="*/ 13 h 14"/>
              <a:gd name="T18" fmla="*/ 33 w 204"/>
              <a:gd name="T19" fmla="*/ 14 h 14"/>
              <a:gd name="T20" fmla="*/ 0 w 204"/>
              <a:gd name="T21" fmla="*/ 14 h 14"/>
              <a:gd name="T22" fmla="*/ 0 w 204"/>
              <a:gd name="T23" fmla="*/ 13 h 14"/>
              <a:gd name="T24" fmla="*/ 32 w 204"/>
              <a:gd name="T25" fmla="*/ 13 h 14"/>
              <a:gd name="T26" fmla="*/ 63 w 204"/>
              <a:gd name="T27" fmla="*/ 13 h 14"/>
              <a:gd name="T28" fmla="*/ 90 w 204"/>
              <a:gd name="T29" fmla="*/ 11 h 14"/>
              <a:gd name="T30" fmla="*/ 117 w 204"/>
              <a:gd name="T31" fmla="*/ 10 h 14"/>
              <a:gd name="T32" fmla="*/ 141 w 204"/>
              <a:gd name="T33" fmla="*/ 9 h 14"/>
              <a:gd name="T34" fmla="*/ 161 w 204"/>
              <a:gd name="T35" fmla="*/ 8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3"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6" name="Freeform 14"/>
          <p:cNvSpPr>
            <a:spLocks/>
          </p:cNvSpPr>
          <p:nvPr/>
        </p:nvSpPr>
        <p:spPr bwMode="auto">
          <a:xfrm>
            <a:off x="5981701" y="3152775"/>
            <a:ext cx="315913" cy="20638"/>
          </a:xfrm>
          <a:custGeom>
            <a:avLst/>
            <a:gdLst>
              <a:gd name="T0" fmla="*/ 0 w 199"/>
              <a:gd name="T1" fmla="*/ 13 h 13"/>
              <a:gd name="T2" fmla="*/ 32 w 199"/>
              <a:gd name="T3" fmla="*/ 13 h 13"/>
              <a:gd name="T4" fmla="*/ 63 w 199"/>
              <a:gd name="T5" fmla="*/ 13 h 13"/>
              <a:gd name="T6" fmla="*/ 90 w 199"/>
              <a:gd name="T7" fmla="*/ 11 h 13"/>
              <a:gd name="T8" fmla="*/ 117 w 199"/>
              <a:gd name="T9" fmla="*/ 10 h 13"/>
              <a:gd name="T10" fmla="*/ 141 w 199"/>
              <a:gd name="T11" fmla="*/ 9 h 13"/>
              <a:gd name="T12" fmla="*/ 161 w 199"/>
              <a:gd name="T13" fmla="*/ 8 h 13"/>
              <a:gd name="T14" fmla="*/ 178 w 199"/>
              <a:gd name="T15" fmla="*/ 5 h 13"/>
              <a:gd name="T16" fmla="*/ 189 w 199"/>
              <a:gd name="T17" fmla="*/ 4 h 13"/>
              <a:gd name="T18" fmla="*/ 197 w 199"/>
              <a:gd name="T19" fmla="*/ 1 h 13"/>
              <a:gd name="T20" fmla="*/ 199 w 199"/>
              <a:gd name="T21" fmla="*/ 0 h 13"/>
              <a:gd name="T22" fmla="*/ 193 w 199"/>
              <a:gd name="T23" fmla="*/ 0 h 13"/>
              <a:gd name="T24" fmla="*/ 190 w 199"/>
              <a:gd name="T25" fmla="*/ 1 h 13"/>
              <a:gd name="T26" fmla="*/ 184 w 199"/>
              <a:gd name="T27" fmla="*/ 4 h 13"/>
              <a:gd name="T28" fmla="*/ 173 w 199"/>
              <a:gd name="T29" fmla="*/ 5 h 13"/>
              <a:gd name="T30" fmla="*/ 156 w 199"/>
              <a:gd name="T31" fmla="*/ 8 h 13"/>
              <a:gd name="T32" fmla="*/ 137 w 199"/>
              <a:gd name="T33" fmla="*/ 9 h 13"/>
              <a:gd name="T34" fmla="*/ 114 w 199"/>
              <a:gd name="T35" fmla="*/ 10 h 13"/>
              <a:gd name="T36" fmla="*/ 88 w 199"/>
              <a:gd name="T37" fmla="*/ 11 h 13"/>
              <a:gd name="T38" fmla="*/ 60 w 199"/>
              <a:gd name="T39" fmla="*/ 13 h 13"/>
              <a:gd name="T40" fmla="*/ 31 w 199"/>
              <a:gd name="T41" fmla="*/ 13 h 13"/>
              <a:gd name="T42" fmla="*/ 0 w 199"/>
              <a:gd name="T43" fmla="*/ 13 h 13"/>
              <a:gd name="T44" fmla="*/ 0 w 199"/>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3"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7" name="Freeform 15"/>
          <p:cNvSpPr>
            <a:spLocks/>
          </p:cNvSpPr>
          <p:nvPr/>
        </p:nvSpPr>
        <p:spPr bwMode="auto">
          <a:xfrm>
            <a:off x="5981700" y="3152775"/>
            <a:ext cx="306388" cy="20638"/>
          </a:xfrm>
          <a:custGeom>
            <a:avLst/>
            <a:gdLst>
              <a:gd name="T0" fmla="*/ 193 w 193"/>
              <a:gd name="T1" fmla="*/ 0 h 13"/>
              <a:gd name="T2" fmla="*/ 190 w 193"/>
              <a:gd name="T3" fmla="*/ 1 h 13"/>
              <a:gd name="T4" fmla="*/ 184 w 193"/>
              <a:gd name="T5" fmla="*/ 4 h 13"/>
              <a:gd name="T6" fmla="*/ 173 w 193"/>
              <a:gd name="T7" fmla="*/ 5 h 13"/>
              <a:gd name="T8" fmla="*/ 156 w 193"/>
              <a:gd name="T9" fmla="*/ 8 h 13"/>
              <a:gd name="T10" fmla="*/ 137 w 193"/>
              <a:gd name="T11" fmla="*/ 9 h 13"/>
              <a:gd name="T12" fmla="*/ 114 w 193"/>
              <a:gd name="T13" fmla="*/ 10 h 13"/>
              <a:gd name="T14" fmla="*/ 88 w 193"/>
              <a:gd name="T15" fmla="*/ 11 h 13"/>
              <a:gd name="T16" fmla="*/ 60 w 193"/>
              <a:gd name="T17" fmla="*/ 13 h 13"/>
              <a:gd name="T18" fmla="*/ 31 w 193"/>
              <a:gd name="T19" fmla="*/ 13 h 13"/>
              <a:gd name="T20" fmla="*/ 0 w 193"/>
              <a:gd name="T21" fmla="*/ 13 h 13"/>
              <a:gd name="T22" fmla="*/ 0 w 193"/>
              <a:gd name="T23" fmla="*/ 13 h 13"/>
              <a:gd name="T24" fmla="*/ 30 w 193"/>
              <a:gd name="T25" fmla="*/ 13 h 13"/>
              <a:gd name="T26" fmla="*/ 59 w 193"/>
              <a:gd name="T27" fmla="*/ 11 h 13"/>
              <a:gd name="T28" fmla="*/ 85 w 193"/>
              <a:gd name="T29" fmla="*/ 11 h 13"/>
              <a:gd name="T30" fmla="*/ 111 w 193"/>
              <a:gd name="T31" fmla="*/ 10 h 13"/>
              <a:gd name="T32" fmla="*/ 132 w 193"/>
              <a:gd name="T33" fmla="*/ 9 h 13"/>
              <a:gd name="T34" fmla="*/ 151 w 193"/>
              <a:gd name="T35" fmla="*/ 8 h 13"/>
              <a:gd name="T36" fmla="*/ 166 w 193"/>
              <a:gd name="T37" fmla="*/ 5 h 13"/>
              <a:gd name="T38" fmla="*/ 178 w 193"/>
              <a:gd name="T39" fmla="*/ 4 h 13"/>
              <a:gd name="T40" fmla="*/ 185 w 193"/>
              <a:gd name="T41" fmla="*/ 1 h 13"/>
              <a:gd name="T42" fmla="*/ 187 w 193"/>
              <a:gd name="T43" fmla="*/ 0 h 13"/>
              <a:gd name="T44" fmla="*/ 193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8" name="Freeform 16"/>
          <p:cNvSpPr>
            <a:spLocks/>
          </p:cNvSpPr>
          <p:nvPr/>
        </p:nvSpPr>
        <p:spPr bwMode="auto">
          <a:xfrm>
            <a:off x="5981701" y="3152775"/>
            <a:ext cx="296863" cy="20638"/>
          </a:xfrm>
          <a:custGeom>
            <a:avLst/>
            <a:gdLst>
              <a:gd name="T0" fmla="*/ 0 w 187"/>
              <a:gd name="T1" fmla="*/ 13 h 13"/>
              <a:gd name="T2" fmla="*/ 30 w 187"/>
              <a:gd name="T3" fmla="*/ 13 h 13"/>
              <a:gd name="T4" fmla="*/ 59 w 187"/>
              <a:gd name="T5" fmla="*/ 11 h 13"/>
              <a:gd name="T6" fmla="*/ 85 w 187"/>
              <a:gd name="T7" fmla="*/ 11 h 13"/>
              <a:gd name="T8" fmla="*/ 111 w 187"/>
              <a:gd name="T9" fmla="*/ 10 h 13"/>
              <a:gd name="T10" fmla="*/ 132 w 187"/>
              <a:gd name="T11" fmla="*/ 9 h 13"/>
              <a:gd name="T12" fmla="*/ 151 w 187"/>
              <a:gd name="T13" fmla="*/ 8 h 13"/>
              <a:gd name="T14" fmla="*/ 166 w 187"/>
              <a:gd name="T15" fmla="*/ 5 h 13"/>
              <a:gd name="T16" fmla="*/ 178 w 187"/>
              <a:gd name="T17" fmla="*/ 4 h 13"/>
              <a:gd name="T18" fmla="*/ 185 w 187"/>
              <a:gd name="T19" fmla="*/ 1 h 13"/>
              <a:gd name="T20" fmla="*/ 187 w 187"/>
              <a:gd name="T21" fmla="*/ 0 h 13"/>
              <a:gd name="T22" fmla="*/ 180 w 187"/>
              <a:gd name="T23" fmla="*/ 0 h 13"/>
              <a:gd name="T24" fmla="*/ 179 w 187"/>
              <a:gd name="T25" fmla="*/ 1 h 13"/>
              <a:gd name="T26" fmla="*/ 171 w 187"/>
              <a:gd name="T27" fmla="*/ 4 h 13"/>
              <a:gd name="T28" fmla="*/ 161 w 187"/>
              <a:gd name="T29" fmla="*/ 5 h 13"/>
              <a:gd name="T30" fmla="*/ 146 w 187"/>
              <a:gd name="T31" fmla="*/ 6 h 13"/>
              <a:gd name="T32" fmla="*/ 128 w 187"/>
              <a:gd name="T33" fmla="*/ 8 h 13"/>
              <a:gd name="T34" fmla="*/ 107 w 187"/>
              <a:gd name="T35" fmla="*/ 9 h 13"/>
              <a:gd name="T36" fmla="*/ 83 w 187"/>
              <a:gd name="T37" fmla="*/ 10 h 13"/>
              <a:gd name="T38" fmla="*/ 56 w 187"/>
              <a:gd name="T39" fmla="*/ 11 h 13"/>
              <a:gd name="T40" fmla="*/ 30 w 187"/>
              <a:gd name="T41" fmla="*/ 11 h 13"/>
              <a:gd name="T42" fmla="*/ 0 w 187"/>
              <a:gd name="T43" fmla="*/ 11 h 13"/>
              <a:gd name="T44" fmla="*/ 0 w 187"/>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39" name="Freeform 17"/>
          <p:cNvSpPr>
            <a:spLocks/>
          </p:cNvSpPr>
          <p:nvPr/>
        </p:nvSpPr>
        <p:spPr bwMode="auto">
          <a:xfrm>
            <a:off x="5981700" y="3152776"/>
            <a:ext cx="285750" cy="17463"/>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8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8 h 11"/>
              <a:gd name="T34" fmla="*/ 141 w 180"/>
              <a:gd name="T35" fmla="*/ 6 h 11"/>
              <a:gd name="T36" fmla="*/ 155 w 180"/>
              <a:gd name="T37" fmla="*/ 5 h 11"/>
              <a:gd name="T38" fmla="*/ 165 w 180"/>
              <a:gd name="T39" fmla="*/ 3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3"/>
                </a:lnTo>
                <a:lnTo>
                  <a:pt x="171" y="1"/>
                </a:lnTo>
                <a:lnTo>
                  <a:pt x="174" y="0"/>
                </a:lnTo>
                <a:lnTo>
                  <a:pt x="180"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0" name="Freeform 18"/>
          <p:cNvSpPr>
            <a:spLocks/>
          </p:cNvSpPr>
          <p:nvPr/>
        </p:nvSpPr>
        <p:spPr bwMode="auto">
          <a:xfrm>
            <a:off x="5981701" y="3152776"/>
            <a:ext cx="276225" cy="17463"/>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8 h 11"/>
              <a:gd name="T12" fmla="*/ 141 w 174"/>
              <a:gd name="T13" fmla="*/ 6 h 11"/>
              <a:gd name="T14" fmla="*/ 155 w 174"/>
              <a:gd name="T15" fmla="*/ 5 h 11"/>
              <a:gd name="T16" fmla="*/ 165 w 174"/>
              <a:gd name="T17" fmla="*/ 3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8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3"/>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1" name="Freeform 19"/>
          <p:cNvSpPr>
            <a:spLocks/>
          </p:cNvSpPr>
          <p:nvPr/>
        </p:nvSpPr>
        <p:spPr bwMode="auto">
          <a:xfrm>
            <a:off x="5981701" y="3152776"/>
            <a:ext cx="263525" cy="17463"/>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8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8 h 11"/>
              <a:gd name="T30" fmla="*/ 122 w 166"/>
              <a:gd name="T31" fmla="*/ 6 h 11"/>
              <a:gd name="T32" fmla="*/ 139 w 166"/>
              <a:gd name="T33" fmla="*/ 5 h 11"/>
              <a:gd name="T34" fmla="*/ 150 w 166"/>
              <a:gd name="T35" fmla="*/ 3 h 11"/>
              <a:gd name="T36" fmla="*/ 158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9" y="5"/>
                </a:lnTo>
                <a:lnTo>
                  <a:pt x="150" y="3"/>
                </a:lnTo>
                <a:lnTo>
                  <a:pt x="158" y="1"/>
                </a:lnTo>
                <a:lnTo>
                  <a:pt x="159" y="0"/>
                </a:lnTo>
                <a:lnTo>
                  <a:pt x="166" y="0"/>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2" name="Freeform 20"/>
          <p:cNvSpPr>
            <a:spLocks/>
          </p:cNvSpPr>
          <p:nvPr/>
        </p:nvSpPr>
        <p:spPr bwMode="auto">
          <a:xfrm>
            <a:off x="5981701" y="3152776"/>
            <a:ext cx="252413" cy="15875"/>
          </a:xfrm>
          <a:custGeom>
            <a:avLst/>
            <a:gdLst>
              <a:gd name="T0" fmla="*/ 0 w 159"/>
              <a:gd name="T1" fmla="*/ 10 h 10"/>
              <a:gd name="T2" fmla="*/ 28 w 159"/>
              <a:gd name="T3" fmla="*/ 10 h 10"/>
              <a:gd name="T4" fmla="*/ 55 w 159"/>
              <a:gd name="T5" fmla="*/ 10 h 10"/>
              <a:gd name="T6" fmla="*/ 80 w 159"/>
              <a:gd name="T7" fmla="*/ 9 h 10"/>
              <a:gd name="T8" fmla="*/ 103 w 159"/>
              <a:gd name="T9" fmla="*/ 8 h 10"/>
              <a:gd name="T10" fmla="*/ 122 w 159"/>
              <a:gd name="T11" fmla="*/ 6 h 10"/>
              <a:gd name="T12" fmla="*/ 139 w 159"/>
              <a:gd name="T13" fmla="*/ 5 h 10"/>
              <a:gd name="T14" fmla="*/ 150 w 159"/>
              <a:gd name="T15" fmla="*/ 3 h 10"/>
              <a:gd name="T16" fmla="*/ 158 w 159"/>
              <a:gd name="T17" fmla="*/ 1 h 10"/>
              <a:gd name="T18" fmla="*/ 159 w 159"/>
              <a:gd name="T19" fmla="*/ 0 h 10"/>
              <a:gd name="T20" fmla="*/ 151 w 159"/>
              <a:gd name="T21" fmla="*/ 0 h 10"/>
              <a:gd name="T22" fmla="*/ 149 w 159"/>
              <a:gd name="T23" fmla="*/ 1 h 10"/>
              <a:gd name="T24" fmla="*/ 142 w 159"/>
              <a:gd name="T25" fmla="*/ 3 h 10"/>
              <a:gd name="T26" fmla="*/ 131 w 159"/>
              <a:gd name="T27" fmla="*/ 5 h 10"/>
              <a:gd name="T28" fmla="*/ 116 w 159"/>
              <a:gd name="T29" fmla="*/ 6 h 10"/>
              <a:gd name="T30" fmla="*/ 98 w 159"/>
              <a:gd name="T31" fmla="*/ 8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9" y="5"/>
                </a:lnTo>
                <a:lnTo>
                  <a:pt x="150" y="3"/>
                </a:lnTo>
                <a:lnTo>
                  <a:pt x="158" y="1"/>
                </a:lnTo>
                <a:lnTo>
                  <a:pt x="159" y="0"/>
                </a:lnTo>
                <a:lnTo>
                  <a:pt x="151" y="0"/>
                </a:lnTo>
                <a:lnTo>
                  <a:pt x="149" y="1"/>
                </a:lnTo>
                <a:lnTo>
                  <a:pt x="142" y="3"/>
                </a:lnTo>
                <a:lnTo>
                  <a:pt x="131" y="5"/>
                </a:lnTo>
                <a:lnTo>
                  <a:pt x="116" y="6"/>
                </a:lnTo>
                <a:lnTo>
                  <a:pt x="98" y="8"/>
                </a:lnTo>
                <a:lnTo>
                  <a:pt x="76" y="9"/>
                </a:lnTo>
                <a:lnTo>
                  <a:pt x="52" y="9"/>
                </a:lnTo>
                <a:lnTo>
                  <a:pt x="27" y="10"/>
                </a:lnTo>
                <a:lnTo>
                  <a:pt x="0" y="10"/>
                </a:lnTo>
                <a:close/>
              </a:path>
            </a:pathLst>
          </a:custGeom>
          <a:solidFill>
            <a:srgbClr val="99999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3" name="Freeform 21"/>
          <p:cNvSpPr>
            <a:spLocks/>
          </p:cNvSpPr>
          <p:nvPr/>
        </p:nvSpPr>
        <p:spPr bwMode="auto">
          <a:xfrm>
            <a:off x="5981701" y="3152776"/>
            <a:ext cx="239713" cy="15875"/>
          </a:xfrm>
          <a:custGeom>
            <a:avLst/>
            <a:gdLst>
              <a:gd name="T0" fmla="*/ 151 w 151"/>
              <a:gd name="T1" fmla="*/ 0 h 10"/>
              <a:gd name="T2" fmla="*/ 149 w 151"/>
              <a:gd name="T3" fmla="*/ 1 h 10"/>
              <a:gd name="T4" fmla="*/ 142 w 151"/>
              <a:gd name="T5" fmla="*/ 3 h 10"/>
              <a:gd name="T6" fmla="*/ 131 w 151"/>
              <a:gd name="T7" fmla="*/ 5 h 10"/>
              <a:gd name="T8" fmla="*/ 116 w 151"/>
              <a:gd name="T9" fmla="*/ 6 h 10"/>
              <a:gd name="T10" fmla="*/ 98 w 151"/>
              <a:gd name="T11" fmla="*/ 8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8 h 10"/>
              <a:gd name="T28" fmla="*/ 92 w 151"/>
              <a:gd name="T29" fmla="*/ 6 h 10"/>
              <a:gd name="T30" fmla="*/ 109 w 151"/>
              <a:gd name="T31" fmla="*/ 6 h 10"/>
              <a:gd name="T32" fmla="*/ 125 w 151"/>
              <a:gd name="T33" fmla="*/ 4 h 10"/>
              <a:gd name="T34" fmla="*/ 135 w 151"/>
              <a:gd name="T35" fmla="*/ 3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3"/>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3"/>
                </a:lnTo>
                <a:lnTo>
                  <a:pt x="141" y="1"/>
                </a:lnTo>
                <a:lnTo>
                  <a:pt x="144" y="0"/>
                </a:lnTo>
                <a:lnTo>
                  <a:pt x="151" y="0"/>
                </a:lnTo>
                <a:close/>
              </a:path>
            </a:pathLst>
          </a:custGeom>
          <a:solidFill>
            <a:srgbClr val="95959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4" name="Freeform 22"/>
          <p:cNvSpPr>
            <a:spLocks/>
          </p:cNvSpPr>
          <p:nvPr/>
        </p:nvSpPr>
        <p:spPr bwMode="auto">
          <a:xfrm>
            <a:off x="5981700" y="3152775"/>
            <a:ext cx="228600" cy="14288"/>
          </a:xfrm>
          <a:custGeom>
            <a:avLst/>
            <a:gdLst>
              <a:gd name="T0" fmla="*/ 0 w 144"/>
              <a:gd name="T1" fmla="*/ 9 h 9"/>
              <a:gd name="T2" fmla="*/ 26 w 144"/>
              <a:gd name="T3" fmla="*/ 9 h 9"/>
              <a:gd name="T4" fmla="*/ 50 w 144"/>
              <a:gd name="T5" fmla="*/ 9 h 9"/>
              <a:gd name="T6" fmla="*/ 71 w 144"/>
              <a:gd name="T7" fmla="*/ 8 h 9"/>
              <a:gd name="T8" fmla="*/ 92 w 144"/>
              <a:gd name="T9" fmla="*/ 6 h 9"/>
              <a:gd name="T10" fmla="*/ 109 w 144"/>
              <a:gd name="T11" fmla="*/ 6 h 9"/>
              <a:gd name="T12" fmla="*/ 125 w 144"/>
              <a:gd name="T13" fmla="*/ 4 h 9"/>
              <a:gd name="T14" fmla="*/ 135 w 144"/>
              <a:gd name="T15" fmla="*/ 3 h 9"/>
              <a:gd name="T16" fmla="*/ 141 w 144"/>
              <a:gd name="T17" fmla="*/ 1 h 9"/>
              <a:gd name="T18" fmla="*/ 144 w 144"/>
              <a:gd name="T19" fmla="*/ 0 h 9"/>
              <a:gd name="T20" fmla="*/ 133 w 144"/>
              <a:gd name="T21" fmla="*/ 0 h 9"/>
              <a:gd name="T22" fmla="*/ 132 w 144"/>
              <a:gd name="T23" fmla="*/ 1 h 9"/>
              <a:gd name="T24" fmla="*/ 126 w 144"/>
              <a:gd name="T25" fmla="*/ 3 h 9"/>
              <a:gd name="T26" fmla="*/ 116 w 144"/>
              <a:gd name="T27" fmla="*/ 4 h 9"/>
              <a:gd name="T28" fmla="*/ 103 w 144"/>
              <a:gd name="T29" fmla="*/ 5 h 9"/>
              <a:gd name="T30" fmla="*/ 87 w 144"/>
              <a:gd name="T31" fmla="*/ 6 h 9"/>
              <a:gd name="T32" fmla="*/ 68 w 144"/>
              <a:gd name="T33" fmla="*/ 8 h 9"/>
              <a:gd name="T34" fmla="*/ 46 w 144"/>
              <a:gd name="T35" fmla="*/ 8 h 9"/>
              <a:gd name="T36" fmla="*/ 25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3"/>
                </a:lnTo>
                <a:lnTo>
                  <a:pt x="141" y="1"/>
                </a:lnTo>
                <a:lnTo>
                  <a:pt x="144" y="0"/>
                </a:lnTo>
                <a:lnTo>
                  <a:pt x="133" y="0"/>
                </a:lnTo>
                <a:lnTo>
                  <a:pt x="132" y="1"/>
                </a:lnTo>
                <a:lnTo>
                  <a:pt x="126" y="3"/>
                </a:lnTo>
                <a:lnTo>
                  <a:pt x="116" y="4"/>
                </a:lnTo>
                <a:lnTo>
                  <a:pt x="103" y="5"/>
                </a:lnTo>
                <a:lnTo>
                  <a:pt x="87" y="6"/>
                </a:lnTo>
                <a:lnTo>
                  <a:pt x="68" y="8"/>
                </a:lnTo>
                <a:lnTo>
                  <a:pt x="46" y="8"/>
                </a:lnTo>
                <a:lnTo>
                  <a:pt x="25" y="9"/>
                </a:lnTo>
                <a:lnTo>
                  <a:pt x="0" y="9"/>
                </a:lnTo>
                <a:close/>
              </a:path>
            </a:pathLst>
          </a:custGeom>
          <a:solidFill>
            <a:srgbClr val="91919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5" name="Freeform 23"/>
          <p:cNvSpPr>
            <a:spLocks/>
          </p:cNvSpPr>
          <p:nvPr/>
        </p:nvSpPr>
        <p:spPr bwMode="auto">
          <a:xfrm>
            <a:off x="5981700" y="3152775"/>
            <a:ext cx="211138" cy="14288"/>
          </a:xfrm>
          <a:custGeom>
            <a:avLst/>
            <a:gdLst>
              <a:gd name="T0" fmla="*/ 133 w 133"/>
              <a:gd name="T1" fmla="*/ 0 h 9"/>
              <a:gd name="T2" fmla="*/ 132 w 133"/>
              <a:gd name="T3" fmla="*/ 1 h 9"/>
              <a:gd name="T4" fmla="*/ 126 w 133"/>
              <a:gd name="T5" fmla="*/ 3 h 9"/>
              <a:gd name="T6" fmla="*/ 116 w 133"/>
              <a:gd name="T7" fmla="*/ 4 h 9"/>
              <a:gd name="T8" fmla="*/ 103 w 133"/>
              <a:gd name="T9" fmla="*/ 5 h 9"/>
              <a:gd name="T10" fmla="*/ 87 w 133"/>
              <a:gd name="T11" fmla="*/ 6 h 9"/>
              <a:gd name="T12" fmla="*/ 68 w 133"/>
              <a:gd name="T13" fmla="*/ 8 h 9"/>
              <a:gd name="T14" fmla="*/ 46 w 133"/>
              <a:gd name="T15" fmla="*/ 8 h 9"/>
              <a:gd name="T16" fmla="*/ 25 w 133"/>
              <a:gd name="T17" fmla="*/ 9 h 9"/>
              <a:gd name="T18" fmla="*/ 0 w 133"/>
              <a:gd name="T19" fmla="*/ 9 h 9"/>
              <a:gd name="T20" fmla="*/ 0 w 133"/>
              <a:gd name="T21" fmla="*/ 8 h 9"/>
              <a:gd name="T22" fmla="*/ 25 w 133"/>
              <a:gd name="T23" fmla="*/ 8 h 9"/>
              <a:gd name="T24" fmla="*/ 49 w 133"/>
              <a:gd name="T25" fmla="*/ 8 h 9"/>
              <a:gd name="T26" fmla="*/ 70 w 133"/>
              <a:gd name="T27" fmla="*/ 6 h 9"/>
              <a:gd name="T28" fmla="*/ 88 w 133"/>
              <a:gd name="T29" fmla="*/ 5 h 9"/>
              <a:gd name="T30" fmla="*/ 104 w 133"/>
              <a:gd name="T31" fmla="*/ 4 h 9"/>
              <a:gd name="T32" fmla="*/ 116 w 133"/>
              <a:gd name="T33" fmla="*/ 3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3"/>
                </a:lnTo>
                <a:lnTo>
                  <a:pt x="116" y="4"/>
                </a:lnTo>
                <a:lnTo>
                  <a:pt x="103" y="5"/>
                </a:lnTo>
                <a:lnTo>
                  <a:pt x="87" y="6"/>
                </a:lnTo>
                <a:lnTo>
                  <a:pt x="68" y="8"/>
                </a:lnTo>
                <a:lnTo>
                  <a:pt x="46" y="8"/>
                </a:lnTo>
                <a:lnTo>
                  <a:pt x="25" y="9"/>
                </a:lnTo>
                <a:lnTo>
                  <a:pt x="0" y="9"/>
                </a:lnTo>
                <a:lnTo>
                  <a:pt x="0" y="8"/>
                </a:lnTo>
                <a:lnTo>
                  <a:pt x="25" y="8"/>
                </a:lnTo>
                <a:lnTo>
                  <a:pt x="49" y="8"/>
                </a:lnTo>
                <a:lnTo>
                  <a:pt x="70" y="6"/>
                </a:lnTo>
                <a:lnTo>
                  <a:pt x="88" y="5"/>
                </a:lnTo>
                <a:lnTo>
                  <a:pt x="104" y="4"/>
                </a:lnTo>
                <a:lnTo>
                  <a:pt x="116" y="3"/>
                </a:lnTo>
                <a:lnTo>
                  <a:pt x="122" y="1"/>
                </a:lnTo>
                <a:lnTo>
                  <a:pt x="125" y="0"/>
                </a:lnTo>
                <a:lnTo>
                  <a:pt x="133" y="0"/>
                </a:lnTo>
                <a:close/>
              </a:path>
            </a:pathLst>
          </a:custGeom>
          <a:solidFill>
            <a:srgbClr val="8D8D8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6" name="Freeform 24"/>
          <p:cNvSpPr>
            <a:spLocks/>
          </p:cNvSpPr>
          <p:nvPr/>
        </p:nvSpPr>
        <p:spPr bwMode="auto">
          <a:xfrm>
            <a:off x="5981700" y="3152775"/>
            <a:ext cx="198438" cy="12700"/>
          </a:xfrm>
          <a:custGeom>
            <a:avLst/>
            <a:gdLst>
              <a:gd name="T0" fmla="*/ 0 w 125"/>
              <a:gd name="T1" fmla="*/ 8 h 8"/>
              <a:gd name="T2" fmla="*/ 25 w 125"/>
              <a:gd name="T3" fmla="*/ 8 h 8"/>
              <a:gd name="T4" fmla="*/ 49 w 125"/>
              <a:gd name="T5" fmla="*/ 8 h 8"/>
              <a:gd name="T6" fmla="*/ 70 w 125"/>
              <a:gd name="T7" fmla="*/ 6 h 8"/>
              <a:gd name="T8" fmla="*/ 88 w 125"/>
              <a:gd name="T9" fmla="*/ 5 h 8"/>
              <a:gd name="T10" fmla="*/ 104 w 125"/>
              <a:gd name="T11" fmla="*/ 4 h 8"/>
              <a:gd name="T12" fmla="*/ 116 w 125"/>
              <a:gd name="T13" fmla="*/ 3 h 8"/>
              <a:gd name="T14" fmla="*/ 122 w 125"/>
              <a:gd name="T15" fmla="*/ 1 h 8"/>
              <a:gd name="T16" fmla="*/ 125 w 125"/>
              <a:gd name="T17" fmla="*/ 0 h 8"/>
              <a:gd name="T18" fmla="*/ 114 w 125"/>
              <a:gd name="T19" fmla="*/ 0 h 8"/>
              <a:gd name="T20" fmla="*/ 112 w 125"/>
              <a:gd name="T21" fmla="*/ 1 h 8"/>
              <a:gd name="T22" fmla="*/ 106 w 125"/>
              <a:gd name="T23" fmla="*/ 3 h 8"/>
              <a:gd name="T24" fmla="*/ 95 w 125"/>
              <a:gd name="T25" fmla="*/ 4 h 8"/>
              <a:gd name="T26" fmla="*/ 82 w 125"/>
              <a:gd name="T27" fmla="*/ 5 h 8"/>
              <a:gd name="T28" fmla="*/ 64 w 125"/>
              <a:gd name="T29" fmla="*/ 6 h 8"/>
              <a:gd name="T30" fmla="*/ 45 w 125"/>
              <a:gd name="T31" fmla="*/ 6 h 8"/>
              <a:gd name="T32" fmla="*/ 23 w 125"/>
              <a:gd name="T33" fmla="*/ 8 h 8"/>
              <a:gd name="T34" fmla="*/ 0 w 125"/>
              <a:gd name="T35" fmla="*/ 8 h 8"/>
              <a:gd name="T36" fmla="*/ 0 w 125"/>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5" y="8"/>
                </a:lnTo>
                <a:lnTo>
                  <a:pt x="49" y="8"/>
                </a:lnTo>
                <a:lnTo>
                  <a:pt x="70" y="6"/>
                </a:lnTo>
                <a:lnTo>
                  <a:pt x="88" y="5"/>
                </a:lnTo>
                <a:lnTo>
                  <a:pt x="104" y="4"/>
                </a:lnTo>
                <a:lnTo>
                  <a:pt x="116" y="3"/>
                </a:lnTo>
                <a:lnTo>
                  <a:pt x="122" y="1"/>
                </a:lnTo>
                <a:lnTo>
                  <a:pt x="125" y="0"/>
                </a:lnTo>
                <a:lnTo>
                  <a:pt x="114" y="0"/>
                </a:lnTo>
                <a:lnTo>
                  <a:pt x="112" y="1"/>
                </a:lnTo>
                <a:lnTo>
                  <a:pt x="106" y="3"/>
                </a:lnTo>
                <a:lnTo>
                  <a:pt x="95" y="4"/>
                </a:lnTo>
                <a:lnTo>
                  <a:pt x="82" y="5"/>
                </a:lnTo>
                <a:lnTo>
                  <a:pt x="64" y="6"/>
                </a:lnTo>
                <a:lnTo>
                  <a:pt x="45" y="6"/>
                </a:lnTo>
                <a:lnTo>
                  <a:pt x="23" y="8"/>
                </a:lnTo>
                <a:lnTo>
                  <a:pt x="0" y="8"/>
                </a:lnTo>
                <a:close/>
              </a:path>
            </a:pathLst>
          </a:custGeom>
          <a:solidFill>
            <a:srgbClr val="88888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7" name="Freeform 25"/>
          <p:cNvSpPr>
            <a:spLocks/>
          </p:cNvSpPr>
          <p:nvPr/>
        </p:nvSpPr>
        <p:spPr bwMode="auto">
          <a:xfrm>
            <a:off x="5981701" y="3152775"/>
            <a:ext cx="180975" cy="12700"/>
          </a:xfrm>
          <a:custGeom>
            <a:avLst/>
            <a:gdLst>
              <a:gd name="T0" fmla="*/ 114 w 114"/>
              <a:gd name="T1" fmla="*/ 0 h 8"/>
              <a:gd name="T2" fmla="*/ 112 w 114"/>
              <a:gd name="T3" fmla="*/ 1 h 8"/>
              <a:gd name="T4" fmla="*/ 106 w 114"/>
              <a:gd name="T5" fmla="*/ 3 h 8"/>
              <a:gd name="T6" fmla="*/ 95 w 114"/>
              <a:gd name="T7" fmla="*/ 4 h 8"/>
              <a:gd name="T8" fmla="*/ 82 w 114"/>
              <a:gd name="T9" fmla="*/ 5 h 8"/>
              <a:gd name="T10" fmla="*/ 64 w 114"/>
              <a:gd name="T11" fmla="*/ 6 h 8"/>
              <a:gd name="T12" fmla="*/ 45 w 114"/>
              <a:gd name="T13" fmla="*/ 6 h 8"/>
              <a:gd name="T14" fmla="*/ 23 w 114"/>
              <a:gd name="T15" fmla="*/ 8 h 8"/>
              <a:gd name="T16" fmla="*/ 0 w 114"/>
              <a:gd name="T17" fmla="*/ 8 h 8"/>
              <a:gd name="T18" fmla="*/ 0 w 114"/>
              <a:gd name="T19" fmla="*/ 6 h 8"/>
              <a:gd name="T20" fmla="*/ 21 w 114"/>
              <a:gd name="T21" fmla="*/ 6 h 8"/>
              <a:gd name="T22" fmla="*/ 40 w 114"/>
              <a:gd name="T23" fmla="*/ 6 h 8"/>
              <a:gd name="T24" fmla="*/ 57 w 114"/>
              <a:gd name="T25" fmla="*/ 5 h 8"/>
              <a:gd name="T26" fmla="*/ 74 w 114"/>
              <a:gd name="T27" fmla="*/ 4 h 8"/>
              <a:gd name="T28" fmla="*/ 87 w 114"/>
              <a:gd name="T29" fmla="*/ 4 h 8"/>
              <a:gd name="T30" fmla="*/ 95 w 114"/>
              <a:gd name="T31" fmla="*/ 3 h 8"/>
              <a:gd name="T32" fmla="*/ 102 w 114"/>
              <a:gd name="T33" fmla="*/ 1 h 8"/>
              <a:gd name="T34" fmla="*/ 103 w 114"/>
              <a:gd name="T35" fmla="*/ 0 h 8"/>
              <a:gd name="T36" fmla="*/ 114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3"/>
                </a:lnTo>
                <a:lnTo>
                  <a:pt x="95" y="4"/>
                </a:lnTo>
                <a:lnTo>
                  <a:pt x="82" y="5"/>
                </a:lnTo>
                <a:lnTo>
                  <a:pt x="64" y="6"/>
                </a:lnTo>
                <a:lnTo>
                  <a:pt x="45" y="6"/>
                </a:lnTo>
                <a:lnTo>
                  <a:pt x="23" y="8"/>
                </a:lnTo>
                <a:lnTo>
                  <a:pt x="0" y="8"/>
                </a:lnTo>
                <a:lnTo>
                  <a:pt x="0" y="6"/>
                </a:lnTo>
                <a:lnTo>
                  <a:pt x="21" y="6"/>
                </a:lnTo>
                <a:lnTo>
                  <a:pt x="40" y="6"/>
                </a:lnTo>
                <a:lnTo>
                  <a:pt x="57" y="5"/>
                </a:lnTo>
                <a:lnTo>
                  <a:pt x="74" y="4"/>
                </a:lnTo>
                <a:lnTo>
                  <a:pt x="87" y="4"/>
                </a:lnTo>
                <a:lnTo>
                  <a:pt x="95" y="3"/>
                </a:lnTo>
                <a:lnTo>
                  <a:pt x="102" y="1"/>
                </a:lnTo>
                <a:lnTo>
                  <a:pt x="103" y="0"/>
                </a:lnTo>
                <a:lnTo>
                  <a:pt x="114" y="0"/>
                </a:lnTo>
                <a:close/>
              </a:path>
            </a:pathLst>
          </a:custGeom>
          <a:solidFill>
            <a:srgbClr val="84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8" name="Freeform 26"/>
          <p:cNvSpPr>
            <a:spLocks/>
          </p:cNvSpPr>
          <p:nvPr/>
        </p:nvSpPr>
        <p:spPr bwMode="auto">
          <a:xfrm>
            <a:off x="5981701" y="3152776"/>
            <a:ext cx="163513" cy="9525"/>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3 h 6"/>
              <a:gd name="T14" fmla="*/ 102 w 103"/>
              <a:gd name="T15" fmla="*/ 1 h 6"/>
              <a:gd name="T16" fmla="*/ 103 w 103"/>
              <a:gd name="T17" fmla="*/ 0 h 6"/>
              <a:gd name="T18" fmla="*/ 92 w 103"/>
              <a:gd name="T19" fmla="*/ 0 h 6"/>
              <a:gd name="T20" fmla="*/ 90 w 103"/>
              <a:gd name="T21" fmla="*/ 1 h 6"/>
              <a:gd name="T22" fmla="*/ 83 w 103"/>
              <a:gd name="T23" fmla="*/ 3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3"/>
                </a:lnTo>
                <a:lnTo>
                  <a:pt x="102" y="1"/>
                </a:lnTo>
                <a:lnTo>
                  <a:pt x="103" y="0"/>
                </a:lnTo>
                <a:lnTo>
                  <a:pt x="92" y="0"/>
                </a:lnTo>
                <a:lnTo>
                  <a:pt x="90" y="1"/>
                </a:lnTo>
                <a:lnTo>
                  <a:pt x="83" y="3"/>
                </a:lnTo>
                <a:lnTo>
                  <a:pt x="73" y="4"/>
                </a:lnTo>
                <a:lnTo>
                  <a:pt x="57" y="4"/>
                </a:lnTo>
                <a:lnTo>
                  <a:pt x="41" y="5"/>
                </a:lnTo>
                <a:lnTo>
                  <a:pt x="21" y="5"/>
                </a:lnTo>
                <a:lnTo>
                  <a:pt x="0" y="6"/>
                </a:lnTo>
                <a:close/>
              </a:path>
            </a:pathLst>
          </a:custGeom>
          <a:solidFill>
            <a:srgbClr val="80808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49" name="Freeform 27"/>
          <p:cNvSpPr>
            <a:spLocks/>
          </p:cNvSpPr>
          <p:nvPr/>
        </p:nvSpPr>
        <p:spPr bwMode="auto">
          <a:xfrm>
            <a:off x="5981700" y="3152776"/>
            <a:ext cx="146050" cy="9525"/>
          </a:xfrm>
          <a:custGeom>
            <a:avLst/>
            <a:gdLst>
              <a:gd name="T0" fmla="*/ 92 w 92"/>
              <a:gd name="T1" fmla="*/ 0 h 6"/>
              <a:gd name="T2" fmla="*/ 90 w 92"/>
              <a:gd name="T3" fmla="*/ 1 h 6"/>
              <a:gd name="T4" fmla="*/ 83 w 92"/>
              <a:gd name="T5" fmla="*/ 3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3 w 92"/>
              <a:gd name="T25" fmla="*/ 3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3"/>
                </a:lnTo>
                <a:lnTo>
                  <a:pt x="73" y="4"/>
                </a:lnTo>
                <a:lnTo>
                  <a:pt x="57" y="4"/>
                </a:lnTo>
                <a:lnTo>
                  <a:pt x="41" y="5"/>
                </a:lnTo>
                <a:lnTo>
                  <a:pt x="21" y="5"/>
                </a:lnTo>
                <a:lnTo>
                  <a:pt x="0" y="6"/>
                </a:lnTo>
                <a:lnTo>
                  <a:pt x="0" y="5"/>
                </a:lnTo>
                <a:lnTo>
                  <a:pt x="18" y="5"/>
                </a:lnTo>
                <a:lnTo>
                  <a:pt x="35" y="4"/>
                </a:lnTo>
                <a:lnTo>
                  <a:pt x="50" y="4"/>
                </a:lnTo>
                <a:lnTo>
                  <a:pt x="63" y="3"/>
                </a:lnTo>
                <a:lnTo>
                  <a:pt x="71" y="1"/>
                </a:lnTo>
                <a:lnTo>
                  <a:pt x="78" y="0"/>
                </a:lnTo>
                <a:lnTo>
                  <a:pt x="80" y="0"/>
                </a:lnTo>
                <a:lnTo>
                  <a:pt x="92" y="0"/>
                </a:lnTo>
                <a:close/>
              </a:path>
            </a:pathLst>
          </a:custGeom>
          <a:solidFill>
            <a:srgbClr val="7B7B7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0" name="Freeform 28"/>
          <p:cNvSpPr>
            <a:spLocks/>
          </p:cNvSpPr>
          <p:nvPr/>
        </p:nvSpPr>
        <p:spPr bwMode="auto">
          <a:xfrm>
            <a:off x="5981700" y="3152775"/>
            <a:ext cx="127000" cy="7938"/>
          </a:xfrm>
          <a:custGeom>
            <a:avLst/>
            <a:gdLst>
              <a:gd name="T0" fmla="*/ 0 w 80"/>
              <a:gd name="T1" fmla="*/ 5 h 5"/>
              <a:gd name="T2" fmla="*/ 18 w 80"/>
              <a:gd name="T3" fmla="*/ 5 h 5"/>
              <a:gd name="T4" fmla="*/ 35 w 80"/>
              <a:gd name="T5" fmla="*/ 4 h 5"/>
              <a:gd name="T6" fmla="*/ 50 w 80"/>
              <a:gd name="T7" fmla="*/ 4 h 5"/>
              <a:gd name="T8" fmla="*/ 63 w 80"/>
              <a:gd name="T9" fmla="*/ 3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3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3"/>
                </a:lnTo>
                <a:lnTo>
                  <a:pt x="71" y="1"/>
                </a:lnTo>
                <a:lnTo>
                  <a:pt x="78" y="0"/>
                </a:lnTo>
                <a:lnTo>
                  <a:pt x="80" y="0"/>
                </a:lnTo>
                <a:lnTo>
                  <a:pt x="66" y="0"/>
                </a:lnTo>
                <a:lnTo>
                  <a:pt x="64" y="0"/>
                </a:lnTo>
                <a:lnTo>
                  <a:pt x="57" y="1"/>
                </a:lnTo>
                <a:lnTo>
                  <a:pt x="47" y="3"/>
                </a:lnTo>
                <a:lnTo>
                  <a:pt x="33" y="4"/>
                </a:lnTo>
                <a:lnTo>
                  <a:pt x="18" y="4"/>
                </a:lnTo>
                <a:lnTo>
                  <a:pt x="0" y="4"/>
                </a:lnTo>
                <a:lnTo>
                  <a:pt x="0" y="5"/>
                </a:lnTo>
                <a:close/>
              </a:path>
            </a:pathLst>
          </a:custGeom>
          <a:solidFill>
            <a:srgbClr val="77777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1" name="Freeform 29"/>
          <p:cNvSpPr>
            <a:spLocks/>
          </p:cNvSpPr>
          <p:nvPr/>
        </p:nvSpPr>
        <p:spPr bwMode="auto">
          <a:xfrm>
            <a:off x="5981701" y="3152775"/>
            <a:ext cx="104775" cy="6350"/>
          </a:xfrm>
          <a:custGeom>
            <a:avLst/>
            <a:gdLst>
              <a:gd name="T0" fmla="*/ 66 w 66"/>
              <a:gd name="T1" fmla="*/ 0 h 4"/>
              <a:gd name="T2" fmla="*/ 64 w 66"/>
              <a:gd name="T3" fmla="*/ 0 h 4"/>
              <a:gd name="T4" fmla="*/ 57 w 66"/>
              <a:gd name="T5" fmla="*/ 1 h 4"/>
              <a:gd name="T6" fmla="*/ 47 w 66"/>
              <a:gd name="T7" fmla="*/ 3 h 4"/>
              <a:gd name="T8" fmla="*/ 33 w 66"/>
              <a:gd name="T9" fmla="*/ 4 h 4"/>
              <a:gd name="T10" fmla="*/ 18 w 66"/>
              <a:gd name="T11" fmla="*/ 4 h 4"/>
              <a:gd name="T12" fmla="*/ 0 w 66"/>
              <a:gd name="T13" fmla="*/ 4 h 4"/>
              <a:gd name="T14" fmla="*/ 0 w 66"/>
              <a:gd name="T15" fmla="*/ 3 h 4"/>
              <a:gd name="T16" fmla="*/ 17 w 66"/>
              <a:gd name="T17" fmla="*/ 3 h 4"/>
              <a:gd name="T18" fmla="*/ 31 w 66"/>
              <a:gd name="T19" fmla="*/ 3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3"/>
                </a:lnTo>
                <a:lnTo>
                  <a:pt x="33" y="4"/>
                </a:lnTo>
                <a:lnTo>
                  <a:pt x="18" y="4"/>
                </a:lnTo>
                <a:lnTo>
                  <a:pt x="0" y="4"/>
                </a:lnTo>
                <a:lnTo>
                  <a:pt x="0" y="3"/>
                </a:lnTo>
                <a:lnTo>
                  <a:pt x="17" y="3"/>
                </a:lnTo>
                <a:lnTo>
                  <a:pt x="31" y="3"/>
                </a:lnTo>
                <a:lnTo>
                  <a:pt x="42" y="1"/>
                </a:lnTo>
                <a:lnTo>
                  <a:pt x="50" y="0"/>
                </a:lnTo>
                <a:lnTo>
                  <a:pt x="52" y="0"/>
                </a:lnTo>
                <a:lnTo>
                  <a:pt x="66" y="0"/>
                </a:lnTo>
                <a:close/>
              </a:path>
            </a:pathLst>
          </a:custGeom>
          <a:solidFill>
            <a:srgbClr val="73737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2" name="Freeform 30"/>
          <p:cNvSpPr>
            <a:spLocks/>
          </p:cNvSpPr>
          <p:nvPr/>
        </p:nvSpPr>
        <p:spPr bwMode="auto">
          <a:xfrm>
            <a:off x="5981700" y="3152776"/>
            <a:ext cx="82550" cy="4763"/>
          </a:xfrm>
          <a:custGeom>
            <a:avLst/>
            <a:gdLst>
              <a:gd name="T0" fmla="*/ 0 w 52"/>
              <a:gd name="T1" fmla="*/ 3 h 3"/>
              <a:gd name="T2" fmla="*/ 17 w 52"/>
              <a:gd name="T3" fmla="*/ 3 h 3"/>
              <a:gd name="T4" fmla="*/ 31 w 52"/>
              <a:gd name="T5" fmla="*/ 3 h 3"/>
              <a:gd name="T6" fmla="*/ 42 w 52"/>
              <a:gd name="T7" fmla="*/ 1 h 3"/>
              <a:gd name="T8" fmla="*/ 50 w 52"/>
              <a:gd name="T9" fmla="*/ 0 h 3"/>
              <a:gd name="T10" fmla="*/ 52 w 52"/>
              <a:gd name="T11" fmla="*/ 0 h 3"/>
              <a:gd name="T12" fmla="*/ 36 w 52"/>
              <a:gd name="T13" fmla="*/ 0 h 3"/>
              <a:gd name="T14" fmla="*/ 35 w 52"/>
              <a:gd name="T15" fmla="*/ 0 h 3"/>
              <a:gd name="T16" fmla="*/ 30 w 52"/>
              <a:gd name="T17" fmla="*/ 1 h 3"/>
              <a:gd name="T18" fmla="*/ 22 w 52"/>
              <a:gd name="T19" fmla="*/ 1 h 3"/>
              <a:gd name="T20" fmla="*/ 12 w 52"/>
              <a:gd name="T21" fmla="*/ 1 h 3"/>
              <a:gd name="T22" fmla="*/ 0 w 52"/>
              <a:gd name="T23" fmla="*/ 1 h 3"/>
              <a:gd name="T24" fmla="*/ 0 w 52"/>
              <a:gd name="T25" fmla="*/ 3 h 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3"/>
              <a:gd name="T41" fmla="*/ 52 w 52"/>
              <a:gd name="T42" fmla="*/ 3 h 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3">
                <a:moveTo>
                  <a:pt x="0" y="3"/>
                </a:moveTo>
                <a:lnTo>
                  <a:pt x="17" y="3"/>
                </a:lnTo>
                <a:lnTo>
                  <a:pt x="31" y="3"/>
                </a:lnTo>
                <a:lnTo>
                  <a:pt x="42" y="1"/>
                </a:lnTo>
                <a:lnTo>
                  <a:pt x="50" y="0"/>
                </a:lnTo>
                <a:lnTo>
                  <a:pt x="52" y="0"/>
                </a:lnTo>
                <a:lnTo>
                  <a:pt x="36" y="0"/>
                </a:lnTo>
                <a:lnTo>
                  <a:pt x="35" y="0"/>
                </a:lnTo>
                <a:lnTo>
                  <a:pt x="30" y="1"/>
                </a:lnTo>
                <a:lnTo>
                  <a:pt x="22" y="1"/>
                </a:lnTo>
                <a:lnTo>
                  <a:pt x="12" y="1"/>
                </a:lnTo>
                <a:lnTo>
                  <a:pt x="0" y="1"/>
                </a:lnTo>
                <a:lnTo>
                  <a:pt x="0" y="3"/>
                </a:lnTo>
                <a:close/>
              </a:path>
            </a:pathLst>
          </a:custGeom>
          <a:solidFill>
            <a:srgbClr val="6E6E6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3" name="Freeform 31"/>
          <p:cNvSpPr>
            <a:spLocks/>
          </p:cNvSpPr>
          <p:nvPr/>
        </p:nvSpPr>
        <p:spPr bwMode="auto">
          <a:xfrm>
            <a:off x="5981700" y="3152775"/>
            <a:ext cx="57150" cy="1588"/>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4" name="Freeform 32"/>
          <p:cNvSpPr>
            <a:spLocks/>
          </p:cNvSpPr>
          <p:nvPr/>
        </p:nvSpPr>
        <p:spPr bwMode="auto">
          <a:xfrm>
            <a:off x="5981701" y="3152775"/>
            <a:ext cx="30163" cy="1588"/>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5" name="Freeform 33"/>
          <p:cNvSpPr>
            <a:spLocks/>
          </p:cNvSpPr>
          <p:nvPr/>
        </p:nvSpPr>
        <p:spPr bwMode="auto">
          <a:xfrm>
            <a:off x="5981701" y="3152775"/>
            <a:ext cx="3175" cy="1588"/>
          </a:xfrm>
          <a:custGeom>
            <a:avLst/>
            <a:gdLst>
              <a:gd name="T0" fmla="*/ 2 w 2"/>
              <a:gd name="T1" fmla="*/ 0 h 1588"/>
              <a:gd name="T2" fmla="*/ 0 w 2"/>
              <a:gd name="T3" fmla="*/ 0 h 1588"/>
              <a:gd name="T4" fmla="*/ 0 w 2"/>
              <a:gd name="T5" fmla="*/ 0 h 1588"/>
              <a:gd name="T6" fmla="*/ 0 w 2"/>
              <a:gd name="T7" fmla="*/ 0 h 1588"/>
              <a:gd name="T8" fmla="*/ 2 w 2"/>
              <a:gd name="T9" fmla="*/ 0 h 1588"/>
              <a:gd name="T10" fmla="*/ 0 60000 65536"/>
              <a:gd name="T11" fmla="*/ 0 60000 65536"/>
              <a:gd name="T12" fmla="*/ 0 60000 65536"/>
              <a:gd name="T13" fmla="*/ 0 60000 65536"/>
              <a:gd name="T14" fmla="*/ 0 60000 65536"/>
              <a:gd name="T15" fmla="*/ 0 w 2"/>
              <a:gd name="T16" fmla="*/ 0 h 1588"/>
              <a:gd name="T17" fmla="*/ 2 w 2"/>
              <a:gd name="T18" fmla="*/ 1588 h 1588"/>
            </a:gdLst>
            <a:ahLst/>
            <a:cxnLst>
              <a:cxn ang="T10">
                <a:pos x="T0" y="T1"/>
              </a:cxn>
              <a:cxn ang="T11">
                <a:pos x="T2" y="T3"/>
              </a:cxn>
              <a:cxn ang="T12">
                <a:pos x="T4" y="T5"/>
              </a:cxn>
              <a:cxn ang="T13">
                <a:pos x="T6" y="T7"/>
              </a:cxn>
              <a:cxn ang="T14">
                <a:pos x="T8" y="T9"/>
              </a:cxn>
            </a:cxnLst>
            <a:rect l="T15" t="T16" r="T17" b="T18"/>
            <a:pathLst>
              <a:path w="2" h="1588">
                <a:moveTo>
                  <a:pt x="2" y="0"/>
                </a:moveTo>
                <a:lnTo>
                  <a:pt x="0" y="0"/>
                </a:lnTo>
                <a:lnTo>
                  <a:pt x="2" y="0"/>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6" name="Freeform 34"/>
          <p:cNvSpPr>
            <a:spLocks/>
          </p:cNvSpPr>
          <p:nvPr/>
        </p:nvSpPr>
        <p:spPr bwMode="auto">
          <a:xfrm>
            <a:off x="6416675" y="3105151"/>
            <a:ext cx="76200" cy="282575"/>
          </a:xfrm>
          <a:custGeom>
            <a:avLst/>
            <a:gdLst>
              <a:gd name="T0" fmla="*/ 0 w 48"/>
              <a:gd name="T1" fmla="*/ 48 h 178"/>
              <a:gd name="T2" fmla="*/ 48 w 48"/>
              <a:gd name="T3" fmla="*/ 0 h 178"/>
              <a:gd name="T4" fmla="*/ 48 w 48"/>
              <a:gd name="T5" fmla="*/ 130 h 178"/>
              <a:gd name="T6" fmla="*/ 0 w 48"/>
              <a:gd name="T7" fmla="*/ 178 h 178"/>
              <a:gd name="T8" fmla="*/ 0 w 48"/>
              <a:gd name="T9" fmla="*/ 48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57" name="Rectangle 35"/>
          <p:cNvSpPr>
            <a:spLocks noChangeArrowheads="1"/>
          </p:cNvSpPr>
          <p:nvPr/>
        </p:nvSpPr>
        <p:spPr bwMode="auto">
          <a:xfrm>
            <a:off x="5813425" y="3181350"/>
            <a:ext cx="603250" cy="165100"/>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758" name="Freeform 36"/>
          <p:cNvSpPr>
            <a:spLocks/>
          </p:cNvSpPr>
          <p:nvPr/>
        </p:nvSpPr>
        <p:spPr bwMode="auto">
          <a:xfrm>
            <a:off x="6002339" y="3181350"/>
            <a:ext cx="7937" cy="165100"/>
          </a:xfrm>
          <a:custGeom>
            <a:avLst/>
            <a:gdLst>
              <a:gd name="T0" fmla="*/ 5 w 5"/>
              <a:gd name="T1" fmla="*/ 0 h 104"/>
              <a:gd name="T2" fmla="*/ 1 w 5"/>
              <a:gd name="T3" fmla="*/ 25 h 104"/>
              <a:gd name="T4" fmla="*/ 0 w 5"/>
              <a:gd name="T5" fmla="*/ 52 h 104"/>
              <a:gd name="T6" fmla="*/ 1 w 5"/>
              <a:gd name="T7" fmla="*/ 77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59" name="Rectangle 37"/>
          <p:cNvSpPr>
            <a:spLocks noChangeArrowheads="1"/>
          </p:cNvSpPr>
          <p:nvPr/>
        </p:nvSpPr>
        <p:spPr bwMode="auto">
          <a:xfrm>
            <a:off x="5813425" y="3346451"/>
            <a:ext cx="603250" cy="41275"/>
          </a:xfrm>
          <a:prstGeom prst="rect">
            <a:avLst/>
          </a:prstGeom>
          <a:solidFill>
            <a:srgbClr val="9A9A9A"/>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760" name="Rectangle 38"/>
          <p:cNvSpPr>
            <a:spLocks noChangeArrowheads="1"/>
          </p:cNvSpPr>
          <p:nvPr/>
        </p:nvSpPr>
        <p:spPr bwMode="auto">
          <a:xfrm>
            <a:off x="6278563" y="3230564"/>
            <a:ext cx="23812" cy="7937"/>
          </a:xfrm>
          <a:prstGeom prst="rect">
            <a:avLst/>
          </a:prstGeom>
          <a:solidFill>
            <a:srgbClr val="C0C0C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761" name="Freeform 39"/>
          <p:cNvSpPr>
            <a:spLocks noEditPoints="1"/>
          </p:cNvSpPr>
          <p:nvPr/>
        </p:nvSpPr>
        <p:spPr bwMode="auto">
          <a:xfrm>
            <a:off x="6030914" y="3217864"/>
            <a:ext cx="98425" cy="9525"/>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2" name="Freeform 40"/>
          <p:cNvSpPr>
            <a:spLocks noEditPoints="1"/>
          </p:cNvSpPr>
          <p:nvPr/>
        </p:nvSpPr>
        <p:spPr bwMode="auto">
          <a:xfrm>
            <a:off x="5830888" y="3197225"/>
            <a:ext cx="436562" cy="6350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63" name="Freeform 41"/>
          <p:cNvSpPr>
            <a:spLocks noEditPoints="1"/>
          </p:cNvSpPr>
          <p:nvPr/>
        </p:nvSpPr>
        <p:spPr bwMode="auto">
          <a:xfrm>
            <a:off x="5818188" y="3189289"/>
            <a:ext cx="595312" cy="187325"/>
          </a:xfrm>
          <a:custGeom>
            <a:avLst/>
            <a:gdLst>
              <a:gd name="T0" fmla="*/ 129 w 375"/>
              <a:gd name="T1" fmla="*/ 94 h 118"/>
              <a:gd name="T2" fmla="*/ 372 w 375"/>
              <a:gd name="T3" fmla="*/ 94 h 118"/>
              <a:gd name="T4" fmla="*/ 372 w 375"/>
              <a:gd name="T5" fmla="*/ 0 h 118"/>
              <a:gd name="T6" fmla="*/ 129 w 375"/>
              <a:gd name="T7" fmla="*/ 0 h 118"/>
              <a:gd name="T8" fmla="*/ 125 w 375"/>
              <a:gd name="T9" fmla="*/ 23 h 118"/>
              <a:gd name="T10" fmla="*/ 124 w 375"/>
              <a:gd name="T11" fmla="*/ 47 h 118"/>
              <a:gd name="T12" fmla="*/ 125 w 375"/>
              <a:gd name="T13" fmla="*/ 70 h 118"/>
              <a:gd name="T14" fmla="*/ 129 w 375"/>
              <a:gd name="T15" fmla="*/ 94 h 118"/>
              <a:gd name="T16" fmla="*/ 220 w 375"/>
              <a:gd name="T17" fmla="*/ 82 h 118"/>
              <a:gd name="T18" fmla="*/ 359 w 375"/>
              <a:gd name="T19" fmla="*/ 82 h 118"/>
              <a:gd name="T20" fmla="*/ 359 w 375"/>
              <a:gd name="T21" fmla="*/ 11 h 118"/>
              <a:gd name="T22" fmla="*/ 220 w 375"/>
              <a:gd name="T23" fmla="*/ 11 h 118"/>
              <a:gd name="T24" fmla="*/ 220 w 375"/>
              <a:gd name="T25" fmla="*/ 82 h 118"/>
              <a:gd name="T26" fmla="*/ 339 w 375"/>
              <a:gd name="T27" fmla="*/ 118 h 118"/>
              <a:gd name="T28" fmla="*/ 368 w 375"/>
              <a:gd name="T29" fmla="*/ 118 h 118"/>
              <a:gd name="T30" fmla="*/ 372 w 375"/>
              <a:gd name="T31" fmla="*/ 116 h 118"/>
              <a:gd name="T32" fmla="*/ 375 w 375"/>
              <a:gd name="T33" fmla="*/ 111 h 118"/>
              <a:gd name="T34" fmla="*/ 372 w 375"/>
              <a:gd name="T35" fmla="*/ 108 h 118"/>
              <a:gd name="T36" fmla="*/ 368 w 375"/>
              <a:gd name="T37" fmla="*/ 106 h 118"/>
              <a:gd name="T38" fmla="*/ 339 w 375"/>
              <a:gd name="T39" fmla="*/ 106 h 118"/>
              <a:gd name="T40" fmla="*/ 339 w 375"/>
              <a:gd name="T41" fmla="*/ 118 h 118"/>
              <a:gd name="T42" fmla="*/ 35 w 375"/>
              <a:gd name="T43" fmla="*/ 118 h 118"/>
              <a:gd name="T44" fmla="*/ 6 w 375"/>
              <a:gd name="T45" fmla="*/ 118 h 118"/>
              <a:gd name="T46" fmla="*/ 2 w 375"/>
              <a:gd name="T47" fmla="*/ 116 h 118"/>
              <a:gd name="T48" fmla="*/ 0 w 375"/>
              <a:gd name="T49" fmla="*/ 111 h 118"/>
              <a:gd name="T50" fmla="*/ 2 w 375"/>
              <a:gd name="T51" fmla="*/ 108 h 118"/>
              <a:gd name="T52" fmla="*/ 6 w 375"/>
              <a:gd name="T53" fmla="*/ 106 h 118"/>
              <a:gd name="T54" fmla="*/ 35 w 375"/>
              <a:gd name="T55" fmla="*/ 106 h 118"/>
              <a:gd name="T56" fmla="*/ 35 w 375"/>
              <a:gd name="T57" fmla="*/ 118 h 118"/>
              <a:gd name="T58" fmla="*/ 134 w 375"/>
              <a:gd name="T59" fmla="*/ 24 h 118"/>
              <a:gd name="T60" fmla="*/ 196 w 375"/>
              <a:gd name="T61" fmla="*/ 24 h 118"/>
              <a:gd name="T62" fmla="*/ 196 w 375"/>
              <a:gd name="T63" fmla="*/ 18 h 118"/>
              <a:gd name="T64" fmla="*/ 134 w 375"/>
              <a:gd name="T65" fmla="*/ 18 h 118"/>
              <a:gd name="T66" fmla="*/ 134 w 375"/>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0"/>
                </a:lnTo>
                <a:lnTo>
                  <a:pt x="129" y="94"/>
                </a:lnTo>
                <a:close/>
                <a:moveTo>
                  <a:pt x="220" y="82"/>
                </a:moveTo>
                <a:lnTo>
                  <a:pt x="359" y="82"/>
                </a:lnTo>
                <a:lnTo>
                  <a:pt x="359" y="11"/>
                </a:lnTo>
                <a:lnTo>
                  <a:pt x="220" y="11"/>
                </a:lnTo>
                <a:lnTo>
                  <a:pt x="220" y="82"/>
                </a:lnTo>
                <a:close/>
                <a:moveTo>
                  <a:pt x="339" y="118"/>
                </a:moveTo>
                <a:lnTo>
                  <a:pt x="368" y="118"/>
                </a:lnTo>
                <a:lnTo>
                  <a:pt x="372" y="116"/>
                </a:lnTo>
                <a:lnTo>
                  <a:pt x="375"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4" name="Line 42"/>
          <p:cNvSpPr>
            <a:spLocks noChangeShapeType="1"/>
          </p:cNvSpPr>
          <p:nvPr/>
        </p:nvSpPr>
        <p:spPr bwMode="auto">
          <a:xfrm>
            <a:off x="6132514" y="3189289"/>
            <a:ext cx="1587" cy="149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5" name="Line 43"/>
          <p:cNvSpPr>
            <a:spLocks noChangeShapeType="1"/>
          </p:cNvSpPr>
          <p:nvPr/>
        </p:nvSpPr>
        <p:spPr bwMode="auto">
          <a:xfrm flipH="1">
            <a:off x="6015039" y="3238500"/>
            <a:ext cx="117475" cy="1588"/>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6" name="Line 44"/>
          <p:cNvSpPr>
            <a:spLocks noChangeShapeType="1"/>
          </p:cNvSpPr>
          <p:nvPr/>
        </p:nvSpPr>
        <p:spPr bwMode="auto">
          <a:xfrm flipH="1">
            <a:off x="6015039" y="3287714"/>
            <a:ext cx="117475"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7" name="Line 45"/>
          <p:cNvSpPr>
            <a:spLocks noChangeShapeType="1"/>
          </p:cNvSpPr>
          <p:nvPr/>
        </p:nvSpPr>
        <p:spPr bwMode="auto">
          <a:xfrm>
            <a:off x="6318250" y="3206751"/>
            <a:ext cx="1588" cy="42863"/>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8" name="Line 46"/>
          <p:cNvSpPr>
            <a:spLocks noChangeShapeType="1"/>
          </p:cNvSpPr>
          <p:nvPr/>
        </p:nvSpPr>
        <p:spPr bwMode="auto">
          <a:xfrm>
            <a:off x="6167438" y="3249614"/>
            <a:ext cx="220662"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69" name="Line 47"/>
          <p:cNvSpPr>
            <a:spLocks noChangeShapeType="1"/>
          </p:cNvSpPr>
          <p:nvPr/>
        </p:nvSpPr>
        <p:spPr bwMode="auto">
          <a:xfrm flipV="1">
            <a:off x="6030914" y="3181350"/>
            <a:ext cx="1587" cy="6350"/>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70" name="Line 48"/>
          <p:cNvSpPr>
            <a:spLocks noChangeShapeType="1"/>
          </p:cNvSpPr>
          <p:nvPr/>
        </p:nvSpPr>
        <p:spPr bwMode="auto">
          <a:xfrm flipV="1">
            <a:off x="6030914" y="3338514"/>
            <a:ext cx="1587" cy="793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71" name="Line 49"/>
          <p:cNvSpPr>
            <a:spLocks noChangeShapeType="1"/>
          </p:cNvSpPr>
          <p:nvPr/>
        </p:nvSpPr>
        <p:spPr bwMode="auto">
          <a:xfrm>
            <a:off x="6034089" y="3263900"/>
            <a:ext cx="7937" cy="1588"/>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72" name="Line 50"/>
          <p:cNvSpPr>
            <a:spLocks noChangeShapeType="1"/>
          </p:cNvSpPr>
          <p:nvPr/>
        </p:nvSpPr>
        <p:spPr bwMode="auto">
          <a:xfrm>
            <a:off x="6034089" y="3222625"/>
            <a:ext cx="7937" cy="1588"/>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73" name="Line 51"/>
          <p:cNvSpPr>
            <a:spLocks noChangeShapeType="1"/>
          </p:cNvSpPr>
          <p:nvPr/>
        </p:nvSpPr>
        <p:spPr bwMode="auto">
          <a:xfrm>
            <a:off x="6105525" y="3222625"/>
            <a:ext cx="7938" cy="1588"/>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74" name="Line 52"/>
          <p:cNvSpPr>
            <a:spLocks noChangeShapeType="1"/>
          </p:cNvSpPr>
          <p:nvPr/>
        </p:nvSpPr>
        <p:spPr bwMode="auto">
          <a:xfrm>
            <a:off x="6196014" y="3238500"/>
            <a:ext cx="9525" cy="1588"/>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775" name="Freeform 53"/>
          <p:cNvSpPr>
            <a:spLocks/>
          </p:cNvSpPr>
          <p:nvPr/>
        </p:nvSpPr>
        <p:spPr bwMode="auto">
          <a:xfrm>
            <a:off x="6342063" y="2708275"/>
            <a:ext cx="74612" cy="444500"/>
          </a:xfrm>
          <a:custGeom>
            <a:avLst/>
            <a:gdLst>
              <a:gd name="T0" fmla="*/ 0 w 47"/>
              <a:gd name="T1" fmla="*/ 280 h 280"/>
              <a:gd name="T2" fmla="*/ 36 w 47"/>
              <a:gd name="T3" fmla="*/ 243 h 280"/>
              <a:gd name="T4" fmla="*/ 36 w 47"/>
              <a:gd name="T5" fmla="*/ 179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76" name="Freeform 54"/>
          <p:cNvSpPr>
            <a:spLocks/>
          </p:cNvSpPr>
          <p:nvPr/>
        </p:nvSpPr>
        <p:spPr bwMode="auto">
          <a:xfrm>
            <a:off x="5889625" y="2708275"/>
            <a:ext cx="527050" cy="76200"/>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77" name="Rectangle 55"/>
          <p:cNvSpPr>
            <a:spLocks noChangeArrowheads="1"/>
          </p:cNvSpPr>
          <p:nvPr/>
        </p:nvSpPr>
        <p:spPr bwMode="auto">
          <a:xfrm>
            <a:off x="5889625" y="2784476"/>
            <a:ext cx="452438" cy="366713"/>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778" name="Rectangle 56"/>
          <p:cNvSpPr>
            <a:spLocks noChangeArrowheads="1"/>
          </p:cNvSpPr>
          <p:nvPr/>
        </p:nvSpPr>
        <p:spPr bwMode="auto">
          <a:xfrm>
            <a:off x="6296026" y="3105151"/>
            <a:ext cx="22225" cy="11113"/>
          </a:xfrm>
          <a:prstGeom prst="rect">
            <a:avLst/>
          </a:prstGeom>
          <a:solidFill>
            <a:srgbClr val="00FF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779" name="Freeform 57"/>
          <p:cNvSpPr>
            <a:spLocks/>
          </p:cNvSpPr>
          <p:nvPr/>
        </p:nvSpPr>
        <p:spPr bwMode="auto">
          <a:xfrm>
            <a:off x="5954714" y="2840039"/>
            <a:ext cx="320675" cy="225425"/>
          </a:xfrm>
          <a:custGeom>
            <a:avLst/>
            <a:gdLst>
              <a:gd name="T0" fmla="*/ 0 w 202"/>
              <a:gd name="T1" fmla="*/ 142 h 142"/>
              <a:gd name="T2" fmla="*/ 202 w 202"/>
              <a:gd name="T3" fmla="*/ 142 h 142"/>
              <a:gd name="T4" fmla="*/ 202 w 202"/>
              <a:gd name="T5" fmla="*/ 0 h 142"/>
              <a:gd name="T6" fmla="*/ 197 w 202"/>
              <a:gd name="T7" fmla="*/ 0 h 142"/>
              <a:gd name="T8" fmla="*/ 197 w 202"/>
              <a:gd name="T9" fmla="*/ 139 h 142"/>
              <a:gd name="T10" fmla="*/ 0 w 202"/>
              <a:gd name="T11" fmla="*/ 139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0" name="Freeform 58"/>
          <p:cNvSpPr>
            <a:spLocks/>
          </p:cNvSpPr>
          <p:nvPr/>
        </p:nvSpPr>
        <p:spPr bwMode="auto">
          <a:xfrm>
            <a:off x="5954714" y="2840038"/>
            <a:ext cx="312737" cy="220662"/>
          </a:xfrm>
          <a:custGeom>
            <a:avLst/>
            <a:gdLst>
              <a:gd name="T0" fmla="*/ 0 w 197"/>
              <a:gd name="T1" fmla="*/ 139 h 139"/>
              <a:gd name="T2" fmla="*/ 197 w 197"/>
              <a:gd name="T3" fmla="*/ 139 h 139"/>
              <a:gd name="T4" fmla="*/ 197 w 197"/>
              <a:gd name="T5" fmla="*/ 0 h 139"/>
              <a:gd name="T6" fmla="*/ 194 w 197"/>
              <a:gd name="T7" fmla="*/ 0 h 139"/>
              <a:gd name="T8" fmla="*/ 194 w 197"/>
              <a:gd name="T9" fmla="*/ 136 h 139"/>
              <a:gd name="T10" fmla="*/ 0 w 197"/>
              <a:gd name="T11" fmla="*/ 136 h 139"/>
              <a:gd name="T12" fmla="*/ 0 w 197"/>
              <a:gd name="T13" fmla="*/ 139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4" y="0"/>
                </a:lnTo>
                <a:lnTo>
                  <a:pt x="194" y="136"/>
                </a:lnTo>
                <a:lnTo>
                  <a:pt x="0" y="136"/>
                </a:lnTo>
                <a:lnTo>
                  <a:pt x="0" y="139"/>
                </a:lnTo>
                <a:close/>
              </a:path>
            </a:pathLst>
          </a:custGeom>
          <a:solidFill>
            <a:srgbClr val="8E8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1" name="Freeform 59"/>
          <p:cNvSpPr>
            <a:spLocks/>
          </p:cNvSpPr>
          <p:nvPr/>
        </p:nvSpPr>
        <p:spPr bwMode="auto">
          <a:xfrm>
            <a:off x="5954714" y="2840038"/>
            <a:ext cx="307975" cy="215900"/>
          </a:xfrm>
          <a:custGeom>
            <a:avLst/>
            <a:gdLst>
              <a:gd name="T0" fmla="*/ 0 w 194"/>
              <a:gd name="T1" fmla="*/ 136 h 136"/>
              <a:gd name="T2" fmla="*/ 194 w 194"/>
              <a:gd name="T3" fmla="*/ 136 h 136"/>
              <a:gd name="T4" fmla="*/ 194 w 194"/>
              <a:gd name="T5" fmla="*/ 0 h 136"/>
              <a:gd name="T6" fmla="*/ 190 w 194"/>
              <a:gd name="T7" fmla="*/ 0 h 136"/>
              <a:gd name="T8" fmla="*/ 190 w 194"/>
              <a:gd name="T9" fmla="*/ 134 h 136"/>
              <a:gd name="T10" fmla="*/ 0 w 194"/>
              <a:gd name="T11" fmla="*/ 134 h 136"/>
              <a:gd name="T12" fmla="*/ 0 w 194"/>
              <a:gd name="T13" fmla="*/ 13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4"/>
                </a:lnTo>
                <a:lnTo>
                  <a:pt x="0" y="134"/>
                </a:lnTo>
                <a:lnTo>
                  <a:pt x="0" y="136"/>
                </a:lnTo>
                <a:close/>
              </a:path>
            </a:pathLst>
          </a:custGeom>
          <a:solidFill>
            <a:srgbClr val="929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2" name="Freeform 60"/>
          <p:cNvSpPr>
            <a:spLocks/>
          </p:cNvSpPr>
          <p:nvPr/>
        </p:nvSpPr>
        <p:spPr bwMode="auto">
          <a:xfrm>
            <a:off x="5954714" y="2840039"/>
            <a:ext cx="301625" cy="212725"/>
          </a:xfrm>
          <a:custGeom>
            <a:avLst/>
            <a:gdLst>
              <a:gd name="T0" fmla="*/ 0 w 190"/>
              <a:gd name="T1" fmla="*/ 134 h 134"/>
              <a:gd name="T2" fmla="*/ 190 w 190"/>
              <a:gd name="T3" fmla="*/ 134 h 134"/>
              <a:gd name="T4" fmla="*/ 190 w 190"/>
              <a:gd name="T5" fmla="*/ 0 h 134"/>
              <a:gd name="T6" fmla="*/ 186 w 190"/>
              <a:gd name="T7" fmla="*/ 0 h 134"/>
              <a:gd name="T8" fmla="*/ 186 w 190"/>
              <a:gd name="T9" fmla="*/ 131 h 134"/>
              <a:gd name="T10" fmla="*/ 0 w 190"/>
              <a:gd name="T11" fmla="*/ 131 h 134"/>
              <a:gd name="T12" fmla="*/ 0 w 190"/>
              <a:gd name="T13" fmla="*/ 134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3" name="Freeform 61"/>
          <p:cNvSpPr>
            <a:spLocks/>
          </p:cNvSpPr>
          <p:nvPr/>
        </p:nvSpPr>
        <p:spPr bwMode="auto">
          <a:xfrm>
            <a:off x="5954714" y="2840038"/>
            <a:ext cx="295275" cy="207962"/>
          </a:xfrm>
          <a:custGeom>
            <a:avLst/>
            <a:gdLst>
              <a:gd name="T0" fmla="*/ 0 w 186"/>
              <a:gd name="T1" fmla="*/ 131 h 131"/>
              <a:gd name="T2" fmla="*/ 186 w 186"/>
              <a:gd name="T3" fmla="*/ 131 h 131"/>
              <a:gd name="T4" fmla="*/ 186 w 186"/>
              <a:gd name="T5" fmla="*/ 0 h 131"/>
              <a:gd name="T6" fmla="*/ 182 w 186"/>
              <a:gd name="T7" fmla="*/ 0 h 131"/>
              <a:gd name="T8" fmla="*/ 182 w 186"/>
              <a:gd name="T9" fmla="*/ 129 h 131"/>
              <a:gd name="T10" fmla="*/ 0 w 186"/>
              <a:gd name="T11" fmla="*/ 129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9"/>
                </a:lnTo>
                <a:lnTo>
                  <a:pt x="0" y="129"/>
                </a:lnTo>
                <a:lnTo>
                  <a:pt x="0" y="131"/>
                </a:lnTo>
                <a:close/>
              </a:path>
            </a:pathLst>
          </a:custGeom>
          <a:solidFill>
            <a:srgbClr val="9A9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4" name="Freeform 62"/>
          <p:cNvSpPr>
            <a:spLocks/>
          </p:cNvSpPr>
          <p:nvPr/>
        </p:nvSpPr>
        <p:spPr bwMode="auto">
          <a:xfrm>
            <a:off x="5954714" y="2840039"/>
            <a:ext cx="288925" cy="204787"/>
          </a:xfrm>
          <a:custGeom>
            <a:avLst/>
            <a:gdLst>
              <a:gd name="T0" fmla="*/ 0 w 182"/>
              <a:gd name="T1" fmla="*/ 129 h 129"/>
              <a:gd name="T2" fmla="*/ 182 w 182"/>
              <a:gd name="T3" fmla="*/ 129 h 129"/>
              <a:gd name="T4" fmla="*/ 182 w 182"/>
              <a:gd name="T5" fmla="*/ 0 h 129"/>
              <a:gd name="T6" fmla="*/ 178 w 182"/>
              <a:gd name="T7" fmla="*/ 0 h 129"/>
              <a:gd name="T8" fmla="*/ 178 w 182"/>
              <a:gd name="T9" fmla="*/ 126 h 129"/>
              <a:gd name="T10" fmla="*/ 0 w 182"/>
              <a:gd name="T11" fmla="*/ 126 h 129"/>
              <a:gd name="T12" fmla="*/ 0 w 182"/>
              <a:gd name="T13" fmla="*/ 129 h 129"/>
              <a:gd name="T14" fmla="*/ 0 60000 65536"/>
              <a:gd name="T15" fmla="*/ 0 60000 65536"/>
              <a:gd name="T16" fmla="*/ 0 60000 65536"/>
              <a:gd name="T17" fmla="*/ 0 60000 65536"/>
              <a:gd name="T18" fmla="*/ 0 60000 65536"/>
              <a:gd name="T19" fmla="*/ 0 60000 65536"/>
              <a:gd name="T20" fmla="*/ 0 60000 65536"/>
              <a:gd name="T21" fmla="*/ 0 w 182"/>
              <a:gd name="T22" fmla="*/ 0 h 129"/>
              <a:gd name="T23" fmla="*/ 182 w 182"/>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9">
                <a:moveTo>
                  <a:pt x="0" y="129"/>
                </a:moveTo>
                <a:lnTo>
                  <a:pt x="182" y="129"/>
                </a:lnTo>
                <a:lnTo>
                  <a:pt x="182" y="0"/>
                </a:lnTo>
                <a:lnTo>
                  <a:pt x="178" y="0"/>
                </a:lnTo>
                <a:lnTo>
                  <a:pt x="178" y="126"/>
                </a:lnTo>
                <a:lnTo>
                  <a:pt x="0" y="126"/>
                </a:lnTo>
                <a:lnTo>
                  <a:pt x="0" y="129"/>
                </a:lnTo>
                <a:close/>
              </a:path>
            </a:pathLst>
          </a:custGeom>
          <a:solidFill>
            <a:srgbClr val="9E9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5" name="Freeform 63"/>
          <p:cNvSpPr>
            <a:spLocks/>
          </p:cNvSpPr>
          <p:nvPr/>
        </p:nvSpPr>
        <p:spPr bwMode="auto">
          <a:xfrm>
            <a:off x="5954714" y="2840039"/>
            <a:ext cx="282575" cy="200025"/>
          </a:xfrm>
          <a:custGeom>
            <a:avLst/>
            <a:gdLst>
              <a:gd name="T0" fmla="*/ 0 w 178"/>
              <a:gd name="T1" fmla="*/ 126 h 126"/>
              <a:gd name="T2" fmla="*/ 178 w 178"/>
              <a:gd name="T3" fmla="*/ 126 h 126"/>
              <a:gd name="T4" fmla="*/ 178 w 178"/>
              <a:gd name="T5" fmla="*/ 0 h 126"/>
              <a:gd name="T6" fmla="*/ 175 w 178"/>
              <a:gd name="T7" fmla="*/ 0 h 126"/>
              <a:gd name="T8" fmla="*/ 175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6" name="Freeform 64"/>
          <p:cNvSpPr>
            <a:spLocks/>
          </p:cNvSpPr>
          <p:nvPr/>
        </p:nvSpPr>
        <p:spPr bwMode="auto">
          <a:xfrm>
            <a:off x="5954713" y="2840038"/>
            <a:ext cx="277812" cy="195262"/>
          </a:xfrm>
          <a:custGeom>
            <a:avLst/>
            <a:gdLst>
              <a:gd name="T0" fmla="*/ 0 w 175"/>
              <a:gd name="T1" fmla="*/ 123 h 123"/>
              <a:gd name="T2" fmla="*/ 175 w 175"/>
              <a:gd name="T3" fmla="*/ 123 h 123"/>
              <a:gd name="T4" fmla="*/ 175 w 175"/>
              <a:gd name="T5" fmla="*/ 0 h 123"/>
              <a:gd name="T6" fmla="*/ 171 w 175"/>
              <a:gd name="T7" fmla="*/ 0 h 123"/>
              <a:gd name="T8" fmla="*/ 171 w 175"/>
              <a:gd name="T9" fmla="*/ 120 h 123"/>
              <a:gd name="T10" fmla="*/ 0 w 175"/>
              <a:gd name="T11" fmla="*/ 120 h 123"/>
              <a:gd name="T12" fmla="*/ 0 w 175"/>
              <a:gd name="T13" fmla="*/ 123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20"/>
                </a:lnTo>
                <a:lnTo>
                  <a:pt x="0" y="120"/>
                </a:lnTo>
                <a:lnTo>
                  <a:pt x="0" y="123"/>
                </a:lnTo>
                <a:close/>
              </a:path>
            </a:pathLst>
          </a:custGeom>
          <a:solidFill>
            <a:srgbClr val="A5A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7" name="Freeform 65"/>
          <p:cNvSpPr>
            <a:spLocks/>
          </p:cNvSpPr>
          <p:nvPr/>
        </p:nvSpPr>
        <p:spPr bwMode="auto">
          <a:xfrm>
            <a:off x="5954713" y="2840038"/>
            <a:ext cx="271462" cy="190500"/>
          </a:xfrm>
          <a:custGeom>
            <a:avLst/>
            <a:gdLst>
              <a:gd name="T0" fmla="*/ 0 w 171"/>
              <a:gd name="T1" fmla="*/ 120 h 120"/>
              <a:gd name="T2" fmla="*/ 171 w 171"/>
              <a:gd name="T3" fmla="*/ 120 h 120"/>
              <a:gd name="T4" fmla="*/ 171 w 171"/>
              <a:gd name="T5" fmla="*/ 0 h 120"/>
              <a:gd name="T6" fmla="*/ 167 w 171"/>
              <a:gd name="T7" fmla="*/ 0 h 120"/>
              <a:gd name="T8" fmla="*/ 167 w 171"/>
              <a:gd name="T9" fmla="*/ 117 h 120"/>
              <a:gd name="T10" fmla="*/ 0 w 171"/>
              <a:gd name="T11" fmla="*/ 117 h 120"/>
              <a:gd name="T12" fmla="*/ 0 w 171"/>
              <a:gd name="T13" fmla="*/ 120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8" name="Freeform 66"/>
          <p:cNvSpPr>
            <a:spLocks/>
          </p:cNvSpPr>
          <p:nvPr/>
        </p:nvSpPr>
        <p:spPr bwMode="auto">
          <a:xfrm>
            <a:off x="5954713" y="2840039"/>
            <a:ext cx="265112" cy="185737"/>
          </a:xfrm>
          <a:custGeom>
            <a:avLst/>
            <a:gdLst>
              <a:gd name="T0" fmla="*/ 0 w 167"/>
              <a:gd name="T1" fmla="*/ 117 h 117"/>
              <a:gd name="T2" fmla="*/ 167 w 167"/>
              <a:gd name="T3" fmla="*/ 117 h 117"/>
              <a:gd name="T4" fmla="*/ 167 w 167"/>
              <a:gd name="T5" fmla="*/ 0 h 117"/>
              <a:gd name="T6" fmla="*/ 162 w 167"/>
              <a:gd name="T7" fmla="*/ 0 h 117"/>
              <a:gd name="T8" fmla="*/ 162 w 167"/>
              <a:gd name="T9" fmla="*/ 115 h 117"/>
              <a:gd name="T10" fmla="*/ 0 w 167"/>
              <a:gd name="T11" fmla="*/ 115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89" name="Freeform 67"/>
          <p:cNvSpPr>
            <a:spLocks/>
          </p:cNvSpPr>
          <p:nvPr/>
        </p:nvSpPr>
        <p:spPr bwMode="auto">
          <a:xfrm>
            <a:off x="5954714" y="2840038"/>
            <a:ext cx="257175" cy="182562"/>
          </a:xfrm>
          <a:custGeom>
            <a:avLst/>
            <a:gdLst>
              <a:gd name="T0" fmla="*/ 0 w 162"/>
              <a:gd name="T1" fmla="*/ 115 h 115"/>
              <a:gd name="T2" fmla="*/ 162 w 162"/>
              <a:gd name="T3" fmla="*/ 115 h 115"/>
              <a:gd name="T4" fmla="*/ 162 w 162"/>
              <a:gd name="T5" fmla="*/ 0 h 115"/>
              <a:gd name="T6" fmla="*/ 158 w 162"/>
              <a:gd name="T7" fmla="*/ 0 h 115"/>
              <a:gd name="T8" fmla="*/ 158 w 162"/>
              <a:gd name="T9" fmla="*/ 111 h 115"/>
              <a:gd name="T10" fmla="*/ 0 w 162"/>
              <a:gd name="T11" fmla="*/ 111 h 115"/>
              <a:gd name="T12" fmla="*/ 0 w 162"/>
              <a:gd name="T13" fmla="*/ 115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0" name="Freeform 68"/>
          <p:cNvSpPr>
            <a:spLocks/>
          </p:cNvSpPr>
          <p:nvPr/>
        </p:nvSpPr>
        <p:spPr bwMode="auto">
          <a:xfrm>
            <a:off x="5954714" y="2840038"/>
            <a:ext cx="250825" cy="176212"/>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1" name="Freeform 69"/>
          <p:cNvSpPr>
            <a:spLocks/>
          </p:cNvSpPr>
          <p:nvPr/>
        </p:nvSpPr>
        <p:spPr bwMode="auto">
          <a:xfrm>
            <a:off x="5954714" y="2840038"/>
            <a:ext cx="242887" cy="171450"/>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2" name="Freeform 70"/>
          <p:cNvSpPr>
            <a:spLocks/>
          </p:cNvSpPr>
          <p:nvPr/>
        </p:nvSpPr>
        <p:spPr bwMode="auto">
          <a:xfrm>
            <a:off x="5954713" y="2840038"/>
            <a:ext cx="234950" cy="165100"/>
          </a:xfrm>
          <a:custGeom>
            <a:avLst/>
            <a:gdLst>
              <a:gd name="T0" fmla="*/ 0 w 148"/>
              <a:gd name="T1" fmla="*/ 104 h 104"/>
              <a:gd name="T2" fmla="*/ 148 w 148"/>
              <a:gd name="T3" fmla="*/ 104 h 104"/>
              <a:gd name="T4" fmla="*/ 148 w 148"/>
              <a:gd name="T5" fmla="*/ 0 h 104"/>
              <a:gd name="T6" fmla="*/ 143 w 148"/>
              <a:gd name="T7" fmla="*/ 0 h 104"/>
              <a:gd name="T8" fmla="*/ 143 w 148"/>
              <a:gd name="T9" fmla="*/ 101 h 104"/>
              <a:gd name="T10" fmla="*/ 0 w 148"/>
              <a:gd name="T11" fmla="*/ 101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3" name="Freeform 71"/>
          <p:cNvSpPr>
            <a:spLocks/>
          </p:cNvSpPr>
          <p:nvPr/>
        </p:nvSpPr>
        <p:spPr bwMode="auto">
          <a:xfrm>
            <a:off x="5954713" y="2840039"/>
            <a:ext cx="227012" cy="160337"/>
          </a:xfrm>
          <a:custGeom>
            <a:avLst/>
            <a:gdLst>
              <a:gd name="T0" fmla="*/ 0 w 143"/>
              <a:gd name="T1" fmla="*/ 101 h 101"/>
              <a:gd name="T2" fmla="*/ 143 w 143"/>
              <a:gd name="T3" fmla="*/ 101 h 101"/>
              <a:gd name="T4" fmla="*/ 143 w 143"/>
              <a:gd name="T5" fmla="*/ 0 h 101"/>
              <a:gd name="T6" fmla="*/ 138 w 143"/>
              <a:gd name="T7" fmla="*/ 0 h 101"/>
              <a:gd name="T8" fmla="*/ 138 w 143"/>
              <a:gd name="T9" fmla="*/ 97 h 101"/>
              <a:gd name="T10" fmla="*/ 0 w 143"/>
              <a:gd name="T11" fmla="*/ 97 h 101"/>
              <a:gd name="T12" fmla="*/ 0 w 143"/>
              <a:gd name="T13" fmla="*/ 101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4" name="Freeform 72"/>
          <p:cNvSpPr>
            <a:spLocks/>
          </p:cNvSpPr>
          <p:nvPr/>
        </p:nvSpPr>
        <p:spPr bwMode="auto">
          <a:xfrm>
            <a:off x="5954714" y="2840039"/>
            <a:ext cx="219075" cy="15398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5" name="Freeform 73"/>
          <p:cNvSpPr>
            <a:spLocks/>
          </p:cNvSpPr>
          <p:nvPr/>
        </p:nvSpPr>
        <p:spPr bwMode="auto">
          <a:xfrm>
            <a:off x="5954714" y="2840039"/>
            <a:ext cx="211137" cy="147637"/>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6" name="Freeform 74"/>
          <p:cNvSpPr>
            <a:spLocks/>
          </p:cNvSpPr>
          <p:nvPr/>
        </p:nvSpPr>
        <p:spPr bwMode="auto">
          <a:xfrm>
            <a:off x="5954714" y="2840039"/>
            <a:ext cx="200025" cy="141287"/>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7" name="Freeform 75"/>
          <p:cNvSpPr>
            <a:spLocks/>
          </p:cNvSpPr>
          <p:nvPr/>
        </p:nvSpPr>
        <p:spPr bwMode="auto">
          <a:xfrm>
            <a:off x="5954714" y="2840039"/>
            <a:ext cx="192087" cy="134937"/>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8" name="Freeform 76"/>
          <p:cNvSpPr>
            <a:spLocks/>
          </p:cNvSpPr>
          <p:nvPr/>
        </p:nvSpPr>
        <p:spPr bwMode="auto">
          <a:xfrm>
            <a:off x="5954713" y="2840038"/>
            <a:ext cx="182562" cy="127000"/>
          </a:xfrm>
          <a:custGeom>
            <a:avLst/>
            <a:gdLst>
              <a:gd name="T0" fmla="*/ 0 w 115"/>
              <a:gd name="T1" fmla="*/ 80 h 80"/>
              <a:gd name="T2" fmla="*/ 115 w 115"/>
              <a:gd name="T3" fmla="*/ 80 h 80"/>
              <a:gd name="T4" fmla="*/ 115 w 115"/>
              <a:gd name="T5" fmla="*/ 0 h 80"/>
              <a:gd name="T6" fmla="*/ 109 w 115"/>
              <a:gd name="T7" fmla="*/ 0 h 80"/>
              <a:gd name="T8" fmla="*/ 109 w 115"/>
              <a:gd name="T9" fmla="*/ 77 h 80"/>
              <a:gd name="T10" fmla="*/ 0 w 115"/>
              <a:gd name="T11" fmla="*/ 77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7"/>
                </a:lnTo>
                <a:lnTo>
                  <a:pt x="0" y="77"/>
                </a:lnTo>
                <a:lnTo>
                  <a:pt x="0" y="80"/>
                </a:lnTo>
                <a:close/>
              </a:path>
            </a:pathLst>
          </a:custGeom>
          <a:solidFill>
            <a:srgbClr val="D1D1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799" name="Freeform 77"/>
          <p:cNvSpPr>
            <a:spLocks/>
          </p:cNvSpPr>
          <p:nvPr/>
        </p:nvSpPr>
        <p:spPr bwMode="auto">
          <a:xfrm>
            <a:off x="5954714" y="2840039"/>
            <a:ext cx="173037" cy="122237"/>
          </a:xfrm>
          <a:custGeom>
            <a:avLst/>
            <a:gdLst>
              <a:gd name="T0" fmla="*/ 0 w 109"/>
              <a:gd name="T1" fmla="*/ 77 h 77"/>
              <a:gd name="T2" fmla="*/ 109 w 109"/>
              <a:gd name="T3" fmla="*/ 77 h 77"/>
              <a:gd name="T4" fmla="*/ 109 w 109"/>
              <a:gd name="T5" fmla="*/ 0 h 77"/>
              <a:gd name="T6" fmla="*/ 101 w 109"/>
              <a:gd name="T7" fmla="*/ 0 h 77"/>
              <a:gd name="T8" fmla="*/ 101 w 109"/>
              <a:gd name="T9" fmla="*/ 71 h 77"/>
              <a:gd name="T10" fmla="*/ 0 w 109"/>
              <a:gd name="T11" fmla="*/ 71 h 77"/>
              <a:gd name="T12" fmla="*/ 0 w 109"/>
              <a:gd name="T13" fmla="*/ 77 h 77"/>
              <a:gd name="T14" fmla="*/ 0 60000 65536"/>
              <a:gd name="T15" fmla="*/ 0 60000 65536"/>
              <a:gd name="T16" fmla="*/ 0 60000 65536"/>
              <a:gd name="T17" fmla="*/ 0 60000 65536"/>
              <a:gd name="T18" fmla="*/ 0 60000 65536"/>
              <a:gd name="T19" fmla="*/ 0 60000 65536"/>
              <a:gd name="T20" fmla="*/ 0 60000 65536"/>
              <a:gd name="T21" fmla="*/ 0 w 109"/>
              <a:gd name="T22" fmla="*/ 0 h 77"/>
              <a:gd name="T23" fmla="*/ 109 w 109"/>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7">
                <a:moveTo>
                  <a:pt x="0" y="77"/>
                </a:moveTo>
                <a:lnTo>
                  <a:pt x="109" y="77"/>
                </a:lnTo>
                <a:lnTo>
                  <a:pt x="109" y="0"/>
                </a:lnTo>
                <a:lnTo>
                  <a:pt x="101" y="0"/>
                </a:lnTo>
                <a:lnTo>
                  <a:pt x="101" y="71"/>
                </a:lnTo>
                <a:lnTo>
                  <a:pt x="0" y="71"/>
                </a:lnTo>
                <a:lnTo>
                  <a:pt x="0" y="77"/>
                </a:lnTo>
                <a:close/>
              </a:path>
            </a:pathLst>
          </a:custGeom>
          <a:solidFill>
            <a:srgbClr val="D5D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0" name="Freeform 78"/>
          <p:cNvSpPr>
            <a:spLocks/>
          </p:cNvSpPr>
          <p:nvPr/>
        </p:nvSpPr>
        <p:spPr bwMode="auto">
          <a:xfrm>
            <a:off x="5951538" y="2838450"/>
            <a:ext cx="163512" cy="114300"/>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1" name="Freeform 79"/>
          <p:cNvSpPr>
            <a:spLocks/>
          </p:cNvSpPr>
          <p:nvPr/>
        </p:nvSpPr>
        <p:spPr bwMode="auto">
          <a:xfrm>
            <a:off x="5951539" y="2838451"/>
            <a:ext cx="153987" cy="106363"/>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2" name="Freeform 80"/>
          <p:cNvSpPr>
            <a:spLocks/>
          </p:cNvSpPr>
          <p:nvPr/>
        </p:nvSpPr>
        <p:spPr bwMode="auto">
          <a:xfrm>
            <a:off x="5954713" y="2840039"/>
            <a:ext cx="138112" cy="96837"/>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3" name="Freeform 81"/>
          <p:cNvSpPr>
            <a:spLocks/>
          </p:cNvSpPr>
          <p:nvPr/>
        </p:nvSpPr>
        <p:spPr bwMode="auto">
          <a:xfrm>
            <a:off x="5954713" y="2840038"/>
            <a:ext cx="127000" cy="88900"/>
          </a:xfrm>
          <a:custGeom>
            <a:avLst/>
            <a:gdLst>
              <a:gd name="T0" fmla="*/ 0 w 80"/>
              <a:gd name="T1" fmla="*/ 56 h 56"/>
              <a:gd name="T2" fmla="*/ 80 w 80"/>
              <a:gd name="T3" fmla="*/ 56 h 56"/>
              <a:gd name="T4" fmla="*/ 80 w 80"/>
              <a:gd name="T5" fmla="*/ 0 h 56"/>
              <a:gd name="T6" fmla="*/ 71 w 80"/>
              <a:gd name="T7" fmla="*/ 0 h 56"/>
              <a:gd name="T8" fmla="*/ 71 w 80"/>
              <a:gd name="T9" fmla="*/ 50 h 56"/>
              <a:gd name="T10" fmla="*/ 0 w 80"/>
              <a:gd name="T11" fmla="*/ 50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4" name="Freeform 82"/>
          <p:cNvSpPr>
            <a:spLocks/>
          </p:cNvSpPr>
          <p:nvPr/>
        </p:nvSpPr>
        <p:spPr bwMode="auto">
          <a:xfrm>
            <a:off x="5954713" y="2840039"/>
            <a:ext cx="112712" cy="79375"/>
          </a:xfrm>
          <a:custGeom>
            <a:avLst/>
            <a:gdLst>
              <a:gd name="T0" fmla="*/ 0 w 71"/>
              <a:gd name="T1" fmla="*/ 50 h 50"/>
              <a:gd name="T2" fmla="*/ 71 w 71"/>
              <a:gd name="T3" fmla="*/ 50 h 50"/>
              <a:gd name="T4" fmla="*/ 71 w 71"/>
              <a:gd name="T5" fmla="*/ 0 h 50"/>
              <a:gd name="T6" fmla="*/ 62 w 71"/>
              <a:gd name="T7" fmla="*/ 0 h 50"/>
              <a:gd name="T8" fmla="*/ 62 w 71"/>
              <a:gd name="T9" fmla="*/ 44 h 50"/>
              <a:gd name="T10" fmla="*/ 0 w 71"/>
              <a:gd name="T11" fmla="*/ 44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5" name="Freeform 83"/>
          <p:cNvSpPr>
            <a:spLocks/>
          </p:cNvSpPr>
          <p:nvPr/>
        </p:nvSpPr>
        <p:spPr bwMode="auto">
          <a:xfrm>
            <a:off x="5954714" y="2840038"/>
            <a:ext cx="98425" cy="69850"/>
          </a:xfrm>
          <a:custGeom>
            <a:avLst/>
            <a:gdLst>
              <a:gd name="T0" fmla="*/ 0 w 62"/>
              <a:gd name="T1" fmla="*/ 44 h 44"/>
              <a:gd name="T2" fmla="*/ 62 w 62"/>
              <a:gd name="T3" fmla="*/ 44 h 44"/>
              <a:gd name="T4" fmla="*/ 62 w 62"/>
              <a:gd name="T5" fmla="*/ 0 h 44"/>
              <a:gd name="T6" fmla="*/ 53 w 62"/>
              <a:gd name="T7" fmla="*/ 0 h 44"/>
              <a:gd name="T8" fmla="*/ 53 w 62"/>
              <a:gd name="T9" fmla="*/ 37 h 44"/>
              <a:gd name="T10" fmla="*/ 0 w 62"/>
              <a:gd name="T11" fmla="*/ 37 h 44"/>
              <a:gd name="T12" fmla="*/ 0 w 62"/>
              <a:gd name="T13" fmla="*/ 44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6" name="Freeform 84"/>
          <p:cNvSpPr>
            <a:spLocks/>
          </p:cNvSpPr>
          <p:nvPr/>
        </p:nvSpPr>
        <p:spPr bwMode="auto">
          <a:xfrm>
            <a:off x="5954714" y="2840039"/>
            <a:ext cx="84137" cy="587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7" name="Freeform 85"/>
          <p:cNvSpPr>
            <a:spLocks/>
          </p:cNvSpPr>
          <p:nvPr/>
        </p:nvSpPr>
        <p:spPr bwMode="auto">
          <a:xfrm>
            <a:off x="5954713" y="2840038"/>
            <a:ext cx="69850" cy="49212"/>
          </a:xfrm>
          <a:custGeom>
            <a:avLst/>
            <a:gdLst>
              <a:gd name="T0" fmla="*/ 0 w 44"/>
              <a:gd name="T1" fmla="*/ 31 h 31"/>
              <a:gd name="T2" fmla="*/ 44 w 44"/>
              <a:gd name="T3" fmla="*/ 31 h 31"/>
              <a:gd name="T4" fmla="*/ 44 w 44"/>
              <a:gd name="T5" fmla="*/ 0 h 31"/>
              <a:gd name="T6" fmla="*/ 34 w 44"/>
              <a:gd name="T7" fmla="*/ 0 h 31"/>
              <a:gd name="T8" fmla="*/ 34 w 44"/>
              <a:gd name="T9" fmla="*/ 25 h 31"/>
              <a:gd name="T10" fmla="*/ 0 w 44"/>
              <a:gd name="T11" fmla="*/ 25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8" name="Freeform 86"/>
          <p:cNvSpPr>
            <a:spLocks/>
          </p:cNvSpPr>
          <p:nvPr/>
        </p:nvSpPr>
        <p:spPr bwMode="auto">
          <a:xfrm>
            <a:off x="5951538" y="2838451"/>
            <a:ext cx="57150" cy="41275"/>
          </a:xfrm>
          <a:custGeom>
            <a:avLst/>
            <a:gdLst>
              <a:gd name="T0" fmla="*/ 2 w 36"/>
              <a:gd name="T1" fmla="*/ 26 h 26"/>
              <a:gd name="T2" fmla="*/ 36 w 36"/>
              <a:gd name="T3" fmla="*/ 26 h 26"/>
              <a:gd name="T4" fmla="*/ 36 w 36"/>
              <a:gd name="T5" fmla="*/ 1 h 26"/>
              <a:gd name="T6" fmla="*/ 26 w 36"/>
              <a:gd name="T7" fmla="*/ 0 h 26"/>
              <a:gd name="T8" fmla="*/ 26 w 36"/>
              <a:gd name="T9" fmla="*/ 18 h 26"/>
              <a:gd name="T10" fmla="*/ 0 w 36"/>
              <a:gd name="T11" fmla="*/ 18 h 26"/>
              <a:gd name="T12" fmla="*/ 2 w 36"/>
              <a:gd name="T13" fmla="*/ 2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09" name="Freeform 87"/>
          <p:cNvSpPr>
            <a:spLocks/>
          </p:cNvSpPr>
          <p:nvPr/>
        </p:nvSpPr>
        <p:spPr bwMode="auto">
          <a:xfrm>
            <a:off x="5951539" y="2838451"/>
            <a:ext cx="41275" cy="28575"/>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0" name="Freeform 88"/>
          <p:cNvSpPr>
            <a:spLocks/>
          </p:cNvSpPr>
          <p:nvPr/>
        </p:nvSpPr>
        <p:spPr bwMode="auto">
          <a:xfrm>
            <a:off x="5951539" y="2838451"/>
            <a:ext cx="22225" cy="15875"/>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1" name="Freeform 89"/>
          <p:cNvSpPr>
            <a:spLocks/>
          </p:cNvSpPr>
          <p:nvPr/>
        </p:nvSpPr>
        <p:spPr bwMode="auto">
          <a:xfrm>
            <a:off x="5951539" y="2838450"/>
            <a:ext cx="3175" cy="1588"/>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2" name="Freeform 90"/>
          <p:cNvSpPr>
            <a:spLocks/>
          </p:cNvSpPr>
          <p:nvPr/>
        </p:nvSpPr>
        <p:spPr bwMode="auto">
          <a:xfrm>
            <a:off x="5932489" y="2820988"/>
            <a:ext cx="365125" cy="271462"/>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3" name="Freeform 91"/>
          <p:cNvSpPr>
            <a:spLocks/>
          </p:cNvSpPr>
          <p:nvPr/>
        </p:nvSpPr>
        <p:spPr bwMode="auto">
          <a:xfrm>
            <a:off x="5938839" y="2824164"/>
            <a:ext cx="358775" cy="268287"/>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4" name="Freeform 92"/>
          <p:cNvSpPr>
            <a:spLocks/>
          </p:cNvSpPr>
          <p:nvPr/>
        </p:nvSpPr>
        <p:spPr bwMode="auto">
          <a:xfrm>
            <a:off x="5946775" y="2830514"/>
            <a:ext cx="350838" cy="261937"/>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5" name="Freeform 93"/>
          <p:cNvSpPr>
            <a:spLocks/>
          </p:cNvSpPr>
          <p:nvPr/>
        </p:nvSpPr>
        <p:spPr bwMode="auto">
          <a:xfrm>
            <a:off x="5954713" y="2836864"/>
            <a:ext cx="342900" cy="255587"/>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6" name="Freeform 94"/>
          <p:cNvSpPr>
            <a:spLocks/>
          </p:cNvSpPr>
          <p:nvPr/>
        </p:nvSpPr>
        <p:spPr bwMode="auto">
          <a:xfrm>
            <a:off x="5962651" y="2843214"/>
            <a:ext cx="334963" cy="249237"/>
          </a:xfrm>
          <a:custGeom>
            <a:avLst/>
            <a:gdLst>
              <a:gd name="T0" fmla="*/ 211 w 211"/>
              <a:gd name="T1" fmla="*/ 0 h 157"/>
              <a:gd name="T2" fmla="*/ 0 w 211"/>
              <a:gd name="T3" fmla="*/ 0 h 157"/>
              <a:gd name="T4" fmla="*/ 0 w 211"/>
              <a:gd name="T5" fmla="*/ 157 h 157"/>
              <a:gd name="T6" fmla="*/ 5 w 211"/>
              <a:gd name="T7" fmla="*/ 157 h 157"/>
              <a:gd name="T8" fmla="*/ 5 w 211"/>
              <a:gd name="T9" fmla="*/ 4 h 157"/>
              <a:gd name="T10" fmla="*/ 211 w 211"/>
              <a:gd name="T11" fmla="*/ 4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7" name="Freeform 95"/>
          <p:cNvSpPr>
            <a:spLocks/>
          </p:cNvSpPr>
          <p:nvPr/>
        </p:nvSpPr>
        <p:spPr bwMode="auto">
          <a:xfrm>
            <a:off x="5970589" y="2849564"/>
            <a:ext cx="327025" cy="242887"/>
          </a:xfrm>
          <a:custGeom>
            <a:avLst/>
            <a:gdLst>
              <a:gd name="T0" fmla="*/ 206 w 206"/>
              <a:gd name="T1" fmla="*/ 0 h 153"/>
              <a:gd name="T2" fmla="*/ 0 w 206"/>
              <a:gd name="T3" fmla="*/ 0 h 153"/>
              <a:gd name="T4" fmla="*/ 0 w 206"/>
              <a:gd name="T5" fmla="*/ 153 h 153"/>
              <a:gd name="T6" fmla="*/ 5 w 206"/>
              <a:gd name="T7" fmla="*/ 153 h 153"/>
              <a:gd name="T8" fmla="*/ 5 w 206"/>
              <a:gd name="T9" fmla="*/ 3 h 153"/>
              <a:gd name="T10" fmla="*/ 206 w 206"/>
              <a:gd name="T11" fmla="*/ 3 h 153"/>
              <a:gd name="T12" fmla="*/ 206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3"/>
                </a:lnTo>
                <a:lnTo>
                  <a:pt x="206" y="3"/>
                </a:lnTo>
                <a:lnTo>
                  <a:pt x="206" y="0"/>
                </a:lnTo>
                <a:close/>
              </a:path>
            </a:pathLst>
          </a:custGeom>
          <a:solidFill>
            <a:srgbClr val="A9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8" name="Freeform 96"/>
          <p:cNvSpPr>
            <a:spLocks/>
          </p:cNvSpPr>
          <p:nvPr/>
        </p:nvSpPr>
        <p:spPr bwMode="auto">
          <a:xfrm>
            <a:off x="5978525" y="2854326"/>
            <a:ext cx="319088" cy="238125"/>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19" name="Freeform 97"/>
          <p:cNvSpPr>
            <a:spLocks/>
          </p:cNvSpPr>
          <p:nvPr/>
        </p:nvSpPr>
        <p:spPr bwMode="auto">
          <a:xfrm>
            <a:off x="5986463" y="2860676"/>
            <a:ext cx="311150" cy="231775"/>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0" name="Freeform 98"/>
          <p:cNvSpPr>
            <a:spLocks/>
          </p:cNvSpPr>
          <p:nvPr/>
        </p:nvSpPr>
        <p:spPr bwMode="auto">
          <a:xfrm>
            <a:off x="5994401" y="2867026"/>
            <a:ext cx="303213" cy="225425"/>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1" name="Freeform 99"/>
          <p:cNvSpPr>
            <a:spLocks/>
          </p:cNvSpPr>
          <p:nvPr/>
        </p:nvSpPr>
        <p:spPr bwMode="auto">
          <a:xfrm>
            <a:off x="6002339" y="2873376"/>
            <a:ext cx="295275" cy="219075"/>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2" name="Freeform 100"/>
          <p:cNvSpPr>
            <a:spLocks/>
          </p:cNvSpPr>
          <p:nvPr/>
        </p:nvSpPr>
        <p:spPr bwMode="auto">
          <a:xfrm>
            <a:off x="6010275" y="2879726"/>
            <a:ext cx="287338" cy="212725"/>
          </a:xfrm>
          <a:custGeom>
            <a:avLst/>
            <a:gdLst>
              <a:gd name="T0" fmla="*/ 181 w 181"/>
              <a:gd name="T1" fmla="*/ 0 h 134"/>
              <a:gd name="T2" fmla="*/ 0 w 181"/>
              <a:gd name="T3" fmla="*/ 0 h 134"/>
              <a:gd name="T4" fmla="*/ 0 w 181"/>
              <a:gd name="T5" fmla="*/ 134 h 134"/>
              <a:gd name="T6" fmla="*/ 7 w 181"/>
              <a:gd name="T7" fmla="*/ 134 h 134"/>
              <a:gd name="T8" fmla="*/ 7 w 181"/>
              <a:gd name="T9" fmla="*/ 3 h 134"/>
              <a:gd name="T10" fmla="*/ 181 w 181"/>
              <a:gd name="T11" fmla="*/ 3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7" y="134"/>
                </a:lnTo>
                <a:lnTo>
                  <a:pt x="7" y="3"/>
                </a:lnTo>
                <a:lnTo>
                  <a:pt x="181" y="3"/>
                </a:lnTo>
                <a:lnTo>
                  <a:pt x="181" y="0"/>
                </a:lnTo>
                <a:close/>
              </a:path>
            </a:pathLst>
          </a:custGeom>
          <a:solidFill>
            <a:srgbClr val="B5B5B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3" name="Freeform 101"/>
          <p:cNvSpPr>
            <a:spLocks/>
          </p:cNvSpPr>
          <p:nvPr/>
        </p:nvSpPr>
        <p:spPr bwMode="auto">
          <a:xfrm>
            <a:off x="6021389" y="2884488"/>
            <a:ext cx="276225" cy="207962"/>
          </a:xfrm>
          <a:custGeom>
            <a:avLst/>
            <a:gdLst>
              <a:gd name="T0" fmla="*/ 174 w 174"/>
              <a:gd name="T1" fmla="*/ 0 h 131"/>
              <a:gd name="T2" fmla="*/ 0 w 174"/>
              <a:gd name="T3" fmla="*/ 0 h 131"/>
              <a:gd name="T4" fmla="*/ 0 w 174"/>
              <a:gd name="T5" fmla="*/ 131 h 131"/>
              <a:gd name="T6" fmla="*/ 5 w 174"/>
              <a:gd name="T7" fmla="*/ 131 h 131"/>
              <a:gd name="T8" fmla="*/ 5 w 174"/>
              <a:gd name="T9" fmla="*/ 4 h 131"/>
              <a:gd name="T10" fmla="*/ 174 w 174"/>
              <a:gd name="T11" fmla="*/ 4 h 131"/>
              <a:gd name="T12" fmla="*/ 174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4" name="Freeform 102"/>
          <p:cNvSpPr>
            <a:spLocks/>
          </p:cNvSpPr>
          <p:nvPr/>
        </p:nvSpPr>
        <p:spPr bwMode="auto">
          <a:xfrm>
            <a:off x="6029325" y="2890838"/>
            <a:ext cx="268288" cy="201612"/>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5" name="Freeform 103"/>
          <p:cNvSpPr>
            <a:spLocks/>
          </p:cNvSpPr>
          <p:nvPr/>
        </p:nvSpPr>
        <p:spPr bwMode="auto">
          <a:xfrm>
            <a:off x="6038851" y="2898776"/>
            <a:ext cx="258763" cy="193675"/>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6" name="Freeform 104"/>
          <p:cNvSpPr>
            <a:spLocks/>
          </p:cNvSpPr>
          <p:nvPr/>
        </p:nvSpPr>
        <p:spPr bwMode="auto">
          <a:xfrm>
            <a:off x="6046789" y="2905126"/>
            <a:ext cx="250825" cy="187325"/>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7" name="Freeform 105"/>
          <p:cNvSpPr>
            <a:spLocks/>
          </p:cNvSpPr>
          <p:nvPr/>
        </p:nvSpPr>
        <p:spPr bwMode="auto">
          <a:xfrm>
            <a:off x="6056313" y="2913064"/>
            <a:ext cx="241300" cy="179387"/>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8" name="Freeform 106"/>
          <p:cNvSpPr>
            <a:spLocks/>
          </p:cNvSpPr>
          <p:nvPr/>
        </p:nvSpPr>
        <p:spPr bwMode="auto">
          <a:xfrm>
            <a:off x="6067425" y="2921000"/>
            <a:ext cx="230188" cy="171450"/>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29" name="Freeform 107"/>
          <p:cNvSpPr>
            <a:spLocks/>
          </p:cNvSpPr>
          <p:nvPr/>
        </p:nvSpPr>
        <p:spPr bwMode="auto">
          <a:xfrm>
            <a:off x="6078539" y="2928938"/>
            <a:ext cx="219075" cy="163512"/>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0" name="Freeform 108"/>
          <p:cNvSpPr>
            <a:spLocks/>
          </p:cNvSpPr>
          <p:nvPr/>
        </p:nvSpPr>
        <p:spPr bwMode="auto">
          <a:xfrm>
            <a:off x="6089651" y="2936876"/>
            <a:ext cx="207963" cy="155575"/>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1" name="Freeform 109"/>
          <p:cNvSpPr>
            <a:spLocks/>
          </p:cNvSpPr>
          <p:nvPr/>
        </p:nvSpPr>
        <p:spPr bwMode="auto">
          <a:xfrm>
            <a:off x="6100763" y="2944814"/>
            <a:ext cx="196850" cy="147637"/>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2" name="Freeform 110"/>
          <p:cNvSpPr>
            <a:spLocks/>
          </p:cNvSpPr>
          <p:nvPr/>
        </p:nvSpPr>
        <p:spPr bwMode="auto">
          <a:xfrm>
            <a:off x="6113463" y="2955926"/>
            <a:ext cx="184150" cy="136525"/>
          </a:xfrm>
          <a:custGeom>
            <a:avLst/>
            <a:gdLst>
              <a:gd name="T0" fmla="*/ 116 w 116"/>
              <a:gd name="T1" fmla="*/ 0 h 86"/>
              <a:gd name="T2" fmla="*/ 0 w 116"/>
              <a:gd name="T3" fmla="*/ 0 h 86"/>
              <a:gd name="T4" fmla="*/ 0 w 116"/>
              <a:gd name="T5" fmla="*/ 86 h 86"/>
              <a:gd name="T6" fmla="*/ 9 w 116"/>
              <a:gd name="T7" fmla="*/ 85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3" name="Freeform 111"/>
          <p:cNvSpPr>
            <a:spLocks/>
          </p:cNvSpPr>
          <p:nvPr/>
        </p:nvSpPr>
        <p:spPr bwMode="auto">
          <a:xfrm>
            <a:off x="6127751" y="2965451"/>
            <a:ext cx="168275" cy="125413"/>
          </a:xfrm>
          <a:custGeom>
            <a:avLst/>
            <a:gdLst>
              <a:gd name="T0" fmla="*/ 106 w 106"/>
              <a:gd name="T1" fmla="*/ 0 h 79"/>
              <a:gd name="T2" fmla="*/ 0 w 106"/>
              <a:gd name="T3" fmla="*/ 0 h 79"/>
              <a:gd name="T4" fmla="*/ 0 w 106"/>
              <a:gd name="T5" fmla="*/ 79 h 79"/>
              <a:gd name="T6" fmla="*/ 7 w 106"/>
              <a:gd name="T7" fmla="*/ 79 h 79"/>
              <a:gd name="T8" fmla="*/ 7 w 106"/>
              <a:gd name="T9" fmla="*/ 6 h 79"/>
              <a:gd name="T10" fmla="*/ 106 w 106"/>
              <a:gd name="T11" fmla="*/ 6 h 79"/>
              <a:gd name="T12" fmla="*/ 10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4" name="Freeform 112"/>
          <p:cNvSpPr>
            <a:spLocks/>
          </p:cNvSpPr>
          <p:nvPr/>
        </p:nvSpPr>
        <p:spPr bwMode="auto">
          <a:xfrm>
            <a:off x="6138863" y="2974976"/>
            <a:ext cx="158750" cy="117475"/>
          </a:xfrm>
          <a:custGeom>
            <a:avLst/>
            <a:gdLst>
              <a:gd name="T0" fmla="*/ 99 w 100"/>
              <a:gd name="T1" fmla="*/ 0 h 74"/>
              <a:gd name="T2" fmla="*/ 0 w 100"/>
              <a:gd name="T3" fmla="*/ 0 h 74"/>
              <a:gd name="T4" fmla="*/ 0 w 100"/>
              <a:gd name="T5" fmla="*/ 73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5" name="Freeform 113"/>
          <p:cNvSpPr>
            <a:spLocks/>
          </p:cNvSpPr>
          <p:nvPr/>
        </p:nvSpPr>
        <p:spPr bwMode="auto">
          <a:xfrm>
            <a:off x="6153151" y="2986088"/>
            <a:ext cx="144463" cy="106362"/>
          </a:xfrm>
          <a:custGeom>
            <a:avLst/>
            <a:gdLst>
              <a:gd name="T0" fmla="*/ 91 w 91"/>
              <a:gd name="T1" fmla="*/ 0 h 67"/>
              <a:gd name="T2" fmla="*/ 0 w 91"/>
              <a:gd name="T3" fmla="*/ 0 h 67"/>
              <a:gd name="T4" fmla="*/ 0 w 91"/>
              <a:gd name="T5" fmla="*/ 67 h 67"/>
              <a:gd name="T6" fmla="*/ 10 w 91"/>
              <a:gd name="T7" fmla="*/ 66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6" name="Freeform 114"/>
          <p:cNvSpPr>
            <a:spLocks/>
          </p:cNvSpPr>
          <p:nvPr/>
        </p:nvSpPr>
        <p:spPr bwMode="auto">
          <a:xfrm>
            <a:off x="6169025" y="2995614"/>
            <a:ext cx="128588" cy="96837"/>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7" name="Freeform 115"/>
          <p:cNvSpPr>
            <a:spLocks/>
          </p:cNvSpPr>
          <p:nvPr/>
        </p:nvSpPr>
        <p:spPr bwMode="auto">
          <a:xfrm>
            <a:off x="6184901" y="3008314"/>
            <a:ext cx="112713" cy="84137"/>
          </a:xfrm>
          <a:custGeom>
            <a:avLst/>
            <a:gdLst>
              <a:gd name="T0" fmla="*/ 71 w 71"/>
              <a:gd name="T1" fmla="*/ 0 h 53"/>
              <a:gd name="T2" fmla="*/ 0 w 71"/>
              <a:gd name="T3" fmla="*/ 0 h 53"/>
              <a:gd name="T4" fmla="*/ 0 w 71"/>
              <a:gd name="T5" fmla="*/ 53 h 53"/>
              <a:gd name="T6" fmla="*/ 11 w 71"/>
              <a:gd name="T7" fmla="*/ 52 h 53"/>
              <a:gd name="T8" fmla="*/ 11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8" name="Freeform 116"/>
          <p:cNvSpPr>
            <a:spLocks/>
          </p:cNvSpPr>
          <p:nvPr/>
        </p:nvSpPr>
        <p:spPr bwMode="auto">
          <a:xfrm>
            <a:off x="6202363" y="3019425"/>
            <a:ext cx="93662" cy="71438"/>
          </a:xfrm>
          <a:custGeom>
            <a:avLst/>
            <a:gdLst>
              <a:gd name="T0" fmla="*/ 59 w 59"/>
              <a:gd name="T1" fmla="*/ 0 h 45"/>
              <a:gd name="T2" fmla="*/ 0 w 59"/>
              <a:gd name="T3" fmla="*/ 0 h 45"/>
              <a:gd name="T4" fmla="*/ 0 w 59"/>
              <a:gd name="T5" fmla="*/ 45 h 45"/>
              <a:gd name="T6" fmla="*/ 10 w 59"/>
              <a:gd name="T7" fmla="*/ 45 h 45"/>
              <a:gd name="T8" fmla="*/ 10 w 59"/>
              <a:gd name="T9" fmla="*/ 8 h 45"/>
              <a:gd name="T10" fmla="*/ 59 w 59"/>
              <a:gd name="T11" fmla="*/ 8 h 45"/>
              <a:gd name="T12" fmla="*/ 59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39" name="Freeform 117"/>
          <p:cNvSpPr>
            <a:spLocks/>
          </p:cNvSpPr>
          <p:nvPr/>
        </p:nvSpPr>
        <p:spPr bwMode="auto">
          <a:xfrm>
            <a:off x="6218239" y="3032125"/>
            <a:ext cx="77787" cy="58738"/>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40" name="Freeform 118"/>
          <p:cNvSpPr>
            <a:spLocks/>
          </p:cNvSpPr>
          <p:nvPr/>
        </p:nvSpPr>
        <p:spPr bwMode="auto">
          <a:xfrm>
            <a:off x="6235701" y="3046414"/>
            <a:ext cx="61913" cy="46037"/>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41" name="Freeform 119"/>
          <p:cNvSpPr>
            <a:spLocks/>
          </p:cNvSpPr>
          <p:nvPr/>
        </p:nvSpPr>
        <p:spPr bwMode="auto">
          <a:xfrm>
            <a:off x="6256339" y="3060700"/>
            <a:ext cx="41275" cy="3175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42" name="Freeform 120"/>
          <p:cNvSpPr>
            <a:spLocks/>
          </p:cNvSpPr>
          <p:nvPr/>
        </p:nvSpPr>
        <p:spPr bwMode="auto">
          <a:xfrm>
            <a:off x="6275389" y="3076576"/>
            <a:ext cx="22225" cy="15875"/>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43" name="Line 121"/>
          <p:cNvSpPr>
            <a:spLocks noChangeShapeType="1"/>
          </p:cNvSpPr>
          <p:nvPr/>
        </p:nvSpPr>
        <p:spPr bwMode="auto">
          <a:xfrm>
            <a:off x="6011864" y="3128964"/>
            <a:ext cx="1587" cy="22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844" name="Line 122"/>
          <p:cNvSpPr>
            <a:spLocks noChangeShapeType="1"/>
          </p:cNvSpPr>
          <p:nvPr/>
        </p:nvSpPr>
        <p:spPr bwMode="auto">
          <a:xfrm>
            <a:off x="5956300" y="3128964"/>
            <a:ext cx="1588" cy="22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845" name="Line 123"/>
          <p:cNvSpPr>
            <a:spLocks noChangeShapeType="1"/>
          </p:cNvSpPr>
          <p:nvPr/>
        </p:nvSpPr>
        <p:spPr bwMode="auto">
          <a:xfrm>
            <a:off x="5889625" y="3128964"/>
            <a:ext cx="452438"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846" name="Rectangle 124"/>
          <p:cNvSpPr>
            <a:spLocks noChangeArrowheads="1"/>
          </p:cNvSpPr>
          <p:nvPr/>
        </p:nvSpPr>
        <p:spPr bwMode="auto">
          <a:xfrm>
            <a:off x="6234113" y="3230563"/>
            <a:ext cx="55562" cy="4762"/>
          </a:xfrm>
          <a:prstGeom prst="rect">
            <a:avLst/>
          </a:prstGeom>
          <a:solidFill>
            <a:srgbClr val="E6E6E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47" name="Rectangle 125"/>
          <p:cNvSpPr>
            <a:spLocks noChangeArrowheads="1"/>
          </p:cNvSpPr>
          <p:nvPr/>
        </p:nvSpPr>
        <p:spPr bwMode="auto">
          <a:xfrm>
            <a:off x="6234113" y="3228975"/>
            <a:ext cx="55562" cy="1588"/>
          </a:xfrm>
          <a:prstGeom prst="rect">
            <a:avLst/>
          </a:prstGeom>
          <a:solidFill>
            <a:srgbClr val="DDDDD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48" name="Rectangle 126"/>
          <p:cNvSpPr>
            <a:spLocks noChangeArrowheads="1"/>
          </p:cNvSpPr>
          <p:nvPr/>
        </p:nvSpPr>
        <p:spPr bwMode="auto">
          <a:xfrm>
            <a:off x="6234113" y="3227389"/>
            <a:ext cx="55562" cy="1587"/>
          </a:xfrm>
          <a:prstGeom prst="rect">
            <a:avLst/>
          </a:prstGeom>
          <a:solidFill>
            <a:srgbClr val="D5D5D5"/>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49" name="Rectangle 127"/>
          <p:cNvSpPr>
            <a:spLocks noChangeArrowheads="1"/>
          </p:cNvSpPr>
          <p:nvPr/>
        </p:nvSpPr>
        <p:spPr bwMode="auto">
          <a:xfrm>
            <a:off x="6234113" y="3225800"/>
            <a:ext cx="55562" cy="1588"/>
          </a:xfrm>
          <a:prstGeom prst="rect">
            <a:avLst/>
          </a:prstGeom>
          <a:solidFill>
            <a:srgbClr val="CDCDC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0" name="Rectangle 128"/>
          <p:cNvSpPr>
            <a:spLocks noChangeArrowheads="1"/>
          </p:cNvSpPr>
          <p:nvPr/>
        </p:nvSpPr>
        <p:spPr bwMode="auto">
          <a:xfrm>
            <a:off x="6234113" y="3222626"/>
            <a:ext cx="55562" cy="3175"/>
          </a:xfrm>
          <a:prstGeom prst="rect">
            <a:avLst/>
          </a:prstGeom>
          <a:solidFill>
            <a:srgbClr val="C6C6C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1" name="Rectangle 129"/>
          <p:cNvSpPr>
            <a:spLocks noChangeArrowheads="1"/>
          </p:cNvSpPr>
          <p:nvPr/>
        </p:nvSpPr>
        <p:spPr bwMode="auto">
          <a:xfrm>
            <a:off x="6234113" y="3221039"/>
            <a:ext cx="55562" cy="1587"/>
          </a:xfrm>
          <a:prstGeom prst="rect">
            <a:avLst/>
          </a:prstGeom>
          <a:solidFill>
            <a:srgbClr val="BEBEBE"/>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2" name="Rectangle 130"/>
          <p:cNvSpPr>
            <a:spLocks noChangeArrowheads="1"/>
          </p:cNvSpPr>
          <p:nvPr/>
        </p:nvSpPr>
        <p:spPr bwMode="auto">
          <a:xfrm>
            <a:off x="6234113" y="3219450"/>
            <a:ext cx="55562" cy="1588"/>
          </a:xfrm>
          <a:prstGeom prst="rect">
            <a:avLst/>
          </a:prstGeom>
          <a:solidFill>
            <a:srgbClr val="B6B6B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3" name="Freeform 131"/>
          <p:cNvSpPr>
            <a:spLocks/>
          </p:cNvSpPr>
          <p:nvPr/>
        </p:nvSpPr>
        <p:spPr bwMode="auto">
          <a:xfrm>
            <a:off x="6232525" y="3217864"/>
            <a:ext cx="57150" cy="1587"/>
          </a:xfrm>
          <a:custGeom>
            <a:avLst/>
            <a:gdLst>
              <a:gd name="T0" fmla="*/ 1 w 36"/>
              <a:gd name="T1" fmla="*/ 1 h 1"/>
              <a:gd name="T2" fmla="*/ 36 w 36"/>
              <a:gd name="T3" fmla="*/ 1 h 1"/>
              <a:gd name="T4" fmla="*/ 35 w 36"/>
              <a:gd name="T5" fmla="*/ 0 h 1"/>
              <a:gd name="T6" fmla="*/ 0 w 36"/>
              <a:gd name="T7" fmla="*/ 0 h 1"/>
              <a:gd name="T8" fmla="*/ 1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1" y="1"/>
                </a:moveTo>
                <a:lnTo>
                  <a:pt x="36" y="1"/>
                </a:lnTo>
                <a:lnTo>
                  <a:pt x="35" y="0"/>
                </a:lnTo>
                <a:lnTo>
                  <a:pt x="0" y="0"/>
                </a:lnTo>
                <a:lnTo>
                  <a:pt x="1" y="1"/>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54" name="Rectangle 132"/>
          <p:cNvSpPr>
            <a:spLocks noChangeArrowheads="1"/>
          </p:cNvSpPr>
          <p:nvPr/>
        </p:nvSpPr>
        <p:spPr bwMode="auto">
          <a:xfrm>
            <a:off x="6232526" y="3214689"/>
            <a:ext cx="55563" cy="3175"/>
          </a:xfrm>
          <a:prstGeom prst="rect">
            <a:avLst/>
          </a:prstGeom>
          <a:solidFill>
            <a:srgbClr val="A6A6A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5" name="Freeform 133"/>
          <p:cNvSpPr>
            <a:spLocks/>
          </p:cNvSpPr>
          <p:nvPr/>
        </p:nvSpPr>
        <p:spPr bwMode="auto">
          <a:xfrm>
            <a:off x="6232525" y="3213100"/>
            <a:ext cx="57150" cy="1588"/>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56" name="Rectangle 134"/>
          <p:cNvSpPr>
            <a:spLocks noChangeArrowheads="1"/>
          </p:cNvSpPr>
          <p:nvPr/>
        </p:nvSpPr>
        <p:spPr bwMode="auto">
          <a:xfrm>
            <a:off x="6234113" y="3213100"/>
            <a:ext cx="55562" cy="1588"/>
          </a:xfrm>
          <a:prstGeom prst="rect">
            <a:avLst/>
          </a:prstGeom>
          <a:solidFill>
            <a:srgbClr val="9A9A9A"/>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7" name="Rectangle 135"/>
          <p:cNvSpPr>
            <a:spLocks noChangeArrowheads="1"/>
          </p:cNvSpPr>
          <p:nvPr/>
        </p:nvSpPr>
        <p:spPr bwMode="auto">
          <a:xfrm>
            <a:off x="6181726" y="3219450"/>
            <a:ext cx="130175" cy="7938"/>
          </a:xfrm>
          <a:prstGeom prst="rect">
            <a:avLst/>
          </a:prstGeom>
          <a:solidFill>
            <a:srgbClr val="0000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858" name="Freeform 136"/>
          <p:cNvSpPr>
            <a:spLocks noEditPoints="1"/>
          </p:cNvSpPr>
          <p:nvPr/>
        </p:nvSpPr>
        <p:spPr bwMode="auto">
          <a:xfrm>
            <a:off x="5830889" y="3198813"/>
            <a:ext cx="73025" cy="38100"/>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4 w 46"/>
              <a:gd name="T15" fmla="*/ 24 h 24"/>
              <a:gd name="T16" fmla="*/ 44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59" name="Freeform 137"/>
          <p:cNvSpPr>
            <a:spLocks noEditPoints="1"/>
          </p:cNvSpPr>
          <p:nvPr/>
        </p:nvSpPr>
        <p:spPr bwMode="auto">
          <a:xfrm>
            <a:off x="5834064" y="3198813"/>
            <a:ext cx="66675" cy="38100"/>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0" name="Freeform 138"/>
          <p:cNvSpPr>
            <a:spLocks noEditPoints="1"/>
          </p:cNvSpPr>
          <p:nvPr/>
        </p:nvSpPr>
        <p:spPr bwMode="auto">
          <a:xfrm>
            <a:off x="5835651" y="3198813"/>
            <a:ext cx="61913" cy="38100"/>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1" name="Freeform 139"/>
          <p:cNvSpPr>
            <a:spLocks noEditPoints="1"/>
          </p:cNvSpPr>
          <p:nvPr/>
        </p:nvSpPr>
        <p:spPr bwMode="auto">
          <a:xfrm>
            <a:off x="5837239" y="3198813"/>
            <a:ext cx="58737" cy="38100"/>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2" name="Freeform 140"/>
          <p:cNvSpPr>
            <a:spLocks noEditPoints="1"/>
          </p:cNvSpPr>
          <p:nvPr/>
        </p:nvSpPr>
        <p:spPr bwMode="auto">
          <a:xfrm>
            <a:off x="5840414" y="3198813"/>
            <a:ext cx="53975" cy="38100"/>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2 w 34"/>
              <a:gd name="T15" fmla="*/ 24 h 24"/>
              <a:gd name="T16" fmla="*/ 32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3" name="Freeform 141"/>
          <p:cNvSpPr>
            <a:spLocks noEditPoints="1"/>
          </p:cNvSpPr>
          <p:nvPr/>
        </p:nvSpPr>
        <p:spPr bwMode="auto">
          <a:xfrm>
            <a:off x="5842001" y="3198813"/>
            <a:ext cx="49213" cy="38100"/>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4" name="Freeform 142"/>
          <p:cNvSpPr>
            <a:spLocks noEditPoints="1"/>
          </p:cNvSpPr>
          <p:nvPr/>
        </p:nvSpPr>
        <p:spPr bwMode="auto">
          <a:xfrm>
            <a:off x="5843589" y="3198813"/>
            <a:ext cx="46037" cy="38100"/>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5" name="Freeform 143"/>
          <p:cNvSpPr>
            <a:spLocks noEditPoints="1"/>
          </p:cNvSpPr>
          <p:nvPr/>
        </p:nvSpPr>
        <p:spPr bwMode="auto">
          <a:xfrm>
            <a:off x="5845176" y="3198813"/>
            <a:ext cx="42863" cy="38100"/>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6" name="Freeform 144"/>
          <p:cNvSpPr>
            <a:spLocks noEditPoints="1"/>
          </p:cNvSpPr>
          <p:nvPr/>
        </p:nvSpPr>
        <p:spPr bwMode="auto">
          <a:xfrm>
            <a:off x="5848350" y="3198813"/>
            <a:ext cx="38100" cy="38100"/>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7" name="Freeform 145"/>
          <p:cNvSpPr>
            <a:spLocks noEditPoints="1"/>
          </p:cNvSpPr>
          <p:nvPr/>
        </p:nvSpPr>
        <p:spPr bwMode="auto">
          <a:xfrm>
            <a:off x="5849939" y="3198813"/>
            <a:ext cx="33337" cy="38100"/>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8" name="Freeform 146"/>
          <p:cNvSpPr>
            <a:spLocks noEditPoints="1"/>
          </p:cNvSpPr>
          <p:nvPr/>
        </p:nvSpPr>
        <p:spPr bwMode="auto">
          <a:xfrm>
            <a:off x="5851526" y="3198813"/>
            <a:ext cx="30163" cy="38100"/>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69" name="Freeform 147"/>
          <p:cNvSpPr>
            <a:spLocks noEditPoints="1"/>
          </p:cNvSpPr>
          <p:nvPr/>
        </p:nvSpPr>
        <p:spPr bwMode="auto">
          <a:xfrm>
            <a:off x="5853114" y="3198813"/>
            <a:ext cx="26987" cy="38100"/>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0" name="Freeform 148"/>
          <p:cNvSpPr>
            <a:spLocks noEditPoints="1"/>
          </p:cNvSpPr>
          <p:nvPr/>
        </p:nvSpPr>
        <p:spPr bwMode="auto">
          <a:xfrm>
            <a:off x="5856289" y="3197225"/>
            <a:ext cx="22225" cy="39688"/>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1" name="Freeform 149"/>
          <p:cNvSpPr>
            <a:spLocks noEditPoints="1"/>
          </p:cNvSpPr>
          <p:nvPr/>
        </p:nvSpPr>
        <p:spPr bwMode="auto">
          <a:xfrm>
            <a:off x="5857876" y="3197225"/>
            <a:ext cx="17463" cy="39688"/>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2" name="Freeform 150"/>
          <p:cNvSpPr>
            <a:spLocks noEditPoints="1"/>
          </p:cNvSpPr>
          <p:nvPr/>
        </p:nvSpPr>
        <p:spPr bwMode="auto">
          <a:xfrm>
            <a:off x="5859464" y="3197225"/>
            <a:ext cx="14287" cy="39688"/>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3" name="Freeform 151"/>
          <p:cNvSpPr>
            <a:spLocks noEditPoints="1"/>
          </p:cNvSpPr>
          <p:nvPr/>
        </p:nvSpPr>
        <p:spPr bwMode="auto">
          <a:xfrm>
            <a:off x="5861051" y="3197225"/>
            <a:ext cx="11113" cy="39688"/>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6 w 7"/>
              <a:gd name="T15" fmla="*/ 25 h 25"/>
              <a:gd name="T16" fmla="*/ 6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4" name="Freeform 152"/>
          <p:cNvSpPr>
            <a:spLocks noEditPoints="1"/>
          </p:cNvSpPr>
          <p:nvPr/>
        </p:nvSpPr>
        <p:spPr bwMode="auto">
          <a:xfrm>
            <a:off x="5864225" y="3198813"/>
            <a:ext cx="6350" cy="38100"/>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5" name="Freeform 153"/>
          <p:cNvSpPr>
            <a:spLocks noEditPoints="1"/>
          </p:cNvSpPr>
          <p:nvPr/>
        </p:nvSpPr>
        <p:spPr bwMode="auto">
          <a:xfrm>
            <a:off x="5865814" y="3198813"/>
            <a:ext cx="1587" cy="38100"/>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6" name="Freeform 154"/>
          <p:cNvSpPr>
            <a:spLocks/>
          </p:cNvSpPr>
          <p:nvPr/>
        </p:nvSpPr>
        <p:spPr bwMode="auto">
          <a:xfrm>
            <a:off x="5813425" y="2708275"/>
            <a:ext cx="679450" cy="679450"/>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9 h 428"/>
              <a:gd name="T18" fmla="*/ 369 w 428"/>
              <a:gd name="T19" fmla="*/ 243 h 428"/>
              <a:gd name="T20" fmla="*/ 362 w 428"/>
              <a:gd name="T21" fmla="*/ 250 h 428"/>
              <a:gd name="T22" fmla="*/ 428 w 428"/>
              <a:gd name="T23" fmla="*/ 250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877" name="Rectangle 155"/>
          <p:cNvSpPr>
            <a:spLocks noChangeArrowheads="1"/>
          </p:cNvSpPr>
          <p:nvPr/>
        </p:nvSpPr>
        <p:spPr bwMode="auto">
          <a:xfrm>
            <a:off x="5708650" y="2300288"/>
            <a:ext cx="891270" cy="369332"/>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400">
                <a:solidFill>
                  <a:srgbClr val="000000"/>
                </a:solidFill>
                <a:latin typeface="Arial" pitchFamily="34" charset="0"/>
              </a:rPr>
              <a:t>Hà nội</a:t>
            </a:r>
            <a:endParaRPr lang="en-US" sz="2400">
              <a:solidFill>
                <a:srgbClr val="000000"/>
              </a:solidFill>
              <a:latin typeface="Courier New" pitchFamily="49" charset="0"/>
            </a:endParaRPr>
          </a:p>
        </p:txBody>
      </p:sp>
      <p:sp>
        <p:nvSpPr>
          <p:cNvPr id="30878" name="Freeform 156"/>
          <p:cNvSpPr>
            <a:spLocks/>
          </p:cNvSpPr>
          <p:nvPr/>
        </p:nvSpPr>
        <p:spPr bwMode="auto">
          <a:xfrm>
            <a:off x="9264651" y="3181351"/>
            <a:ext cx="93663" cy="36513"/>
          </a:xfrm>
          <a:custGeom>
            <a:avLst/>
            <a:gdLst>
              <a:gd name="T0" fmla="*/ 35 w 59"/>
              <a:gd name="T1" fmla="*/ 23 h 23"/>
              <a:gd name="T2" fmla="*/ 59 w 59"/>
              <a:gd name="T3" fmla="*/ 0 h 23"/>
              <a:gd name="T4" fmla="*/ 0 w 59"/>
              <a:gd name="T5" fmla="*/ 0 h 23"/>
              <a:gd name="T6" fmla="*/ 35 w 59"/>
              <a:gd name="T7" fmla="*/ 23 h 23"/>
              <a:gd name="T8" fmla="*/ 0 60000 65536"/>
              <a:gd name="T9" fmla="*/ 0 60000 65536"/>
              <a:gd name="T10" fmla="*/ 0 60000 65536"/>
              <a:gd name="T11" fmla="*/ 0 60000 65536"/>
              <a:gd name="T12" fmla="*/ 0 w 59"/>
              <a:gd name="T13" fmla="*/ 0 h 23"/>
              <a:gd name="T14" fmla="*/ 59 w 59"/>
              <a:gd name="T15" fmla="*/ 23 h 23"/>
            </a:gdLst>
            <a:ahLst/>
            <a:cxnLst>
              <a:cxn ang="T8">
                <a:pos x="T0" y="T1"/>
              </a:cxn>
              <a:cxn ang="T9">
                <a:pos x="T2" y="T3"/>
              </a:cxn>
              <a:cxn ang="T10">
                <a:pos x="T4" y="T5"/>
              </a:cxn>
              <a:cxn ang="T11">
                <a:pos x="T6" y="T7"/>
              </a:cxn>
            </a:cxnLst>
            <a:rect l="T12" t="T13" r="T14" b="T15"/>
            <a:pathLst>
              <a:path w="59" h="23">
                <a:moveTo>
                  <a:pt x="35" y="23"/>
                </a:moveTo>
                <a:lnTo>
                  <a:pt x="59" y="0"/>
                </a:lnTo>
                <a:lnTo>
                  <a:pt x="0" y="0"/>
                </a:lnTo>
                <a:lnTo>
                  <a:pt x="35" y="23"/>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79" name="Freeform 157"/>
          <p:cNvSpPr>
            <a:spLocks/>
          </p:cNvSpPr>
          <p:nvPr/>
        </p:nvSpPr>
        <p:spPr bwMode="auto">
          <a:xfrm>
            <a:off x="8678863" y="3184525"/>
            <a:ext cx="150812" cy="71438"/>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0" name="Freeform 158"/>
          <p:cNvSpPr>
            <a:spLocks/>
          </p:cNvSpPr>
          <p:nvPr/>
        </p:nvSpPr>
        <p:spPr bwMode="auto">
          <a:xfrm>
            <a:off x="8755064" y="3181351"/>
            <a:ext cx="573087" cy="74613"/>
          </a:xfrm>
          <a:custGeom>
            <a:avLst/>
            <a:gdLst>
              <a:gd name="T0" fmla="*/ 361 w 361"/>
              <a:gd name="T1" fmla="*/ 17 h 47"/>
              <a:gd name="T2" fmla="*/ 326 w 361"/>
              <a:gd name="T3" fmla="*/ 0 h 47"/>
              <a:gd name="T4" fmla="*/ 47 w 361"/>
              <a:gd name="T5" fmla="*/ 0 h 47"/>
              <a:gd name="T6" fmla="*/ 0 w 361"/>
              <a:gd name="T7" fmla="*/ 23 h 47"/>
              <a:gd name="T8" fmla="*/ 47 w 361"/>
              <a:gd name="T9" fmla="*/ 47 h 47"/>
              <a:gd name="T10" fmla="*/ 332 w 361"/>
              <a:gd name="T11" fmla="*/ 47 h 47"/>
              <a:gd name="T12" fmla="*/ 361 w 361"/>
              <a:gd name="T13" fmla="*/ 17 h 47"/>
              <a:gd name="T14" fmla="*/ 0 60000 65536"/>
              <a:gd name="T15" fmla="*/ 0 60000 65536"/>
              <a:gd name="T16" fmla="*/ 0 60000 65536"/>
              <a:gd name="T17" fmla="*/ 0 60000 65536"/>
              <a:gd name="T18" fmla="*/ 0 60000 65536"/>
              <a:gd name="T19" fmla="*/ 0 60000 65536"/>
              <a:gd name="T20" fmla="*/ 0 60000 65536"/>
              <a:gd name="T21" fmla="*/ 0 w 361"/>
              <a:gd name="T22" fmla="*/ 0 h 47"/>
              <a:gd name="T23" fmla="*/ 361 w 361"/>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7">
                <a:moveTo>
                  <a:pt x="361" y="17"/>
                </a:moveTo>
                <a:lnTo>
                  <a:pt x="326" y="0"/>
                </a:lnTo>
                <a:lnTo>
                  <a:pt x="47" y="0"/>
                </a:lnTo>
                <a:lnTo>
                  <a:pt x="0" y="23"/>
                </a:lnTo>
                <a:lnTo>
                  <a:pt x="47" y="47"/>
                </a:lnTo>
                <a:lnTo>
                  <a:pt x="332" y="47"/>
                </a:lnTo>
                <a:lnTo>
                  <a:pt x="361" y="17"/>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1" name="Freeform 159"/>
          <p:cNvSpPr>
            <a:spLocks/>
          </p:cNvSpPr>
          <p:nvPr/>
        </p:nvSpPr>
        <p:spPr bwMode="auto">
          <a:xfrm>
            <a:off x="8848726" y="3227388"/>
            <a:ext cx="339725" cy="23812"/>
          </a:xfrm>
          <a:custGeom>
            <a:avLst/>
            <a:gdLst>
              <a:gd name="T0" fmla="*/ 214 w 214"/>
              <a:gd name="T1" fmla="*/ 0 h 15"/>
              <a:gd name="T2" fmla="*/ 214 w 214"/>
              <a:gd name="T3" fmla="*/ 15 h 15"/>
              <a:gd name="T4" fmla="*/ 0 w 214"/>
              <a:gd name="T5" fmla="*/ 15 h 15"/>
              <a:gd name="T6" fmla="*/ 0 w 214"/>
              <a:gd name="T7" fmla="*/ 14 h 15"/>
              <a:gd name="T8" fmla="*/ 30 w 214"/>
              <a:gd name="T9" fmla="*/ 14 h 15"/>
              <a:gd name="T10" fmla="*/ 59 w 214"/>
              <a:gd name="T11" fmla="*/ 14 h 15"/>
              <a:gd name="T12" fmla="*/ 87 w 214"/>
              <a:gd name="T13" fmla="*/ 13 h 15"/>
              <a:gd name="T14" fmla="*/ 112 w 214"/>
              <a:gd name="T15" fmla="*/ 13 h 15"/>
              <a:gd name="T16" fmla="*/ 136 w 214"/>
              <a:gd name="T17" fmla="*/ 11 h 15"/>
              <a:gd name="T18" fmla="*/ 158 w 214"/>
              <a:gd name="T19" fmla="*/ 9 h 15"/>
              <a:gd name="T20" fmla="*/ 176 w 214"/>
              <a:gd name="T21" fmla="*/ 7 h 15"/>
              <a:gd name="T22" fmla="*/ 190 w 214"/>
              <a:gd name="T23" fmla="*/ 6 h 15"/>
              <a:gd name="T24" fmla="*/ 200 w 214"/>
              <a:gd name="T25" fmla="*/ 4 h 15"/>
              <a:gd name="T26" fmla="*/ 206 w 214"/>
              <a:gd name="T27" fmla="*/ 2 h 15"/>
              <a:gd name="T28" fmla="*/ 209 w 214"/>
              <a:gd name="T29" fmla="*/ 0 h 15"/>
              <a:gd name="T30" fmla="*/ 214 w 214"/>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5"/>
              <a:gd name="T50" fmla="*/ 214 w 214"/>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5">
                <a:moveTo>
                  <a:pt x="214" y="0"/>
                </a:moveTo>
                <a:lnTo>
                  <a:pt x="214" y="15"/>
                </a:lnTo>
                <a:lnTo>
                  <a:pt x="0" y="15"/>
                </a:lnTo>
                <a:lnTo>
                  <a:pt x="0" y="14"/>
                </a:ln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14"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2" name="Freeform 160"/>
          <p:cNvSpPr>
            <a:spLocks/>
          </p:cNvSpPr>
          <p:nvPr/>
        </p:nvSpPr>
        <p:spPr bwMode="auto">
          <a:xfrm>
            <a:off x="8848725" y="3227389"/>
            <a:ext cx="331788" cy="22225"/>
          </a:xfrm>
          <a:custGeom>
            <a:avLst/>
            <a:gdLst>
              <a:gd name="T0" fmla="*/ 0 w 209"/>
              <a:gd name="T1" fmla="*/ 14 h 14"/>
              <a:gd name="T2" fmla="*/ 30 w 209"/>
              <a:gd name="T3" fmla="*/ 14 h 14"/>
              <a:gd name="T4" fmla="*/ 59 w 209"/>
              <a:gd name="T5" fmla="*/ 14 h 14"/>
              <a:gd name="T6" fmla="*/ 87 w 209"/>
              <a:gd name="T7" fmla="*/ 13 h 14"/>
              <a:gd name="T8" fmla="*/ 112 w 209"/>
              <a:gd name="T9" fmla="*/ 13 h 14"/>
              <a:gd name="T10" fmla="*/ 136 w 209"/>
              <a:gd name="T11" fmla="*/ 11 h 14"/>
              <a:gd name="T12" fmla="*/ 158 w 209"/>
              <a:gd name="T13" fmla="*/ 9 h 14"/>
              <a:gd name="T14" fmla="*/ 176 w 209"/>
              <a:gd name="T15" fmla="*/ 7 h 14"/>
              <a:gd name="T16" fmla="*/ 190 w 209"/>
              <a:gd name="T17" fmla="*/ 6 h 14"/>
              <a:gd name="T18" fmla="*/ 200 w 209"/>
              <a:gd name="T19" fmla="*/ 4 h 14"/>
              <a:gd name="T20" fmla="*/ 206 w 209"/>
              <a:gd name="T21" fmla="*/ 2 h 14"/>
              <a:gd name="T22" fmla="*/ 209 w 209"/>
              <a:gd name="T23" fmla="*/ 0 h 14"/>
              <a:gd name="T24" fmla="*/ 203 w 209"/>
              <a:gd name="T25" fmla="*/ 0 h 14"/>
              <a:gd name="T26" fmla="*/ 201 w 209"/>
              <a:gd name="T27" fmla="*/ 2 h 14"/>
              <a:gd name="T28" fmla="*/ 193 w 209"/>
              <a:gd name="T29" fmla="*/ 4 h 14"/>
              <a:gd name="T30" fmla="*/ 182 w 209"/>
              <a:gd name="T31" fmla="*/ 6 h 14"/>
              <a:gd name="T32" fmla="*/ 164 w 209"/>
              <a:gd name="T33" fmla="*/ 9 h 14"/>
              <a:gd name="T34" fmla="*/ 144 w 209"/>
              <a:gd name="T35" fmla="*/ 10 h 14"/>
              <a:gd name="T36" fmla="*/ 120 w 209"/>
              <a:gd name="T37" fmla="*/ 11 h 14"/>
              <a:gd name="T38" fmla="*/ 92 w 209"/>
              <a:gd name="T39" fmla="*/ 13 h 14"/>
              <a:gd name="T40" fmla="*/ 63 w 209"/>
              <a:gd name="T41" fmla="*/ 14 h 14"/>
              <a:gd name="T42" fmla="*/ 32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0" y="14"/>
                </a:lnTo>
                <a:lnTo>
                  <a:pt x="59" y="14"/>
                </a:lnTo>
                <a:lnTo>
                  <a:pt x="87" y="13"/>
                </a:lnTo>
                <a:lnTo>
                  <a:pt x="112" y="13"/>
                </a:lnTo>
                <a:lnTo>
                  <a:pt x="136" y="11"/>
                </a:lnTo>
                <a:lnTo>
                  <a:pt x="158" y="9"/>
                </a:lnTo>
                <a:lnTo>
                  <a:pt x="176" y="7"/>
                </a:lnTo>
                <a:lnTo>
                  <a:pt x="190" y="6"/>
                </a:lnTo>
                <a:lnTo>
                  <a:pt x="200" y="4"/>
                </a:lnTo>
                <a:lnTo>
                  <a:pt x="206" y="2"/>
                </a:lnTo>
                <a:lnTo>
                  <a:pt x="209" y="0"/>
                </a:lnTo>
                <a:lnTo>
                  <a:pt x="203" y="0"/>
                </a:lnTo>
                <a:lnTo>
                  <a:pt x="201" y="2"/>
                </a:lnTo>
                <a:lnTo>
                  <a:pt x="193" y="4"/>
                </a:lnTo>
                <a:lnTo>
                  <a:pt x="182" y="6"/>
                </a:lnTo>
                <a:lnTo>
                  <a:pt x="164" y="9"/>
                </a:lnTo>
                <a:lnTo>
                  <a:pt x="144" y="10"/>
                </a:lnTo>
                <a:lnTo>
                  <a:pt x="120" y="11"/>
                </a:lnTo>
                <a:lnTo>
                  <a:pt x="92" y="13"/>
                </a:lnTo>
                <a:lnTo>
                  <a:pt x="63" y="14"/>
                </a:lnTo>
                <a:lnTo>
                  <a:pt x="32" y="14"/>
                </a:lnTo>
                <a:lnTo>
                  <a:pt x="0" y="14"/>
                </a:lnTo>
                <a:close/>
              </a:path>
            </a:pathLst>
          </a:custGeom>
          <a:solidFill>
            <a:srgbClr val="BBBBB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3" name="Freeform 161"/>
          <p:cNvSpPr>
            <a:spLocks/>
          </p:cNvSpPr>
          <p:nvPr/>
        </p:nvSpPr>
        <p:spPr bwMode="auto">
          <a:xfrm>
            <a:off x="8848726" y="3227389"/>
            <a:ext cx="322263" cy="22225"/>
          </a:xfrm>
          <a:custGeom>
            <a:avLst/>
            <a:gdLst>
              <a:gd name="T0" fmla="*/ 203 w 203"/>
              <a:gd name="T1" fmla="*/ 0 h 14"/>
              <a:gd name="T2" fmla="*/ 201 w 203"/>
              <a:gd name="T3" fmla="*/ 2 h 14"/>
              <a:gd name="T4" fmla="*/ 193 w 203"/>
              <a:gd name="T5" fmla="*/ 4 h 14"/>
              <a:gd name="T6" fmla="*/ 182 w 203"/>
              <a:gd name="T7" fmla="*/ 6 h 14"/>
              <a:gd name="T8" fmla="*/ 164 w 203"/>
              <a:gd name="T9" fmla="*/ 9 h 14"/>
              <a:gd name="T10" fmla="*/ 144 w 203"/>
              <a:gd name="T11" fmla="*/ 10 h 14"/>
              <a:gd name="T12" fmla="*/ 120 w 203"/>
              <a:gd name="T13" fmla="*/ 11 h 14"/>
              <a:gd name="T14" fmla="*/ 92 w 203"/>
              <a:gd name="T15" fmla="*/ 13 h 14"/>
              <a:gd name="T16" fmla="*/ 63 w 203"/>
              <a:gd name="T17" fmla="*/ 14 h 14"/>
              <a:gd name="T18" fmla="*/ 32 w 203"/>
              <a:gd name="T19" fmla="*/ 14 h 14"/>
              <a:gd name="T20" fmla="*/ 0 w 203"/>
              <a:gd name="T21" fmla="*/ 14 h 14"/>
              <a:gd name="T22" fmla="*/ 0 w 203"/>
              <a:gd name="T23" fmla="*/ 14 h 14"/>
              <a:gd name="T24" fmla="*/ 31 w 203"/>
              <a:gd name="T25" fmla="*/ 14 h 14"/>
              <a:gd name="T26" fmla="*/ 62 w 203"/>
              <a:gd name="T27" fmla="*/ 13 h 14"/>
              <a:gd name="T28" fmla="*/ 89 w 203"/>
              <a:gd name="T29" fmla="*/ 13 h 14"/>
              <a:gd name="T30" fmla="*/ 116 w 203"/>
              <a:gd name="T31" fmla="*/ 11 h 14"/>
              <a:gd name="T32" fmla="*/ 140 w 203"/>
              <a:gd name="T33" fmla="*/ 10 h 14"/>
              <a:gd name="T34" fmla="*/ 160 w 203"/>
              <a:gd name="T35" fmla="*/ 7 h 14"/>
              <a:gd name="T36" fmla="*/ 177 w 203"/>
              <a:gd name="T37" fmla="*/ 6 h 14"/>
              <a:gd name="T38" fmla="*/ 188 w 203"/>
              <a:gd name="T39" fmla="*/ 4 h 14"/>
              <a:gd name="T40" fmla="*/ 196 w 203"/>
              <a:gd name="T41" fmla="*/ 2 h 14"/>
              <a:gd name="T42" fmla="*/ 198 w 203"/>
              <a:gd name="T43" fmla="*/ 0 h 14"/>
              <a:gd name="T44" fmla="*/ 203 w 203"/>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
              <a:gd name="T70" fmla="*/ 0 h 14"/>
              <a:gd name="T71" fmla="*/ 203 w 203"/>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 h="14">
                <a:moveTo>
                  <a:pt x="203" y="0"/>
                </a:moveTo>
                <a:lnTo>
                  <a:pt x="201" y="2"/>
                </a:lnTo>
                <a:lnTo>
                  <a:pt x="193" y="4"/>
                </a:lnTo>
                <a:lnTo>
                  <a:pt x="182" y="6"/>
                </a:lnTo>
                <a:lnTo>
                  <a:pt x="164" y="9"/>
                </a:lnTo>
                <a:lnTo>
                  <a:pt x="144" y="10"/>
                </a:lnTo>
                <a:lnTo>
                  <a:pt x="120" y="11"/>
                </a:lnTo>
                <a:lnTo>
                  <a:pt x="92" y="13"/>
                </a:lnTo>
                <a:lnTo>
                  <a:pt x="63" y="14"/>
                </a:lnTo>
                <a:lnTo>
                  <a:pt x="32" y="14"/>
                </a:lnTo>
                <a:lnTo>
                  <a:pt x="0" y="14"/>
                </a:lnTo>
                <a:lnTo>
                  <a:pt x="31" y="14"/>
                </a:lnTo>
                <a:lnTo>
                  <a:pt x="62" y="13"/>
                </a:lnTo>
                <a:lnTo>
                  <a:pt x="89" y="13"/>
                </a:lnTo>
                <a:lnTo>
                  <a:pt x="116" y="11"/>
                </a:lnTo>
                <a:lnTo>
                  <a:pt x="140" y="10"/>
                </a:lnTo>
                <a:lnTo>
                  <a:pt x="160" y="7"/>
                </a:lnTo>
                <a:lnTo>
                  <a:pt x="177" y="6"/>
                </a:lnTo>
                <a:lnTo>
                  <a:pt x="188" y="4"/>
                </a:lnTo>
                <a:lnTo>
                  <a:pt x="196" y="2"/>
                </a:lnTo>
                <a:lnTo>
                  <a:pt x="198" y="0"/>
                </a:lnTo>
                <a:lnTo>
                  <a:pt x="203" y="0"/>
                </a:lnTo>
                <a:close/>
              </a:path>
            </a:pathLst>
          </a:custGeom>
          <a:solidFill>
            <a:srgbClr val="B7B7B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4" name="Freeform 162"/>
          <p:cNvSpPr>
            <a:spLocks/>
          </p:cNvSpPr>
          <p:nvPr/>
        </p:nvSpPr>
        <p:spPr bwMode="auto">
          <a:xfrm>
            <a:off x="8848726" y="3227389"/>
            <a:ext cx="314325" cy="22225"/>
          </a:xfrm>
          <a:custGeom>
            <a:avLst/>
            <a:gdLst>
              <a:gd name="T0" fmla="*/ 0 w 198"/>
              <a:gd name="T1" fmla="*/ 14 h 14"/>
              <a:gd name="T2" fmla="*/ 31 w 198"/>
              <a:gd name="T3" fmla="*/ 14 h 14"/>
              <a:gd name="T4" fmla="*/ 62 w 198"/>
              <a:gd name="T5" fmla="*/ 13 h 14"/>
              <a:gd name="T6" fmla="*/ 89 w 198"/>
              <a:gd name="T7" fmla="*/ 13 h 14"/>
              <a:gd name="T8" fmla="*/ 116 w 198"/>
              <a:gd name="T9" fmla="*/ 11 h 14"/>
              <a:gd name="T10" fmla="*/ 140 w 198"/>
              <a:gd name="T11" fmla="*/ 10 h 14"/>
              <a:gd name="T12" fmla="*/ 160 w 198"/>
              <a:gd name="T13" fmla="*/ 7 h 14"/>
              <a:gd name="T14" fmla="*/ 177 w 198"/>
              <a:gd name="T15" fmla="*/ 6 h 14"/>
              <a:gd name="T16" fmla="*/ 188 w 198"/>
              <a:gd name="T17" fmla="*/ 4 h 14"/>
              <a:gd name="T18" fmla="*/ 196 w 198"/>
              <a:gd name="T19" fmla="*/ 2 h 14"/>
              <a:gd name="T20" fmla="*/ 198 w 198"/>
              <a:gd name="T21" fmla="*/ 0 h 14"/>
              <a:gd name="T22" fmla="*/ 192 w 198"/>
              <a:gd name="T23" fmla="*/ 0 h 14"/>
              <a:gd name="T24" fmla="*/ 190 w 198"/>
              <a:gd name="T25" fmla="*/ 2 h 14"/>
              <a:gd name="T26" fmla="*/ 183 w 198"/>
              <a:gd name="T27" fmla="*/ 4 h 14"/>
              <a:gd name="T28" fmla="*/ 172 w 198"/>
              <a:gd name="T29" fmla="*/ 6 h 14"/>
              <a:gd name="T30" fmla="*/ 155 w 198"/>
              <a:gd name="T31" fmla="*/ 7 h 14"/>
              <a:gd name="T32" fmla="*/ 136 w 198"/>
              <a:gd name="T33" fmla="*/ 9 h 14"/>
              <a:gd name="T34" fmla="*/ 114 w 198"/>
              <a:gd name="T35" fmla="*/ 11 h 14"/>
              <a:gd name="T36" fmla="*/ 87 w 198"/>
              <a:gd name="T37" fmla="*/ 11 h 14"/>
              <a:gd name="T38" fmla="*/ 59 w 198"/>
              <a:gd name="T39" fmla="*/ 13 h 14"/>
              <a:gd name="T40" fmla="*/ 30 w 198"/>
              <a:gd name="T41" fmla="*/ 13 h 14"/>
              <a:gd name="T42" fmla="*/ 0 w 198"/>
              <a:gd name="T43" fmla="*/ 14 h 14"/>
              <a:gd name="T44" fmla="*/ 0 w 198"/>
              <a:gd name="T45" fmla="*/ 14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8"/>
              <a:gd name="T70" fmla="*/ 0 h 14"/>
              <a:gd name="T71" fmla="*/ 198 w 198"/>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8" h="14">
                <a:moveTo>
                  <a:pt x="0" y="14"/>
                </a:moveTo>
                <a:lnTo>
                  <a:pt x="31" y="14"/>
                </a:lnTo>
                <a:lnTo>
                  <a:pt x="62" y="13"/>
                </a:lnTo>
                <a:lnTo>
                  <a:pt x="89" y="13"/>
                </a:lnTo>
                <a:lnTo>
                  <a:pt x="116" y="11"/>
                </a:lnTo>
                <a:lnTo>
                  <a:pt x="140" y="10"/>
                </a:lnTo>
                <a:lnTo>
                  <a:pt x="160" y="7"/>
                </a:lnTo>
                <a:lnTo>
                  <a:pt x="177" y="6"/>
                </a:lnTo>
                <a:lnTo>
                  <a:pt x="188" y="4"/>
                </a:lnTo>
                <a:lnTo>
                  <a:pt x="196" y="2"/>
                </a:lnTo>
                <a:lnTo>
                  <a:pt x="198" y="0"/>
                </a:lnTo>
                <a:lnTo>
                  <a:pt x="192" y="0"/>
                </a:lnTo>
                <a:lnTo>
                  <a:pt x="190" y="2"/>
                </a:lnTo>
                <a:lnTo>
                  <a:pt x="183" y="4"/>
                </a:lnTo>
                <a:lnTo>
                  <a:pt x="172" y="6"/>
                </a:lnTo>
                <a:lnTo>
                  <a:pt x="155" y="7"/>
                </a:lnTo>
                <a:lnTo>
                  <a:pt x="136" y="9"/>
                </a:lnTo>
                <a:lnTo>
                  <a:pt x="114" y="11"/>
                </a:lnTo>
                <a:lnTo>
                  <a:pt x="87" y="11"/>
                </a:lnTo>
                <a:lnTo>
                  <a:pt x="59" y="13"/>
                </a:lnTo>
                <a:lnTo>
                  <a:pt x="30" y="13"/>
                </a:lnTo>
                <a:lnTo>
                  <a:pt x="0" y="14"/>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5" name="Freeform 163"/>
          <p:cNvSpPr>
            <a:spLocks/>
          </p:cNvSpPr>
          <p:nvPr/>
        </p:nvSpPr>
        <p:spPr bwMode="auto">
          <a:xfrm>
            <a:off x="8848725" y="3227389"/>
            <a:ext cx="304800" cy="22225"/>
          </a:xfrm>
          <a:custGeom>
            <a:avLst/>
            <a:gdLst>
              <a:gd name="T0" fmla="*/ 192 w 192"/>
              <a:gd name="T1" fmla="*/ 0 h 14"/>
              <a:gd name="T2" fmla="*/ 190 w 192"/>
              <a:gd name="T3" fmla="*/ 2 h 14"/>
              <a:gd name="T4" fmla="*/ 183 w 192"/>
              <a:gd name="T5" fmla="*/ 4 h 14"/>
              <a:gd name="T6" fmla="*/ 172 w 192"/>
              <a:gd name="T7" fmla="*/ 6 h 14"/>
              <a:gd name="T8" fmla="*/ 155 w 192"/>
              <a:gd name="T9" fmla="*/ 7 h 14"/>
              <a:gd name="T10" fmla="*/ 136 w 192"/>
              <a:gd name="T11" fmla="*/ 9 h 14"/>
              <a:gd name="T12" fmla="*/ 114 w 192"/>
              <a:gd name="T13" fmla="*/ 11 h 14"/>
              <a:gd name="T14" fmla="*/ 87 w 192"/>
              <a:gd name="T15" fmla="*/ 11 h 14"/>
              <a:gd name="T16" fmla="*/ 59 w 192"/>
              <a:gd name="T17" fmla="*/ 13 h 14"/>
              <a:gd name="T18" fmla="*/ 30 w 192"/>
              <a:gd name="T19" fmla="*/ 13 h 14"/>
              <a:gd name="T20" fmla="*/ 0 w 192"/>
              <a:gd name="T21" fmla="*/ 14 h 14"/>
              <a:gd name="T22" fmla="*/ 0 w 192"/>
              <a:gd name="T23" fmla="*/ 13 h 14"/>
              <a:gd name="T24" fmla="*/ 29 w 192"/>
              <a:gd name="T25" fmla="*/ 13 h 14"/>
              <a:gd name="T26" fmla="*/ 58 w 192"/>
              <a:gd name="T27" fmla="*/ 13 h 14"/>
              <a:gd name="T28" fmla="*/ 84 w 192"/>
              <a:gd name="T29" fmla="*/ 11 h 14"/>
              <a:gd name="T30" fmla="*/ 110 w 192"/>
              <a:gd name="T31" fmla="*/ 10 h 14"/>
              <a:gd name="T32" fmla="*/ 131 w 192"/>
              <a:gd name="T33" fmla="*/ 9 h 14"/>
              <a:gd name="T34" fmla="*/ 150 w 192"/>
              <a:gd name="T35" fmla="*/ 7 h 14"/>
              <a:gd name="T36" fmla="*/ 165 w 192"/>
              <a:gd name="T37" fmla="*/ 6 h 14"/>
              <a:gd name="T38" fmla="*/ 177 w 192"/>
              <a:gd name="T39" fmla="*/ 4 h 14"/>
              <a:gd name="T40" fmla="*/ 184 w 192"/>
              <a:gd name="T41" fmla="*/ 2 h 14"/>
              <a:gd name="T42" fmla="*/ 186 w 192"/>
              <a:gd name="T43" fmla="*/ 0 h 14"/>
              <a:gd name="T44" fmla="*/ 192 w 192"/>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2"/>
              <a:gd name="T70" fmla="*/ 0 h 14"/>
              <a:gd name="T71" fmla="*/ 192 w 192"/>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2" h="14">
                <a:moveTo>
                  <a:pt x="192" y="0"/>
                </a:moveTo>
                <a:lnTo>
                  <a:pt x="190" y="2"/>
                </a:lnTo>
                <a:lnTo>
                  <a:pt x="183" y="4"/>
                </a:lnTo>
                <a:lnTo>
                  <a:pt x="172" y="6"/>
                </a:lnTo>
                <a:lnTo>
                  <a:pt x="155" y="7"/>
                </a:lnTo>
                <a:lnTo>
                  <a:pt x="136" y="9"/>
                </a:lnTo>
                <a:lnTo>
                  <a:pt x="114" y="11"/>
                </a:lnTo>
                <a:lnTo>
                  <a:pt x="87" y="11"/>
                </a:lnTo>
                <a:lnTo>
                  <a:pt x="59" y="13"/>
                </a:lnTo>
                <a:lnTo>
                  <a:pt x="30" y="13"/>
                </a:lnTo>
                <a:lnTo>
                  <a:pt x="0" y="14"/>
                </a:lnTo>
                <a:lnTo>
                  <a:pt x="0" y="13"/>
                </a:lnTo>
                <a:lnTo>
                  <a:pt x="29" y="13"/>
                </a:lnTo>
                <a:lnTo>
                  <a:pt x="58" y="13"/>
                </a:lnTo>
                <a:lnTo>
                  <a:pt x="84" y="11"/>
                </a:lnTo>
                <a:lnTo>
                  <a:pt x="110" y="10"/>
                </a:lnTo>
                <a:lnTo>
                  <a:pt x="131" y="9"/>
                </a:lnTo>
                <a:lnTo>
                  <a:pt x="150" y="7"/>
                </a:lnTo>
                <a:lnTo>
                  <a:pt x="165" y="6"/>
                </a:lnTo>
                <a:lnTo>
                  <a:pt x="177" y="4"/>
                </a:lnTo>
                <a:lnTo>
                  <a:pt x="184" y="2"/>
                </a:lnTo>
                <a:lnTo>
                  <a:pt x="186" y="0"/>
                </a:lnTo>
                <a:lnTo>
                  <a:pt x="192" y="0"/>
                </a:lnTo>
                <a:close/>
              </a:path>
            </a:pathLst>
          </a:custGeom>
          <a:solidFill>
            <a:srgbClr val="AFAFA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6" name="Freeform 164"/>
          <p:cNvSpPr>
            <a:spLocks/>
          </p:cNvSpPr>
          <p:nvPr/>
        </p:nvSpPr>
        <p:spPr bwMode="auto">
          <a:xfrm>
            <a:off x="8848726" y="3227389"/>
            <a:ext cx="295275" cy="20637"/>
          </a:xfrm>
          <a:custGeom>
            <a:avLst/>
            <a:gdLst>
              <a:gd name="T0" fmla="*/ 0 w 186"/>
              <a:gd name="T1" fmla="*/ 13 h 13"/>
              <a:gd name="T2" fmla="*/ 29 w 186"/>
              <a:gd name="T3" fmla="*/ 13 h 13"/>
              <a:gd name="T4" fmla="*/ 58 w 186"/>
              <a:gd name="T5" fmla="*/ 13 h 13"/>
              <a:gd name="T6" fmla="*/ 84 w 186"/>
              <a:gd name="T7" fmla="*/ 11 h 13"/>
              <a:gd name="T8" fmla="*/ 110 w 186"/>
              <a:gd name="T9" fmla="*/ 10 h 13"/>
              <a:gd name="T10" fmla="*/ 131 w 186"/>
              <a:gd name="T11" fmla="*/ 9 h 13"/>
              <a:gd name="T12" fmla="*/ 150 w 186"/>
              <a:gd name="T13" fmla="*/ 7 h 13"/>
              <a:gd name="T14" fmla="*/ 165 w 186"/>
              <a:gd name="T15" fmla="*/ 6 h 13"/>
              <a:gd name="T16" fmla="*/ 177 w 186"/>
              <a:gd name="T17" fmla="*/ 4 h 13"/>
              <a:gd name="T18" fmla="*/ 184 w 186"/>
              <a:gd name="T19" fmla="*/ 2 h 13"/>
              <a:gd name="T20" fmla="*/ 186 w 186"/>
              <a:gd name="T21" fmla="*/ 0 h 13"/>
              <a:gd name="T22" fmla="*/ 179 w 186"/>
              <a:gd name="T23" fmla="*/ 0 h 13"/>
              <a:gd name="T24" fmla="*/ 178 w 186"/>
              <a:gd name="T25" fmla="*/ 2 h 13"/>
              <a:gd name="T26" fmla="*/ 171 w 186"/>
              <a:gd name="T27" fmla="*/ 4 h 13"/>
              <a:gd name="T28" fmla="*/ 160 w 186"/>
              <a:gd name="T29" fmla="*/ 5 h 13"/>
              <a:gd name="T30" fmla="*/ 145 w 186"/>
              <a:gd name="T31" fmla="*/ 7 h 13"/>
              <a:gd name="T32" fmla="*/ 127 w 186"/>
              <a:gd name="T33" fmla="*/ 9 h 13"/>
              <a:gd name="T34" fmla="*/ 106 w 186"/>
              <a:gd name="T35" fmla="*/ 10 h 13"/>
              <a:gd name="T36" fmla="*/ 82 w 186"/>
              <a:gd name="T37" fmla="*/ 11 h 13"/>
              <a:gd name="T38" fmla="*/ 55 w 186"/>
              <a:gd name="T39" fmla="*/ 11 h 13"/>
              <a:gd name="T40" fmla="*/ 29 w 186"/>
              <a:gd name="T41" fmla="*/ 13 h 13"/>
              <a:gd name="T42" fmla="*/ 0 w 186"/>
              <a:gd name="T43" fmla="*/ 13 h 13"/>
              <a:gd name="T44" fmla="*/ 0 w 186"/>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3"/>
              <a:gd name="T71" fmla="*/ 186 w 186"/>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3">
                <a:moveTo>
                  <a:pt x="0" y="13"/>
                </a:moveTo>
                <a:lnTo>
                  <a:pt x="29" y="13"/>
                </a:lnTo>
                <a:lnTo>
                  <a:pt x="58" y="13"/>
                </a:lnTo>
                <a:lnTo>
                  <a:pt x="84" y="11"/>
                </a:lnTo>
                <a:lnTo>
                  <a:pt x="110" y="10"/>
                </a:lnTo>
                <a:lnTo>
                  <a:pt x="131" y="9"/>
                </a:lnTo>
                <a:lnTo>
                  <a:pt x="150" y="7"/>
                </a:lnTo>
                <a:lnTo>
                  <a:pt x="165" y="6"/>
                </a:lnTo>
                <a:lnTo>
                  <a:pt x="177" y="4"/>
                </a:lnTo>
                <a:lnTo>
                  <a:pt x="184" y="2"/>
                </a:lnTo>
                <a:lnTo>
                  <a:pt x="186" y="0"/>
                </a:lnTo>
                <a:lnTo>
                  <a:pt x="179" y="0"/>
                </a:lnTo>
                <a:lnTo>
                  <a:pt x="178" y="2"/>
                </a:lnTo>
                <a:lnTo>
                  <a:pt x="171" y="4"/>
                </a:lnTo>
                <a:lnTo>
                  <a:pt x="160" y="5"/>
                </a:lnTo>
                <a:lnTo>
                  <a:pt x="145" y="7"/>
                </a:lnTo>
                <a:lnTo>
                  <a:pt x="127" y="9"/>
                </a:lnTo>
                <a:lnTo>
                  <a:pt x="106" y="10"/>
                </a:lnTo>
                <a:lnTo>
                  <a:pt x="82" y="11"/>
                </a:lnTo>
                <a:lnTo>
                  <a:pt x="55" y="11"/>
                </a:lnTo>
                <a:lnTo>
                  <a:pt x="29" y="13"/>
                </a:lnTo>
                <a:lnTo>
                  <a:pt x="0" y="13"/>
                </a:lnTo>
                <a:close/>
              </a:path>
            </a:pathLst>
          </a:custGeom>
          <a:solidFill>
            <a:srgbClr val="AAAAA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7" name="Freeform 165"/>
          <p:cNvSpPr>
            <a:spLocks/>
          </p:cNvSpPr>
          <p:nvPr/>
        </p:nvSpPr>
        <p:spPr bwMode="auto">
          <a:xfrm>
            <a:off x="8848726" y="3227389"/>
            <a:ext cx="284163" cy="20637"/>
          </a:xfrm>
          <a:custGeom>
            <a:avLst/>
            <a:gdLst>
              <a:gd name="T0" fmla="*/ 179 w 179"/>
              <a:gd name="T1" fmla="*/ 0 h 13"/>
              <a:gd name="T2" fmla="*/ 178 w 179"/>
              <a:gd name="T3" fmla="*/ 2 h 13"/>
              <a:gd name="T4" fmla="*/ 171 w 179"/>
              <a:gd name="T5" fmla="*/ 4 h 13"/>
              <a:gd name="T6" fmla="*/ 160 w 179"/>
              <a:gd name="T7" fmla="*/ 5 h 13"/>
              <a:gd name="T8" fmla="*/ 145 w 179"/>
              <a:gd name="T9" fmla="*/ 7 h 13"/>
              <a:gd name="T10" fmla="*/ 127 w 179"/>
              <a:gd name="T11" fmla="*/ 9 h 13"/>
              <a:gd name="T12" fmla="*/ 106 w 179"/>
              <a:gd name="T13" fmla="*/ 10 h 13"/>
              <a:gd name="T14" fmla="*/ 82 w 179"/>
              <a:gd name="T15" fmla="*/ 11 h 13"/>
              <a:gd name="T16" fmla="*/ 55 w 179"/>
              <a:gd name="T17" fmla="*/ 11 h 13"/>
              <a:gd name="T18" fmla="*/ 29 w 179"/>
              <a:gd name="T19" fmla="*/ 13 h 13"/>
              <a:gd name="T20" fmla="*/ 0 w 179"/>
              <a:gd name="T21" fmla="*/ 13 h 13"/>
              <a:gd name="T22" fmla="*/ 0 w 179"/>
              <a:gd name="T23" fmla="*/ 11 h 13"/>
              <a:gd name="T24" fmla="*/ 27 w 179"/>
              <a:gd name="T25" fmla="*/ 11 h 13"/>
              <a:gd name="T26" fmla="*/ 54 w 179"/>
              <a:gd name="T27" fmla="*/ 11 h 13"/>
              <a:gd name="T28" fmla="*/ 78 w 179"/>
              <a:gd name="T29" fmla="*/ 10 h 13"/>
              <a:gd name="T30" fmla="*/ 102 w 179"/>
              <a:gd name="T31" fmla="*/ 10 h 13"/>
              <a:gd name="T32" fmla="*/ 122 w 179"/>
              <a:gd name="T33" fmla="*/ 9 h 13"/>
              <a:gd name="T34" fmla="*/ 140 w 179"/>
              <a:gd name="T35" fmla="*/ 7 h 13"/>
              <a:gd name="T36" fmla="*/ 154 w 179"/>
              <a:gd name="T37" fmla="*/ 5 h 13"/>
              <a:gd name="T38" fmla="*/ 164 w 179"/>
              <a:gd name="T39" fmla="*/ 4 h 13"/>
              <a:gd name="T40" fmla="*/ 171 w 179"/>
              <a:gd name="T41" fmla="*/ 1 h 13"/>
              <a:gd name="T42" fmla="*/ 173 w 179"/>
              <a:gd name="T43" fmla="*/ 0 h 13"/>
              <a:gd name="T44" fmla="*/ 179 w 179"/>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9"/>
              <a:gd name="T70" fmla="*/ 0 h 13"/>
              <a:gd name="T71" fmla="*/ 179 w 17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9" h="13">
                <a:moveTo>
                  <a:pt x="179" y="0"/>
                </a:moveTo>
                <a:lnTo>
                  <a:pt x="178" y="2"/>
                </a:lnTo>
                <a:lnTo>
                  <a:pt x="171" y="4"/>
                </a:lnTo>
                <a:lnTo>
                  <a:pt x="160" y="5"/>
                </a:lnTo>
                <a:lnTo>
                  <a:pt x="145" y="7"/>
                </a:lnTo>
                <a:lnTo>
                  <a:pt x="127" y="9"/>
                </a:lnTo>
                <a:lnTo>
                  <a:pt x="106" y="10"/>
                </a:lnTo>
                <a:lnTo>
                  <a:pt x="82" y="11"/>
                </a:lnTo>
                <a:lnTo>
                  <a:pt x="55" y="11"/>
                </a:lnTo>
                <a:lnTo>
                  <a:pt x="29" y="13"/>
                </a:lnTo>
                <a:lnTo>
                  <a:pt x="0" y="13"/>
                </a:lnTo>
                <a:lnTo>
                  <a:pt x="0" y="11"/>
                </a:lnTo>
                <a:lnTo>
                  <a:pt x="27" y="11"/>
                </a:lnTo>
                <a:lnTo>
                  <a:pt x="54" y="11"/>
                </a:lnTo>
                <a:lnTo>
                  <a:pt x="78" y="10"/>
                </a:lnTo>
                <a:lnTo>
                  <a:pt x="102" y="10"/>
                </a:lnTo>
                <a:lnTo>
                  <a:pt x="122" y="9"/>
                </a:lnTo>
                <a:lnTo>
                  <a:pt x="140" y="7"/>
                </a:lnTo>
                <a:lnTo>
                  <a:pt x="154" y="5"/>
                </a:lnTo>
                <a:lnTo>
                  <a:pt x="164" y="4"/>
                </a:lnTo>
                <a:lnTo>
                  <a:pt x="171" y="1"/>
                </a:lnTo>
                <a:lnTo>
                  <a:pt x="173" y="0"/>
                </a:lnTo>
                <a:lnTo>
                  <a:pt x="179"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8" name="Freeform 166"/>
          <p:cNvSpPr>
            <a:spLocks/>
          </p:cNvSpPr>
          <p:nvPr/>
        </p:nvSpPr>
        <p:spPr bwMode="auto">
          <a:xfrm>
            <a:off x="8848725" y="3227388"/>
            <a:ext cx="274638" cy="17462"/>
          </a:xfrm>
          <a:custGeom>
            <a:avLst/>
            <a:gdLst>
              <a:gd name="T0" fmla="*/ 0 w 173"/>
              <a:gd name="T1" fmla="*/ 11 h 11"/>
              <a:gd name="T2" fmla="*/ 27 w 173"/>
              <a:gd name="T3" fmla="*/ 11 h 11"/>
              <a:gd name="T4" fmla="*/ 54 w 173"/>
              <a:gd name="T5" fmla="*/ 11 h 11"/>
              <a:gd name="T6" fmla="*/ 78 w 173"/>
              <a:gd name="T7" fmla="*/ 10 h 11"/>
              <a:gd name="T8" fmla="*/ 102 w 173"/>
              <a:gd name="T9" fmla="*/ 10 h 11"/>
              <a:gd name="T10" fmla="*/ 122 w 173"/>
              <a:gd name="T11" fmla="*/ 9 h 11"/>
              <a:gd name="T12" fmla="*/ 140 w 173"/>
              <a:gd name="T13" fmla="*/ 7 h 11"/>
              <a:gd name="T14" fmla="*/ 154 w 173"/>
              <a:gd name="T15" fmla="*/ 5 h 11"/>
              <a:gd name="T16" fmla="*/ 164 w 173"/>
              <a:gd name="T17" fmla="*/ 4 h 11"/>
              <a:gd name="T18" fmla="*/ 171 w 173"/>
              <a:gd name="T19" fmla="*/ 1 h 11"/>
              <a:gd name="T20" fmla="*/ 173 w 173"/>
              <a:gd name="T21" fmla="*/ 0 h 11"/>
              <a:gd name="T22" fmla="*/ 165 w 173"/>
              <a:gd name="T23" fmla="*/ 0 h 11"/>
              <a:gd name="T24" fmla="*/ 163 w 173"/>
              <a:gd name="T25" fmla="*/ 2 h 11"/>
              <a:gd name="T26" fmla="*/ 155 w 173"/>
              <a:gd name="T27" fmla="*/ 4 h 11"/>
              <a:gd name="T28" fmla="*/ 144 w 173"/>
              <a:gd name="T29" fmla="*/ 6 h 11"/>
              <a:gd name="T30" fmla="*/ 127 w 173"/>
              <a:gd name="T31" fmla="*/ 7 h 11"/>
              <a:gd name="T32" fmla="*/ 107 w 173"/>
              <a:gd name="T33" fmla="*/ 9 h 11"/>
              <a:gd name="T34" fmla="*/ 83 w 173"/>
              <a:gd name="T35" fmla="*/ 10 h 11"/>
              <a:gd name="T36" fmla="*/ 57 w 173"/>
              <a:gd name="T37" fmla="*/ 11 h 11"/>
              <a:gd name="T38" fmla="*/ 29 w 173"/>
              <a:gd name="T39" fmla="*/ 11 h 11"/>
              <a:gd name="T40" fmla="*/ 0 w 173"/>
              <a:gd name="T41" fmla="*/ 11 h 11"/>
              <a:gd name="T42" fmla="*/ 0 w 173"/>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3"/>
              <a:gd name="T67" fmla="*/ 0 h 11"/>
              <a:gd name="T68" fmla="*/ 173 w 173"/>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3" h="11">
                <a:moveTo>
                  <a:pt x="0" y="11"/>
                </a:moveTo>
                <a:lnTo>
                  <a:pt x="27" y="11"/>
                </a:lnTo>
                <a:lnTo>
                  <a:pt x="54" y="11"/>
                </a:lnTo>
                <a:lnTo>
                  <a:pt x="78" y="10"/>
                </a:lnTo>
                <a:lnTo>
                  <a:pt x="102" y="10"/>
                </a:lnTo>
                <a:lnTo>
                  <a:pt x="122" y="9"/>
                </a:lnTo>
                <a:lnTo>
                  <a:pt x="140" y="7"/>
                </a:lnTo>
                <a:lnTo>
                  <a:pt x="154" y="5"/>
                </a:lnTo>
                <a:lnTo>
                  <a:pt x="164" y="4"/>
                </a:lnTo>
                <a:lnTo>
                  <a:pt x="171" y="1"/>
                </a:lnTo>
                <a:lnTo>
                  <a:pt x="173" y="0"/>
                </a:lnTo>
                <a:lnTo>
                  <a:pt x="165" y="0"/>
                </a:lnTo>
                <a:lnTo>
                  <a:pt x="163" y="2"/>
                </a:lnTo>
                <a:lnTo>
                  <a:pt x="155" y="4"/>
                </a:lnTo>
                <a:lnTo>
                  <a:pt x="144" y="6"/>
                </a:lnTo>
                <a:lnTo>
                  <a:pt x="127" y="7"/>
                </a:lnTo>
                <a:lnTo>
                  <a:pt x="107" y="9"/>
                </a:lnTo>
                <a:lnTo>
                  <a:pt x="83" y="10"/>
                </a:lnTo>
                <a:lnTo>
                  <a:pt x="57" y="11"/>
                </a:lnTo>
                <a:lnTo>
                  <a:pt x="29" y="11"/>
                </a:lnTo>
                <a:lnTo>
                  <a:pt x="0" y="11"/>
                </a:lnTo>
                <a:close/>
              </a:path>
            </a:pathLst>
          </a:custGeom>
          <a:solidFill>
            <a:srgbClr val="A2A2A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89" name="Freeform 167"/>
          <p:cNvSpPr>
            <a:spLocks/>
          </p:cNvSpPr>
          <p:nvPr/>
        </p:nvSpPr>
        <p:spPr bwMode="auto">
          <a:xfrm>
            <a:off x="8848725" y="3227388"/>
            <a:ext cx="261938" cy="17462"/>
          </a:xfrm>
          <a:custGeom>
            <a:avLst/>
            <a:gdLst>
              <a:gd name="T0" fmla="*/ 165 w 165"/>
              <a:gd name="T1" fmla="*/ 0 h 11"/>
              <a:gd name="T2" fmla="*/ 163 w 165"/>
              <a:gd name="T3" fmla="*/ 2 h 11"/>
              <a:gd name="T4" fmla="*/ 155 w 165"/>
              <a:gd name="T5" fmla="*/ 4 h 11"/>
              <a:gd name="T6" fmla="*/ 144 w 165"/>
              <a:gd name="T7" fmla="*/ 6 h 11"/>
              <a:gd name="T8" fmla="*/ 127 w 165"/>
              <a:gd name="T9" fmla="*/ 7 h 11"/>
              <a:gd name="T10" fmla="*/ 107 w 165"/>
              <a:gd name="T11" fmla="*/ 9 h 11"/>
              <a:gd name="T12" fmla="*/ 83 w 165"/>
              <a:gd name="T13" fmla="*/ 10 h 11"/>
              <a:gd name="T14" fmla="*/ 57 w 165"/>
              <a:gd name="T15" fmla="*/ 11 h 11"/>
              <a:gd name="T16" fmla="*/ 29 w 165"/>
              <a:gd name="T17" fmla="*/ 11 h 11"/>
              <a:gd name="T18" fmla="*/ 0 w 165"/>
              <a:gd name="T19" fmla="*/ 11 h 11"/>
              <a:gd name="T20" fmla="*/ 0 w 165"/>
              <a:gd name="T21" fmla="*/ 11 h 11"/>
              <a:gd name="T22" fmla="*/ 27 w 165"/>
              <a:gd name="T23" fmla="*/ 11 h 11"/>
              <a:gd name="T24" fmla="*/ 54 w 165"/>
              <a:gd name="T25" fmla="*/ 10 h 11"/>
              <a:gd name="T26" fmla="*/ 79 w 165"/>
              <a:gd name="T27" fmla="*/ 10 h 11"/>
              <a:gd name="T28" fmla="*/ 102 w 165"/>
              <a:gd name="T29" fmla="*/ 9 h 11"/>
              <a:gd name="T30" fmla="*/ 121 w 165"/>
              <a:gd name="T31" fmla="*/ 7 h 11"/>
              <a:gd name="T32" fmla="*/ 138 w 165"/>
              <a:gd name="T33" fmla="*/ 5 h 11"/>
              <a:gd name="T34" fmla="*/ 149 w 165"/>
              <a:gd name="T35" fmla="*/ 4 h 11"/>
              <a:gd name="T36" fmla="*/ 157 w 165"/>
              <a:gd name="T37" fmla="*/ 2 h 11"/>
              <a:gd name="T38" fmla="*/ 158 w 165"/>
              <a:gd name="T39" fmla="*/ 0 h 11"/>
              <a:gd name="T40" fmla="*/ 165 w 165"/>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5"/>
              <a:gd name="T64" fmla="*/ 0 h 11"/>
              <a:gd name="T65" fmla="*/ 165 w 165"/>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5" h="11">
                <a:moveTo>
                  <a:pt x="165" y="0"/>
                </a:moveTo>
                <a:lnTo>
                  <a:pt x="163" y="2"/>
                </a:lnTo>
                <a:lnTo>
                  <a:pt x="155" y="4"/>
                </a:lnTo>
                <a:lnTo>
                  <a:pt x="144" y="6"/>
                </a:lnTo>
                <a:lnTo>
                  <a:pt x="127" y="7"/>
                </a:lnTo>
                <a:lnTo>
                  <a:pt x="107" y="9"/>
                </a:lnTo>
                <a:lnTo>
                  <a:pt x="83" y="10"/>
                </a:lnTo>
                <a:lnTo>
                  <a:pt x="57" y="11"/>
                </a:lnTo>
                <a:lnTo>
                  <a:pt x="29" y="11"/>
                </a:lnTo>
                <a:lnTo>
                  <a:pt x="0" y="11"/>
                </a:lnTo>
                <a:lnTo>
                  <a:pt x="27" y="11"/>
                </a:lnTo>
                <a:lnTo>
                  <a:pt x="54" y="10"/>
                </a:lnTo>
                <a:lnTo>
                  <a:pt x="79" y="10"/>
                </a:lnTo>
                <a:lnTo>
                  <a:pt x="102" y="9"/>
                </a:lnTo>
                <a:lnTo>
                  <a:pt x="121" y="7"/>
                </a:lnTo>
                <a:lnTo>
                  <a:pt x="138" y="5"/>
                </a:lnTo>
                <a:lnTo>
                  <a:pt x="149" y="4"/>
                </a:lnTo>
                <a:lnTo>
                  <a:pt x="157" y="2"/>
                </a:lnTo>
                <a:lnTo>
                  <a:pt x="158" y="0"/>
                </a:lnTo>
                <a:lnTo>
                  <a:pt x="165" y="0"/>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0" name="Freeform 168"/>
          <p:cNvSpPr>
            <a:spLocks/>
          </p:cNvSpPr>
          <p:nvPr/>
        </p:nvSpPr>
        <p:spPr bwMode="auto">
          <a:xfrm>
            <a:off x="8848726" y="3227388"/>
            <a:ext cx="250825" cy="17462"/>
          </a:xfrm>
          <a:custGeom>
            <a:avLst/>
            <a:gdLst>
              <a:gd name="T0" fmla="*/ 0 w 158"/>
              <a:gd name="T1" fmla="*/ 11 h 11"/>
              <a:gd name="T2" fmla="*/ 27 w 158"/>
              <a:gd name="T3" fmla="*/ 11 h 11"/>
              <a:gd name="T4" fmla="*/ 54 w 158"/>
              <a:gd name="T5" fmla="*/ 10 h 11"/>
              <a:gd name="T6" fmla="*/ 79 w 158"/>
              <a:gd name="T7" fmla="*/ 10 h 11"/>
              <a:gd name="T8" fmla="*/ 102 w 158"/>
              <a:gd name="T9" fmla="*/ 9 h 11"/>
              <a:gd name="T10" fmla="*/ 121 w 158"/>
              <a:gd name="T11" fmla="*/ 7 h 11"/>
              <a:gd name="T12" fmla="*/ 138 w 158"/>
              <a:gd name="T13" fmla="*/ 5 h 11"/>
              <a:gd name="T14" fmla="*/ 149 w 158"/>
              <a:gd name="T15" fmla="*/ 4 h 11"/>
              <a:gd name="T16" fmla="*/ 157 w 158"/>
              <a:gd name="T17" fmla="*/ 2 h 11"/>
              <a:gd name="T18" fmla="*/ 158 w 158"/>
              <a:gd name="T19" fmla="*/ 0 h 11"/>
              <a:gd name="T20" fmla="*/ 150 w 158"/>
              <a:gd name="T21" fmla="*/ 0 h 11"/>
              <a:gd name="T22" fmla="*/ 148 w 158"/>
              <a:gd name="T23" fmla="*/ 1 h 11"/>
              <a:gd name="T24" fmla="*/ 141 w 158"/>
              <a:gd name="T25" fmla="*/ 4 h 11"/>
              <a:gd name="T26" fmla="*/ 130 w 158"/>
              <a:gd name="T27" fmla="*/ 5 h 11"/>
              <a:gd name="T28" fmla="*/ 115 w 158"/>
              <a:gd name="T29" fmla="*/ 6 h 11"/>
              <a:gd name="T30" fmla="*/ 97 w 158"/>
              <a:gd name="T31" fmla="*/ 7 h 11"/>
              <a:gd name="T32" fmla="*/ 76 w 158"/>
              <a:gd name="T33" fmla="*/ 9 h 11"/>
              <a:gd name="T34" fmla="*/ 51 w 158"/>
              <a:gd name="T35" fmla="*/ 10 h 11"/>
              <a:gd name="T36" fmla="*/ 26 w 158"/>
              <a:gd name="T37" fmla="*/ 10 h 11"/>
              <a:gd name="T38" fmla="*/ 0 w 158"/>
              <a:gd name="T39" fmla="*/ 10 h 11"/>
              <a:gd name="T40" fmla="*/ 0 w 158"/>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
              <a:gd name="T64" fmla="*/ 0 h 11"/>
              <a:gd name="T65" fmla="*/ 158 w 158"/>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 h="11">
                <a:moveTo>
                  <a:pt x="0" y="11"/>
                </a:moveTo>
                <a:lnTo>
                  <a:pt x="27" y="11"/>
                </a:lnTo>
                <a:lnTo>
                  <a:pt x="54" y="10"/>
                </a:lnTo>
                <a:lnTo>
                  <a:pt x="79" y="10"/>
                </a:lnTo>
                <a:lnTo>
                  <a:pt x="102" y="9"/>
                </a:lnTo>
                <a:lnTo>
                  <a:pt x="121" y="7"/>
                </a:lnTo>
                <a:lnTo>
                  <a:pt x="138" y="5"/>
                </a:lnTo>
                <a:lnTo>
                  <a:pt x="149" y="4"/>
                </a:lnTo>
                <a:lnTo>
                  <a:pt x="157" y="2"/>
                </a:lnTo>
                <a:lnTo>
                  <a:pt x="158" y="0"/>
                </a:lnTo>
                <a:lnTo>
                  <a:pt x="150" y="0"/>
                </a:lnTo>
                <a:lnTo>
                  <a:pt x="148" y="1"/>
                </a:lnTo>
                <a:lnTo>
                  <a:pt x="141" y="4"/>
                </a:lnTo>
                <a:lnTo>
                  <a:pt x="130" y="5"/>
                </a:lnTo>
                <a:lnTo>
                  <a:pt x="115" y="6"/>
                </a:lnTo>
                <a:lnTo>
                  <a:pt x="97" y="7"/>
                </a:lnTo>
                <a:lnTo>
                  <a:pt x="76" y="9"/>
                </a:lnTo>
                <a:lnTo>
                  <a:pt x="51" y="10"/>
                </a:lnTo>
                <a:lnTo>
                  <a:pt x="26" y="10"/>
                </a:lnTo>
                <a:lnTo>
                  <a:pt x="0" y="10"/>
                </a:lnTo>
                <a:lnTo>
                  <a:pt x="0" y="11"/>
                </a:lnTo>
                <a:close/>
              </a:path>
            </a:pathLst>
          </a:custGeom>
          <a:solidFill>
            <a:srgbClr val="99999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1" name="Freeform 169"/>
          <p:cNvSpPr>
            <a:spLocks/>
          </p:cNvSpPr>
          <p:nvPr/>
        </p:nvSpPr>
        <p:spPr bwMode="auto">
          <a:xfrm>
            <a:off x="8848726" y="3227389"/>
            <a:ext cx="238125" cy="15875"/>
          </a:xfrm>
          <a:custGeom>
            <a:avLst/>
            <a:gdLst>
              <a:gd name="T0" fmla="*/ 150 w 150"/>
              <a:gd name="T1" fmla="*/ 0 h 10"/>
              <a:gd name="T2" fmla="*/ 148 w 150"/>
              <a:gd name="T3" fmla="*/ 1 h 10"/>
              <a:gd name="T4" fmla="*/ 141 w 150"/>
              <a:gd name="T5" fmla="*/ 4 h 10"/>
              <a:gd name="T6" fmla="*/ 130 w 150"/>
              <a:gd name="T7" fmla="*/ 5 h 10"/>
              <a:gd name="T8" fmla="*/ 115 w 150"/>
              <a:gd name="T9" fmla="*/ 6 h 10"/>
              <a:gd name="T10" fmla="*/ 97 w 150"/>
              <a:gd name="T11" fmla="*/ 7 h 10"/>
              <a:gd name="T12" fmla="*/ 76 w 150"/>
              <a:gd name="T13" fmla="*/ 9 h 10"/>
              <a:gd name="T14" fmla="*/ 51 w 150"/>
              <a:gd name="T15" fmla="*/ 10 h 10"/>
              <a:gd name="T16" fmla="*/ 26 w 150"/>
              <a:gd name="T17" fmla="*/ 10 h 10"/>
              <a:gd name="T18" fmla="*/ 0 w 150"/>
              <a:gd name="T19" fmla="*/ 10 h 10"/>
              <a:gd name="T20" fmla="*/ 0 w 150"/>
              <a:gd name="T21" fmla="*/ 10 h 10"/>
              <a:gd name="T22" fmla="*/ 25 w 150"/>
              <a:gd name="T23" fmla="*/ 10 h 10"/>
              <a:gd name="T24" fmla="*/ 49 w 150"/>
              <a:gd name="T25" fmla="*/ 9 h 10"/>
              <a:gd name="T26" fmla="*/ 70 w 150"/>
              <a:gd name="T27" fmla="*/ 9 h 10"/>
              <a:gd name="T28" fmla="*/ 91 w 150"/>
              <a:gd name="T29" fmla="*/ 7 h 10"/>
              <a:gd name="T30" fmla="*/ 108 w 150"/>
              <a:gd name="T31" fmla="*/ 6 h 10"/>
              <a:gd name="T32" fmla="*/ 124 w 150"/>
              <a:gd name="T33" fmla="*/ 5 h 10"/>
              <a:gd name="T34" fmla="*/ 134 w 150"/>
              <a:gd name="T35" fmla="*/ 4 h 10"/>
              <a:gd name="T36" fmla="*/ 140 w 150"/>
              <a:gd name="T37" fmla="*/ 1 h 10"/>
              <a:gd name="T38" fmla="*/ 143 w 150"/>
              <a:gd name="T39" fmla="*/ 0 h 10"/>
              <a:gd name="T40" fmla="*/ 150 w 150"/>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0"/>
              <a:gd name="T64" fmla="*/ 0 h 10"/>
              <a:gd name="T65" fmla="*/ 150 w 150"/>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0" h="10">
                <a:moveTo>
                  <a:pt x="150" y="0"/>
                </a:moveTo>
                <a:lnTo>
                  <a:pt x="148" y="1"/>
                </a:lnTo>
                <a:lnTo>
                  <a:pt x="141" y="4"/>
                </a:lnTo>
                <a:lnTo>
                  <a:pt x="130" y="5"/>
                </a:lnTo>
                <a:lnTo>
                  <a:pt x="115" y="6"/>
                </a:lnTo>
                <a:lnTo>
                  <a:pt x="97" y="7"/>
                </a:lnTo>
                <a:lnTo>
                  <a:pt x="76" y="9"/>
                </a:lnTo>
                <a:lnTo>
                  <a:pt x="51" y="10"/>
                </a:lnTo>
                <a:lnTo>
                  <a:pt x="26" y="10"/>
                </a:lnTo>
                <a:lnTo>
                  <a:pt x="0" y="10"/>
                </a:lnTo>
                <a:lnTo>
                  <a:pt x="25" y="10"/>
                </a:lnTo>
                <a:lnTo>
                  <a:pt x="49" y="9"/>
                </a:lnTo>
                <a:lnTo>
                  <a:pt x="70" y="9"/>
                </a:lnTo>
                <a:lnTo>
                  <a:pt x="91" y="7"/>
                </a:lnTo>
                <a:lnTo>
                  <a:pt x="108" y="6"/>
                </a:lnTo>
                <a:lnTo>
                  <a:pt x="124" y="5"/>
                </a:lnTo>
                <a:lnTo>
                  <a:pt x="134" y="4"/>
                </a:lnTo>
                <a:lnTo>
                  <a:pt x="140" y="1"/>
                </a:lnTo>
                <a:lnTo>
                  <a:pt x="143" y="0"/>
                </a:lnTo>
                <a:lnTo>
                  <a:pt x="150" y="0"/>
                </a:lnTo>
                <a:close/>
              </a:path>
            </a:pathLst>
          </a:custGeom>
          <a:solidFill>
            <a:srgbClr val="95959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2" name="Freeform 170"/>
          <p:cNvSpPr>
            <a:spLocks/>
          </p:cNvSpPr>
          <p:nvPr/>
        </p:nvSpPr>
        <p:spPr bwMode="auto">
          <a:xfrm>
            <a:off x="8848726" y="3227389"/>
            <a:ext cx="227013" cy="15875"/>
          </a:xfrm>
          <a:custGeom>
            <a:avLst/>
            <a:gdLst>
              <a:gd name="T0" fmla="*/ 0 w 143"/>
              <a:gd name="T1" fmla="*/ 10 h 10"/>
              <a:gd name="T2" fmla="*/ 25 w 143"/>
              <a:gd name="T3" fmla="*/ 10 h 10"/>
              <a:gd name="T4" fmla="*/ 49 w 143"/>
              <a:gd name="T5" fmla="*/ 9 h 10"/>
              <a:gd name="T6" fmla="*/ 70 w 143"/>
              <a:gd name="T7" fmla="*/ 9 h 10"/>
              <a:gd name="T8" fmla="*/ 91 w 143"/>
              <a:gd name="T9" fmla="*/ 7 h 10"/>
              <a:gd name="T10" fmla="*/ 108 w 143"/>
              <a:gd name="T11" fmla="*/ 6 h 10"/>
              <a:gd name="T12" fmla="*/ 124 w 143"/>
              <a:gd name="T13" fmla="*/ 5 h 10"/>
              <a:gd name="T14" fmla="*/ 134 w 143"/>
              <a:gd name="T15" fmla="*/ 4 h 10"/>
              <a:gd name="T16" fmla="*/ 140 w 143"/>
              <a:gd name="T17" fmla="*/ 1 h 10"/>
              <a:gd name="T18" fmla="*/ 143 w 143"/>
              <a:gd name="T19" fmla="*/ 0 h 10"/>
              <a:gd name="T20" fmla="*/ 133 w 143"/>
              <a:gd name="T21" fmla="*/ 0 h 10"/>
              <a:gd name="T22" fmla="*/ 131 w 143"/>
              <a:gd name="T23" fmla="*/ 1 h 10"/>
              <a:gd name="T24" fmla="*/ 125 w 143"/>
              <a:gd name="T25" fmla="*/ 4 h 10"/>
              <a:gd name="T26" fmla="*/ 115 w 143"/>
              <a:gd name="T27" fmla="*/ 5 h 10"/>
              <a:gd name="T28" fmla="*/ 102 w 143"/>
              <a:gd name="T29" fmla="*/ 6 h 10"/>
              <a:gd name="T30" fmla="*/ 86 w 143"/>
              <a:gd name="T31" fmla="*/ 7 h 10"/>
              <a:gd name="T32" fmla="*/ 67 w 143"/>
              <a:gd name="T33" fmla="*/ 7 h 10"/>
              <a:gd name="T34" fmla="*/ 45 w 143"/>
              <a:gd name="T35" fmla="*/ 9 h 10"/>
              <a:gd name="T36" fmla="*/ 24 w 143"/>
              <a:gd name="T37" fmla="*/ 9 h 10"/>
              <a:gd name="T38" fmla="*/ 0 w 143"/>
              <a:gd name="T39" fmla="*/ 9 h 10"/>
              <a:gd name="T40" fmla="*/ 0 w 143"/>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3"/>
              <a:gd name="T64" fmla="*/ 0 h 10"/>
              <a:gd name="T65" fmla="*/ 143 w 143"/>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3" h="10">
                <a:moveTo>
                  <a:pt x="0" y="10"/>
                </a:moveTo>
                <a:lnTo>
                  <a:pt x="25" y="10"/>
                </a:lnTo>
                <a:lnTo>
                  <a:pt x="49" y="9"/>
                </a:lnTo>
                <a:lnTo>
                  <a:pt x="70" y="9"/>
                </a:lnTo>
                <a:lnTo>
                  <a:pt x="91" y="7"/>
                </a:lnTo>
                <a:lnTo>
                  <a:pt x="108" y="6"/>
                </a:lnTo>
                <a:lnTo>
                  <a:pt x="124" y="5"/>
                </a:lnTo>
                <a:lnTo>
                  <a:pt x="134" y="4"/>
                </a:lnTo>
                <a:lnTo>
                  <a:pt x="140" y="1"/>
                </a:lnTo>
                <a:lnTo>
                  <a:pt x="143" y="0"/>
                </a:lnTo>
                <a:lnTo>
                  <a:pt x="133" y="0"/>
                </a:lnTo>
                <a:lnTo>
                  <a:pt x="131" y="1"/>
                </a:lnTo>
                <a:lnTo>
                  <a:pt x="125" y="4"/>
                </a:lnTo>
                <a:lnTo>
                  <a:pt x="115" y="5"/>
                </a:lnTo>
                <a:lnTo>
                  <a:pt x="102" y="6"/>
                </a:lnTo>
                <a:lnTo>
                  <a:pt x="86" y="7"/>
                </a:lnTo>
                <a:lnTo>
                  <a:pt x="67" y="7"/>
                </a:lnTo>
                <a:lnTo>
                  <a:pt x="45" y="9"/>
                </a:lnTo>
                <a:lnTo>
                  <a:pt x="24" y="9"/>
                </a:lnTo>
                <a:lnTo>
                  <a:pt x="0" y="9"/>
                </a:lnTo>
                <a:lnTo>
                  <a:pt x="0" y="10"/>
                </a:lnTo>
                <a:close/>
              </a:path>
            </a:pathLst>
          </a:custGeom>
          <a:solidFill>
            <a:srgbClr val="91919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3" name="Freeform 171"/>
          <p:cNvSpPr>
            <a:spLocks/>
          </p:cNvSpPr>
          <p:nvPr/>
        </p:nvSpPr>
        <p:spPr bwMode="auto">
          <a:xfrm>
            <a:off x="8848725" y="3227389"/>
            <a:ext cx="211138" cy="14287"/>
          </a:xfrm>
          <a:custGeom>
            <a:avLst/>
            <a:gdLst>
              <a:gd name="T0" fmla="*/ 133 w 133"/>
              <a:gd name="T1" fmla="*/ 0 h 9"/>
              <a:gd name="T2" fmla="*/ 131 w 133"/>
              <a:gd name="T3" fmla="*/ 1 h 9"/>
              <a:gd name="T4" fmla="*/ 125 w 133"/>
              <a:gd name="T5" fmla="*/ 4 h 9"/>
              <a:gd name="T6" fmla="*/ 115 w 133"/>
              <a:gd name="T7" fmla="*/ 5 h 9"/>
              <a:gd name="T8" fmla="*/ 102 w 133"/>
              <a:gd name="T9" fmla="*/ 6 h 9"/>
              <a:gd name="T10" fmla="*/ 86 w 133"/>
              <a:gd name="T11" fmla="*/ 7 h 9"/>
              <a:gd name="T12" fmla="*/ 67 w 133"/>
              <a:gd name="T13" fmla="*/ 7 h 9"/>
              <a:gd name="T14" fmla="*/ 45 w 133"/>
              <a:gd name="T15" fmla="*/ 9 h 9"/>
              <a:gd name="T16" fmla="*/ 24 w 133"/>
              <a:gd name="T17" fmla="*/ 9 h 9"/>
              <a:gd name="T18" fmla="*/ 0 w 133"/>
              <a:gd name="T19" fmla="*/ 9 h 9"/>
              <a:gd name="T20" fmla="*/ 0 w 133"/>
              <a:gd name="T21" fmla="*/ 9 h 9"/>
              <a:gd name="T22" fmla="*/ 24 w 133"/>
              <a:gd name="T23" fmla="*/ 9 h 9"/>
              <a:gd name="T24" fmla="*/ 48 w 133"/>
              <a:gd name="T25" fmla="*/ 7 h 9"/>
              <a:gd name="T26" fmla="*/ 69 w 133"/>
              <a:gd name="T27" fmla="*/ 7 h 9"/>
              <a:gd name="T28" fmla="*/ 87 w 133"/>
              <a:gd name="T29" fmla="*/ 6 h 9"/>
              <a:gd name="T30" fmla="*/ 103 w 133"/>
              <a:gd name="T31" fmla="*/ 5 h 9"/>
              <a:gd name="T32" fmla="*/ 115 w 133"/>
              <a:gd name="T33" fmla="*/ 4 h 9"/>
              <a:gd name="T34" fmla="*/ 121 w 133"/>
              <a:gd name="T35" fmla="*/ 1 h 9"/>
              <a:gd name="T36" fmla="*/ 124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1" y="1"/>
                </a:lnTo>
                <a:lnTo>
                  <a:pt x="125" y="4"/>
                </a:lnTo>
                <a:lnTo>
                  <a:pt x="115" y="5"/>
                </a:lnTo>
                <a:lnTo>
                  <a:pt x="102" y="6"/>
                </a:lnTo>
                <a:lnTo>
                  <a:pt x="86" y="7"/>
                </a:lnTo>
                <a:lnTo>
                  <a:pt x="67" y="7"/>
                </a:lnTo>
                <a:lnTo>
                  <a:pt x="45" y="9"/>
                </a:lnTo>
                <a:lnTo>
                  <a:pt x="24" y="9"/>
                </a:lnTo>
                <a:lnTo>
                  <a:pt x="0" y="9"/>
                </a:lnTo>
                <a:lnTo>
                  <a:pt x="24" y="9"/>
                </a:lnTo>
                <a:lnTo>
                  <a:pt x="48" y="7"/>
                </a:lnTo>
                <a:lnTo>
                  <a:pt x="69" y="7"/>
                </a:lnTo>
                <a:lnTo>
                  <a:pt x="87" y="6"/>
                </a:lnTo>
                <a:lnTo>
                  <a:pt x="103" y="5"/>
                </a:lnTo>
                <a:lnTo>
                  <a:pt x="115" y="4"/>
                </a:lnTo>
                <a:lnTo>
                  <a:pt x="121" y="1"/>
                </a:lnTo>
                <a:lnTo>
                  <a:pt x="124" y="0"/>
                </a:lnTo>
                <a:lnTo>
                  <a:pt x="133" y="0"/>
                </a:lnTo>
                <a:close/>
              </a:path>
            </a:pathLst>
          </a:custGeom>
          <a:solidFill>
            <a:srgbClr val="8D8D8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4" name="Freeform 172"/>
          <p:cNvSpPr>
            <a:spLocks/>
          </p:cNvSpPr>
          <p:nvPr/>
        </p:nvSpPr>
        <p:spPr bwMode="auto">
          <a:xfrm>
            <a:off x="8848725" y="3227389"/>
            <a:ext cx="196850" cy="14287"/>
          </a:xfrm>
          <a:custGeom>
            <a:avLst/>
            <a:gdLst>
              <a:gd name="T0" fmla="*/ 0 w 124"/>
              <a:gd name="T1" fmla="*/ 9 h 9"/>
              <a:gd name="T2" fmla="*/ 24 w 124"/>
              <a:gd name="T3" fmla="*/ 9 h 9"/>
              <a:gd name="T4" fmla="*/ 48 w 124"/>
              <a:gd name="T5" fmla="*/ 7 h 9"/>
              <a:gd name="T6" fmla="*/ 69 w 124"/>
              <a:gd name="T7" fmla="*/ 7 h 9"/>
              <a:gd name="T8" fmla="*/ 87 w 124"/>
              <a:gd name="T9" fmla="*/ 6 h 9"/>
              <a:gd name="T10" fmla="*/ 103 w 124"/>
              <a:gd name="T11" fmla="*/ 5 h 9"/>
              <a:gd name="T12" fmla="*/ 115 w 124"/>
              <a:gd name="T13" fmla="*/ 4 h 9"/>
              <a:gd name="T14" fmla="*/ 121 w 124"/>
              <a:gd name="T15" fmla="*/ 1 h 9"/>
              <a:gd name="T16" fmla="*/ 124 w 124"/>
              <a:gd name="T17" fmla="*/ 0 h 9"/>
              <a:gd name="T18" fmla="*/ 114 w 124"/>
              <a:gd name="T19" fmla="*/ 0 h 9"/>
              <a:gd name="T20" fmla="*/ 111 w 124"/>
              <a:gd name="T21" fmla="*/ 1 h 9"/>
              <a:gd name="T22" fmla="*/ 105 w 124"/>
              <a:gd name="T23" fmla="*/ 2 h 9"/>
              <a:gd name="T24" fmla="*/ 95 w 124"/>
              <a:gd name="T25" fmla="*/ 4 h 9"/>
              <a:gd name="T26" fmla="*/ 81 w 124"/>
              <a:gd name="T27" fmla="*/ 5 h 9"/>
              <a:gd name="T28" fmla="*/ 63 w 124"/>
              <a:gd name="T29" fmla="*/ 6 h 9"/>
              <a:gd name="T30" fmla="*/ 44 w 124"/>
              <a:gd name="T31" fmla="*/ 7 h 9"/>
              <a:gd name="T32" fmla="*/ 22 w 124"/>
              <a:gd name="T33" fmla="*/ 7 h 9"/>
              <a:gd name="T34" fmla="*/ 0 w 124"/>
              <a:gd name="T35" fmla="*/ 7 h 9"/>
              <a:gd name="T36" fmla="*/ 0 w 124"/>
              <a:gd name="T37" fmla="*/ 9 h 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9"/>
              <a:gd name="T59" fmla="*/ 124 w 124"/>
              <a:gd name="T60" fmla="*/ 9 h 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9">
                <a:moveTo>
                  <a:pt x="0" y="9"/>
                </a:moveTo>
                <a:lnTo>
                  <a:pt x="24" y="9"/>
                </a:lnTo>
                <a:lnTo>
                  <a:pt x="48" y="7"/>
                </a:lnTo>
                <a:lnTo>
                  <a:pt x="69" y="7"/>
                </a:lnTo>
                <a:lnTo>
                  <a:pt x="87" y="6"/>
                </a:lnTo>
                <a:lnTo>
                  <a:pt x="103" y="5"/>
                </a:lnTo>
                <a:lnTo>
                  <a:pt x="115" y="4"/>
                </a:lnTo>
                <a:lnTo>
                  <a:pt x="121" y="1"/>
                </a:lnTo>
                <a:lnTo>
                  <a:pt x="124" y="0"/>
                </a:lnTo>
                <a:lnTo>
                  <a:pt x="114" y="0"/>
                </a:lnTo>
                <a:lnTo>
                  <a:pt x="111" y="1"/>
                </a:lnTo>
                <a:lnTo>
                  <a:pt x="105" y="2"/>
                </a:lnTo>
                <a:lnTo>
                  <a:pt x="95" y="4"/>
                </a:lnTo>
                <a:lnTo>
                  <a:pt x="81" y="5"/>
                </a:lnTo>
                <a:lnTo>
                  <a:pt x="63" y="6"/>
                </a:lnTo>
                <a:lnTo>
                  <a:pt x="44" y="7"/>
                </a:lnTo>
                <a:lnTo>
                  <a:pt x="22" y="7"/>
                </a:lnTo>
                <a:lnTo>
                  <a:pt x="0" y="7"/>
                </a:lnTo>
                <a:lnTo>
                  <a:pt x="0" y="9"/>
                </a:lnTo>
                <a:close/>
              </a:path>
            </a:pathLst>
          </a:custGeom>
          <a:solidFill>
            <a:srgbClr val="88888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5" name="Freeform 173"/>
          <p:cNvSpPr>
            <a:spLocks/>
          </p:cNvSpPr>
          <p:nvPr/>
        </p:nvSpPr>
        <p:spPr bwMode="auto">
          <a:xfrm>
            <a:off x="8848726" y="3227388"/>
            <a:ext cx="180975" cy="11112"/>
          </a:xfrm>
          <a:custGeom>
            <a:avLst/>
            <a:gdLst>
              <a:gd name="T0" fmla="*/ 114 w 114"/>
              <a:gd name="T1" fmla="*/ 0 h 7"/>
              <a:gd name="T2" fmla="*/ 111 w 114"/>
              <a:gd name="T3" fmla="*/ 1 h 7"/>
              <a:gd name="T4" fmla="*/ 105 w 114"/>
              <a:gd name="T5" fmla="*/ 2 h 7"/>
              <a:gd name="T6" fmla="*/ 95 w 114"/>
              <a:gd name="T7" fmla="*/ 4 h 7"/>
              <a:gd name="T8" fmla="*/ 81 w 114"/>
              <a:gd name="T9" fmla="*/ 5 h 7"/>
              <a:gd name="T10" fmla="*/ 63 w 114"/>
              <a:gd name="T11" fmla="*/ 6 h 7"/>
              <a:gd name="T12" fmla="*/ 44 w 114"/>
              <a:gd name="T13" fmla="*/ 7 h 7"/>
              <a:gd name="T14" fmla="*/ 22 w 114"/>
              <a:gd name="T15" fmla="*/ 7 h 7"/>
              <a:gd name="T16" fmla="*/ 0 w 114"/>
              <a:gd name="T17" fmla="*/ 7 h 7"/>
              <a:gd name="T18" fmla="*/ 0 w 114"/>
              <a:gd name="T19" fmla="*/ 7 h 7"/>
              <a:gd name="T20" fmla="*/ 20 w 114"/>
              <a:gd name="T21" fmla="*/ 7 h 7"/>
              <a:gd name="T22" fmla="*/ 39 w 114"/>
              <a:gd name="T23" fmla="*/ 6 h 7"/>
              <a:gd name="T24" fmla="*/ 57 w 114"/>
              <a:gd name="T25" fmla="*/ 6 h 7"/>
              <a:gd name="T26" fmla="*/ 73 w 114"/>
              <a:gd name="T27" fmla="*/ 5 h 7"/>
              <a:gd name="T28" fmla="*/ 86 w 114"/>
              <a:gd name="T29" fmla="*/ 4 h 7"/>
              <a:gd name="T30" fmla="*/ 95 w 114"/>
              <a:gd name="T31" fmla="*/ 2 h 7"/>
              <a:gd name="T32" fmla="*/ 101 w 114"/>
              <a:gd name="T33" fmla="*/ 1 h 7"/>
              <a:gd name="T34" fmla="*/ 102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1" y="1"/>
                </a:lnTo>
                <a:lnTo>
                  <a:pt x="105" y="2"/>
                </a:lnTo>
                <a:lnTo>
                  <a:pt x="95" y="4"/>
                </a:lnTo>
                <a:lnTo>
                  <a:pt x="81" y="5"/>
                </a:lnTo>
                <a:lnTo>
                  <a:pt x="63" y="6"/>
                </a:lnTo>
                <a:lnTo>
                  <a:pt x="44" y="7"/>
                </a:lnTo>
                <a:lnTo>
                  <a:pt x="22" y="7"/>
                </a:lnTo>
                <a:lnTo>
                  <a:pt x="0" y="7"/>
                </a:lnTo>
                <a:lnTo>
                  <a:pt x="20" y="7"/>
                </a:lnTo>
                <a:lnTo>
                  <a:pt x="39" y="6"/>
                </a:lnTo>
                <a:lnTo>
                  <a:pt x="57" y="6"/>
                </a:lnTo>
                <a:lnTo>
                  <a:pt x="73" y="5"/>
                </a:lnTo>
                <a:lnTo>
                  <a:pt x="86" y="4"/>
                </a:lnTo>
                <a:lnTo>
                  <a:pt x="95" y="2"/>
                </a:lnTo>
                <a:lnTo>
                  <a:pt x="101" y="1"/>
                </a:lnTo>
                <a:lnTo>
                  <a:pt x="102" y="0"/>
                </a:lnTo>
                <a:lnTo>
                  <a:pt x="114" y="0"/>
                </a:lnTo>
                <a:close/>
              </a:path>
            </a:pathLst>
          </a:custGeom>
          <a:solidFill>
            <a:srgbClr val="84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6" name="Freeform 174"/>
          <p:cNvSpPr>
            <a:spLocks/>
          </p:cNvSpPr>
          <p:nvPr/>
        </p:nvSpPr>
        <p:spPr bwMode="auto">
          <a:xfrm>
            <a:off x="8848726" y="3227388"/>
            <a:ext cx="161925" cy="11112"/>
          </a:xfrm>
          <a:custGeom>
            <a:avLst/>
            <a:gdLst>
              <a:gd name="T0" fmla="*/ 0 w 102"/>
              <a:gd name="T1" fmla="*/ 7 h 7"/>
              <a:gd name="T2" fmla="*/ 20 w 102"/>
              <a:gd name="T3" fmla="*/ 7 h 7"/>
              <a:gd name="T4" fmla="*/ 39 w 102"/>
              <a:gd name="T5" fmla="*/ 6 h 7"/>
              <a:gd name="T6" fmla="*/ 57 w 102"/>
              <a:gd name="T7" fmla="*/ 6 h 7"/>
              <a:gd name="T8" fmla="*/ 73 w 102"/>
              <a:gd name="T9" fmla="*/ 5 h 7"/>
              <a:gd name="T10" fmla="*/ 86 w 102"/>
              <a:gd name="T11" fmla="*/ 4 h 7"/>
              <a:gd name="T12" fmla="*/ 95 w 102"/>
              <a:gd name="T13" fmla="*/ 2 h 7"/>
              <a:gd name="T14" fmla="*/ 101 w 102"/>
              <a:gd name="T15" fmla="*/ 1 h 7"/>
              <a:gd name="T16" fmla="*/ 102 w 102"/>
              <a:gd name="T17" fmla="*/ 0 h 7"/>
              <a:gd name="T18" fmla="*/ 91 w 102"/>
              <a:gd name="T19" fmla="*/ 0 h 7"/>
              <a:gd name="T20" fmla="*/ 89 w 102"/>
              <a:gd name="T21" fmla="*/ 1 h 7"/>
              <a:gd name="T22" fmla="*/ 82 w 102"/>
              <a:gd name="T23" fmla="*/ 2 h 7"/>
              <a:gd name="T24" fmla="*/ 72 w 102"/>
              <a:gd name="T25" fmla="*/ 4 h 7"/>
              <a:gd name="T26" fmla="*/ 57 w 102"/>
              <a:gd name="T27" fmla="*/ 5 h 7"/>
              <a:gd name="T28" fmla="*/ 40 w 102"/>
              <a:gd name="T29" fmla="*/ 6 h 7"/>
              <a:gd name="T30" fmla="*/ 20 w 102"/>
              <a:gd name="T31" fmla="*/ 6 h 7"/>
              <a:gd name="T32" fmla="*/ 0 w 102"/>
              <a:gd name="T33" fmla="*/ 6 h 7"/>
              <a:gd name="T34" fmla="*/ 0 w 102"/>
              <a:gd name="T35" fmla="*/ 7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7"/>
              <a:gd name="T56" fmla="*/ 102 w 102"/>
              <a:gd name="T57" fmla="*/ 7 h 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7">
                <a:moveTo>
                  <a:pt x="0" y="7"/>
                </a:moveTo>
                <a:lnTo>
                  <a:pt x="20" y="7"/>
                </a:lnTo>
                <a:lnTo>
                  <a:pt x="39" y="6"/>
                </a:lnTo>
                <a:lnTo>
                  <a:pt x="57" y="6"/>
                </a:lnTo>
                <a:lnTo>
                  <a:pt x="73" y="5"/>
                </a:lnTo>
                <a:lnTo>
                  <a:pt x="86" y="4"/>
                </a:lnTo>
                <a:lnTo>
                  <a:pt x="95" y="2"/>
                </a:lnTo>
                <a:lnTo>
                  <a:pt x="101" y="1"/>
                </a:lnTo>
                <a:lnTo>
                  <a:pt x="102" y="0"/>
                </a:lnTo>
                <a:lnTo>
                  <a:pt x="91" y="0"/>
                </a:lnTo>
                <a:lnTo>
                  <a:pt x="89" y="1"/>
                </a:lnTo>
                <a:lnTo>
                  <a:pt x="82" y="2"/>
                </a:lnTo>
                <a:lnTo>
                  <a:pt x="72" y="4"/>
                </a:lnTo>
                <a:lnTo>
                  <a:pt x="57" y="5"/>
                </a:lnTo>
                <a:lnTo>
                  <a:pt x="40" y="6"/>
                </a:lnTo>
                <a:lnTo>
                  <a:pt x="20" y="6"/>
                </a:lnTo>
                <a:lnTo>
                  <a:pt x="0" y="6"/>
                </a:lnTo>
                <a:lnTo>
                  <a:pt x="0" y="7"/>
                </a:lnTo>
                <a:close/>
              </a:path>
            </a:pathLst>
          </a:custGeom>
          <a:solidFill>
            <a:srgbClr val="80808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7" name="Freeform 175"/>
          <p:cNvSpPr>
            <a:spLocks/>
          </p:cNvSpPr>
          <p:nvPr/>
        </p:nvSpPr>
        <p:spPr bwMode="auto">
          <a:xfrm>
            <a:off x="8848726" y="3227389"/>
            <a:ext cx="144463" cy="9525"/>
          </a:xfrm>
          <a:custGeom>
            <a:avLst/>
            <a:gdLst>
              <a:gd name="T0" fmla="*/ 91 w 91"/>
              <a:gd name="T1" fmla="*/ 0 h 6"/>
              <a:gd name="T2" fmla="*/ 89 w 91"/>
              <a:gd name="T3" fmla="*/ 1 h 6"/>
              <a:gd name="T4" fmla="*/ 82 w 91"/>
              <a:gd name="T5" fmla="*/ 2 h 6"/>
              <a:gd name="T6" fmla="*/ 72 w 91"/>
              <a:gd name="T7" fmla="*/ 4 h 6"/>
              <a:gd name="T8" fmla="*/ 57 w 91"/>
              <a:gd name="T9" fmla="*/ 5 h 6"/>
              <a:gd name="T10" fmla="*/ 40 w 91"/>
              <a:gd name="T11" fmla="*/ 6 h 6"/>
              <a:gd name="T12" fmla="*/ 20 w 91"/>
              <a:gd name="T13" fmla="*/ 6 h 6"/>
              <a:gd name="T14" fmla="*/ 0 w 91"/>
              <a:gd name="T15" fmla="*/ 6 h 6"/>
              <a:gd name="T16" fmla="*/ 0 w 91"/>
              <a:gd name="T17" fmla="*/ 5 h 6"/>
              <a:gd name="T18" fmla="*/ 17 w 91"/>
              <a:gd name="T19" fmla="*/ 5 h 6"/>
              <a:gd name="T20" fmla="*/ 34 w 91"/>
              <a:gd name="T21" fmla="*/ 5 h 6"/>
              <a:gd name="T22" fmla="*/ 49 w 91"/>
              <a:gd name="T23" fmla="*/ 4 h 6"/>
              <a:gd name="T24" fmla="*/ 62 w 91"/>
              <a:gd name="T25" fmla="*/ 4 h 6"/>
              <a:gd name="T26" fmla="*/ 70 w 91"/>
              <a:gd name="T27" fmla="*/ 2 h 6"/>
              <a:gd name="T28" fmla="*/ 77 w 91"/>
              <a:gd name="T29" fmla="*/ 1 h 6"/>
              <a:gd name="T30" fmla="*/ 79 w 91"/>
              <a:gd name="T31" fmla="*/ 0 h 6"/>
              <a:gd name="T32" fmla="*/ 91 w 91"/>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6"/>
              <a:gd name="T53" fmla="*/ 91 w 91"/>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6">
                <a:moveTo>
                  <a:pt x="91" y="0"/>
                </a:moveTo>
                <a:lnTo>
                  <a:pt x="89" y="1"/>
                </a:lnTo>
                <a:lnTo>
                  <a:pt x="82" y="2"/>
                </a:lnTo>
                <a:lnTo>
                  <a:pt x="72" y="4"/>
                </a:lnTo>
                <a:lnTo>
                  <a:pt x="57" y="5"/>
                </a:lnTo>
                <a:lnTo>
                  <a:pt x="40" y="6"/>
                </a:lnTo>
                <a:lnTo>
                  <a:pt x="20" y="6"/>
                </a:lnTo>
                <a:lnTo>
                  <a:pt x="0" y="6"/>
                </a:lnTo>
                <a:lnTo>
                  <a:pt x="0" y="5"/>
                </a:lnTo>
                <a:lnTo>
                  <a:pt x="17" y="5"/>
                </a:lnTo>
                <a:lnTo>
                  <a:pt x="34" y="5"/>
                </a:lnTo>
                <a:lnTo>
                  <a:pt x="49" y="4"/>
                </a:lnTo>
                <a:lnTo>
                  <a:pt x="62" y="4"/>
                </a:lnTo>
                <a:lnTo>
                  <a:pt x="70" y="2"/>
                </a:lnTo>
                <a:lnTo>
                  <a:pt x="77" y="1"/>
                </a:lnTo>
                <a:lnTo>
                  <a:pt x="79" y="0"/>
                </a:lnTo>
                <a:lnTo>
                  <a:pt x="91" y="0"/>
                </a:lnTo>
                <a:close/>
              </a:path>
            </a:pathLst>
          </a:custGeom>
          <a:solidFill>
            <a:srgbClr val="7B7B7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8" name="Freeform 176"/>
          <p:cNvSpPr>
            <a:spLocks/>
          </p:cNvSpPr>
          <p:nvPr/>
        </p:nvSpPr>
        <p:spPr bwMode="auto">
          <a:xfrm>
            <a:off x="8848726" y="3227389"/>
            <a:ext cx="125413" cy="7937"/>
          </a:xfrm>
          <a:custGeom>
            <a:avLst/>
            <a:gdLst>
              <a:gd name="T0" fmla="*/ 0 w 79"/>
              <a:gd name="T1" fmla="*/ 5 h 5"/>
              <a:gd name="T2" fmla="*/ 17 w 79"/>
              <a:gd name="T3" fmla="*/ 5 h 5"/>
              <a:gd name="T4" fmla="*/ 34 w 79"/>
              <a:gd name="T5" fmla="*/ 5 h 5"/>
              <a:gd name="T6" fmla="*/ 49 w 79"/>
              <a:gd name="T7" fmla="*/ 4 h 5"/>
              <a:gd name="T8" fmla="*/ 62 w 79"/>
              <a:gd name="T9" fmla="*/ 4 h 5"/>
              <a:gd name="T10" fmla="*/ 70 w 79"/>
              <a:gd name="T11" fmla="*/ 2 h 5"/>
              <a:gd name="T12" fmla="*/ 77 w 79"/>
              <a:gd name="T13" fmla="*/ 1 h 5"/>
              <a:gd name="T14" fmla="*/ 79 w 79"/>
              <a:gd name="T15" fmla="*/ 0 h 5"/>
              <a:gd name="T16" fmla="*/ 65 w 79"/>
              <a:gd name="T17" fmla="*/ 0 h 5"/>
              <a:gd name="T18" fmla="*/ 63 w 79"/>
              <a:gd name="T19" fmla="*/ 1 h 5"/>
              <a:gd name="T20" fmla="*/ 57 w 79"/>
              <a:gd name="T21" fmla="*/ 2 h 5"/>
              <a:gd name="T22" fmla="*/ 46 w 79"/>
              <a:gd name="T23" fmla="*/ 4 h 5"/>
              <a:gd name="T24" fmla="*/ 32 w 79"/>
              <a:gd name="T25" fmla="*/ 4 h 5"/>
              <a:gd name="T26" fmla="*/ 17 w 79"/>
              <a:gd name="T27" fmla="*/ 4 h 5"/>
              <a:gd name="T28" fmla="*/ 0 w 79"/>
              <a:gd name="T29" fmla="*/ 5 h 5"/>
              <a:gd name="T30" fmla="*/ 0 w 79"/>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5"/>
              <a:gd name="T50" fmla="*/ 79 w 79"/>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5">
                <a:moveTo>
                  <a:pt x="0" y="5"/>
                </a:moveTo>
                <a:lnTo>
                  <a:pt x="17" y="5"/>
                </a:lnTo>
                <a:lnTo>
                  <a:pt x="34" y="5"/>
                </a:lnTo>
                <a:lnTo>
                  <a:pt x="49" y="4"/>
                </a:lnTo>
                <a:lnTo>
                  <a:pt x="62" y="4"/>
                </a:lnTo>
                <a:lnTo>
                  <a:pt x="70" y="2"/>
                </a:lnTo>
                <a:lnTo>
                  <a:pt x="77" y="1"/>
                </a:lnTo>
                <a:lnTo>
                  <a:pt x="79" y="0"/>
                </a:lnTo>
                <a:lnTo>
                  <a:pt x="65" y="0"/>
                </a:lnTo>
                <a:lnTo>
                  <a:pt x="63" y="1"/>
                </a:lnTo>
                <a:lnTo>
                  <a:pt x="57" y="2"/>
                </a:lnTo>
                <a:lnTo>
                  <a:pt x="46" y="4"/>
                </a:lnTo>
                <a:lnTo>
                  <a:pt x="32" y="4"/>
                </a:lnTo>
                <a:lnTo>
                  <a:pt x="17" y="4"/>
                </a:lnTo>
                <a:lnTo>
                  <a:pt x="0" y="5"/>
                </a:lnTo>
                <a:close/>
              </a:path>
            </a:pathLst>
          </a:custGeom>
          <a:solidFill>
            <a:srgbClr val="77777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899" name="Freeform 177"/>
          <p:cNvSpPr>
            <a:spLocks/>
          </p:cNvSpPr>
          <p:nvPr/>
        </p:nvSpPr>
        <p:spPr bwMode="auto">
          <a:xfrm>
            <a:off x="8848725" y="3227389"/>
            <a:ext cx="103188" cy="7937"/>
          </a:xfrm>
          <a:custGeom>
            <a:avLst/>
            <a:gdLst>
              <a:gd name="T0" fmla="*/ 65 w 65"/>
              <a:gd name="T1" fmla="*/ 0 h 5"/>
              <a:gd name="T2" fmla="*/ 63 w 65"/>
              <a:gd name="T3" fmla="*/ 1 h 5"/>
              <a:gd name="T4" fmla="*/ 57 w 65"/>
              <a:gd name="T5" fmla="*/ 2 h 5"/>
              <a:gd name="T6" fmla="*/ 46 w 65"/>
              <a:gd name="T7" fmla="*/ 4 h 5"/>
              <a:gd name="T8" fmla="*/ 32 w 65"/>
              <a:gd name="T9" fmla="*/ 4 h 5"/>
              <a:gd name="T10" fmla="*/ 17 w 65"/>
              <a:gd name="T11" fmla="*/ 4 h 5"/>
              <a:gd name="T12" fmla="*/ 0 w 65"/>
              <a:gd name="T13" fmla="*/ 5 h 5"/>
              <a:gd name="T14" fmla="*/ 0 w 65"/>
              <a:gd name="T15" fmla="*/ 4 h 5"/>
              <a:gd name="T16" fmla="*/ 16 w 65"/>
              <a:gd name="T17" fmla="*/ 4 h 5"/>
              <a:gd name="T18" fmla="*/ 30 w 65"/>
              <a:gd name="T19" fmla="*/ 2 h 5"/>
              <a:gd name="T20" fmla="*/ 41 w 65"/>
              <a:gd name="T21" fmla="*/ 2 h 5"/>
              <a:gd name="T22" fmla="*/ 49 w 65"/>
              <a:gd name="T23" fmla="*/ 1 h 5"/>
              <a:gd name="T24" fmla="*/ 51 w 65"/>
              <a:gd name="T25" fmla="*/ 0 h 5"/>
              <a:gd name="T26" fmla="*/ 65 w 65"/>
              <a:gd name="T27" fmla="*/ 0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
              <a:gd name="T43" fmla="*/ 0 h 5"/>
              <a:gd name="T44" fmla="*/ 65 w 65"/>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 h="5">
                <a:moveTo>
                  <a:pt x="65" y="0"/>
                </a:moveTo>
                <a:lnTo>
                  <a:pt x="63" y="1"/>
                </a:lnTo>
                <a:lnTo>
                  <a:pt x="57" y="2"/>
                </a:lnTo>
                <a:lnTo>
                  <a:pt x="46" y="4"/>
                </a:lnTo>
                <a:lnTo>
                  <a:pt x="32" y="4"/>
                </a:lnTo>
                <a:lnTo>
                  <a:pt x="17" y="4"/>
                </a:lnTo>
                <a:lnTo>
                  <a:pt x="0" y="5"/>
                </a:lnTo>
                <a:lnTo>
                  <a:pt x="0" y="4"/>
                </a:lnTo>
                <a:lnTo>
                  <a:pt x="16" y="4"/>
                </a:lnTo>
                <a:lnTo>
                  <a:pt x="30" y="2"/>
                </a:lnTo>
                <a:lnTo>
                  <a:pt x="41" y="2"/>
                </a:lnTo>
                <a:lnTo>
                  <a:pt x="49" y="1"/>
                </a:lnTo>
                <a:lnTo>
                  <a:pt x="51" y="0"/>
                </a:lnTo>
                <a:lnTo>
                  <a:pt x="65" y="0"/>
                </a:lnTo>
                <a:close/>
              </a:path>
            </a:pathLst>
          </a:custGeom>
          <a:solidFill>
            <a:srgbClr val="73737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00" name="Freeform 178"/>
          <p:cNvSpPr>
            <a:spLocks/>
          </p:cNvSpPr>
          <p:nvPr/>
        </p:nvSpPr>
        <p:spPr bwMode="auto">
          <a:xfrm>
            <a:off x="8848726" y="3227388"/>
            <a:ext cx="80963" cy="6350"/>
          </a:xfrm>
          <a:custGeom>
            <a:avLst/>
            <a:gdLst>
              <a:gd name="T0" fmla="*/ 0 w 51"/>
              <a:gd name="T1" fmla="*/ 4 h 4"/>
              <a:gd name="T2" fmla="*/ 16 w 51"/>
              <a:gd name="T3" fmla="*/ 4 h 4"/>
              <a:gd name="T4" fmla="*/ 30 w 51"/>
              <a:gd name="T5" fmla="*/ 2 h 4"/>
              <a:gd name="T6" fmla="*/ 41 w 51"/>
              <a:gd name="T7" fmla="*/ 2 h 4"/>
              <a:gd name="T8" fmla="*/ 49 w 51"/>
              <a:gd name="T9" fmla="*/ 1 h 4"/>
              <a:gd name="T10" fmla="*/ 51 w 51"/>
              <a:gd name="T11" fmla="*/ 0 h 4"/>
              <a:gd name="T12" fmla="*/ 35 w 51"/>
              <a:gd name="T13" fmla="*/ 0 h 4"/>
              <a:gd name="T14" fmla="*/ 34 w 51"/>
              <a:gd name="T15" fmla="*/ 1 h 4"/>
              <a:gd name="T16" fmla="*/ 29 w 51"/>
              <a:gd name="T17" fmla="*/ 1 h 4"/>
              <a:gd name="T18" fmla="*/ 21 w 51"/>
              <a:gd name="T19" fmla="*/ 2 h 4"/>
              <a:gd name="T20" fmla="*/ 11 w 51"/>
              <a:gd name="T21" fmla="*/ 2 h 4"/>
              <a:gd name="T22" fmla="*/ 0 w 51"/>
              <a:gd name="T23" fmla="*/ 2 h 4"/>
              <a:gd name="T24" fmla="*/ 0 w 51"/>
              <a:gd name="T25" fmla="*/ 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
              <a:gd name="T40" fmla="*/ 0 h 4"/>
              <a:gd name="T41" fmla="*/ 51 w 51"/>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 h="4">
                <a:moveTo>
                  <a:pt x="0" y="4"/>
                </a:moveTo>
                <a:lnTo>
                  <a:pt x="16" y="4"/>
                </a:lnTo>
                <a:lnTo>
                  <a:pt x="30" y="2"/>
                </a:lnTo>
                <a:lnTo>
                  <a:pt x="41" y="2"/>
                </a:lnTo>
                <a:lnTo>
                  <a:pt x="49" y="1"/>
                </a:lnTo>
                <a:lnTo>
                  <a:pt x="51" y="0"/>
                </a:lnTo>
                <a:lnTo>
                  <a:pt x="35" y="0"/>
                </a:lnTo>
                <a:lnTo>
                  <a:pt x="34" y="1"/>
                </a:lnTo>
                <a:lnTo>
                  <a:pt x="29" y="1"/>
                </a:lnTo>
                <a:lnTo>
                  <a:pt x="21" y="2"/>
                </a:lnTo>
                <a:lnTo>
                  <a:pt x="11" y="2"/>
                </a:lnTo>
                <a:lnTo>
                  <a:pt x="0" y="2"/>
                </a:lnTo>
                <a:lnTo>
                  <a:pt x="0" y="4"/>
                </a:lnTo>
                <a:close/>
              </a:path>
            </a:pathLst>
          </a:custGeom>
          <a:solidFill>
            <a:srgbClr val="6E6E6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01" name="Freeform 179"/>
          <p:cNvSpPr>
            <a:spLocks/>
          </p:cNvSpPr>
          <p:nvPr/>
        </p:nvSpPr>
        <p:spPr bwMode="auto">
          <a:xfrm>
            <a:off x="8848726" y="3227389"/>
            <a:ext cx="55563" cy="3175"/>
          </a:xfrm>
          <a:custGeom>
            <a:avLst/>
            <a:gdLst>
              <a:gd name="T0" fmla="*/ 35 w 35"/>
              <a:gd name="T1" fmla="*/ 0 h 2"/>
              <a:gd name="T2" fmla="*/ 34 w 35"/>
              <a:gd name="T3" fmla="*/ 1 h 2"/>
              <a:gd name="T4" fmla="*/ 29 w 35"/>
              <a:gd name="T5" fmla="*/ 1 h 2"/>
              <a:gd name="T6" fmla="*/ 21 w 35"/>
              <a:gd name="T7" fmla="*/ 2 h 2"/>
              <a:gd name="T8" fmla="*/ 11 w 35"/>
              <a:gd name="T9" fmla="*/ 2 h 2"/>
              <a:gd name="T10" fmla="*/ 0 w 35"/>
              <a:gd name="T11" fmla="*/ 2 h 2"/>
              <a:gd name="T12" fmla="*/ 0 w 35"/>
              <a:gd name="T13" fmla="*/ 1 h 2"/>
              <a:gd name="T14" fmla="*/ 7 w 35"/>
              <a:gd name="T15" fmla="*/ 1 h 2"/>
              <a:gd name="T16" fmla="*/ 13 w 35"/>
              <a:gd name="T17" fmla="*/ 1 h 2"/>
              <a:gd name="T18" fmla="*/ 17 w 35"/>
              <a:gd name="T19" fmla="*/ 0 h 2"/>
              <a:gd name="T20" fmla="*/ 19 w 35"/>
              <a:gd name="T21" fmla="*/ 0 h 2"/>
              <a:gd name="T22" fmla="*/ 35 w 35"/>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2"/>
              <a:gd name="T38" fmla="*/ 35 w 35"/>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2">
                <a:moveTo>
                  <a:pt x="35" y="0"/>
                </a:moveTo>
                <a:lnTo>
                  <a:pt x="34" y="1"/>
                </a:lnTo>
                <a:lnTo>
                  <a:pt x="29" y="1"/>
                </a:lnTo>
                <a:lnTo>
                  <a:pt x="21" y="2"/>
                </a:lnTo>
                <a:lnTo>
                  <a:pt x="11" y="2"/>
                </a:lnTo>
                <a:lnTo>
                  <a:pt x="0" y="2"/>
                </a:lnTo>
                <a:lnTo>
                  <a:pt x="0" y="1"/>
                </a:lnTo>
                <a:lnTo>
                  <a:pt x="7" y="1"/>
                </a:lnTo>
                <a:lnTo>
                  <a:pt x="13" y="1"/>
                </a:lnTo>
                <a:lnTo>
                  <a:pt x="17" y="0"/>
                </a:lnTo>
                <a:lnTo>
                  <a:pt x="19" y="0"/>
                </a:lnTo>
                <a:lnTo>
                  <a:pt x="35" y="0"/>
                </a:lnTo>
                <a:close/>
              </a:path>
            </a:pathLst>
          </a:custGeom>
          <a:solidFill>
            <a:srgbClr val="6A6A6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02" name="Freeform 180"/>
          <p:cNvSpPr>
            <a:spLocks/>
          </p:cNvSpPr>
          <p:nvPr/>
        </p:nvSpPr>
        <p:spPr bwMode="auto">
          <a:xfrm>
            <a:off x="8848726" y="3227389"/>
            <a:ext cx="30163" cy="1587"/>
          </a:xfrm>
          <a:custGeom>
            <a:avLst/>
            <a:gdLst>
              <a:gd name="T0" fmla="*/ 0 w 19"/>
              <a:gd name="T1" fmla="*/ 1 h 1"/>
              <a:gd name="T2" fmla="*/ 7 w 19"/>
              <a:gd name="T3" fmla="*/ 1 h 1"/>
              <a:gd name="T4" fmla="*/ 13 w 19"/>
              <a:gd name="T5" fmla="*/ 1 h 1"/>
              <a:gd name="T6" fmla="*/ 17 w 19"/>
              <a:gd name="T7" fmla="*/ 0 h 1"/>
              <a:gd name="T8" fmla="*/ 19 w 19"/>
              <a:gd name="T9" fmla="*/ 0 h 1"/>
              <a:gd name="T10" fmla="*/ 1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7" y="1"/>
                </a:lnTo>
                <a:lnTo>
                  <a:pt x="13" y="1"/>
                </a:lnTo>
                <a:lnTo>
                  <a:pt x="17" y="0"/>
                </a:lnTo>
                <a:lnTo>
                  <a:pt x="19" y="0"/>
                </a:lnTo>
                <a:lnTo>
                  <a:pt x="1" y="0"/>
                </a:lnTo>
                <a:lnTo>
                  <a:pt x="0" y="0"/>
                </a:lnTo>
                <a:lnTo>
                  <a:pt x="0" y="1"/>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03" name="Freeform 181"/>
          <p:cNvSpPr>
            <a:spLocks/>
          </p:cNvSpPr>
          <p:nvPr/>
        </p:nvSpPr>
        <p:spPr bwMode="auto">
          <a:xfrm>
            <a:off x="8848725" y="3227389"/>
            <a:ext cx="1588" cy="1587"/>
          </a:xfrm>
          <a:custGeom>
            <a:avLst/>
            <a:gdLst>
              <a:gd name="T0" fmla="*/ 1 w 1"/>
              <a:gd name="T1" fmla="*/ 0 h 1587"/>
              <a:gd name="T2" fmla="*/ 0 w 1"/>
              <a:gd name="T3" fmla="*/ 0 h 1587"/>
              <a:gd name="T4" fmla="*/ 0 w 1"/>
              <a:gd name="T5" fmla="*/ 0 h 1587"/>
              <a:gd name="T6" fmla="*/ 0 w 1"/>
              <a:gd name="T7" fmla="*/ 0 h 1587"/>
              <a:gd name="T8" fmla="*/ 1 w 1"/>
              <a:gd name="T9" fmla="*/ 0 h 1587"/>
              <a:gd name="T10" fmla="*/ 0 60000 65536"/>
              <a:gd name="T11" fmla="*/ 0 60000 65536"/>
              <a:gd name="T12" fmla="*/ 0 60000 65536"/>
              <a:gd name="T13" fmla="*/ 0 60000 65536"/>
              <a:gd name="T14" fmla="*/ 0 60000 65536"/>
              <a:gd name="T15" fmla="*/ 0 w 1"/>
              <a:gd name="T16" fmla="*/ 0 h 1587"/>
              <a:gd name="T17" fmla="*/ 1 w 1"/>
              <a:gd name="T18" fmla="*/ 1587 h 1587"/>
            </a:gdLst>
            <a:ahLst/>
            <a:cxnLst>
              <a:cxn ang="T10">
                <a:pos x="T0" y="T1"/>
              </a:cxn>
              <a:cxn ang="T11">
                <a:pos x="T2" y="T3"/>
              </a:cxn>
              <a:cxn ang="T12">
                <a:pos x="T4" y="T5"/>
              </a:cxn>
              <a:cxn ang="T13">
                <a:pos x="T6" y="T7"/>
              </a:cxn>
              <a:cxn ang="T14">
                <a:pos x="T8" y="T9"/>
              </a:cxn>
            </a:cxnLst>
            <a:rect l="T15" t="T16" r="T17" b="T18"/>
            <a:pathLst>
              <a:path w="1" h="1587">
                <a:moveTo>
                  <a:pt x="1" y="0"/>
                </a:moveTo>
                <a:lnTo>
                  <a:pt x="0" y="0"/>
                </a:lnTo>
                <a:lnTo>
                  <a:pt x="1" y="0"/>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04" name="Freeform 182"/>
          <p:cNvSpPr>
            <a:spLocks/>
          </p:cNvSpPr>
          <p:nvPr/>
        </p:nvSpPr>
        <p:spPr bwMode="auto">
          <a:xfrm>
            <a:off x="9282113" y="3181350"/>
            <a:ext cx="76200" cy="280988"/>
          </a:xfrm>
          <a:custGeom>
            <a:avLst/>
            <a:gdLst>
              <a:gd name="T0" fmla="*/ 0 w 48"/>
              <a:gd name="T1" fmla="*/ 47 h 177"/>
              <a:gd name="T2" fmla="*/ 48 w 48"/>
              <a:gd name="T3" fmla="*/ 0 h 177"/>
              <a:gd name="T4" fmla="*/ 48 w 48"/>
              <a:gd name="T5" fmla="*/ 130 h 177"/>
              <a:gd name="T6" fmla="*/ 0 w 48"/>
              <a:gd name="T7" fmla="*/ 177 h 177"/>
              <a:gd name="T8" fmla="*/ 0 w 48"/>
              <a:gd name="T9" fmla="*/ 47 h 177"/>
              <a:gd name="T10" fmla="*/ 0 60000 65536"/>
              <a:gd name="T11" fmla="*/ 0 60000 65536"/>
              <a:gd name="T12" fmla="*/ 0 60000 65536"/>
              <a:gd name="T13" fmla="*/ 0 60000 65536"/>
              <a:gd name="T14" fmla="*/ 0 60000 65536"/>
              <a:gd name="T15" fmla="*/ 0 w 48"/>
              <a:gd name="T16" fmla="*/ 0 h 177"/>
              <a:gd name="T17" fmla="*/ 48 w 48"/>
              <a:gd name="T18" fmla="*/ 177 h 177"/>
            </a:gdLst>
            <a:ahLst/>
            <a:cxnLst>
              <a:cxn ang="T10">
                <a:pos x="T0" y="T1"/>
              </a:cxn>
              <a:cxn ang="T11">
                <a:pos x="T2" y="T3"/>
              </a:cxn>
              <a:cxn ang="T12">
                <a:pos x="T4" y="T5"/>
              </a:cxn>
              <a:cxn ang="T13">
                <a:pos x="T6" y="T7"/>
              </a:cxn>
              <a:cxn ang="T14">
                <a:pos x="T8" y="T9"/>
              </a:cxn>
            </a:cxnLst>
            <a:rect l="T15" t="T16" r="T17" b="T18"/>
            <a:pathLst>
              <a:path w="48" h="177">
                <a:moveTo>
                  <a:pt x="0" y="47"/>
                </a:moveTo>
                <a:lnTo>
                  <a:pt x="48" y="0"/>
                </a:lnTo>
                <a:lnTo>
                  <a:pt x="48" y="130"/>
                </a:lnTo>
                <a:lnTo>
                  <a:pt x="0" y="177"/>
                </a:lnTo>
                <a:lnTo>
                  <a:pt x="0" y="47"/>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05" name="Rectangle 183"/>
          <p:cNvSpPr>
            <a:spLocks noChangeArrowheads="1"/>
          </p:cNvSpPr>
          <p:nvPr/>
        </p:nvSpPr>
        <p:spPr bwMode="auto">
          <a:xfrm>
            <a:off x="8678863" y="3255963"/>
            <a:ext cx="603250" cy="165100"/>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06" name="Freeform 184"/>
          <p:cNvSpPr>
            <a:spLocks/>
          </p:cNvSpPr>
          <p:nvPr/>
        </p:nvSpPr>
        <p:spPr bwMode="auto">
          <a:xfrm>
            <a:off x="8867775" y="3255963"/>
            <a:ext cx="7938" cy="165100"/>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07" name="Rectangle 185"/>
          <p:cNvSpPr>
            <a:spLocks noChangeArrowheads="1"/>
          </p:cNvSpPr>
          <p:nvPr/>
        </p:nvSpPr>
        <p:spPr bwMode="auto">
          <a:xfrm>
            <a:off x="8678863" y="3421064"/>
            <a:ext cx="603250" cy="41275"/>
          </a:xfrm>
          <a:prstGeom prst="rect">
            <a:avLst/>
          </a:prstGeom>
          <a:solidFill>
            <a:srgbClr val="9A9A9A"/>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08" name="Rectangle 186"/>
          <p:cNvSpPr>
            <a:spLocks noChangeArrowheads="1"/>
          </p:cNvSpPr>
          <p:nvPr/>
        </p:nvSpPr>
        <p:spPr bwMode="auto">
          <a:xfrm>
            <a:off x="9144001" y="3308350"/>
            <a:ext cx="23813" cy="7938"/>
          </a:xfrm>
          <a:prstGeom prst="rect">
            <a:avLst/>
          </a:prstGeom>
          <a:solidFill>
            <a:srgbClr val="C0C0C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09" name="Freeform 187"/>
          <p:cNvSpPr>
            <a:spLocks noEditPoints="1"/>
          </p:cNvSpPr>
          <p:nvPr/>
        </p:nvSpPr>
        <p:spPr bwMode="auto">
          <a:xfrm>
            <a:off x="8896351" y="3294064"/>
            <a:ext cx="98425" cy="9525"/>
          </a:xfrm>
          <a:custGeom>
            <a:avLst/>
            <a:gdLst>
              <a:gd name="T0" fmla="*/ 0 w 62"/>
              <a:gd name="T1" fmla="*/ 6 h 6"/>
              <a:gd name="T2" fmla="*/ 18 w 62"/>
              <a:gd name="T3" fmla="*/ 6 h 6"/>
              <a:gd name="T4" fmla="*/ 18 w 62"/>
              <a:gd name="T5" fmla="*/ 0 h 6"/>
              <a:gd name="T6" fmla="*/ 0 w 62"/>
              <a:gd name="T7" fmla="*/ 0 h 6"/>
              <a:gd name="T8" fmla="*/ 0 w 62"/>
              <a:gd name="T9" fmla="*/ 6 h 6"/>
              <a:gd name="T10" fmla="*/ 27 w 62"/>
              <a:gd name="T11" fmla="*/ 6 h 6"/>
              <a:gd name="T12" fmla="*/ 35 w 62"/>
              <a:gd name="T13" fmla="*/ 6 h 6"/>
              <a:gd name="T14" fmla="*/ 35 w 62"/>
              <a:gd name="T15" fmla="*/ 0 h 6"/>
              <a:gd name="T16" fmla="*/ 27 w 62"/>
              <a:gd name="T17" fmla="*/ 0 h 6"/>
              <a:gd name="T18" fmla="*/ 27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7" y="6"/>
                </a:moveTo>
                <a:lnTo>
                  <a:pt x="35" y="6"/>
                </a:lnTo>
                <a:lnTo>
                  <a:pt x="35" y="0"/>
                </a:lnTo>
                <a:lnTo>
                  <a:pt x="27" y="0"/>
                </a:lnTo>
                <a:lnTo>
                  <a:pt x="27"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0" name="Freeform 188"/>
          <p:cNvSpPr>
            <a:spLocks noEditPoints="1"/>
          </p:cNvSpPr>
          <p:nvPr/>
        </p:nvSpPr>
        <p:spPr bwMode="auto">
          <a:xfrm>
            <a:off x="8697914" y="3273426"/>
            <a:ext cx="434975" cy="61913"/>
          </a:xfrm>
          <a:custGeom>
            <a:avLst/>
            <a:gdLst>
              <a:gd name="T0" fmla="*/ 0 w 274"/>
              <a:gd name="T1" fmla="*/ 39 h 39"/>
              <a:gd name="T2" fmla="*/ 36 w 274"/>
              <a:gd name="T3" fmla="*/ 39 h 39"/>
              <a:gd name="T4" fmla="*/ 36 w 274"/>
              <a:gd name="T5" fmla="*/ 0 h 39"/>
              <a:gd name="T6" fmla="*/ 0 w 274"/>
              <a:gd name="T7" fmla="*/ 0 h 39"/>
              <a:gd name="T8" fmla="*/ 0 w 274"/>
              <a:gd name="T9" fmla="*/ 39 h 39"/>
              <a:gd name="T10" fmla="*/ 243 w 274"/>
              <a:gd name="T11" fmla="*/ 29 h 39"/>
              <a:gd name="T12" fmla="*/ 274 w 274"/>
              <a:gd name="T13" fmla="*/ 29 h 39"/>
              <a:gd name="T14" fmla="*/ 274 w 274"/>
              <a:gd name="T15" fmla="*/ 9 h 39"/>
              <a:gd name="T16" fmla="*/ 243 w 274"/>
              <a:gd name="T17" fmla="*/ 9 h 39"/>
              <a:gd name="T18" fmla="*/ 243 w 274"/>
              <a:gd name="T19" fmla="*/ 29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4"/>
              <a:gd name="T31" fmla="*/ 0 h 39"/>
              <a:gd name="T32" fmla="*/ 274 w 274"/>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4" h="39">
                <a:moveTo>
                  <a:pt x="0" y="39"/>
                </a:moveTo>
                <a:lnTo>
                  <a:pt x="36" y="39"/>
                </a:lnTo>
                <a:lnTo>
                  <a:pt x="36" y="0"/>
                </a:lnTo>
                <a:lnTo>
                  <a:pt x="0" y="0"/>
                </a:lnTo>
                <a:lnTo>
                  <a:pt x="0" y="39"/>
                </a:lnTo>
                <a:close/>
                <a:moveTo>
                  <a:pt x="243" y="29"/>
                </a:moveTo>
                <a:lnTo>
                  <a:pt x="274" y="29"/>
                </a:lnTo>
                <a:lnTo>
                  <a:pt x="274" y="9"/>
                </a:lnTo>
                <a:lnTo>
                  <a:pt x="243" y="9"/>
                </a:lnTo>
                <a:lnTo>
                  <a:pt x="243" y="29"/>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11" name="Freeform 189"/>
          <p:cNvSpPr>
            <a:spLocks noEditPoints="1"/>
          </p:cNvSpPr>
          <p:nvPr/>
        </p:nvSpPr>
        <p:spPr bwMode="auto">
          <a:xfrm>
            <a:off x="8683626" y="3263901"/>
            <a:ext cx="595313" cy="187325"/>
          </a:xfrm>
          <a:custGeom>
            <a:avLst/>
            <a:gdLst>
              <a:gd name="T0" fmla="*/ 129 w 375"/>
              <a:gd name="T1" fmla="*/ 94 h 118"/>
              <a:gd name="T2" fmla="*/ 372 w 375"/>
              <a:gd name="T3" fmla="*/ 94 h 118"/>
              <a:gd name="T4" fmla="*/ 372 w 375"/>
              <a:gd name="T5" fmla="*/ 0 h 118"/>
              <a:gd name="T6" fmla="*/ 129 w 375"/>
              <a:gd name="T7" fmla="*/ 0 h 118"/>
              <a:gd name="T8" fmla="*/ 125 w 375"/>
              <a:gd name="T9" fmla="*/ 23 h 118"/>
              <a:gd name="T10" fmla="*/ 124 w 375"/>
              <a:gd name="T11" fmla="*/ 47 h 118"/>
              <a:gd name="T12" fmla="*/ 125 w 375"/>
              <a:gd name="T13" fmla="*/ 71 h 118"/>
              <a:gd name="T14" fmla="*/ 129 w 375"/>
              <a:gd name="T15" fmla="*/ 94 h 118"/>
              <a:gd name="T16" fmla="*/ 220 w 375"/>
              <a:gd name="T17" fmla="*/ 82 h 118"/>
              <a:gd name="T18" fmla="*/ 359 w 375"/>
              <a:gd name="T19" fmla="*/ 82 h 118"/>
              <a:gd name="T20" fmla="*/ 359 w 375"/>
              <a:gd name="T21" fmla="*/ 12 h 118"/>
              <a:gd name="T22" fmla="*/ 220 w 375"/>
              <a:gd name="T23" fmla="*/ 12 h 118"/>
              <a:gd name="T24" fmla="*/ 220 w 375"/>
              <a:gd name="T25" fmla="*/ 82 h 118"/>
              <a:gd name="T26" fmla="*/ 339 w 375"/>
              <a:gd name="T27" fmla="*/ 118 h 118"/>
              <a:gd name="T28" fmla="*/ 368 w 375"/>
              <a:gd name="T29" fmla="*/ 118 h 118"/>
              <a:gd name="T30" fmla="*/ 372 w 375"/>
              <a:gd name="T31" fmla="*/ 116 h 118"/>
              <a:gd name="T32" fmla="*/ 375 w 375"/>
              <a:gd name="T33" fmla="*/ 113 h 118"/>
              <a:gd name="T34" fmla="*/ 372 w 375"/>
              <a:gd name="T35" fmla="*/ 107 h 118"/>
              <a:gd name="T36" fmla="*/ 368 w 375"/>
              <a:gd name="T37" fmla="*/ 106 h 118"/>
              <a:gd name="T38" fmla="*/ 339 w 375"/>
              <a:gd name="T39" fmla="*/ 106 h 118"/>
              <a:gd name="T40" fmla="*/ 339 w 375"/>
              <a:gd name="T41" fmla="*/ 118 h 118"/>
              <a:gd name="T42" fmla="*/ 35 w 375"/>
              <a:gd name="T43" fmla="*/ 118 h 118"/>
              <a:gd name="T44" fmla="*/ 6 w 375"/>
              <a:gd name="T45" fmla="*/ 118 h 118"/>
              <a:gd name="T46" fmla="*/ 2 w 375"/>
              <a:gd name="T47" fmla="*/ 116 h 118"/>
              <a:gd name="T48" fmla="*/ 0 w 375"/>
              <a:gd name="T49" fmla="*/ 113 h 118"/>
              <a:gd name="T50" fmla="*/ 2 w 375"/>
              <a:gd name="T51" fmla="*/ 107 h 118"/>
              <a:gd name="T52" fmla="*/ 6 w 375"/>
              <a:gd name="T53" fmla="*/ 106 h 118"/>
              <a:gd name="T54" fmla="*/ 35 w 375"/>
              <a:gd name="T55" fmla="*/ 106 h 118"/>
              <a:gd name="T56" fmla="*/ 35 w 375"/>
              <a:gd name="T57" fmla="*/ 118 h 118"/>
              <a:gd name="T58" fmla="*/ 134 w 375"/>
              <a:gd name="T59" fmla="*/ 25 h 118"/>
              <a:gd name="T60" fmla="*/ 196 w 375"/>
              <a:gd name="T61" fmla="*/ 25 h 118"/>
              <a:gd name="T62" fmla="*/ 196 w 375"/>
              <a:gd name="T63" fmla="*/ 19 h 118"/>
              <a:gd name="T64" fmla="*/ 134 w 375"/>
              <a:gd name="T65" fmla="*/ 19 h 118"/>
              <a:gd name="T66" fmla="*/ 134 w 375"/>
              <a:gd name="T67" fmla="*/ 25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8"/>
              <a:gd name="T104" fmla="*/ 375 w 375"/>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8">
                <a:moveTo>
                  <a:pt x="129" y="94"/>
                </a:moveTo>
                <a:lnTo>
                  <a:pt x="372" y="94"/>
                </a:lnTo>
                <a:lnTo>
                  <a:pt x="372" y="0"/>
                </a:lnTo>
                <a:lnTo>
                  <a:pt x="129" y="0"/>
                </a:lnTo>
                <a:lnTo>
                  <a:pt x="125" y="23"/>
                </a:lnTo>
                <a:lnTo>
                  <a:pt x="124" y="47"/>
                </a:lnTo>
                <a:lnTo>
                  <a:pt x="125" y="71"/>
                </a:lnTo>
                <a:lnTo>
                  <a:pt x="129" y="94"/>
                </a:lnTo>
                <a:close/>
                <a:moveTo>
                  <a:pt x="220" y="82"/>
                </a:moveTo>
                <a:lnTo>
                  <a:pt x="359" y="82"/>
                </a:lnTo>
                <a:lnTo>
                  <a:pt x="359" y="12"/>
                </a:lnTo>
                <a:lnTo>
                  <a:pt x="220" y="12"/>
                </a:lnTo>
                <a:lnTo>
                  <a:pt x="220" y="82"/>
                </a:lnTo>
                <a:close/>
                <a:moveTo>
                  <a:pt x="339" y="118"/>
                </a:moveTo>
                <a:lnTo>
                  <a:pt x="368" y="118"/>
                </a:lnTo>
                <a:lnTo>
                  <a:pt x="372" y="116"/>
                </a:lnTo>
                <a:lnTo>
                  <a:pt x="375" y="113"/>
                </a:lnTo>
                <a:lnTo>
                  <a:pt x="372" y="107"/>
                </a:lnTo>
                <a:lnTo>
                  <a:pt x="368" y="106"/>
                </a:lnTo>
                <a:lnTo>
                  <a:pt x="339" y="106"/>
                </a:lnTo>
                <a:lnTo>
                  <a:pt x="339" y="118"/>
                </a:lnTo>
                <a:close/>
                <a:moveTo>
                  <a:pt x="35" y="118"/>
                </a:moveTo>
                <a:lnTo>
                  <a:pt x="6" y="118"/>
                </a:lnTo>
                <a:lnTo>
                  <a:pt x="2" y="116"/>
                </a:lnTo>
                <a:lnTo>
                  <a:pt x="0" y="113"/>
                </a:lnTo>
                <a:lnTo>
                  <a:pt x="2" y="107"/>
                </a:lnTo>
                <a:lnTo>
                  <a:pt x="6" y="106"/>
                </a:lnTo>
                <a:lnTo>
                  <a:pt x="35" y="106"/>
                </a:lnTo>
                <a:lnTo>
                  <a:pt x="35" y="118"/>
                </a:lnTo>
                <a:close/>
                <a:moveTo>
                  <a:pt x="134" y="25"/>
                </a:moveTo>
                <a:lnTo>
                  <a:pt x="196" y="25"/>
                </a:lnTo>
                <a:lnTo>
                  <a:pt x="196" y="19"/>
                </a:lnTo>
                <a:lnTo>
                  <a:pt x="134" y="19"/>
                </a:lnTo>
                <a:lnTo>
                  <a:pt x="134" y="25"/>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2" name="Line 190"/>
          <p:cNvSpPr>
            <a:spLocks noChangeShapeType="1"/>
          </p:cNvSpPr>
          <p:nvPr/>
        </p:nvSpPr>
        <p:spPr bwMode="auto">
          <a:xfrm>
            <a:off x="8999539" y="3263901"/>
            <a:ext cx="1587" cy="149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3" name="Line 191"/>
          <p:cNvSpPr>
            <a:spLocks noChangeShapeType="1"/>
          </p:cNvSpPr>
          <p:nvPr/>
        </p:nvSpPr>
        <p:spPr bwMode="auto">
          <a:xfrm flipH="1">
            <a:off x="8880476" y="3313114"/>
            <a:ext cx="119063"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4" name="Line 192"/>
          <p:cNvSpPr>
            <a:spLocks noChangeShapeType="1"/>
          </p:cNvSpPr>
          <p:nvPr/>
        </p:nvSpPr>
        <p:spPr bwMode="auto">
          <a:xfrm flipH="1">
            <a:off x="8880476" y="3363914"/>
            <a:ext cx="119063"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5" name="Line 193"/>
          <p:cNvSpPr>
            <a:spLocks noChangeShapeType="1"/>
          </p:cNvSpPr>
          <p:nvPr/>
        </p:nvSpPr>
        <p:spPr bwMode="auto">
          <a:xfrm>
            <a:off x="9183689" y="3282951"/>
            <a:ext cx="1587" cy="42863"/>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6" name="Line 194"/>
          <p:cNvSpPr>
            <a:spLocks noChangeShapeType="1"/>
          </p:cNvSpPr>
          <p:nvPr/>
        </p:nvSpPr>
        <p:spPr bwMode="auto">
          <a:xfrm>
            <a:off x="9032876" y="3325814"/>
            <a:ext cx="220663"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7" name="Line 195"/>
          <p:cNvSpPr>
            <a:spLocks noChangeShapeType="1"/>
          </p:cNvSpPr>
          <p:nvPr/>
        </p:nvSpPr>
        <p:spPr bwMode="auto">
          <a:xfrm flipV="1">
            <a:off x="8896350" y="3255964"/>
            <a:ext cx="1588" cy="793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8" name="Line 196"/>
          <p:cNvSpPr>
            <a:spLocks noChangeShapeType="1"/>
          </p:cNvSpPr>
          <p:nvPr/>
        </p:nvSpPr>
        <p:spPr bwMode="auto">
          <a:xfrm flipV="1">
            <a:off x="8896350" y="3413125"/>
            <a:ext cx="1588" cy="7938"/>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19" name="Line 197"/>
          <p:cNvSpPr>
            <a:spLocks noChangeShapeType="1"/>
          </p:cNvSpPr>
          <p:nvPr/>
        </p:nvSpPr>
        <p:spPr bwMode="auto">
          <a:xfrm>
            <a:off x="8899526" y="3340100"/>
            <a:ext cx="9525" cy="1588"/>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20" name="Line 198"/>
          <p:cNvSpPr>
            <a:spLocks noChangeShapeType="1"/>
          </p:cNvSpPr>
          <p:nvPr/>
        </p:nvSpPr>
        <p:spPr bwMode="auto">
          <a:xfrm>
            <a:off x="8899526" y="3297239"/>
            <a:ext cx="9525" cy="1587"/>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21" name="Line 199"/>
          <p:cNvSpPr>
            <a:spLocks noChangeShapeType="1"/>
          </p:cNvSpPr>
          <p:nvPr/>
        </p:nvSpPr>
        <p:spPr bwMode="auto">
          <a:xfrm>
            <a:off x="8970964" y="3297239"/>
            <a:ext cx="7937" cy="1587"/>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22" name="Line 200"/>
          <p:cNvSpPr>
            <a:spLocks noChangeShapeType="1"/>
          </p:cNvSpPr>
          <p:nvPr/>
        </p:nvSpPr>
        <p:spPr bwMode="auto">
          <a:xfrm>
            <a:off x="9061451" y="3313114"/>
            <a:ext cx="9525" cy="1587"/>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23" name="Freeform 201"/>
          <p:cNvSpPr>
            <a:spLocks/>
          </p:cNvSpPr>
          <p:nvPr/>
        </p:nvSpPr>
        <p:spPr bwMode="auto">
          <a:xfrm>
            <a:off x="9207501" y="2784476"/>
            <a:ext cx="74613" cy="442913"/>
          </a:xfrm>
          <a:custGeom>
            <a:avLst/>
            <a:gdLst>
              <a:gd name="T0" fmla="*/ 0 w 47"/>
              <a:gd name="T1" fmla="*/ 279 h 279"/>
              <a:gd name="T2" fmla="*/ 36 w 47"/>
              <a:gd name="T3" fmla="*/ 243 h 279"/>
              <a:gd name="T4" fmla="*/ 36 w 47"/>
              <a:gd name="T5" fmla="*/ 177 h 279"/>
              <a:gd name="T6" fmla="*/ 47 w 47"/>
              <a:gd name="T7" fmla="*/ 142 h 279"/>
              <a:gd name="T8" fmla="*/ 47 w 47"/>
              <a:gd name="T9" fmla="*/ 0 h 279"/>
              <a:gd name="T10" fmla="*/ 0 w 47"/>
              <a:gd name="T11" fmla="*/ 47 h 279"/>
              <a:gd name="T12" fmla="*/ 0 w 47"/>
              <a:gd name="T13" fmla="*/ 279 h 279"/>
              <a:gd name="T14" fmla="*/ 0 60000 65536"/>
              <a:gd name="T15" fmla="*/ 0 60000 65536"/>
              <a:gd name="T16" fmla="*/ 0 60000 65536"/>
              <a:gd name="T17" fmla="*/ 0 60000 65536"/>
              <a:gd name="T18" fmla="*/ 0 60000 65536"/>
              <a:gd name="T19" fmla="*/ 0 60000 65536"/>
              <a:gd name="T20" fmla="*/ 0 60000 65536"/>
              <a:gd name="T21" fmla="*/ 0 w 47"/>
              <a:gd name="T22" fmla="*/ 0 h 279"/>
              <a:gd name="T23" fmla="*/ 47 w 47"/>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9">
                <a:moveTo>
                  <a:pt x="0" y="279"/>
                </a:moveTo>
                <a:lnTo>
                  <a:pt x="36" y="243"/>
                </a:lnTo>
                <a:lnTo>
                  <a:pt x="36" y="177"/>
                </a:lnTo>
                <a:lnTo>
                  <a:pt x="47" y="142"/>
                </a:lnTo>
                <a:lnTo>
                  <a:pt x="47" y="0"/>
                </a:lnTo>
                <a:lnTo>
                  <a:pt x="0" y="47"/>
                </a:lnTo>
                <a:lnTo>
                  <a:pt x="0" y="279"/>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24" name="Freeform 202"/>
          <p:cNvSpPr>
            <a:spLocks/>
          </p:cNvSpPr>
          <p:nvPr/>
        </p:nvSpPr>
        <p:spPr bwMode="auto">
          <a:xfrm>
            <a:off x="8755063" y="2784476"/>
            <a:ext cx="527050" cy="74613"/>
          </a:xfrm>
          <a:custGeom>
            <a:avLst/>
            <a:gdLst>
              <a:gd name="T0" fmla="*/ 332 w 332"/>
              <a:gd name="T1" fmla="*/ 0 h 47"/>
              <a:gd name="T2" fmla="*/ 47 w 332"/>
              <a:gd name="T3" fmla="*/ 0 h 47"/>
              <a:gd name="T4" fmla="*/ 0 w 332"/>
              <a:gd name="T5" fmla="*/ 47 h 47"/>
              <a:gd name="T6" fmla="*/ 285 w 332"/>
              <a:gd name="T7" fmla="*/ 47 h 47"/>
              <a:gd name="T8" fmla="*/ 332 w 332"/>
              <a:gd name="T9" fmla="*/ 0 h 47"/>
              <a:gd name="T10" fmla="*/ 0 60000 65536"/>
              <a:gd name="T11" fmla="*/ 0 60000 65536"/>
              <a:gd name="T12" fmla="*/ 0 60000 65536"/>
              <a:gd name="T13" fmla="*/ 0 60000 65536"/>
              <a:gd name="T14" fmla="*/ 0 60000 65536"/>
              <a:gd name="T15" fmla="*/ 0 w 332"/>
              <a:gd name="T16" fmla="*/ 0 h 47"/>
              <a:gd name="T17" fmla="*/ 332 w 332"/>
              <a:gd name="T18" fmla="*/ 47 h 47"/>
            </a:gdLst>
            <a:ahLst/>
            <a:cxnLst>
              <a:cxn ang="T10">
                <a:pos x="T0" y="T1"/>
              </a:cxn>
              <a:cxn ang="T11">
                <a:pos x="T2" y="T3"/>
              </a:cxn>
              <a:cxn ang="T12">
                <a:pos x="T4" y="T5"/>
              </a:cxn>
              <a:cxn ang="T13">
                <a:pos x="T6" y="T7"/>
              </a:cxn>
              <a:cxn ang="T14">
                <a:pos x="T8" y="T9"/>
              </a:cxn>
            </a:cxnLst>
            <a:rect l="T15" t="T16" r="T17" b="T18"/>
            <a:pathLst>
              <a:path w="332" h="47">
                <a:moveTo>
                  <a:pt x="332" y="0"/>
                </a:moveTo>
                <a:lnTo>
                  <a:pt x="47" y="0"/>
                </a:lnTo>
                <a:lnTo>
                  <a:pt x="0" y="47"/>
                </a:lnTo>
                <a:lnTo>
                  <a:pt x="285" y="47"/>
                </a:lnTo>
                <a:lnTo>
                  <a:pt x="332"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grpSp>
        <p:nvGrpSpPr>
          <p:cNvPr id="30925" name="Group 203"/>
          <p:cNvGrpSpPr>
            <a:grpSpLocks/>
          </p:cNvGrpSpPr>
          <p:nvPr/>
        </p:nvGrpSpPr>
        <p:grpSpPr bwMode="auto">
          <a:xfrm>
            <a:off x="5964238" y="2784475"/>
            <a:ext cx="3668712" cy="1962150"/>
            <a:chOff x="2797" y="1754"/>
            <a:chExt cx="2311" cy="1236"/>
          </a:xfrm>
        </p:grpSpPr>
        <p:sp>
          <p:nvSpPr>
            <p:cNvPr id="31428" name="Rectangle 204"/>
            <p:cNvSpPr>
              <a:spLocks noChangeArrowheads="1"/>
            </p:cNvSpPr>
            <p:nvPr/>
          </p:nvSpPr>
          <p:spPr bwMode="auto">
            <a:xfrm>
              <a:off x="4555" y="1801"/>
              <a:ext cx="285" cy="232"/>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29" name="Rectangle 205"/>
            <p:cNvSpPr>
              <a:spLocks noChangeArrowheads="1"/>
            </p:cNvSpPr>
            <p:nvPr/>
          </p:nvSpPr>
          <p:spPr bwMode="auto">
            <a:xfrm>
              <a:off x="4811" y="2004"/>
              <a:ext cx="14" cy="7"/>
            </a:xfrm>
            <a:prstGeom prst="rect">
              <a:avLst/>
            </a:prstGeom>
            <a:solidFill>
              <a:srgbClr val="00FF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30" name="Freeform 206"/>
            <p:cNvSpPr>
              <a:spLocks/>
            </p:cNvSpPr>
            <p:nvPr/>
          </p:nvSpPr>
          <p:spPr bwMode="auto">
            <a:xfrm>
              <a:off x="4596" y="1836"/>
              <a:ext cx="202" cy="144"/>
            </a:xfrm>
            <a:custGeom>
              <a:avLst/>
              <a:gdLst>
                <a:gd name="T0" fmla="*/ 0 w 202"/>
                <a:gd name="T1" fmla="*/ 144 h 144"/>
                <a:gd name="T2" fmla="*/ 202 w 202"/>
                <a:gd name="T3" fmla="*/ 144 h 144"/>
                <a:gd name="T4" fmla="*/ 202 w 202"/>
                <a:gd name="T5" fmla="*/ 0 h 144"/>
                <a:gd name="T6" fmla="*/ 197 w 202"/>
                <a:gd name="T7" fmla="*/ 0 h 144"/>
                <a:gd name="T8" fmla="*/ 197 w 202"/>
                <a:gd name="T9" fmla="*/ 140 h 144"/>
                <a:gd name="T10" fmla="*/ 0 w 202"/>
                <a:gd name="T11" fmla="*/ 140 h 144"/>
                <a:gd name="T12" fmla="*/ 0 w 202"/>
                <a:gd name="T13" fmla="*/ 144 h 144"/>
                <a:gd name="T14" fmla="*/ 0 60000 65536"/>
                <a:gd name="T15" fmla="*/ 0 60000 65536"/>
                <a:gd name="T16" fmla="*/ 0 60000 65536"/>
                <a:gd name="T17" fmla="*/ 0 60000 65536"/>
                <a:gd name="T18" fmla="*/ 0 60000 65536"/>
                <a:gd name="T19" fmla="*/ 0 60000 65536"/>
                <a:gd name="T20" fmla="*/ 0 60000 65536"/>
                <a:gd name="T21" fmla="*/ 0 w 202"/>
                <a:gd name="T22" fmla="*/ 0 h 144"/>
                <a:gd name="T23" fmla="*/ 202 w 20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4">
                  <a:moveTo>
                    <a:pt x="0" y="144"/>
                  </a:moveTo>
                  <a:lnTo>
                    <a:pt x="202" y="144"/>
                  </a:lnTo>
                  <a:lnTo>
                    <a:pt x="202" y="0"/>
                  </a:lnTo>
                  <a:lnTo>
                    <a:pt x="197" y="0"/>
                  </a:lnTo>
                  <a:lnTo>
                    <a:pt x="197" y="140"/>
                  </a:lnTo>
                  <a:lnTo>
                    <a:pt x="0" y="140"/>
                  </a:lnTo>
                  <a:lnTo>
                    <a:pt x="0" y="144"/>
                  </a:lnTo>
                  <a:close/>
                </a:path>
              </a:pathLst>
            </a:custGeom>
            <a:solidFill>
              <a:srgbClr val="8A8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1" name="Freeform 207"/>
            <p:cNvSpPr>
              <a:spLocks/>
            </p:cNvSpPr>
            <p:nvPr/>
          </p:nvSpPr>
          <p:spPr bwMode="auto">
            <a:xfrm>
              <a:off x="4596" y="1836"/>
              <a:ext cx="197" cy="140"/>
            </a:xfrm>
            <a:custGeom>
              <a:avLst/>
              <a:gdLst>
                <a:gd name="T0" fmla="*/ 0 w 197"/>
                <a:gd name="T1" fmla="*/ 140 h 140"/>
                <a:gd name="T2" fmla="*/ 197 w 197"/>
                <a:gd name="T3" fmla="*/ 140 h 140"/>
                <a:gd name="T4" fmla="*/ 197 w 197"/>
                <a:gd name="T5" fmla="*/ 0 h 140"/>
                <a:gd name="T6" fmla="*/ 194 w 197"/>
                <a:gd name="T7" fmla="*/ 0 h 140"/>
                <a:gd name="T8" fmla="*/ 194 w 197"/>
                <a:gd name="T9" fmla="*/ 137 h 140"/>
                <a:gd name="T10" fmla="*/ 0 w 197"/>
                <a:gd name="T11" fmla="*/ 137 h 140"/>
                <a:gd name="T12" fmla="*/ 0 w 197"/>
                <a:gd name="T13" fmla="*/ 140 h 140"/>
                <a:gd name="T14" fmla="*/ 0 60000 65536"/>
                <a:gd name="T15" fmla="*/ 0 60000 65536"/>
                <a:gd name="T16" fmla="*/ 0 60000 65536"/>
                <a:gd name="T17" fmla="*/ 0 60000 65536"/>
                <a:gd name="T18" fmla="*/ 0 60000 65536"/>
                <a:gd name="T19" fmla="*/ 0 60000 65536"/>
                <a:gd name="T20" fmla="*/ 0 60000 65536"/>
                <a:gd name="T21" fmla="*/ 0 w 197"/>
                <a:gd name="T22" fmla="*/ 0 h 140"/>
                <a:gd name="T23" fmla="*/ 197 w 197"/>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40">
                  <a:moveTo>
                    <a:pt x="0" y="140"/>
                  </a:moveTo>
                  <a:lnTo>
                    <a:pt x="197" y="140"/>
                  </a:lnTo>
                  <a:lnTo>
                    <a:pt x="197" y="0"/>
                  </a:lnTo>
                  <a:lnTo>
                    <a:pt x="194" y="0"/>
                  </a:lnTo>
                  <a:lnTo>
                    <a:pt x="194" y="137"/>
                  </a:lnTo>
                  <a:lnTo>
                    <a:pt x="0" y="137"/>
                  </a:lnTo>
                  <a:lnTo>
                    <a:pt x="0" y="140"/>
                  </a:lnTo>
                  <a:close/>
                </a:path>
              </a:pathLst>
            </a:custGeom>
            <a:solidFill>
              <a:srgbClr val="8E8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2" name="Freeform 208"/>
            <p:cNvSpPr>
              <a:spLocks/>
            </p:cNvSpPr>
            <p:nvPr/>
          </p:nvSpPr>
          <p:spPr bwMode="auto">
            <a:xfrm>
              <a:off x="4596" y="1836"/>
              <a:ext cx="194" cy="137"/>
            </a:xfrm>
            <a:custGeom>
              <a:avLst/>
              <a:gdLst>
                <a:gd name="T0" fmla="*/ 0 w 194"/>
                <a:gd name="T1" fmla="*/ 137 h 137"/>
                <a:gd name="T2" fmla="*/ 194 w 194"/>
                <a:gd name="T3" fmla="*/ 137 h 137"/>
                <a:gd name="T4" fmla="*/ 194 w 194"/>
                <a:gd name="T5" fmla="*/ 0 h 137"/>
                <a:gd name="T6" fmla="*/ 190 w 194"/>
                <a:gd name="T7" fmla="*/ 0 h 137"/>
                <a:gd name="T8" fmla="*/ 190 w 194"/>
                <a:gd name="T9" fmla="*/ 135 h 137"/>
                <a:gd name="T10" fmla="*/ 0 w 194"/>
                <a:gd name="T11" fmla="*/ 135 h 137"/>
                <a:gd name="T12" fmla="*/ 0 w 194"/>
                <a:gd name="T13" fmla="*/ 137 h 137"/>
                <a:gd name="T14" fmla="*/ 0 60000 65536"/>
                <a:gd name="T15" fmla="*/ 0 60000 65536"/>
                <a:gd name="T16" fmla="*/ 0 60000 65536"/>
                <a:gd name="T17" fmla="*/ 0 60000 65536"/>
                <a:gd name="T18" fmla="*/ 0 60000 65536"/>
                <a:gd name="T19" fmla="*/ 0 60000 65536"/>
                <a:gd name="T20" fmla="*/ 0 60000 65536"/>
                <a:gd name="T21" fmla="*/ 0 w 194"/>
                <a:gd name="T22" fmla="*/ 0 h 137"/>
                <a:gd name="T23" fmla="*/ 194 w 194"/>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7">
                  <a:moveTo>
                    <a:pt x="0" y="137"/>
                  </a:moveTo>
                  <a:lnTo>
                    <a:pt x="194" y="137"/>
                  </a:lnTo>
                  <a:lnTo>
                    <a:pt x="194" y="0"/>
                  </a:lnTo>
                  <a:lnTo>
                    <a:pt x="190" y="0"/>
                  </a:lnTo>
                  <a:lnTo>
                    <a:pt x="190" y="135"/>
                  </a:lnTo>
                  <a:lnTo>
                    <a:pt x="0" y="135"/>
                  </a:lnTo>
                  <a:lnTo>
                    <a:pt x="0" y="137"/>
                  </a:lnTo>
                  <a:close/>
                </a:path>
              </a:pathLst>
            </a:custGeom>
            <a:solidFill>
              <a:srgbClr val="929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3" name="Freeform 209"/>
            <p:cNvSpPr>
              <a:spLocks/>
            </p:cNvSpPr>
            <p:nvPr/>
          </p:nvSpPr>
          <p:spPr bwMode="auto">
            <a:xfrm>
              <a:off x="4596" y="1836"/>
              <a:ext cx="190" cy="135"/>
            </a:xfrm>
            <a:custGeom>
              <a:avLst/>
              <a:gdLst>
                <a:gd name="T0" fmla="*/ 0 w 190"/>
                <a:gd name="T1" fmla="*/ 135 h 135"/>
                <a:gd name="T2" fmla="*/ 190 w 190"/>
                <a:gd name="T3" fmla="*/ 135 h 135"/>
                <a:gd name="T4" fmla="*/ 190 w 190"/>
                <a:gd name="T5" fmla="*/ 0 h 135"/>
                <a:gd name="T6" fmla="*/ 186 w 190"/>
                <a:gd name="T7" fmla="*/ 0 h 135"/>
                <a:gd name="T8" fmla="*/ 186 w 190"/>
                <a:gd name="T9" fmla="*/ 132 h 135"/>
                <a:gd name="T10" fmla="*/ 0 w 190"/>
                <a:gd name="T11" fmla="*/ 132 h 135"/>
                <a:gd name="T12" fmla="*/ 0 w 190"/>
                <a:gd name="T13" fmla="*/ 135 h 135"/>
                <a:gd name="T14" fmla="*/ 0 60000 65536"/>
                <a:gd name="T15" fmla="*/ 0 60000 65536"/>
                <a:gd name="T16" fmla="*/ 0 60000 65536"/>
                <a:gd name="T17" fmla="*/ 0 60000 65536"/>
                <a:gd name="T18" fmla="*/ 0 60000 65536"/>
                <a:gd name="T19" fmla="*/ 0 60000 65536"/>
                <a:gd name="T20" fmla="*/ 0 60000 65536"/>
                <a:gd name="T21" fmla="*/ 0 w 190"/>
                <a:gd name="T22" fmla="*/ 0 h 135"/>
                <a:gd name="T23" fmla="*/ 190 w 190"/>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5">
                  <a:moveTo>
                    <a:pt x="0" y="135"/>
                  </a:moveTo>
                  <a:lnTo>
                    <a:pt x="190" y="135"/>
                  </a:lnTo>
                  <a:lnTo>
                    <a:pt x="190" y="0"/>
                  </a:lnTo>
                  <a:lnTo>
                    <a:pt x="186" y="0"/>
                  </a:lnTo>
                  <a:lnTo>
                    <a:pt x="186" y="132"/>
                  </a:lnTo>
                  <a:lnTo>
                    <a:pt x="0" y="132"/>
                  </a:lnTo>
                  <a:lnTo>
                    <a:pt x="0" y="135"/>
                  </a:lnTo>
                  <a:close/>
                </a:path>
              </a:pathLst>
            </a:custGeom>
            <a:solidFill>
              <a:srgbClr val="969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4" name="Freeform 210"/>
            <p:cNvSpPr>
              <a:spLocks/>
            </p:cNvSpPr>
            <p:nvPr/>
          </p:nvSpPr>
          <p:spPr bwMode="auto">
            <a:xfrm>
              <a:off x="4596" y="1836"/>
              <a:ext cx="186" cy="132"/>
            </a:xfrm>
            <a:custGeom>
              <a:avLst/>
              <a:gdLst>
                <a:gd name="T0" fmla="*/ 0 w 186"/>
                <a:gd name="T1" fmla="*/ 132 h 132"/>
                <a:gd name="T2" fmla="*/ 186 w 186"/>
                <a:gd name="T3" fmla="*/ 132 h 132"/>
                <a:gd name="T4" fmla="*/ 186 w 186"/>
                <a:gd name="T5" fmla="*/ 0 h 132"/>
                <a:gd name="T6" fmla="*/ 182 w 186"/>
                <a:gd name="T7" fmla="*/ 0 h 132"/>
                <a:gd name="T8" fmla="*/ 182 w 186"/>
                <a:gd name="T9" fmla="*/ 130 h 132"/>
                <a:gd name="T10" fmla="*/ 0 w 186"/>
                <a:gd name="T11" fmla="*/ 130 h 132"/>
                <a:gd name="T12" fmla="*/ 0 w 186"/>
                <a:gd name="T13" fmla="*/ 132 h 132"/>
                <a:gd name="T14" fmla="*/ 0 60000 65536"/>
                <a:gd name="T15" fmla="*/ 0 60000 65536"/>
                <a:gd name="T16" fmla="*/ 0 60000 65536"/>
                <a:gd name="T17" fmla="*/ 0 60000 65536"/>
                <a:gd name="T18" fmla="*/ 0 60000 65536"/>
                <a:gd name="T19" fmla="*/ 0 60000 65536"/>
                <a:gd name="T20" fmla="*/ 0 60000 65536"/>
                <a:gd name="T21" fmla="*/ 0 w 186"/>
                <a:gd name="T22" fmla="*/ 0 h 132"/>
                <a:gd name="T23" fmla="*/ 186 w 186"/>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2">
                  <a:moveTo>
                    <a:pt x="0" y="132"/>
                  </a:moveTo>
                  <a:lnTo>
                    <a:pt x="186" y="132"/>
                  </a:lnTo>
                  <a:lnTo>
                    <a:pt x="186" y="0"/>
                  </a:lnTo>
                  <a:lnTo>
                    <a:pt x="182" y="0"/>
                  </a:lnTo>
                  <a:lnTo>
                    <a:pt x="182" y="130"/>
                  </a:lnTo>
                  <a:lnTo>
                    <a:pt x="0" y="130"/>
                  </a:lnTo>
                  <a:lnTo>
                    <a:pt x="0" y="132"/>
                  </a:lnTo>
                  <a:close/>
                </a:path>
              </a:pathLst>
            </a:custGeom>
            <a:solidFill>
              <a:srgbClr val="9A9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5" name="Freeform 211"/>
            <p:cNvSpPr>
              <a:spLocks/>
            </p:cNvSpPr>
            <p:nvPr/>
          </p:nvSpPr>
          <p:spPr bwMode="auto">
            <a:xfrm>
              <a:off x="4596" y="1836"/>
              <a:ext cx="182" cy="130"/>
            </a:xfrm>
            <a:custGeom>
              <a:avLst/>
              <a:gdLst>
                <a:gd name="T0" fmla="*/ 0 w 182"/>
                <a:gd name="T1" fmla="*/ 130 h 130"/>
                <a:gd name="T2" fmla="*/ 182 w 182"/>
                <a:gd name="T3" fmla="*/ 130 h 130"/>
                <a:gd name="T4" fmla="*/ 182 w 182"/>
                <a:gd name="T5" fmla="*/ 0 h 130"/>
                <a:gd name="T6" fmla="*/ 178 w 182"/>
                <a:gd name="T7" fmla="*/ 0 h 130"/>
                <a:gd name="T8" fmla="*/ 178 w 182"/>
                <a:gd name="T9" fmla="*/ 127 h 130"/>
                <a:gd name="T10" fmla="*/ 0 w 182"/>
                <a:gd name="T11" fmla="*/ 127 h 130"/>
                <a:gd name="T12" fmla="*/ 0 w 182"/>
                <a:gd name="T13" fmla="*/ 130 h 130"/>
                <a:gd name="T14" fmla="*/ 0 60000 65536"/>
                <a:gd name="T15" fmla="*/ 0 60000 65536"/>
                <a:gd name="T16" fmla="*/ 0 60000 65536"/>
                <a:gd name="T17" fmla="*/ 0 60000 65536"/>
                <a:gd name="T18" fmla="*/ 0 60000 65536"/>
                <a:gd name="T19" fmla="*/ 0 60000 65536"/>
                <a:gd name="T20" fmla="*/ 0 60000 65536"/>
                <a:gd name="T21" fmla="*/ 0 w 182"/>
                <a:gd name="T22" fmla="*/ 0 h 130"/>
                <a:gd name="T23" fmla="*/ 182 w 182"/>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30">
                  <a:moveTo>
                    <a:pt x="0" y="130"/>
                  </a:moveTo>
                  <a:lnTo>
                    <a:pt x="182" y="130"/>
                  </a:lnTo>
                  <a:lnTo>
                    <a:pt x="182" y="0"/>
                  </a:lnTo>
                  <a:lnTo>
                    <a:pt x="178" y="0"/>
                  </a:lnTo>
                  <a:lnTo>
                    <a:pt x="178" y="127"/>
                  </a:lnTo>
                  <a:lnTo>
                    <a:pt x="0" y="127"/>
                  </a:lnTo>
                  <a:lnTo>
                    <a:pt x="0" y="130"/>
                  </a:lnTo>
                  <a:close/>
                </a:path>
              </a:pathLst>
            </a:custGeom>
            <a:solidFill>
              <a:srgbClr val="9E9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6" name="Freeform 212"/>
            <p:cNvSpPr>
              <a:spLocks/>
            </p:cNvSpPr>
            <p:nvPr/>
          </p:nvSpPr>
          <p:spPr bwMode="auto">
            <a:xfrm>
              <a:off x="4596" y="1836"/>
              <a:ext cx="178" cy="127"/>
            </a:xfrm>
            <a:custGeom>
              <a:avLst/>
              <a:gdLst>
                <a:gd name="T0" fmla="*/ 0 w 178"/>
                <a:gd name="T1" fmla="*/ 127 h 127"/>
                <a:gd name="T2" fmla="*/ 178 w 178"/>
                <a:gd name="T3" fmla="*/ 127 h 127"/>
                <a:gd name="T4" fmla="*/ 178 w 178"/>
                <a:gd name="T5" fmla="*/ 0 h 127"/>
                <a:gd name="T6" fmla="*/ 175 w 178"/>
                <a:gd name="T7" fmla="*/ 0 h 127"/>
                <a:gd name="T8" fmla="*/ 175 w 178"/>
                <a:gd name="T9" fmla="*/ 125 h 127"/>
                <a:gd name="T10" fmla="*/ 0 w 178"/>
                <a:gd name="T11" fmla="*/ 125 h 127"/>
                <a:gd name="T12" fmla="*/ 0 w 178"/>
                <a:gd name="T13" fmla="*/ 127 h 127"/>
                <a:gd name="T14" fmla="*/ 0 60000 65536"/>
                <a:gd name="T15" fmla="*/ 0 60000 65536"/>
                <a:gd name="T16" fmla="*/ 0 60000 65536"/>
                <a:gd name="T17" fmla="*/ 0 60000 65536"/>
                <a:gd name="T18" fmla="*/ 0 60000 65536"/>
                <a:gd name="T19" fmla="*/ 0 60000 65536"/>
                <a:gd name="T20" fmla="*/ 0 60000 65536"/>
                <a:gd name="T21" fmla="*/ 0 w 178"/>
                <a:gd name="T22" fmla="*/ 0 h 127"/>
                <a:gd name="T23" fmla="*/ 178 w 178"/>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7">
                  <a:moveTo>
                    <a:pt x="0" y="127"/>
                  </a:moveTo>
                  <a:lnTo>
                    <a:pt x="178" y="127"/>
                  </a:lnTo>
                  <a:lnTo>
                    <a:pt x="178" y="0"/>
                  </a:lnTo>
                  <a:lnTo>
                    <a:pt x="175" y="0"/>
                  </a:lnTo>
                  <a:lnTo>
                    <a:pt x="175" y="125"/>
                  </a:lnTo>
                  <a:lnTo>
                    <a:pt x="0" y="125"/>
                  </a:lnTo>
                  <a:lnTo>
                    <a:pt x="0" y="127"/>
                  </a:lnTo>
                  <a:close/>
                </a:path>
              </a:pathLst>
            </a:custGeom>
            <a:solidFill>
              <a:srgbClr val="A2A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7" name="Freeform 213"/>
            <p:cNvSpPr>
              <a:spLocks/>
            </p:cNvSpPr>
            <p:nvPr/>
          </p:nvSpPr>
          <p:spPr bwMode="auto">
            <a:xfrm>
              <a:off x="4596" y="1836"/>
              <a:ext cx="175" cy="125"/>
            </a:xfrm>
            <a:custGeom>
              <a:avLst/>
              <a:gdLst>
                <a:gd name="T0" fmla="*/ 0 w 175"/>
                <a:gd name="T1" fmla="*/ 125 h 125"/>
                <a:gd name="T2" fmla="*/ 175 w 175"/>
                <a:gd name="T3" fmla="*/ 125 h 125"/>
                <a:gd name="T4" fmla="*/ 175 w 175"/>
                <a:gd name="T5" fmla="*/ 0 h 125"/>
                <a:gd name="T6" fmla="*/ 171 w 175"/>
                <a:gd name="T7" fmla="*/ 0 h 125"/>
                <a:gd name="T8" fmla="*/ 171 w 175"/>
                <a:gd name="T9" fmla="*/ 121 h 125"/>
                <a:gd name="T10" fmla="*/ 0 w 175"/>
                <a:gd name="T11" fmla="*/ 121 h 125"/>
                <a:gd name="T12" fmla="*/ 0 w 175"/>
                <a:gd name="T13" fmla="*/ 125 h 125"/>
                <a:gd name="T14" fmla="*/ 0 60000 65536"/>
                <a:gd name="T15" fmla="*/ 0 60000 65536"/>
                <a:gd name="T16" fmla="*/ 0 60000 65536"/>
                <a:gd name="T17" fmla="*/ 0 60000 65536"/>
                <a:gd name="T18" fmla="*/ 0 60000 65536"/>
                <a:gd name="T19" fmla="*/ 0 60000 65536"/>
                <a:gd name="T20" fmla="*/ 0 60000 65536"/>
                <a:gd name="T21" fmla="*/ 0 w 175"/>
                <a:gd name="T22" fmla="*/ 0 h 125"/>
                <a:gd name="T23" fmla="*/ 175 w 175"/>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5">
                  <a:moveTo>
                    <a:pt x="0" y="125"/>
                  </a:moveTo>
                  <a:lnTo>
                    <a:pt x="175" y="125"/>
                  </a:lnTo>
                  <a:lnTo>
                    <a:pt x="175" y="0"/>
                  </a:lnTo>
                  <a:lnTo>
                    <a:pt x="171" y="0"/>
                  </a:lnTo>
                  <a:lnTo>
                    <a:pt x="171" y="121"/>
                  </a:lnTo>
                  <a:lnTo>
                    <a:pt x="0" y="121"/>
                  </a:lnTo>
                  <a:lnTo>
                    <a:pt x="0" y="125"/>
                  </a:lnTo>
                  <a:close/>
                </a:path>
              </a:pathLst>
            </a:custGeom>
            <a:solidFill>
              <a:srgbClr val="A5A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8" name="Freeform 214"/>
            <p:cNvSpPr>
              <a:spLocks/>
            </p:cNvSpPr>
            <p:nvPr/>
          </p:nvSpPr>
          <p:spPr bwMode="auto">
            <a:xfrm>
              <a:off x="4596" y="1836"/>
              <a:ext cx="171" cy="121"/>
            </a:xfrm>
            <a:custGeom>
              <a:avLst/>
              <a:gdLst>
                <a:gd name="T0" fmla="*/ 0 w 171"/>
                <a:gd name="T1" fmla="*/ 121 h 121"/>
                <a:gd name="T2" fmla="*/ 171 w 171"/>
                <a:gd name="T3" fmla="*/ 121 h 121"/>
                <a:gd name="T4" fmla="*/ 171 w 171"/>
                <a:gd name="T5" fmla="*/ 0 h 121"/>
                <a:gd name="T6" fmla="*/ 167 w 171"/>
                <a:gd name="T7" fmla="*/ 0 h 121"/>
                <a:gd name="T8" fmla="*/ 167 w 171"/>
                <a:gd name="T9" fmla="*/ 118 h 121"/>
                <a:gd name="T10" fmla="*/ 0 w 171"/>
                <a:gd name="T11" fmla="*/ 118 h 121"/>
                <a:gd name="T12" fmla="*/ 0 w 171"/>
                <a:gd name="T13" fmla="*/ 121 h 121"/>
                <a:gd name="T14" fmla="*/ 0 60000 65536"/>
                <a:gd name="T15" fmla="*/ 0 60000 65536"/>
                <a:gd name="T16" fmla="*/ 0 60000 65536"/>
                <a:gd name="T17" fmla="*/ 0 60000 65536"/>
                <a:gd name="T18" fmla="*/ 0 60000 65536"/>
                <a:gd name="T19" fmla="*/ 0 60000 65536"/>
                <a:gd name="T20" fmla="*/ 0 60000 65536"/>
                <a:gd name="T21" fmla="*/ 0 w 171"/>
                <a:gd name="T22" fmla="*/ 0 h 121"/>
                <a:gd name="T23" fmla="*/ 171 w 171"/>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1">
                  <a:moveTo>
                    <a:pt x="0" y="121"/>
                  </a:moveTo>
                  <a:lnTo>
                    <a:pt x="171" y="121"/>
                  </a:lnTo>
                  <a:lnTo>
                    <a:pt x="171" y="0"/>
                  </a:lnTo>
                  <a:lnTo>
                    <a:pt x="167" y="0"/>
                  </a:lnTo>
                  <a:lnTo>
                    <a:pt x="167" y="118"/>
                  </a:lnTo>
                  <a:lnTo>
                    <a:pt x="0" y="118"/>
                  </a:lnTo>
                  <a:lnTo>
                    <a:pt x="0" y="121"/>
                  </a:lnTo>
                  <a:close/>
                </a:path>
              </a:pathLst>
            </a:custGeom>
            <a:solidFill>
              <a:srgbClr val="A9A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39" name="Freeform 215"/>
            <p:cNvSpPr>
              <a:spLocks/>
            </p:cNvSpPr>
            <p:nvPr/>
          </p:nvSpPr>
          <p:spPr bwMode="auto">
            <a:xfrm>
              <a:off x="4596" y="1836"/>
              <a:ext cx="167" cy="118"/>
            </a:xfrm>
            <a:custGeom>
              <a:avLst/>
              <a:gdLst>
                <a:gd name="T0" fmla="*/ 0 w 167"/>
                <a:gd name="T1" fmla="*/ 118 h 118"/>
                <a:gd name="T2" fmla="*/ 167 w 167"/>
                <a:gd name="T3" fmla="*/ 118 h 118"/>
                <a:gd name="T4" fmla="*/ 167 w 167"/>
                <a:gd name="T5" fmla="*/ 0 h 118"/>
                <a:gd name="T6" fmla="*/ 162 w 167"/>
                <a:gd name="T7" fmla="*/ 0 h 118"/>
                <a:gd name="T8" fmla="*/ 162 w 167"/>
                <a:gd name="T9" fmla="*/ 116 h 118"/>
                <a:gd name="T10" fmla="*/ 0 w 167"/>
                <a:gd name="T11" fmla="*/ 116 h 118"/>
                <a:gd name="T12" fmla="*/ 0 w 167"/>
                <a:gd name="T13" fmla="*/ 118 h 118"/>
                <a:gd name="T14" fmla="*/ 0 60000 65536"/>
                <a:gd name="T15" fmla="*/ 0 60000 65536"/>
                <a:gd name="T16" fmla="*/ 0 60000 65536"/>
                <a:gd name="T17" fmla="*/ 0 60000 65536"/>
                <a:gd name="T18" fmla="*/ 0 60000 65536"/>
                <a:gd name="T19" fmla="*/ 0 60000 65536"/>
                <a:gd name="T20" fmla="*/ 0 60000 65536"/>
                <a:gd name="T21" fmla="*/ 0 w 167"/>
                <a:gd name="T22" fmla="*/ 0 h 118"/>
                <a:gd name="T23" fmla="*/ 167 w 167"/>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8">
                  <a:moveTo>
                    <a:pt x="0" y="118"/>
                  </a:moveTo>
                  <a:lnTo>
                    <a:pt x="167" y="118"/>
                  </a:lnTo>
                  <a:lnTo>
                    <a:pt x="167" y="0"/>
                  </a:lnTo>
                  <a:lnTo>
                    <a:pt x="162" y="0"/>
                  </a:lnTo>
                  <a:lnTo>
                    <a:pt x="162" y="116"/>
                  </a:lnTo>
                  <a:lnTo>
                    <a:pt x="0" y="116"/>
                  </a:lnTo>
                  <a:lnTo>
                    <a:pt x="0" y="118"/>
                  </a:lnTo>
                  <a:close/>
                </a:path>
              </a:pathLst>
            </a:custGeom>
            <a:solidFill>
              <a:srgbClr val="ADA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0" name="Freeform 216"/>
            <p:cNvSpPr>
              <a:spLocks/>
            </p:cNvSpPr>
            <p:nvPr/>
          </p:nvSpPr>
          <p:spPr bwMode="auto">
            <a:xfrm>
              <a:off x="4596" y="1836"/>
              <a:ext cx="162" cy="116"/>
            </a:xfrm>
            <a:custGeom>
              <a:avLst/>
              <a:gdLst>
                <a:gd name="T0" fmla="*/ 0 w 162"/>
                <a:gd name="T1" fmla="*/ 116 h 116"/>
                <a:gd name="T2" fmla="*/ 162 w 162"/>
                <a:gd name="T3" fmla="*/ 116 h 116"/>
                <a:gd name="T4" fmla="*/ 162 w 162"/>
                <a:gd name="T5" fmla="*/ 0 h 116"/>
                <a:gd name="T6" fmla="*/ 158 w 162"/>
                <a:gd name="T7" fmla="*/ 0 h 116"/>
                <a:gd name="T8" fmla="*/ 158 w 162"/>
                <a:gd name="T9" fmla="*/ 112 h 116"/>
                <a:gd name="T10" fmla="*/ 0 w 162"/>
                <a:gd name="T11" fmla="*/ 112 h 116"/>
                <a:gd name="T12" fmla="*/ 0 w 162"/>
                <a:gd name="T13" fmla="*/ 116 h 116"/>
                <a:gd name="T14" fmla="*/ 0 60000 65536"/>
                <a:gd name="T15" fmla="*/ 0 60000 65536"/>
                <a:gd name="T16" fmla="*/ 0 60000 65536"/>
                <a:gd name="T17" fmla="*/ 0 60000 65536"/>
                <a:gd name="T18" fmla="*/ 0 60000 65536"/>
                <a:gd name="T19" fmla="*/ 0 60000 65536"/>
                <a:gd name="T20" fmla="*/ 0 60000 65536"/>
                <a:gd name="T21" fmla="*/ 0 w 162"/>
                <a:gd name="T22" fmla="*/ 0 h 116"/>
                <a:gd name="T23" fmla="*/ 162 w 162"/>
                <a:gd name="T24" fmla="*/ 116 h 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6">
                  <a:moveTo>
                    <a:pt x="0" y="116"/>
                  </a:moveTo>
                  <a:lnTo>
                    <a:pt x="162" y="116"/>
                  </a:lnTo>
                  <a:lnTo>
                    <a:pt x="162" y="0"/>
                  </a:lnTo>
                  <a:lnTo>
                    <a:pt x="158" y="0"/>
                  </a:lnTo>
                  <a:lnTo>
                    <a:pt x="158" y="112"/>
                  </a:lnTo>
                  <a:lnTo>
                    <a:pt x="0" y="112"/>
                  </a:lnTo>
                  <a:lnTo>
                    <a:pt x="0" y="116"/>
                  </a:lnTo>
                  <a:close/>
                </a:path>
              </a:pathLst>
            </a:custGeom>
            <a:solidFill>
              <a:srgbClr val="B0B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1" name="Freeform 217"/>
            <p:cNvSpPr>
              <a:spLocks/>
            </p:cNvSpPr>
            <p:nvPr/>
          </p:nvSpPr>
          <p:spPr bwMode="auto">
            <a:xfrm>
              <a:off x="4596" y="1836"/>
              <a:ext cx="158" cy="112"/>
            </a:xfrm>
            <a:custGeom>
              <a:avLst/>
              <a:gdLst>
                <a:gd name="T0" fmla="*/ 0 w 158"/>
                <a:gd name="T1" fmla="*/ 112 h 112"/>
                <a:gd name="T2" fmla="*/ 158 w 158"/>
                <a:gd name="T3" fmla="*/ 112 h 112"/>
                <a:gd name="T4" fmla="*/ 158 w 158"/>
                <a:gd name="T5" fmla="*/ 0 h 112"/>
                <a:gd name="T6" fmla="*/ 153 w 158"/>
                <a:gd name="T7" fmla="*/ 0 h 112"/>
                <a:gd name="T8" fmla="*/ 153 w 158"/>
                <a:gd name="T9" fmla="*/ 108 h 112"/>
                <a:gd name="T10" fmla="*/ 0 w 158"/>
                <a:gd name="T11" fmla="*/ 108 h 112"/>
                <a:gd name="T12" fmla="*/ 0 w 158"/>
                <a:gd name="T13" fmla="*/ 112 h 112"/>
                <a:gd name="T14" fmla="*/ 0 60000 65536"/>
                <a:gd name="T15" fmla="*/ 0 60000 65536"/>
                <a:gd name="T16" fmla="*/ 0 60000 65536"/>
                <a:gd name="T17" fmla="*/ 0 60000 65536"/>
                <a:gd name="T18" fmla="*/ 0 60000 65536"/>
                <a:gd name="T19" fmla="*/ 0 60000 65536"/>
                <a:gd name="T20" fmla="*/ 0 60000 65536"/>
                <a:gd name="T21" fmla="*/ 0 w 158"/>
                <a:gd name="T22" fmla="*/ 0 h 112"/>
                <a:gd name="T23" fmla="*/ 158 w 158"/>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2">
                  <a:moveTo>
                    <a:pt x="0" y="112"/>
                  </a:moveTo>
                  <a:lnTo>
                    <a:pt x="158" y="112"/>
                  </a:lnTo>
                  <a:lnTo>
                    <a:pt x="158" y="0"/>
                  </a:lnTo>
                  <a:lnTo>
                    <a:pt x="153" y="0"/>
                  </a:lnTo>
                  <a:lnTo>
                    <a:pt x="153" y="108"/>
                  </a:lnTo>
                  <a:lnTo>
                    <a:pt x="0" y="108"/>
                  </a:lnTo>
                  <a:lnTo>
                    <a:pt x="0" y="112"/>
                  </a:lnTo>
                  <a:close/>
                </a:path>
              </a:pathLst>
            </a:custGeom>
            <a:solidFill>
              <a:srgbClr val="B4B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2" name="Freeform 218"/>
            <p:cNvSpPr>
              <a:spLocks/>
            </p:cNvSpPr>
            <p:nvPr/>
          </p:nvSpPr>
          <p:spPr bwMode="auto">
            <a:xfrm>
              <a:off x="4596" y="1836"/>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6 h 108"/>
                <a:gd name="T10" fmla="*/ 0 w 153"/>
                <a:gd name="T11" fmla="*/ 106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6"/>
                  </a:lnTo>
                  <a:lnTo>
                    <a:pt x="0" y="106"/>
                  </a:lnTo>
                  <a:lnTo>
                    <a:pt x="0" y="108"/>
                  </a:lnTo>
                  <a:close/>
                </a:path>
              </a:pathLst>
            </a:custGeom>
            <a:solidFill>
              <a:srgbClr val="B8B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3" name="Freeform 219"/>
            <p:cNvSpPr>
              <a:spLocks/>
            </p:cNvSpPr>
            <p:nvPr/>
          </p:nvSpPr>
          <p:spPr bwMode="auto">
            <a:xfrm>
              <a:off x="4596" y="1836"/>
              <a:ext cx="148" cy="106"/>
            </a:xfrm>
            <a:custGeom>
              <a:avLst/>
              <a:gdLst>
                <a:gd name="T0" fmla="*/ 0 w 148"/>
                <a:gd name="T1" fmla="*/ 106 h 106"/>
                <a:gd name="T2" fmla="*/ 148 w 148"/>
                <a:gd name="T3" fmla="*/ 106 h 106"/>
                <a:gd name="T4" fmla="*/ 148 w 148"/>
                <a:gd name="T5" fmla="*/ 0 h 106"/>
                <a:gd name="T6" fmla="*/ 143 w 148"/>
                <a:gd name="T7" fmla="*/ 0 h 106"/>
                <a:gd name="T8" fmla="*/ 143 w 148"/>
                <a:gd name="T9" fmla="*/ 102 h 106"/>
                <a:gd name="T10" fmla="*/ 0 w 148"/>
                <a:gd name="T11" fmla="*/ 102 h 106"/>
                <a:gd name="T12" fmla="*/ 0 w 148"/>
                <a:gd name="T13" fmla="*/ 106 h 106"/>
                <a:gd name="T14" fmla="*/ 0 60000 65536"/>
                <a:gd name="T15" fmla="*/ 0 60000 65536"/>
                <a:gd name="T16" fmla="*/ 0 60000 65536"/>
                <a:gd name="T17" fmla="*/ 0 60000 65536"/>
                <a:gd name="T18" fmla="*/ 0 60000 65536"/>
                <a:gd name="T19" fmla="*/ 0 60000 65536"/>
                <a:gd name="T20" fmla="*/ 0 60000 65536"/>
                <a:gd name="T21" fmla="*/ 0 w 148"/>
                <a:gd name="T22" fmla="*/ 0 h 106"/>
                <a:gd name="T23" fmla="*/ 148 w 148"/>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6">
                  <a:moveTo>
                    <a:pt x="0" y="106"/>
                  </a:moveTo>
                  <a:lnTo>
                    <a:pt x="148" y="106"/>
                  </a:lnTo>
                  <a:lnTo>
                    <a:pt x="148" y="0"/>
                  </a:lnTo>
                  <a:lnTo>
                    <a:pt x="143" y="0"/>
                  </a:lnTo>
                  <a:lnTo>
                    <a:pt x="143" y="102"/>
                  </a:lnTo>
                  <a:lnTo>
                    <a:pt x="0" y="102"/>
                  </a:lnTo>
                  <a:lnTo>
                    <a:pt x="0" y="106"/>
                  </a:lnTo>
                  <a:close/>
                </a:path>
              </a:pathLst>
            </a:custGeom>
            <a:solidFill>
              <a:srgbClr val="BBB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4" name="Freeform 220"/>
            <p:cNvSpPr>
              <a:spLocks/>
            </p:cNvSpPr>
            <p:nvPr/>
          </p:nvSpPr>
          <p:spPr bwMode="auto">
            <a:xfrm>
              <a:off x="4596" y="1836"/>
              <a:ext cx="143" cy="102"/>
            </a:xfrm>
            <a:custGeom>
              <a:avLst/>
              <a:gdLst>
                <a:gd name="T0" fmla="*/ 0 w 143"/>
                <a:gd name="T1" fmla="*/ 102 h 102"/>
                <a:gd name="T2" fmla="*/ 143 w 143"/>
                <a:gd name="T3" fmla="*/ 102 h 102"/>
                <a:gd name="T4" fmla="*/ 143 w 143"/>
                <a:gd name="T5" fmla="*/ 0 h 102"/>
                <a:gd name="T6" fmla="*/ 138 w 143"/>
                <a:gd name="T7" fmla="*/ 0 h 102"/>
                <a:gd name="T8" fmla="*/ 138 w 143"/>
                <a:gd name="T9" fmla="*/ 98 h 102"/>
                <a:gd name="T10" fmla="*/ 0 w 143"/>
                <a:gd name="T11" fmla="*/ 98 h 102"/>
                <a:gd name="T12" fmla="*/ 0 w 143"/>
                <a:gd name="T13" fmla="*/ 102 h 102"/>
                <a:gd name="T14" fmla="*/ 0 60000 65536"/>
                <a:gd name="T15" fmla="*/ 0 60000 65536"/>
                <a:gd name="T16" fmla="*/ 0 60000 65536"/>
                <a:gd name="T17" fmla="*/ 0 60000 65536"/>
                <a:gd name="T18" fmla="*/ 0 60000 65536"/>
                <a:gd name="T19" fmla="*/ 0 60000 65536"/>
                <a:gd name="T20" fmla="*/ 0 60000 65536"/>
                <a:gd name="T21" fmla="*/ 0 w 143"/>
                <a:gd name="T22" fmla="*/ 0 h 102"/>
                <a:gd name="T23" fmla="*/ 143 w 143"/>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2">
                  <a:moveTo>
                    <a:pt x="0" y="102"/>
                  </a:moveTo>
                  <a:lnTo>
                    <a:pt x="143" y="102"/>
                  </a:lnTo>
                  <a:lnTo>
                    <a:pt x="143" y="0"/>
                  </a:lnTo>
                  <a:lnTo>
                    <a:pt x="138" y="0"/>
                  </a:lnTo>
                  <a:lnTo>
                    <a:pt x="138" y="98"/>
                  </a:lnTo>
                  <a:lnTo>
                    <a:pt x="0" y="98"/>
                  </a:lnTo>
                  <a:lnTo>
                    <a:pt x="0" y="102"/>
                  </a:lnTo>
                  <a:close/>
                </a:path>
              </a:pathLst>
            </a:custGeom>
            <a:solidFill>
              <a:srgbClr val="BFB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5" name="Freeform 221"/>
            <p:cNvSpPr>
              <a:spLocks/>
            </p:cNvSpPr>
            <p:nvPr/>
          </p:nvSpPr>
          <p:spPr bwMode="auto">
            <a:xfrm>
              <a:off x="4596" y="1836"/>
              <a:ext cx="138" cy="98"/>
            </a:xfrm>
            <a:custGeom>
              <a:avLst/>
              <a:gdLst>
                <a:gd name="T0" fmla="*/ 0 w 138"/>
                <a:gd name="T1" fmla="*/ 98 h 98"/>
                <a:gd name="T2" fmla="*/ 138 w 138"/>
                <a:gd name="T3" fmla="*/ 98 h 98"/>
                <a:gd name="T4" fmla="*/ 138 w 138"/>
                <a:gd name="T5" fmla="*/ 0 h 98"/>
                <a:gd name="T6" fmla="*/ 133 w 138"/>
                <a:gd name="T7" fmla="*/ 0 h 98"/>
                <a:gd name="T8" fmla="*/ 133 w 138"/>
                <a:gd name="T9" fmla="*/ 94 h 98"/>
                <a:gd name="T10" fmla="*/ 0 w 138"/>
                <a:gd name="T11" fmla="*/ 94 h 98"/>
                <a:gd name="T12" fmla="*/ 0 w 138"/>
                <a:gd name="T13" fmla="*/ 98 h 98"/>
                <a:gd name="T14" fmla="*/ 0 60000 65536"/>
                <a:gd name="T15" fmla="*/ 0 60000 65536"/>
                <a:gd name="T16" fmla="*/ 0 60000 65536"/>
                <a:gd name="T17" fmla="*/ 0 60000 65536"/>
                <a:gd name="T18" fmla="*/ 0 60000 65536"/>
                <a:gd name="T19" fmla="*/ 0 60000 65536"/>
                <a:gd name="T20" fmla="*/ 0 60000 65536"/>
                <a:gd name="T21" fmla="*/ 0 w 138"/>
                <a:gd name="T22" fmla="*/ 0 h 98"/>
                <a:gd name="T23" fmla="*/ 138 w 1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8">
                  <a:moveTo>
                    <a:pt x="0" y="98"/>
                  </a:moveTo>
                  <a:lnTo>
                    <a:pt x="138" y="98"/>
                  </a:lnTo>
                  <a:lnTo>
                    <a:pt x="138" y="0"/>
                  </a:lnTo>
                  <a:lnTo>
                    <a:pt x="133" y="0"/>
                  </a:lnTo>
                  <a:lnTo>
                    <a:pt x="133" y="94"/>
                  </a:lnTo>
                  <a:lnTo>
                    <a:pt x="0" y="94"/>
                  </a:lnTo>
                  <a:lnTo>
                    <a:pt x="0" y="98"/>
                  </a:lnTo>
                  <a:close/>
                </a:path>
              </a:pathLst>
            </a:custGeom>
            <a:solidFill>
              <a:srgbClr val="C3C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6" name="Freeform 222"/>
            <p:cNvSpPr>
              <a:spLocks/>
            </p:cNvSpPr>
            <p:nvPr/>
          </p:nvSpPr>
          <p:spPr bwMode="auto">
            <a:xfrm>
              <a:off x="4596" y="1836"/>
              <a:ext cx="133" cy="94"/>
            </a:xfrm>
            <a:custGeom>
              <a:avLst/>
              <a:gdLst>
                <a:gd name="T0" fmla="*/ 0 w 133"/>
                <a:gd name="T1" fmla="*/ 94 h 94"/>
                <a:gd name="T2" fmla="*/ 133 w 133"/>
                <a:gd name="T3" fmla="*/ 94 h 94"/>
                <a:gd name="T4" fmla="*/ 133 w 133"/>
                <a:gd name="T5" fmla="*/ 0 h 94"/>
                <a:gd name="T6" fmla="*/ 126 w 133"/>
                <a:gd name="T7" fmla="*/ 0 h 94"/>
                <a:gd name="T8" fmla="*/ 126 w 133"/>
                <a:gd name="T9" fmla="*/ 90 h 94"/>
                <a:gd name="T10" fmla="*/ 0 w 133"/>
                <a:gd name="T11" fmla="*/ 90 h 94"/>
                <a:gd name="T12" fmla="*/ 0 w 133"/>
                <a:gd name="T13" fmla="*/ 94 h 94"/>
                <a:gd name="T14" fmla="*/ 0 60000 65536"/>
                <a:gd name="T15" fmla="*/ 0 60000 65536"/>
                <a:gd name="T16" fmla="*/ 0 60000 65536"/>
                <a:gd name="T17" fmla="*/ 0 60000 65536"/>
                <a:gd name="T18" fmla="*/ 0 60000 65536"/>
                <a:gd name="T19" fmla="*/ 0 60000 65536"/>
                <a:gd name="T20" fmla="*/ 0 60000 65536"/>
                <a:gd name="T21" fmla="*/ 0 w 133"/>
                <a:gd name="T22" fmla="*/ 0 h 94"/>
                <a:gd name="T23" fmla="*/ 133 w 13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4">
                  <a:moveTo>
                    <a:pt x="0" y="94"/>
                  </a:moveTo>
                  <a:lnTo>
                    <a:pt x="133" y="94"/>
                  </a:lnTo>
                  <a:lnTo>
                    <a:pt x="133" y="0"/>
                  </a:lnTo>
                  <a:lnTo>
                    <a:pt x="126" y="0"/>
                  </a:lnTo>
                  <a:lnTo>
                    <a:pt x="126" y="90"/>
                  </a:lnTo>
                  <a:lnTo>
                    <a:pt x="0" y="90"/>
                  </a:lnTo>
                  <a:lnTo>
                    <a:pt x="0" y="94"/>
                  </a:lnTo>
                  <a:close/>
                </a:path>
              </a:pathLst>
            </a:custGeom>
            <a:solidFill>
              <a:srgbClr val="C6C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7" name="Freeform 223"/>
            <p:cNvSpPr>
              <a:spLocks/>
            </p:cNvSpPr>
            <p:nvPr/>
          </p:nvSpPr>
          <p:spPr bwMode="auto">
            <a:xfrm>
              <a:off x="4596" y="1836"/>
              <a:ext cx="126" cy="90"/>
            </a:xfrm>
            <a:custGeom>
              <a:avLst/>
              <a:gdLst>
                <a:gd name="T0" fmla="*/ 0 w 126"/>
                <a:gd name="T1" fmla="*/ 90 h 90"/>
                <a:gd name="T2" fmla="*/ 126 w 126"/>
                <a:gd name="T3" fmla="*/ 90 h 90"/>
                <a:gd name="T4" fmla="*/ 126 w 126"/>
                <a:gd name="T5" fmla="*/ 0 h 90"/>
                <a:gd name="T6" fmla="*/ 121 w 126"/>
                <a:gd name="T7" fmla="*/ 0 h 90"/>
                <a:gd name="T8" fmla="*/ 121 w 126"/>
                <a:gd name="T9" fmla="*/ 85 h 90"/>
                <a:gd name="T10" fmla="*/ 0 w 126"/>
                <a:gd name="T11" fmla="*/ 85 h 90"/>
                <a:gd name="T12" fmla="*/ 0 w 126"/>
                <a:gd name="T13" fmla="*/ 90 h 90"/>
                <a:gd name="T14" fmla="*/ 0 60000 65536"/>
                <a:gd name="T15" fmla="*/ 0 60000 65536"/>
                <a:gd name="T16" fmla="*/ 0 60000 65536"/>
                <a:gd name="T17" fmla="*/ 0 60000 65536"/>
                <a:gd name="T18" fmla="*/ 0 60000 65536"/>
                <a:gd name="T19" fmla="*/ 0 60000 65536"/>
                <a:gd name="T20" fmla="*/ 0 60000 65536"/>
                <a:gd name="T21" fmla="*/ 0 w 126"/>
                <a:gd name="T22" fmla="*/ 0 h 90"/>
                <a:gd name="T23" fmla="*/ 126 w 12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90">
                  <a:moveTo>
                    <a:pt x="0" y="90"/>
                  </a:moveTo>
                  <a:lnTo>
                    <a:pt x="126" y="90"/>
                  </a:lnTo>
                  <a:lnTo>
                    <a:pt x="126" y="0"/>
                  </a:lnTo>
                  <a:lnTo>
                    <a:pt x="121" y="0"/>
                  </a:lnTo>
                  <a:lnTo>
                    <a:pt x="121" y="85"/>
                  </a:lnTo>
                  <a:lnTo>
                    <a:pt x="0" y="85"/>
                  </a:lnTo>
                  <a:lnTo>
                    <a:pt x="0" y="90"/>
                  </a:lnTo>
                  <a:close/>
                </a:path>
              </a:pathLst>
            </a:custGeom>
            <a:solidFill>
              <a:srgbClr val="CAC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8" name="Freeform 224"/>
            <p:cNvSpPr>
              <a:spLocks/>
            </p:cNvSpPr>
            <p:nvPr/>
          </p:nvSpPr>
          <p:spPr bwMode="auto">
            <a:xfrm>
              <a:off x="4596" y="1836"/>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2 h 85"/>
                <a:gd name="T10" fmla="*/ 0 w 121"/>
                <a:gd name="T11" fmla="*/ 82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2"/>
                  </a:lnTo>
                  <a:lnTo>
                    <a:pt x="0" y="82"/>
                  </a:lnTo>
                  <a:lnTo>
                    <a:pt x="0" y="85"/>
                  </a:lnTo>
                  <a:close/>
                </a:path>
              </a:pathLst>
            </a:custGeom>
            <a:solidFill>
              <a:srgbClr val="CEC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49" name="Freeform 225"/>
            <p:cNvSpPr>
              <a:spLocks/>
            </p:cNvSpPr>
            <p:nvPr/>
          </p:nvSpPr>
          <p:spPr bwMode="auto">
            <a:xfrm>
              <a:off x="4596" y="1836"/>
              <a:ext cx="115" cy="82"/>
            </a:xfrm>
            <a:custGeom>
              <a:avLst/>
              <a:gdLst>
                <a:gd name="T0" fmla="*/ 0 w 115"/>
                <a:gd name="T1" fmla="*/ 82 h 82"/>
                <a:gd name="T2" fmla="*/ 115 w 115"/>
                <a:gd name="T3" fmla="*/ 82 h 82"/>
                <a:gd name="T4" fmla="*/ 115 w 115"/>
                <a:gd name="T5" fmla="*/ 0 h 82"/>
                <a:gd name="T6" fmla="*/ 109 w 115"/>
                <a:gd name="T7" fmla="*/ 0 h 82"/>
                <a:gd name="T8" fmla="*/ 109 w 115"/>
                <a:gd name="T9" fmla="*/ 76 h 82"/>
                <a:gd name="T10" fmla="*/ 0 w 115"/>
                <a:gd name="T11" fmla="*/ 76 h 82"/>
                <a:gd name="T12" fmla="*/ 0 w 115"/>
                <a:gd name="T13" fmla="*/ 82 h 82"/>
                <a:gd name="T14" fmla="*/ 0 60000 65536"/>
                <a:gd name="T15" fmla="*/ 0 60000 65536"/>
                <a:gd name="T16" fmla="*/ 0 60000 65536"/>
                <a:gd name="T17" fmla="*/ 0 60000 65536"/>
                <a:gd name="T18" fmla="*/ 0 60000 65536"/>
                <a:gd name="T19" fmla="*/ 0 60000 65536"/>
                <a:gd name="T20" fmla="*/ 0 60000 65536"/>
                <a:gd name="T21" fmla="*/ 0 w 115"/>
                <a:gd name="T22" fmla="*/ 0 h 82"/>
                <a:gd name="T23" fmla="*/ 115 w 115"/>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2">
                  <a:moveTo>
                    <a:pt x="0" y="82"/>
                  </a:moveTo>
                  <a:lnTo>
                    <a:pt x="115" y="82"/>
                  </a:lnTo>
                  <a:lnTo>
                    <a:pt x="115" y="0"/>
                  </a:lnTo>
                  <a:lnTo>
                    <a:pt x="109" y="0"/>
                  </a:lnTo>
                  <a:lnTo>
                    <a:pt x="109" y="76"/>
                  </a:lnTo>
                  <a:lnTo>
                    <a:pt x="0" y="76"/>
                  </a:lnTo>
                  <a:lnTo>
                    <a:pt x="0" y="82"/>
                  </a:lnTo>
                  <a:close/>
                </a:path>
              </a:pathLst>
            </a:custGeom>
            <a:solidFill>
              <a:srgbClr val="D1D1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0" name="Freeform 226"/>
            <p:cNvSpPr>
              <a:spLocks/>
            </p:cNvSpPr>
            <p:nvPr/>
          </p:nvSpPr>
          <p:spPr bwMode="auto">
            <a:xfrm>
              <a:off x="4596" y="1836"/>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3 h 76"/>
                <a:gd name="T10" fmla="*/ 0 w 109"/>
                <a:gd name="T11" fmla="*/ 73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3"/>
                  </a:lnTo>
                  <a:lnTo>
                    <a:pt x="0" y="73"/>
                  </a:lnTo>
                  <a:lnTo>
                    <a:pt x="0" y="76"/>
                  </a:lnTo>
                  <a:close/>
                </a:path>
              </a:pathLst>
            </a:custGeom>
            <a:solidFill>
              <a:srgbClr val="D5D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1" name="Freeform 227"/>
            <p:cNvSpPr>
              <a:spLocks/>
            </p:cNvSpPr>
            <p:nvPr/>
          </p:nvSpPr>
          <p:spPr bwMode="auto">
            <a:xfrm>
              <a:off x="4595" y="1835"/>
              <a:ext cx="102" cy="74"/>
            </a:xfrm>
            <a:custGeom>
              <a:avLst/>
              <a:gdLst>
                <a:gd name="T0" fmla="*/ 1 w 102"/>
                <a:gd name="T1" fmla="*/ 74 h 74"/>
                <a:gd name="T2" fmla="*/ 102 w 102"/>
                <a:gd name="T3" fmla="*/ 74 h 74"/>
                <a:gd name="T4" fmla="*/ 102 w 102"/>
                <a:gd name="T5" fmla="*/ 1 h 74"/>
                <a:gd name="T6" fmla="*/ 96 w 102"/>
                <a:gd name="T7" fmla="*/ 0 h 74"/>
                <a:gd name="T8" fmla="*/ 96 w 102"/>
                <a:gd name="T9" fmla="*/ 69 h 74"/>
                <a:gd name="T10" fmla="*/ 0 w 102"/>
                <a:gd name="T11" fmla="*/ 69 h 74"/>
                <a:gd name="T12" fmla="*/ 1 w 102"/>
                <a:gd name="T13" fmla="*/ 74 h 74"/>
                <a:gd name="T14" fmla="*/ 0 60000 65536"/>
                <a:gd name="T15" fmla="*/ 0 60000 65536"/>
                <a:gd name="T16" fmla="*/ 0 60000 65536"/>
                <a:gd name="T17" fmla="*/ 0 60000 65536"/>
                <a:gd name="T18" fmla="*/ 0 60000 65536"/>
                <a:gd name="T19" fmla="*/ 0 60000 65536"/>
                <a:gd name="T20" fmla="*/ 0 60000 65536"/>
                <a:gd name="T21" fmla="*/ 0 w 102"/>
                <a:gd name="T22" fmla="*/ 0 h 74"/>
                <a:gd name="T23" fmla="*/ 102 w 102"/>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74">
                  <a:moveTo>
                    <a:pt x="1" y="74"/>
                  </a:moveTo>
                  <a:lnTo>
                    <a:pt x="102" y="74"/>
                  </a:lnTo>
                  <a:lnTo>
                    <a:pt x="102" y="1"/>
                  </a:lnTo>
                  <a:lnTo>
                    <a:pt x="96" y="0"/>
                  </a:lnTo>
                  <a:lnTo>
                    <a:pt x="96" y="69"/>
                  </a:lnTo>
                  <a:lnTo>
                    <a:pt x="0" y="69"/>
                  </a:lnTo>
                  <a:lnTo>
                    <a:pt x="1" y="74"/>
                  </a:lnTo>
                  <a:close/>
                </a:path>
              </a:pathLst>
            </a:custGeom>
            <a:solidFill>
              <a:srgbClr val="D9D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2" name="Freeform 228"/>
            <p:cNvSpPr>
              <a:spLocks/>
            </p:cNvSpPr>
            <p:nvPr/>
          </p:nvSpPr>
          <p:spPr bwMode="auto">
            <a:xfrm>
              <a:off x="4595" y="1835"/>
              <a:ext cx="96" cy="69"/>
            </a:xfrm>
            <a:custGeom>
              <a:avLst/>
              <a:gdLst>
                <a:gd name="T0" fmla="*/ 0 w 96"/>
                <a:gd name="T1" fmla="*/ 69 h 69"/>
                <a:gd name="T2" fmla="*/ 96 w 96"/>
                <a:gd name="T3" fmla="*/ 69 h 69"/>
                <a:gd name="T4" fmla="*/ 96 w 96"/>
                <a:gd name="T5" fmla="*/ 0 h 69"/>
                <a:gd name="T6" fmla="*/ 88 w 96"/>
                <a:gd name="T7" fmla="*/ 1 h 69"/>
                <a:gd name="T8" fmla="*/ 88 w 96"/>
                <a:gd name="T9" fmla="*/ 62 h 69"/>
                <a:gd name="T10" fmla="*/ 1 w 96"/>
                <a:gd name="T11" fmla="*/ 62 h 69"/>
                <a:gd name="T12" fmla="*/ 0 w 96"/>
                <a:gd name="T13" fmla="*/ 69 h 69"/>
                <a:gd name="T14" fmla="*/ 0 60000 65536"/>
                <a:gd name="T15" fmla="*/ 0 60000 65536"/>
                <a:gd name="T16" fmla="*/ 0 60000 65536"/>
                <a:gd name="T17" fmla="*/ 0 60000 65536"/>
                <a:gd name="T18" fmla="*/ 0 60000 65536"/>
                <a:gd name="T19" fmla="*/ 0 60000 65536"/>
                <a:gd name="T20" fmla="*/ 0 60000 65536"/>
                <a:gd name="T21" fmla="*/ 0 w 96"/>
                <a:gd name="T22" fmla="*/ 0 h 69"/>
                <a:gd name="T23" fmla="*/ 96 w 96"/>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69">
                  <a:moveTo>
                    <a:pt x="0" y="69"/>
                  </a:moveTo>
                  <a:lnTo>
                    <a:pt x="96" y="69"/>
                  </a:lnTo>
                  <a:lnTo>
                    <a:pt x="96" y="0"/>
                  </a:lnTo>
                  <a:lnTo>
                    <a:pt x="88" y="1"/>
                  </a:lnTo>
                  <a:lnTo>
                    <a:pt x="88" y="62"/>
                  </a:lnTo>
                  <a:lnTo>
                    <a:pt x="1" y="62"/>
                  </a:lnTo>
                  <a:lnTo>
                    <a:pt x="0" y="69"/>
                  </a:lnTo>
                  <a:close/>
                </a:path>
              </a:pathLst>
            </a:custGeom>
            <a:solidFill>
              <a:srgbClr val="DDD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3" name="Freeform 229"/>
            <p:cNvSpPr>
              <a:spLocks/>
            </p:cNvSpPr>
            <p:nvPr/>
          </p:nvSpPr>
          <p:spPr bwMode="auto">
            <a:xfrm>
              <a:off x="4596" y="1836"/>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4" name="Freeform 230"/>
            <p:cNvSpPr>
              <a:spLocks/>
            </p:cNvSpPr>
            <p:nvPr/>
          </p:nvSpPr>
          <p:spPr bwMode="auto">
            <a:xfrm>
              <a:off x="4596" y="1836"/>
              <a:ext cx="80" cy="56"/>
            </a:xfrm>
            <a:custGeom>
              <a:avLst/>
              <a:gdLst>
                <a:gd name="T0" fmla="*/ 0 w 80"/>
                <a:gd name="T1" fmla="*/ 56 h 56"/>
                <a:gd name="T2" fmla="*/ 80 w 80"/>
                <a:gd name="T3" fmla="*/ 56 h 56"/>
                <a:gd name="T4" fmla="*/ 80 w 80"/>
                <a:gd name="T5" fmla="*/ 0 h 56"/>
                <a:gd name="T6" fmla="*/ 71 w 80"/>
                <a:gd name="T7" fmla="*/ 0 h 56"/>
                <a:gd name="T8" fmla="*/ 71 w 80"/>
                <a:gd name="T9" fmla="*/ 51 h 56"/>
                <a:gd name="T10" fmla="*/ 0 w 80"/>
                <a:gd name="T11" fmla="*/ 51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1"/>
                  </a:lnTo>
                  <a:lnTo>
                    <a:pt x="0" y="51"/>
                  </a:lnTo>
                  <a:lnTo>
                    <a:pt x="0" y="56"/>
                  </a:lnTo>
                  <a:close/>
                </a:path>
              </a:pathLst>
            </a:custGeom>
            <a:solidFill>
              <a:srgbClr val="E4E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5" name="Freeform 231"/>
            <p:cNvSpPr>
              <a:spLocks/>
            </p:cNvSpPr>
            <p:nvPr/>
          </p:nvSpPr>
          <p:spPr bwMode="auto">
            <a:xfrm>
              <a:off x="4596" y="1836"/>
              <a:ext cx="71" cy="51"/>
            </a:xfrm>
            <a:custGeom>
              <a:avLst/>
              <a:gdLst>
                <a:gd name="T0" fmla="*/ 0 w 71"/>
                <a:gd name="T1" fmla="*/ 51 h 51"/>
                <a:gd name="T2" fmla="*/ 71 w 71"/>
                <a:gd name="T3" fmla="*/ 51 h 51"/>
                <a:gd name="T4" fmla="*/ 71 w 71"/>
                <a:gd name="T5" fmla="*/ 0 h 51"/>
                <a:gd name="T6" fmla="*/ 62 w 71"/>
                <a:gd name="T7" fmla="*/ 0 h 51"/>
                <a:gd name="T8" fmla="*/ 62 w 71"/>
                <a:gd name="T9" fmla="*/ 45 h 51"/>
                <a:gd name="T10" fmla="*/ 0 w 71"/>
                <a:gd name="T11" fmla="*/ 45 h 51"/>
                <a:gd name="T12" fmla="*/ 0 w 71"/>
                <a:gd name="T13" fmla="*/ 51 h 51"/>
                <a:gd name="T14" fmla="*/ 0 60000 65536"/>
                <a:gd name="T15" fmla="*/ 0 60000 65536"/>
                <a:gd name="T16" fmla="*/ 0 60000 65536"/>
                <a:gd name="T17" fmla="*/ 0 60000 65536"/>
                <a:gd name="T18" fmla="*/ 0 60000 65536"/>
                <a:gd name="T19" fmla="*/ 0 60000 65536"/>
                <a:gd name="T20" fmla="*/ 0 60000 65536"/>
                <a:gd name="T21" fmla="*/ 0 w 71"/>
                <a:gd name="T22" fmla="*/ 0 h 51"/>
                <a:gd name="T23" fmla="*/ 71 w 71"/>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1">
                  <a:moveTo>
                    <a:pt x="0" y="51"/>
                  </a:moveTo>
                  <a:lnTo>
                    <a:pt x="71" y="51"/>
                  </a:lnTo>
                  <a:lnTo>
                    <a:pt x="71" y="0"/>
                  </a:lnTo>
                  <a:lnTo>
                    <a:pt x="62" y="0"/>
                  </a:lnTo>
                  <a:lnTo>
                    <a:pt x="62" y="45"/>
                  </a:lnTo>
                  <a:lnTo>
                    <a:pt x="0" y="45"/>
                  </a:lnTo>
                  <a:lnTo>
                    <a:pt x="0" y="51"/>
                  </a:lnTo>
                  <a:close/>
                </a:path>
              </a:pathLst>
            </a:custGeom>
            <a:solidFill>
              <a:srgbClr val="E8E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6" name="Freeform 232"/>
            <p:cNvSpPr>
              <a:spLocks/>
            </p:cNvSpPr>
            <p:nvPr/>
          </p:nvSpPr>
          <p:spPr bwMode="auto">
            <a:xfrm>
              <a:off x="4596" y="1836"/>
              <a:ext cx="62" cy="45"/>
            </a:xfrm>
            <a:custGeom>
              <a:avLst/>
              <a:gdLst>
                <a:gd name="T0" fmla="*/ 0 w 62"/>
                <a:gd name="T1" fmla="*/ 45 h 45"/>
                <a:gd name="T2" fmla="*/ 62 w 62"/>
                <a:gd name="T3" fmla="*/ 45 h 45"/>
                <a:gd name="T4" fmla="*/ 62 w 62"/>
                <a:gd name="T5" fmla="*/ 0 h 45"/>
                <a:gd name="T6" fmla="*/ 53 w 62"/>
                <a:gd name="T7" fmla="*/ 0 h 45"/>
                <a:gd name="T8" fmla="*/ 53 w 62"/>
                <a:gd name="T9" fmla="*/ 38 h 45"/>
                <a:gd name="T10" fmla="*/ 0 w 62"/>
                <a:gd name="T11" fmla="*/ 38 h 45"/>
                <a:gd name="T12" fmla="*/ 0 w 62"/>
                <a:gd name="T13" fmla="*/ 45 h 45"/>
                <a:gd name="T14" fmla="*/ 0 60000 65536"/>
                <a:gd name="T15" fmla="*/ 0 60000 65536"/>
                <a:gd name="T16" fmla="*/ 0 60000 65536"/>
                <a:gd name="T17" fmla="*/ 0 60000 65536"/>
                <a:gd name="T18" fmla="*/ 0 60000 65536"/>
                <a:gd name="T19" fmla="*/ 0 60000 65536"/>
                <a:gd name="T20" fmla="*/ 0 60000 65536"/>
                <a:gd name="T21" fmla="*/ 0 w 62"/>
                <a:gd name="T22" fmla="*/ 0 h 45"/>
                <a:gd name="T23" fmla="*/ 62 w 62"/>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5">
                  <a:moveTo>
                    <a:pt x="0" y="45"/>
                  </a:moveTo>
                  <a:lnTo>
                    <a:pt x="62" y="45"/>
                  </a:lnTo>
                  <a:lnTo>
                    <a:pt x="62" y="0"/>
                  </a:lnTo>
                  <a:lnTo>
                    <a:pt x="53" y="0"/>
                  </a:lnTo>
                  <a:lnTo>
                    <a:pt x="53" y="38"/>
                  </a:lnTo>
                  <a:lnTo>
                    <a:pt x="0" y="38"/>
                  </a:lnTo>
                  <a:lnTo>
                    <a:pt x="0" y="45"/>
                  </a:lnTo>
                  <a:close/>
                </a:path>
              </a:pathLst>
            </a:custGeom>
            <a:solidFill>
              <a:srgbClr val="EBE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7" name="Freeform 233"/>
            <p:cNvSpPr>
              <a:spLocks/>
            </p:cNvSpPr>
            <p:nvPr/>
          </p:nvSpPr>
          <p:spPr bwMode="auto">
            <a:xfrm>
              <a:off x="4596" y="1836"/>
              <a:ext cx="53" cy="38"/>
            </a:xfrm>
            <a:custGeom>
              <a:avLst/>
              <a:gdLst>
                <a:gd name="T0" fmla="*/ 0 w 53"/>
                <a:gd name="T1" fmla="*/ 38 h 38"/>
                <a:gd name="T2" fmla="*/ 53 w 53"/>
                <a:gd name="T3" fmla="*/ 38 h 38"/>
                <a:gd name="T4" fmla="*/ 53 w 53"/>
                <a:gd name="T5" fmla="*/ 0 h 38"/>
                <a:gd name="T6" fmla="*/ 44 w 53"/>
                <a:gd name="T7" fmla="*/ 0 h 38"/>
                <a:gd name="T8" fmla="*/ 44 w 53"/>
                <a:gd name="T9" fmla="*/ 31 h 38"/>
                <a:gd name="T10" fmla="*/ 0 w 53"/>
                <a:gd name="T11" fmla="*/ 31 h 38"/>
                <a:gd name="T12" fmla="*/ 0 w 53"/>
                <a:gd name="T13" fmla="*/ 38 h 38"/>
                <a:gd name="T14" fmla="*/ 0 60000 65536"/>
                <a:gd name="T15" fmla="*/ 0 60000 65536"/>
                <a:gd name="T16" fmla="*/ 0 60000 65536"/>
                <a:gd name="T17" fmla="*/ 0 60000 65536"/>
                <a:gd name="T18" fmla="*/ 0 60000 65536"/>
                <a:gd name="T19" fmla="*/ 0 60000 65536"/>
                <a:gd name="T20" fmla="*/ 0 60000 65536"/>
                <a:gd name="T21" fmla="*/ 0 w 53"/>
                <a:gd name="T22" fmla="*/ 0 h 38"/>
                <a:gd name="T23" fmla="*/ 53 w 5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8">
                  <a:moveTo>
                    <a:pt x="0" y="38"/>
                  </a:moveTo>
                  <a:lnTo>
                    <a:pt x="53" y="38"/>
                  </a:lnTo>
                  <a:lnTo>
                    <a:pt x="53" y="0"/>
                  </a:lnTo>
                  <a:lnTo>
                    <a:pt x="44" y="0"/>
                  </a:lnTo>
                  <a:lnTo>
                    <a:pt x="44" y="31"/>
                  </a:lnTo>
                  <a:lnTo>
                    <a:pt x="0" y="31"/>
                  </a:lnTo>
                  <a:lnTo>
                    <a:pt x="0" y="38"/>
                  </a:lnTo>
                  <a:close/>
                </a:path>
              </a:pathLst>
            </a:custGeom>
            <a:solidFill>
              <a:srgbClr val="EFE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8" name="Freeform 234"/>
            <p:cNvSpPr>
              <a:spLocks/>
            </p:cNvSpPr>
            <p:nvPr/>
          </p:nvSpPr>
          <p:spPr bwMode="auto">
            <a:xfrm>
              <a:off x="4596" y="1836"/>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59" name="Freeform 235"/>
            <p:cNvSpPr>
              <a:spLocks/>
            </p:cNvSpPr>
            <p:nvPr/>
          </p:nvSpPr>
          <p:spPr bwMode="auto">
            <a:xfrm>
              <a:off x="4595" y="1835"/>
              <a:ext cx="35" cy="25"/>
            </a:xfrm>
            <a:custGeom>
              <a:avLst/>
              <a:gdLst>
                <a:gd name="T0" fmla="*/ 1 w 35"/>
                <a:gd name="T1" fmla="*/ 25 h 25"/>
                <a:gd name="T2" fmla="*/ 35 w 35"/>
                <a:gd name="T3" fmla="*/ 25 h 25"/>
                <a:gd name="T4" fmla="*/ 35 w 35"/>
                <a:gd name="T5" fmla="*/ 1 h 25"/>
                <a:gd name="T6" fmla="*/ 25 w 35"/>
                <a:gd name="T7" fmla="*/ 0 h 25"/>
                <a:gd name="T8" fmla="*/ 25 w 35"/>
                <a:gd name="T9" fmla="*/ 18 h 25"/>
                <a:gd name="T10" fmla="*/ 0 w 35"/>
                <a:gd name="T11" fmla="*/ 18 h 25"/>
                <a:gd name="T12" fmla="*/ 1 w 35"/>
                <a:gd name="T13" fmla="*/ 25 h 25"/>
                <a:gd name="T14" fmla="*/ 0 60000 65536"/>
                <a:gd name="T15" fmla="*/ 0 60000 65536"/>
                <a:gd name="T16" fmla="*/ 0 60000 65536"/>
                <a:gd name="T17" fmla="*/ 0 60000 65536"/>
                <a:gd name="T18" fmla="*/ 0 60000 65536"/>
                <a:gd name="T19" fmla="*/ 0 60000 65536"/>
                <a:gd name="T20" fmla="*/ 0 60000 65536"/>
                <a:gd name="T21" fmla="*/ 0 w 35"/>
                <a:gd name="T22" fmla="*/ 0 h 25"/>
                <a:gd name="T23" fmla="*/ 35 w 35"/>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5">
                  <a:moveTo>
                    <a:pt x="1" y="25"/>
                  </a:moveTo>
                  <a:lnTo>
                    <a:pt x="35" y="25"/>
                  </a:lnTo>
                  <a:lnTo>
                    <a:pt x="35" y="1"/>
                  </a:lnTo>
                  <a:lnTo>
                    <a:pt x="25" y="0"/>
                  </a:lnTo>
                  <a:lnTo>
                    <a:pt x="25" y="18"/>
                  </a:lnTo>
                  <a:lnTo>
                    <a:pt x="0" y="18"/>
                  </a:lnTo>
                  <a:lnTo>
                    <a:pt x="1" y="25"/>
                  </a:lnTo>
                  <a:close/>
                </a:path>
              </a:pathLst>
            </a:custGeom>
            <a:solidFill>
              <a:srgbClr val="F7F7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0" name="Freeform 236"/>
            <p:cNvSpPr>
              <a:spLocks/>
            </p:cNvSpPr>
            <p:nvPr/>
          </p:nvSpPr>
          <p:spPr bwMode="auto">
            <a:xfrm>
              <a:off x="4595" y="1835"/>
              <a:ext cx="25" cy="18"/>
            </a:xfrm>
            <a:custGeom>
              <a:avLst/>
              <a:gdLst>
                <a:gd name="T0" fmla="*/ 0 w 25"/>
                <a:gd name="T1" fmla="*/ 18 h 18"/>
                <a:gd name="T2" fmla="*/ 25 w 25"/>
                <a:gd name="T3" fmla="*/ 18 h 18"/>
                <a:gd name="T4" fmla="*/ 25 w 25"/>
                <a:gd name="T5" fmla="*/ 0 h 18"/>
                <a:gd name="T6" fmla="*/ 13 w 25"/>
                <a:gd name="T7" fmla="*/ 1 h 18"/>
                <a:gd name="T8" fmla="*/ 13 w 25"/>
                <a:gd name="T9" fmla="*/ 10 h 18"/>
                <a:gd name="T10" fmla="*/ 1 w 25"/>
                <a:gd name="T11" fmla="*/ 10 h 18"/>
                <a:gd name="T12" fmla="*/ 0 w 25"/>
                <a:gd name="T13" fmla="*/ 18 h 18"/>
                <a:gd name="T14" fmla="*/ 0 60000 65536"/>
                <a:gd name="T15" fmla="*/ 0 60000 65536"/>
                <a:gd name="T16" fmla="*/ 0 60000 65536"/>
                <a:gd name="T17" fmla="*/ 0 60000 65536"/>
                <a:gd name="T18" fmla="*/ 0 60000 65536"/>
                <a:gd name="T19" fmla="*/ 0 60000 65536"/>
                <a:gd name="T20" fmla="*/ 0 60000 65536"/>
                <a:gd name="T21" fmla="*/ 0 w 25"/>
                <a:gd name="T22" fmla="*/ 0 h 18"/>
                <a:gd name="T23" fmla="*/ 25 w 25"/>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18">
                  <a:moveTo>
                    <a:pt x="0" y="18"/>
                  </a:moveTo>
                  <a:lnTo>
                    <a:pt x="25" y="18"/>
                  </a:lnTo>
                  <a:lnTo>
                    <a:pt x="25" y="0"/>
                  </a:lnTo>
                  <a:lnTo>
                    <a:pt x="13" y="1"/>
                  </a:lnTo>
                  <a:lnTo>
                    <a:pt x="13" y="10"/>
                  </a:lnTo>
                  <a:lnTo>
                    <a:pt x="1" y="10"/>
                  </a:lnTo>
                  <a:lnTo>
                    <a:pt x="0" y="18"/>
                  </a:lnTo>
                  <a:close/>
                </a:path>
              </a:pathLst>
            </a:custGeom>
            <a:solidFill>
              <a:srgbClr val="FAF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1" name="Freeform 237"/>
            <p:cNvSpPr>
              <a:spLocks/>
            </p:cNvSpPr>
            <p:nvPr/>
          </p:nvSpPr>
          <p:spPr bwMode="auto">
            <a:xfrm>
              <a:off x="4595" y="1835"/>
              <a:ext cx="13" cy="10"/>
            </a:xfrm>
            <a:custGeom>
              <a:avLst/>
              <a:gdLst>
                <a:gd name="T0" fmla="*/ 1 w 13"/>
                <a:gd name="T1" fmla="*/ 10 h 10"/>
                <a:gd name="T2" fmla="*/ 13 w 13"/>
                <a:gd name="T3" fmla="*/ 10 h 10"/>
                <a:gd name="T4" fmla="*/ 13 w 13"/>
                <a:gd name="T5" fmla="*/ 1 h 10"/>
                <a:gd name="T6" fmla="*/ 1 w 13"/>
                <a:gd name="T7" fmla="*/ 0 h 10"/>
                <a:gd name="T8" fmla="*/ 1 w 13"/>
                <a:gd name="T9" fmla="*/ 1 h 10"/>
                <a:gd name="T10" fmla="*/ 0 w 13"/>
                <a:gd name="T11" fmla="*/ 1 h 10"/>
                <a:gd name="T12" fmla="*/ 1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10"/>
                  </a:moveTo>
                  <a:lnTo>
                    <a:pt x="13" y="10"/>
                  </a:lnTo>
                  <a:lnTo>
                    <a:pt x="13" y="1"/>
                  </a:lnTo>
                  <a:lnTo>
                    <a:pt x="1" y="0"/>
                  </a:lnTo>
                  <a:lnTo>
                    <a:pt x="1" y="1"/>
                  </a:lnTo>
                  <a:lnTo>
                    <a:pt x="0" y="1"/>
                  </a:lnTo>
                  <a:lnTo>
                    <a:pt x="1" y="10"/>
                  </a:lnTo>
                  <a:close/>
                </a:path>
              </a:pathLst>
            </a:custGeom>
            <a:solidFill>
              <a:srgbClr val="FEF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2" name="Freeform 238"/>
            <p:cNvSpPr>
              <a:spLocks/>
            </p:cNvSpPr>
            <p:nvPr/>
          </p:nvSpPr>
          <p:spPr bwMode="auto">
            <a:xfrm>
              <a:off x="4595" y="1835"/>
              <a:ext cx="1" cy="1"/>
            </a:xfrm>
            <a:custGeom>
              <a:avLst/>
              <a:gdLst>
                <a:gd name="T0" fmla="*/ 0 w 1"/>
                <a:gd name="T1" fmla="*/ 1 h 1"/>
                <a:gd name="T2" fmla="*/ 1 w 1"/>
                <a:gd name="T3" fmla="*/ 1 h 1"/>
                <a:gd name="T4" fmla="*/ 1 w 1"/>
                <a:gd name="T5" fmla="*/ 0 h 1"/>
                <a:gd name="T6" fmla="*/ 1 w 1"/>
                <a:gd name="T7" fmla="*/ 1 h 1"/>
                <a:gd name="T8" fmla="*/ 1 w 1"/>
                <a:gd name="T9" fmla="*/ 1 h 1"/>
                <a:gd name="T10" fmla="*/ 1 w 1"/>
                <a:gd name="T11" fmla="*/ 1 h 1"/>
                <a:gd name="T12" fmla="*/ 0 w 1"/>
                <a:gd name="T13" fmla="*/ 1 h 1"/>
                <a:gd name="T14" fmla="*/ 0 60000 65536"/>
                <a:gd name="T15" fmla="*/ 0 60000 65536"/>
                <a:gd name="T16" fmla="*/ 0 60000 65536"/>
                <a:gd name="T17" fmla="*/ 0 60000 65536"/>
                <a:gd name="T18" fmla="*/ 0 60000 65536"/>
                <a:gd name="T19" fmla="*/ 0 60000 65536"/>
                <a:gd name="T20" fmla="*/ 0 60000 65536"/>
                <a:gd name="T21" fmla="*/ 0 w 1"/>
                <a:gd name="T22" fmla="*/ 0 h 1"/>
                <a:gd name="T23" fmla="*/ 1 w 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 h="1">
                  <a:moveTo>
                    <a:pt x="0" y="1"/>
                  </a:moveTo>
                  <a:lnTo>
                    <a:pt x="1" y="1"/>
                  </a:lnTo>
                  <a:lnTo>
                    <a:pt x="1" y="0"/>
                  </a:lnTo>
                  <a:lnTo>
                    <a:pt x="1" y="1"/>
                  </a:lnTo>
                  <a:lnTo>
                    <a:pt x="0" y="1"/>
                  </a:lnTo>
                  <a:close/>
                </a:path>
              </a:pathLst>
            </a:custGeom>
            <a:solidFill>
              <a:srgbClr val="FFF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3" name="Freeform 239"/>
            <p:cNvSpPr>
              <a:spLocks/>
            </p:cNvSpPr>
            <p:nvPr/>
          </p:nvSpPr>
          <p:spPr bwMode="auto">
            <a:xfrm>
              <a:off x="4582" y="1824"/>
              <a:ext cx="230" cy="172"/>
            </a:xfrm>
            <a:custGeom>
              <a:avLst/>
              <a:gdLst>
                <a:gd name="T0" fmla="*/ 230 w 230"/>
                <a:gd name="T1" fmla="*/ 0 h 172"/>
                <a:gd name="T2" fmla="*/ 0 w 230"/>
                <a:gd name="T3" fmla="*/ 0 h 172"/>
                <a:gd name="T4" fmla="*/ 0 w 230"/>
                <a:gd name="T5" fmla="*/ 172 h 172"/>
                <a:gd name="T6" fmla="*/ 4 w 230"/>
                <a:gd name="T7" fmla="*/ 172 h 172"/>
                <a:gd name="T8" fmla="*/ 4 w 230"/>
                <a:gd name="T9" fmla="*/ 2 h 172"/>
                <a:gd name="T10" fmla="*/ 230 w 230"/>
                <a:gd name="T11" fmla="*/ 2 h 172"/>
                <a:gd name="T12" fmla="*/ 230 w 230"/>
                <a:gd name="T13" fmla="*/ 0 h 172"/>
                <a:gd name="T14" fmla="*/ 0 60000 65536"/>
                <a:gd name="T15" fmla="*/ 0 60000 65536"/>
                <a:gd name="T16" fmla="*/ 0 60000 65536"/>
                <a:gd name="T17" fmla="*/ 0 60000 65536"/>
                <a:gd name="T18" fmla="*/ 0 60000 65536"/>
                <a:gd name="T19" fmla="*/ 0 60000 65536"/>
                <a:gd name="T20" fmla="*/ 0 60000 65536"/>
                <a:gd name="T21" fmla="*/ 0 w 230"/>
                <a:gd name="T22" fmla="*/ 0 h 172"/>
                <a:gd name="T23" fmla="*/ 230 w 23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2">
                  <a:moveTo>
                    <a:pt x="230" y="0"/>
                  </a:moveTo>
                  <a:lnTo>
                    <a:pt x="0" y="0"/>
                  </a:lnTo>
                  <a:lnTo>
                    <a:pt x="0" y="172"/>
                  </a:lnTo>
                  <a:lnTo>
                    <a:pt x="4" y="172"/>
                  </a:lnTo>
                  <a:lnTo>
                    <a:pt x="4" y="2"/>
                  </a:lnTo>
                  <a:lnTo>
                    <a:pt x="230" y="2"/>
                  </a:lnTo>
                  <a:lnTo>
                    <a:pt x="230" y="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4" name="Freeform 240"/>
            <p:cNvSpPr>
              <a:spLocks/>
            </p:cNvSpPr>
            <p:nvPr/>
          </p:nvSpPr>
          <p:spPr bwMode="auto">
            <a:xfrm>
              <a:off x="4586" y="1826"/>
              <a:ext cx="226" cy="170"/>
            </a:xfrm>
            <a:custGeom>
              <a:avLst/>
              <a:gdLst>
                <a:gd name="T0" fmla="*/ 226 w 226"/>
                <a:gd name="T1" fmla="*/ 0 h 170"/>
                <a:gd name="T2" fmla="*/ 0 w 226"/>
                <a:gd name="T3" fmla="*/ 0 h 170"/>
                <a:gd name="T4" fmla="*/ 0 w 226"/>
                <a:gd name="T5" fmla="*/ 170 h 170"/>
                <a:gd name="T6" fmla="*/ 5 w 226"/>
                <a:gd name="T7" fmla="*/ 170 h 170"/>
                <a:gd name="T8" fmla="*/ 5 w 226"/>
                <a:gd name="T9" fmla="*/ 4 h 170"/>
                <a:gd name="T10" fmla="*/ 226 w 226"/>
                <a:gd name="T11" fmla="*/ 4 h 170"/>
                <a:gd name="T12" fmla="*/ 226 w 226"/>
                <a:gd name="T13" fmla="*/ 0 h 170"/>
                <a:gd name="T14" fmla="*/ 0 60000 65536"/>
                <a:gd name="T15" fmla="*/ 0 60000 65536"/>
                <a:gd name="T16" fmla="*/ 0 60000 65536"/>
                <a:gd name="T17" fmla="*/ 0 60000 65536"/>
                <a:gd name="T18" fmla="*/ 0 60000 65536"/>
                <a:gd name="T19" fmla="*/ 0 60000 65536"/>
                <a:gd name="T20" fmla="*/ 0 60000 65536"/>
                <a:gd name="T21" fmla="*/ 0 w 226"/>
                <a:gd name="T22" fmla="*/ 0 h 170"/>
                <a:gd name="T23" fmla="*/ 226 w 22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70">
                  <a:moveTo>
                    <a:pt x="226" y="0"/>
                  </a:moveTo>
                  <a:lnTo>
                    <a:pt x="0" y="0"/>
                  </a:lnTo>
                  <a:lnTo>
                    <a:pt x="0" y="170"/>
                  </a:lnTo>
                  <a:lnTo>
                    <a:pt x="5" y="170"/>
                  </a:lnTo>
                  <a:lnTo>
                    <a:pt x="5" y="4"/>
                  </a:lnTo>
                  <a:lnTo>
                    <a:pt x="226" y="4"/>
                  </a:lnTo>
                  <a:lnTo>
                    <a:pt x="226" y="0"/>
                  </a:lnTo>
                  <a:close/>
                </a:path>
              </a:pathLst>
            </a:custGeom>
            <a:solidFill>
              <a:srgbClr val="9D9D9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5" name="Freeform 241"/>
            <p:cNvSpPr>
              <a:spLocks/>
            </p:cNvSpPr>
            <p:nvPr/>
          </p:nvSpPr>
          <p:spPr bwMode="auto">
            <a:xfrm>
              <a:off x="4591" y="1830"/>
              <a:ext cx="221" cy="166"/>
            </a:xfrm>
            <a:custGeom>
              <a:avLst/>
              <a:gdLst>
                <a:gd name="T0" fmla="*/ 221 w 221"/>
                <a:gd name="T1" fmla="*/ 0 h 166"/>
                <a:gd name="T2" fmla="*/ 0 w 221"/>
                <a:gd name="T3" fmla="*/ 0 h 166"/>
                <a:gd name="T4" fmla="*/ 0 w 221"/>
                <a:gd name="T5" fmla="*/ 166 h 166"/>
                <a:gd name="T6" fmla="*/ 5 w 221"/>
                <a:gd name="T7" fmla="*/ 166 h 166"/>
                <a:gd name="T8" fmla="*/ 5 w 221"/>
                <a:gd name="T9" fmla="*/ 4 h 166"/>
                <a:gd name="T10" fmla="*/ 221 w 221"/>
                <a:gd name="T11" fmla="*/ 4 h 166"/>
                <a:gd name="T12" fmla="*/ 221 w 221"/>
                <a:gd name="T13" fmla="*/ 0 h 166"/>
                <a:gd name="T14" fmla="*/ 0 60000 65536"/>
                <a:gd name="T15" fmla="*/ 0 60000 65536"/>
                <a:gd name="T16" fmla="*/ 0 60000 65536"/>
                <a:gd name="T17" fmla="*/ 0 60000 65536"/>
                <a:gd name="T18" fmla="*/ 0 60000 65536"/>
                <a:gd name="T19" fmla="*/ 0 60000 65536"/>
                <a:gd name="T20" fmla="*/ 0 60000 65536"/>
                <a:gd name="T21" fmla="*/ 0 w 221"/>
                <a:gd name="T22" fmla="*/ 0 h 166"/>
                <a:gd name="T23" fmla="*/ 221 w 221"/>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6">
                  <a:moveTo>
                    <a:pt x="221" y="0"/>
                  </a:moveTo>
                  <a:lnTo>
                    <a:pt x="0" y="0"/>
                  </a:lnTo>
                  <a:lnTo>
                    <a:pt x="0" y="166"/>
                  </a:lnTo>
                  <a:lnTo>
                    <a:pt x="5" y="166"/>
                  </a:lnTo>
                  <a:lnTo>
                    <a:pt x="5" y="4"/>
                  </a:lnTo>
                  <a:lnTo>
                    <a:pt x="221" y="4"/>
                  </a:lnTo>
                  <a:lnTo>
                    <a:pt x="221" y="0"/>
                  </a:lnTo>
                  <a:close/>
                </a:path>
              </a:pathLst>
            </a:custGeom>
            <a:solidFill>
              <a:srgbClr val="A0A0A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6" name="Freeform 242"/>
            <p:cNvSpPr>
              <a:spLocks/>
            </p:cNvSpPr>
            <p:nvPr/>
          </p:nvSpPr>
          <p:spPr bwMode="auto">
            <a:xfrm>
              <a:off x="4596" y="1834"/>
              <a:ext cx="216" cy="162"/>
            </a:xfrm>
            <a:custGeom>
              <a:avLst/>
              <a:gdLst>
                <a:gd name="T0" fmla="*/ 216 w 216"/>
                <a:gd name="T1" fmla="*/ 0 h 162"/>
                <a:gd name="T2" fmla="*/ 0 w 216"/>
                <a:gd name="T3" fmla="*/ 0 h 162"/>
                <a:gd name="T4" fmla="*/ 0 w 216"/>
                <a:gd name="T5" fmla="*/ 162 h 162"/>
                <a:gd name="T6" fmla="*/ 5 w 216"/>
                <a:gd name="T7" fmla="*/ 162 h 162"/>
                <a:gd name="T8" fmla="*/ 5 w 216"/>
                <a:gd name="T9" fmla="*/ 4 h 162"/>
                <a:gd name="T10" fmla="*/ 216 w 216"/>
                <a:gd name="T11" fmla="*/ 4 h 162"/>
                <a:gd name="T12" fmla="*/ 216 w 216"/>
                <a:gd name="T13" fmla="*/ 0 h 162"/>
                <a:gd name="T14" fmla="*/ 0 60000 65536"/>
                <a:gd name="T15" fmla="*/ 0 60000 65536"/>
                <a:gd name="T16" fmla="*/ 0 60000 65536"/>
                <a:gd name="T17" fmla="*/ 0 60000 65536"/>
                <a:gd name="T18" fmla="*/ 0 60000 65536"/>
                <a:gd name="T19" fmla="*/ 0 60000 65536"/>
                <a:gd name="T20" fmla="*/ 0 60000 65536"/>
                <a:gd name="T21" fmla="*/ 0 w 216"/>
                <a:gd name="T22" fmla="*/ 0 h 162"/>
                <a:gd name="T23" fmla="*/ 216 w 216"/>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2">
                  <a:moveTo>
                    <a:pt x="216" y="0"/>
                  </a:moveTo>
                  <a:lnTo>
                    <a:pt x="0" y="0"/>
                  </a:lnTo>
                  <a:lnTo>
                    <a:pt x="0" y="162"/>
                  </a:lnTo>
                  <a:lnTo>
                    <a:pt x="5" y="162"/>
                  </a:lnTo>
                  <a:lnTo>
                    <a:pt x="5" y="4"/>
                  </a:lnTo>
                  <a:lnTo>
                    <a:pt x="216" y="4"/>
                  </a:lnTo>
                  <a:lnTo>
                    <a:pt x="216" y="0"/>
                  </a:lnTo>
                  <a:close/>
                </a:path>
              </a:pathLst>
            </a:custGeom>
            <a:solidFill>
              <a:srgbClr val="A3A3A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7" name="Freeform 243"/>
            <p:cNvSpPr>
              <a:spLocks/>
            </p:cNvSpPr>
            <p:nvPr/>
          </p:nvSpPr>
          <p:spPr bwMode="auto">
            <a:xfrm>
              <a:off x="4601" y="1838"/>
              <a:ext cx="211" cy="158"/>
            </a:xfrm>
            <a:custGeom>
              <a:avLst/>
              <a:gdLst>
                <a:gd name="T0" fmla="*/ 211 w 211"/>
                <a:gd name="T1" fmla="*/ 0 h 158"/>
                <a:gd name="T2" fmla="*/ 0 w 211"/>
                <a:gd name="T3" fmla="*/ 0 h 158"/>
                <a:gd name="T4" fmla="*/ 0 w 211"/>
                <a:gd name="T5" fmla="*/ 158 h 158"/>
                <a:gd name="T6" fmla="*/ 5 w 211"/>
                <a:gd name="T7" fmla="*/ 158 h 158"/>
                <a:gd name="T8" fmla="*/ 5 w 211"/>
                <a:gd name="T9" fmla="*/ 3 h 158"/>
                <a:gd name="T10" fmla="*/ 211 w 211"/>
                <a:gd name="T11" fmla="*/ 3 h 158"/>
                <a:gd name="T12" fmla="*/ 211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3"/>
                  </a:lnTo>
                  <a:lnTo>
                    <a:pt x="211" y="3"/>
                  </a:lnTo>
                  <a:lnTo>
                    <a:pt x="211"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8" name="Freeform 244"/>
            <p:cNvSpPr>
              <a:spLocks/>
            </p:cNvSpPr>
            <p:nvPr/>
          </p:nvSpPr>
          <p:spPr bwMode="auto">
            <a:xfrm>
              <a:off x="4606" y="1841"/>
              <a:ext cx="206" cy="155"/>
            </a:xfrm>
            <a:custGeom>
              <a:avLst/>
              <a:gdLst>
                <a:gd name="T0" fmla="*/ 206 w 206"/>
                <a:gd name="T1" fmla="*/ 0 h 155"/>
                <a:gd name="T2" fmla="*/ 0 w 206"/>
                <a:gd name="T3" fmla="*/ 0 h 155"/>
                <a:gd name="T4" fmla="*/ 0 w 206"/>
                <a:gd name="T5" fmla="*/ 155 h 155"/>
                <a:gd name="T6" fmla="*/ 5 w 206"/>
                <a:gd name="T7" fmla="*/ 155 h 155"/>
                <a:gd name="T8" fmla="*/ 5 w 206"/>
                <a:gd name="T9" fmla="*/ 4 h 155"/>
                <a:gd name="T10" fmla="*/ 206 w 206"/>
                <a:gd name="T11" fmla="*/ 4 h 155"/>
                <a:gd name="T12" fmla="*/ 206 w 206"/>
                <a:gd name="T13" fmla="*/ 0 h 155"/>
                <a:gd name="T14" fmla="*/ 0 60000 65536"/>
                <a:gd name="T15" fmla="*/ 0 60000 65536"/>
                <a:gd name="T16" fmla="*/ 0 60000 65536"/>
                <a:gd name="T17" fmla="*/ 0 60000 65536"/>
                <a:gd name="T18" fmla="*/ 0 60000 65536"/>
                <a:gd name="T19" fmla="*/ 0 60000 65536"/>
                <a:gd name="T20" fmla="*/ 0 60000 65536"/>
                <a:gd name="T21" fmla="*/ 0 w 206"/>
                <a:gd name="T22" fmla="*/ 0 h 155"/>
                <a:gd name="T23" fmla="*/ 206 w 2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5">
                  <a:moveTo>
                    <a:pt x="206" y="0"/>
                  </a:moveTo>
                  <a:lnTo>
                    <a:pt x="0" y="0"/>
                  </a:lnTo>
                  <a:lnTo>
                    <a:pt x="0" y="155"/>
                  </a:lnTo>
                  <a:lnTo>
                    <a:pt x="5" y="155"/>
                  </a:lnTo>
                  <a:lnTo>
                    <a:pt x="5" y="4"/>
                  </a:lnTo>
                  <a:lnTo>
                    <a:pt x="206" y="4"/>
                  </a:lnTo>
                  <a:lnTo>
                    <a:pt x="206" y="0"/>
                  </a:lnTo>
                  <a:close/>
                </a:path>
              </a:pathLst>
            </a:custGeom>
            <a:solidFill>
              <a:srgbClr val="A9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69" name="Freeform 245"/>
            <p:cNvSpPr>
              <a:spLocks/>
            </p:cNvSpPr>
            <p:nvPr/>
          </p:nvSpPr>
          <p:spPr bwMode="auto">
            <a:xfrm>
              <a:off x="4611" y="1845"/>
              <a:ext cx="201" cy="151"/>
            </a:xfrm>
            <a:custGeom>
              <a:avLst/>
              <a:gdLst>
                <a:gd name="T0" fmla="*/ 201 w 201"/>
                <a:gd name="T1" fmla="*/ 0 h 151"/>
                <a:gd name="T2" fmla="*/ 0 w 201"/>
                <a:gd name="T3" fmla="*/ 0 h 151"/>
                <a:gd name="T4" fmla="*/ 0 w 201"/>
                <a:gd name="T5" fmla="*/ 151 h 151"/>
                <a:gd name="T6" fmla="*/ 5 w 201"/>
                <a:gd name="T7" fmla="*/ 151 h 151"/>
                <a:gd name="T8" fmla="*/ 5 w 201"/>
                <a:gd name="T9" fmla="*/ 4 h 151"/>
                <a:gd name="T10" fmla="*/ 201 w 201"/>
                <a:gd name="T11" fmla="*/ 4 h 151"/>
                <a:gd name="T12" fmla="*/ 201 w 201"/>
                <a:gd name="T13" fmla="*/ 0 h 151"/>
                <a:gd name="T14" fmla="*/ 0 60000 65536"/>
                <a:gd name="T15" fmla="*/ 0 60000 65536"/>
                <a:gd name="T16" fmla="*/ 0 60000 65536"/>
                <a:gd name="T17" fmla="*/ 0 60000 65536"/>
                <a:gd name="T18" fmla="*/ 0 60000 65536"/>
                <a:gd name="T19" fmla="*/ 0 60000 65536"/>
                <a:gd name="T20" fmla="*/ 0 60000 65536"/>
                <a:gd name="T21" fmla="*/ 0 w 201"/>
                <a:gd name="T22" fmla="*/ 0 h 151"/>
                <a:gd name="T23" fmla="*/ 201 w 201"/>
                <a:gd name="T24" fmla="*/ 151 h 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1">
                  <a:moveTo>
                    <a:pt x="201" y="0"/>
                  </a:moveTo>
                  <a:lnTo>
                    <a:pt x="0" y="0"/>
                  </a:lnTo>
                  <a:lnTo>
                    <a:pt x="0" y="151"/>
                  </a:lnTo>
                  <a:lnTo>
                    <a:pt x="5" y="151"/>
                  </a:lnTo>
                  <a:lnTo>
                    <a:pt x="5" y="4"/>
                  </a:lnTo>
                  <a:lnTo>
                    <a:pt x="201" y="4"/>
                  </a:lnTo>
                  <a:lnTo>
                    <a:pt x="201" y="0"/>
                  </a:lnTo>
                  <a:close/>
                </a:path>
              </a:pathLst>
            </a:custGeom>
            <a:solidFill>
              <a:srgbClr val="ACACA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0" name="Freeform 246"/>
            <p:cNvSpPr>
              <a:spLocks/>
            </p:cNvSpPr>
            <p:nvPr/>
          </p:nvSpPr>
          <p:spPr bwMode="auto">
            <a:xfrm>
              <a:off x="4616" y="1849"/>
              <a:ext cx="196" cy="147"/>
            </a:xfrm>
            <a:custGeom>
              <a:avLst/>
              <a:gdLst>
                <a:gd name="T0" fmla="*/ 196 w 196"/>
                <a:gd name="T1" fmla="*/ 0 h 147"/>
                <a:gd name="T2" fmla="*/ 0 w 196"/>
                <a:gd name="T3" fmla="*/ 0 h 147"/>
                <a:gd name="T4" fmla="*/ 0 w 196"/>
                <a:gd name="T5" fmla="*/ 147 h 147"/>
                <a:gd name="T6" fmla="*/ 5 w 196"/>
                <a:gd name="T7" fmla="*/ 147 h 147"/>
                <a:gd name="T8" fmla="*/ 5 w 196"/>
                <a:gd name="T9" fmla="*/ 4 h 147"/>
                <a:gd name="T10" fmla="*/ 196 w 196"/>
                <a:gd name="T11" fmla="*/ 4 h 147"/>
                <a:gd name="T12" fmla="*/ 196 w 196"/>
                <a:gd name="T13" fmla="*/ 0 h 147"/>
                <a:gd name="T14" fmla="*/ 0 60000 65536"/>
                <a:gd name="T15" fmla="*/ 0 60000 65536"/>
                <a:gd name="T16" fmla="*/ 0 60000 65536"/>
                <a:gd name="T17" fmla="*/ 0 60000 65536"/>
                <a:gd name="T18" fmla="*/ 0 60000 65536"/>
                <a:gd name="T19" fmla="*/ 0 60000 65536"/>
                <a:gd name="T20" fmla="*/ 0 60000 65536"/>
                <a:gd name="T21" fmla="*/ 0 w 196"/>
                <a:gd name="T22" fmla="*/ 0 h 147"/>
                <a:gd name="T23" fmla="*/ 196 w 196"/>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7">
                  <a:moveTo>
                    <a:pt x="196" y="0"/>
                  </a:moveTo>
                  <a:lnTo>
                    <a:pt x="0" y="0"/>
                  </a:lnTo>
                  <a:lnTo>
                    <a:pt x="0" y="147"/>
                  </a:lnTo>
                  <a:lnTo>
                    <a:pt x="5" y="147"/>
                  </a:lnTo>
                  <a:lnTo>
                    <a:pt x="5" y="4"/>
                  </a:lnTo>
                  <a:lnTo>
                    <a:pt x="196" y="4"/>
                  </a:lnTo>
                  <a:lnTo>
                    <a:pt x="196" y="0"/>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1" name="Freeform 247"/>
            <p:cNvSpPr>
              <a:spLocks/>
            </p:cNvSpPr>
            <p:nvPr/>
          </p:nvSpPr>
          <p:spPr bwMode="auto">
            <a:xfrm>
              <a:off x="4621" y="1853"/>
              <a:ext cx="191" cy="143"/>
            </a:xfrm>
            <a:custGeom>
              <a:avLst/>
              <a:gdLst>
                <a:gd name="T0" fmla="*/ 191 w 191"/>
                <a:gd name="T1" fmla="*/ 0 h 143"/>
                <a:gd name="T2" fmla="*/ 0 w 191"/>
                <a:gd name="T3" fmla="*/ 0 h 143"/>
                <a:gd name="T4" fmla="*/ 0 w 191"/>
                <a:gd name="T5" fmla="*/ 143 h 143"/>
                <a:gd name="T6" fmla="*/ 5 w 191"/>
                <a:gd name="T7" fmla="*/ 143 h 143"/>
                <a:gd name="T8" fmla="*/ 5 w 191"/>
                <a:gd name="T9" fmla="*/ 4 h 143"/>
                <a:gd name="T10" fmla="*/ 191 w 191"/>
                <a:gd name="T11" fmla="*/ 4 h 143"/>
                <a:gd name="T12" fmla="*/ 191 w 191"/>
                <a:gd name="T13" fmla="*/ 0 h 143"/>
                <a:gd name="T14" fmla="*/ 0 60000 65536"/>
                <a:gd name="T15" fmla="*/ 0 60000 65536"/>
                <a:gd name="T16" fmla="*/ 0 60000 65536"/>
                <a:gd name="T17" fmla="*/ 0 60000 65536"/>
                <a:gd name="T18" fmla="*/ 0 60000 65536"/>
                <a:gd name="T19" fmla="*/ 0 60000 65536"/>
                <a:gd name="T20" fmla="*/ 0 60000 65536"/>
                <a:gd name="T21" fmla="*/ 0 w 191"/>
                <a:gd name="T22" fmla="*/ 0 h 143"/>
                <a:gd name="T23" fmla="*/ 191 w 19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3">
                  <a:moveTo>
                    <a:pt x="191" y="0"/>
                  </a:moveTo>
                  <a:lnTo>
                    <a:pt x="0" y="0"/>
                  </a:lnTo>
                  <a:lnTo>
                    <a:pt x="0" y="143"/>
                  </a:lnTo>
                  <a:lnTo>
                    <a:pt x="5" y="143"/>
                  </a:lnTo>
                  <a:lnTo>
                    <a:pt x="5" y="4"/>
                  </a:lnTo>
                  <a:lnTo>
                    <a:pt x="191" y="4"/>
                  </a:lnTo>
                  <a:lnTo>
                    <a:pt x="191" y="0"/>
                  </a:lnTo>
                  <a:close/>
                </a:path>
              </a:pathLst>
            </a:custGeom>
            <a:solidFill>
              <a:srgbClr val="B1B1B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2" name="Freeform 248"/>
            <p:cNvSpPr>
              <a:spLocks/>
            </p:cNvSpPr>
            <p:nvPr/>
          </p:nvSpPr>
          <p:spPr bwMode="auto">
            <a:xfrm>
              <a:off x="4626" y="1857"/>
              <a:ext cx="186" cy="139"/>
            </a:xfrm>
            <a:custGeom>
              <a:avLst/>
              <a:gdLst>
                <a:gd name="T0" fmla="*/ 186 w 186"/>
                <a:gd name="T1" fmla="*/ 0 h 139"/>
                <a:gd name="T2" fmla="*/ 0 w 186"/>
                <a:gd name="T3" fmla="*/ 0 h 139"/>
                <a:gd name="T4" fmla="*/ 0 w 186"/>
                <a:gd name="T5" fmla="*/ 139 h 139"/>
                <a:gd name="T6" fmla="*/ 5 w 186"/>
                <a:gd name="T7" fmla="*/ 139 h 139"/>
                <a:gd name="T8" fmla="*/ 5 w 186"/>
                <a:gd name="T9" fmla="*/ 3 h 139"/>
                <a:gd name="T10" fmla="*/ 186 w 186"/>
                <a:gd name="T11" fmla="*/ 3 h 139"/>
                <a:gd name="T12" fmla="*/ 18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3"/>
                  </a:lnTo>
                  <a:lnTo>
                    <a:pt x="186" y="3"/>
                  </a:lnTo>
                  <a:lnTo>
                    <a:pt x="186" y="0"/>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3" name="Freeform 249"/>
            <p:cNvSpPr>
              <a:spLocks/>
            </p:cNvSpPr>
            <p:nvPr/>
          </p:nvSpPr>
          <p:spPr bwMode="auto">
            <a:xfrm>
              <a:off x="4631" y="1860"/>
              <a:ext cx="181" cy="136"/>
            </a:xfrm>
            <a:custGeom>
              <a:avLst/>
              <a:gdLst>
                <a:gd name="T0" fmla="*/ 181 w 181"/>
                <a:gd name="T1" fmla="*/ 0 h 136"/>
                <a:gd name="T2" fmla="*/ 0 w 181"/>
                <a:gd name="T3" fmla="*/ 0 h 136"/>
                <a:gd name="T4" fmla="*/ 0 w 181"/>
                <a:gd name="T5" fmla="*/ 136 h 136"/>
                <a:gd name="T6" fmla="*/ 7 w 181"/>
                <a:gd name="T7" fmla="*/ 136 h 136"/>
                <a:gd name="T8" fmla="*/ 7 w 181"/>
                <a:gd name="T9" fmla="*/ 4 h 136"/>
                <a:gd name="T10" fmla="*/ 181 w 181"/>
                <a:gd name="T11" fmla="*/ 4 h 136"/>
                <a:gd name="T12" fmla="*/ 181 w 181"/>
                <a:gd name="T13" fmla="*/ 0 h 136"/>
                <a:gd name="T14" fmla="*/ 0 60000 65536"/>
                <a:gd name="T15" fmla="*/ 0 60000 65536"/>
                <a:gd name="T16" fmla="*/ 0 60000 65536"/>
                <a:gd name="T17" fmla="*/ 0 60000 65536"/>
                <a:gd name="T18" fmla="*/ 0 60000 65536"/>
                <a:gd name="T19" fmla="*/ 0 60000 65536"/>
                <a:gd name="T20" fmla="*/ 0 60000 65536"/>
                <a:gd name="T21" fmla="*/ 0 w 181"/>
                <a:gd name="T22" fmla="*/ 0 h 136"/>
                <a:gd name="T23" fmla="*/ 181 w 181"/>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6">
                  <a:moveTo>
                    <a:pt x="181" y="0"/>
                  </a:moveTo>
                  <a:lnTo>
                    <a:pt x="0" y="0"/>
                  </a:lnTo>
                  <a:lnTo>
                    <a:pt x="0" y="136"/>
                  </a:lnTo>
                  <a:lnTo>
                    <a:pt x="7" y="136"/>
                  </a:lnTo>
                  <a:lnTo>
                    <a:pt x="7" y="4"/>
                  </a:lnTo>
                  <a:lnTo>
                    <a:pt x="181" y="4"/>
                  </a:lnTo>
                  <a:lnTo>
                    <a:pt x="181" y="0"/>
                  </a:lnTo>
                  <a:close/>
                </a:path>
              </a:pathLst>
            </a:custGeom>
            <a:solidFill>
              <a:srgbClr val="B5B5B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4" name="Freeform 250"/>
            <p:cNvSpPr>
              <a:spLocks/>
            </p:cNvSpPr>
            <p:nvPr/>
          </p:nvSpPr>
          <p:spPr bwMode="auto">
            <a:xfrm>
              <a:off x="4638" y="1864"/>
              <a:ext cx="174" cy="132"/>
            </a:xfrm>
            <a:custGeom>
              <a:avLst/>
              <a:gdLst>
                <a:gd name="T0" fmla="*/ 174 w 174"/>
                <a:gd name="T1" fmla="*/ 0 h 132"/>
                <a:gd name="T2" fmla="*/ 0 w 174"/>
                <a:gd name="T3" fmla="*/ 0 h 132"/>
                <a:gd name="T4" fmla="*/ 0 w 174"/>
                <a:gd name="T5" fmla="*/ 132 h 132"/>
                <a:gd name="T6" fmla="*/ 5 w 174"/>
                <a:gd name="T7" fmla="*/ 132 h 132"/>
                <a:gd name="T8" fmla="*/ 5 w 174"/>
                <a:gd name="T9" fmla="*/ 5 h 132"/>
                <a:gd name="T10" fmla="*/ 174 w 174"/>
                <a:gd name="T11" fmla="*/ 5 h 132"/>
                <a:gd name="T12" fmla="*/ 174 w 174"/>
                <a:gd name="T13" fmla="*/ 0 h 132"/>
                <a:gd name="T14" fmla="*/ 0 60000 65536"/>
                <a:gd name="T15" fmla="*/ 0 60000 65536"/>
                <a:gd name="T16" fmla="*/ 0 60000 65536"/>
                <a:gd name="T17" fmla="*/ 0 60000 65536"/>
                <a:gd name="T18" fmla="*/ 0 60000 65536"/>
                <a:gd name="T19" fmla="*/ 0 60000 65536"/>
                <a:gd name="T20" fmla="*/ 0 60000 65536"/>
                <a:gd name="T21" fmla="*/ 0 w 174"/>
                <a:gd name="T22" fmla="*/ 0 h 132"/>
                <a:gd name="T23" fmla="*/ 174 w 174"/>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2">
                  <a:moveTo>
                    <a:pt x="174" y="0"/>
                  </a:moveTo>
                  <a:lnTo>
                    <a:pt x="0" y="0"/>
                  </a:lnTo>
                  <a:lnTo>
                    <a:pt x="0" y="132"/>
                  </a:lnTo>
                  <a:lnTo>
                    <a:pt x="5" y="132"/>
                  </a:lnTo>
                  <a:lnTo>
                    <a:pt x="5" y="5"/>
                  </a:lnTo>
                  <a:lnTo>
                    <a:pt x="174" y="5"/>
                  </a:lnTo>
                  <a:lnTo>
                    <a:pt x="174" y="0"/>
                  </a:lnTo>
                  <a:close/>
                </a:path>
              </a:pathLst>
            </a:custGeom>
            <a:solidFill>
              <a:srgbClr val="B8B8B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5" name="Freeform 251"/>
            <p:cNvSpPr>
              <a:spLocks/>
            </p:cNvSpPr>
            <p:nvPr/>
          </p:nvSpPr>
          <p:spPr bwMode="auto">
            <a:xfrm>
              <a:off x="4643" y="1869"/>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4 h 127"/>
                <a:gd name="T10" fmla="*/ 169 w 169"/>
                <a:gd name="T11" fmla="*/ 4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4"/>
                  </a:lnTo>
                  <a:lnTo>
                    <a:pt x="169" y="4"/>
                  </a:lnTo>
                  <a:lnTo>
                    <a:pt x="169" y="0"/>
                  </a:lnTo>
                  <a:close/>
                </a:path>
              </a:pathLst>
            </a:custGeom>
            <a:solidFill>
              <a:srgbClr val="BABAB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6" name="Freeform 252"/>
            <p:cNvSpPr>
              <a:spLocks/>
            </p:cNvSpPr>
            <p:nvPr/>
          </p:nvSpPr>
          <p:spPr bwMode="auto">
            <a:xfrm>
              <a:off x="4649" y="1873"/>
              <a:ext cx="163" cy="123"/>
            </a:xfrm>
            <a:custGeom>
              <a:avLst/>
              <a:gdLst>
                <a:gd name="T0" fmla="*/ 163 w 163"/>
                <a:gd name="T1" fmla="*/ 0 h 123"/>
                <a:gd name="T2" fmla="*/ 0 w 163"/>
                <a:gd name="T3" fmla="*/ 0 h 123"/>
                <a:gd name="T4" fmla="*/ 0 w 163"/>
                <a:gd name="T5" fmla="*/ 123 h 123"/>
                <a:gd name="T6" fmla="*/ 5 w 163"/>
                <a:gd name="T7" fmla="*/ 123 h 123"/>
                <a:gd name="T8" fmla="*/ 5 w 163"/>
                <a:gd name="T9" fmla="*/ 5 h 123"/>
                <a:gd name="T10" fmla="*/ 163 w 163"/>
                <a:gd name="T11" fmla="*/ 5 h 123"/>
                <a:gd name="T12" fmla="*/ 163 w 163"/>
                <a:gd name="T13" fmla="*/ 0 h 123"/>
                <a:gd name="T14" fmla="*/ 0 60000 65536"/>
                <a:gd name="T15" fmla="*/ 0 60000 65536"/>
                <a:gd name="T16" fmla="*/ 0 60000 65536"/>
                <a:gd name="T17" fmla="*/ 0 60000 65536"/>
                <a:gd name="T18" fmla="*/ 0 60000 65536"/>
                <a:gd name="T19" fmla="*/ 0 60000 65536"/>
                <a:gd name="T20" fmla="*/ 0 60000 65536"/>
                <a:gd name="T21" fmla="*/ 0 w 163"/>
                <a:gd name="T22" fmla="*/ 0 h 123"/>
                <a:gd name="T23" fmla="*/ 163 w 163"/>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3">
                  <a:moveTo>
                    <a:pt x="163" y="0"/>
                  </a:moveTo>
                  <a:lnTo>
                    <a:pt x="0" y="0"/>
                  </a:lnTo>
                  <a:lnTo>
                    <a:pt x="0" y="123"/>
                  </a:lnTo>
                  <a:lnTo>
                    <a:pt x="5" y="123"/>
                  </a:lnTo>
                  <a:lnTo>
                    <a:pt x="5" y="5"/>
                  </a:lnTo>
                  <a:lnTo>
                    <a:pt x="163" y="5"/>
                  </a:lnTo>
                  <a:lnTo>
                    <a:pt x="163" y="0"/>
                  </a:lnTo>
                  <a:close/>
                </a:path>
              </a:pathLst>
            </a:custGeom>
            <a:solidFill>
              <a:srgbClr val="BDBDB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7" name="Freeform 253"/>
            <p:cNvSpPr>
              <a:spLocks/>
            </p:cNvSpPr>
            <p:nvPr/>
          </p:nvSpPr>
          <p:spPr bwMode="auto">
            <a:xfrm>
              <a:off x="4654" y="1878"/>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4 h 118"/>
                <a:gd name="T10" fmla="*/ 158 w 158"/>
                <a:gd name="T11" fmla="*/ 4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4"/>
                  </a:lnTo>
                  <a:lnTo>
                    <a:pt x="158" y="4"/>
                  </a:lnTo>
                  <a:lnTo>
                    <a:pt x="158" y="0"/>
                  </a:lnTo>
                  <a:close/>
                </a:path>
              </a:pathLst>
            </a:custGeom>
            <a:solidFill>
              <a:srgbClr val="BFBFB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8" name="Freeform 254"/>
            <p:cNvSpPr>
              <a:spLocks/>
            </p:cNvSpPr>
            <p:nvPr/>
          </p:nvSpPr>
          <p:spPr bwMode="auto">
            <a:xfrm>
              <a:off x="4660" y="1882"/>
              <a:ext cx="152" cy="114"/>
            </a:xfrm>
            <a:custGeom>
              <a:avLst/>
              <a:gdLst>
                <a:gd name="T0" fmla="*/ 152 w 152"/>
                <a:gd name="T1" fmla="*/ 0 h 114"/>
                <a:gd name="T2" fmla="*/ 0 w 152"/>
                <a:gd name="T3" fmla="*/ 0 h 114"/>
                <a:gd name="T4" fmla="*/ 0 w 152"/>
                <a:gd name="T5" fmla="*/ 114 h 114"/>
                <a:gd name="T6" fmla="*/ 7 w 152"/>
                <a:gd name="T7" fmla="*/ 114 h 114"/>
                <a:gd name="T8" fmla="*/ 7 w 152"/>
                <a:gd name="T9" fmla="*/ 5 h 114"/>
                <a:gd name="T10" fmla="*/ 152 w 152"/>
                <a:gd name="T11" fmla="*/ 5 h 114"/>
                <a:gd name="T12" fmla="*/ 152 w 152"/>
                <a:gd name="T13" fmla="*/ 0 h 114"/>
                <a:gd name="T14" fmla="*/ 0 60000 65536"/>
                <a:gd name="T15" fmla="*/ 0 60000 65536"/>
                <a:gd name="T16" fmla="*/ 0 60000 65536"/>
                <a:gd name="T17" fmla="*/ 0 60000 65536"/>
                <a:gd name="T18" fmla="*/ 0 60000 65536"/>
                <a:gd name="T19" fmla="*/ 0 60000 65536"/>
                <a:gd name="T20" fmla="*/ 0 60000 65536"/>
                <a:gd name="T21" fmla="*/ 0 w 152"/>
                <a:gd name="T22" fmla="*/ 0 h 114"/>
                <a:gd name="T23" fmla="*/ 152 w 15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4">
                  <a:moveTo>
                    <a:pt x="152" y="0"/>
                  </a:moveTo>
                  <a:lnTo>
                    <a:pt x="0" y="0"/>
                  </a:lnTo>
                  <a:lnTo>
                    <a:pt x="0" y="114"/>
                  </a:lnTo>
                  <a:lnTo>
                    <a:pt x="7" y="114"/>
                  </a:lnTo>
                  <a:lnTo>
                    <a:pt x="7" y="5"/>
                  </a:lnTo>
                  <a:lnTo>
                    <a:pt x="152" y="5"/>
                  </a:lnTo>
                  <a:lnTo>
                    <a:pt x="152" y="0"/>
                  </a:lnTo>
                  <a:close/>
                </a:path>
              </a:pathLst>
            </a:custGeom>
            <a:solidFill>
              <a:srgbClr val="C1C1C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79" name="Freeform 255"/>
            <p:cNvSpPr>
              <a:spLocks/>
            </p:cNvSpPr>
            <p:nvPr/>
          </p:nvSpPr>
          <p:spPr bwMode="auto">
            <a:xfrm>
              <a:off x="4667" y="1887"/>
              <a:ext cx="145" cy="109"/>
            </a:xfrm>
            <a:custGeom>
              <a:avLst/>
              <a:gdLst>
                <a:gd name="T0" fmla="*/ 145 w 145"/>
                <a:gd name="T1" fmla="*/ 0 h 109"/>
                <a:gd name="T2" fmla="*/ 0 w 145"/>
                <a:gd name="T3" fmla="*/ 0 h 109"/>
                <a:gd name="T4" fmla="*/ 0 w 145"/>
                <a:gd name="T5" fmla="*/ 109 h 109"/>
                <a:gd name="T6" fmla="*/ 7 w 145"/>
                <a:gd name="T7" fmla="*/ 109 h 109"/>
                <a:gd name="T8" fmla="*/ 7 w 145"/>
                <a:gd name="T9" fmla="*/ 5 h 109"/>
                <a:gd name="T10" fmla="*/ 145 w 145"/>
                <a:gd name="T11" fmla="*/ 5 h 109"/>
                <a:gd name="T12" fmla="*/ 145 w 145"/>
                <a:gd name="T13" fmla="*/ 0 h 109"/>
                <a:gd name="T14" fmla="*/ 0 60000 65536"/>
                <a:gd name="T15" fmla="*/ 0 60000 65536"/>
                <a:gd name="T16" fmla="*/ 0 60000 65536"/>
                <a:gd name="T17" fmla="*/ 0 60000 65536"/>
                <a:gd name="T18" fmla="*/ 0 60000 65536"/>
                <a:gd name="T19" fmla="*/ 0 60000 65536"/>
                <a:gd name="T20" fmla="*/ 0 60000 65536"/>
                <a:gd name="T21" fmla="*/ 0 w 145"/>
                <a:gd name="T22" fmla="*/ 0 h 109"/>
                <a:gd name="T23" fmla="*/ 145 w 145"/>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9">
                  <a:moveTo>
                    <a:pt x="145" y="0"/>
                  </a:moveTo>
                  <a:lnTo>
                    <a:pt x="0" y="0"/>
                  </a:lnTo>
                  <a:lnTo>
                    <a:pt x="0" y="109"/>
                  </a:lnTo>
                  <a:lnTo>
                    <a:pt x="7" y="109"/>
                  </a:lnTo>
                  <a:lnTo>
                    <a:pt x="7" y="5"/>
                  </a:lnTo>
                  <a:lnTo>
                    <a:pt x="145" y="5"/>
                  </a:lnTo>
                  <a:lnTo>
                    <a:pt x="145" y="0"/>
                  </a:lnTo>
                  <a:close/>
                </a:path>
              </a:pathLst>
            </a:custGeom>
            <a:solidFill>
              <a:srgbClr val="C4C4C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0" name="Freeform 256"/>
            <p:cNvSpPr>
              <a:spLocks/>
            </p:cNvSpPr>
            <p:nvPr/>
          </p:nvSpPr>
          <p:spPr bwMode="auto">
            <a:xfrm>
              <a:off x="4674" y="1892"/>
              <a:ext cx="138" cy="104"/>
            </a:xfrm>
            <a:custGeom>
              <a:avLst/>
              <a:gdLst>
                <a:gd name="T0" fmla="*/ 138 w 138"/>
                <a:gd name="T1" fmla="*/ 0 h 104"/>
                <a:gd name="T2" fmla="*/ 0 w 138"/>
                <a:gd name="T3" fmla="*/ 0 h 104"/>
                <a:gd name="T4" fmla="*/ 0 w 138"/>
                <a:gd name="T5" fmla="*/ 104 h 104"/>
                <a:gd name="T6" fmla="*/ 7 w 138"/>
                <a:gd name="T7" fmla="*/ 104 h 104"/>
                <a:gd name="T8" fmla="*/ 7 w 138"/>
                <a:gd name="T9" fmla="*/ 5 h 104"/>
                <a:gd name="T10" fmla="*/ 138 w 138"/>
                <a:gd name="T11" fmla="*/ 5 h 104"/>
                <a:gd name="T12" fmla="*/ 138 w 138"/>
                <a:gd name="T13" fmla="*/ 0 h 104"/>
                <a:gd name="T14" fmla="*/ 0 60000 65536"/>
                <a:gd name="T15" fmla="*/ 0 60000 65536"/>
                <a:gd name="T16" fmla="*/ 0 60000 65536"/>
                <a:gd name="T17" fmla="*/ 0 60000 65536"/>
                <a:gd name="T18" fmla="*/ 0 60000 65536"/>
                <a:gd name="T19" fmla="*/ 0 60000 65536"/>
                <a:gd name="T20" fmla="*/ 0 60000 65536"/>
                <a:gd name="T21" fmla="*/ 0 w 138"/>
                <a:gd name="T22" fmla="*/ 0 h 104"/>
                <a:gd name="T23" fmla="*/ 138 w 13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4">
                  <a:moveTo>
                    <a:pt x="138" y="0"/>
                  </a:moveTo>
                  <a:lnTo>
                    <a:pt x="0" y="0"/>
                  </a:lnTo>
                  <a:lnTo>
                    <a:pt x="0" y="104"/>
                  </a:lnTo>
                  <a:lnTo>
                    <a:pt x="7" y="104"/>
                  </a:lnTo>
                  <a:lnTo>
                    <a:pt x="7" y="5"/>
                  </a:lnTo>
                  <a:lnTo>
                    <a:pt x="138" y="5"/>
                  </a:lnTo>
                  <a:lnTo>
                    <a:pt x="138" y="0"/>
                  </a:lnTo>
                  <a:close/>
                </a:path>
              </a:pathLst>
            </a:custGeom>
            <a:solidFill>
              <a:srgbClr val="C6C6C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1" name="Freeform 257"/>
            <p:cNvSpPr>
              <a:spLocks/>
            </p:cNvSpPr>
            <p:nvPr/>
          </p:nvSpPr>
          <p:spPr bwMode="auto">
            <a:xfrm>
              <a:off x="4681" y="1897"/>
              <a:ext cx="131" cy="99"/>
            </a:xfrm>
            <a:custGeom>
              <a:avLst/>
              <a:gdLst>
                <a:gd name="T0" fmla="*/ 131 w 131"/>
                <a:gd name="T1" fmla="*/ 0 h 99"/>
                <a:gd name="T2" fmla="*/ 0 w 131"/>
                <a:gd name="T3" fmla="*/ 0 h 99"/>
                <a:gd name="T4" fmla="*/ 0 w 131"/>
                <a:gd name="T5" fmla="*/ 99 h 99"/>
                <a:gd name="T6" fmla="*/ 7 w 131"/>
                <a:gd name="T7" fmla="*/ 99 h 99"/>
                <a:gd name="T8" fmla="*/ 7 w 131"/>
                <a:gd name="T9" fmla="*/ 7 h 99"/>
                <a:gd name="T10" fmla="*/ 131 w 131"/>
                <a:gd name="T11" fmla="*/ 7 h 99"/>
                <a:gd name="T12" fmla="*/ 131 w 131"/>
                <a:gd name="T13" fmla="*/ 0 h 99"/>
                <a:gd name="T14" fmla="*/ 0 60000 65536"/>
                <a:gd name="T15" fmla="*/ 0 60000 65536"/>
                <a:gd name="T16" fmla="*/ 0 60000 65536"/>
                <a:gd name="T17" fmla="*/ 0 60000 65536"/>
                <a:gd name="T18" fmla="*/ 0 60000 65536"/>
                <a:gd name="T19" fmla="*/ 0 60000 65536"/>
                <a:gd name="T20" fmla="*/ 0 60000 65536"/>
                <a:gd name="T21" fmla="*/ 0 w 131"/>
                <a:gd name="T22" fmla="*/ 0 h 99"/>
                <a:gd name="T23" fmla="*/ 131 w 131"/>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9">
                  <a:moveTo>
                    <a:pt x="131" y="0"/>
                  </a:moveTo>
                  <a:lnTo>
                    <a:pt x="0" y="0"/>
                  </a:lnTo>
                  <a:lnTo>
                    <a:pt x="0" y="99"/>
                  </a:lnTo>
                  <a:lnTo>
                    <a:pt x="7" y="99"/>
                  </a:lnTo>
                  <a:lnTo>
                    <a:pt x="7" y="7"/>
                  </a:lnTo>
                  <a:lnTo>
                    <a:pt x="131" y="7"/>
                  </a:lnTo>
                  <a:lnTo>
                    <a:pt x="131" y="0"/>
                  </a:lnTo>
                  <a:close/>
                </a:path>
              </a:pathLst>
            </a:custGeom>
            <a:solidFill>
              <a:srgbClr val="C9C9C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2" name="Freeform 258"/>
            <p:cNvSpPr>
              <a:spLocks/>
            </p:cNvSpPr>
            <p:nvPr/>
          </p:nvSpPr>
          <p:spPr bwMode="auto">
            <a:xfrm>
              <a:off x="4688" y="1904"/>
              <a:ext cx="124" cy="92"/>
            </a:xfrm>
            <a:custGeom>
              <a:avLst/>
              <a:gdLst>
                <a:gd name="T0" fmla="*/ 124 w 124"/>
                <a:gd name="T1" fmla="*/ 0 h 92"/>
                <a:gd name="T2" fmla="*/ 0 w 124"/>
                <a:gd name="T3" fmla="*/ 0 h 92"/>
                <a:gd name="T4" fmla="*/ 0 w 124"/>
                <a:gd name="T5" fmla="*/ 92 h 92"/>
                <a:gd name="T6" fmla="*/ 8 w 124"/>
                <a:gd name="T7" fmla="*/ 92 h 92"/>
                <a:gd name="T8" fmla="*/ 8 w 124"/>
                <a:gd name="T9" fmla="*/ 5 h 92"/>
                <a:gd name="T10" fmla="*/ 124 w 124"/>
                <a:gd name="T11" fmla="*/ 5 h 92"/>
                <a:gd name="T12" fmla="*/ 124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5"/>
                  </a:lnTo>
                  <a:lnTo>
                    <a:pt x="124" y="5"/>
                  </a:lnTo>
                  <a:lnTo>
                    <a:pt x="124" y="0"/>
                  </a:lnTo>
                  <a:close/>
                </a:path>
              </a:pathLst>
            </a:custGeom>
            <a:solidFill>
              <a:srgbClr val="CBCBC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3" name="Freeform 259"/>
            <p:cNvSpPr>
              <a:spLocks/>
            </p:cNvSpPr>
            <p:nvPr/>
          </p:nvSpPr>
          <p:spPr bwMode="auto">
            <a:xfrm>
              <a:off x="4696" y="1909"/>
              <a:ext cx="116" cy="87"/>
            </a:xfrm>
            <a:custGeom>
              <a:avLst/>
              <a:gdLst>
                <a:gd name="T0" fmla="*/ 116 w 116"/>
                <a:gd name="T1" fmla="*/ 0 h 87"/>
                <a:gd name="T2" fmla="*/ 0 w 116"/>
                <a:gd name="T3" fmla="*/ 0 h 87"/>
                <a:gd name="T4" fmla="*/ 0 w 116"/>
                <a:gd name="T5" fmla="*/ 87 h 87"/>
                <a:gd name="T6" fmla="*/ 9 w 116"/>
                <a:gd name="T7" fmla="*/ 86 h 87"/>
                <a:gd name="T8" fmla="*/ 9 w 116"/>
                <a:gd name="T9" fmla="*/ 6 h 87"/>
                <a:gd name="T10" fmla="*/ 115 w 116"/>
                <a:gd name="T11" fmla="*/ 6 h 87"/>
                <a:gd name="T12" fmla="*/ 11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6"/>
                  </a:lnTo>
                  <a:lnTo>
                    <a:pt x="9" y="6"/>
                  </a:lnTo>
                  <a:lnTo>
                    <a:pt x="115" y="6"/>
                  </a:lnTo>
                  <a:lnTo>
                    <a:pt x="116" y="0"/>
                  </a:lnTo>
                  <a:close/>
                </a:path>
              </a:pathLst>
            </a:custGeom>
            <a:solidFill>
              <a:srgbClr val="CDCDC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4" name="Freeform 260"/>
            <p:cNvSpPr>
              <a:spLocks/>
            </p:cNvSpPr>
            <p:nvPr/>
          </p:nvSpPr>
          <p:spPr bwMode="auto">
            <a:xfrm>
              <a:off x="4705" y="1915"/>
              <a:ext cx="106" cy="80"/>
            </a:xfrm>
            <a:custGeom>
              <a:avLst/>
              <a:gdLst>
                <a:gd name="T0" fmla="*/ 106 w 106"/>
                <a:gd name="T1" fmla="*/ 0 h 80"/>
                <a:gd name="T2" fmla="*/ 0 w 106"/>
                <a:gd name="T3" fmla="*/ 0 h 80"/>
                <a:gd name="T4" fmla="*/ 0 w 106"/>
                <a:gd name="T5" fmla="*/ 80 h 80"/>
                <a:gd name="T6" fmla="*/ 7 w 106"/>
                <a:gd name="T7" fmla="*/ 80 h 80"/>
                <a:gd name="T8" fmla="*/ 7 w 106"/>
                <a:gd name="T9" fmla="*/ 6 h 80"/>
                <a:gd name="T10" fmla="*/ 106 w 106"/>
                <a:gd name="T11" fmla="*/ 6 h 80"/>
                <a:gd name="T12" fmla="*/ 106 w 106"/>
                <a:gd name="T13" fmla="*/ 0 h 80"/>
                <a:gd name="T14" fmla="*/ 0 60000 65536"/>
                <a:gd name="T15" fmla="*/ 0 60000 65536"/>
                <a:gd name="T16" fmla="*/ 0 60000 65536"/>
                <a:gd name="T17" fmla="*/ 0 60000 65536"/>
                <a:gd name="T18" fmla="*/ 0 60000 65536"/>
                <a:gd name="T19" fmla="*/ 0 60000 65536"/>
                <a:gd name="T20" fmla="*/ 0 60000 65536"/>
                <a:gd name="T21" fmla="*/ 0 w 106"/>
                <a:gd name="T22" fmla="*/ 0 h 80"/>
                <a:gd name="T23" fmla="*/ 106 w 106"/>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80">
                  <a:moveTo>
                    <a:pt x="106" y="0"/>
                  </a:moveTo>
                  <a:lnTo>
                    <a:pt x="0" y="0"/>
                  </a:lnTo>
                  <a:lnTo>
                    <a:pt x="0" y="80"/>
                  </a:lnTo>
                  <a:lnTo>
                    <a:pt x="7" y="80"/>
                  </a:lnTo>
                  <a:lnTo>
                    <a:pt x="7" y="6"/>
                  </a:lnTo>
                  <a:lnTo>
                    <a:pt x="106" y="6"/>
                  </a:lnTo>
                  <a:lnTo>
                    <a:pt x="106" y="0"/>
                  </a:lnTo>
                  <a:close/>
                </a:path>
              </a:pathLst>
            </a:custGeom>
            <a:solidFill>
              <a:srgbClr val="D0D0D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5" name="Freeform 261"/>
            <p:cNvSpPr>
              <a:spLocks/>
            </p:cNvSpPr>
            <p:nvPr/>
          </p:nvSpPr>
          <p:spPr bwMode="auto">
            <a:xfrm>
              <a:off x="4712" y="1921"/>
              <a:ext cx="100" cy="75"/>
            </a:xfrm>
            <a:custGeom>
              <a:avLst/>
              <a:gdLst>
                <a:gd name="T0" fmla="*/ 99 w 100"/>
                <a:gd name="T1" fmla="*/ 0 h 75"/>
                <a:gd name="T2" fmla="*/ 0 w 100"/>
                <a:gd name="T3" fmla="*/ 0 h 75"/>
                <a:gd name="T4" fmla="*/ 0 w 100"/>
                <a:gd name="T5" fmla="*/ 74 h 75"/>
                <a:gd name="T6" fmla="*/ 9 w 100"/>
                <a:gd name="T7" fmla="*/ 75 h 75"/>
                <a:gd name="T8" fmla="*/ 9 w 100"/>
                <a:gd name="T9" fmla="*/ 7 h 75"/>
                <a:gd name="T10" fmla="*/ 100 w 100"/>
                <a:gd name="T11" fmla="*/ 7 h 75"/>
                <a:gd name="T12" fmla="*/ 99 w 100"/>
                <a:gd name="T13" fmla="*/ 0 h 75"/>
                <a:gd name="T14" fmla="*/ 0 60000 65536"/>
                <a:gd name="T15" fmla="*/ 0 60000 65536"/>
                <a:gd name="T16" fmla="*/ 0 60000 65536"/>
                <a:gd name="T17" fmla="*/ 0 60000 65536"/>
                <a:gd name="T18" fmla="*/ 0 60000 65536"/>
                <a:gd name="T19" fmla="*/ 0 60000 65536"/>
                <a:gd name="T20" fmla="*/ 0 60000 65536"/>
                <a:gd name="T21" fmla="*/ 0 w 100"/>
                <a:gd name="T22" fmla="*/ 0 h 75"/>
                <a:gd name="T23" fmla="*/ 100 w 100"/>
                <a:gd name="T24" fmla="*/ 75 h 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5">
                  <a:moveTo>
                    <a:pt x="99" y="0"/>
                  </a:moveTo>
                  <a:lnTo>
                    <a:pt x="0" y="0"/>
                  </a:lnTo>
                  <a:lnTo>
                    <a:pt x="0" y="74"/>
                  </a:lnTo>
                  <a:lnTo>
                    <a:pt x="9" y="75"/>
                  </a:lnTo>
                  <a:lnTo>
                    <a:pt x="9" y="7"/>
                  </a:lnTo>
                  <a:lnTo>
                    <a:pt x="100" y="7"/>
                  </a:lnTo>
                  <a:lnTo>
                    <a:pt x="99" y="0"/>
                  </a:lnTo>
                  <a:close/>
                </a:path>
              </a:pathLst>
            </a:custGeom>
            <a:solidFill>
              <a:srgbClr val="D2D2D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6" name="Freeform 262"/>
            <p:cNvSpPr>
              <a:spLocks/>
            </p:cNvSpPr>
            <p:nvPr/>
          </p:nvSpPr>
          <p:spPr bwMode="auto">
            <a:xfrm>
              <a:off x="4721" y="1928"/>
              <a:ext cx="91" cy="68"/>
            </a:xfrm>
            <a:custGeom>
              <a:avLst/>
              <a:gdLst>
                <a:gd name="T0" fmla="*/ 91 w 91"/>
                <a:gd name="T1" fmla="*/ 0 h 68"/>
                <a:gd name="T2" fmla="*/ 0 w 91"/>
                <a:gd name="T3" fmla="*/ 0 h 68"/>
                <a:gd name="T4" fmla="*/ 0 w 91"/>
                <a:gd name="T5" fmla="*/ 68 h 68"/>
                <a:gd name="T6" fmla="*/ 10 w 91"/>
                <a:gd name="T7" fmla="*/ 67 h 68"/>
                <a:gd name="T8" fmla="*/ 10 w 91"/>
                <a:gd name="T9" fmla="*/ 7 h 68"/>
                <a:gd name="T10" fmla="*/ 90 w 91"/>
                <a:gd name="T11" fmla="*/ 7 h 68"/>
                <a:gd name="T12" fmla="*/ 91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7"/>
                  </a:lnTo>
                  <a:lnTo>
                    <a:pt x="10" y="7"/>
                  </a:lnTo>
                  <a:lnTo>
                    <a:pt x="90" y="7"/>
                  </a:lnTo>
                  <a:lnTo>
                    <a:pt x="91" y="0"/>
                  </a:lnTo>
                  <a:close/>
                </a:path>
              </a:pathLst>
            </a:custGeom>
            <a:solidFill>
              <a:srgbClr val="D5D5D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7" name="Freeform 263"/>
            <p:cNvSpPr>
              <a:spLocks/>
            </p:cNvSpPr>
            <p:nvPr/>
          </p:nvSpPr>
          <p:spPr bwMode="auto">
            <a:xfrm>
              <a:off x="4731" y="1935"/>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8" name="Freeform 264"/>
            <p:cNvSpPr>
              <a:spLocks/>
            </p:cNvSpPr>
            <p:nvPr/>
          </p:nvSpPr>
          <p:spPr bwMode="auto">
            <a:xfrm>
              <a:off x="4741" y="1943"/>
              <a:ext cx="71" cy="53"/>
            </a:xfrm>
            <a:custGeom>
              <a:avLst/>
              <a:gdLst>
                <a:gd name="T0" fmla="*/ 71 w 71"/>
                <a:gd name="T1" fmla="*/ 0 h 53"/>
                <a:gd name="T2" fmla="*/ 0 w 71"/>
                <a:gd name="T3" fmla="*/ 0 h 53"/>
                <a:gd name="T4" fmla="*/ 0 w 71"/>
                <a:gd name="T5" fmla="*/ 53 h 53"/>
                <a:gd name="T6" fmla="*/ 11 w 71"/>
                <a:gd name="T7" fmla="*/ 52 h 53"/>
                <a:gd name="T8" fmla="*/ 11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1" y="52"/>
                  </a:lnTo>
                  <a:lnTo>
                    <a:pt x="11" y="7"/>
                  </a:lnTo>
                  <a:lnTo>
                    <a:pt x="70" y="7"/>
                  </a:lnTo>
                  <a:lnTo>
                    <a:pt x="71" y="0"/>
                  </a:lnTo>
                  <a:close/>
                </a:path>
              </a:pathLst>
            </a:custGeom>
            <a:solidFill>
              <a:srgbClr val="D9D9D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89" name="Freeform 265"/>
            <p:cNvSpPr>
              <a:spLocks/>
            </p:cNvSpPr>
            <p:nvPr/>
          </p:nvSpPr>
          <p:spPr bwMode="auto">
            <a:xfrm>
              <a:off x="4752" y="1950"/>
              <a:ext cx="59" cy="45"/>
            </a:xfrm>
            <a:custGeom>
              <a:avLst/>
              <a:gdLst>
                <a:gd name="T0" fmla="*/ 59 w 59"/>
                <a:gd name="T1" fmla="*/ 0 h 45"/>
                <a:gd name="T2" fmla="*/ 0 w 59"/>
                <a:gd name="T3" fmla="*/ 0 h 45"/>
                <a:gd name="T4" fmla="*/ 0 w 59"/>
                <a:gd name="T5" fmla="*/ 45 h 45"/>
                <a:gd name="T6" fmla="*/ 10 w 59"/>
                <a:gd name="T7" fmla="*/ 45 h 45"/>
                <a:gd name="T8" fmla="*/ 10 w 59"/>
                <a:gd name="T9" fmla="*/ 8 h 45"/>
                <a:gd name="T10" fmla="*/ 59 w 59"/>
                <a:gd name="T11" fmla="*/ 8 h 45"/>
                <a:gd name="T12" fmla="*/ 59 w 59"/>
                <a:gd name="T13" fmla="*/ 0 h 45"/>
                <a:gd name="T14" fmla="*/ 0 60000 65536"/>
                <a:gd name="T15" fmla="*/ 0 60000 65536"/>
                <a:gd name="T16" fmla="*/ 0 60000 65536"/>
                <a:gd name="T17" fmla="*/ 0 60000 65536"/>
                <a:gd name="T18" fmla="*/ 0 60000 65536"/>
                <a:gd name="T19" fmla="*/ 0 60000 65536"/>
                <a:gd name="T20" fmla="*/ 0 60000 65536"/>
                <a:gd name="T21" fmla="*/ 0 w 59"/>
                <a:gd name="T22" fmla="*/ 0 h 45"/>
                <a:gd name="T23" fmla="*/ 59 w 59"/>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5">
                  <a:moveTo>
                    <a:pt x="59" y="0"/>
                  </a:moveTo>
                  <a:lnTo>
                    <a:pt x="0" y="0"/>
                  </a:lnTo>
                  <a:lnTo>
                    <a:pt x="0" y="45"/>
                  </a:lnTo>
                  <a:lnTo>
                    <a:pt x="10" y="45"/>
                  </a:lnTo>
                  <a:lnTo>
                    <a:pt x="10" y="8"/>
                  </a:lnTo>
                  <a:lnTo>
                    <a:pt x="59" y="8"/>
                  </a:lnTo>
                  <a:lnTo>
                    <a:pt x="59" y="0"/>
                  </a:lnTo>
                  <a:close/>
                </a:path>
              </a:pathLst>
            </a:custGeom>
            <a:solidFill>
              <a:srgbClr val="DCDCD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90" name="Freeform 266"/>
            <p:cNvSpPr>
              <a:spLocks/>
            </p:cNvSpPr>
            <p:nvPr/>
          </p:nvSpPr>
          <p:spPr bwMode="auto">
            <a:xfrm>
              <a:off x="4762" y="1958"/>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91" name="Freeform 267"/>
            <p:cNvSpPr>
              <a:spLocks/>
            </p:cNvSpPr>
            <p:nvPr/>
          </p:nvSpPr>
          <p:spPr bwMode="auto">
            <a:xfrm>
              <a:off x="4773" y="1967"/>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92" name="Freeform 268"/>
            <p:cNvSpPr>
              <a:spLocks/>
            </p:cNvSpPr>
            <p:nvPr/>
          </p:nvSpPr>
          <p:spPr bwMode="auto">
            <a:xfrm>
              <a:off x="4786" y="1976"/>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93" name="Freeform 269"/>
            <p:cNvSpPr>
              <a:spLocks/>
            </p:cNvSpPr>
            <p:nvPr/>
          </p:nvSpPr>
          <p:spPr bwMode="auto">
            <a:xfrm>
              <a:off x="4798" y="1986"/>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94" name="Line 270"/>
            <p:cNvSpPr>
              <a:spLocks noChangeShapeType="1"/>
            </p:cNvSpPr>
            <p:nvPr/>
          </p:nvSpPr>
          <p:spPr bwMode="auto">
            <a:xfrm>
              <a:off x="4633" y="2018"/>
              <a:ext cx="1" cy="1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95" name="Line 271"/>
            <p:cNvSpPr>
              <a:spLocks noChangeShapeType="1"/>
            </p:cNvSpPr>
            <p:nvPr/>
          </p:nvSpPr>
          <p:spPr bwMode="auto">
            <a:xfrm>
              <a:off x="4597" y="2018"/>
              <a:ext cx="1" cy="1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96" name="Line 272"/>
            <p:cNvSpPr>
              <a:spLocks noChangeShapeType="1"/>
            </p:cNvSpPr>
            <p:nvPr/>
          </p:nvSpPr>
          <p:spPr bwMode="auto">
            <a:xfrm>
              <a:off x="4555" y="2018"/>
              <a:ext cx="285"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97" name="Rectangle 273"/>
            <p:cNvSpPr>
              <a:spLocks noChangeArrowheads="1"/>
            </p:cNvSpPr>
            <p:nvPr/>
          </p:nvSpPr>
          <p:spPr bwMode="auto">
            <a:xfrm>
              <a:off x="4772" y="2082"/>
              <a:ext cx="35" cy="3"/>
            </a:xfrm>
            <a:prstGeom prst="rect">
              <a:avLst/>
            </a:prstGeom>
            <a:solidFill>
              <a:srgbClr val="E6E6E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98" name="Rectangle 274"/>
            <p:cNvSpPr>
              <a:spLocks noChangeArrowheads="1"/>
            </p:cNvSpPr>
            <p:nvPr/>
          </p:nvSpPr>
          <p:spPr bwMode="auto">
            <a:xfrm>
              <a:off x="4772" y="2081"/>
              <a:ext cx="35" cy="1"/>
            </a:xfrm>
            <a:prstGeom prst="rect">
              <a:avLst/>
            </a:prstGeom>
            <a:solidFill>
              <a:srgbClr val="DDDDD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99" name="Rectangle 275"/>
            <p:cNvSpPr>
              <a:spLocks noChangeArrowheads="1"/>
            </p:cNvSpPr>
            <p:nvPr/>
          </p:nvSpPr>
          <p:spPr bwMode="auto">
            <a:xfrm>
              <a:off x="4772" y="2080"/>
              <a:ext cx="35" cy="1"/>
            </a:xfrm>
            <a:prstGeom prst="rect">
              <a:avLst/>
            </a:prstGeom>
            <a:solidFill>
              <a:srgbClr val="D5D5D5"/>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0" name="Rectangle 276"/>
            <p:cNvSpPr>
              <a:spLocks noChangeArrowheads="1"/>
            </p:cNvSpPr>
            <p:nvPr/>
          </p:nvSpPr>
          <p:spPr bwMode="auto">
            <a:xfrm>
              <a:off x="4772" y="2079"/>
              <a:ext cx="35" cy="1"/>
            </a:xfrm>
            <a:prstGeom prst="rect">
              <a:avLst/>
            </a:prstGeom>
            <a:solidFill>
              <a:srgbClr val="CDCDC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1" name="Rectangle 277"/>
            <p:cNvSpPr>
              <a:spLocks noChangeArrowheads="1"/>
            </p:cNvSpPr>
            <p:nvPr/>
          </p:nvSpPr>
          <p:spPr bwMode="auto">
            <a:xfrm>
              <a:off x="4772" y="2077"/>
              <a:ext cx="35" cy="2"/>
            </a:xfrm>
            <a:prstGeom prst="rect">
              <a:avLst/>
            </a:prstGeom>
            <a:solidFill>
              <a:srgbClr val="C6C6C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2" name="Rectangle 278"/>
            <p:cNvSpPr>
              <a:spLocks noChangeArrowheads="1"/>
            </p:cNvSpPr>
            <p:nvPr/>
          </p:nvSpPr>
          <p:spPr bwMode="auto">
            <a:xfrm>
              <a:off x="4772" y="2076"/>
              <a:ext cx="35" cy="1"/>
            </a:xfrm>
            <a:prstGeom prst="rect">
              <a:avLst/>
            </a:prstGeom>
            <a:solidFill>
              <a:srgbClr val="BEBEBE"/>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3" name="Rectangle 279"/>
            <p:cNvSpPr>
              <a:spLocks noChangeArrowheads="1"/>
            </p:cNvSpPr>
            <p:nvPr/>
          </p:nvSpPr>
          <p:spPr bwMode="auto">
            <a:xfrm>
              <a:off x="4772" y="2075"/>
              <a:ext cx="35" cy="1"/>
            </a:xfrm>
            <a:prstGeom prst="rect">
              <a:avLst/>
            </a:prstGeom>
            <a:solidFill>
              <a:srgbClr val="B6B6B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4" name="Freeform 280"/>
            <p:cNvSpPr>
              <a:spLocks/>
            </p:cNvSpPr>
            <p:nvPr/>
          </p:nvSpPr>
          <p:spPr bwMode="auto">
            <a:xfrm>
              <a:off x="4771" y="2073"/>
              <a:ext cx="36" cy="2"/>
            </a:xfrm>
            <a:custGeom>
              <a:avLst/>
              <a:gdLst>
                <a:gd name="T0" fmla="*/ 1 w 36"/>
                <a:gd name="T1" fmla="*/ 2 h 2"/>
                <a:gd name="T2" fmla="*/ 36 w 36"/>
                <a:gd name="T3" fmla="*/ 2 h 2"/>
                <a:gd name="T4" fmla="*/ 35 w 36"/>
                <a:gd name="T5" fmla="*/ 0 h 2"/>
                <a:gd name="T6" fmla="*/ 0 w 36"/>
                <a:gd name="T7" fmla="*/ 0 h 2"/>
                <a:gd name="T8" fmla="*/ 1 w 36"/>
                <a:gd name="T9" fmla="*/ 2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05" name="Rectangle 281"/>
            <p:cNvSpPr>
              <a:spLocks noChangeArrowheads="1"/>
            </p:cNvSpPr>
            <p:nvPr/>
          </p:nvSpPr>
          <p:spPr bwMode="auto">
            <a:xfrm>
              <a:off x="4771" y="2072"/>
              <a:ext cx="35" cy="1"/>
            </a:xfrm>
            <a:prstGeom prst="rect">
              <a:avLst/>
            </a:prstGeom>
            <a:solidFill>
              <a:srgbClr val="A6A6A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6" name="Freeform 282"/>
            <p:cNvSpPr>
              <a:spLocks/>
            </p:cNvSpPr>
            <p:nvPr/>
          </p:nvSpPr>
          <p:spPr bwMode="auto">
            <a:xfrm>
              <a:off x="4771" y="2071"/>
              <a:ext cx="36" cy="1"/>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07" name="Rectangle 283"/>
            <p:cNvSpPr>
              <a:spLocks noChangeArrowheads="1"/>
            </p:cNvSpPr>
            <p:nvPr/>
          </p:nvSpPr>
          <p:spPr bwMode="auto">
            <a:xfrm>
              <a:off x="4772" y="2071"/>
              <a:ext cx="35" cy="1"/>
            </a:xfrm>
            <a:prstGeom prst="rect">
              <a:avLst/>
            </a:prstGeom>
            <a:solidFill>
              <a:srgbClr val="9A9A9A"/>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8" name="Rectangle 284"/>
            <p:cNvSpPr>
              <a:spLocks noChangeArrowheads="1"/>
            </p:cNvSpPr>
            <p:nvPr/>
          </p:nvSpPr>
          <p:spPr bwMode="auto">
            <a:xfrm>
              <a:off x="4739" y="2076"/>
              <a:ext cx="82" cy="5"/>
            </a:xfrm>
            <a:prstGeom prst="rect">
              <a:avLst/>
            </a:prstGeom>
            <a:solidFill>
              <a:srgbClr val="0000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09" name="Freeform 285"/>
            <p:cNvSpPr>
              <a:spLocks noEditPoints="1"/>
            </p:cNvSpPr>
            <p:nvPr/>
          </p:nvSpPr>
          <p:spPr bwMode="auto">
            <a:xfrm>
              <a:off x="4519" y="2062"/>
              <a:ext cx="45" cy="24"/>
            </a:xfrm>
            <a:custGeom>
              <a:avLst/>
              <a:gdLst>
                <a:gd name="T0" fmla="*/ 0 w 45"/>
                <a:gd name="T1" fmla="*/ 24 h 24"/>
                <a:gd name="T2" fmla="*/ 0 w 45"/>
                <a:gd name="T3" fmla="*/ 0 h 24"/>
                <a:gd name="T4" fmla="*/ 1 w 45"/>
                <a:gd name="T5" fmla="*/ 0 h 24"/>
                <a:gd name="T6" fmla="*/ 1 w 45"/>
                <a:gd name="T7" fmla="*/ 24 h 24"/>
                <a:gd name="T8" fmla="*/ 0 w 45"/>
                <a:gd name="T9" fmla="*/ 24 h 24"/>
                <a:gd name="T10" fmla="*/ 45 w 45"/>
                <a:gd name="T11" fmla="*/ 0 h 24"/>
                <a:gd name="T12" fmla="*/ 45 w 45"/>
                <a:gd name="T13" fmla="*/ 24 h 24"/>
                <a:gd name="T14" fmla="*/ 43 w 45"/>
                <a:gd name="T15" fmla="*/ 24 h 24"/>
                <a:gd name="T16" fmla="*/ 43 w 45"/>
                <a:gd name="T17" fmla="*/ 0 h 24"/>
                <a:gd name="T18" fmla="*/ 45 w 4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24"/>
                <a:gd name="T32" fmla="*/ 45 w 4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24">
                  <a:moveTo>
                    <a:pt x="0" y="24"/>
                  </a:moveTo>
                  <a:lnTo>
                    <a:pt x="0" y="0"/>
                  </a:lnTo>
                  <a:lnTo>
                    <a:pt x="1" y="0"/>
                  </a:lnTo>
                  <a:lnTo>
                    <a:pt x="1" y="24"/>
                  </a:lnTo>
                  <a:lnTo>
                    <a:pt x="0" y="24"/>
                  </a:lnTo>
                  <a:close/>
                  <a:moveTo>
                    <a:pt x="45" y="0"/>
                  </a:moveTo>
                  <a:lnTo>
                    <a:pt x="45" y="24"/>
                  </a:lnTo>
                  <a:lnTo>
                    <a:pt x="43" y="24"/>
                  </a:lnTo>
                  <a:lnTo>
                    <a:pt x="43" y="0"/>
                  </a:lnTo>
                  <a:lnTo>
                    <a:pt x="45"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0" name="Freeform 286"/>
            <p:cNvSpPr>
              <a:spLocks noEditPoints="1"/>
            </p:cNvSpPr>
            <p:nvPr/>
          </p:nvSpPr>
          <p:spPr bwMode="auto">
            <a:xfrm>
              <a:off x="4520" y="2062"/>
              <a:ext cx="42" cy="24"/>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1" name="Freeform 287"/>
            <p:cNvSpPr>
              <a:spLocks noEditPoints="1"/>
            </p:cNvSpPr>
            <p:nvPr/>
          </p:nvSpPr>
          <p:spPr bwMode="auto">
            <a:xfrm>
              <a:off x="4521" y="2062"/>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2" name="Freeform 288"/>
            <p:cNvSpPr>
              <a:spLocks noEditPoints="1"/>
            </p:cNvSpPr>
            <p:nvPr/>
          </p:nvSpPr>
          <p:spPr bwMode="auto">
            <a:xfrm>
              <a:off x="4522" y="2062"/>
              <a:ext cx="37" cy="24"/>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3" name="Freeform 289"/>
            <p:cNvSpPr>
              <a:spLocks noEditPoints="1"/>
            </p:cNvSpPr>
            <p:nvPr/>
          </p:nvSpPr>
          <p:spPr bwMode="auto">
            <a:xfrm>
              <a:off x="4524" y="2062"/>
              <a:ext cx="34" cy="24"/>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3 w 34"/>
                <a:gd name="T15" fmla="*/ 24 h 24"/>
                <a:gd name="T16" fmla="*/ 33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3" y="24"/>
                  </a:lnTo>
                  <a:lnTo>
                    <a:pt x="33" y="0"/>
                  </a:lnTo>
                  <a:lnTo>
                    <a:pt x="34" y="0"/>
                  </a:lnTo>
                  <a:close/>
                </a:path>
              </a:pathLst>
            </a:custGeom>
            <a:solidFill>
              <a:srgbClr val="D8757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4" name="Freeform 290"/>
            <p:cNvSpPr>
              <a:spLocks noEditPoints="1"/>
            </p:cNvSpPr>
            <p:nvPr/>
          </p:nvSpPr>
          <p:spPr bwMode="auto">
            <a:xfrm>
              <a:off x="4525" y="2062"/>
              <a:ext cx="32" cy="24"/>
            </a:xfrm>
            <a:custGeom>
              <a:avLst/>
              <a:gdLst>
                <a:gd name="T0" fmla="*/ 0 w 32"/>
                <a:gd name="T1" fmla="*/ 24 h 24"/>
                <a:gd name="T2" fmla="*/ 0 w 32"/>
                <a:gd name="T3" fmla="*/ 0 h 24"/>
                <a:gd name="T4" fmla="*/ 1 w 32"/>
                <a:gd name="T5" fmla="*/ 0 h 24"/>
                <a:gd name="T6" fmla="*/ 1 w 32"/>
                <a:gd name="T7" fmla="*/ 24 h 24"/>
                <a:gd name="T8" fmla="*/ 0 w 32"/>
                <a:gd name="T9" fmla="*/ 24 h 24"/>
                <a:gd name="T10" fmla="*/ 32 w 32"/>
                <a:gd name="T11" fmla="*/ 0 h 24"/>
                <a:gd name="T12" fmla="*/ 32 w 32"/>
                <a:gd name="T13" fmla="*/ 24 h 24"/>
                <a:gd name="T14" fmla="*/ 30 w 32"/>
                <a:gd name="T15" fmla="*/ 24 h 24"/>
                <a:gd name="T16" fmla="*/ 30 w 32"/>
                <a:gd name="T17" fmla="*/ 0 h 24"/>
                <a:gd name="T18" fmla="*/ 32 w 3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24"/>
                <a:gd name="T32" fmla="*/ 32 w 3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24">
                  <a:moveTo>
                    <a:pt x="0" y="24"/>
                  </a:moveTo>
                  <a:lnTo>
                    <a:pt x="0" y="0"/>
                  </a:lnTo>
                  <a:lnTo>
                    <a:pt x="1" y="0"/>
                  </a:lnTo>
                  <a:lnTo>
                    <a:pt x="1" y="24"/>
                  </a:lnTo>
                  <a:lnTo>
                    <a:pt x="0" y="24"/>
                  </a:lnTo>
                  <a:close/>
                  <a:moveTo>
                    <a:pt x="32" y="0"/>
                  </a:moveTo>
                  <a:lnTo>
                    <a:pt x="32" y="24"/>
                  </a:lnTo>
                  <a:lnTo>
                    <a:pt x="30" y="24"/>
                  </a:lnTo>
                  <a:lnTo>
                    <a:pt x="30" y="0"/>
                  </a:lnTo>
                  <a:lnTo>
                    <a:pt x="32" y="0"/>
                  </a:lnTo>
                  <a:close/>
                </a:path>
              </a:pathLst>
            </a:custGeom>
            <a:solidFill>
              <a:srgbClr val="DD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5" name="Freeform 291"/>
            <p:cNvSpPr>
              <a:spLocks noEditPoints="1"/>
            </p:cNvSpPr>
            <p:nvPr/>
          </p:nvSpPr>
          <p:spPr bwMode="auto">
            <a:xfrm>
              <a:off x="4526" y="2062"/>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6" name="Freeform 292"/>
            <p:cNvSpPr>
              <a:spLocks noEditPoints="1"/>
            </p:cNvSpPr>
            <p:nvPr/>
          </p:nvSpPr>
          <p:spPr bwMode="auto">
            <a:xfrm>
              <a:off x="4527" y="2062"/>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7" name="Freeform 293"/>
            <p:cNvSpPr>
              <a:spLocks noEditPoints="1"/>
            </p:cNvSpPr>
            <p:nvPr/>
          </p:nvSpPr>
          <p:spPr bwMode="auto">
            <a:xfrm>
              <a:off x="4529" y="2062"/>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8" name="Freeform 294"/>
            <p:cNvSpPr>
              <a:spLocks noEditPoints="1"/>
            </p:cNvSpPr>
            <p:nvPr/>
          </p:nvSpPr>
          <p:spPr bwMode="auto">
            <a:xfrm>
              <a:off x="4530" y="2062"/>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19" name="Freeform 295"/>
            <p:cNvSpPr>
              <a:spLocks noEditPoints="1"/>
            </p:cNvSpPr>
            <p:nvPr/>
          </p:nvSpPr>
          <p:spPr bwMode="auto">
            <a:xfrm>
              <a:off x="4531" y="2062"/>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0" name="Freeform 296"/>
            <p:cNvSpPr>
              <a:spLocks noEditPoints="1"/>
            </p:cNvSpPr>
            <p:nvPr/>
          </p:nvSpPr>
          <p:spPr bwMode="auto">
            <a:xfrm>
              <a:off x="4532" y="2062"/>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1" name="Freeform 297"/>
            <p:cNvSpPr>
              <a:spLocks noEditPoints="1"/>
            </p:cNvSpPr>
            <p:nvPr/>
          </p:nvSpPr>
          <p:spPr bwMode="auto">
            <a:xfrm>
              <a:off x="4534" y="2061"/>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2" name="Freeform 298"/>
            <p:cNvSpPr>
              <a:spLocks noEditPoints="1"/>
            </p:cNvSpPr>
            <p:nvPr/>
          </p:nvSpPr>
          <p:spPr bwMode="auto">
            <a:xfrm>
              <a:off x="4535" y="2061"/>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3" name="Freeform 299"/>
            <p:cNvSpPr>
              <a:spLocks noEditPoints="1"/>
            </p:cNvSpPr>
            <p:nvPr/>
          </p:nvSpPr>
          <p:spPr bwMode="auto">
            <a:xfrm>
              <a:off x="4536" y="2061"/>
              <a:ext cx="9" cy="25"/>
            </a:xfrm>
            <a:custGeom>
              <a:avLst/>
              <a:gdLst>
                <a:gd name="T0" fmla="*/ 0 w 9"/>
                <a:gd name="T1" fmla="*/ 25 h 25"/>
                <a:gd name="T2" fmla="*/ 0 w 9"/>
                <a:gd name="T3" fmla="*/ 1 h 25"/>
                <a:gd name="T4" fmla="*/ 2 w 9"/>
                <a:gd name="T5" fmla="*/ 0 h 25"/>
                <a:gd name="T6" fmla="*/ 2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2" y="0"/>
                  </a:lnTo>
                  <a:lnTo>
                    <a:pt x="2" y="24"/>
                  </a:lnTo>
                  <a:lnTo>
                    <a:pt x="0" y="25"/>
                  </a:lnTo>
                  <a:close/>
                  <a:moveTo>
                    <a:pt x="9" y="1"/>
                  </a:moveTo>
                  <a:lnTo>
                    <a:pt x="9" y="25"/>
                  </a:lnTo>
                  <a:lnTo>
                    <a:pt x="8" y="24"/>
                  </a:lnTo>
                  <a:lnTo>
                    <a:pt x="8" y="0"/>
                  </a:lnTo>
                  <a:lnTo>
                    <a:pt x="9" y="1"/>
                  </a:lnTo>
                  <a:close/>
                </a:path>
              </a:pathLst>
            </a:custGeom>
            <a:solidFill>
              <a:srgbClr val="F9101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4" name="Freeform 300"/>
            <p:cNvSpPr>
              <a:spLocks noEditPoints="1"/>
            </p:cNvSpPr>
            <p:nvPr/>
          </p:nvSpPr>
          <p:spPr bwMode="auto">
            <a:xfrm>
              <a:off x="4538" y="2061"/>
              <a:ext cx="6" cy="25"/>
            </a:xfrm>
            <a:custGeom>
              <a:avLst/>
              <a:gdLst>
                <a:gd name="T0" fmla="*/ 0 w 6"/>
                <a:gd name="T1" fmla="*/ 24 h 25"/>
                <a:gd name="T2" fmla="*/ 0 w 6"/>
                <a:gd name="T3" fmla="*/ 0 h 25"/>
                <a:gd name="T4" fmla="*/ 1 w 6"/>
                <a:gd name="T5" fmla="*/ 1 h 25"/>
                <a:gd name="T6" fmla="*/ 1 w 6"/>
                <a:gd name="T7" fmla="*/ 25 h 25"/>
                <a:gd name="T8" fmla="*/ 0 w 6"/>
                <a:gd name="T9" fmla="*/ 24 h 25"/>
                <a:gd name="T10" fmla="*/ 6 w 6"/>
                <a:gd name="T11" fmla="*/ 0 h 25"/>
                <a:gd name="T12" fmla="*/ 6 w 6"/>
                <a:gd name="T13" fmla="*/ 24 h 25"/>
                <a:gd name="T14" fmla="*/ 5 w 6"/>
                <a:gd name="T15" fmla="*/ 25 h 25"/>
                <a:gd name="T16" fmla="*/ 5 w 6"/>
                <a:gd name="T17" fmla="*/ 1 h 25"/>
                <a:gd name="T18" fmla="*/ 6 w 6"/>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5"/>
                <a:gd name="T32" fmla="*/ 6 w 6"/>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5">
                  <a:moveTo>
                    <a:pt x="0" y="24"/>
                  </a:moveTo>
                  <a:lnTo>
                    <a:pt x="0" y="0"/>
                  </a:lnTo>
                  <a:lnTo>
                    <a:pt x="1" y="1"/>
                  </a:lnTo>
                  <a:lnTo>
                    <a:pt x="1" y="25"/>
                  </a:lnTo>
                  <a:lnTo>
                    <a:pt x="0" y="24"/>
                  </a:lnTo>
                  <a:close/>
                  <a:moveTo>
                    <a:pt x="6" y="0"/>
                  </a:moveTo>
                  <a:lnTo>
                    <a:pt x="6" y="24"/>
                  </a:lnTo>
                  <a:lnTo>
                    <a:pt x="5" y="25"/>
                  </a:lnTo>
                  <a:lnTo>
                    <a:pt x="5" y="1"/>
                  </a:lnTo>
                  <a:lnTo>
                    <a:pt x="6" y="0"/>
                  </a:lnTo>
                  <a:close/>
                </a:path>
              </a:pathLst>
            </a:custGeom>
            <a:solidFill>
              <a:srgbClr val="FB090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5" name="Freeform 301"/>
            <p:cNvSpPr>
              <a:spLocks noEditPoints="1"/>
            </p:cNvSpPr>
            <p:nvPr/>
          </p:nvSpPr>
          <p:spPr bwMode="auto">
            <a:xfrm>
              <a:off x="4539" y="2062"/>
              <a:ext cx="4" cy="24"/>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6" name="Freeform 302"/>
            <p:cNvSpPr>
              <a:spLocks noEditPoints="1"/>
            </p:cNvSpPr>
            <p:nvPr/>
          </p:nvSpPr>
          <p:spPr bwMode="auto">
            <a:xfrm>
              <a:off x="4540" y="2062"/>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27" name="Freeform 303"/>
            <p:cNvSpPr>
              <a:spLocks/>
            </p:cNvSpPr>
            <p:nvPr/>
          </p:nvSpPr>
          <p:spPr bwMode="auto">
            <a:xfrm>
              <a:off x="4507" y="1754"/>
              <a:ext cx="428" cy="427"/>
            </a:xfrm>
            <a:custGeom>
              <a:avLst/>
              <a:gdLst>
                <a:gd name="T0" fmla="*/ 0 w 428"/>
                <a:gd name="T1" fmla="*/ 427 h 427"/>
                <a:gd name="T2" fmla="*/ 0 w 428"/>
                <a:gd name="T3" fmla="*/ 297 h 427"/>
                <a:gd name="T4" fmla="*/ 44 w 428"/>
                <a:gd name="T5" fmla="*/ 252 h 427"/>
                <a:gd name="T6" fmla="*/ 48 w 428"/>
                <a:gd name="T7" fmla="*/ 252 h 427"/>
                <a:gd name="T8" fmla="*/ 48 w 428"/>
                <a:gd name="T9" fmla="*/ 47 h 427"/>
                <a:gd name="T10" fmla="*/ 95 w 428"/>
                <a:gd name="T11" fmla="*/ 0 h 427"/>
                <a:gd name="T12" fmla="*/ 380 w 428"/>
                <a:gd name="T13" fmla="*/ 0 h 427"/>
                <a:gd name="T14" fmla="*/ 380 w 428"/>
                <a:gd name="T15" fmla="*/ 142 h 427"/>
                <a:gd name="T16" fmla="*/ 369 w 428"/>
                <a:gd name="T17" fmla="*/ 177 h 427"/>
                <a:gd name="T18" fmla="*/ 369 w 428"/>
                <a:gd name="T19" fmla="*/ 243 h 427"/>
                <a:gd name="T20" fmla="*/ 362 w 428"/>
                <a:gd name="T21" fmla="*/ 250 h 427"/>
                <a:gd name="T22" fmla="*/ 428 w 428"/>
                <a:gd name="T23" fmla="*/ 250 h 427"/>
                <a:gd name="T24" fmla="*/ 428 w 428"/>
                <a:gd name="T25" fmla="*/ 380 h 427"/>
                <a:gd name="T26" fmla="*/ 380 w 428"/>
                <a:gd name="T27" fmla="*/ 427 h 427"/>
                <a:gd name="T28" fmla="*/ 0 w 428"/>
                <a:gd name="T29" fmla="*/ 427 h 4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7"/>
                <a:gd name="T47" fmla="*/ 428 w 428"/>
                <a:gd name="T48" fmla="*/ 427 h 4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7">
                  <a:moveTo>
                    <a:pt x="0" y="427"/>
                  </a:moveTo>
                  <a:lnTo>
                    <a:pt x="0" y="297"/>
                  </a:lnTo>
                  <a:lnTo>
                    <a:pt x="44" y="252"/>
                  </a:lnTo>
                  <a:lnTo>
                    <a:pt x="48" y="252"/>
                  </a:lnTo>
                  <a:lnTo>
                    <a:pt x="48" y="47"/>
                  </a:lnTo>
                  <a:lnTo>
                    <a:pt x="95" y="0"/>
                  </a:lnTo>
                  <a:lnTo>
                    <a:pt x="380" y="0"/>
                  </a:lnTo>
                  <a:lnTo>
                    <a:pt x="380" y="142"/>
                  </a:lnTo>
                  <a:lnTo>
                    <a:pt x="369" y="177"/>
                  </a:lnTo>
                  <a:lnTo>
                    <a:pt x="369" y="243"/>
                  </a:lnTo>
                  <a:lnTo>
                    <a:pt x="362" y="250"/>
                  </a:lnTo>
                  <a:lnTo>
                    <a:pt x="428" y="250"/>
                  </a:lnTo>
                  <a:lnTo>
                    <a:pt x="428" y="380"/>
                  </a:lnTo>
                  <a:lnTo>
                    <a:pt x="380" y="427"/>
                  </a:lnTo>
                  <a:lnTo>
                    <a:pt x="0" y="427"/>
                  </a:lnTo>
                </a:path>
              </a:pathLst>
            </a:custGeom>
            <a:noFill/>
            <a:ln w="1270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28" name="Rectangle 304"/>
            <p:cNvSpPr>
              <a:spLocks noChangeArrowheads="1"/>
            </p:cNvSpPr>
            <p:nvPr/>
          </p:nvSpPr>
          <p:spPr bwMode="auto">
            <a:xfrm>
              <a:off x="4288" y="2203"/>
              <a:ext cx="820" cy="233"/>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400">
                  <a:solidFill>
                    <a:srgbClr val="000000"/>
                  </a:solidFill>
                  <a:latin typeface="Arial" pitchFamily="34" charset="0"/>
                </a:rPr>
                <a:t>New York</a:t>
              </a:r>
              <a:endParaRPr lang="en-US" sz="2400">
                <a:solidFill>
                  <a:srgbClr val="000000"/>
                </a:solidFill>
                <a:latin typeface="Courier New" pitchFamily="49" charset="0"/>
              </a:endParaRPr>
            </a:p>
          </p:txBody>
        </p:sp>
        <p:sp>
          <p:nvSpPr>
            <p:cNvPr id="31529" name="Freeform 305"/>
            <p:cNvSpPr>
              <a:spLocks/>
            </p:cNvSpPr>
            <p:nvPr/>
          </p:nvSpPr>
          <p:spPr bwMode="auto">
            <a:xfrm>
              <a:off x="3166" y="2811"/>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0" name="Freeform 306"/>
            <p:cNvSpPr>
              <a:spLocks/>
            </p:cNvSpPr>
            <p:nvPr/>
          </p:nvSpPr>
          <p:spPr bwMode="auto">
            <a:xfrm>
              <a:off x="2797" y="2814"/>
              <a:ext cx="95" cy="46"/>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1" name="Freeform 307"/>
            <p:cNvSpPr>
              <a:spLocks/>
            </p:cNvSpPr>
            <p:nvPr/>
          </p:nvSpPr>
          <p:spPr bwMode="auto">
            <a:xfrm>
              <a:off x="2845" y="2811"/>
              <a:ext cx="361" cy="49"/>
            </a:xfrm>
            <a:custGeom>
              <a:avLst/>
              <a:gdLst>
                <a:gd name="T0" fmla="*/ 361 w 361"/>
                <a:gd name="T1" fmla="*/ 18 h 49"/>
                <a:gd name="T2" fmla="*/ 326 w 361"/>
                <a:gd name="T3" fmla="*/ 0 h 49"/>
                <a:gd name="T4" fmla="*/ 47 w 361"/>
                <a:gd name="T5" fmla="*/ 0 h 49"/>
                <a:gd name="T6" fmla="*/ 0 w 361"/>
                <a:gd name="T7" fmla="*/ 24 h 49"/>
                <a:gd name="T8" fmla="*/ 47 w 361"/>
                <a:gd name="T9" fmla="*/ 49 h 49"/>
                <a:gd name="T10" fmla="*/ 332 w 361"/>
                <a:gd name="T11" fmla="*/ 49 h 49"/>
                <a:gd name="T12" fmla="*/ 361 w 361"/>
                <a:gd name="T13" fmla="*/ 18 h 49"/>
                <a:gd name="T14" fmla="*/ 0 60000 65536"/>
                <a:gd name="T15" fmla="*/ 0 60000 65536"/>
                <a:gd name="T16" fmla="*/ 0 60000 65536"/>
                <a:gd name="T17" fmla="*/ 0 60000 65536"/>
                <a:gd name="T18" fmla="*/ 0 60000 65536"/>
                <a:gd name="T19" fmla="*/ 0 60000 65536"/>
                <a:gd name="T20" fmla="*/ 0 60000 65536"/>
                <a:gd name="T21" fmla="*/ 0 w 361"/>
                <a:gd name="T22" fmla="*/ 0 h 49"/>
                <a:gd name="T23" fmla="*/ 361 w 36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9">
                  <a:moveTo>
                    <a:pt x="361" y="18"/>
                  </a:moveTo>
                  <a:lnTo>
                    <a:pt x="326" y="0"/>
                  </a:lnTo>
                  <a:lnTo>
                    <a:pt x="47" y="0"/>
                  </a:lnTo>
                  <a:lnTo>
                    <a:pt x="0" y="24"/>
                  </a:lnTo>
                  <a:lnTo>
                    <a:pt x="47" y="49"/>
                  </a:lnTo>
                  <a:lnTo>
                    <a:pt x="332" y="49"/>
                  </a:lnTo>
                  <a:lnTo>
                    <a:pt x="361" y="1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2" name="Freeform 308"/>
            <p:cNvSpPr>
              <a:spLocks/>
            </p:cNvSpPr>
            <p:nvPr/>
          </p:nvSpPr>
          <p:spPr bwMode="auto">
            <a:xfrm>
              <a:off x="2903" y="2842"/>
              <a:ext cx="215" cy="14"/>
            </a:xfrm>
            <a:custGeom>
              <a:avLst/>
              <a:gdLst>
                <a:gd name="T0" fmla="*/ 215 w 215"/>
                <a:gd name="T1" fmla="*/ 0 h 14"/>
                <a:gd name="T2" fmla="*/ 215 w 215"/>
                <a:gd name="T3" fmla="*/ 14 h 14"/>
                <a:gd name="T4" fmla="*/ 0 w 215"/>
                <a:gd name="T5" fmla="*/ 14 h 14"/>
                <a:gd name="T6" fmla="*/ 0 w 215"/>
                <a:gd name="T7" fmla="*/ 14 h 14"/>
                <a:gd name="T8" fmla="*/ 31 w 215"/>
                <a:gd name="T9" fmla="*/ 14 h 14"/>
                <a:gd name="T10" fmla="*/ 60 w 215"/>
                <a:gd name="T11" fmla="*/ 12 h 14"/>
                <a:gd name="T12" fmla="*/ 88 w 215"/>
                <a:gd name="T13" fmla="*/ 12 h 14"/>
                <a:gd name="T14" fmla="*/ 113 w 215"/>
                <a:gd name="T15" fmla="*/ 11 h 14"/>
                <a:gd name="T16" fmla="*/ 137 w 215"/>
                <a:gd name="T17" fmla="*/ 10 h 14"/>
                <a:gd name="T18" fmla="*/ 159 w 215"/>
                <a:gd name="T19" fmla="*/ 9 h 14"/>
                <a:gd name="T20" fmla="*/ 177 w 215"/>
                <a:gd name="T21" fmla="*/ 7 h 14"/>
                <a:gd name="T22" fmla="*/ 190 w 215"/>
                <a:gd name="T23" fmla="*/ 5 h 14"/>
                <a:gd name="T24" fmla="*/ 201 w 215"/>
                <a:gd name="T25" fmla="*/ 4 h 14"/>
                <a:gd name="T26" fmla="*/ 207 w 215"/>
                <a:gd name="T27" fmla="*/ 1 h 14"/>
                <a:gd name="T28" fmla="*/ 209 w 215"/>
                <a:gd name="T29" fmla="*/ 0 h 14"/>
                <a:gd name="T30" fmla="*/ 215 w 215"/>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5"/>
                <a:gd name="T49" fmla="*/ 0 h 14"/>
                <a:gd name="T50" fmla="*/ 215 w 215"/>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5" h="14">
                  <a:moveTo>
                    <a:pt x="215" y="0"/>
                  </a:moveTo>
                  <a:lnTo>
                    <a:pt x="215" y="14"/>
                  </a:lnTo>
                  <a:lnTo>
                    <a:pt x="0" y="14"/>
                  </a:ln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15"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3" name="Freeform 309"/>
            <p:cNvSpPr>
              <a:spLocks/>
            </p:cNvSpPr>
            <p:nvPr/>
          </p:nvSpPr>
          <p:spPr bwMode="auto">
            <a:xfrm>
              <a:off x="2903" y="2842"/>
              <a:ext cx="209" cy="14"/>
            </a:xfrm>
            <a:custGeom>
              <a:avLst/>
              <a:gdLst>
                <a:gd name="T0" fmla="*/ 0 w 209"/>
                <a:gd name="T1" fmla="*/ 14 h 14"/>
                <a:gd name="T2" fmla="*/ 31 w 209"/>
                <a:gd name="T3" fmla="*/ 14 h 14"/>
                <a:gd name="T4" fmla="*/ 60 w 209"/>
                <a:gd name="T5" fmla="*/ 12 h 14"/>
                <a:gd name="T6" fmla="*/ 88 w 209"/>
                <a:gd name="T7" fmla="*/ 12 h 14"/>
                <a:gd name="T8" fmla="*/ 113 w 209"/>
                <a:gd name="T9" fmla="*/ 11 h 14"/>
                <a:gd name="T10" fmla="*/ 137 w 209"/>
                <a:gd name="T11" fmla="*/ 10 h 14"/>
                <a:gd name="T12" fmla="*/ 159 w 209"/>
                <a:gd name="T13" fmla="*/ 9 h 14"/>
                <a:gd name="T14" fmla="*/ 177 w 209"/>
                <a:gd name="T15" fmla="*/ 7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7 h 14"/>
                <a:gd name="T34" fmla="*/ 145 w 209"/>
                <a:gd name="T35" fmla="*/ 9 h 14"/>
                <a:gd name="T36" fmla="*/ 121 w 209"/>
                <a:gd name="T37" fmla="*/ 11 h 14"/>
                <a:gd name="T38" fmla="*/ 93 w 209"/>
                <a:gd name="T39" fmla="*/ 11 h 14"/>
                <a:gd name="T40" fmla="*/ 64 w 209"/>
                <a:gd name="T41" fmla="*/ 12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7"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4" name="Freeform 310"/>
            <p:cNvSpPr>
              <a:spLocks/>
            </p:cNvSpPr>
            <p:nvPr/>
          </p:nvSpPr>
          <p:spPr bwMode="auto">
            <a:xfrm>
              <a:off x="2903" y="284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7 h 14"/>
                <a:gd name="T10" fmla="*/ 145 w 204"/>
                <a:gd name="T11" fmla="*/ 9 h 14"/>
                <a:gd name="T12" fmla="*/ 121 w 204"/>
                <a:gd name="T13" fmla="*/ 11 h 14"/>
                <a:gd name="T14" fmla="*/ 93 w 204"/>
                <a:gd name="T15" fmla="*/ 11 h 14"/>
                <a:gd name="T16" fmla="*/ 64 w 204"/>
                <a:gd name="T17" fmla="*/ 12 h 14"/>
                <a:gd name="T18" fmla="*/ 33 w 204"/>
                <a:gd name="T19" fmla="*/ 14 h 14"/>
                <a:gd name="T20" fmla="*/ 0 w 204"/>
                <a:gd name="T21" fmla="*/ 14 h 14"/>
                <a:gd name="T22" fmla="*/ 0 w 204"/>
                <a:gd name="T23" fmla="*/ 12 h 14"/>
                <a:gd name="T24" fmla="*/ 32 w 204"/>
                <a:gd name="T25" fmla="*/ 12 h 14"/>
                <a:gd name="T26" fmla="*/ 63 w 204"/>
                <a:gd name="T27" fmla="*/ 12 h 14"/>
                <a:gd name="T28" fmla="*/ 90 w 204"/>
                <a:gd name="T29" fmla="*/ 11 h 14"/>
                <a:gd name="T30" fmla="*/ 117 w 204"/>
                <a:gd name="T31" fmla="*/ 10 h 14"/>
                <a:gd name="T32" fmla="*/ 141 w 204"/>
                <a:gd name="T33" fmla="*/ 9 h 14"/>
                <a:gd name="T34" fmla="*/ 161 w 204"/>
                <a:gd name="T35" fmla="*/ 7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3"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5" name="Freeform 311"/>
            <p:cNvSpPr>
              <a:spLocks/>
            </p:cNvSpPr>
            <p:nvPr/>
          </p:nvSpPr>
          <p:spPr bwMode="auto">
            <a:xfrm>
              <a:off x="2903" y="2842"/>
              <a:ext cx="199" cy="12"/>
            </a:xfrm>
            <a:custGeom>
              <a:avLst/>
              <a:gdLst>
                <a:gd name="T0" fmla="*/ 0 w 199"/>
                <a:gd name="T1" fmla="*/ 12 h 12"/>
                <a:gd name="T2" fmla="*/ 32 w 199"/>
                <a:gd name="T3" fmla="*/ 12 h 12"/>
                <a:gd name="T4" fmla="*/ 63 w 199"/>
                <a:gd name="T5" fmla="*/ 12 h 12"/>
                <a:gd name="T6" fmla="*/ 90 w 199"/>
                <a:gd name="T7" fmla="*/ 11 h 12"/>
                <a:gd name="T8" fmla="*/ 117 w 199"/>
                <a:gd name="T9" fmla="*/ 10 h 12"/>
                <a:gd name="T10" fmla="*/ 141 w 199"/>
                <a:gd name="T11" fmla="*/ 9 h 12"/>
                <a:gd name="T12" fmla="*/ 161 w 199"/>
                <a:gd name="T13" fmla="*/ 7 h 12"/>
                <a:gd name="T14" fmla="*/ 178 w 199"/>
                <a:gd name="T15" fmla="*/ 5 h 12"/>
                <a:gd name="T16" fmla="*/ 189 w 199"/>
                <a:gd name="T17" fmla="*/ 4 h 12"/>
                <a:gd name="T18" fmla="*/ 197 w 199"/>
                <a:gd name="T19" fmla="*/ 1 h 12"/>
                <a:gd name="T20" fmla="*/ 199 w 199"/>
                <a:gd name="T21" fmla="*/ 0 h 12"/>
                <a:gd name="T22" fmla="*/ 193 w 199"/>
                <a:gd name="T23" fmla="*/ 0 h 12"/>
                <a:gd name="T24" fmla="*/ 190 w 199"/>
                <a:gd name="T25" fmla="*/ 1 h 12"/>
                <a:gd name="T26" fmla="*/ 184 w 199"/>
                <a:gd name="T27" fmla="*/ 4 h 12"/>
                <a:gd name="T28" fmla="*/ 173 w 199"/>
                <a:gd name="T29" fmla="*/ 5 h 12"/>
                <a:gd name="T30" fmla="*/ 156 w 199"/>
                <a:gd name="T31" fmla="*/ 7 h 12"/>
                <a:gd name="T32" fmla="*/ 137 w 199"/>
                <a:gd name="T33" fmla="*/ 9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3"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6" name="Freeform 312"/>
            <p:cNvSpPr>
              <a:spLocks/>
            </p:cNvSpPr>
            <p:nvPr/>
          </p:nvSpPr>
          <p:spPr bwMode="auto">
            <a:xfrm>
              <a:off x="2903" y="2842"/>
              <a:ext cx="193" cy="12"/>
            </a:xfrm>
            <a:custGeom>
              <a:avLst/>
              <a:gdLst>
                <a:gd name="T0" fmla="*/ 193 w 193"/>
                <a:gd name="T1" fmla="*/ 0 h 12"/>
                <a:gd name="T2" fmla="*/ 190 w 193"/>
                <a:gd name="T3" fmla="*/ 1 h 12"/>
                <a:gd name="T4" fmla="*/ 184 w 193"/>
                <a:gd name="T5" fmla="*/ 4 h 12"/>
                <a:gd name="T6" fmla="*/ 173 w 193"/>
                <a:gd name="T7" fmla="*/ 5 h 12"/>
                <a:gd name="T8" fmla="*/ 156 w 193"/>
                <a:gd name="T9" fmla="*/ 7 h 12"/>
                <a:gd name="T10" fmla="*/ 137 w 193"/>
                <a:gd name="T11" fmla="*/ 9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9 h 12"/>
                <a:gd name="T34" fmla="*/ 151 w 193"/>
                <a:gd name="T35" fmla="*/ 7 h 12"/>
                <a:gd name="T36" fmla="*/ 166 w 193"/>
                <a:gd name="T37" fmla="*/ 5 h 12"/>
                <a:gd name="T38" fmla="*/ 178 w 193"/>
                <a:gd name="T39" fmla="*/ 4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7" name="Freeform 313"/>
            <p:cNvSpPr>
              <a:spLocks/>
            </p:cNvSpPr>
            <p:nvPr/>
          </p:nvSpPr>
          <p:spPr bwMode="auto">
            <a:xfrm>
              <a:off x="2903" y="2842"/>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9 h 12"/>
                <a:gd name="T12" fmla="*/ 151 w 187"/>
                <a:gd name="T13" fmla="*/ 7 h 12"/>
                <a:gd name="T14" fmla="*/ 166 w 187"/>
                <a:gd name="T15" fmla="*/ 5 h 12"/>
                <a:gd name="T16" fmla="*/ 178 w 187"/>
                <a:gd name="T17" fmla="*/ 4 h 12"/>
                <a:gd name="T18" fmla="*/ 185 w 187"/>
                <a:gd name="T19" fmla="*/ 1 h 12"/>
                <a:gd name="T20" fmla="*/ 187 w 187"/>
                <a:gd name="T21" fmla="*/ 0 h 12"/>
                <a:gd name="T22" fmla="*/ 180 w 187"/>
                <a:gd name="T23" fmla="*/ 0 h 12"/>
                <a:gd name="T24" fmla="*/ 179 w 187"/>
                <a:gd name="T25" fmla="*/ 1 h 12"/>
                <a:gd name="T26" fmla="*/ 171 w 187"/>
                <a:gd name="T27" fmla="*/ 4 h 12"/>
                <a:gd name="T28" fmla="*/ 161 w 187"/>
                <a:gd name="T29" fmla="*/ 5 h 12"/>
                <a:gd name="T30" fmla="*/ 146 w 187"/>
                <a:gd name="T31" fmla="*/ 6 h 12"/>
                <a:gd name="T32" fmla="*/ 128 w 187"/>
                <a:gd name="T33" fmla="*/ 7 h 12"/>
                <a:gd name="T34" fmla="*/ 107 w 187"/>
                <a:gd name="T35" fmla="*/ 9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8" name="Freeform 314"/>
            <p:cNvSpPr>
              <a:spLocks/>
            </p:cNvSpPr>
            <p:nvPr/>
          </p:nvSpPr>
          <p:spPr bwMode="auto">
            <a:xfrm>
              <a:off x="2903" y="284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7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39" name="Freeform 315"/>
            <p:cNvSpPr>
              <a:spLocks/>
            </p:cNvSpPr>
            <p:nvPr/>
          </p:nvSpPr>
          <p:spPr bwMode="auto">
            <a:xfrm>
              <a:off x="2903" y="284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7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0" name="Freeform 316"/>
            <p:cNvSpPr>
              <a:spLocks/>
            </p:cNvSpPr>
            <p:nvPr/>
          </p:nvSpPr>
          <p:spPr bwMode="auto">
            <a:xfrm>
              <a:off x="2903" y="284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7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7 h 11"/>
                <a:gd name="T30" fmla="*/ 122 w 166"/>
                <a:gd name="T31" fmla="*/ 6 h 11"/>
                <a:gd name="T32" fmla="*/ 139 w 166"/>
                <a:gd name="T33" fmla="*/ 5 h 11"/>
                <a:gd name="T34" fmla="*/ 150 w 166"/>
                <a:gd name="T35" fmla="*/ 2 h 11"/>
                <a:gd name="T36" fmla="*/ 158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9" y="5"/>
                  </a:lnTo>
                  <a:lnTo>
                    <a:pt x="150" y="2"/>
                  </a:lnTo>
                  <a:lnTo>
                    <a:pt x="158" y="1"/>
                  </a:lnTo>
                  <a:lnTo>
                    <a:pt x="159" y="0"/>
                  </a:lnTo>
                  <a:lnTo>
                    <a:pt x="166" y="0"/>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1" name="Freeform 317"/>
            <p:cNvSpPr>
              <a:spLocks/>
            </p:cNvSpPr>
            <p:nvPr/>
          </p:nvSpPr>
          <p:spPr bwMode="auto">
            <a:xfrm>
              <a:off x="2903" y="284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7 h 10"/>
                <a:gd name="T10" fmla="*/ 122 w 159"/>
                <a:gd name="T11" fmla="*/ 6 h 10"/>
                <a:gd name="T12" fmla="*/ 139 w 159"/>
                <a:gd name="T13" fmla="*/ 5 h 10"/>
                <a:gd name="T14" fmla="*/ 150 w 159"/>
                <a:gd name="T15" fmla="*/ 2 h 10"/>
                <a:gd name="T16" fmla="*/ 158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9" y="5"/>
                  </a:lnTo>
                  <a:lnTo>
                    <a:pt x="150" y="2"/>
                  </a:lnTo>
                  <a:lnTo>
                    <a:pt x="158"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2" name="Freeform 318"/>
            <p:cNvSpPr>
              <a:spLocks/>
            </p:cNvSpPr>
            <p:nvPr/>
          </p:nvSpPr>
          <p:spPr bwMode="auto">
            <a:xfrm>
              <a:off x="2903" y="284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7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3" name="Freeform 319"/>
            <p:cNvSpPr>
              <a:spLocks/>
            </p:cNvSpPr>
            <p:nvPr/>
          </p:nvSpPr>
          <p:spPr bwMode="auto">
            <a:xfrm>
              <a:off x="2903" y="2842"/>
              <a:ext cx="144" cy="9"/>
            </a:xfrm>
            <a:custGeom>
              <a:avLst/>
              <a:gdLst>
                <a:gd name="T0" fmla="*/ 0 w 144"/>
                <a:gd name="T1" fmla="*/ 9 h 9"/>
                <a:gd name="T2" fmla="*/ 26 w 144"/>
                <a:gd name="T3" fmla="*/ 9 h 9"/>
                <a:gd name="T4" fmla="*/ 50 w 144"/>
                <a:gd name="T5" fmla="*/ 9 h 9"/>
                <a:gd name="T6" fmla="*/ 71 w 144"/>
                <a:gd name="T7" fmla="*/ 7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7 h 9"/>
                <a:gd name="T34" fmla="*/ 46 w 144"/>
                <a:gd name="T35" fmla="*/ 7 h 9"/>
                <a:gd name="T36" fmla="*/ 25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5" y="9"/>
                  </a:lnTo>
                  <a:lnTo>
                    <a:pt x="0" y="9"/>
                  </a:lnTo>
                  <a:close/>
                </a:path>
              </a:pathLst>
            </a:custGeom>
            <a:solidFill>
              <a:srgbClr val="91919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4" name="Freeform 320"/>
            <p:cNvSpPr>
              <a:spLocks/>
            </p:cNvSpPr>
            <p:nvPr/>
          </p:nvSpPr>
          <p:spPr bwMode="auto">
            <a:xfrm>
              <a:off x="2903" y="284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7 h 9"/>
                <a:gd name="T14" fmla="*/ 46 w 133"/>
                <a:gd name="T15" fmla="*/ 7 h 9"/>
                <a:gd name="T16" fmla="*/ 25 w 133"/>
                <a:gd name="T17" fmla="*/ 9 h 9"/>
                <a:gd name="T18" fmla="*/ 0 w 133"/>
                <a:gd name="T19" fmla="*/ 9 h 9"/>
                <a:gd name="T20" fmla="*/ 0 w 133"/>
                <a:gd name="T21" fmla="*/ 7 h 9"/>
                <a:gd name="T22" fmla="*/ 25 w 133"/>
                <a:gd name="T23" fmla="*/ 7 h 9"/>
                <a:gd name="T24" fmla="*/ 49 w 133"/>
                <a:gd name="T25" fmla="*/ 7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5" y="9"/>
                  </a:lnTo>
                  <a:lnTo>
                    <a:pt x="0" y="9"/>
                  </a:lnTo>
                  <a:lnTo>
                    <a:pt x="0" y="7"/>
                  </a:lnTo>
                  <a:lnTo>
                    <a:pt x="25" y="7"/>
                  </a:lnTo>
                  <a:lnTo>
                    <a:pt x="49" y="7"/>
                  </a:lnTo>
                  <a:lnTo>
                    <a:pt x="70" y="6"/>
                  </a:lnTo>
                  <a:lnTo>
                    <a:pt x="88" y="5"/>
                  </a:lnTo>
                  <a:lnTo>
                    <a:pt x="104" y="4"/>
                  </a:lnTo>
                  <a:lnTo>
                    <a:pt x="116" y="2"/>
                  </a:lnTo>
                  <a:lnTo>
                    <a:pt x="122" y="1"/>
                  </a:lnTo>
                  <a:lnTo>
                    <a:pt x="125" y="0"/>
                  </a:lnTo>
                  <a:lnTo>
                    <a:pt x="133" y="0"/>
                  </a:lnTo>
                  <a:close/>
                </a:path>
              </a:pathLst>
            </a:custGeom>
            <a:solidFill>
              <a:srgbClr val="8D8D8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5" name="Freeform 321"/>
            <p:cNvSpPr>
              <a:spLocks/>
            </p:cNvSpPr>
            <p:nvPr/>
          </p:nvSpPr>
          <p:spPr bwMode="auto">
            <a:xfrm>
              <a:off x="2903" y="2842"/>
              <a:ext cx="125" cy="7"/>
            </a:xfrm>
            <a:custGeom>
              <a:avLst/>
              <a:gdLst>
                <a:gd name="T0" fmla="*/ 0 w 125"/>
                <a:gd name="T1" fmla="*/ 7 h 7"/>
                <a:gd name="T2" fmla="*/ 25 w 125"/>
                <a:gd name="T3" fmla="*/ 7 h 7"/>
                <a:gd name="T4" fmla="*/ 49 w 125"/>
                <a:gd name="T5" fmla="*/ 7 h 7"/>
                <a:gd name="T6" fmla="*/ 70 w 125"/>
                <a:gd name="T7" fmla="*/ 6 h 7"/>
                <a:gd name="T8" fmla="*/ 88 w 125"/>
                <a:gd name="T9" fmla="*/ 5 h 7"/>
                <a:gd name="T10" fmla="*/ 104 w 125"/>
                <a:gd name="T11" fmla="*/ 4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4 h 7"/>
                <a:gd name="T26" fmla="*/ 82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5"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2" y="5"/>
                  </a:lnTo>
                  <a:lnTo>
                    <a:pt x="64" y="6"/>
                  </a:lnTo>
                  <a:lnTo>
                    <a:pt x="45" y="6"/>
                  </a:lnTo>
                  <a:lnTo>
                    <a:pt x="23" y="7"/>
                  </a:lnTo>
                  <a:lnTo>
                    <a:pt x="0" y="7"/>
                  </a:lnTo>
                  <a:close/>
                </a:path>
              </a:pathLst>
            </a:custGeom>
            <a:solidFill>
              <a:srgbClr val="88888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6" name="Freeform 322"/>
            <p:cNvSpPr>
              <a:spLocks/>
            </p:cNvSpPr>
            <p:nvPr/>
          </p:nvSpPr>
          <p:spPr bwMode="auto">
            <a:xfrm>
              <a:off x="2903" y="2842"/>
              <a:ext cx="114" cy="7"/>
            </a:xfrm>
            <a:custGeom>
              <a:avLst/>
              <a:gdLst>
                <a:gd name="T0" fmla="*/ 114 w 114"/>
                <a:gd name="T1" fmla="*/ 0 h 7"/>
                <a:gd name="T2" fmla="*/ 112 w 114"/>
                <a:gd name="T3" fmla="*/ 1 h 7"/>
                <a:gd name="T4" fmla="*/ 106 w 114"/>
                <a:gd name="T5" fmla="*/ 2 h 7"/>
                <a:gd name="T6" fmla="*/ 95 w 114"/>
                <a:gd name="T7" fmla="*/ 4 h 7"/>
                <a:gd name="T8" fmla="*/ 82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4 h 7"/>
                <a:gd name="T28" fmla="*/ 87 w 114"/>
                <a:gd name="T29" fmla="*/ 4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2"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7" name="Freeform 323"/>
            <p:cNvSpPr>
              <a:spLocks/>
            </p:cNvSpPr>
            <p:nvPr/>
          </p:nvSpPr>
          <p:spPr bwMode="auto">
            <a:xfrm>
              <a:off x="2903" y="284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8" name="Freeform 324"/>
            <p:cNvSpPr>
              <a:spLocks/>
            </p:cNvSpPr>
            <p:nvPr/>
          </p:nvSpPr>
          <p:spPr bwMode="auto">
            <a:xfrm>
              <a:off x="2903" y="284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3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3" y="2"/>
                  </a:lnTo>
                  <a:lnTo>
                    <a:pt x="71" y="1"/>
                  </a:lnTo>
                  <a:lnTo>
                    <a:pt x="78" y="0"/>
                  </a:lnTo>
                  <a:lnTo>
                    <a:pt x="80" y="0"/>
                  </a:lnTo>
                  <a:lnTo>
                    <a:pt x="92" y="0"/>
                  </a:lnTo>
                  <a:close/>
                </a:path>
              </a:pathLst>
            </a:custGeom>
            <a:solidFill>
              <a:srgbClr val="7B7B7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49" name="Freeform 325"/>
            <p:cNvSpPr>
              <a:spLocks/>
            </p:cNvSpPr>
            <p:nvPr/>
          </p:nvSpPr>
          <p:spPr bwMode="auto">
            <a:xfrm>
              <a:off x="2903" y="2842"/>
              <a:ext cx="80" cy="5"/>
            </a:xfrm>
            <a:custGeom>
              <a:avLst/>
              <a:gdLst>
                <a:gd name="T0" fmla="*/ 0 w 80"/>
                <a:gd name="T1" fmla="*/ 5 h 5"/>
                <a:gd name="T2" fmla="*/ 18 w 80"/>
                <a:gd name="T3" fmla="*/ 5 h 5"/>
                <a:gd name="T4" fmla="*/ 35 w 80"/>
                <a:gd name="T5" fmla="*/ 4 h 5"/>
                <a:gd name="T6" fmla="*/ 50 w 80"/>
                <a:gd name="T7" fmla="*/ 4 h 5"/>
                <a:gd name="T8" fmla="*/ 63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3"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0" name="Freeform 326"/>
            <p:cNvSpPr>
              <a:spLocks/>
            </p:cNvSpPr>
            <p:nvPr/>
          </p:nvSpPr>
          <p:spPr bwMode="auto">
            <a:xfrm>
              <a:off x="2903" y="284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1" name="Freeform 327"/>
            <p:cNvSpPr>
              <a:spLocks/>
            </p:cNvSpPr>
            <p:nvPr/>
          </p:nvSpPr>
          <p:spPr bwMode="auto">
            <a:xfrm>
              <a:off x="2903" y="284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2" name="Freeform 328"/>
            <p:cNvSpPr>
              <a:spLocks/>
            </p:cNvSpPr>
            <p:nvPr/>
          </p:nvSpPr>
          <p:spPr bwMode="auto">
            <a:xfrm>
              <a:off x="2903" y="284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3" name="Freeform 329"/>
            <p:cNvSpPr>
              <a:spLocks/>
            </p:cNvSpPr>
            <p:nvPr/>
          </p:nvSpPr>
          <p:spPr bwMode="auto">
            <a:xfrm>
              <a:off x="2903" y="284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4" name="Freeform 330"/>
            <p:cNvSpPr>
              <a:spLocks/>
            </p:cNvSpPr>
            <p:nvPr/>
          </p:nvSpPr>
          <p:spPr bwMode="auto">
            <a:xfrm>
              <a:off x="2903" y="284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5" name="Freeform 331"/>
            <p:cNvSpPr>
              <a:spLocks/>
            </p:cNvSpPr>
            <p:nvPr/>
          </p:nvSpPr>
          <p:spPr bwMode="auto">
            <a:xfrm>
              <a:off x="3177" y="2811"/>
              <a:ext cx="48" cy="179"/>
            </a:xfrm>
            <a:custGeom>
              <a:avLst/>
              <a:gdLst>
                <a:gd name="T0" fmla="*/ 0 w 48"/>
                <a:gd name="T1" fmla="*/ 49 h 179"/>
                <a:gd name="T2" fmla="*/ 48 w 48"/>
                <a:gd name="T3" fmla="*/ 0 h 179"/>
                <a:gd name="T4" fmla="*/ 48 w 48"/>
                <a:gd name="T5" fmla="*/ 131 h 179"/>
                <a:gd name="T6" fmla="*/ 0 w 48"/>
                <a:gd name="T7" fmla="*/ 179 h 179"/>
                <a:gd name="T8" fmla="*/ 0 w 48"/>
                <a:gd name="T9" fmla="*/ 49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9"/>
                  </a:moveTo>
                  <a:lnTo>
                    <a:pt x="48" y="0"/>
                  </a:lnTo>
                  <a:lnTo>
                    <a:pt x="48" y="131"/>
                  </a:lnTo>
                  <a:lnTo>
                    <a:pt x="0" y="179"/>
                  </a:lnTo>
                  <a:lnTo>
                    <a:pt x="0" y="49"/>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56" name="Rectangle 332"/>
            <p:cNvSpPr>
              <a:spLocks noChangeArrowheads="1"/>
            </p:cNvSpPr>
            <p:nvPr/>
          </p:nvSpPr>
          <p:spPr bwMode="auto">
            <a:xfrm>
              <a:off x="2797" y="2860"/>
              <a:ext cx="380" cy="103"/>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57" name="Freeform 333"/>
            <p:cNvSpPr>
              <a:spLocks/>
            </p:cNvSpPr>
            <p:nvPr/>
          </p:nvSpPr>
          <p:spPr bwMode="auto">
            <a:xfrm>
              <a:off x="2916" y="2860"/>
              <a:ext cx="5" cy="103"/>
            </a:xfrm>
            <a:custGeom>
              <a:avLst/>
              <a:gdLst>
                <a:gd name="T0" fmla="*/ 5 w 5"/>
                <a:gd name="T1" fmla="*/ 0 h 103"/>
                <a:gd name="T2" fmla="*/ 1 w 5"/>
                <a:gd name="T3" fmla="*/ 25 h 103"/>
                <a:gd name="T4" fmla="*/ 0 w 5"/>
                <a:gd name="T5" fmla="*/ 51 h 103"/>
                <a:gd name="T6" fmla="*/ 1 w 5"/>
                <a:gd name="T7" fmla="*/ 77 h 103"/>
                <a:gd name="T8" fmla="*/ 5 w 5"/>
                <a:gd name="T9" fmla="*/ 103 h 103"/>
                <a:gd name="T10" fmla="*/ 0 60000 65536"/>
                <a:gd name="T11" fmla="*/ 0 60000 65536"/>
                <a:gd name="T12" fmla="*/ 0 60000 65536"/>
                <a:gd name="T13" fmla="*/ 0 60000 65536"/>
                <a:gd name="T14" fmla="*/ 0 60000 65536"/>
                <a:gd name="T15" fmla="*/ 0 w 5"/>
                <a:gd name="T16" fmla="*/ 0 h 103"/>
                <a:gd name="T17" fmla="*/ 5 w 5"/>
                <a:gd name="T18" fmla="*/ 103 h 103"/>
              </a:gdLst>
              <a:ahLst/>
              <a:cxnLst>
                <a:cxn ang="T10">
                  <a:pos x="T0" y="T1"/>
                </a:cxn>
                <a:cxn ang="T11">
                  <a:pos x="T2" y="T3"/>
                </a:cxn>
                <a:cxn ang="T12">
                  <a:pos x="T4" y="T5"/>
                </a:cxn>
                <a:cxn ang="T13">
                  <a:pos x="T6" y="T7"/>
                </a:cxn>
                <a:cxn ang="T14">
                  <a:pos x="T8" y="T9"/>
                </a:cxn>
              </a:cxnLst>
              <a:rect l="T15" t="T16" r="T17" b="T18"/>
              <a:pathLst>
                <a:path w="5" h="103">
                  <a:moveTo>
                    <a:pt x="5" y="0"/>
                  </a:moveTo>
                  <a:lnTo>
                    <a:pt x="1" y="25"/>
                  </a:lnTo>
                  <a:lnTo>
                    <a:pt x="0" y="51"/>
                  </a:lnTo>
                  <a:lnTo>
                    <a:pt x="1" y="77"/>
                  </a:lnTo>
                  <a:lnTo>
                    <a:pt x="5" y="103"/>
                  </a:lnTo>
                </a:path>
              </a:pathLst>
            </a:custGeom>
            <a:noFill/>
            <a:ln w="4763">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58" name="Rectangle 334"/>
            <p:cNvSpPr>
              <a:spLocks noChangeArrowheads="1"/>
            </p:cNvSpPr>
            <p:nvPr/>
          </p:nvSpPr>
          <p:spPr bwMode="auto">
            <a:xfrm>
              <a:off x="2797" y="2963"/>
              <a:ext cx="380" cy="27"/>
            </a:xfrm>
            <a:prstGeom prst="rect">
              <a:avLst/>
            </a:prstGeom>
            <a:solidFill>
              <a:srgbClr val="9A9A9A"/>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59" name="Rectangle 335"/>
            <p:cNvSpPr>
              <a:spLocks noChangeArrowheads="1"/>
            </p:cNvSpPr>
            <p:nvPr/>
          </p:nvSpPr>
          <p:spPr bwMode="auto">
            <a:xfrm>
              <a:off x="3090" y="2891"/>
              <a:ext cx="15" cy="5"/>
            </a:xfrm>
            <a:prstGeom prst="rect">
              <a:avLst/>
            </a:prstGeom>
            <a:solidFill>
              <a:srgbClr val="C0C0C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60" name="Freeform 336"/>
            <p:cNvSpPr>
              <a:spLocks noEditPoints="1"/>
            </p:cNvSpPr>
            <p:nvPr/>
          </p:nvSpPr>
          <p:spPr bwMode="auto">
            <a:xfrm>
              <a:off x="2934" y="2882"/>
              <a:ext cx="62" cy="7"/>
            </a:xfrm>
            <a:custGeom>
              <a:avLst/>
              <a:gdLst>
                <a:gd name="T0" fmla="*/ 0 w 62"/>
                <a:gd name="T1" fmla="*/ 7 h 7"/>
                <a:gd name="T2" fmla="*/ 18 w 62"/>
                <a:gd name="T3" fmla="*/ 7 h 7"/>
                <a:gd name="T4" fmla="*/ 18 w 62"/>
                <a:gd name="T5" fmla="*/ 0 h 7"/>
                <a:gd name="T6" fmla="*/ 0 w 62"/>
                <a:gd name="T7" fmla="*/ 0 h 7"/>
                <a:gd name="T8" fmla="*/ 0 w 62"/>
                <a:gd name="T9" fmla="*/ 7 h 7"/>
                <a:gd name="T10" fmla="*/ 26 w 62"/>
                <a:gd name="T11" fmla="*/ 7 h 7"/>
                <a:gd name="T12" fmla="*/ 35 w 62"/>
                <a:gd name="T13" fmla="*/ 7 h 7"/>
                <a:gd name="T14" fmla="*/ 35 w 62"/>
                <a:gd name="T15" fmla="*/ 0 h 7"/>
                <a:gd name="T16" fmla="*/ 26 w 62"/>
                <a:gd name="T17" fmla="*/ 0 h 7"/>
                <a:gd name="T18" fmla="*/ 26 w 62"/>
                <a:gd name="T19" fmla="*/ 7 h 7"/>
                <a:gd name="T20" fmla="*/ 44 w 62"/>
                <a:gd name="T21" fmla="*/ 7 h 7"/>
                <a:gd name="T22" fmla="*/ 62 w 62"/>
                <a:gd name="T23" fmla="*/ 7 h 7"/>
                <a:gd name="T24" fmla="*/ 62 w 62"/>
                <a:gd name="T25" fmla="*/ 0 h 7"/>
                <a:gd name="T26" fmla="*/ 44 w 62"/>
                <a:gd name="T27" fmla="*/ 0 h 7"/>
                <a:gd name="T28" fmla="*/ 44 w 62"/>
                <a:gd name="T29" fmla="*/ 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1" name="Freeform 337"/>
            <p:cNvSpPr>
              <a:spLocks noEditPoints="1"/>
            </p:cNvSpPr>
            <p:nvPr/>
          </p:nvSpPr>
          <p:spPr bwMode="auto">
            <a:xfrm>
              <a:off x="2808" y="287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62" name="Freeform 338"/>
            <p:cNvSpPr>
              <a:spLocks noEditPoints="1"/>
            </p:cNvSpPr>
            <p:nvPr/>
          </p:nvSpPr>
          <p:spPr bwMode="auto">
            <a:xfrm>
              <a:off x="2800" y="2865"/>
              <a:ext cx="375" cy="117"/>
            </a:xfrm>
            <a:custGeom>
              <a:avLst/>
              <a:gdLst>
                <a:gd name="T0" fmla="*/ 129 w 375"/>
                <a:gd name="T1" fmla="*/ 93 h 117"/>
                <a:gd name="T2" fmla="*/ 372 w 375"/>
                <a:gd name="T3" fmla="*/ 93 h 117"/>
                <a:gd name="T4" fmla="*/ 372 w 375"/>
                <a:gd name="T5" fmla="*/ 0 h 117"/>
                <a:gd name="T6" fmla="*/ 129 w 375"/>
                <a:gd name="T7" fmla="*/ 0 h 117"/>
                <a:gd name="T8" fmla="*/ 125 w 375"/>
                <a:gd name="T9" fmla="*/ 22 h 117"/>
                <a:gd name="T10" fmla="*/ 124 w 375"/>
                <a:gd name="T11" fmla="*/ 46 h 117"/>
                <a:gd name="T12" fmla="*/ 125 w 375"/>
                <a:gd name="T13" fmla="*/ 69 h 117"/>
                <a:gd name="T14" fmla="*/ 129 w 375"/>
                <a:gd name="T15" fmla="*/ 93 h 117"/>
                <a:gd name="T16" fmla="*/ 220 w 375"/>
                <a:gd name="T17" fmla="*/ 82 h 117"/>
                <a:gd name="T18" fmla="*/ 359 w 375"/>
                <a:gd name="T19" fmla="*/ 82 h 117"/>
                <a:gd name="T20" fmla="*/ 359 w 375"/>
                <a:gd name="T21" fmla="*/ 11 h 117"/>
                <a:gd name="T22" fmla="*/ 220 w 375"/>
                <a:gd name="T23" fmla="*/ 11 h 117"/>
                <a:gd name="T24" fmla="*/ 220 w 375"/>
                <a:gd name="T25" fmla="*/ 82 h 117"/>
                <a:gd name="T26" fmla="*/ 339 w 375"/>
                <a:gd name="T27" fmla="*/ 117 h 117"/>
                <a:gd name="T28" fmla="*/ 368 w 375"/>
                <a:gd name="T29" fmla="*/ 117 h 117"/>
                <a:gd name="T30" fmla="*/ 372 w 375"/>
                <a:gd name="T31" fmla="*/ 116 h 117"/>
                <a:gd name="T32" fmla="*/ 375 w 375"/>
                <a:gd name="T33" fmla="*/ 111 h 117"/>
                <a:gd name="T34" fmla="*/ 372 w 375"/>
                <a:gd name="T35" fmla="*/ 107 h 117"/>
                <a:gd name="T36" fmla="*/ 368 w 375"/>
                <a:gd name="T37" fmla="*/ 106 h 117"/>
                <a:gd name="T38" fmla="*/ 339 w 375"/>
                <a:gd name="T39" fmla="*/ 106 h 117"/>
                <a:gd name="T40" fmla="*/ 339 w 375"/>
                <a:gd name="T41" fmla="*/ 117 h 117"/>
                <a:gd name="T42" fmla="*/ 35 w 375"/>
                <a:gd name="T43" fmla="*/ 117 h 117"/>
                <a:gd name="T44" fmla="*/ 6 w 375"/>
                <a:gd name="T45" fmla="*/ 117 h 117"/>
                <a:gd name="T46" fmla="*/ 2 w 375"/>
                <a:gd name="T47" fmla="*/ 116 h 117"/>
                <a:gd name="T48" fmla="*/ 0 w 375"/>
                <a:gd name="T49" fmla="*/ 111 h 117"/>
                <a:gd name="T50" fmla="*/ 2 w 375"/>
                <a:gd name="T51" fmla="*/ 107 h 117"/>
                <a:gd name="T52" fmla="*/ 6 w 375"/>
                <a:gd name="T53" fmla="*/ 106 h 117"/>
                <a:gd name="T54" fmla="*/ 35 w 375"/>
                <a:gd name="T55" fmla="*/ 106 h 117"/>
                <a:gd name="T56" fmla="*/ 35 w 375"/>
                <a:gd name="T57" fmla="*/ 117 h 117"/>
                <a:gd name="T58" fmla="*/ 134 w 375"/>
                <a:gd name="T59" fmla="*/ 24 h 117"/>
                <a:gd name="T60" fmla="*/ 196 w 375"/>
                <a:gd name="T61" fmla="*/ 24 h 117"/>
                <a:gd name="T62" fmla="*/ 196 w 375"/>
                <a:gd name="T63" fmla="*/ 17 h 117"/>
                <a:gd name="T64" fmla="*/ 134 w 375"/>
                <a:gd name="T65" fmla="*/ 17 h 117"/>
                <a:gd name="T66" fmla="*/ 134 w 375"/>
                <a:gd name="T67" fmla="*/ 24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5"/>
                <a:gd name="T103" fmla="*/ 0 h 117"/>
                <a:gd name="T104" fmla="*/ 375 w 375"/>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5"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5"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3" name="Line 339"/>
            <p:cNvSpPr>
              <a:spLocks noChangeShapeType="1"/>
            </p:cNvSpPr>
            <p:nvPr/>
          </p:nvSpPr>
          <p:spPr bwMode="auto">
            <a:xfrm>
              <a:off x="2998" y="2865"/>
              <a:ext cx="1" cy="93"/>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4" name="Line 340"/>
            <p:cNvSpPr>
              <a:spLocks noChangeShapeType="1"/>
            </p:cNvSpPr>
            <p:nvPr/>
          </p:nvSpPr>
          <p:spPr bwMode="auto">
            <a:xfrm flipH="1">
              <a:off x="2924" y="2896"/>
              <a:ext cx="74"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5" name="Line 341"/>
            <p:cNvSpPr>
              <a:spLocks noChangeShapeType="1"/>
            </p:cNvSpPr>
            <p:nvPr/>
          </p:nvSpPr>
          <p:spPr bwMode="auto">
            <a:xfrm flipH="1">
              <a:off x="2924" y="2927"/>
              <a:ext cx="74"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6" name="Line 342"/>
            <p:cNvSpPr>
              <a:spLocks noChangeShapeType="1"/>
            </p:cNvSpPr>
            <p:nvPr/>
          </p:nvSpPr>
          <p:spPr bwMode="auto">
            <a:xfrm>
              <a:off x="3115" y="2876"/>
              <a:ext cx="1" cy="2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7" name="Line 343"/>
            <p:cNvSpPr>
              <a:spLocks noChangeShapeType="1"/>
            </p:cNvSpPr>
            <p:nvPr/>
          </p:nvSpPr>
          <p:spPr bwMode="auto">
            <a:xfrm>
              <a:off x="3020" y="2903"/>
              <a:ext cx="139"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8" name="Line 344"/>
            <p:cNvSpPr>
              <a:spLocks noChangeShapeType="1"/>
            </p:cNvSpPr>
            <p:nvPr/>
          </p:nvSpPr>
          <p:spPr bwMode="auto">
            <a:xfrm flipV="1">
              <a:off x="2934" y="2860"/>
              <a:ext cx="1" cy="3"/>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69" name="Line 345"/>
            <p:cNvSpPr>
              <a:spLocks noChangeShapeType="1"/>
            </p:cNvSpPr>
            <p:nvPr/>
          </p:nvSpPr>
          <p:spPr bwMode="auto">
            <a:xfrm flipV="1">
              <a:off x="2934" y="2958"/>
              <a:ext cx="1" cy="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70" name="Line 346"/>
            <p:cNvSpPr>
              <a:spLocks noChangeShapeType="1"/>
            </p:cNvSpPr>
            <p:nvPr/>
          </p:nvSpPr>
          <p:spPr bwMode="auto">
            <a:xfrm>
              <a:off x="2936" y="2911"/>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71" name="Line 347"/>
            <p:cNvSpPr>
              <a:spLocks noChangeShapeType="1"/>
            </p:cNvSpPr>
            <p:nvPr/>
          </p:nvSpPr>
          <p:spPr bwMode="auto">
            <a:xfrm>
              <a:off x="2936" y="2886"/>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72" name="Line 348"/>
            <p:cNvSpPr>
              <a:spLocks noChangeShapeType="1"/>
            </p:cNvSpPr>
            <p:nvPr/>
          </p:nvSpPr>
          <p:spPr bwMode="auto">
            <a:xfrm>
              <a:off x="2981" y="2886"/>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73" name="Line 349"/>
            <p:cNvSpPr>
              <a:spLocks noChangeShapeType="1"/>
            </p:cNvSpPr>
            <p:nvPr/>
          </p:nvSpPr>
          <p:spPr bwMode="auto">
            <a:xfrm>
              <a:off x="3038" y="2896"/>
              <a:ext cx="6"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574" name="Freeform 350"/>
            <p:cNvSpPr>
              <a:spLocks/>
            </p:cNvSpPr>
            <p:nvPr/>
          </p:nvSpPr>
          <p:spPr bwMode="auto">
            <a:xfrm>
              <a:off x="3130" y="2562"/>
              <a:ext cx="47" cy="280"/>
            </a:xfrm>
            <a:custGeom>
              <a:avLst/>
              <a:gdLst>
                <a:gd name="T0" fmla="*/ 0 w 47"/>
                <a:gd name="T1" fmla="*/ 280 h 280"/>
                <a:gd name="T2" fmla="*/ 36 w 47"/>
                <a:gd name="T3" fmla="*/ 243 h 280"/>
                <a:gd name="T4" fmla="*/ 36 w 47"/>
                <a:gd name="T5" fmla="*/ 178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75" name="Freeform 351"/>
            <p:cNvSpPr>
              <a:spLocks/>
            </p:cNvSpPr>
            <p:nvPr/>
          </p:nvSpPr>
          <p:spPr bwMode="auto">
            <a:xfrm>
              <a:off x="2845" y="256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76" name="Rectangle 352"/>
            <p:cNvSpPr>
              <a:spLocks noChangeArrowheads="1"/>
            </p:cNvSpPr>
            <p:nvPr/>
          </p:nvSpPr>
          <p:spPr bwMode="auto">
            <a:xfrm>
              <a:off x="2845" y="2610"/>
              <a:ext cx="285" cy="230"/>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77" name="Rectangle 353"/>
            <p:cNvSpPr>
              <a:spLocks noChangeArrowheads="1"/>
            </p:cNvSpPr>
            <p:nvPr/>
          </p:nvSpPr>
          <p:spPr bwMode="auto">
            <a:xfrm>
              <a:off x="3101" y="2811"/>
              <a:ext cx="14" cy="8"/>
            </a:xfrm>
            <a:prstGeom prst="rect">
              <a:avLst/>
            </a:prstGeom>
            <a:solidFill>
              <a:srgbClr val="00FF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578" name="Freeform 354"/>
            <p:cNvSpPr>
              <a:spLocks/>
            </p:cNvSpPr>
            <p:nvPr/>
          </p:nvSpPr>
          <p:spPr bwMode="auto">
            <a:xfrm>
              <a:off x="2886" y="264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79" name="Freeform 355"/>
            <p:cNvSpPr>
              <a:spLocks/>
            </p:cNvSpPr>
            <p:nvPr/>
          </p:nvSpPr>
          <p:spPr bwMode="auto">
            <a:xfrm>
              <a:off x="2886" y="2645"/>
              <a:ext cx="197" cy="138"/>
            </a:xfrm>
            <a:custGeom>
              <a:avLst/>
              <a:gdLst>
                <a:gd name="T0" fmla="*/ 0 w 197"/>
                <a:gd name="T1" fmla="*/ 138 h 138"/>
                <a:gd name="T2" fmla="*/ 197 w 197"/>
                <a:gd name="T3" fmla="*/ 138 h 138"/>
                <a:gd name="T4" fmla="*/ 197 w 197"/>
                <a:gd name="T5" fmla="*/ 0 h 138"/>
                <a:gd name="T6" fmla="*/ 194 w 197"/>
                <a:gd name="T7" fmla="*/ 0 h 138"/>
                <a:gd name="T8" fmla="*/ 194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4" y="0"/>
                  </a:lnTo>
                  <a:lnTo>
                    <a:pt x="194" y="136"/>
                  </a:lnTo>
                  <a:lnTo>
                    <a:pt x="0" y="136"/>
                  </a:lnTo>
                  <a:lnTo>
                    <a:pt x="0" y="138"/>
                  </a:lnTo>
                  <a:close/>
                </a:path>
              </a:pathLst>
            </a:custGeom>
            <a:solidFill>
              <a:srgbClr val="8E8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0" name="Freeform 356"/>
            <p:cNvSpPr>
              <a:spLocks/>
            </p:cNvSpPr>
            <p:nvPr/>
          </p:nvSpPr>
          <p:spPr bwMode="auto">
            <a:xfrm>
              <a:off x="2886" y="2645"/>
              <a:ext cx="194" cy="136"/>
            </a:xfrm>
            <a:custGeom>
              <a:avLst/>
              <a:gdLst>
                <a:gd name="T0" fmla="*/ 0 w 194"/>
                <a:gd name="T1" fmla="*/ 136 h 136"/>
                <a:gd name="T2" fmla="*/ 194 w 194"/>
                <a:gd name="T3" fmla="*/ 136 h 136"/>
                <a:gd name="T4" fmla="*/ 194 w 194"/>
                <a:gd name="T5" fmla="*/ 0 h 136"/>
                <a:gd name="T6" fmla="*/ 190 w 194"/>
                <a:gd name="T7" fmla="*/ 0 h 136"/>
                <a:gd name="T8" fmla="*/ 190 w 194"/>
                <a:gd name="T9" fmla="*/ 133 h 136"/>
                <a:gd name="T10" fmla="*/ 0 w 194"/>
                <a:gd name="T11" fmla="*/ 133 h 136"/>
                <a:gd name="T12" fmla="*/ 0 w 194"/>
                <a:gd name="T13" fmla="*/ 136 h 136"/>
                <a:gd name="T14" fmla="*/ 0 60000 65536"/>
                <a:gd name="T15" fmla="*/ 0 60000 65536"/>
                <a:gd name="T16" fmla="*/ 0 60000 65536"/>
                <a:gd name="T17" fmla="*/ 0 60000 65536"/>
                <a:gd name="T18" fmla="*/ 0 60000 65536"/>
                <a:gd name="T19" fmla="*/ 0 60000 65536"/>
                <a:gd name="T20" fmla="*/ 0 60000 65536"/>
                <a:gd name="T21" fmla="*/ 0 w 194"/>
                <a:gd name="T22" fmla="*/ 0 h 136"/>
                <a:gd name="T23" fmla="*/ 194 w 194"/>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4" h="136">
                  <a:moveTo>
                    <a:pt x="0" y="136"/>
                  </a:moveTo>
                  <a:lnTo>
                    <a:pt x="194" y="136"/>
                  </a:lnTo>
                  <a:lnTo>
                    <a:pt x="194" y="0"/>
                  </a:lnTo>
                  <a:lnTo>
                    <a:pt x="190" y="0"/>
                  </a:lnTo>
                  <a:lnTo>
                    <a:pt x="190" y="133"/>
                  </a:lnTo>
                  <a:lnTo>
                    <a:pt x="0" y="133"/>
                  </a:lnTo>
                  <a:lnTo>
                    <a:pt x="0" y="136"/>
                  </a:lnTo>
                  <a:close/>
                </a:path>
              </a:pathLst>
            </a:custGeom>
            <a:solidFill>
              <a:srgbClr val="929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1" name="Freeform 357"/>
            <p:cNvSpPr>
              <a:spLocks/>
            </p:cNvSpPr>
            <p:nvPr/>
          </p:nvSpPr>
          <p:spPr bwMode="auto">
            <a:xfrm>
              <a:off x="2886" y="2645"/>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2" name="Freeform 358"/>
            <p:cNvSpPr>
              <a:spLocks/>
            </p:cNvSpPr>
            <p:nvPr/>
          </p:nvSpPr>
          <p:spPr bwMode="auto">
            <a:xfrm>
              <a:off x="2886" y="264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3" name="Freeform 359"/>
            <p:cNvSpPr>
              <a:spLocks/>
            </p:cNvSpPr>
            <p:nvPr/>
          </p:nvSpPr>
          <p:spPr bwMode="auto">
            <a:xfrm>
              <a:off x="2886" y="264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4" name="Freeform 360"/>
            <p:cNvSpPr>
              <a:spLocks/>
            </p:cNvSpPr>
            <p:nvPr/>
          </p:nvSpPr>
          <p:spPr bwMode="auto">
            <a:xfrm>
              <a:off x="2886" y="2645"/>
              <a:ext cx="178" cy="126"/>
            </a:xfrm>
            <a:custGeom>
              <a:avLst/>
              <a:gdLst>
                <a:gd name="T0" fmla="*/ 0 w 178"/>
                <a:gd name="T1" fmla="*/ 126 h 126"/>
                <a:gd name="T2" fmla="*/ 178 w 178"/>
                <a:gd name="T3" fmla="*/ 126 h 126"/>
                <a:gd name="T4" fmla="*/ 178 w 178"/>
                <a:gd name="T5" fmla="*/ 0 h 126"/>
                <a:gd name="T6" fmla="*/ 175 w 178"/>
                <a:gd name="T7" fmla="*/ 0 h 126"/>
                <a:gd name="T8" fmla="*/ 175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5" y="0"/>
                  </a:lnTo>
                  <a:lnTo>
                    <a:pt x="175" y="123"/>
                  </a:lnTo>
                  <a:lnTo>
                    <a:pt x="0" y="123"/>
                  </a:lnTo>
                  <a:lnTo>
                    <a:pt x="0" y="126"/>
                  </a:lnTo>
                  <a:close/>
                </a:path>
              </a:pathLst>
            </a:custGeom>
            <a:solidFill>
              <a:srgbClr val="A2A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5" name="Freeform 361"/>
            <p:cNvSpPr>
              <a:spLocks/>
            </p:cNvSpPr>
            <p:nvPr/>
          </p:nvSpPr>
          <p:spPr bwMode="auto">
            <a:xfrm>
              <a:off x="2886" y="2645"/>
              <a:ext cx="175" cy="123"/>
            </a:xfrm>
            <a:custGeom>
              <a:avLst/>
              <a:gdLst>
                <a:gd name="T0" fmla="*/ 0 w 175"/>
                <a:gd name="T1" fmla="*/ 123 h 123"/>
                <a:gd name="T2" fmla="*/ 175 w 175"/>
                <a:gd name="T3" fmla="*/ 123 h 123"/>
                <a:gd name="T4" fmla="*/ 175 w 175"/>
                <a:gd name="T5" fmla="*/ 0 h 123"/>
                <a:gd name="T6" fmla="*/ 171 w 175"/>
                <a:gd name="T7" fmla="*/ 0 h 123"/>
                <a:gd name="T8" fmla="*/ 171 w 175"/>
                <a:gd name="T9" fmla="*/ 119 h 123"/>
                <a:gd name="T10" fmla="*/ 0 w 175"/>
                <a:gd name="T11" fmla="*/ 119 h 123"/>
                <a:gd name="T12" fmla="*/ 0 w 175"/>
                <a:gd name="T13" fmla="*/ 123 h 123"/>
                <a:gd name="T14" fmla="*/ 0 60000 65536"/>
                <a:gd name="T15" fmla="*/ 0 60000 65536"/>
                <a:gd name="T16" fmla="*/ 0 60000 65536"/>
                <a:gd name="T17" fmla="*/ 0 60000 65536"/>
                <a:gd name="T18" fmla="*/ 0 60000 65536"/>
                <a:gd name="T19" fmla="*/ 0 60000 65536"/>
                <a:gd name="T20" fmla="*/ 0 60000 65536"/>
                <a:gd name="T21" fmla="*/ 0 w 175"/>
                <a:gd name="T22" fmla="*/ 0 h 123"/>
                <a:gd name="T23" fmla="*/ 175 w 175"/>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23">
                  <a:moveTo>
                    <a:pt x="0" y="123"/>
                  </a:moveTo>
                  <a:lnTo>
                    <a:pt x="175" y="123"/>
                  </a:lnTo>
                  <a:lnTo>
                    <a:pt x="175" y="0"/>
                  </a:lnTo>
                  <a:lnTo>
                    <a:pt x="171" y="0"/>
                  </a:lnTo>
                  <a:lnTo>
                    <a:pt x="171" y="119"/>
                  </a:lnTo>
                  <a:lnTo>
                    <a:pt x="0" y="119"/>
                  </a:lnTo>
                  <a:lnTo>
                    <a:pt x="0" y="123"/>
                  </a:lnTo>
                  <a:close/>
                </a:path>
              </a:pathLst>
            </a:custGeom>
            <a:solidFill>
              <a:srgbClr val="A5A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6" name="Freeform 362"/>
            <p:cNvSpPr>
              <a:spLocks/>
            </p:cNvSpPr>
            <p:nvPr/>
          </p:nvSpPr>
          <p:spPr bwMode="auto">
            <a:xfrm>
              <a:off x="2886" y="2645"/>
              <a:ext cx="171" cy="119"/>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7" name="Freeform 363"/>
            <p:cNvSpPr>
              <a:spLocks/>
            </p:cNvSpPr>
            <p:nvPr/>
          </p:nvSpPr>
          <p:spPr bwMode="auto">
            <a:xfrm>
              <a:off x="2886" y="264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8" name="Freeform 364"/>
            <p:cNvSpPr>
              <a:spLocks/>
            </p:cNvSpPr>
            <p:nvPr/>
          </p:nvSpPr>
          <p:spPr bwMode="auto">
            <a:xfrm>
              <a:off x="2886" y="2645"/>
              <a:ext cx="162" cy="114"/>
            </a:xfrm>
            <a:custGeom>
              <a:avLst/>
              <a:gdLst>
                <a:gd name="T0" fmla="*/ 0 w 162"/>
                <a:gd name="T1" fmla="*/ 114 h 114"/>
                <a:gd name="T2" fmla="*/ 162 w 162"/>
                <a:gd name="T3" fmla="*/ 114 h 114"/>
                <a:gd name="T4" fmla="*/ 162 w 162"/>
                <a:gd name="T5" fmla="*/ 0 h 114"/>
                <a:gd name="T6" fmla="*/ 158 w 162"/>
                <a:gd name="T7" fmla="*/ 0 h 114"/>
                <a:gd name="T8" fmla="*/ 158 w 162"/>
                <a:gd name="T9" fmla="*/ 111 h 114"/>
                <a:gd name="T10" fmla="*/ 0 w 162"/>
                <a:gd name="T11" fmla="*/ 111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1"/>
                  </a:lnTo>
                  <a:lnTo>
                    <a:pt x="0" y="111"/>
                  </a:lnTo>
                  <a:lnTo>
                    <a:pt x="0" y="114"/>
                  </a:lnTo>
                  <a:close/>
                </a:path>
              </a:pathLst>
            </a:custGeom>
            <a:solidFill>
              <a:srgbClr val="B0B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89" name="Freeform 365"/>
            <p:cNvSpPr>
              <a:spLocks/>
            </p:cNvSpPr>
            <p:nvPr/>
          </p:nvSpPr>
          <p:spPr bwMode="auto">
            <a:xfrm>
              <a:off x="2886" y="264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0" name="Freeform 366"/>
            <p:cNvSpPr>
              <a:spLocks/>
            </p:cNvSpPr>
            <p:nvPr/>
          </p:nvSpPr>
          <p:spPr bwMode="auto">
            <a:xfrm>
              <a:off x="2886" y="264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1" name="Freeform 367"/>
            <p:cNvSpPr>
              <a:spLocks/>
            </p:cNvSpPr>
            <p:nvPr/>
          </p:nvSpPr>
          <p:spPr bwMode="auto">
            <a:xfrm>
              <a:off x="2886" y="264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2" name="Freeform 368"/>
            <p:cNvSpPr>
              <a:spLocks/>
            </p:cNvSpPr>
            <p:nvPr/>
          </p:nvSpPr>
          <p:spPr bwMode="auto">
            <a:xfrm>
              <a:off x="2886" y="2645"/>
              <a:ext cx="143" cy="100"/>
            </a:xfrm>
            <a:custGeom>
              <a:avLst/>
              <a:gdLst>
                <a:gd name="T0" fmla="*/ 0 w 143"/>
                <a:gd name="T1" fmla="*/ 100 h 100"/>
                <a:gd name="T2" fmla="*/ 143 w 143"/>
                <a:gd name="T3" fmla="*/ 100 h 100"/>
                <a:gd name="T4" fmla="*/ 143 w 143"/>
                <a:gd name="T5" fmla="*/ 0 h 100"/>
                <a:gd name="T6" fmla="*/ 138 w 143"/>
                <a:gd name="T7" fmla="*/ 0 h 100"/>
                <a:gd name="T8" fmla="*/ 138 w 143"/>
                <a:gd name="T9" fmla="*/ 97 h 100"/>
                <a:gd name="T10" fmla="*/ 0 w 143"/>
                <a:gd name="T11" fmla="*/ 97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3" name="Freeform 369"/>
            <p:cNvSpPr>
              <a:spLocks/>
            </p:cNvSpPr>
            <p:nvPr/>
          </p:nvSpPr>
          <p:spPr bwMode="auto">
            <a:xfrm>
              <a:off x="2886" y="264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4" name="Freeform 370"/>
            <p:cNvSpPr>
              <a:spLocks/>
            </p:cNvSpPr>
            <p:nvPr/>
          </p:nvSpPr>
          <p:spPr bwMode="auto">
            <a:xfrm>
              <a:off x="2886" y="264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5" name="Freeform 371"/>
            <p:cNvSpPr>
              <a:spLocks/>
            </p:cNvSpPr>
            <p:nvPr/>
          </p:nvSpPr>
          <p:spPr bwMode="auto">
            <a:xfrm>
              <a:off x="2886" y="264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6" name="Freeform 372"/>
            <p:cNvSpPr>
              <a:spLocks/>
            </p:cNvSpPr>
            <p:nvPr/>
          </p:nvSpPr>
          <p:spPr bwMode="auto">
            <a:xfrm>
              <a:off x="2886" y="264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7" name="Freeform 373"/>
            <p:cNvSpPr>
              <a:spLocks/>
            </p:cNvSpPr>
            <p:nvPr/>
          </p:nvSpPr>
          <p:spPr bwMode="auto">
            <a:xfrm>
              <a:off x="2886" y="264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8" name="Freeform 374"/>
            <p:cNvSpPr>
              <a:spLocks/>
            </p:cNvSpPr>
            <p:nvPr/>
          </p:nvSpPr>
          <p:spPr bwMode="auto">
            <a:xfrm>
              <a:off x="2886" y="264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599" name="Freeform 375"/>
            <p:cNvSpPr>
              <a:spLocks/>
            </p:cNvSpPr>
            <p:nvPr/>
          </p:nvSpPr>
          <p:spPr bwMode="auto">
            <a:xfrm>
              <a:off x="2884" y="264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0" name="Freeform 376"/>
            <p:cNvSpPr>
              <a:spLocks/>
            </p:cNvSpPr>
            <p:nvPr/>
          </p:nvSpPr>
          <p:spPr bwMode="auto">
            <a:xfrm>
              <a:off x="2884" y="264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1" name="Freeform 377"/>
            <p:cNvSpPr>
              <a:spLocks/>
            </p:cNvSpPr>
            <p:nvPr/>
          </p:nvSpPr>
          <p:spPr bwMode="auto">
            <a:xfrm>
              <a:off x="2886" y="2645"/>
              <a:ext cx="87" cy="61"/>
            </a:xfrm>
            <a:custGeom>
              <a:avLst/>
              <a:gdLst>
                <a:gd name="T0" fmla="*/ 0 w 87"/>
                <a:gd name="T1" fmla="*/ 61 h 61"/>
                <a:gd name="T2" fmla="*/ 87 w 87"/>
                <a:gd name="T3" fmla="*/ 61 h 61"/>
                <a:gd name="T4" fmla="*/ 87 w 87"/>
                <a:gd name="T5" fmla="*/ 0 h 61"/>
                <a:gd name="T6" fmla="*/ 80 w 87"/>
                <a:gd name="T7" fmla="*/ 0 h 61"/>
                <a:gd name="T8" fmla="*/ 80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80" y="0"/>
                  </a:lnTo>
                  <a:lnTo>
                    <a:pt x="80" y="56"/>
                  </a:lnTo>
                  <a:lnTo>
                    <a:pt x="0" y="56"/>
                  </a:lnTo>
                  <a:lnTo>
                    <a:pt x="0" y="61"/>
                  </a:lnTo>
                  <a:close/>
                </a:path>
              </a:pathLst>
            </a:custGeom>
            <a:solidFill>
              <a:srgbClr val="E0E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2" name="Freeform 378"/>
            <p:cNvSpPr>
              <a:spLocks/>
            </p:cNvSpPr>
            <p:nvPr/>
          </p:nvSpPr>
          <p:spPr bwMode="auto">
            <a:xfrm>
              <a:off x="2886" y="2645"/>
              <a:ext cx="80" cy="56"/>
            </a:xfrm>
            <a:custGeom>
              <a:avLst/>
              <a:gdLst>
                <a:gd name="T0" fmla="*/ 0 w 80"/>
                <a:gd name="T1" fmla="*/ 56 h 56"/>
                <a:gd name="T2" fmla="*/ 80 w 80"/>
                <a:gd name="T3" fmla="*/ 56 h 56"/>
                <a:gd name="T4" fmla="*/ 80 w 80"/>
                <a:gd name="T5" fmla="*/ 0 h 56"/>
                <a:gd name="T6" fmla="*/ 71 w 80"/>
                <a:gd name="T7" fmla="*/ 0 h 56"/>
                <a:gd name="T8" fmla="*/ 71 w 80"/>
                <a:gd name="T9" fmla="*/ 50 h 56"/>
                <a:gd name="T10" fmla="*/ 0 w 80"/>
                <a:gd name="T11" fmla="*/ 50 h 56"/>
                <a:gd name="T12" fmla="*/ 0 w 80"/>
                <a:gd name="T13" fmla="*/ 56 h 56"/>
                <a:gd name="T14" fmla="*/ 0 60000 65536"/>
                <a:gd name="T15" fmla="*/ 0 60000 65536"/>
                <a:gd name="T16" fmla="*/ 0 60000 65536"/>
                <a:gd name="T17" fmla="*/ 0 60000 65536"/>
                <a:gd name="T18" fmla="*/ 0 60000 65536"/>
                <a:gd name="T19" fmla="*/ 0 60000 65536"/>
                <a:gd name="T20" fmla="*/ 0 60000 65536"/>
                <a:gd name="T21" fmla="*/ 0 w 80"/>
                <a:gd name="T22" fmla="*/ 0 h 56"/>
                <a:gd name="T23" fmla="*/ 80 w 80"/>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56">
                  <a:moveTo>
                    <a:pt x="0" y="56"/>
                  </a:moveTo>
                  <a:lnTo>
                    <a:pt x="80" y="56"/>
                  </a:lnTo>
                  <a:lnTo>
                    <a:pt x="80" y="0"/>
                  </a:lnTo>
                  <a:lnTo>
                    <a:pt x="71" y="0"/>
                  </a:lnTo>
                  <a:lnTo>
                    <a:pt x="71" y="50"/>
                  </a:lnTo>
                  <a:lnTo>
                    <a:pt x="0" y="50"/>
                  </a:lnTo>
                  <a:lnTo>
                    <a:pt x="0" y="56"/>
                  </a:lnTo>
                  <a:close/>
                </a:path>
              </a:pathLst>
            </a:custGeom>
            <a:solidFill>
              <a:srgbClr val="E4E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3" name="Freeform 379"/>
            <p:cNvSpPr>
              <a:spLocks/>
            </p:cNvSpPr>
            <p:nvPr/>
          </p:nvSpPr>
          <p:spPr bwMode="auto">
            <a:xfrm>
              <a:off x="2886" y="2645"/>
              <a:ext cx="71" cy="50"/>
            </a:xfrm>
            <a:custGeom>
              <a:avLst/>
              <a:gdLst>
                <a:gd name="T0" fmla="*/ 0 w 71"/>
                <a:gd name="T1" fmla="*/ 50 h 50"/>
                <a:gd name="T2" fmla="*/ 71 w 71"/>
                <a:gd name="T3" fmla="*/ 50 h 50"/>
                <a:gd name="T4" fmla="*/ 71 w 71"/>
                <a:gd name="T5" fmla="*/ 0 h 50"/>
                <a:gd name="T6" fmla="*/ 62 w 71"/>
                <a:gd name="T7" fmla="*/ 0 h 50"/>
                <a:gd name="T8" fmla="*/ 62 w 71"/>
                <a:gd name="T9" fmla="*/ 43 h 50"/>
                <a:gd name="T10" fmla="*/ 0 w 71"/>
                <a:gd name="T11" fmla="*/ 43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4" name="Freeform 380"/>
            <p:cNvSpPr>
              <a:spLocks/>
            </p:cNvSpPr>
            <p:nvPr/>
          </p:nvSpPr>
          <p:spPr bwMode="auto">
            <a:xfrm>
              <a:off x="2886" y="2645"/>
              <a:ext cx="62" cy="4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5" name="Freeform 381"/>
            <p:cNvSpPr>
              <a:spLocks/>
            </p:cNvSpPr>
            <p:nvPr/>
          </p:nvSpPr>
          <p:spPr bwMode="auto">
            <a:xfrm>
              <a:off x="2886" y="264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6" name="Freeform 382"/>
            <p:cNvSpPr>
              <a:spLocks/>
            </p:cNvSpPr>
            <p:nvPr/>
          </p:nvSpPr>
          <p:spPr bwMode="auto">
            <a:xfrm>
              <a:off x="2886" y="2645"/>
              <a:ext cx="44" cy="31"/>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7" name="Freeform 383"/>
            <p:cNvSpPr>
              <a:spLocks/>
            </p:cNvSpPr>
            <p:nvPr/>
          </p:nvSpPr>
          <p:spPr bwMode="auto">
            <a:xfrm>
              <a:off x="2884" y="2644"/>
              <a:ext cx="36" cy="25"/>
            </a:xfrm>
            <a:custGeom>
              <a:avLst/>
              <a:gdLst>
                <a:gd name="T0" fmla="*/ 2 w 36"/>
                <a:gd name="T1" fmla="*/ 25 h 25"/>
                <a:gd name="T2" fmla="*/ 36 w 36"/>
                <a:gd name="T3" fmla="*/ 25 h 25"/>
                <a:gd name="T4" fmla="*/ 36 w 36"/>
                <a:gd name="T5" fmla="*/ 1 h 25"/>
                <a:gd name="T6" fmla="*/ 26 w 36"/>
                <a:gd name="T7" fmla="*/ 0 h 25"/>
                <a:gd name="T8" fmla="*/ 26 w 36"/>
                <a:gd name="T9" fmla="*/ 18 h 25"/>
                <a:gd name="T10" fmla="*/ 0 w 36"/>
                <a:gd name="T11" fmla="*/ 18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8" name="Freeform 384"/>
            <p:cNvSpPr>
              <a:spLocks/>
            </p:cNvSpPr>
            <p:nvPr/>
          </p:nvSpPr>
          <p:spPr bwMode="auto">
            <a:xfrm>
              <a:off x="2884" y="264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09" name="Freeform 385"/>
            <p:cNvSpPr>
              <a:spLocks/>
            </p:cNvSpPr>
            <p:nvPr/>
          </p:nvSpPr>
          <p:spPr bwMode="auto">
            <a:xfrm>
              <a:off x="2884" y="264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0" name="Freeform 386"/>
            <p:cNvSpPr>
              <a:spLocks/>
            </p:cNvSpPr>
            <p:nvPr/>
          </p:nvSpPr>
          <p:spPr bwMode="auto">
            <a:xfrm>
              <a:off x="2884" y="264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1" name="Freeform 387"/>
            <p:cNvSpPr>
              <a:spLocks/>
            </p:cNvSpPr>
            <p:nvPr/>
          </p:nvSpPr>
          <p:spPr bwMode="auto">
            <a:xfrm>
              <a:off x="2872" y="263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2" name="Freeform 388"/>
            <p:cNvSpPr>
              <a:spLocks/>
            </p:cNvSpPr>
            <p:nvPr/>
          </p:nvSpPr>
          <p:spPr bwMode="auto">
            <a:xfrm>
              <a:off x="2876" y="263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3" name="Freeform 389"/>
            <p:cNvSpPr>
              <a:spLocks/>
            </p:cNvSpPr>
            <p:nvPr/>
          </p:nvSpPr>
          <p:spPr bwMode="auto">
            <a:xfrm>
              <a:off x="2881" y="263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4" name="Freeform 390"/>
            <p:cNvSpPr>
              <a:spLocks/>
            </p:cNvSpPr>
            <p:nvPr/>
          </p:nvSpPr>
          <p:spPr bwMode="auto">
            <a:xfrm>
              <a:off x="2886" y="264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5" name="Freeform 391"/>
            <p:cNvSpPr>
              <a:spLocks/>
            </p:cNvSpPr>
            <p:nvPr/>
          </p:nvSpPr>
          <p:spPr bwMode="auto">
            <a:xfrm>
              <a:off x="2891" y="264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6" name="Freeform 392"/>
            <p:cNvSpPr>
              <a:spLocks/>
            </p:cNvSpPr>
            <p:nvPr/>
          </p:nvSpPr>
          <p:spPr bwMode="auto">
            <a:xfrm>
              <a:off x="2896" y="265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7" name="Freeform 393"/>
            <p:cNvSpPr>
              <a:spLocks/>
            </p:cNvSpPr>
            <p:nvPr/>
          </p:nvSpPr>
          <p:spPr bwMode="auto">
            <a:xfrm>
              <a:off x="2901" y="265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8" name="Freeform 394"/>
            <p:cNvSpPr>
              <a:spLocks/>
            </p:cNvSpPr>
            <p:nvPr/>
          </p:nvSpPr>
          <p:spPr bwMode="auto">
            <a:xfrm>
              <a:off x="2906" y="265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19" name="Freeform 395"/>
            <p:cNvSpPr>
              <a:spLocks/>
            </p:cNvSpPr>
            <p:nvPr/>
          </p:nvSpPr>
          <p:spPr bwMode="auto">
            <a:xfrm>
              <a:off x="2911" y="266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0" name="Freeform 396"/>
            <p:cNvSpPr>
              <a:spLocks/>
            </p:cNvSpPr>
            <p:nvPr/>
          </p:nvSpPr>
          <p:spPr bwMode="auto">
            <a:xfrm>
              <a:off x="2916" y="266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3 h 138"/>
                <a:gd name="T10" fmla="*/ 186 w 186"/>
                <a:gd name="T11" fmla="*/ 3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3"/>
                  </a:lnTo>
                  <a:lnTo>
                    <a:pt x="186" y="3"/>
                  </a:lnTo>
                  <a:lnTo>
                    <a:pt x="186" y="0"/>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1" name="Freeform 397"/>
            <p:cNvSpPr>
              <a:spLocks/>
            </p:cNvSpPr>
            <p:nvPr/>
          </p:nvSpPr>
          <p:spPr bwMode="auto">
            <a:xfrm>
              <a:off x="2921" y="2669"/>
              <a:ext cx="181" cy="135"/>
            </a:xfrm>
            <a:custGeom>
              <a:avLst/>
              <a:gdLst>
                <a:gd name="T0" fmla="*/ 181 w 181"/>
                <a:gd name="T1" fmla="*/ 0 h 135"/>
                <a:gd name="T2" fmla="*/ 0 w 181"/>
                <a:gd name="T3" fmla="*/ 0 h 135"/>
                <a:gd name="T4" fmla="*/ 0 w 181"/>
                <a:gd name="T5" fmla="*/ 135 h 135"/>
                <a:gd name="T6" fmla="*/ 7 w 181"/>
                <a:gd name="T7" fmla="*/ 135 h 135"/>
                <a:gd name="T8" fmla="*/ 7 w 181"/>
                <a:gd name="T9" fmla="*/ 4 h 135"/>
                <a:gd name="T10" fmla="*/ 181 w 181"/>
                <a:gd name="T11" fmla="*/ 4 h 135"/>
                <a:gd name="T12" fmla="*/ 181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7" y="135"/>
                  </a:lnTo>
                  <a:lnTo>
                    <a:pt x="7" y="4"/>
                  </a:lnTo>
                  <a:lnTo>
                    <a:pt x="181" y="4"/>
                  </a:lnTo>
                  <a:lnTo>
                    <a:pt x="181" y="0"/>
                  </a:lnTo>
                  <a:close/>
                </a:path>
              </a:pathLst>
            </a:custGeom>
            <a:solidFill>
              <a:srgbClr val="B5B5B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2" name="Freeform 398"/>
            <p:cNvSpPr>
              <a:spLocks/>
            </p:cNvSpPr>
            <p:nvPr/>
          </p:nvSpPr>
          <p:spPr bwMode="auto">
            <a:xfrm>
              <a:off x="2928" y="2673"/>
              <a:ext cx="174" cy="131"/>
            </a:xfrm>
            <a:custGeom>
              <a:avLst/>
              <a:gdLst>
                <a:gd name="T0" fmla="*/ 174 w 174"/>
                <a:gd name="T1" fmla="*/ 0 h 131"/>
                <a:gd name="T2" fmla="*/ 0 w 174"/>
                <a:gd name="T3" fmla="*/ 0 h 131"/>
                <a:gd name="T4" fmla="*/ 0 w 174"/>
                <a:gd name="T5" fmla="*/ 131 h 131"/>
                <a:gd name="T6" fmla="*/ 5 w 174"/>
                <a:gd name="T7" fmla="*/ 131 h 131"/>
                <a:gd name="T8" fmla="*/ 5 w 174"/>
                <a:gd name="T9" fmla="*/ 4 h 131"/>
                <a:gd name="T10" fmla="*/ 174 w 174"/>
                <a:gd name="T11" fmla="*/ 4 h 131"/>
                <a:gd name="T12" fmla="*/ 174 w 174"/>
                <a:gd name="T13" fmla="*/ 0 h 131"/>
                <a:gd name="T14" fmla="*/ 0 60000 65536"/>
                <a:gd name="T15" fmla="*/ 0 60000 65536"/>
                <a:gd name="T16" fmla="*/ 0 60000 65536"/>
                <a:gd name="T17" fmla="*/ 0 60000 65536"/>
                <a:gd name="T18" fmla="*/ 0 60000 65536"/>
                <a:gd name="T19" fmla="*/ 0 60000 65536"/>
                <a:gd name="T20" fmla="*/ 0 60000 65536"/>
                <a:gd name="T21" fmla="*/ 0 w 174"/>
                <a:gd name="T22" fmla="*/ 0 h 131"/>
                <a:gd name="T23" fmla="*/ 174 w 174"/>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31">
                  <a:moveTo>
                    <a:pt x="174" y="0"/>
                  </a:moveTo>
                  <a:lnTo>
                    <a:pt x="0" y="0"/>
                  </a:lnTo>
                  <a:lnTo>
                    <a:pt x="0" y="131"/>
                  </a:lnTo>
                  <a:lnTo>
                    <a:pt x="5" y="131"/>
                  </a:lnTo>
                  <a:lnTo>
                    <a:pt x="5" y="4"/>
                  </a:lnTo>
                  <a:lnTo>
                    <a:pt x="174" y="4"/>
                  </a:lnTo>
                  <a:lnTo>
                    <a:pt x="174" y="0"/>
                  </a:lnTo>
                  <a:close/>
                </a:path>
              </a:pathLst>
            </a:custGeom>
            <a:solidFill>
              <a:srgbClr val="B8B8B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3" name="Freeform 399"/>
            <p:cNvSpPr>
              <a:spLocks/>
            </p:cNvSpPr>
            <p:nvPr/>
          </p:nvSpPr>
          <p:spPr bwMode="auto">
            <a:xfrm>
              <a:off x="2933" y="267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4" name="Freeform 400"/>
            <p:cNvSpPr>
              <a:spLocks/>
            </p:cNvSpPr>
            <p:nvPr/>
          </p:nvSpPr>
          <p:spPr bwMode="auto">
            <a:xfrm>
              <a:off x="2939" y="268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5" name="Freeform 401"/>
            <p:cNvSpPr>
              <a:spLocks/>
            </p:cNvSpPr>
            <p:nvPr/>
          </p:nvSpPr>
          <p:spPr bwMode="auto">
            <a:xfrm>
              <a:off x="2944" y="268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6" name="Freeform 402"/>
            <p:cNvSpPr>
              <a:spLocks/>
            </p:cNvSpPr>
            <p:nvPr/>
          </p:nvSpPr>
          <p:spPr bwMode="auto">
            <a:xfrm>
              <a:off x="2950" y="269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627" name="Freeform 403"/>
            <p:cNvSpPr>
              <a:spLocks/>
            </p:cNvSpPr>
            <p:nvPr/>
          </p:nvSpPr>
          <p:spPr bwMode="auto">
            <a:xfrm>
              <a:off x="2957" y="269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w="9525">
              <a:noFill/>
              <a:round/>
              <a:headEnd/>
              <a:tailEnd/>
            </a:ln>
          </p:spPr>
          <p:txBody>
            <a:bodyPr/>
            <a:lstStyle/>
            <a:p>
              <a:pPr fontAlgn="base">
                <a:spcBef>
                  <a:spcPct val="0"/>
                </a:spcBef>
                <a:spcAft>
                  <a:spcPct val="0"/>
                </a:spcAft>
              </a:pPr>
              <a:endParaRPr lang="en-US" sz="2000" u="sng">
                <a:solidFill>
                  <a:srgbClr val="000000"/>
                </a:solidFill>
              </a:endParaRPr>
            </a:p>
          </p:txBody>
        </p:sp>
      </p:grpSp>
      <p:sp>
        <p:nvSpPr>
          <p:cNvPr id="30926" name="Freeform 404"/>
          <p:cNvSpPr>
            <a:spLocks/>
          </p:cNvSpPr>
          <p:nvPr/>
        </p:nvSpPr>
        <p:spPr bwMode="auto">
          <a:xfrm>
            <a:off x="6229351" y="4287838"/>
            <a:ext cx="219075" cy="163512"/>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27" name="Freeform 405"/>
          <p:cNvSpPr>
            <a:spLocks/>
          </p:cNvSpPr>
          <p:nvPr/>
        </p:nvSpPr>
        <p:spPr bwMode="auto">
          <a:xfrm>
            <a:off x="6240463" y="4295776"/>
            <a:ext cx="207962" cy="155575"/>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28" name="Freeform 406"/>
          <p:cNvSpPr>
            <a:spLocks/>
          </p:cNvSpPr>
          <p:nvPr/>
        </p:nvSpPr>
        <p:spPr bwMode="auto">
          <a:xfrm>
            <a:off x="6251575" y="4303714"/>
            <a:ext cx="196850" cy="147637"/>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29" name="Freeform 407"/>
          <p:cNvSpPr>
            <a:spLocks/>
          </p:cNvSpPr>
          <p:nvPr/>
        </p:nvSpPr>
        <p:spPr bwMode="auto">
          <a:xfrm>
            <a:off x="6264275" y="4314826"/>
            <a:ext cx="184150" cy="136525"/>
          </a:xfrm>
          <a:custGeom>
            <a:avLst/>
            <a:gdLst>
              <a:gd name="T0" fmla="*/ 116 w 116"/>
              <a:gd name="T1" fmla="*/ 0 h 86"/>
              <a:gd name="T2" fmla="*/ 0 w 116"/>
              <a:gd name="T3" fmla="*/ 0 h 86"/>
              <a:gd name="T4" fmla="*/ 0 w 116"/>
              <a:gd name="T5" fmla="*/ 86 h 86"/>
              <a:gd name="T6" fmla="*/ 9 w 116"/>
              <a:gd name="T7" fmla="*/ 84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4"/>
                </a:lnTo>
                <a:lnTo>
                  <a:pt x="9" y="6"/>
                </a:lnTo>
                <a:lnTo>
                  <a:pt x="115" y="6"/>
                </a:lnTo>
                <a:lnTo>
                  <a:pt x="116" y="0"/>
                </a:lnTo>
                <a:close/>
              </a:path>
            </a:pathLst>
          </a:custGeom>
          <a:solidFill>
            <a:srgbClr val="CDCDC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0" name="Freeform 408"/>
          <p:cNvSpPr>
            <a:spLocks/>
          </p:cNvSpPr>
          <p:nvPr/>
        </p:nvSpPr>
        <p:spPr bwMode="auto">
          <a:xfrm>
            <a:off x="6278564" y="4324351"/>
            <a:ext cx="168275" cy="123825"/>
          </a:xfrm>
          <a:custGeom>
            <a:avLst/>
            <a:gdLst>
              <a:gd name="T0" fmla="*/ 106 w 106"/>
              <a:gd name="T1" fmla="*/ 0 h 78"/>
              <a:gd name="T2" fmla="*/ 0 w 106"/>
              <a:gd name="T3" fmla="*/ 0 h 78"/>
              <a:gd name="T4" fmla="*/ 0 w 106"/>
              <a:gd name="T5" fmla="*/ 78 h 78"/>
              <a:gd name="T6" fmla="*/ 7 w 106"/>
              <a:gd name="T7" fmla="*/ 78 h 78"/>
              <a:gd name="T8" fmla="*/ 7 w 106"/>
              <a:gd name="T9" fmla="*/ 6 h 78"/>
              <a:gd name="T10" fmla="*/ 106 w 106"/>
              <a:gd name="T11" fmla="*/ 6 h 78"/>
              <a:gd name="T12" fmla="*/ 106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1" name="Freeform 409"/>
          <p:cNvSpPr>
            <a:spLocks/>
          </p:cNvSpPr>
          <p:nvPr/>
        </p:nvSpPr>
        <p:spPr bwMode="auto">
          <a:xfrm>
            <a:off x="6289675" y="4333876"/>
            <a:ext cx="158750" cy="117475"/>
          </a:xfrm>
          <a:custGeom>
            <a:avLst/>
            <a:gdLst>
              <a:gd name="T0" fmla="*/ 99 w 100"/>
              <a:gd name="T1" fmla="*/ 0 h 74"/>
              <a:gd name="T2" fmla="*/ 0 w 100"/>
              <a:gd name="T3" fmla="*/ 0 h 74"/>
              <a:gd name="T4" fmla="*/ 0 w 100"/>
              <a:gd name="T5" fmla="*/ 72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7"/>
                </a:lnTo>
                <a:lnTo>
                  <a:pt x="100" y="7"/>
                </a:lnTo>
                <a:lnTo>
                  <a:pt x="99" y="0"/>
                </a:lnTo>
                <a:close/>
              </a:path>
            </a:pathLst>
          </a:custGeom>
          <a:solidFill>
            <a:srgbClr val="D2D2D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2" name="Freeform 410"/>
          <p:cNvSpPr>
            <a:spLocks/>
          </p:cNvSpPr>
          <p:nvPr/>
        </p:nvSpPr>
        <p:spPr bwMode="auto">
          <a:xfrm>
            <a:off x="6303963" y="4344988"/>
            <a:ext cx="144462" cy="106362"/>
          </a:xfrm>
          <a:custGeom>
            <a:avLst/>
            <a:gdLst>
              <a:gd name="T0" fmla="*/ 91 w 91"/>
              <a:gd name="T1" fmla="*/ 0 h 67"/>
              <a:gd name="T2" fmla="*/ 0 w 91"/>
              <a:gd name="T3" fmla="*/ 0 h 67"/>
              <a:gd name="T4" fmla="*/ 0 w 91"/>
              <a:gd name="T5" fmla="*/ 67 h 67"/>
              <a:gd name="T6" fmla="*/ 10 w 91"/>
              <a:gd name="T7" fmla="*/ 65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5"/>
                </a:lnTo>
                <a:lnTo>
                  <a:pt x="10" y="6"/>
                </a:lnTo>
                <a:lnTo>
                  <a:pt x="90" y="6"/>
                </a:lnTo>
                <a:lnTo>
                  <a:pt x="91" y="0"/>
                </a:lnTo>
                <a:close/>
              </a:path>
            </a:pathLst>
          </a:custGeom>
          <a:solidFill>
            <a:srgbClr val="D5D5D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3" name="Freeform 411"/>
          <p:cNvSpPr>
            <a:spLocks/>
          </p:cNvSpPr>
          <p:nvPr/>
        </p:nvSpPr>
        <p:spPr bwMode="auto">
          <a:xfrm>
            <a:off x="6319839" y="4354514"/>
            <a:ext cx="128587" cy="96837"/>
          </a:xfrm>
          <a:custGeom>
            <a:avLst/>
            <a:gdLst>
              <a:gd name="T0" fmla="*/ 80 w 81"/>
              <a:gd name="T1" fmla="*/ 0 h 61"/>
              <a:gd name="T2" fmla="*/ 0 w 81"/>
              <a:gd name="T3" fmla="*/ 0 h 61"/>
              <a:gd name="T4" fmla="*/ 0 w 81"/>
              <a:gd name="T5" fmla="*/ 59 h 61"/>
              <a:gd name="T6" fmla="*/ 10 w 81"/>
              <a:gd name="T7" fmla="*/ 61 h 61"/>
              <a:gd name="T8" fmla="*/ 10 w 81"/>
              <a:gd name="T9" fmla="*/ 7 h 61"/>
              <a:gd name="T10" fmla="*/ 81 w 81"/>
              <a:gd name="T11" fmla="*/ 7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4" name="Freeform 412"/>
          <p:cNvSpPr>
            <a:spLocks/>
          </p:cNvSpPr>
          <p:nvPr/>
        </p:nvSpPr>
        <p:spPr bwMode="auto">
          <a:xfrm>
            <a:off x="6335713" y="4365626"/>
            <a:ext cx="112712" cy="85725"/>
          </a:xfrm>
          <a:custGeom>
            <a:avLst/>
            <a:gdLst>
              <a:gd name="T0" fmla="*/ 71 w 71"/>
              <a:gd name="T1" fmla="*/ 0 h 54"/>
              <a:gd name="T2" fmla="*/ 0 w 71"/>
              <a:gd name="T3" fmla="*/ 0 h 54"/>
              <a:gd name="T4" fmla="*/ 0 w 71"/>
              <a:gd name="T5" fmla="*/ 54 h 54"/>
              <a:gd name="T6" fmla="*/ 11 w 71"/>
              <a:gd name="T7" fmla="*/ 52 h 54"/>
              <a:gd name="T8" fmla="*/ 11 w 71"/>
              <a:gd name="T9" fmla="*/ 8 h 54"/>
              <a:gd name="T10" fmla="*/ 70 w 71"/>
              <a:gd name="T11" fmla="*/ 8 h 54"/>
              <a:gd name="T12" fmla="*/ 71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1" y="52"/>
                </a:lnTo>
                <a:lnTo>
                  <a:pt x="11" y="8"/>
                </a:lnTo>
                <a:lnTo>
                  <a:pt x="70" y="8"/>
                </a:lnTo>
                <a:lnTo>
                  <a:pt x="71" y="0"/>
                </a:lnTo>
                <a:close/>
              </a:path>
            </a:pathLst>
          </a:custGeom>
          <a:solidFill>
            <a:srgbClr val="D9D9D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5" name="Freeform 413"/>
          <p:cNvSpPr>
            <a:spLocks/>
          </p:cNvSpPr>
          <p:nvPr/>
        </p:nvSpPr>
        <p:spPr bwMode="auto">
          <a:xfrm>
            <a:off x="6353176" y="4378325"/>
            <a:ext cx="93663" cy="69850"/>
          </a:xfrm>
          <a:custGeom>
            <a:avLst/>
            <a:gdLst>
              <a:gd name="T0" fmla="*/ 59 w 59"/>
              <a:gd name="T1" fmla="*/ 0 h 44"/>
              <a:gd name="T2" fmla="*/ 0 w 59"/>
              <a:gd name="T3" fmla="*/ 0 h 44"/>
              <a:gd name="T4" fmla="*/ 0 w 59"/>
              <a:gd name="T5" fmla="*/ 44 h 44"/>
              <a:gd name="T6" fmla="*/ 10 w 59"/>
              <a:gd name="T7" fmla="*/ 44 h 44"/>
              <a:gd name="T8" fmla="*/ 10 w 59"/>
              <a:gd name="T9" fmla="*/ 8 h 44"/>
              <a:gd name="T10" fmla="*/ 59 w 59"/>
              <a:gd name="T11" fmla="*/ 8 h 44"/>
              <a:gd name="T12" fmla="*/ 59 w 59"/>
              <a:gd name="T13" fmla="*/ 0 h 44"/>
              <a:gd name="T14" fmla="*/ 0 60000 65536"/>
              <a:gd name="T15" fmla="*/ 0 60000 65536"/>
              <a:gd name="T16" fmla="*/ 0 60000 65536"/>
              <a:gd name="T17" fmla="*/ 0 60000 65536"/>
              <a:gd name="T18" fmla="*/ 0 60000 65536"/>
              <a:gd name="T19" fmla="*/ 0 60000 65536"/>
              <a:gd name="T20" fmla="*/ 0 60000 65536"/>
              <a:gd name="T21" fmla="*/ 0 w 59"/>
              <a:gd name="T22" fmla="*/ 0 h 44"/>
              <a:gd name="T23" fmla="*/ 59 w 59"/>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44">
                <a:moveTo>
                  <a:pt x="59" y="0"/>
                </a:moveTo>
                <a:lnTo>
                  <a:pt x="0" y="0"/>
                </a:lnTo>
                <a:lnTo>
                  <a:pt x="0" y="44"/>
                </a:lnTo>
                <a:lnTo>
                  <a:pt x="10" y="44"/>
                </a:lnTo>
                <a:lnTo>
                  <a:pt x="10" y="8"/>
                </a:lnTo>
                <a:lnTo>
                  <a:pt x="59" y="8"/>
                </a:lnTo>
                <a:lnTo>
                  <a:pt x="59" y="0"/>
                </a:lnTo>
                <a:close/>
              </a:path>
            </a:pathLst>
          </a:custGeom>
          <a:solidFill>
            <a:srgbClr val="DCDCD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6" name="Freeform 414"/>
          <p:cNvSpPr>
            <a:spLocks/>
          </p:cNvSpPr>
          <p:nvPr/>
        </p:nvSpPr>
        <p:spPr bwMode="auto">
          <a:xfrm>
            <a:off x="6369050" y="4391025"/>
            <a:ext cx="77788" cy="57150"/>
          </a:xfrm>
          <a:custGeom>
            <a:avLst/>
            <a:gdLst>
              <a:gd name="T0" fmla="*/ 49 w 49"/>
              <a:gd name="T1" fmla="*/ 0 h 36"/>
              <a:gd name="T2" fmla="*/ 0 w 49"/>
              <a:gd name="T3" fmla="*/ 0 h 36"/>
              <a:gd name="T4" fmla="*/ 0 w 49"/>
              <a:gd name="T5" fmla="*/ 36 h 36"/>
              <a:gd name="T6" fmla="*/ 11 w 49"/>
              <a:gd name="T7" fmla="*/ 36 h 36"/>
              <a:gd name="T8" fmla="*/ 11 w 49"/>
              <a:gd name="T9" fmla="*/ 9 h 36"/>
              <a:gd name="T10" fmla="*/ 49 w 49"/>
              <a:gd name="T11" fmla="*/ 9 h 36"/>
              <a:gd name="T12" fmla="*/ 49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7" name="Freeform 415"/>
          <p:cNvSpPr>
            <a:spLocks/>
          </p:cNvSpPr>
          <p:nvPr/>
        </p:nvSpPr>
        <p:spPr bwMode="auto">
          <a:xfrm>
            <a:off x="6386513" y="4405314"/>
            <a:ext cx="61912" cy="46037"/>
          </a:xfrm>
          <a:custGeom>
            <a:avLst/>
            <a:gdLst>
              <a:gd name="T0" fmla="*/ 38 w 39"/>
              <a:gd name="T1" fmla="*/ 0 h 29"/>
              <a:gd name="T2" fmla="*/ 0 w 39"/>
              <a:gd name="T3" fmla="*/ 0 h 29"/>
              <a:gd name="T4" fmla="*/ 0 w 39"/>
              <a:gd name="T5" fmla="*/ 27 h 29"/>
              <a:gd name="T6" fmla="*/ 13 w 39"/>
              <a:gd name="T7" fmla="*/ 29 h 29"/>
              <a:gd name="T8" fmla="*/ 13 w 39"/>
              <a:gd name="T9" fmla="*/ 8 h 29"/>
              <a:gd name="T10" fmla="*/ 39 w 39"/>
              <a:gd name="T11" fmla="*/ 8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8" name="Freeform 416"/>
          <p:cNvSpPr>
            <a:spLocks/>
          </p:cNvSpPr>
          <p:nvPr/>
        </p:nvSpPr>
        <p:spPr bwMode="auto">
          <a:xfrm>
            <a:off x="6407151" y="4418014"/>
            <a:ext cx="41275" cy="33337"/>
          </a:xfrm>
          <a:custGeom>
            <a:avLst/>
            <a:gdLst>
              <a:gd name="T0" fmla="*/ 26 w 26"/>
              <a:gd name="T1" fmla="*/ 0 h 21"/>
              <a:gd name="T2" fmla="*/ 0 w 26"/>
              <a:gd name="T3" fmla="*/ 0 h 21"/>
              <a:gd name="T4" fmla="*/ 0 w 26"/>
              <a:gd name="T5" fmla="*/ 21 h 21"/>
              <a:gd name="T6" fmla="*/ 12 w 26"/>
              <a:gd name="T7" fmla="*/ 19 h 21"/>
              <a:gd name="T8" fmla="*/ 12 w 26"/>
              <a:gd name="T9" fmla="*/ 11 h 21"/>
              <a:gd name="T10" fmla="*/ 25 w 26"/>
              <a:gd name="T11" fmla="*/ 11 h 21"/>
              <a:gd name="T12" fmla="*/ 26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39" name="Freeform 417"/>
          <p:cNvSpPr>
            <a:spLocks/>
          </p:cNvSpPr>
          <p:nvPr/>
        </p:nvSpPr>
        <p:spPr bwMode="auto">
          <a:xfrm>
            <a:off x="6426201" y="4435476"/>
            <a:ext cx="22225" cy="15875"/>
          </a:xfrm>
          <a:custGeom>
            <a:avLst/>
            <a:gdLst>
              <a:gd name="T0" fmla="*/ 13 w 14"/>
              <a:gd name="T1" fmla="*/ 0 h 10"/>
              <a:gd name="T2" fmla="*/ 0 w 14"/>
              <a:gd name="T3" fmla="*/ 0 h 10"/>
              <a:gd name="T4" fmla="*/ 0 w 14"/>
              <a:gd name="T5" fmla="*/ 8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40" name="Line 418"/>
          <p:cNvSpPr>
            <a:spLocks noChangeShapeType="1"/>
          </p:cNvSpPr>
          <p:nvPr/>
        </p:nvSpPr>
        <p:spPr bwMode="auto">
          <a:xfrm>
            <a:off x="6162675" y="4487864"/>
            <a:ext cx="1588" cy="2063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41" name="Line 419"/>
          <p:cNvSpPr>
            <a:spLocks noChangeShapeType="1"/>
          </p:cNvSpPr>
          <p:nvPr/>
        </p:nvSpPr>
        <p:spPr bwMode="auto">
          <a:xfrm>
            <a:off x="6107114" y="4487864"/>
            <a:ext cx="1587" cy="2063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42" name="Line 420"/>
          <p:cNvSpPr>
            <a:spLocks noChangeShapeType="1"/>
          </p:cNvSpPr>
          <p:nvPr/>
        </p:nvSpPr>
        <p:spPr bwMode="auto">
          <a:xfrm>
            <a:off x="6040439" y="4487864"/>
            <a:ext cx="452437"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43" name="Rectangle 421"/>
          <p:cNvSpPr>
            <a:spLocks noChangeArrowheads="1"/>
          </p:cNvSpPr>
          <p:nvPr/>
        </p:nvSpPr>
        <p:spPr bwMode="auto">
          <a:xfrm>
            <a:off x="6384926" y="4589463"/>
            <a:ext cx="55563" cy="4762"/>
          </a:xfrm>
          <a:prstGeom prst="rect">
            <a:avLst/>
          </a:prstGeom>
          <a:solidFill>
            <a:srgbClr val="E6E6E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44" name="Rectangle 422"/>
          <p:cNvSpPr>
            <a:spLocks noChangeArrowheads="1"/>
          </p:cNvSpPr>
          <p:nvPr/>
        </p:nvSpPr>
        <p:spPr bwMode="auto">
          <a:xfrm>
            <a:off x="6384926" y="4587875"/>
            <a:ext cx="55563" cy="1588"/>
          </a:xfrm>
          <a:prstGeom prst="rect">
            <a:avLst/>
          </a:prstGeom>
          <a:solidFill>
            <a:srgbClr val="DDDDD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45" name="Rectangle 423"/>
          <p:cNvSpPr>
            <a:spLocks noChangeArrowheads="1"/>
          </p:cNvSpPr>
          <p:nvPr/>
        </p:nvSpPr>
        <p:spPr bwMode="auto">
          <a:xfrm>
            <a:off x="6384926" y="4586289"/>
            <a:ext cx="55563" cy="1587"/>
          </a:xfrm>
          <a:prstGeom prst="rect">
            <a:avLst/>
          </a:prstGeom>
          <a:solidFill>
            <a:srgbClr val="D5D5D5"/>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46" name="Rectangle 424"/>
          <p:cNvSpPr>
            <a:spLocks noChangeArrowheads="1"/>
          </p:cNvSpPr>
          <p:nvPr/>
        </p:nvSpPr>
        <p:spPr bwMode="auto">
          <a:xfrm>
            <a:off x="6384926" y="4583114"/>
            <a:ext cx="55563" cy="3175"/>
          </a:xfrm>
          <a:prstGeom prst="rect">
            <a:avLst/>
          </a:prstGeom>
          <a:solidFill>
            <a:srgbClr val="CDCDC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47" name="Rectangle 425"/>
          <p:cNvSpPr>
            <a:spLocks noChangeArrowheads="1"/>
          </p:cNvSpPr>
          <p:nvPr/>
        </p:nvSpPr>
        <p:spPr bwMode="auto">
          <a:xfrm>
            <a:off x="6384926" y="4581525"/>
            <a:ext cx="55563" cy="1588"/>
          </a:xfrm>
          <a:prstGeom prst="rect">
            <a:avLst/>
          </a:prstGeom>
          <a:solidFill>
            <a:srgbClr val="C6C6C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48" name="Rectangle 426"/>
          <p:cNvSpPr>
            <a:spLocks noChangeArrowheads="1"/>
          </p:cNvSpPr>
          <p:nvPr/>
        </p:nvSpPr>
        <p:spPr bwMode="auto">
          <a:xfrm>
            <a:off x="6384926" y="4579939"/>
            <a:ext cx="55563" cy="1587"/>
          </a:xfrm>
          <a:prstGeom prst="rect">
            <a:avLst/>
          </a:prstGeom>
          <a:solidFill>
            <a:srgbClr val="BEBEBE"/>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49" name="Rectangle 427"/>
          <p:cNvSpPr>
            <a:spLocks noChangeArrowheads="1"/>
          </p:cNvSpPr>
          <p:nvPr/>
        </p:nvSpPr>
        <p:spPr bwMode="auto">
          <a:xfrm>
            <a:off x="6384926" y="4578350"/>
            <a:ext cx="55563" cy="1588"/>
          </a:xfrm>
          <a:prstGeom prst="rect">
            <a:avLst/>
          </a:prstGeom>
          <a:solidFill>
            <a:srgbClr val="B6B6B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50" name="Freeform 428"/>
          <p:cNvSpPr>
            <a:spLocks/>
          </p:cNvSpPr>
          <p:nvPr/>
        </p:nvSpPr>
        <p:spPr bwMode="auto">
          <a:xfrm>
            <a:off x="6383338" y="4575176"/>
            <a:ext cx="57150" cy="3175"/>
          </a:xfrm>
          <a:custGeom>
            <a:avLst/>
            <a:gdLst>
              <a:gd name="T0" fmla="*/ 1 w 36"/>
              <a:gd name="T1" fmla="*/ 2 h 2"/>
              <a:gd name="T2" fmla="*/ 36 w 36"/>
              <a:gd name="T3" fmla="*/ 2 h 2"/>
              <a:gd name="T4" fmla="*/ 35 w 36"/>
              <a:gd name="T5" fmla="*/ 0 h 2"/>
              <a:gd name="T6" fmla="*/ 0 w 36"/>
              <a:gd name="T7" fmla="*/ 0 h 2"/>
              <a:gd name="T8" fmla="*/ 1 w 36"/>
              <a:gd name="T9" fmla="*/ 2 h 2"/>
              <a:gd name="T10" fmla="*/ 0 60000 65536"/>
              <a:gd name="T11" fmla="*/ 0 60000 65536"/>
              <a:gd name="T12" fmla="*/ 0 60000 65536"/>
              <a:gd name="T13" fmla="*/ 0 60000 65536"/>
              <a:gd name="T14" fmla="*/ 0 60000 65536"/>
              <a:gd name="T15" fmla="*/ 0 w 36"/>
              <a:gd name="T16" fmla="*/ 0 h 2"/>
              <a:gd name="T17" fmla="*/ 36 w 36"/>
              <a:gd name="T18" fmla="*/ 2 h 2"/>
            </a:gdLst>
            <a:ahLst/>
            <a:cxnLst>
              <a:cxn ang="T10">
                <a:pos x="T0" y="T1"/>
              </a:cxn>
              <a:cxn ang="T11">
                <a:pos x="T2" y="T3"/>
              </a:cxn>
              <a:cxn ang="T12">
                <a:pos x="T4" y="T5"/>
              </a:cxn>
              <a:cxn ang="T13">
                <a:pos x="T6" y="T7"/>
              </a:cxn>
              <a:cxn ang="T14">
                <a:pos x="T8" y="T9"/>
              </a:cxn>
            </a:cxnLst>
            <a:rect l="T15" t="T16" r="T17" b="T18"/>
            <a:pathLst>
              <a:path w="36" h="2">
                <a:moveTo>
                  <a:pt x="1" y="2"/>
                </a:moveTo>
                <a:lnTo>
                  <a:pt x="36" y="2"/>
                </a:lnTo>
                <a:lnTo>
                  <a:pt x="35" y="0"/>
                </a:lnTo>
                <a:lnTo>
                  <a:pt x="0" y="0"/>
                </a:lnTo>
                <a:lnTo>
                  <a:pt x="1" y="2"/>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51" name="Rectangle 429"/>
          <p:cNvSpPr>
            <a:spLocks noChangeArrowheads="1"/>
          </p:cNvSpPr>
          <p:nvPr/>
        </p:nvSpPr>
        <p:spPr bwMode="auto">
          <a:xfrm>
            <a:off x="6383338" y="4573589"/>
            <a:ext cx="55562" cy="1587"/>
          </a:xfrm>
          <a:prstGeom prst="rect">
            <a:avLst/>
          </a:prstGeom>
          <a:solidFill>
            <a:srgbClr val="A6A6A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52" name="Freeform 430"/>
          <p:cNvSpPr>
            <a:spLocks/>
          </p:cNvSpPr>
          <p:nvPr/>
        </p:nvSpPr>
        <p:spPr bwMode="auto">
          <a:xfrm>
            <a:off x="6383338" y="4572000"/>
            <a:ext cx="57150" cy="1588"/>
          </a:xfrm>
          <a:custGeom>
            <a:avLst/>
            <a:gdLst>
              <a:gd name="T0" fmla="*/ 0 w 36"/>
              <a:gd name="T1" fmla="*/ 1 h 1"/>
              <a:gd name="T2" fmla="*/ 35 w 36"/>
              <a:gd name="T3" fmla="*/ 1 h 1"/>
              <a:gd name="T4" fmla="*/ 36 w 36"/>
              <a:gd name="T5" fmla="*/ 0 h 1"/>
              <a:gd name="T6" fmla="*/ 1 w 36"/>
              <a:gd name="T7" fmla="*/ 0 h 1"/>
              <a:gd name="T8" fmla="*/ 0 w 36"/>
              <a:gd name="T9" fmla="*/ 1 h 1"/>
              <a:gd name="T10" fmla="*/ 0 60000 65536"/>
              <a:gd name="T11" fmla="*/ 0 60000 65536"/>
              <a:gd name="T12" fmla="*/ 0 60000 65536"/>
              <a:gd name="T13" fmla="*/ 0 60000 65536"/>
              <a:gd name="T14" fmla="*/ 0 60000 65536"/>
              <a:gd name="T15" fmla="*/ 0 w 36"/>
              <a:gd name="T16" fmla="*/ 0 h 1"/>
              <a:gd name="T17" fmla="*/ 36 w 36"/>
              <a:gd name="T18" fmla="*/ 1 h 1"/>
            </a:gdLst>
            <a:ahLst/>
            <a:cxnLst>
              <a:cxn ang="T10">
                <a:pos x="T0" y="T1"/>
              </a:cxn>
              <a:cxn ang="T11">
                <a:pos x="T2" y="T3"/>
              </a:cxn>
              <a:cxn ang="T12">
                <a:pos x="T4" y="T5"/>
              </a:cxn>
              <a:cxn ang="T13">
                <a:pos x="T6" y="T7"/>
              </a:cxn>
              <a:cxn ang="T14">
                <a:pos x="T8" y="T9"/>
              </a:cxn>
            </a:cxnLst>
            <a:rect l="T15" t="T16" r="T17" b="T18"/>
            <a:pathLst>
              <a:path w="36" h="1">
                <a:moveTo>
                  <a:pt x="0" y="1"/>
                </a:moveTo>
                <a:lnTo>
                  <a:pt x="35" y="1"/>
                </a:lnTo>
                <a:lnTo>
                  <a:pt x="36" y="0"/>
                </a:lnTo>
                <a:lnTo>
                  <a:pt x="1" y="0"/>
                </a:lnTo>
                <a:lnTo>
                  <a:pt x="0" y="1"/>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53" name="Rectangle 431"/>
          <p:cNvSpPr>
            <a:spLocks noChangeArrowheads="1"/>
          </p:cNvSpPr>
          <p:nvPr/>
        </p:nvSpPr>
        <p:spPr bwMode="auto">
          <a:xfrm>
            <a:off x="6384926" y="4572000"/>
            <a:ext cx="55563" cy="1588"/>
          </a:xfrm>
          <a:prstGeom prst="rect">
            <a:avLst/>
          </a:prstGeom>
          <a:solidFill>
            <a:srgbClr val="9A9A9A"/>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54" name="Rectangle 432"/>
          <p:cNvSpPr>
            <a:spLocks noChangeArrowheads="1"/>
          </p:cNvSpPr>
          <p:nvPr/>
        </p:nvSpPr>
        <p:spPr bwMode="auto">
          <a:xfrm>
            <a:off x="6332539" y="4578350"/>
            <a:ext cx="130175" cy="7938"/>
          </a:xfrm>
          <a:prstGeom prst="rect">
            <a:avLst/>
          </a:prstGeom>
          <a:solidFill>
            <a:srgbClr val="0000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0955" name="Freeform 433"/>
          <p:cNvSpPr>
            <a:spLocks noEditPoints="1"/>
          </p:cNvSpPr>
          <p:nvPr/>
        </p:nvSpPr>
        <p:spPr bwMode="auto">
          <a:xfrm>
            <a:off x="5981701" y="4557713"/>
            <a:ext cx="73025" cy="38100"/>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4 w 46"/>
              <a:gd name="T15" fmla="*/ 24 h 24"/>
              <a:gd name="T16" fmla="*/ 44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4" y="24"/>
                </a:lnTo>
                <a:lnTo>
                  <a:pt x="44" y="0"/>
                </a:lnTo>
                <a:lnTo>
                  <a:pt x="46"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56" name="Freeform 434"/>
          <p:cNvSpPr>
            <a:spLocks noEditPoints="1"/>
          </p:cNvSpPr>
          <p:nvPr/>
        </p:nvSpPr>
        <p:spPr bwMode="auto">
          <a:xfrm>
            <a:off x="5984876" y="4557713"/>
            <a:ext cx="66675" cy="38100"/>
          </a:xfrm>
          <a:custGeom>
            <a:avLst/>
            <a:gdLst>
              <a:gd name="T0" fmla="*/ 0 w 42"/>
              <a:gd name="T1" fmla="*/ 24 h 24"/>
              <a:gd name="T2" fmla="*/ 0 w 42"/>
              <a:gd name="T3" fmla="*/ 0 h 24"/>
              <a:gd name="T4" fmla="*/ 1 w 42"/>
              <a:gd name="T5" fmla="*/ 0 h 24"/>
              <a:gd name="T6" fmla="*/ 1 w 42"/>
              <a:gd name="T7" fmla="*/ 24 h 24"/>
              <a:gd name="T8" fmla="*/ 0 w 42"/>
              <a:gd name="T9" fmla="*/ 24 h 24"/>
              <a:gd name="T10" fmla="*/ 42 w 42"/>
              <a:gd name="T11" fmla="*/ 0 h 24"/>
              <a:gd name="T12" fmla="*/ 42 w 42"/>
              <a:gd name="T13" fmla="*/ 24 h 24"/>
              <a:gd name="T14" fmla="*/ 40 w 42"/>
              <a:gd name="T15" fmla="*/ 24 h 24"/>
              <a:gd name="T16" fmla="*/ 40 w 42"/>
              <a:gd name="T17" fmla="*/ 0 h 24"/>
              <a:gd name="T18" fmla="*/ 42 w 42"/>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4"/>
              <a:gd name="T32" fmla="*/ 42 w 42"/>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4">
                <a:moveTo>
                  <a:pt x="0" y="24"/>
                </a:moveTo>
                <a:lnTo>
                  <a:pt x="0" y="0"/>
                </a:lnTo>
                <a:lnTo>
                  <a:pt x="1" y="0"/>
                </a:lnTo>
                <a:lnTo>
                  <a:pt x="1" y="24"/>
                </a:lnTo>
                <a:lnTo>
                  <a:pt x="0" y="24"/>
                </a:lnTo>
                <a:close/>
                <a:moveTo>
                  <a:pt x="42" y="0"/>
                </a:moveTo>
                <a:lnTo>
                  <a:pt x="42" y="24"/>
                </a:lnTo>
                <a:lnTo>
                  <a:pt x="40" y="24"/>
                </a:lnTo>
                <a:lnTo>
                  <a:pt x="40" y="0"/>
                </a:lnTo>
                <a:lnTo>
                  <a:pt x="42" y="0"/>
                </a:lnTo>
                <a:close/>
              </a:path>
            </a:pathLst>
          </a:custGeom>
          <a:solidFill>
            <a:srgbClr val="C7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57" name="Freeform 435"/>
          <p:cNvSpPr>
            <a:spLocks noEditPoints="1"/>
          </p:cNvSpPr>
          <p:nvPr/>
        </p:nvSpPr>
        <p:spPr bwMode="auto">
          <a:xfrm>
            <a:off x="5986463" y="4557713"/>
            <a:ext cx="61912" cy="38100"/>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58" name="Freeform 436"/>
          <p:cNvSpPr>
            <a:spLocks noEditPoints="1"/>
          </p:cNvSpPr>
          <p:nvPr/>
        </p:nvSpPr>
        <p:spPr bwMode="auto">
          <a:xfrm>
            <a:off x="5988050" y="4557713"/>
            <a:ext cx="58738" cy="38100"/>
          </a:xfrm>
          <a:custGeom>
            <a:avLst/>
            <a:gdLst>
              <a:gd name="T0" fmla="*/ 0 w 37"/>
              <a:gd name="T1" fmla="*/ 24 h 24"/>
              <a:gd name="T2" fmla="*/ 0 w 37"/>
              <a:gd name="T3" fmla="*/ 0 h 24"/>
              <a:gd name="T4" fmla="*/ 2 w 37"/>
              <a:gd name="T5" fmla="*/ 0 h 24"/>
              <a:gd name="T6" fmla="*/ 2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2" y="0"/>
                </a:lnTo>
                <a:lnTo>
                  <a:pt x="2" y="24"/>
                </a:lnTo>
                <a:lnTo>
                  <a:pt x="0" y="24"/>
                </a:lnTo>
                <a:close/>
                <a:moveTo>
                  <a:pt x="37" y="0"/>
                </a:moveTo>
                <a:lnTo>
                  <a:pt x="37" y="24"/>
                </a:lnTo>
                <a:lnTo>
                  <a:pt x="36" y="24"/>
                </a:lnTo>
                <a:lnTo>
                  <a:pt x="36" y="0"/>
                </a:lnTo>
                <a:lnTo>
                  <a:pt x="37" y="0"/>
                </a:lnTo>
                <a:close/>
              </a:path>
            </a:pathLst>
          </a:custGeom>
          <a:solidFill>
            <a:srgbClr val="D3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59" name="Freeform 437"/>
          <p:cNvSpPr>
            <a:spLocks noEditPoints="1"/>
          </p:cNvSpPr>
          <p:nvPr/>
        </p:nvSpPr>
        <p:spPr bwMode="auto">
          <a:xfrm>
            <a:off x="5991226" y="4557713"/>
            <a:ext cx="53975" cy="38100"/>
          </a:xfrm>
          <a:custGeom>
            <a:avLst/>
            <a:gdLst>
              <a:gd name="T0" fmla="*/ 0 w 34"/>
              <a:gd name="T1" fmla="*/ 24 h 24"/>
              <a:gd name="T2" fmla="*/ 0 w 34"/>
              <a:gd name="T3" fmla="*/ 0 h 24"/>
              <a:gd name="T4" fmla="*/ 1 w 34"/>
              <a:gd name="T5" fmla="*/ 0 h 24"/>
              <a:gd name="T6" fmla="*/ 1 w 34"/>
              <a:gd name="T7" fmla="*/ 24 h 24"/>
              <a:gd name="T8" fmla="*/ 0 w 34"/>
              <a:gd name="T9" fmla="*/ 24 h 24"/>
              <a:gd name="T10" fmla="*/ 34 w 34"/>
              <a:gd name="T11" fmla="*/ 0 h 24"/>
              <a:gd name="T12" fmla="*/ 34 w 34"/>
              <a:gd name="T13" fmla="*/ 24 h 24"/>
              <a:gd name="T14" fmla="*/ 32 w 34"/>
              <a:gd name="T15" fmla="*/ 24 h 24"/>
              <a:gd name="T16" fmla="*/ 32 w 34"/>
              <a:gd name="T17" fmla="*/ 0 h 24"/>
              <a:gd name="T18" fmla="*/ 34 w 3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24"/>
              <a:gd name="T32" fmla="*/ 34 w 3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24">
                <a:moveTo>
                  <a:pt x="0" y="24"/>
                </a:moveTo>
                <a:lnTo>
                  <a:pt x="0" y="0"/>
                </a:lnTo>
                <a:lnTo>
                  <a:pt x="1" y="0"/>
                </a:lnTo>
                <a:lnTo>
                  <a:pt x="1" y="24"/>
                </a:lnTo>
                <a:lnTo>
                  <a:pt x="0" y="24"/>
                </a:lnTo>
                <a:close/>
                <a:moveTo>
                  <a:pt x="34" y="0"/>
                </a:moveTo>
                <a:lnTo>
                  <a:pt x="34" y="24"/>
                </a:lnTo>
                <a:lnTo>
                  <a:pt x="32" y="24"/>
                </a:lnTo>
                <a:lnTo>
                  <a:pt x="32" y="0"/>
                </a:lnTo>
                <a:lnTo>
                  <a:pt x="34" y="0"/>
                </a:lnTo>
                <a:close/>
              </a:path>
            </a:pathLst>
          </a:custGeom>
          <a:solidFill>
            <a:srgbClr val="D8757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0" name="Freeform 438"/>
          <p:cNvSpPr>
            <a:spLocks noEditPoints="1"/>
          </p:cNvSpPr>
          <p:nvPr/>
        </p:nvSpPr>
        <p:spPr bwMode="auto">
          <a:xfrm>
            <a:off x="5992813" y="4557713"/>
            <a:ext cx="49212" cy="38100"/>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1" name="Freeform 439"/>
          <p:cNvSpPr>
            <a:spLocks noEditPoints="1"/>
          </p:cNvSpPr>
          <p:nvPr/>
        </p:nvSpPr>
        <p:spPr bwMode="auto">
          <a:xfrm>
            <a:off x="5994400" y="4557713"/>
            <a:ext cx="46038" cy="38100"/>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2" name="Freeform 440"/>
          <p:cNvSpPr>
            <a:spLocks noEditPoints="1"/>
          </p:cNvSpPr>
          <p:nvPr/>
        </p:nvSpPr>
        <p:spPr bwMode="auto">
          <a:xfrm>
            <a:off x="5995988" y="4557713"/>
            <a:ext cx="42862" cy="38100"/>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3" name="Freeform 441"/>
          <p:cNvSpPr>
            <a:spLocks noEditPoints="1"/>
          </p:cNvSpPr>
          <p:nvPr/>
        </p:nvSpPr>
        <p:spPr bwMode="auto">
          <a:xfrm>
            <a:off x="5999163" y="4557713"/>
            <a:ext cx="38100" cy="38100"/>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4" name="Freeform 442"/>
          <p:cNvSpPr>
            <a:spLocks noEditPoints="1"/>
          </p:cNvSpPr>
          <p:nvPr/>
        </p:nvSpPr>
        <p:spPr bwMode="auto">
          <a:xfrm>
            <a:off x="6000750" y="4557713"/>
            <a:ext cx="33338" cy="38100"/>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5" name="Freeform 443"/>
          <p:cNvSpPr>
            <a:spLocks noEditPoints="1"/>
          </p:cNvSpPr>
          <p:nvPr/>
        </p:nvSpPr>
        <p:spPr bwMode="auto">
          <a:xfrm>
            <a:off x="6002338" y="4557713"/>
            <a:ext cx="30162" cy="38100"/>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6" name="Freeform 444"/>
          <p:cNvSpPr>
            <a:spLocks noEditPoints="1"/>
          </p:cNvSpPr>
          <p:nvPr/>
        </p:nvSpPr>
        <p:spPr bwMode="auto">
          <a:xfrm>
            <a:off x="6003925" y="4557713"/>
            <a:ext cx="26988" cy="38100"/>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7" name="Freeform 445"/>
          <p:cNvSpPr>
            <a:spLocks noEditPoints="1"/>
          </p:cNvSpPr>
          <p:nvPr/>
        </p:nvSpPr>
        <p:spPr bwMode="auto">
          <a:xfrm>
            <a:off x="6007101" y="4556125"/>
            <a:ext cx="22225" cy="39688"/>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8" name="Freeform 446"/>
          <p:cNvSpPr>
            <a:spLocks noEditPoints="1"/>
          </p:cNvSpPr>
          <p:nvPr/>
        </p:nvSpPr>
        <p:spPr bwMode="auto">
          <a:xfrm>
            <a:off x="6008688" y="4556125"/>
            <a:ext cx="17462" cy="39688"/>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69" name="Freeform 447"/>
          <p:cNvSpPr>
            <a:spLocks noEditPoints="1"/>
          </p:cNvSpPr>
          <p:nvPr/>
        </p:nvSpPr>
        <p:spPr bwMode="auto">
          <a:xfrm>
            <a:off x="6010275" y="4556125"/>
            <a:ext cx="14288" cy="39688"/>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0" name="Freeform 448"/>
          <p:cNvSpPr>
            <a:spLocks noEditPoints="1"/>
          </p:cNvSpPr>
          <p:nvPr/>
        </p:nvSpPr>
        <p:spPr bwMode="auto">
          <a:xfrm>
            <a:off x="6011863" y="4556125"/>
            <a:ext cx="11112" cy="39688"/>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6 w 7"/>
              <a:gd name="T15" fmla="*/ 25 h 25"/>
              <a:gd name="T16" fmla="*/ 6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6" y="25"/>
                </a:lnTo>
                <a:lnTo>
                  <a:pt x="6" y="1"/>
                </a:lnTo>
                <a:lnTo>
                  <a:pt x="7" y="0"/>
                </a:lnTo>
                <a:close/>
              </a:path>
            </a:pathLst>
          </a:custGeom>
          <a:solidFill>
            <a:srgbClr val="FB090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1" name="Freeform 449"/>
          <p:cNvSpPr>
            <a:spLocks noEditPoints="1"/>
          </p:cNvSpPr>
          <p:nvPr/>
        </p:nvSpPr>
        <p:spPr bwMode="auto">
          <a:xfrm>
            <a:off x="6015038" y="4557713"/>
            <a:ext cx="6350" cy="38100"/>
          </a:xfrm>
          <a:custGeom>
            <a:avLst/>
            <a:gdLst>
              <a:gd name="T0" fmla="*/ 0 w 4"/>
              <a:gd name="T1" fmla="*/ 24 h 24"/>
              <a:gd name="T2" fmla="*/ 0 w 4"/>
              <a:gd name="T3" fmla="*/ 0 h 24"/>
              <a:gd name="T4" fmla="*/ 1 w 4"/>
              <a:gd name="T5" fmla="*/ 0 h 24"/>
              <a:gd name="T6" fmla="*/ 1 w 4"/>
              <a:gd name="T7" fmla="*/ 24 h 24"/>
              <a:gd name="T8" fmla="*/ 0 w 4"/>
              <a:gd name="T9" fmla="*/ 24 h 24"/>
              <a:gd name="T10" fmla="*/ 4 w 4"/>
              <a:gd name="T11" fmla="*/ 0 h 24"/>
              <a:gd name="T12" fmla="*/ 4 w 4"/>
              <a:gd name="T13" fmla="*/ 24 h 24"/>
              <a:gd name="T14" fmla="*/ 2 w 4"/>
              <a:gd name="T15" fmla="*/ 24 h 24"/>
              <a:gd name="T16" fmla="*/ 2 w 4"/>
              <a:gd name="T17" fmla="*/ 0 h 24"/>
              <a:gd name="T18" fmla="*/ 4 w 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24"/>
              <a:gd name="T32" fmla="*/ 4 w 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24">
                <a:moveTo>
                  <a:pt x="0" y="24"/>
                </a:moveTo>
                <a:lnTo>
                  <a:pt x="0" y="0"/>
                </a:lnTo>
                <a:lnTo>
                  <a:pt x="1" y="0"/>
                </a:lnTo>
                <a:lnTo>
                  <a:pt x="1" y="24"/>
                </a:lnTo>
                <a:lnTo>
                  <a:pt x="0" y="24"/>
                </a:lnTo>
                <a:close/>
                <a:moveTo>
                  <a:pt x="4" y="0"/>
                </a:moveTo>
                <a:lnTo>
                  <a:pt x="4" y="24"/>
                </a:lnTo>
                <a:lnTo>
                  <a:pt x="2" y="24"/>
                </a:lnTo>
                <a:lnTo>
                  <a:pt x="2" y="0"/>
                </a:lnTo>
                <a:lnTo>
                  <a:pt x="4" y="0"/>
                </a:lnTo>
                <a:close/>
              </a:path>
            </a:pathLst>
          </a:custGeom>
          <a:solidFill>
            <a:srgbClr val="FD030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2" name="Freeform 450"/>
          <p:cNvSpPr>
            <a:spLocks noEditPoints="1"/>
          </p:cNvSpPr>
          <p:nvPr/>
        </p:nvSpPr>
        <p:spPr bwMode="auto">
          <a:xfrm>
            <a:off x="6016625" y="4557713"/>
            <a:ext cx="1588" cy="38100"/>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3" name="Freeform 451"/>
          <p:cNvSpPr>
            <a:spLocks/>
          </p:cNvSpPr>
          <p:nvPr/>
        </p:nvSpPr>
        <p:spPr bwMode="auto">
          <a:xfrm>
            <a:off x="5964238" y="4067175"/>
            <a:ext cx="679450" cy="679450"/>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8 h 428"/>
              <a:gd name="T18" fmla="*/ 369 w 428"/>
              <a:gd name="T19" fmla="*/ 243 h 428"/>
              <a:gd name="T20" fmla="*/ 362 w 428"/>
              <a:gd name="T21" fmla="*/ 249 h 428"/>
              <a:gd name="T22" fmla="*/ 428 w 428"/>
              <a:gd name="T23" fmla="*/ 249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0974" name="Rectangle 452"/>
          <p:cNvSpPr>
            <a:spLocks noChangeArrowheads="1"/>
          </p:cNvSpPr>
          <p:nvPr/>
        </p:nvSpPr>
        <p:spPr bwMode="auto">
          <a:xfrm>
            <a:off x="5999163" y="4779963"/>
            <a:ext cx="1181414" cy="369332"/>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400">
                <a:solidFill>
                  <a:srgbClr val="000000"/>
                </a:solidFill>
                <a:latin typeface="Arial" pitchFamily="34" charset="0"/>
              </a:rPr>
              <a:t>Bắc kinh</a:t>
            </a:r>
            <a:endParaRPr lang="en-US" sz="2400">
              <a:solidFill>
                <a:srgbClr val="000000"/>
              </a:solidFill>
              <a:latin typeface="Courier New" pitchFamily="49" charset="0"/>
            </a:endParaRPr>
          </a:p>
        </p:txBody>
      </p:sp>
      <p:sp>
        <p:nvSpPr>
          <p:cNvPr id="30975" name="Freeform 453"/>
          <p:cNvSpPr>
            <a:spLocks/>
          </p:cNvSpPr>
          <p:nvPr/>
        </p:nvSpPr>
        <p:spPr bwMode="auto">
          <a:xfrm>
            <a:off x="3684588" y="2651125"/>
            <a:ext cx="93662" cy="38100"/>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6" name="Freeform 454"/>
          <p:cNvSpPr>
            <a:spLocks/>
          </p:cNvSpPr>
          <p:nvPr/>
        </p:nvSpPr>
        <p:spPr bwMode="auto">
          <a:xfrm>
            <a:off x="3098801" y="2655889"/>
            <a:ext cx="150813" cy="71437"/>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7" name="Freeform 455"/>
          <p:cNvSpPr>
            <a:spLocks/>
          </p:cNvSpPr>
          <p:nvPr/>
        </p:nvSpPr>
        <p:spPr bwMode="auto">
          <a:xfrm>
            <a:off x="3175000" y="2651125"/>
            <a:ext cx="573088" cy="76200"/>
          </a:xfrm>
          <a:custGeom>
            <a:avLst/>
            <a:gdLst>
              <a:gd name="T0" fmla="*/ 361 w 361"/>
              <a:gd name="T1" fmla="*/ 18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8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8" name="Freeform 456"/>
          <p:cNvSpPr>
            <a:spLocks/>
          </p:cNvSpPr>
          <p:nvPr/>
        </p:nvSpPr>
        <p:spPr bwMode="auto">
          <a:xfrm>
            <a:off x="3267076" y="2700339"/>
            <a:ext cx="339725" cy="22225"/>
          </a:xfrm>
          <a:custGeom>
            <a:avLst/>
            <a:gdLst>
              <a:gd name="T0" fmla="*/ 214 w 214"/>
              <a:gd name="T1" fmla="*/ 0 h 14"/>
              <a:gd name="T2" fmla="*/ 214 w 214"/>
              <a:gd name="T3" fmla="*/ 14 h 14"/>
              <a:gd name="T4" fmla="*/ 0 w 214"/>
              <a:gd name="T5" fmla="*/ 14 h 14"/>
              <a:gd name="T6" fmla="*/ 0 w 214"/>
              <a:gd name="T7" fmla="*/ 14 h 14"/>
              <a:gd name="T8" fmla="*/ 31 w 214"/>
              <a:gd name="T9" fmla="*/ 14 h 14"/>
              <a:gd name="T10" fmla="*/ 60 w 214"/>
              <a:gd name="T11" fmla="*/ 12 h 14"/>
              <a:gd name="T12" fmla="*/ 88 w 214"/>
              <a:gd name="T13" fmla="*/ 12 h 14"/>
              <a:gd name="T14" fmla="*/ 113 w 214"/>
              <a:gd name="T15" fmla="*/ 11 h 14"/>
              <a:gd name="T16" fmla="*/ 137 w 214"/>
              <a:gd name="T17" fmla="*/ 10 h 14"/>
              <a:gd name="T18" fmla="*/ 159 w 214"/>
              <a:gd name="T19" fmla="*/ 9 h 14"/>
              <a:gd name="T20" fmla="*/ 176 w 214"/>
              <a:gd name="T21" fmla="*/ 7 h 14"/>
              <a:gd name="T22" fmla="*/ 190 w 214"/>
              <a:gd name="T23" fmla="*/ 5 h 14"/>
              <a:gd name="T24" fmla="*/ 201 w 214"/>
              <a:gd name="T25" fmla="*/ 4 h 14"/>
              <a:gd name="T26" fmla="*/ 207 w 214"/>
              <a:gd name="T27" fmla="*/ 1 h 14"/>
              <a:gd name="T28" fmla="*/ 209 w 214"/>
              <a:gd name="T29" fmla="*/ 0 h 14"/>
              <a:gd name="T30" fmla="*/ 214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14"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79" name="Freeform 457"/>
          <p:cNvSpPr>
            <a:spLocks/>
          </p:cNvSpPr>
          <p:nvPr/>
        </p:nvSpPr>
        <p:spPr bwMode="auto">
          <a:xfrm>
            <a:off x="3267075" y="2700339"/>
            <a:ext cx="331788" cy="22225"/>
          </a:xfrm>
          <a:custGeom>
            <a:avLst/>
            <a:gdLst>
              <a:gd name="T0" fmla="*/ 0 w 209"/>
              <a:gd name="T1" fmla="*/ 14 h 14"/>
              <a:gd name="T2" fmla="*/ 31 w 209"/>
              <a:gd name="T3" fmla="*/ 14 h 14"/>
              <a:gd name="T4" fmla="*/ 60 w 209"/>
              <a:gd name="T5" fmla="*/ 12 h 14"/>
              <a:gd name="T6" fmla="*/ 88 w 209"/>
              <a:gd name="T7" fmla="*/ 12 h 14"/>
              <a:gd name="T8" fmla="*/ 113 w 209"/>
              <a:gd name="T9" fmla="*/ 11 h 14"/>
              <a:gd name="T10" fmla="*/ 137 w 209"/>
              <a:gd name="T11" fmla="*/ 10 h 14"/>
              <a:gd name="T12" fmla="*/ 159 w 209"/>
              <a:gd name="T13" fmla="*/ 9 h 14"/>
              <a:gd name="T14" fmla="*/ 176 w 209"/>
              <a:gd name="T15" fmla="*/ 7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7 h 14"/>
              <a:gd name="T34" fmla="*/ 145 w 209"/>
              <a:gd name="T35" fmla="*/ 9 h 14"/>
              <a:gd name="T36" fmla="*/ 121 w 209"/>
              <a:gd name="T37" fmla="*/ 11 h 14"/>
              <a:gd name="T38" fmla="*/ 93 w 209"/>
              <a:gd name="T39" fmla="*/ 11 h 14"/>
              <a:gd name="T40" fmla="*/ 64 w 209"/>
              <a:gd name="T41" fmla="*/ 12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2"/>
                </a:lnTo>
                <a:lnTo>
                  <a:pt x="88" y="12"/>
                </a:lnTo>
                <a:lnTo>
                  <a:pt x="113" y="11"/>
                </a:lnTo>
                <a:lnTo>
                  <a:pt x="137" y="10"/>
                </a:lnTo>
                <a:lnTo>
                  <a:pt x="159" y="9"/>
                </a:lnTo>
                <a:lnTo>
                  <a:pt x="176" y="7"/>
                </a:lnTo>
                <a:lnTo>
                  <a:pt x="190" y="5"/>
                </a:lnTo>
                <a:lnTo>
                  <a:pt x="201" y="4"/>
                </a:lnTo>
                <a:lnTo>
                  <a:pt x="207" y="1"/>
                </a:lnTo>
                <a:lnTo>
                  <a:pt x="209" y="0"/>
                </a:lnTo>
                <a:lnTo>
                  <a:pt x="204" y="0"/>
                </a:lnTo>
                <a:lnTo>
                  <a:pt x="202" y="1"/>
                </a:lnTo>
                <a:lnTo>
                  <a:pt x="194" y="4"/>
                </a:lnTo>
                <a:lnTo>
                  <a:pt x="183" y="6"/>
                </a:lnTo>
                <a:lnTo>
                  <a:pt x="165" y="7"/>
                </a:lnTo>
                <a:lnTo>
                  <a:pt x="145" y="9"/>
                </a:lnTo>
                <a:lnTo>
                  <a:pt x="121" y="11"/>
                </a:lnTo>
                <a:lnTo>
                  <a:pt x="93" y="11"/>
                </a:lnTo>
                <a:lnTo>
                  <a:pt x="64" y="12"/>
                </a:lnTo>
                <a:lnTo>
                  <a:pt x="33" y="14"/>
                </a:lnTo>
                <a:lnTo>
                  <a:pt x="0" y="14"/>
                </a:lnTo>
                <a:close/>
              </a:path>
            </a:pathLst>
          </a:custGeom>
          <a:solidFill>
            <a:srgbClr val="BBBBB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0" name="Freeform 458"/>
          <p:cNvSpPr>
            <a:spLocks/>
          </p:cNvSpPr>
          <p:nvPr/>
        </p:nvSpPr>
        <p:spPr bwMode="auto">
          <a:xfrm>
            <a:off x="3267075" y="2700339"/>
            <a:ext cx="323850" cy="22225"/>
          </a:xfrm>
          <a:custGeom>
            <a:avLst/>
            <a:gdLst>
              <a:gd name="T0" fmla="*/ 204 w 204"/>
              <a:gd name="T1" fmla="*/ 0 h 14"/>
              <a:gd name="T2" fmla="*/ 202 w 204"/>
              <a:gd name="T3" fmla="*/ 1 h 14"/>
              <a:gd name="T4" fmla="*/ 194 w 204"/>
              <a:gd name="T5" fmla="*/ 4 h 14"/>
              <a:gd name="T6" fmla="*/ 183 w 204"/>
              <a:gd name="T7" fmla="*/ 6 h 14"/>
              <a:gd name="T8" fmla="*/ 165 w 204"/>
              <a:gd name="T9" fmla="*/ 7 h 14"/>
              <a:gd name="T10" fmla="*/ 145 w 204"/>
              <a:gd name="T11" fmla="*/ 9 h 14"/>
              <a:gd name="T12" fmla="*/ 121 w 204"/>
              <a:gd name="T13" fmla="*/ 11 h 14"/>
              <a:gd name="T14" fmla="*/ 93 w 204"/>
              <a:gd name="T15" fmla="*/ 11 h 14"/>
              <a:gd name="T16" fmla="*/ 64 w 204"/>
              <a:gd name="T17" fmla="*/ 12 h 14"/>
              <a:gd name="T18" fmla="*/ 33 w 204"/>
              <a:gd name="T19" fmla="*/ 14 h 14"/>
              <a:gd name="T20" fmla="*/ 0 w 204"/>
              <a:gd name="T21" fmla="*/ 14 h 14"/>
              <a:gd name="T22" fmla="*/ 0 w 204"/>
              <a:gd name="T23" fmla="*/ 12 h 14"/>
              <a:gd name="T24" fmla="*/ 32 w 204"/>
              <a:gd name="T25" fmla="*/ 12 h 14"/>
              <a:gd name="T26" fmla="*/ 62 w 204"/>
              <a:gd name="T27" fmla="*/ 12 h 14"/>
              <a:gd name="T28" fmla="*/ 90 w 204"/>
              <a:gd name="T29" fmla="*/ 11 h 14"/>
              <a:gd name="T30" fmla="*/ 117 w 204"/>
              <a:gd name="T31" fmla="*/ 10 h 14"/>
              <a:gd name="T32" fmla="*/ 141 w 204"/>
              <a:gd name="T33" fmla="*/ 9 h 14"/>
              <a:gd name="T34" fmla="*/ 161 w 204"/>
              <a:gd name="T35" fmla="*/ 7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7"/>
                </a:lnTo>
                <a:lnTo>
                  <a:pt x="145" y="9"/>
                </a:lnTo>
                <a:lnTo>
                  <a:pt x="121" y="11"/>
                </a:lnTo>
                <a:lnTo>
                  <a:pt x="93" y="11"/>
                </a:lnTo>
                <a:lnTo>
                  <a:pt x="64" y="12"/>
                </a:lnTo>
                <a:lnTo>
                  <a:pt x="33" y="14"/>
                </a:lnTo>
                <a:lnTo>
                  <a:pt x="0" y="14"/>
                </a:lnTo>
                <a:lnTo>
                  <a:pt x="0" y="12"/>
                </a:lnTo>
                <a:lnTo>
                  <a:pt x="32" y="12"/>
                </a:lnTo>
                <a:lnTo>
                  <a:pt x="62" y="12"/>
                </a:lnTo>
                <a:lnTo>
                  <a:pt x="90" y="11"/>
                </a:lnTo>
                <a:lnTo>
                  <a:pt x="117" y="10"/>
                </a:lnTo>
                <a:lnTo>
                  <a:pt x="141" y="9"/>
                </a:lnTo>
                <a:lnTo>
                  <a:pt x="161" y="7"/>
                </a:lnTo>
                <a:lnTo>
                  <a:pt x="178" y="5"/>
                </a:lnTo>
                <a:lnTo>
                  <a:pt x="189" y="4"/>
                </a:lnTo>
                <a:lnTo>
                  <a:pt x="197" y="1"/>
                </a:lnTo>
                <a:lnTo>
                  <a:pt x="199" y="0"/>
                </a:lnTo>
                <a:lnTo>
                  <a:pt x="204" y="0"/>
                </a:lnTo>
                <a:close/>
              </a:path>
            </a:pathLst>
          </a:custGeom>
          <a:solidFill>
            <a:srgbClr val="B7B7B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1" name="Freeform 459"/>
          <p:cNvSpPr>
            <a:spLocks/>
          </p:cNvSpPr>
          <p:nvPr/>
        </p:nvSpPr>
        <p:spPr bwMode="auto">
          <a:xfrm>
            <a:off x="3267076" y="2700338"/>
            <a:ext cx="315913" cy="19050"/>
          </a:xfrm>
          <a:custGeom>
            <a:avLst/>
            <a:gdLst>
              <a:gd name="T0" fmla="*/ 0 w 199"/>
              <a:gd name="T1" fmla="*/ 12 h 12"/>
              <a:gd name="T2" fmla="*/ 32 w 199"/>
              <a:gd name="T3" fmla="*/ 12 h 12"/>
              <a:gd name="T4" fmla="*/ 62 w 199"/>
              <a:gd name="T5" fmla="*/ 12 h 12"/>
              <a:gd name="T6" fmla="*/ 90 w 199"/>
              <a:gd name="T7" fmla="*/ 11 h 12"/>
              <a:gd name="T8" fmla="*/ 117 w 199"/>
              <a:gd name="T9" fmla="*/ 10 h 12"/>
              <a:gd name="T10" fmla="*/ 141 w 199"/>
              <a:gd name="T11" fmla="*/ 9 h 12"/>
              <a:gd name="T12" fmla="*/ 161 w 199"/>
              <a:gd name="T13" fmla="*/ 7 h 12"/>
              <a:gd name="T14" fmla="*/ 178 w 199"/>
              <a:gd name="T15" fmla="*/ 5 h 12"/>
              <a:gd name="T16" fmla="*/ 189 w 199"/>
              <a:gd name="T17" fmla="*/ 4 h 12"/>
              <a:gd name="T18" fmla="*/ 197 w 199"/>
              <a:gd name="T19" fmla="*/ 1 h 12"/>
              <a:gd name="T20" fmla="*/ 199 w 199"/>
              <a:gd name="T21" fmla="*/ 0 h 12"/>
              <a:gd name="T22" fmla="*/ 193 w 199"/>
              <a:gd name="T23" fmla="*/ 0 h 12"/>
              <a:gd name="T24" fmla="*/ 190 w 199"/>
              <a:gd name="T25" fmla="*/ 1 h 12"/>
              <a:gd name="T26" fmla="*/ 184 w 199"/>
              <a:gd name="T27" fmla="*/ 4 h 12"/>
              <a:gd name="T28" fmla="*/ 173 w 199"/>
              <a:gd name="T29" fmla="*/ 5 h 12"/>
              <a:gd name="T30" fmla="*/ 156 w 199"/>
              <a:gd name="T31" fmla="*/ 7 h 12"/>
              <a:gd name="T32" fmla="*/ 137 w 199"/>
              <a:gd name="T33" fmla="*/ 9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9"/>
                </a:lnTo>
                <a:lnTo>
                  <a:pt x="161" y="7"/>
                </a:lnTo>
                <a:lnTo>
                  <a:pt x="178" y="5"/>
                </a:lnTo>
                <a:lnTo>
                  <a:pt x="189" y="4"/>
                </a:lnTo>
                <a:lnTo>
                  <a:pt x="197" y="1"/>
                </a:lnTo>
                <a:lnTo>
                  <a:pt x="199" y="0"/>
                </a:lnTo>
                <a:lnTo>
                  <a:pt x="193" y="0"/>
                </a:lnTo>
                <a:lnTo>
                  <a:pt x="190" y="1"/>
                </a:lnTo>
                <a:lnTo>
                  <a:pt x="184" y="4"/>
                </a:lnTo>
                <a:lnTo>
                  <a:pt x="173" y="5"/>
                </a:lnTo>
                <a:lnTo>
                  <a:pt x="156" y="7"/>
                </a:lnTo>
                <a:lnTo>
                  <a:pt x="137" y="9"/>
                </a:lnTo>
                <a:lnTo>
                  <a:pt x="114" y="10"/>
                </a:lnTo>
                <a:lnTo>
                  <a:pt x="88" y="11"/>
                </a:lnTo>
                <a:lnTo>
                  <a:pt x="60" y="12"/>
                </a:lnTo>
                <a:lnTo>
                  <a:pt x="31" y="12"/>
                </a:lnTo>
                <a:lnTo>
                  <a:pt x="0" y="12"/>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2" name="Freeform 460"/>
          <p:cNvSpPr>
            <a:spLocks/>
          </p:cNvSpPr>
          <p:nvPr/>
        </p:nvSpPr>
        <p:spPr bwMode="auto">
          <a:xfrm>
            <a:off x="3267075" y="2700338"/>
            <a:ext cx="306388" cy="19050"/>
          </a:xfrm>
          <a:custGeom>
            <a:avLst/>
            <a:gdLst>
              <a:gd name="T0" fmla="*/ 193 w 193"/>
              <a:gd name="T1" fmla="*/ 0 h 12"/>
              <a:gd name="T2" fmla="*/ 190 w 193"/>
              <a:gd name="T3" fmla="*/ 1 h 12"/>
              <a:gd name="T4" fmla="*/ 184 w 193"/>
              <a:gd name="T5" fmla="*/ 4 h 12"/>
              <a:gd name="T6" fmla="*/ 173 w 193"/>
              <a:gd name="T7" fmla="*/ 5 h 12"/>
              <a:gd name="T8" fmla="*/ 156 w 193"/>
              <a:gd name="T9" fmla="*/ 7 h 12"/>
              <a:gd name="T10" fmla="*/ 137 w 193"/>
              <a:gd name="T11" fmla="*/ 9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9 h 12"/>
              <a:gd name="T34" fmla="*/ 151 w 193"/>
              <a:gd name="T35" fmla="*/ 7 h 12"/>
              <a:gd name="T36" fmla="*/ 166 w 193"/>
              <a:gd name="T37" fmla="*/ 5 h 12"/>
              <a:gd name="T38" fmla="*/ 178 w 193"/>
              <a:gd name="T39" fmla="*/ 4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4"/>
                </a:lnTo>
                <a:lnTo>
                  <a:pt x="173" y="5"/>
                </a:lnTo>
                <a:lnTo>
                  <a:pt x="156" y="7"/>
                </a:lnTo>
                <a:lnTo>
                  <a:pt x="137" y="9"/>
                </a:lnTo>
                <a:lnTo>
                  <a:pt x="114" y="10"/>
                </a:lnTo>
                <a:lnTo>
                  <a:pt x="88" y="11"/>
                </a:lnTo>
                <a:lnTo>
                  <a:pt x="60" y="12"/>
                </a:lnTo>
                <a:lnTo>
                  <a:pt x="31" y="12"/>
                </a:lnTo>
                <a:lnTo>
                  <a:pt x="0" y="12"/>
                </a:lnTo>
                <a:lnTo>
                  <a:pt x="30" y="12"/>
                </a:lnTo>
                <a:lnTo>
                  <a:pt x="59" y="11"/>
                </a:lnTo>
                <a:lnTo>
                  <a:pt x="85" y="11"/>
                </a:lnTo>
                <a:lnTo>
                  <a:pt x="111" y="10"/>
                </a:lnTo>
                <a:lnTo>
                  <a:pt x="132" y="9"/>
                </a:lnTo>
                <a:lnTo>
                  <a:pt x="151" y="7"/>
                </a:lnTo>
                <a:lnTo>
                  <a:pt x="166" y="5"/>
                </a:lnTo>
                <a:lnTo>
                  <a:pt x="178" y="4"/>
                </a:lnTo>
                <a:lnTo>
                  <a:pt x="185" y="1"/>
                </a:lnTo>
                <a:lnTo>
                  <a:pt x="187" y="0"/>
                </a:lnTo>
                <a:lnTo>
                  <a:pt x="193" y="0"/>
                </a:lnTo>
                <a:close/>
              </a:path>
            </a:pathLst>
          </a:custGeom>
          <a:solidFill>
            <a:srgbClr val="AFAFA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3" name="Freeform 461"/>
          <p:cNvSpPr>
            <a:spLocks/>
          </p:cNvSpPr>
          <p:nvPr/>
        </p:nvSpPr>
        <p:spPr bwMode="auto">
          <a:xfrm>
            <a:off x="3267076" y="2700338"/>
            <a:ext cx="296863" cy="19050"/>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9 h 12"/>
              <a:gd name="T12" fmla="*/ 151 w 187"/>
              <a:gd name="T13" fmla="*/ 7 h 12"/>
              <a:gd name="T14" fmla="*/ 166 w 187"/>
              <a:gd name="T15" fmla="*/ 5 h 12"/>
              <a:gd name="T16" fmla="*/ 178 w 187"/>
              <a:gd name="T17" fmla="*/ 4 h 12"/>
              <a:gd name="T18" fmla="*/ 185 w 187"/>
              <a:gd name="T19" fmla="*/ 1 h 12"/>
              <a:gd name="T20" fmla="*/ 187 w 187"/>
              <a:gd name="T21" fmla="*/ 0 h 12"/>
              <a:gd name="T22" fmla="*/ 180 w 187"/>
              <a:gd name="T23" fmla="*/ 0 h 12"/>
              <a:gd name="T24" fmla="*/ 179 w 187"/>
              <a:gd name="T25" fmla="*/ 1 h 12"/>
              <a:gd name="T26" fmla="*/ 171 w 187"/>
              <a:gd name="T27" fmla="*/ 4 h 12"/>
              <a:gd name="T28" fmla="*/ 161 w 187"/>
              <a:gd name="T29" fmla="*/ 5 h 12"/>
              <a:gd name="T30" fmla="*/ 146 w 187"/>
              <a:gd name="T31" fmla="*/ 6 h 12"/>
              <a:gd name="T32" fmla="*/ 128 w 187"/>
              <a:gd name="T33" fmla="*/ 7 h 12"/>
              <a:gd name="T34" fmla="*/ 107 w 187"/>
              <a:gd name="T35" fmla="*/ 9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9"/>
                </a:lnTo>
                <a:lnTo>
                  <a:pt x="151" y="7"/>
                </a:lnTo>
                <a:lnTo>
                  <a:pt x="166" y="5"/>
                </a:lnTo>
                <a:lnTo>
                  <a:pt x="178" y="4"/>
                </a:lnTo>
                <a:lnTo>
                  <a:pt x="185" y="1"/>
                </a:lnTo>
                <a:lnTo>
                  <a:pt x="187" y="0"/>
                </a:lnTo>
                <a:lnTo>
                  <a:pt x="180" y="0"/>
                </a:lnTo>
                <a:lnTo>
                  <a:pt x="179" y="1"/>
                </a:lnTo>
                <a:lnTo>
                  <a:pt x="171" y="4"/>
                </a:lnTo>
                <a:lnTo>
                  <a:pt x="161" y="5"/>
                </a:lnTo>
                <a:lnTo>
                  <a:pt x="146" y="6"/>
                </a:lnTo>
                <a:lnTo>
                  <a:pt x="128" y="7"/>
                </a:lnTo>
                <a:lnTo>
                  <a:pt x="107" y="9"/>
                </a:lnTo>
                <a:lnTo>
                  <a:pt x="83" y="10"/>
                </a:lnTo>
                <a:lnTo>
                  <a:pt x="56" y="11"/>
                </a:lnTo>
                <a:lnTo>
                  <a:pt x="30" y="11"/>
                </a:lnTo>
                <a:lnTo>
                  <a:pt x="0" y="11"/>
                </a:lnTo>
                <a:lnTo>
                  <a:pt x="0" y="12"/>
                </a:lnTo>
                <a:close/>
              </a:path>
            </a:pathLst>
          </a:custGeom>
          <a:solidFill>
            <a:srgbClr val="AAAAA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4" name="Freeform 462"/>
          <p:cNvSpPr>
            <a:spLocks/>
          </p:cNvSpPr>
          <p:nvPr/>
        </p:nvSpPr>
        <p:spPr bwMode="auto">
          <a:xfrm>
            <a:off x="3267075" y="2700338"/>
            <a:ext cx="285750" cy="17462"/>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7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7"/>
                </a:lnTo>
                <a:lnTo>
                  <a:pt x="107" y="9"/>
                </a:lnTo>
                <a:lnTo>
                  <a:pt x="83" y="10"/>
                </a:lnTo>
                <a:lnTo>
                  <a:pt x="56" y="11"/>
                </a:lnTo>
                <a:lnTo>
                  <a:pt x="30" y="11"/>
                </a:lnTo>
                <a:lnTo>
                  <a:pt x="0" y="11"/>
                </a:lnTo>
                <a:lnTo>
                  <a:pt x="28" y="11"/>
                </a:lnTo>
                <a:lnTo>
                  <a:pt x="55" y="11"/>
                </a:lnTo>
                <a:lnTo>
                  <a:pt x="79" y="10"/>
                </a:lnTo>
                <a:lnTo>
                  <a:pt x="103" y="9"/>
                </a:lnTo>
                <a:lnTo>
                  <a:pt x="123" y="7"/>
                </a:lnTo>
                <a:lnTo>
                  <a:pt x="141" y="6"/>
                </a:lnTo>
                <a:lnTo>
                  <a:pt x="155" y="5"/>
                </a:lnTo>
                <a:lnTo>
                  <a:pt x="165" y="2"/>
                </a:lnTo>
                <a:lnTo>
                  <a:pt x="171" y="1"/>
                </a:lnTo>
                <a:lnTo>
                  <a:pt x="174" y="0"/>
                </a:lnTo>
                <a:lnTo>
                  <a:pt x="180"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5" name="Freeform 463"/>
          <p:cNvSpPr>
            <a:spLocks/>
          </p:cNvSpPr>
          <p:nvPr/>
        </p:nvSpPr>
        <p:spPr bwMode="auto">
          <a:xfrm>
            <a:off x="3267076" y="2700338"/>
            <a:ext cx="276225" cy="17462"/>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7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7"/>
                </a:lnTo>
                <a:lnTo>
                  <a:pt x="141" y="6"/>
                </a:lnTo>
                <a:lnTo>
                  <a:pt x="155" y="5"/>
                </a:lnTo>
                <a:lnTo>
                  <a:pt x="165" y="2"/>
                </a:lnTo>
                <a:lnTo>
                  <a:pt x="171" y="1"/>
                </a:lnTo>
                <a:lnTo>
                  <a:pt x="174" y="0"/>
                </a:lnTo>
                <a:lnTo>
                  <a:pt x="166" y="0"/>
                </a:lnTo>
                <a:lnTo>
                  <a:pt x="164" y="1"/>
                </a:lnTo>
                <a:lnTo>
                  <a:pt x="156" y="4"/>
                </a:lnTo>
                <a:lnTo>
                  <a:pt x="145" y="5"/>
                </a:lnTo>
                <a:lnTo>
                  <a:pt x="128" y="6"/>
                </a:lnTo>
                <a:lnTo>
                  <a:pt x="108" y="7"/>
                </a:lnTo>
                <a:lnTo>
                  <a:pt x="84" y="9"/>
                </a:lnTo>
                <a:lnTo>
                  <a:pt x="57" y="10"/>
                </a:lnTo>
                <a:lnTo>
                  <a:pt x="30" y="10"/>
                </a:lnTo>
                <a:lnTo>
                  <a:pt x="0" y="11"/>
                </a:lnTo>
                <a:close/>
              </a:path>
            </a:pathLst>
          </a:custGeom>
          <a:solidFill>
            <a:srgbClr val="A2A2A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6" name="Freeform 464"/>
          <p:cNvSpPr>
            <a:spLocks/>
          </p:cNvSpPr>
          <p:nvPr/>
        </p:nvSpPr>
        <p:spPr bwMode="auto">
          <a:xfrm>
            <a:off x="3267076" y="2700338"/>
            <a:ext cx="263525" cy="17462"/>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7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7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7"/>
                </a:lnTo>
                <a:lnTo>
                  <a:pt x="84" y="9"/>
                </a:lnTo>
                <a:lnTo>
                  <a:pt x="57" y="10"/>
                </a:lnTo>
                <a:lnTo>
                  <a:pt x="30" y="10"/>
                </a:lnTo>
                <a:lnTo>
                  <a:pt x="0" y="11"/>
                </a:lnTo>
                <a:lnTo>
                  <a:pt x="0" y="10"/>
                </a:lnTo>
                <a:lnTo>
                  <a:pt x="28" y="10"/>
                </a:lnTo>
                <a:lnTo>
                  <a:pt x="55" y="10"/>
                </a:lnTo>
                <a:lnTo>
                  <a:pt x="80" y="9"/>
                </a:lnTo>
                <a:lnTo>
                  <a:pt x="103" y="7"/>
                </a:lnTo>
                <a:lnTo>
                  <a:pt x="122" y="6"/>
                </a:lnTo>
                <a:lnTo>
                  <a:pt x="138" y="5"/>
                </a:lnTo>
                <a:lnTo>
                  <a:pt x="150" y="2"/>
                </a:lnTo>
                <a:lnTo>
                  <a:pt x="157" y="1"/>
                </a:lnTo>
                <a:lnTo>
                  <a:pt x="159" y="0"/>
                </a:lnTo>
                <a:lnTo>
                  <a:pt x="166" y="0"/>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7" name="Freeform 465"/>
          <p:cNvSpPr>
            <a:spLocks/>
          </p:cNvSpPr>
          <p:nvPr/>
        </p:nvSpPr>
        <p:spPr bwMode="auto">
          <a:xfrm>
            <a:off x="3267076" y="2700339"/>
            <a:ext cx="252413" cy="15875"/>
          </a:xfrm>
          <a:custGeom>
            <a:avLst/>
            <a:gdLst>
              <a:gd name="T0" fmla="*/ 0 w 159"/>
              <a:gd name="T1" fmla="*/ 10 h 10"/>
              <a:gd name="T2" fmla="*/ 28 w 159"/>
              <a:gd name="T3" fmla="*/ 10 h 10"/>
              <a:gd name="T4" fmla="*/ 55 w 159"/>
              <a:gd name="T5" fmla="*/ 10 h 10"/>
              <a:gd name="T6" fmla="*/ 80 w 159"/>
              <a:gd name="T7" fmla="*/ 9 h 10"/>
              <a:gd name="T8" fmla="*/ 103 w 159"/>
              <a:gd name="T9" fmla="*/ 7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9"/>
                </a:lnTo>
                <a:lnTo>
                  <a:pt x="52" y="9"/>
                </a:lnTo>
                <a:lnTo>
                  <a:pt x="27" y="10"/>
                </a:lnTo>
                <a:lnTo>
                  <a:pt x="0" y="10"/>
                </a:lnTo>
                <a:close/>
              </a:path>
            </a:pathLst>
          </a:custGeom>
          <a:solidFill>
            <a:srgbClr val="99999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8" name="Freeform 466"/>
          <p:cNvSpPr>
            <a:spLocks/>
          </p:cNvSpPr>
          <p:nvPr/>
        </p:nvSpPr>
        <p:spPr bwMode="auto">
          <a:xfrm>
            <a:off x="3267076" y="2700339"/>
            <a:ext cx="239713" cy="15875"/>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7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9"/>
                </a:lnTo>
                <a:lnTo>
                  <a:pt x="52" y="9"/>
                </a:lnTo>
                <a:lnTo>
                  <a:pt x="27" y="10"/>
                </a:lnTo>
                <a:lnTo>
                  <a:pt x="0" y="10"/>
                </a:lnTo>
                <a:lnTo>
                  <a:pt x="0" y="9"/>
                </a:lnTo>
                <a:lnTo>
                  <a:pt x="26" y="9"/>
                </a:lnTo>
                <a:lnTo>
                  <a:pt x="50" y="9"/>
                </a:lnTo>
                <a:lnTo>
                  <a:pt x="71" y="7"/>
                </a:lnTo>
                <a:lnTo>
                  <a:pt x="92" y="6"/>
                </a:lnTo>
                <a:lnTo>
                  <a:pt x="109" y="6"/>
                </a:lnTo>
                <a:lnTo>
                  <a:pt x="125" y="4"/>
                </a:lnTo>
                <a:lnTo>
                  <a:pt x="135" y="2"/>
                </a:lnTo>
                <a:lnTo>
                  <a:pt x="141" y="1"/>
                </a:lnTo>
                <a:lnTo>
                  <a:pt x="144" y="0"/>
                </a:lnTo>
                <a:lnTo>
                  <a:pt x="151" y="0"/>
                </a:lnTo>
                <a:close/>
              </a:path>
            </a:pathLst>
          </a:custGeom>
          <a:solidFill>
            <a:srgbClr val="95959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89" name="Freeform 467"/>
          <p:cNvSpPr>
            <a:spLocks/>
          </p:cNvSpPr>
          <p:nvPr/>
        </p:nvSpPr>
        <p:spPr bwMode="auto">
          <a:xfrm>
            <a:off x="3267075" y="2700339"/>
            <a:ext cx="228600" cy="14287"/>
          </a:xfrm>
          <a:custGeom>
            <a:avLst/>
            <a:gdLst>
              <a:gd name="T0" fmla="*/ 0 w 144"/>
              <a:gd name="T1" fmla="*/ 9 h 9"/>
              <a:gd name="T2" fmla="*/ 26 w 144"/>
              <a:gd name="T3" fmla="*/ 9 h 9"/>
              <a:gd name="T4" fmla="*/ 50 w 144"/>
              <a:gd name="T5" fmla="*/ 9 h 9"/>
              <a:gd name="T6" fmla="*/ 71 w 144"/>
              <a:gd name="T7" fmla="*/ 7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7 h 9"/>
              <a:gd name="T34" fmla="*/ 46 w 144"/>
              <a:gd name="T35" fmla="*/ 7 h 9"/>
              <a:gd name="T36" fmla="*/ 24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7"/>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7"/>
                </a:lnTo>
                <a:lnTo>
                  <a:pt x="46" y="7"/>
                </a:lnTo>
                <a:lnTo>
                  <a:pt x="24" y="9"/>
                </a:lnTo>
                <a:lnTo>
                  <a:pt x="0" y="9"/>
                </a:lnTo>
                <a:close/>
              </a:path>
            </a:pathLst>
          </a:custGeom>
          <a:solidFill>
            <a:srgbClr val="91919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0" name="Freeform 468"/>
          <p:cNvSpPr>
            <a:spLocks/>
          </p:cNvSpPr>
          <p:nvPr/>
        </p:nvSpPr>
        <p:spPr bwMode="auto">
          <a:xfrm>
            <a:off x="3267075" y="2700339"/>
            <a:ext cx="211138" cy="14287"/>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7 h 9"/>
              <a:gd name="T14" fmla="*/ 46 w 133"/>
              <a:gd name="T15" fmla="*/ 7 h 9"/>
              <a:gd name="T16" fmla="*/ 24 w 133"/>
              <a:gd name="T17" fmla="*/ 9 h 9"/>
              <a:gd name="T18" fmla="*/ 0 w 133"/>
              <a:gd name="T19" fmla="*/ 9 h 9"/>
              <a:gd name="T20" fmla="*/ 0 w 133"/>
              <a:gd name="T21" fmla="*/ 7 h 9"/>
              <a:gd name="T22" fmla="*/ 24 w 133"/>
              <a:gd name="T23" fmla="*/ 7 h 9"/>
              <a:gd name="T24" fmla="*/ 49 w 133"/>
              <a:gd name="T25" fmla="*/ 7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7"/>
                </a:lnTo>
                <a:lnTo>
                  <a:pt x="46" y="7"/>
                </a:lnTo>
                <a:lnTo>
                  <a:pt x="24" y="9"/>
                </a:lnTo>
                <a:lnTo>
                  <a:pt x="0" y="9"/>
                </a:lnTo>
                <a:lnTo>
                  <a:pt x="0" y="7"/>
                </a:lnTo>
                <a:lnTo>
                  <a:pt x="24" y="7"/>
                </a:lnTo>
                <a:lnTo>
                  <a:pt x="49" y="7"/>
                </a:lnTo>
                <a:lnTo>
                  <a:pt x="70" y="6"/>
                </a:lnTo>
                <a:lnTo>
                  <a:pt x="88" y="5"/>
                </a:lnTo>
                <a:lnTo>
                  <a:pt x="104" y="4"/>
                </a:lnTo>
                <a:lnTo>
                  <a:pt x="116" y="2"/>
                </a:lnTo>
                <a:lnTo>
                  <a:pt x="122" y="1"/>
                </a:lnTo>
                <a:lnTo>
                  <a:pt x="125" y="0"/>
                </a:lnTo>
                <a:lnTo>
                  <a:pt x="133" y="0"/>
                </a:lnTo>
                <a:close/>
              </a:path>
            </a:pathLst>
          </a:custGeom>
          <a:solidFill>
            <a:srgbClr val="8D8D8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1" name="Freeform 469"/>
          <p:cNvSpPr>
            <a:spLocks/>
          </p:cNvSpPr>
          <p:nvPr/>
        </p:nvSpPr>
        <p:spPr bwMode="auto">
          <a:xfrm>
            <a:off x="3267075" y="2700338"/>
            <a:ext cx="198438" cy="11112"/>
          </a:xfrm>
          <a:custGeom>
            <a:avLst/>
            <a:gdLst>
              <a:gd name="T0" fmla="*/ 0 w 125"/>
              <a:gd name="T1" fmla="*/ 7 h 7"/>
              <a:gd name="T2" fmla="*/ 24 w 125"/>
              <a:gd name="T3" fmla="*/ 7 h 7"/>
              <a:gd name="T4" fmla="*/ 49 w 125"/>
              <a:gd name="T5" fmla="*/ 7 h 7"/>
              <a:gd name="T6" fmla="*/ 70 w 125"/>
              <a:gd name="T7" fmla="*/ 6 h 7"/>
              <a:gd name="T8" fmla="*/ 88 w 125"/>
              <a:gd name="T9" fmla="*/ 5 h 7"/>
              <a:gd name="T10" fmla="*/ 104 w 125"/>
              <a:gd name="T11" fmla="*/ 4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4 h 7"/>
              <a:gd name="T26" fmla="*/ 81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7"/>
                </a:lnTo>
                <a:lnTo>
                  <a:pt x="0" y="7"/>
                </a:lnTo>
                <a:close/>
              </a:path>
            </a:pathLst>
          </a:custGeom>
          <a:solidFill>
            <a:srgbClr val="88888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2" name="Freeform 470"/>
          <p:cNvSpPr>
            <a:spLocks/>
          </p:cNvSpPr>
          <p:nvPr/>
        </p:nvSpPr>
        <p:spPr bwMode="auto">
          <a:xfrm>
            <a:off x="3267076" y="2700338"/>
            <a:ext cx="180975" cy="11112"/>
          </a:xfrm>
          <a:custGeom>
            <a:avLst/>
            <a:gdLst>
              <a:gd name="T0" fmla="*/ 114 w 114"/>
              <a:gd name="T1" fmla="*/ 0 h 7"/>
              <a:gd name="T2" fmla="*/ 112 w 114"/>
              <a:gd name="T3" fmla="*/ 1 h 7"/>
              <a:gd name="T4" fmla="*/ 106 w 114"/>
              <a:gd name="T5" fmla="*/ 2 h 7"/>
              <a:gd name="T6" fmla="*/ 95 w 114"/>
              <a:gd name="T7" fmla="*/ 4 h 7"/>
              <a:gd name="T8" fmla="*/ 81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4 h 7"/>
              <a:gd name="T28" fmla="*/ 87 w 114"/>
              <a:gd name="T29" fmla="*/ 4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4"/>
                </a:lnTo>
                <a:lnTo>
                  <a:pt x="81" y="5"/>
                </a:lnTo>
                <a:lnTo>
                  <a:pt x="64" y="6"/>
                </a:lnTo>
                <a:lnTo>
                  <a:pt x="45" y="6"/>
                </a:lnTo>
                <a:lnTo>
                  <a:pt x="23" y="7"/>
                </a:lnTo>
                <a:lnTo>
                  <a:pt x="0" y="7"/>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3" name="Freeform 471"/>
          <p:cNvSpPr>
            <a:spLocks/>
          </p:cNvSpPr>
          <p:nvPr/>
        </p:nvSpPr>
        <p:spPr bwMode="auto">
          <a:xfrm>
            <a:off x="3267076" y="2700339"/>
            <a:ext cx="163513" cy="9525"/>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4" name="Freeform 472"/>
          <p:cNvSpPr>
            <a:spLocks/>
          </p:cNvSpPr>
          <p:nvPr/>
        </p:nvSpPr>
        <p:spPr bwMode="auto">
          <a:xfrm>
            <a:off x="3267075" y="2700339"/>
            <a:ext cx="146050" cy="9525"/>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5" name="Freeform 473"/>
          <p:cNvSpPr>
            <a:spLocks/>
          </p:cNvSpPr>
          <p:nvPr/>
        </p:nvSpPr>
        <p:spPr bwMode="auto">
          <a:xfrm>
            <a:off x="3267075" y="2700339"/>
            <a:ext cx="127000" cy="7937"/>
          </a:xfrm>
          <a:custGeom>
            <a:avLst/>
            <a:gdLst>
              <a:gd name="T0" fmla="*/ 0 w 80"/>
              <a:gd name="T1" fmla="*/ 5 h 5"/>
              <a:gd name="T2" fmla="*/ 18 w 80"/>
              <a:gd name="T3" fmla="*/ 5 h 5"/>
              <a:gd name="T4" fmla="*/ 35 w 80"/>
              <a:gd name="T5" fmla="*/ 4 h 5"/>
              <a:gd name="T6" fmla="*/ 50 w 80"/>
              <a:gd name="T7" fmla="*/ 4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6" name="Freeform 474"/>
          <p:cNvSpPr>
            <a:spLocks/>
          </p:cNvSpPr>
          <p:nvPr/>
        </p:nvSpPr>
        <p:spPr bwMode="auto">
          <a:xfrm>
            <a:off x="3267076" y="2700338"/>
            <a:ext cx="104775" cy="6350"/>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7" name="Freeform 475"/>
          <p:cNvSpPr>
            <a:spLocks/>
          </p:cNvSpPr>
          <p:nvPr/>
        </p:nvSpPr>
        <p:spPr bwMode="auto">
          <a:xfrm>
            <a:off x="3267075" y="2700339"/>
            <a:ext cx="82550" cy="3175"/>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8" name="Freeform 476"/>
          <p:cNvSpPr>
            <a:spLocks/>
          </p:cNvSpPr>
          <p:nvPr/>
        </p:nvSpPr>
        <p:spPr bwMode="auto">
          <a:xfrm>
            <a:off x="3267075" y="2700339"/>
            <a:ext cx="57150" cy="1587"/>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0999" name="Freeform 477"/>
          <p:cNvSpPr>
            <a:spLocks/>
          </p:cNvSpPr>
          <p:nvPr/>
        </p:nvSpPr>
        <p:spPr bwMode="auto">
          <a:xfrm>
            <a:off x="3267076" y="2700339"/>
            <a:ext cx="30163" cy="1587"/>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00" name="Freeform 478"/>
          <p:cNvSpPr>
            <a:spLocks/>
          </p:cNvSpPr>
          <p:nvPr/>
        </p:nvSpPr>
        <p:spPr bwMode="auto">
          <a:xfrm>
            <a:off x="3267076" y="2700339"/>
            <a:ext cx="3175" cy="1587"/>
          </a:xfrm>
          <a:custGeom>
            <a:avLst/>
            <a:gdLst>
              <a:gd name="T0" fmla="*/ 2 w 2"/>
              <a:gd name="T1" fmla="*/ 0 h 1587"/>
              <a:gd name="T2" fmla="*/ 0 w 2"/>
              <a:gd name="T3" fmla="*/ 0 h 1587"/>
              <a:gd name="T4" fmla="*/ 0 w 2"/>
              <a:gd name="T5" fmla="*/ 0 h 1587"/>
              <a:gd name="T6" fmla="*/ 0 w 2"/>
              <a:gd name="T7" fmla="*/ 0 h 1587"/>
              <a:gd name="T8" fmla="*/ 2 w 2"/>
              <a:gd name="T9" fmla="*/ 0 h 1587"/>
              <a:gd name="T10" fmla="*/ 0 60000 65536"/>
              <a:gd name="T11" fmla="*/ 0 60000 65536"/>
              <a:gd name="T12" fmla="*/ 0 60000 65536"/>
              <a:gd name="T13" fmla="*/ 0 60000 65536"/>
              <a:gd name="T14" fmla="*/ 0 60000 65536"/>
              <a:gd name="T15" fmla="*/ 0 w 2"/>
              <a:gd name="T16" fmla="*/ 0 h 1587"/>
              <a:gd name="T17" fmla="*/ 2 w 2"/>
              <a:gd name="T18" fmla="*/ 1587 h 1587"/>
            </a:gdLst>
            <a:ahLst/>
            <a:cxnLst>
              <a:cxn ang="T10">
                <a:pos x="T0" y="T1"/>
              </a:cxn>
              <a:cxn ang="T11">
                <a:pos x="T2" y="T3"/>
              </a:cxn>
              <a:cxn ang="T12">
                <a:pos x="T4" y="T5"/>
              </a:cxn>
              <a:cxn ang="T13">
                <a:pos x="T6" y="T7"/>
              </a:cxn>
              <a:cxn ang="T14">
                <a:pos x="T8" y="T9"/>
              </a:cxn>
            </a:cxnLst>
            <a:rect l="T15" t="T16" r="T17" b="T18"/>
            <a:pathLst>
              <a:path w="2" h="1587">
                <a:moveTo>
                  <a:pt x="2" y="0"/>
                </a:moveTo>
                <a:lnTo>
                  <a:pt x="0" y="0"/>
                </a:lnTo>
                <a:lnTo>
                  <a:pt x="2" y="0"/>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01" name="Freeform 479"/>
          <p:cNvSpPr>
            <a:spLocks/>
          </p:cNvSpPr>
          <p:nvPr/>
        </p:nvSpPr>
        <p:spPr bwMode="auto">
          <a:xfrm>
            <a:off x="3702050" y="2651126"/>
            <a:ext cx="76200" cy="284163"/>
          </a:xfrm>
          <a:custGeom>
            <a:avLst/>
            <a:gdLst>
              <a:gd name="T0" fmla="*/ 0 w 48"/>
              <a:gd name="T1" fmla="*/ 48 h 179"/>
              <a:gd name="T2" fmla="*/ 48 w 48"/>
              <a:gd name="T3" fmla="*/ 0 h 179"/>
              <a:gd name="T4" fmla="*/ 48 w 48"/>
              <a:gd name="T5" fmla="*/ 131 h 179"/>
              <a:gd name="T6" fmla="*/ 0 w 48"/>
              <a:gd name="T7" fmla="*/ 179 h 179"/>
              <a:gd name="T8" fmla="*/ 0 w 48"/>
              <a:gd name="T9" fmla="*/ 48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02" name="Rectangle 480"/>
          <p:cNvSpPr>
            <a:spLocks noChangeArrowheads="1"/>
          </p:cNvSpPr>
          <p:nvPr/>
        </p:nvSpPr>
        <p:spPr bwMode="auto">
          <a:xfrm>
            <a:off x="3098800" y="2727325"/>
            <a:ext cx="603250" cy="165100"/>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03" name="Freeform 481"/>
          <p:cNvSpPr>
            <a:spLocks/>
          </p:cNvSpPr>
          <p:nvPr/>
        </p:nvSpPr>
        <p:spPr bwMode="auto">
          <a:xfrm>
            <a:off x="3287714" y="2727325"/>
            <a:ext cx="7937" cy="165100"/>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04" name="Rectangle 482"/>
          <p:cNvSpPr>
            <a:spLocks noChangeArrowheads="1"/>
          </p:cNvSpPr>
          <p:nvPr/>
        </p:nvSpPr>
        <p:spPr bwMode="auto">
          <a:xfrm>
            <a:off x="3098800" y="2892426"/>
            <a:ext cx="603250" cy="42863"/>
          </a:xfrm>
          <a:prstGeom prst="rect">
            <a:avLst/>
          </a:prstGeom>
          <a:solidFill>
            <a:srgbClr val="9A9A9A"/>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05" name="Rectangle 483"/>
          <p:cNvSpPr>
            <a:spLocks noChangeArrowheads="1"/>
          </p:cNvSpPr>
          <p:nvPr/>
        </p:nvSpPr>
        <p:spPr bwMode="auto">
          <a:xfrm>
            <a:off x="3563938" y="2778125"/>
            <a:ext cx="23812" cy="7938"/>
          </a:xfrm>
          <a:prstGeom prst="rect">
            <a:avLst/>
          </a:prstGeom>
          <a:solidFill>
            <a:srgbClr val="C0C0C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06" name="Freeform 484"/>
          <p:cNvSpPr>
            <a:spLocks noEditPoints="1"/>
          </p:cNvSpPr>
          <p:nvPr/>
        </p:nvSpPr>
        <p:spPr bwMode="auto">
          <a:xfrm>
            <a:off x="3316289" y="2763838"/>
            <a:ext cx="98425" cy="11112"/>
          </a:xfrm>
          <a:custGeom>
            <a:avLst/>
            <a:gdLst>
              <a:gd name="T0" fmla="*/ 0 w 62"/>
              <a:gd name="T1" fmla="*/ 7 h 7"/>
              <a:gd name="T2" fmla="*/ 18 w 62"/>
              <a:gd name="T3" fmla="*/ 7 h 7"/>
              <a:gd name="T4" fmla="*/ 18 w 62"/>
              <a:gd name="T5" fmla="*/ 0 h 7"/>
              <a:gd name="T6" fmla="*/ 0 w 62"/>
              <a:gd name="T7" fmla="*/ 0 h 7"/>
              <a:gd name="T8" fmla="*/ 0 w 62"/>
              <a:gd name="T9" fmla="*/ 7 h 7"/>
              <a:gd name="T10" fmla="*/ 26 w 62"/>
              <a:gd name="T11" fmla="*/ 7 h 7"/>
              <a:gd name="T12" fmla="*/ 35 w 62"/>
              <a:gd name="T13" fmla="*/ 7 h 7"/>
              <a:gd name="T14" fmla="*/ 35 w 62"/>
              <a:gd name="T15" fmla="*/ 0 h 7"/>
              <a:gd name="T16" fmla="*/ 26 w 62"/>
              <a:gd name="T17" fmla="*/ 0 h 7"/>
              <a:gd name="T18" fmla="*/ 26 w 62"/>
              <a:gd name="T19" fmla="*/ 7 h 7"/>
              <a:gd name="T20" fmla="*/ 44 w 62"/>
              <a:gd name="T21" fmla="*/ 7 h 7"/>
              <a:gd name="T22" fmla="*/ 62 w 62"/>
              <a:gd name="T23" fmla="*/ 7 h 7"/>
              <a:gd name="T24" fmla="*/ 62 w 62"/>
              <a:gd name="T25" fmla="*/ 0 h 7"/>
              <a:gd name="T26" fmla="*/ 44 w 62"/>
              <a:gd name="T27" fmla="*/ 0 h 7"/>
              <a:gd name="T28" fmla="*/ 44 w 62"/>
              <a:gd name="T29" fmla="*/ 7 h 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7"/>
              <a:gd name="T47" fmla="*/ 62 w 62"/>
              <a:gd name="T48" fmla="*/ 7 h 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7">
                <a:moveTo>
                  <a:pt x="0" y="7"/>
                </a:moveTo>
                <a:lnTo>
                  <a:pt x="18" y="7"/>
                </a:lnTo>
                <a:lnTo>
                  <a:pt x="18" y="0"/>
                </a:lnTo>
                <a:lnTo>
                  <a:pt x="0" y="0"/>
                </a:lnTo>
                <a:lnTo>
                  <a:pt x="0" y="7"/>
                </a:lnTo>
                <a:close/>
                <a:moveTo>
                  <a:pt x="26" y="7"/>
                </a:moveTo>
                <a:lnTo>
                  <a:pt x="35" y="7"/>
                </a:lnTo>
                <a:lnTo>
                  <a:pt x="35" y="0"/>
                </a:lnTo>
                <a:lnTo>
                  <a:pt x="26" y="0"/>
                </a:lnTo>
                <a:lnTo>
                  <a:pt x="26" y="7"/>
                </a:lnTo>
                <a:close/>
                <a:moveTo>
                  <a:pt x="44" y="7"/>
                </a:moveTo>
                <a:lnTo>
                  <a:pt x="62" y="7"/>
                </a:lnTo>
                <a:lnTo>
                  <a:pt x="62" y="0"/>
                </a:lnTo>
                <a:lnTo>
                  <a:pt x="44" y="0"/>
                </a:lnTo>
                <a:lnTo>
                  <a:pt x="44" y="7"/>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07" name="Freeform 485"/>
          <p:cNvSpPr>
            <a:spLocks noEditPoints="1"/>
          </p:cNvSpPr>
          <p:nvPr/>
        </p:nvSpPr>
        <p:spPr bwMode="auto">
          <a:xfrm>
            <a:off x="3116263" y="2744788"/>
            <a:ext cx="436562" cy="6350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8 h 40"/>
              <a:gd name="T16" fmla="*/ 244 w 275"/>
              <a:gd name="T17" fmla="*/ 8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8"/>
                </a:lnTo>
                <a:lnTo>
                  <a:pt x="244" y="8"/>
                </a:lnTo>
                <a:lnTo>
                  <a:pt x="244" y="29"/>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08" name="Freeform 486"/>
          <p:cNvSpPr>
            <a:spLocks noEditPoints="1"/>
          </p:cNvSpPr>
          <p:nvPr/>
        </p:nvSpPr>
        <p:spPr bwMode="auto">
          <a:xfrm>
            <a:off x="3103564" y="2736850"/>
            <a:ext cx="593725" cy="185738"/>
          </a:xfrm>
          <a:custGeom>
            <a:avLst/>
            <a:gdLst>
              <a:gd name="T0" fmla="*/ 129 w 374"/>
              <a:gd name="T1" fmla="*/ 93 h 117"/>
              <a:gd name="T2" fmla="*/ 372 w 374"/>
              <a:gd name="T3" fmla="*/ 93 h 117"/>
              <a:gd name="T4" fmla="*/ 372 w 374"/>
              <a:gd name="T5" fmla="*/ 0 h 117"/>
              <a:gd name="T6" fmla="*/ 129 w 374"/>
              <a:gd name="T7" fmla="*/ 0 h 117"/>
              <a:gd name="T8" fmla="*/ 125 w 374"/>
              <a:gd name="T9" fmla="*/ 22 h 117"/>
              <a:gd name="T10" fmla="*/ 124 w 374"/>
              <a:gd name="T11" fmla="*/ 46 h 117"/>
              <a:gd name="T12" fmla="*/ 125 w 374"/>
              <a:gd name="T13" fmla="*/ 69 h 117"/>
              <a:gd name="T14" fmla="*/ 129 w 374"/>
              <a:gd name="T15" fmla="*/ 93 h 117"/>
              <a:gd name="T16" fmla="*/ 220 w 374"/>
              <a:gd name="T17" fmla="*/ 82 h 117"/>
              <a:gd name="T18" fmla="*/ 359 w 374"/>
              <a:gd name="T19" fmla="*/ 82 h 117"/>
              <a:gd name="T20" fmla="*/ 359 w 374"/>
              <a:gd name="T21" fmla="*/ 11 h 117"/>
              <a:gd name="T22" fmla="*/ 220 w 374"/>
              <a:gd name="T23" fmla="*/ 11 h 117"/>
              <a:gd name="T24" fmla="*/ 220 w 374"/>
              <a:gd name="T25" fmla="*/ 82 h 117"/>
              <a:gd name="T26" fmla="*/ 339 w 374"/>
              <a:gd name="T27" fmla="*/ 117 h 117"/>
              <a:gd name="T28" fmla="*/ 368 w 374"/>
              <a:gd name="T29" fmla="*/ 117 h 117"/>
              <a:gd name="T30" fmla="*/ 372 w 374"/>
              <a:gd name="T31" fmla="*/ 116 h 117"/>
              <a:gd name="T32" fmla="*/ 374 w 374"/>
              <a:gd name="T33" fmla="*/ 111 h 117"/>
              <a:gd name="T34" fmla="*/ 372 w 374"/>
              <a:gd name="T35" fmla="*/ 107 h 117"/>
              <a:gd name="T36" fmla="*/ 368 w 374"/>
              <a:gd name="T37" fmla="*/ 106 h 117"/>
              <a:gd name="T38" fmla="*/ 339 w 374"/>
              <a:gd name="T39" fmla="*/ 106 h 117"/>
              <a:gd name="T40" fmla="*/ 339 w 374"/>
              <a:gd name="T41" fmla="*/ 117 h 117"/>
              <a:gd name="T42" fmla="*/ 35 w 374"/>
              <a:gd name="T43" fmla="*/ 117 h 117"/>
              <a:gd name="T44" fmla="*/ 6 w 374"/>
              <a:gd name="T45" fmla="*/ 117 h 117"/>
              <a:gd name="T46" fmla="*/ 2 w 374"/>
              <a:gd name="T47" fmla="*/ 116 h 117"/>
              <a:gd name="T48" fmla="*/ 0 w 374"/>
              <a:gd name="T49" fmla="*/ 111 h 117"/>
              <a:gd name="T50" fmla="*/ 2 w 374"/>
              <a:gd name="T51" fmla="*/ 107 h 117"/>
              <a:gd name="T52" fmla="*/ 6 w 374"/>
              <a:gd name="T53" fmla="*/ 106 h 117"/>
              <a:gd name="T54" fmla="*/ 35 w 374"/>
              <a:gd name="T55" fmla="*/ 106 h 117"/>
              <a:gd name="T56" fmla="*/ 35 w 374"/>
              <a:gd name="T57" fmla="*/ 117 h 117"/>
              <a:gd name="T58" fmla="*/ 134 w 374"/>
              <a:gd name="T59" fmla="*/ 24 h 117"/>
              <a:gd name="T60" fmla="*/ 196 w 374"/>
              <a:gd name="T61" fmla="*/ 24 h 117"/>
              <a:gd name="T62" fmla="*/ 196 w 374"/>
              <a:gd name="T63" fmla="*/ 17 h 117"/>
              <a:gd name="T64" fmla="*/ 134 w 374"/>
              <a:gd name="T65" fmla="*/ 17 h 117"/>
              <a:gd name="T66" fmla="*/ 134 w 374"/>
              <a:gd name="T67" fmla="*/ 24 h 1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7"/>
              <a:gd name="T104" fmla="*/ 374 w 374"/>
              <a:gd name="T105" fmla="*/ 117 h 11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7">
                <a:moveTo>
                  <a:pt x="129" y="93"/>
                </a:moveTo>
                <a:lnTo>
                  <a:pt x="372" y="93"/>
                </a:lnTo>
                <a:lnTo>
                  <a:pt x="372" y="0"/>
                </a:lnTo>
                <a:lnTo>
                  <a:pt x="129" y="0"/>
                </a:lnTo>
                <a:lnTo>
                  <a:pt x="125" y="22"/>
                </a:lnTo>
                <a:lnTo>
                  <a:pt x="124" y="46"/>
                </a:lnTo>
                <a:lnTo>
                  <a:pt x="125" y="69"/>
                </a:lnTo>
                <a:lnTo>
                  <a:pt x="129" y="93"/>
                </a:lnTo>
                <a:close/>
                <a:moveTo>
                  <a:pt x="220" y="82"/>
                </a:moveTo>
                <a:lnTo>
                  <a:pt x="359" y="82"/>
                </a:lnTo>
                <a:lnTo>
                  <a:pt x="359" y="11"/>
                </a:lnTo>
                <a:lnTo>
                  <a:pt x="220" y="11"/>
                </a:lnTo>
                <a:lnTo>
                  <a:pt x="220" y="82"/>
                </a:lnTo>
                <a:close/>
                <a:moveTo>
                  <a:pt x="339" y="117"/>
                </a:moveTo>
                <a:lnTo>
                  <a:pt x="368" y="117"/>
                </a:lnTo>
                <a:lnTo>
                  <a:pt x="372" y="116"/>
                </a:lnTo>
                <a:lnTo>
                  <a:pt x="374" y="111"/>
                </a:lnTo>
                <a:lnTo>
                  <a:pt x="372" y="107"/>
                </a:lnTo>
                <a:lnTo>
                  <a:pt x="368" y="106"/>
                </a:lnTo>
                <a:lnTo>
                  <a:pt x="339" y="106"/>
                </a:lnTo>
                <a:lnTo>
                  <a:pt x="339" y="117"/>
                </a:lnTo>
                <a:close/>
                <a:moveTo>
                  <a:pt x="35" y="117"/>
                </a:moveTo>
                <a:lnTo>
                  <a:pt x="6" y="117"/>
                </a:lnTo>
                <a:lnTo>
                  <a:pt x="2" y="116"/>
                </a:lnTo>
                <a:lnTo>
                  <a:pt x="0" y="111"/>
                </a:lnTo>
                <a:lnTo>
                  <a:pt x="2" y="107"/>
                </a:lnTo>
                <a:lnTo>
                  <a:pt x="6" y="106"/>
                </a:lnTo>
                <a:lnTo>
                  <a:pt x="35" y="106"/>
                </a:lnTo>
                <a:lnTo>
                  <a:pt x="35" y="117"/>
                </a:lnTo>
                <a:close/>
                <a:moveTo>
                  <a:pt x="134" y="24"/>
                </a:moveTo>
                <a:lnTo>
                  <a:pt x="196" y="24"/>
                </a:lnTo>
                <a:lnTo>
                  <a:pt x="196" y="17"/>
                </a:lnTo>
                <a:lnTo>
                  <a:pt x="134" y="17"/>
                </a:lnTo>
                <a:lnTo>
                  <a:pt x="134" y="24"/>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09" name="Line 487"/>
          <p:cNvSpPr>
            <a:spLocks noChangeShapeType="1"/>
          </p:cNvSpPr>
          <p:nvPr/>
        </p:nvSpPr>
        <p:spPr bwMode="auto">
          <a:xfrm>
            <a:off x="3417889" y="2736850"/>
            <a:ext cx="1587" cy="147638"/>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0" name="Line 488"/>
          <p:cNvSpPr>
            <a:spLocks noChangeShapeType="1"/>
          </p:cNvSpPr>
          <p:nvPr/>
        </p:nvSpPr>
        <p:spPr bwMode="auto">
          <a:xfrm flipH="1">
            <a:off x="3300414" y="2786064"/>
            <a:ext cx="117475"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1" name="Line 489"/>
          <p:cNvSpPr>
            <a:spLocks noChangeShapeType="1"/>
          </p:cNvSpPr>
          <p:nvPr/>
        </p:nvSpPr>
        <p:spPr bwMode="auto">
          <a:xfrm flipH="1">
            <a:off x="3300414" y="2835275"/>
            <a:ext cx="117475" cy="1588"/>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2" name="Line 490"/>
          <p:cNvSpPr>
            <a:spLocks noChangeShapeType="1"/>
          </p:cNvSpPr>
          <p:nvPr/>
        </p:nvSpPr>
        <p:spPr bwMode="auto">
          <a:xfrm>
            <a:off x="3603625" y="2754313"/>
            <a:ext cx="1588" cy="42862"/>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3" name="Line 491"/>
          <p:cNvSpPr>
            <a:spLocks noChangeShapeType="1"/>
          </p:cNvSpPr>
          <p:nvPr/>
        </p:nvSpPr>
        <p:spPr bwMode="auto">
          <a:xfrm>
            <a:off x="3452813" y="2797175"/>
            <a:ext cx="220662" cy="1588"/>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4" name="Line 492"/>
          <p:cNvSpPr>
            <a:spLocks noChangeShapeType="1"/>
          </p:cNvSpPr>
          <p:nvPr/>
        </p:nvSpPr>
        <p:spPr bwMode="auto">
          <a:xfrm flipV="1">
            <a:off x="3316289" y="2727325"/>
            <a:ext cx="1587" cy="6350"/>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5" name="Line 493"/>
          <p:cNvSpPr>
            <a:spLocks noChangeShapeType="1"/>
          </p:cNvSpPr>
          <p:nvPr/>
        </p:nvSpPr>
        <p:spPr bwMode="auto">
          <a:xfrm flipV="1">
            <a:off x="3316289" y="2884489"/>
            <a:ext cx="1587" cy="793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6" name="Line 494"/>
          <p:cNvSpPr>
            <a:spLocks noChangeShapeType="1"/>
          </p:cNvSpPr>
          <p:nvPr/>
        </p:nvSpPr>
        <p:spPr bwMode="auto">
          <a:xfrm>
            <a:off x="3319464" y="2809875"/>
            <a:ext cx="7937" cy="1588"/>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7" name="Line 495"/>
          <p:cNvSpPr>
            <a:spLocks noChangeShapeType="1"/>
          </p:cNvSpPr>
          <p:nvPr/>
        </p:nvSpPr>
        <p:spPr bwMode="auto">
          <a:xfrm>
            <a:off x="3319464" y="2770189"/>
            <a:ext cx="7937" cy="1587"/>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8" name="Line 496"/>
          <p:cNvSpPr>
            <a:spLocks noChangeShapeType="1"/>
          </p:cNvSpPr>
          <p:nvPr/>
        </p:nvSpPr>
        <p:spPr bwMode="auto">
          <a:xfrm>
            <a:off x="3390900" y="2770189"/>
            <a:ext cx="7938" cy="1587"/>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19" name="Line 497"/>
          <p:cNvSpPr>
            <a:spLocks noChangeShapeType="1"/>
          </p:cNvSpPr>
          <p:nvPr/>
        </p:nvSpPr>
        <p:spPr bwMode="auto">
          <a:xfrm>
            <a:off x="3481389" y="2786064"/>
            <a:ext cx="9525" cy="1587"/>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20" name="Freeform 498"/>
          <p:cNvSpPr>
            <a:spLocks/>
          </p:cNvSpPr>
          <p:nvPr/>
        </p:nvSpPr>
        <p:spPr bwMode="auto">
          <a:xfrm>
            <a:off x="3627438" y="2255838"/>
            <a:ext cx="74612" cy="444500"/>
          </a:xfrm>
          <a:custGeom>
            <a:avLst/>
            <a:gdLst>
              <a:gd name="T0" fmla="*/ 0 w 47"/>
              <a:gd name="T1" fmla="*/ 280 h 280"/>
              <a:gd name="T2" fmla="*/ 36 w 47"/>
              <a:gd name="T3" fmla="*/ 243 h 280"/>
              <a:gd name="T4" fmla="*/ 36 w 47"/>
              <a:gd name="T5" fmla="*/ 178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8"/>
                </a:lnTo>
                <a:lnTo>
                  <a:pt x="47" y="143"/>
                </a:lnTo>
                <a:lnTo>
                  <a:pt x="47" y="0"/>
                </a:lnTo>
                <a:lnTo>
                  <a:pt x="0" y="48"/>
                </a:lnTo>
                <a:lnTo>
                  <a:pt x="0" y="28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1" name="Freeform 499"/>
          <p:cNvSpPr>
            <a:spLocks/>
          </p:cNvSpPr>
          <p:nvPr/>
        </p:nvSpPr>
        <p:spPr bwMode="auto">
          <a:xfrm>
            <a:off x="3175000" y="2255838"/>
            <a:ext cx="527050" cy="76200"/>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2" name="Rectangle 500"/>
          <p:cNvSpPr>
            <a:spLocks noChangeArrowheads="1"/>
          </p:cNvSpPr>
          <p:nvPr/>
        </p:nvSpPr>
        <p:spPr bwMode="auto">
          <a:xfrm>
            <a:off x="3175000" y="2332039"/>
            <a:ext cx="452438" cy="365125"/>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23" name="Rectangle 501"/>
          <p:cNvSpPr>
            <a:spLocks noChangeArrowheads="1"/>
          </p:cNvSpPr>
          <p:nvPr/>
        </p:nvSpPr>
        <p:spPr bwMode="auto">
          <a:xfrm>
            <a:off x="3581401" y="2651125"/>
            <a:ext cx="22225" cy="12700"/>
          </a:xfrm>
          <a:prstGeom prst="rect">
            <a:avLst/>
          </a:prstGeom>
          <a:solidFill>
            <a:srgbClr val="00FF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24" name="Freeform 502"/>
          <p:cNvSpPr>
            <a:spLocks/>
          </p:cNvSpPr>
          <p:nvPr/>
        </p:nvSpPr>
        <p:spPr bwMode="auto">
          <a:xfrm>
            <a:off x="3240089" y="2387601"/>
            <a:ext cx="320675" cy="225425"/>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5" name="Freeform 503"/>
          <p:cNvSpPr>
            <a:spLocks/>
          </p:cNvSpPr>
          <p:nvPr/>
        </p:nvSpPr>
        <p:spPr bwMode="auto">
          <a:xfrm>
            <a:off x="3240089" y="2387601"/>
            <a:ext cx="312737" cy="219075"/>
          </a:xfrm>
          <a:custGeom>
            <a:avLst/>
            <a:gdLst>
              <a:gd name="T0" fmla="*/ 0 w 197"/>
              <a:gd name="T1" fmla="*/ 138 h 138"/>
              <a:gd name="T2" fmla="*/ 197 w 197"/>
              <a:gd name="T3" fmla="*/ 138 h 138"/>
              <a:gd name="T4" fmla="*/ 197 w 197"/>
              <a:gd name="T5" fmla="*/ 0 h 138"/>
              <a:gd name="T6" fmla="*/ 193 w 197"/>
              <a:gd name="T7" fmla="*/ 0 h 138"/>
              <a:gd name="T8" fmla="*/ 193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6" name="Freeform 504"/>
          <p:cNvSpPr>
            <a:spLocks/>
          </p:cNvSpPr>
          <p:nvPr/>
        </p:nvSpPr>
        <p:spPr bwMode="auto">
          <a:xfrm>
            <a:off x="3240089" y="2387600"/>
            <a:ext cx="306387" cy="215900"/>
          </a:xfrm>
          <a:custGeom>
            <a:avLst/>
            <a:gdLst>
              <a:gd name="T0" fmla="*/ 0 w 193"/>
              <a:gd name="T1" fmla="*/ 136 h 136"/>
              <a:gd name="T2" fmla="*/ 193 w 193"/>
              <a:gd name="T3" fmla="*/ 136 h 136"/>
              <a:gd name="T4" fmla="*/ 193 w 193"/>
              <a:gd name="T5" fmla="*/ 0 h 136"/>
              <a:gd name="T6" fmla="*/ 190 w 193"/>
              <a:gd name="T7" fmla="*/ 0 h 136"/>
              <a:gd name="T8" fmla="*/ 190 w 193"/>
              <a:gd name="T9" fmla="*/ 133 h 136"/>
              <a:gd name="T10" fmla="*/ 0 w 193"/>
              <a:gd name="T11" fmla="*/ 133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7" name="Freeform 505"/>
          <p:cNvSpPr>
            <a:spLocks/>
          </p:cNvSpPr>
          <p:nvPr/>
        </p:nvSpPr>
        <p:spPr bwMode="auto">
          <a:xfrm>
            <a:off x="3240089" y="2387600"/>
            <a:ext cx="301625" cy="211138"/>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8" name="Freeform 506"/>
          <p:cNvSpPr>
            <a:spLocks/>
          </p:cNvSpPr>
          <p:nvPr/>
        </p:nvSpPr>
        <p:spPr bwMode="auto">
          <a:xfrm>
            <a:off x="3240089" y="2387601"/>
            <a:ext cx="295275" cy="207963"/>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29" name="Freeform 507"/>
          <p:cNvSpPr>
            <a:spLocks/>
          </p:cNvSpPr>
          <p:nvPr/>
        </p:nvSpPr>
        <p:spPr bwMode="auto">
          <a:xfrm>
            <a:off x="3240089" y="2387600"/>
            <a:ext cx="288925" cy="203200"/>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0" name="Freeform 508"/>
          <p:cNvSpPr>
            <a:spLocks/>
          </p:cNvSpPr>
          <p:nvPr/>
        </p:nvSpPr>
        <p:spPr bwMode="auto">
          <a:xfrm>
            <a:off x="3240089" y="2387601"/>
            <a:ext cx="282575" cy="200025"/>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1" name="Freeform 509"/>
          <p:cNvSpPr>
            <a:spLocks/>
          </p:cNvSpPr>
          <p:nvPr/>
        </p:nvSpPr>
        <p:spPr bwMode="auto">
          <a:xfrm>
            <a:off x="3240089" y="2387601"/>
            <a:ext cx="276225" cy="195263"/>
          </a:xfrm>
          <a:custGeom>
            <a:avLst/>
            <a:gdLst>
              <a:gd name="T0" fmla="*/ 0 w 174"/>
              <a:gd name="T1" fmla="*/ 123 h 123"/>
              <a:gd name="T2" fmla="*/ 174 w 174"/>
              <a:gd name="T3" fmla="*/ 123 h 123"/>
              <a:gd name="T4" fmla="*/ 174 w 174"/>
              <a:gd name="T5" fmla="*/ 0 h 123"/>
              <a:gd name="T6" fmla="*/ 171 w 174"/>
              <a:gd name="T7" fmla="*/ 0 h 123"/>
              <a:gd name="T8" fmla="*/ 171 w 174"/>
              <a:gd name="T9" fmla="*/ 119 h 123"/>
              <a:gd name="T10" fmla="*/ 0 w 174"/>
              <a:gd name="T11" fmla="*/ 119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2" name="Freeform 510"/>
          <p:cNvSpPr>
            <a:spLocks/>
          </p:cNvSpPr>
          <p:nvPr/>
        </p:nvSpPr>
        <p:spPr bwMode="auto">
          <a:xfrm>
            <a:off x="3240088" y="2387601"/>
            <a:ext cx="271462" cy="188913"/>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3" name="Freeform 511"/>
          <p:cNvSpPr>
            <a:spLocks/>
          </p:cNvSpPr>
          <p:nvPr/>
        </p:nvSpPr>
        <p:spPr bwMode="auto">
          <a:xfrm>
            <a:off x="3240088" y="2387600"/>
            <a:ext cx="265112" cy="185738"/>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4" name="Freeform 512"/>
          <p:cNvSpPr>
            <a:spLocks/>
          </p:cNvSpPr>
          <p:nvPr/>
        </p:nvSpPr>
        <p:spPr bwMode="auto">
          <a:xfrm>
            <a:off x="3240089" y="2387601"/>
            <a:ext cx="257175" cy="180975"/>
          </a:xfrm>
          <a:custGeom>
            <a:avLst/>
            <a:gdLst>
              <a:gd name="T0" fmla="*/ 0 w 162"/>
              <a:gd name="T1" fmla="*/ 114 h 114"/>
              <a:gd name="T2" fmla="*/ 162 w 162"/>
              <a:gd name="T3" fmla="*/ 114 h 114"/>
              <a:gd name="T4" fmla="*/ 162 w 162"/>
              <a:gd name="T5" fmla="*/ 0 h 114"/>
              <a:gd name="T6" fmla="*/ 158 w 162"/>
              <a:gd name="T7" fmla="*/ 0 h 114"/>
              <a:gd name="T8" fmla="*/ 158 w 162"/>
              <a:gd name="T9" fmla="*/ 110 h 114"/>
              <a:gd name="T10" fmla="*/ 0 w 162"/>
              <a:gd name="T11" fmla="*/ 110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5" name="Freeform 513"/>
          <p:cNvSpPr>
            <a:spLocks/>
          </p:cNvSpPr>
          <p:nvPr/>
        </p:nvSpPr>
        <p:spPr bwMode="auto">
          <a:xfrm>
            <a:off x="3240089" y="2387601"/>
            <a:ext cx="250825" cy="174625"/>
          </a:xfrm>
          <a:custGeom>
            <a:avLst/>
            <a:gdLst>
              <a:gd name="T0" fmla="*/ 0 w 158"/>
              <a:gd name="T1" fmla="*/ 110 h 110"/>
              <a:gd name="T2" fmla="*/ 158 w 158"/>
              <a:gd name="T3" fmla="*/ 110 h 110"/>
              <a:gd name="T4" fmla="*/ 158 w 158"/>
              <a:gd name="T5" fmla="*/ 0 h 110"/>
              <a:gd name="T6" fmla="*/ 153 w 158"/>
              <a:gd name="T7" fmla="*/ 0 h 110"/>
              <a:gd name="T8" fmla="*/ 153 w 158"/>
              <a:gd name="T9" fmla="*/ 108 h 110"/>
              <a:gd name="T10" fmla="*/ 0 w 158"/>
              <a:gd name="T11" fmla="*/ 108 h 110"/>
              <a:gd name="T12" fmla="*/ 0 w 158"/>
              <a:gd name="T13" fmla="*/ 110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6" name="Freeform 514"/>
          <p:cNvSpPr>
            <a:spLocks/>
          </p:cNvSpPr>
          <p:nvPr/>
        </p:nvSpPr>
        <p:spPr bwMode="auto">
          <a:xfrm>
            <a:off x="3240089" y="2387600"/>
            <a:ext cx="242887" cy="171450"/>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7" name="Freeform 515"/>
          <p:cNvSpPr>
            <a:spLocks/>
          </p:cNvSpPr>
          <p:nvPr/>
        </p:nvSpPr>
        <p:spPr bwMode="auto">
          <a:xfrm>
            <a:off x="3240088" y="2387600"/>
            <a:ext cx="234950" cy="165100"/>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8" name="Freeform 516"/>
          <p:cNvSpPr>
            <a:spLocks/>
          </p:cNvSpPr>
          <p:nvPr/>
        </p:nvSpPr>
        <p:spPr bwMode="auto">
          <a:xfrm>
            <a:off x="3240088" y="2387600"/>
            <a:ext cx="227012" cy="158750"/>
          </a:xfrm>
          <a:custGeom>
            <a:avLst/>
            <a:gdLst>
              <a:gd name="T0" fmla="*/ 0 w 143"/>
              <a:gd name="T1" fmla="*/ 100 h 100"/>
              <a:gd name="T2" fmla="*/ 143 w 143"/>
              <a:gd name="T3" fmla="*/ 100 h 100"/>
              <a:gd name="T4" fmla="*/ 143 w 143"/>
              <a:gd name="T5" fmla="*/ 0 h 100"/>
              <a:gd name="T6" fmla="*/ 138 w 143"/>
              <a:gd name="T7" fmla="*/ 0 h 100"/>
              <a:gd name="T8" fmla="*/ 138 w 143"/>
              <a:gd name="T9" fmla="*/ 97 h 100"/>
              <a:gd name="T10" fmla="*/ 0 w 143"/>
              <a:gd name="T11" fmla="*/ 97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7"/>
                </a:lnTo>
                <a:lnTo>
                  <a:pt x="0" y="97"/>
                </a:lnTo>
                <a:lnTo>
                  <a:pt x="0" y="100"/>
                </a:lnTo>
                <a:close/>
              </a:path>
            </a:pathLst>
          </a:custGeom>
          <a:solidFill>
            <a:srgbClr val="BFB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39" name="Freeform 517"/>
          <p:cNvSpPr>
            <a:spLocks/>
          </p:cNvSpPr>
          <p:nvPr/>
        </p:nvSpPr>
        <p:spPr bwMode="auto">
          <a:xfrm>
            <a:off x="3240089" y="2387600"/>
            <a:ext cx="219075" cy="153988"/>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0" name="Freeform 518"/>
          <p:cNvSpPr>
            <a:spLocks/>
          </p:cNvSpPr>
          <p:nvPr/>
        </p:nvSpPr>
        <p:spPr bwMode="auto">
          <a:xfrm>
            <a:off x="3240089" y="2387600"/>
            <a:ext cx="211137" cy="147638"/>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1" name="Freeform 519"/>
          <p:cNvSpPr>
            <a:spLocks/>
          </p:cNvSpPr>
          <p:nvPr/>
        </p:nvSpPr>
        <p:spPr bwMode="auto">
          <a:xfrm>
            <a:off x="3240089" y="2387600"/>
            <a:ext cx="200025" cy="141288"/>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2" name="Freeform 520"/>
          <p:cNvSpPr>
            <a:spLocks/>
          </p:cNvSpPr>
          <p:nvPr/>
        </p:nvSpPr>
        <p:spPr bwMode="auto">
          <a:xfrm>
            <a:off x="3240089" y="2387600"/>
            <a:ext cx="192087" cy="134938"/>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3" name="Freeform 521"/>
          <p:cNvSpPr>
            <a:spLocks/>
          </p:cNvSpPr>
          <p:nvPr/>
        </p:nvSpPr>
        <p:spPr bwMode="auto">
          <a:xfrm>
            <a:off x="3240088" y="2387600"/>
            <a:ext cx="182562" cy="12700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4" name="Freeform 522"/>
          <p:cNvSpPr>
            <a:spLocks/>
          </p:cNvSpPr>
          <p:nvPr/>
        </p:nvSpPr>
        <p:spPr bwMode="auto">
          <a:xfrm>
            <a:off x="3240089" y="2387600"/>
            <a:ext cx="173037" cy="120650"/>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5" name="Freeform 523"/>
          <p:cNvSpPr>
            <a:spLocks/>
          </p:cNvSpPr>
          <p:nvPr/>
        </p:nvSpPr>
        <p:spPr bwMode="auto">
          <a:xfrm>
            <a:off x="3236913" y="2386013"/>
            <a:ext cx="163512" cy="114300"/>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6" name="Freeform 524"/>
          <p:cNvSpPr>
            <a:spLocks/>
          </p:cNvSpPr>
          <p:nvPr/>
        </p:nvSpPr>
        <p:spPr bwMode="auto">
          <a:xfrm>
            <a:off x="3236914" y="2386013"/>
            <a:ext cx="153987" cy="106362"/>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7" name="Freeform 525"/>
          <p:cNvSpPr>
            <a:spLocks/>
          </p:cNvSpPr>
          <p:nvPr/>
        </p:nvSpPr>
        <p:spPr bwMode="auto">
          <a:xfrm>
            <a:off x="3240088" y="2387600"/>
            <a:ext cx="138112" cy="96838"/>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8" name="Freeform 526"/>
          <p:cNvSpPr>
            <a:spLocks/>
          </p:cNvSpPr>
          <p:nvPr/>
        </p:nvSpPr>
        <p:spPr bwMode="auto">
          <a:xfrm>
            <a:off x="3240088" y="2387600"/>
            <a:ext cx="125412" cy="88900"/>
          </a:xfrm>
          <a:custGeom>
            <a:avLst/>
            <a:gdLst>
              <a:gd name="T0" fmla="*/ 0 w 79"/>
              <a:gd name="T1" fmla="*/ 56 h 56"/>
              <a:gd name="T2" fmla="*/ 79 w 79"/>
              <a:gd name="T3" fmla="*/ 56 h 56"/>
              <a:gd name="T4" fmla="*/ 79 w 79"/>
              <a:gd name="T5" fmla="*/ 0 h 56"/>
              <a:gd name="T6" fmla="*/ 71 w 79"/>
              <a:gd name="T7" fmla="*/ 0 h 56"/>
              <a:gd name="T8" fmla="*/ 71 w 79"/>
              <a:gd name="T9" fmla="*/ 50 h 56"/>
              <a:gd name="T10" fmla="*/ 0 w 79"/>
              <a:gd name="T11" fmla="*/ 50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49" name="Freeform 527"/>
          <p:cNvSpPr>
            <a:spLocks/>
          </p:cNvSpPr>
          <p:nvPr/>
        </p:nvSpPr>
        <p:spPr bwMode="auto">
          <a:xfrm>
            <a:off x="3240088" y="2387601"/>
            <a:ext cx="112712" cy="79375"/>
          </a:xfrm>
          <a:custGeom>
            <a:avLst/>
            <a:gdLst>
              <a:gd name="T0" fmla="*/ 0 w 71"/>
              <a:gd name="T1" fmla="*/ 50 h 50"/>
              <a:gd name="T2" fmla="*/ 71 w 71"/>
              <a:gd name="T3" fmla="*/ 50 h 50"/>
              <a:gd name="T4" fmla="*/ 71 w 71"/>
              <a:gd name="T5" fmla="*/ 0 h 50"/>
              <a:gd name="T6" fmla="*/ 62 w 71"/>
              <a:gd name="T7" fmla="*/ 0 h 50"/>
              <a:gd name="T8" fmla="*/ 62 w 71"/>
              <a:gd name="T9" fmla="*/ 43 h 50"/>
              <a:gd name="T10" fmla="*/ 0 w 71"/>
              <a:gd name="T11" fmla="*/ 43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3"/>
                </a:lnTo>
                <a:lnTo>
                  <a:pt x="0" y="43"/>
                </a:lnTo>
                <a:lnTo>
                  <a:pt x="0" y="50"/>
                </a:lnTo>
                <a:close/>
              </a:path>
            </a:pathLst>
          </a:custGeom>
          <a:solidFill>
            <a:srgbClr val="E8E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0" name="Freeform 528"/>
          <p:cNvSpPr>
            <a:spLocks/>
          </p:cNvSpPr>
          <p:nvPr/>
        </p:nvSpPr>
        <p:spPr bwMode="auto">
          <a:xfrm>
            <a:off x="3240089" y="2387601"/>
            <a:ext cx="98425" cy="6826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1" name="Freeform 529"/>
          <p:cNvSpPr>
            <a:spLocks/>
          </p:cNvSpPr>
          <p:nvPr/>
        </p:nvSpPr>
        <p:spPr bwMode="auto">
          <a:xfrm>
            <a:off x="3240089" y="2387600"/>
            <a:ext cx="84137" cy="58738"/>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2" name="Freeform 530"/>
          <p:cNvSpPr>
            <a:spLocks/>
          </p:cNvSpPr>
          <p:nvPr/>
        </p:nvSpPr>
        <p:spPr bwMode="auto">
          <a:xfrm>
            <a:off x="3240088" y="2387601"/>
            <a:ext cx="69850" cy="49213"/>
          </a:xfrm>
          <a:custGeom>
            <a:avLst/>
            <a:gdLst>
              <a:gd name="T0" fmla="*/ 0 w 44"/>
              <a:gd name="T1" fmla="*/ 31 h 31"/>
              <a:gd name="T2" fmla="*/ 44 w 44"/>
              <a:gd name="T3" fmla="*/ 31 h 31"/>
              <a:gd name="T4" fmla="*/ 44 w 44"/>
              <a:gd name="T5" fmla="*/ 0 h 31"/>
              <a:gd name="T6" fmla="*/ 34 w 44"/>
              <a:gd name="T7" fmla="*/ 0 h 31"/>
              <a:gd name="T8" fmla="*/ 34 w 44"/>
              <a:gd name="T9" fmla="*/ 24 h 31"/>
              <a:gd name="T10" fmla="*/ 0 w 44"/>
              <a:gd name="T11" fmla="*/ 24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4"/>
                </a:lnTo>
                <a:lnTo>
                  <a:pt x="0" y="24"/>
                </a:lnTo>
                <a:lnTo>
                  <a:pt x="0" y="31"/>
                </a:lnTo>
                <a:close/>
              </a:path>
            </a:pathLst>
          </a:custGeom>
          <a:solidFill>
            <a:srgbClr val="F3F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3" name="Freeform 531"/>
          <p:cNvSpPr>
            <a:spLocks/>
          </p:cNvSpPr>
          <p:nvPr/>
        </p:nvSpPr>
        <p:spPr bwMode="auto">
          <a:xfrm>
            <a:off x="3236913" y="2386014"/>
            <a:ext cx="57150" cy="39687"/>
          </a:xfrm>
          <a:custGeom>
            <a:avLst/>
            <a:gdLst>
              <a:gd name="T0" fmla="*/ 2 w 36"/>
              <a:gd name="T1" fmla="*/ 25 h 25"/>
              <a:gd name="T2" fmla="*/ 36 w 36"/>
              <a:gd name="T3" fmla="*/ 25 h 25"/>
              <a:gd name="T4" fmla="*/ 36 w 36"/>
              <a:gd name="T5" fmla="*/ 1 h 25"/>
              <a:gd name="T6" fmla="*/ 26 w 36"/>
              <a:gd name="T7" fmla="*/ 0 h 25"/>
              <a:gd name="T8" fmla="*/ 26 w 36"/>
              <a:gd name="T9" fmla="*/ 18 h 25"/>
              <a:gd name="T10" fmla="*/ 0 w 36"/>
              <a:gd name="T11" fmla="*/ 18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8"/>
                </a:lnTo>
                <a:lnTo>
                  <a:pt x="0" y="18"/>
                </a:lnTo>
                <a:lnTo>
                  <a:pt x="2" y="25"/>
                </a:lnTo>
                <a:close/>
              </a:path>
            </a:pathLst>
          </a:custGeom>
          <a:solidFill>
            <a:srgbClr val="F7F7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4" name="Freeform 532"/>
          <p:cNvSpPr>
            <a:spLocks/>
          </p:cNvSpPr>
          <p:nvPr/>
        </p:nvSpPr>
        <p:spPr bwMode="auto">
          <a:xfrm>
            <a:off x="3236914" y="2386014"/>
            <a:ext cx="41275" cy="28575"/>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5" name="Freeform 533"/>
          <p:cNvSpPr>
            <a:spLocks/>
          </p:cNvSpPr>
          <p:nvPr/>
        </p:nvSpPr>
        <p:spPr bwMode="auto">
          <a:xfrm>
            <a:off x="3236914" y="2386014"/>
            <a:ext cx="22225" cy="15875"/>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6" name="Freeform 534"/>
          <p:cNvSpPr>
            <a:spLocks/>
          </p:cNvSpPr>
          <p:nvPr/>
        </p:nvSpPr>
        <p:spPr bwMode="auto">
          <a:xfrm>
            <a:off x="3236914" y="2386014"/>
            <a:ext cx="3175" cy="1587"/>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7" name="Freeform 535"/>
          <p:cNvSpPr>
            <a:spLocks/>
          </p:cNvSpPr>
          <p:nvPr/>
        </p:nvSpPr>
        <p:spPr bwMode="auto">
          <a:xfrm>
            <a:off x="3217864" y="2368551"/>
            <a:ext cx="365125" cy="271463"/>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8" name="Freeform 536"/>
          <p:cNvSpPr>
            <a:spLocks/>
          </p:cNvSpPr>
          <p:nvPr/>
        </p:nvSpPr>
        <p:spPr bwMode="auto">
          <a:xfrm>
            <a:off x="3224214" y="2371725"/>
            <a:ext cx="358775" cy="268288"/>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59" name="Freeform 537"/>
          <p:cNvSpPr>
            <a:spLocks/>
          </p:cNvSpPr>
          <p:nvPr/>
        </p:nvSpPr>
        <p:spPr bwMode="auto">
          <a:xfrm>
            <a:off x="3232150" y="2378075"/>
            <a:ext cx="350838" cy="261938"/>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0" name="Freeform 538"/>
          <p:cNvSpPr>
            <a:spLocks/>
          </p:cNvSpPr>
          <p:nvPr/>
        </p:nvSpPr>
        <p:spPr bwMode="auto">
          <a:xfrm>
            <a:off x="3240088" y="2384425"/>
            <a:ext cx="342900" cy="255588"/>
          </a:xfrm>
          <a:custGeom>
            <a:avLst/>
            <a:gdLst>
              <a:gd name="T0" fmla="*/ 216 w 216"/>
              <a:gd name="T1" fmla="*/ 0 h 161"/>
              <a:gd name="T2" fmla="*/ 0 w 216"/>
              <a:gd name="T3" fmla="*/ 0 h 161"/>
              <a:gd name="T4" fmla="*/ 0 w 216"/>
              <a:gd name="T5" fmla="*/ 161 h 161"/>
              <a:gd name="T6" fmla="*/ 5 w 216"/>
              <a:gd name="T7" fmla="*/ 161 h 161"/>
              <a:gd name="T8" fmla="*/ 5 w 216"/>
              <a:gd name="T9" fmla="*/ 3 h 161"/>
              <a:gd name="T10" fmla="*/ 216 w 216"/>
              <a:gd name="T11" fmla="*/ 3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3"/>
                </a:lnTo>
                <a:lnTo>
                  <a:pt x="216" y="3"/>
                </a:lnTo>
                <a:lnTo>
                  <a:pt x="216" y="0"/>
                </a:lnTo>
                <a:close/>
              </a:path>
            </a:pathLst>
          </a:custGeom>
          <a:solidFill>
            <a:srgbClr val="A3A3A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1" name="Freeform 539"/>
          <p:cNvSpPr>
            <a:spLocks/>
          </p:cNvSpPr>
          <p:nvPr/>
        </p:nvSpPr>
        <p:spPr bwMode="auto">
          <a:xfrm>
            <a:off x="3248026" y="2389189"/>
            <a:ext cx="334963" cy="250825"/>
          </a:xfrm>
          <a:custGeom>
            <a:avLst/>
            <a:gdLst>
              <a:gd name="T0" fmla="*/ 211 w 211"/>
              <a:gd name="T1" fmla="*/ 0 h 158"/>
              <a:gd name="T2" fmla="*/ 0 w 211"/>
              <a:gd name="T3" fmla="*/ 0 h 158"/>
              <a:gd name="T4" fmla="*/ 0 w 211"/>
              <a:gd name="T5" fmla="*/ 158 h 158"/>
              <a:gd name="T6" fmla="*/ 5 w 211"/>
              <a:gd name="T7" fmla="*/ 158 h 158"/>
              <a:gd name="T8" fmla="*/ 5 w 211"/>
              <a:gd name="T9" fmla="*/ 4 h 158"/>
              <a:gd name="T10" fmla="*/ 211 w 211"/>
              <a:gd name="T11" fmla="*/ 4 h 158"/>
              <a:gd name="T12" fmla="*/ 211 w 211"/>
              <a:gd name="T13" fmla="*/ 0 h 158"/>
              <a:gd name="T14" fmla="*/ 0 60000 65536"/>
              <a:gd name="T15" fmla="*/ 0 60000 65536"/>
              <a:gd name="T16" fmla="*/ 0 60000 65536"/>
              <a:gd name="T17" fmla="*/ 0 60000 65536"/>
              <a:gd name="T18" fmla="*/ 0 60000 65536"/>
              <a:gd name="T19" fmla="*/ 0 60000 65536"/>
              <a:gd name="T20" fmla="*/ 0 60000 65536"/>
              <a:gd name="T21" fmla="*/ 0 w 211"/>
              <a:gd name="T22" fmla="*/ 0 h 158"/>
              <a:gd name="T23" fmla="*/ 211 w 211"/>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8">
                <a:moveTo>
                  <a:pt x="211" y="0"/>
                </a:moveTo>
                <a:lnTo>
                  <a:pt x="0" y="0"/>
                </a:lnTo>
                <a:lnTo>
                  <a:pt x="0" y="158"/>
                </a:lnTo>
                <a:lnTo>
                  <a:pt x="5" y="158"/>
                </a:lnTo>
                <a:lnTo>
                  <a:pt x="5" y="4"/>
                </a:lnTo>
                <a:lnTo>
                  <a:pt x="211" y="4"/>
                </a:lnTo>
                <a:lnTo>
                  <a:pt x="211"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2" name="Freeform 540"/>
          <p:cNvSpPr>
            <a:spLocks/>
          </p:cNvSpPr>
          <p:nvPr/>
        </p:nvSpPr>
        <p:spPr bwMode="auto">
          <a:xfrm>
            <a:off x="3255964" y="2395539"/>
            <a:ext cx="327025" cy="244475"/>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3" name="Freeform 541"/>
          <p:cNvSpPr>
            <a:spLocks/>
          </p:cNvSpPr>
          <p:nvPr/>
        </p:nvSpPr>
        <p:spPr bwMode="auto">
          <a:xfrm>
            <a:off x="3263900" y="2401889"/>
            <a:ext cx="319088" cy="238125"/>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4" name="Freeform 542"/>
          <p:cNvSpPr>
            <a:spLocks/>
          </p:cNvSpPr>
          <p:nvPr/>
        </p:nvSpPr>
        <p:spPr bwMode="auto">
          <a:xfrm>
            <a:off x="3271838" y="2408239"/>
            <a:ext cx="311150" cy="231775"/>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5" name="Freeform 543"/>
          <p:cNvSpPr>
            <a:spLocks/>
          </p:cNvSpPr>
          <p:nvPr/>
        </p:nvSpPr>
        <p:spPr bwMode="auto">
          <a:xfrm>
            <a:off x="3279776" y="2414589"/>
            <a:ext cx="303213" cy="225425"/>
          </a:xfrm>
          <a:custGeom>
            <a:avLst/>
            <a:gdLst>
              <a:gd name="T0" fmla="*/ 191 w 191"/>
              <a:gd name="T1" fmla="*/ 0 h 142"/>
              <a:gd name="T2" fmla="*/ 0 w 191"/>
              <a:gd name="T3" fmla="*/ 0 h 142"/>
              <a:gd name="T4" fmla="*/ 0 w 191"/>
              <a:gd name="T5" fmla="*/ 142 h 142"/>
              <a:gd name="T6" fmla="*/ 5 w 191"/>
              <a:gd name="T7" fmla="*/ 142 h 142"/>
              <a:gd name="T8" fmla="*/ 5 w 191"/>
              <a:gd name="T9" fmla="*/ 3 h 142"/>
              <a:gd name="T10" fmla="*/ 191 w 191"/>
              <a:gd name="T11" fmla="*/ 3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3"/>
                </a:lnTo>
                <a:lnTo>
                  <a:pt x="191" y="3"/>
                </a:lnTo>
                <a:lnTo>
                  <a:pt x="191" y="0"/>
                </a:lnTo>
                <a:close/>
              </a:path>
            </a:pathLst>
          </a:custGeom>
          <a:solidFill>
            <a:srgbClr val="B1B1B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6" name="Freeform 544"/>
          <p:cNvSpPr>
            <a:spLocks/>
          </p:cNvSpPr>
          <p:nvPr/>
        </p:nvSpPr>
        <p:spPr bwMode="auto">
          <a:xfrm>
            <a:off x="3287714" y="2419351"/>
            <a:ext cx="295275" cy="220663"/>
          </a:xfrm>
          <a:custGeom>
            <a:avLst/>
            <a:gdLst>
              <a:gd name="T0" fmla="*/ 186 w 186"/>
              <a:gd name="T1" fmla="*/ 0 h 139"/>
              <a:gd name="T2" fmla="*/ 0 w 186"/>
              <a:gd name="T3" fmla="*/ 0 h 139"/>
              <a:gd name="T4" fmla="*/ 0 w 186"/>
              <a:gd name="T5" fmla="*/ 139 h 139"/>
              <a:gd name="T6" fmla="*/ 5 w 186"/>
              <a:gd name="T7" fmla="*/ 139 h 139"/>
              <a:gd name="T8" fmla="*/ 5 w 186"/>
              <a:gd name="T9" fmla="*/ 4 h 139"/>
              <a:gd name="T10" fmla="*/ 186 w 186"/>
              <a:gd name="T11" fmla="*/ 4 h 139"/>
              <a:gd name="T12" fmla="*/ 186 w 186"/>
              <a:gd name="T13" fmla="*/ 0 h 139"/>
              <a:gd name="T14" fmla="*/ 0 60000 65536"/>
              <a:gd name="T15" fmla="*/ 0 60000 65536"/>
              <a:gd name="T16" fmla="*/ 0 60000 65536"/>
              <a:gd name="T17" fmla="*/ 0 60000 65536"/>
              <a:gd name="T18" fmla="*/ 0 60000 65536"/>
              <a:gd name="T19" fmla="*/ 0 60000 65536"/>
              <a:gd name="T20" fmla="*/ 0 60000 65536"/>
              <a:gd name="T21" fmla="*/ 0 w 186"/>
              <a:gd name="T22" fmla="*/ 0 h 139"/>
              <a:gd name="T23" fmla="*/ 186 w 186"/>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9">
                <a:moveTo>
                  <a:pt x="186" y="0"/>
                </a:moveTo>
                <a:lnTo>
                  <a:pt x="0" y="0"/>
                </a:lnTo>
                <a:lnTo>
                  <a:pt x="0" y="139"/>
                </a:lnTo>
                <a:lnTo>
                  <a:pt x="5" y="139"/>
                </a:lnTo>
                <a:lnTo>
                  <a:pt x="5" y="4"/>
                </a:lnTo>
                <a:lnTo>
                  <a:pt x="186" y="4"/>
                </a:lnTo>
                <a:lnTo>
                  <a:pt x="186" y="0"/>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7" name="Freeform 545"/>
          <p:cNvSpPr>
            <a:spLocks/>
          </p:cNvSpPr>
          <p:nvPr/>
        </p:nvSpPr>
        <p:spPr bwMode="auto">
          <a:xfrm>
            <a:off x="3295650" y="2425701"/>
            <a:ext cx="287338" cy="214313"/>
          </a:xfrm>
          <a:custGeom>
            <a:avLst/>
            <a:gdLst>
              <a:gd name="T0" fmla="*/ 181 w 181"/>
              <a:gd name="T1" fmla="*/ 0 h 135"/>
              <a:gd name="T2" fmla="*/ 0 w 181"/>
              <a:gd name="T3" fmla="*/ 0 h 135"/>
              <a:gd name="T4" fmla="*/ 0 w 181"/>
              <a:gd name="T5" fmla="*/ 135 h 135"/>
              <a:gd name="T6" fmla="*/ 6 w 181"/>
              <a:gd name="T7" fmla="*/ 135 h 135"/>
              <a:gd name="T8" fmla="*/ 6 w 181"/>
              <a:gd name="T9" fmla="*/ 4 h 135"/>
              <a:gd name="T10" fmla="*/ 181 w 181"/>
              <a:gd name="T11" fmla="*/ 4 h 135"/>
              <a:gd name="T12" fmla="*/ 181 w 181"/>
              <a:gd name="T13" fmla="*/ 0 h 135"/>
              <a:gd name="T14" fmla="*/ 0 60000 65536"/>
              <a:gd name="T15" fmla="*/ 0 60000 65536"/>
              <a:gd name="T16" fmla="*/ 0 60000 65536"/>
              <a:gd name="T17" fmla="*/ 0 60000 65536"/>
              <a:gd name="T18" fmla="*/ 0 60000 65536"/>
              <a:gd name="T19" fmla="*/ 0 60000 65536"/>
              <a:gd name="T20" fmla="*/ 0 60000 65536"/>
              <a:gd name="T21" fmla="*/ 0 w 181"/>
              <a:gd name="T22" fmla="*/ 0 h 135"/>
              <a:gd name="T23" fmla="*/ 181 w 181"/>
              <a:gd name="T24" fmla="*/ 135 h 1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5">
                <a:moveTo>
                  <a:pt x="181" y="0"/>
                </a:moveTo>
                <a:lnTo>
                  <a:pt x="0" y="0"/>
                </a:lnTo>
                <a:lnTo>
                  <a:pt x="0" y="135"/>
                </a:lnTo>
                <a:lnTo>
                  <a:pt x="6" y="135"/>
                </a:lnTo>
                <a:lnTo>
                  <a:pt x="6" y="4"/>
                </a:lnTo>
                <a:lnTo>
                  <a:pt x="181" y="4"/>
                </a:lnTo>
                <a:lnTo>
                  <a:pt x="181" y="0"/>
                </a:lnTo>
                <a:close/>
              </a:path>
            </a:pathLst>
          </a:custGeom>
          <a:solidFill>
            <a:srgbClr val="B5B5B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8" name="Freeform 546"/>
          <p:cNvSpPr>
            <a:spLocks/>
          </p:cNvSpPr>
          <p:nvPr/>
        </p:nvSpPr>
        <p:spPr bwMode="auto">
          <a:xfrm>
            <a:off x="3305176" y="2432051"/>
            <a:ext cx="277813" cy="207963"/>
          </a:xfrm>
          <a:custGeom>
            <a:avLst/>
            <a:gdLst>
              <a:gd name="T0" fmla="*/ 175 w 175"/>
              <a:gd name="T1" fmla="*/ 0 h 131"/>
              <a:gd name="T2" fmla="*/ 0 w 175"/>
              <a:gd name="T3" fmla="*/ 0 h 131"/>
              <a:gd name="T4" fmla="*/ 0 w 175"/>
              <a:gd name="T5" fmla="*/ 131 h 131"/>
              <a:gd name="T6" fmla="*/ 6 w 175"/>
              <a:gd name="T7" fmla="*/ 131 h 131"/>
              <a:gd name="T8" fmla="*/ 6 w 175"/>
              <a:gd name="T9" fmla="*/ 4 h 131"/>
              <a:gd name="T10" fmla="*/ 175 w 175"/>
              <a:gd name="T11" fmla="*/ 4 h 131"/>
              <a:gd name="T12" fmla="*/ 175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69" name="Freeform 547"/>
          <p:cNvSpPr>
            <a:spLocks/>
          </p:cNvSpPr>
          <p:nvPr/>
        </p:nvSpPr>
        <p:spPr bwMode="auto">
          <a:xfrm>
            <a:off x="3314700" y="2438401"/>
            <a:ext cx="268288" cy="201613"/>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0" name="Freeform 548"/>
          <p:cNvSpPr>
            <a:spLocks/>
          </p:cNvSpPr>
          <p:nvPr/>
        </p:nvSpPr>
        <p:spPr bwMode="auto">
          <a:xfrm>
            <a:off x="3324226" y="2446339"/>
            <a:ext cx="258763" cy="193675"/>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1" name="Freeform 549"/>
          <p:cNvSpPr>
            <a:spLocks/>
          </p:cNvSpPr>
          <p:nvPr/>
        </p:nvSpPr>
        <p:spPr bwMode="auto">
          <a:xfrm>
            <a:off x="3332164" y="2452689"/>
            <a:ext cx="250825" cy="187325"/>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2" name="Freeform 550"/>
          <p:cNvSpPr>
            <a:spLocks/>
          </p:cNvSpPr>
          <p:nvPr/>
        </p:nvSpPr>
        <p:spPr bwMode="auto">
          <a:xfrm>
            <a:off x="3341688" y="2460625"/>
            <a:ext cx="241300" cy="179388"/>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3" name="Freeform 551"/>
          <p:cNvSpPr>
            <a:spLocks/>
          </p:cNvSpPr>
          <p:nvPr/>
        </p:nvSpPr>
        <p:spPr bwMode="auto">
          <a:xfrm>
            <a:off x="3352800" y="2468563"/>
            <a:ext cx="230188" cy="171450"/>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4" name="Freeform 552"/>
          <p:cNvSpPr>
            <a:spLocks/>
          </p:cNvSpPr>
          <p:nvPr/>
        </p:nvSpPr>
        <p:spPr bwMode="auto">
          <a:xfrm>
            <a:off x="3363914" y="2476501"/>
            <a:ext cx="219075" cy="163513"/>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5" name="Freeform 553"/>
          <p:cNvSpPr>
            <a:spLocks/>
          </p:cNvSpPr>
          <p:nvPr/>
        </p:nvSpPr>
        <p:spPr bwMode="auto">
          <a:xfrm>
            <a:off x="3375026" y="2484439"/>
            <a:ext cx="207963" cy="155575"/>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6" name="Freeform 554"/>
          <p:cNvSpPr>
            <a:spLocks/>
          </p:cNvSpPr>
          <p:nvPr/>
        </p:nvSpPr>
        <p:spPr bwMode="auto">
          <a:xfrm>
            <a:off x="3386138" y="2492375"/>
            <a:ext cx="196850" cy="147638"/>
          </a:xfrm>
          <a:custGeom>
            <a:avLst/>
            <a:gdLst>
              <a:gd name="T0" fmla="*/ 124 w 124"/>
              <a:gd name="T1" fmla="*/ 0 h 93"/>
              <a:gd name="T2" fmla="*/ 0 w 124"/>
              <a:gd name="T3" fmla="*/ 0 h 93"/>
              <a:gd name="T4" fmla="*/ 0 w 124"/>
              <a:gd name="T5" fmla="*/ 93 h 93"/>
              <a:gd name="T6" fmla="*/ 8 w 124"/>
              <a:gd name="T7" fmla="*/ 93 h 93"/>
              <a:gd name="T8" fmla="*/ 8 w 124"/>
              <a:gd name="T9" fmla="*/ 6 h 93"/>
              <a:gd name="T10" fmla="*/ 124 w 124"/>
              <a:gd name="T11" fmla="*/ 6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6"/>
                </a:lnTo>
                <a:lnTo>
                  <a:pt x="124" y="6"/>
                </a:lnTo>
                <a:lnTo>
                  <a:pt x="124" y="0"/>
                </a:lnTo>
                <a:close/>
              </a:path>
            </a:pathLst>
          </a:custGeom>
          <a:solidFill>
            <a:srgbClr val="CBCBC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7" name="Freeform 555"/>
          <p:cNvSpPr>
            <a:spLocks/>
          </p:cNvSpPr>
          <p:nvPr/>
        </p:nvSpPr>
        <p:spPr bwMode="auto">
          <a:xfrm>
            <a:off x="3398838" y="2501901"/>
            <a:ext cx="184150" cy="138113"/>
          </a:xfrm>
          <a:custGeom>
            <a:avLst/>
            <a:gdLst>
              <a:gd name="T0" fmla="*/ 116 w 116"/>
              <a:gd name="T1" fmla="*/ 0 h 87"/>
              <a:gd name="T2" fmla="*/ 0 w 116"/>
              <a:gd name="T3" fmla="*/ 0 h 87"/>
              <a:gd name="T4" fmla="*/ 0 w 116"/>
              <a:gd name="T5" fmla="*/ 87 h 87"/>
              <a:gd name="T6" fmla="*/ 9 w 116"/>
              <a:gd name="T7" fmla="*/ 85 h 87"/>
              <a:gd name="T8" fmla="*/ 9 w 116"/>
              <a:gd name="T9" fmla="*/ 7 h 87"/>
              <a:gd name="T10" fmla="*/ 115 w 116"/>
              <a:gd name="T11" fmla="*/ 7 h 87"/>
              <a:gd name="T12" fmla="*/ 116 w 116"/>
              <a:gd name="T13" fmla="*/ 0 h 87"/>
              <a:gd name="T14" fmla="*/ 0 60000 65536"/>
              <a:gd name="T15" fmla="*/ 0 60000 65536"/>
              <a:gd name="T16" fmla="*/ 0 60000 65536"/>
              <a:gd name="T17" fmla="*/ 0 60000 65536"/>
              <a:gd name="T18" fmla="*/ 0 60000 65536"/>
              <a:gd name="T19" fmla="*/ 0 60000 65536"/>
              <a:gd name="T20" fmla="*/ 0 60000 65536"/>
              <a:gd name="T21" fmla="*/ 0 w 116"/>
              <a:gd name="T22" fmla="*/ 0 h 87"/>
              <a:gd name="T23" fmla="*/ 116 w 116"/>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7">
                <a:moveTo>
                  <a:pt x="116" y="0"/>
                </a:moveTo>
                <a:lnTo>
                  <a:pt x="0" y="0"/>
                </a:lnTo>
                <a:lnTo>
                  <a:pt x="0" y="87"/>
                </a:lnTo>
                <a:lnTo>
                  <a:pt x="9" y="85"/>
                </a:lnTo>
                <a:lnTo>
                  <a:pt x="9" y="7"/>
                </a:lnTo>
                <a:lnTo>
                  <a:pt x="115" y="7"/>
                </a:lnTo>
                <a:lnTo>
                  <a:pt x="116" y="0"/>
                </a:lnTo>
                <a:close/>
              </a:path>
            </a:pathLst>
          </a:custGeom>
          <a:solidFill>
            <a:srgbClr val="CDCDC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8" name="Freeform 556"/>
          <p:cNvSpPr>
            <a:spLocks/>
          </p:cNvSpPr>
          <p:nvPr/>
        </p:nvSpPr>
        <p:spPr bwMode="auto">
          <a:xfrm>
            <a:off x="3413126" y="2513014"/>
            <a:ext cx="168275" cy="123825"/>
          </a:xfrm>
          <a:custGeom>
            <a:avLst/>
            <a:gdLst>
              <a:gd name="T0" fmla="*/ 106 w 106"/>
              <a:gd name="T1" fmla="*/ 0 h 78"/>
              <a:gd name="T2" fmla="*/ 0 w 106"/>
              <a:gd name="T3" fmla="*/ 0 h 78"/>
              <a:gd name="T4" fmla="*/ 0 w 106"/>
              <a:gd name="T5" fmla="*/ 78 h 78"/>
              <a:gd name="T6" fmla="*/ 7 w 106"/>
              <a:gd name="T7" fmla="*/ 78 h 78"/>
              <a:gd name="T8" fmla="*/ 7 w 106"/>
              <a:gd name="T9" fmla="*/ 6 h 78"/>
              <a:gd name="T10" fmla="*/ 106 w 106"/>
              <a:gd name="T11" fmla="*/ 6 h 78"/>
              <a:gd name="T12" fmla="*/ 106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79" name="Freeform 557"/>
          <p:cNvSpPr>
            <a:spLocks/>
          </p:cNvSpPr>
          <p:nvPr/>
        </p:nvSpPr>
        <p:spPr bwMode="auto">
          <a:xfrm>
            <a:off x="3424238" y="2522539"/>
            <a:ext cx="158750" cy="117475"/>
          </a:xfrm>
          <a:custGeom>
            <a:avLst/>
            <a:gdLst>
              <a:gd name="T0" fmla="*/ 99 w 100"/>
              <a:gd name="T1" fmla="*/ 0 h 74"/>
              <a:gd name="T2" fmla="*/ 0 w 100"/>
              <a:gd name="T3" fmla="*/ 0 h 74"/>
              <a:gd name="T4" fmla="*/ 0 w 100"/>
              <a:gd name="T5" fmla="*/ 72 h 74"/>
              <a:gd name="T6" fmla="*/ 9 w 100"/>
              <a:gd name="T7" fmla="*/ 74 h 74"/>
              <a:gd name="T8" fmla="*/ 9 w 100"/>
              <a:gd name="T9" fmla="*/ 6 h 74"/>
              <a:gd name="T10" fmla="*/ 100 w 100"/>
              <a:gd name="T11" fmla="*/ 6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2"/>
                </a:lnTo>
                <a:lnTo>
                  <a:pt x="9" y="74"/>
                </a:lnTo>
                <a:lnTo>
                  <a:pt x="9" y="6"/>
                </a:lnTo>
                <a:lnTo>
                  <a:pt x="100" y="6"/>
                </a:lnTo>
                <a:lnTo>
                  <a:pt x="99" y="0"/>
                </a:lnTo>
                <a:close/>
              </a:path>
            </a:pathLst>
          </a:custGeom>
          <a:solidFill>
            <a:srgbClr val="D2D2D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0" name="Freeform 558"/>
          <p:cNvSpPr>
            <a:spLocks/>
          </p:cNvSpPr>
          <p:nvPr/>
        </p:nvSpPr>
        <p:spPr bwMode="auto">
          <a:xfrm>
            <a:off x="3438526" y="2532063"/>
            <a:ext cx="144463" cy="107950"/>
          </a:xfrm>
          <a:custGeom>
            <a:avLst/>
            <a:gdLst>
              <a:gd name="T0" fmla="*/ 91 w 91"/>
              <a:gd name="T1" fmla="*/ 0 h 68"/>
              <a:gd name="T2" fmla="*/ 0 w 91"/>
              <a:gd name="T3" fmla="*/ 0 h 68"/>
              <a:gd name="T4" fmla="*/ 0 w 91"/>
              <a:gd name="T5" fmla="*/ 68 h 68"/>
              <a:gd name="T6" fmla="*/ 10 w 91"/>
              <a:gd name="T7" fmla="*/ 66 h 68"/>
              <a:gd name="T8" fmla="*/ 10 w 91"/>
              <a:gd name="T9" fmla="*/ 7 h 68"/>
              <a:gd name="T10" fmla="*/ 90 w 91"/>
              <a:gd name="T11" fmla="*/ 7 h 68"/>
              <a:gd name="T12" fmla="*/ 91 w 91"/>
              <a:gd name="T13" fmla="*/ 0 h 68"/>
              <a:gd name="T14" fmla="*/ 0 60000 65536"/>
              <a:gd name="T15" fmla="*/ 0 60000 65536"/>
              <a:gd name="T16" fmla="*/ 0 60000 65536"/>
              <a:gd name="T17" fmla="*/ 0 60000 65536"/>
              <a:gd name="T18" fmla="*/ 0 60000 65536"/>
              <a:gd name="T19" fmla="*/ 0 60000 65536"/>
              <a:gd name="T20" fmla="*/ 0 60000 65536"/>
              <a:gd name="T21" fmla="*/ 0 w 91"/>
              <a:gd name="T22" fmla="*/ 0 h 68"/>
              <a:gd name="T23" fmla="*/ 91 w 9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8">
                <a:moveTo>
                  <a:pt x="91" y="0"/>
                </a:moveTo>
                <a:lnTo>
                  <a:pt x="0" y="0"/>
                </a:lnTo>
                <a:lnTo>
                  <a:pt x="0" y="68"/>
                </a:lnTo>
                <a:lnTo>
                  <a:pt x="10" y="66"/>
                </a:lnTo>
                <a:lnTo>
                  <a:pt x="10" y="7"/>
                </a:lnTo>
                <a:lnTo>
                  <a:pt x="90" y="7"/>
                </a:lnTo>
                <a:lnTo>
                  <a:pt x="91" y="0"/>
                </a:lnTo>
                <a:close/>
              </a:path>
            </a:pathLst>
          </a:custGeom>
          <a:solidFill>
            <a:srgbClr val="D5D5D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1" name="Freeform 559"/>
          <p:cNvSpPr>
            <a:spLocks/>
          </p:cNvSpPr>
          <p:nvPr/>
        </p:nvSpPr>
        <p:spPr bwMode="auto">
          <a:xfrm>
            <a:off x="3454400" y="2543175"/>
            <a:ext cx="128588" cy="96838"/>
          </a:xfrm>
          <a:custGeom>
            <a:avLst/>
            <a:gdLst>
              <a:gd name="T0" fmla="*/ 80 w 81"/>
              <a:gd name="T1" fmla="*/ 0 h 61"/>
              <a:gd name="T2" fmla="*/ 0 w 81"/>
              <a:gd name="T3" fmla="*/ 0 h 61"/>
              <a:gd name="T4" fmla="*/ 0 w 81"/>
              <a:gd name="T5" fmla="*/ 59 h 61"/>
              <a:gd name="T6" fmla="*/ 10 w 81"/>
              <a:gd name="T7" fmla="*/ 61 h 61"/>
              <a:gd name="T8" fmla="*/ 10 w 81"/>
              <a:gd name="T9" fmla="*/ 7 h 61"/>
              <a:gd name="T10" fmla="*/ 81 w 81"/>
              <a:gd name="T11" fmla="*/ 7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59"/>
                </a:lnTo>
                <a:lnTo>
                  <a:pt x="10" y="61"/>
                </a:lnTo>
                <a:lnTo>
                  <a:pt x="10" y="7"/>
                </a:lnTo>
                <a:lnTo>
                  <a:pt x="81" y="7"/>
                </a:lnTo>
                <a:lnTo>
                  <a:pt x="80" y="0"/>
                </a:lnTo>
                <a:close/>
              </a:path>
            </a:pathLst>
          </a:custGeom>
          <a:solidFill>
            <a:srgbClr val="D7D7D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2" name="Freeform 560"/>
          <p:cNvSpPr>
            <a:spLocks/>
          </p:cNvSpPr>
          <p:nvPr/>
        </p:nvSpPr>
        <p:spPr bwMode="auto">
          <a:xfrm>
            <a:off x="3470276" y="2554289"/>
            <a:ext cx="112713" cy="85725"/>
          </a:xfrm>
          <a:custGeom>
            <a:avLst/>
            <a:gdLst>
              <a:gd name="T0" fmla="*/ 71 w 71"/>
              <a:gd name="T1" fmla="*/ 0 h 54"/>
              <a:gd name="T2" fmla="*/ 0 w 71"/>
              <a:gd name="T3" fmla="*/ 0 h 54"/>
              <a:gd name="T4" fmla="*/ 0 w 71"/>
              <a:gd name="T5" fmla="*/ 54 h 54"/>
              <a:gd name="T6" fmla="*/ 10 w 71"/>
              <a:gd name="T7" fmla="*/ 52 h 54"/>
              <a:gd name="T8" fmla="*/ 10 w 71"/>
              <a:gd name="T9" fmla="*/ 8 h 54"/>
              <a:gd name="T10" fmla="*/ 70 w 71"/>
              <a:gd name="T11" fmla="*/ 8 h 54"/>
              <a:gd name="T12" fmla="*/ 71 w 71"/>
              <a:gd name="T13" fmla="*/ 0 h 54"/>
              <a:gd name="T14" fmla="*/ 0 60000 65536"/>
              <a:gd name="T15" fmla="*/ 0 60000 65536"/>
              <a:gd name="T16" fmla="*/ 0 60000 65536"/>
              <a:gd name="T17" fmla="*/ 0 60000 65536"/>
              <a:gd name="T18" fmla="*/ 0 60000 65536"/>
              <a:gd name="T19" fmla="*/ 0 60000 65536"/>
              <a:gd name="T20" fmla="*/ 0 60000 65536"/>
              <a:gd name="T21" fmla="*/ 0 w 71"/>
              <a:gd name="T22" fmla="*/ 0 h 54"/>
              <a:gd name="T23" fmla="*/ 71 w 71"/>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4">
                <a:moveTo>
                  <a:pt x="71" y="0"/>
                </a:moveTo>
                <a:lnTo>
                  <a:pt x="0" y="0"/>
                </a:lnTo>
                <a:lnTo>
                  <a:pt x="0" y="54"/>
                </a:lnTo>
                <a:lnTo>
                  <a:pt x="10" y="52"/>
                </a:lnTo>
                <a:lnTo>
                  <a:pt x="10" y="8"/>
                </a:lnTo>
                <a:lnTo>
                  <a:pt x="70" y="8"/>
                </a:lnTo>
                <a:lnTo>
                  <a:pt x="71" y="0"/>
                </a:lnTo>
                <a:close/>
              </a:path>
            </a:pathLst>
          </a:custGeom>
          <a:solidFill>
            <a:srgbClr val="D9D9D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3" name="Freeform 561"/>
          <p:cNvSpPr>
            <a:spLocks/>
          </p:cNvSpPr>
          <p:nvPr/>
        </p:nvSpPr>
        <p:spPr bwMode="auto">
          <a:xfrm>
            <a:off x="3486150" y="2566988"/>
            <a:ext cx="95250" cy="69850"/>
          </a:xfrm>
          <a:custGeom>
            <a:avLst/>
            <a:gdLst>
              <a:gd name="T0" fmla="*/ 60 w 60"/>
              <a:gd name="T1" fmla="*/ 0 h 44"/>
              <a:gd name="T2" fmla="*/ 0 w 60"/>
              <a:gd name="T3" fmla="*/ 0 h 44"/>
              <a:gd name="T4" fmla="*/ 0 w 60"/>
              <a:gd name="T5" fmla="*/ 44 h 44"/>
              <a:gd name="T6" fmla="*/ 11 w 60"/>
              <a:gd name="T7" fmla="*/ 44 h 44"/>
              <a:gd name="T8" fmla="*/ 11 w 60"/>
              <a:gd name="T9" fmla="*/ 8 h 44"/>
              <a:gd name="T10" fmla="*/ 60 w 60"/>
              <a:gd name="T11" fmla="*/ 8 h 44"/>
              <a:gd name="T12" fmla="*/ 60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8"/>
                </a:lnTo>
                <a:lnTo>
                  <a:pt x="60" y="8"/>
                </a:lnTo>
                <a:lnTo>
                  <a:pt x="60" y="0"/>
                </a:lnTo>
                <a:close/>
              </a:path>
            </a:pathLst>
          </a:custGeom>
          <a:solidFill>
            <a:srgbClr val="DCDCD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4" name="Freeform 562"/>
          <p:cNvSpPr>
            <a:spLocks/>
          </p:cNvSpPr>
          <p:nvPr/>
        </p:nvSpPr>
        <p:spPr bwMode="auto">
          <a:xfrm>
            <a:off x="3503614" y="2579688"/>
            <a:ext cx="77787" cy="57150"/>
          </a:xfrm>
          <a:custGeom>
            <a:avLst/>
            <a:gdLst>
              <a:gd name="T0" fmla="*/ 49 w 49"/>
              <a:gd name="T1" fmla="*/ 0 h 36"/>
              <a:gd name="T2" fmla="*/ 0 w 49"/>
              <a:gd name="T3" fmla="*/ 0 h 36"/>
              <a:gd name="T4" fmla="*/ 0 w 49"/>
              <a:gd name="T5" fmla="*/ 36 h 36"/>
              <a:gd name="T6" fmla="*/ 11 w 49"/>
              <a:gd name="T7" fmla="*/ 36 h 36"/>
              <a:gd name="T8" fmla="*/ 11 w 49"/>
              <a:gd name="T9" fmla="*/ 9 h 36"/>
              <a:gd name="T10" fmla="*/ 49 w 49"/>
              <a:gd name="T11" fmla="*/ 9 h 36"/>
              <a:gd name="T12" fmla="*/ 49 w 49"/>
              <a:gd name="T13" fmla="*/ 0 h 36"/>
              <a:gd name="T14" fmla="*/ 0 60000 65536"/>
              <a:gd name="T15" fmla="*/ 0 60000 65536"/>
              <a:gd name="T16" fmla="*/ 0 60000 65536"/>
              <a:gd name="T17" fmla="*/ 0 60000 65536"/>
              <a:gd name="T18" fmla="*/ 0 60000 65536"/>
              <a:gd name="T19" fmla="*/ 0 60000 65536"/>
              <a:gd name="T20" fmla="*/ 0 60000 65536"/>
              <a:gd name="T21" fmla="*/ 0 w 49"/>
              <a:gd name="T22" fmla="*/ 0 h 36"/>
              <a:gd name="T23" fmla="*/ 49 w 4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6">
                <a:moveTo>
                  <a:pt x="49" y="0"/>
                </a:moveTo>
                <a:lnTo>
                  <a:pt x="0" y="0"/>
                </a:lnTo>
                <a:lnTo>
                  <a:pt x="0" y="36"/>
                </a:lnTo>
                <a:lnTo>
                  <a:pt x="11" y="36"/>
                </a:lnTo>
                <a:lnTo>
                  <a:pt x="11" y="9"/>
                </a:lnTo>
                <a:lnTo>
                  <a:pt x="49" y="9"/>
                </a:lnTo>
                <a:lnTo>
                  <a:pt x="49" y="0"/>
                </a:lnTo>
                <a:close/>
              </a:path>
            </a:pathLst>
          </a:custGeom>
          <a:solidFill>
            <a:srgbClr val="DEDED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5" name="Freeform 563"/>
          <p:cNvSpPr>
            <a:spLocks/>
          </p:cNvSpPr>
          <p:nvPr/>
        </p:nvSpPr>
        <p:spPr bwMode="auto">
          <a:xfrm>
            <a:off x="3521076" y="2593975"/>
            <a:ext cx="61913" cy="46038"/>
          </a:xfrm>
          <a:custGeom>
            <a:avLst/>
            <a:gdLst>
              <a:gd name="T0" fmla="*/ 38 w 39"/>
              <a:gd name="T1" fmla="*/ 0 h 29"/>
              <a:gd name="T2" fmla="*/ 0 w 39"/>
              <a:gd name="T3" fmla="*/ 0 h 29"/>
              <a:gd name="T4" fmla="*/ 0 w 39"/>
              <a:gd name="T5" fmla="*/ 27 h 29"/>
              <a:gd name="T6" fmla="*/ 13 w 39"/>
              <a:gd name="T7" fmla="*/ 29 h 29"/>
              <a:gd name="T8" fmla="*/ 13 w 39"/>
              <a:gd name="T9" fmla="*/ 8 h 29"/>
              <a:gd name="T10" fmla="*/ 39 w 39"/>
              <a:gd name="T11" fmla="*/ 8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7"/>
                </a:lnTo>
                <a:lnTo>
                  <a:pt x="13" y="29"/>
                </a:lnTo>
                <a:lnTo>
                  <a:pt x="13" y="8"/>
                </a:lnTo>
                <a:lnTo>
                  <a:pt x="39" y="8"/>
                </a:lnTo>
                <a:lnTo>
                  <a:pt x="38" y="0"/>
                </a:lnTo>
                <a:close/>
              </a:path>
            </a:pathLst>
          </a:custGeom>
          <a:solidFill>
            <a:srgbClr val="E1E1E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6" name="Freeform 564"/>
          <p:cNvSpPr>
            <a:spLocks/>
          </p:cNvSpPr>
          <p:nvPr/>
        </p:nvSpPr>
        <p:spPr bwMode="auto">
          <a:xfrm>
            <a:off x="3541714" y="2606675"/>
            <a:ext cx="41275" cy="33338"/>
          </a:xfrm>
          <a:custGeom>
            <a:avLst/>
            <a:gdLst>
              <a:gd name="T0" fmla="*/ 26 w 26"/>
              <a:gd name="T1" fmla="*/ 0 h 21"/>
              <a:gd name="T2" fmla="*/ 0 w 26"/>
              <a:gd name="T3" fmla="*/ 0 h 21"/>
              <a:gd name="T4" fmla="*/ 0 w 26"/>
              <a:gd name="T5" fmla="*/ 21 h 21"/>
              <a:gd name="T6" fmla="*/ 12 w 26"/>
              <a:gd name="T7" fmla="*/ 19 h 21"/>
              <a:gd name="T8" fmla="*/ 12 w 26"/>
              <a:gd name="T9" fmla="*/ 11 h 21"/>
              <a:gd name="T10" fmla="*/ 25 w 26"/>
              <a:gd name="T11" fmla="*/ 11 h 21"/>
              <a:gd name="T12" fmla="*/ 26 w 26"/>
              <a:gd name="T13" fmla="*/ 0 h 21"/>
              <a:gd name="T14" fmla="*/ 0 60000 65536"/>
              <a:gd name="T15" fmla="*/ 0 60000 65536"/>
              <a:gd name="T16" fmla="*/ 0 60000 65536"/>
              <a:gd name="T17" fmla="*/ 0 60000 65536"/>
              <a:gd name="T18" fmla="*/ 0 60000 65536"/>
              <a:gd name="T19" fmla="*/ 0 60000 65536"/>
              <a:gd name="T20" fmla="*/ 0 60000 65536"/>
              <a:gd name="T21" fmla="*/ 0 w 26"/>
              <a:gd name="T22" fmla="*/ 0 h 21"/>
              <a:gd name="T23" fmla="*/ 26 w 26"/>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1">
                <a:moveTo>
                  <a:pt x="26" y="0"/>
                </a:moveTo>
                <a:lnTo>
                  <a:pt x="0" y="0"/>
                </a:lnTo>
                <a:lnTo>
                  <a:pt x="0" y="21"/>
                </a:lnTo>
                <a:lnTo>
                  <a:pt x="12" y="19"/>
                </a:lnTo>
                <a:lnTo>
                  <a:pt x="12" y="11"/>
                </a:lnTo>
                <a:lnTo>
                  <a:pt x="25" y="11"/>
                </a:lnTo>
                <a:lnTo>
                  <a:pt x="26" y="0"/>
                </a:lnTo>
                <a:close/>
              </a:path>
            </a:pathLst>
          </a:custGeom>
          <a:solidFill>
            <a:srgbClr val="E3E3E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7" name="Freeform 565"/>
          <p:cNvSpPr>
            <a:spLocks/>
          </p:cNvSpPr>
          <p:nvPr/>
        </p:nvSpPr>
        <p:spPr bwMode="auto">
          <a:xfrm>
            <a:off x="3560764" y="2624139"/>
            <a:ext cx="22225" cy="15875"/>
          </a:xfrm>
          <a:custGeom>
            <a:avLst/>
            <a:gdLst>
              <a:gd name="T0" fmla="*/ 13 w 14"/>
              <a:gd name="T1" fmla="*/ 0 h 10"/>
              <a:gd name="T2" fmla="*/ 0 w 14"/>
              <a:gd name="T3" fmla="*/ 0 h 10"/>
              <a:gd name="T4" fmla="*/ 0 w 14"/>
              <a:gd name="T5" fmla="*/ 8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8"/>
                </a:lnTo>
                <a:lnTo>
                  <a:pt x="14" y="10"/>
                </a:lnTo>
                <a:lnTo>
                  <a:pt x="13"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88" name="Line 566"/>
          <p:cNvSpPr>
            <a:spLocks noChangeShapeType="1"/>
          </p:cNvSpPr>
          <p:nvPr/>
        </p:nvSpPr>
        <p:spPr bwMode="auto">
          <a:xfrm>
            <a:off x="3297239" y="2674939"/>
            <a:ext cx="1587" cy="22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89" name="Line 567"/>
          <p:cNvSpPr>
            <a:spLocks noChangeShapeType="1"/>
          </p:cNvSpPr>
          <p:nvPr/>
        </p:nvSpPr>
        <p:spPr bwMode="auto">
          <a:xfrm>
            <a:off x="3241675" y="2674939"/>
            <a:ext cx="1588" cy="22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90" name="Line 568"/>
          <p:cNvSpPr>
            <a:spLocks noChangeShapeType="1"/>
          </p:cNvSpPr>
          <p:nvPr/>
        </p:nvSpPr>
        <p:spPr bwMode="auto">
          <a:xfrm>
            <a:off x="3175000" y="2674939"/>
            <a:ext cx="452438"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091" name="Rectangle 569"/>
          <p:cNvSpPr>
            <a:spLocks noChangeArrowheads="1"/>
          </p:cNvSpPr>
          <p:nvPr/>
        </p:nvSpPr>
        <p:spPr bwMode="auto">
          <a:xfrm>
            <a:off x="3519488" y="2778126"/>
            <a:ext cx="55562" cy="4763"/>
          </a:xfrm>
          <a:prstGeom prst="rect">
            <a:avLst/>
          </a:prstGeom>
          <a:solidFill>
            <a:srgbClr val="E6E6E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2" name="Rectangle 570"/>
          <p:cNvSpPr>
            <a:spLocks noChangeArrowheads="1"/>
          </p:cNvSpPr>
          <p:nvPr/>
        </p:nvSpPr>
        <p:spPr bwMode="auto">
          <a:xfrm>
            <a:off x="3519488" y="2776539"/>
            <a:ext cx="55562" cy="1587"/>
          </a:xfrm>
          <a:prstGeom prst="rect">
            <a:avLst/>
          </a:prstGeom>
          <a:solidFill>
            <a:srgbClr val="DDDDD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3" name="Rectangle 571"/>
          <p:cNvSpPr>
            <a:spLocks noChangeArrowheads="1"/>
          </p:cNvSpPr>
          <p:nvPr/>
        </p:nvSpPr>
        <p:spPr bwMode="auto">
          <a:xfrm>
            <a:off x="3519488" y="2774950"/>
            <a:ext cx="55562" cy="1588"/>
          </a:xfrm>
          <a:prstGeom prst="rect">
            <a:avLst/>
          </a:prstGeom>
          <a:solidFill>
            <a:srgbClr val="D5D5D5"/>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4" name="Rectangle 572"/>
          <p:cNvSpPr>
            <a:spLocks noChangeArrowheads="1"/>
          </p:cNvSpPr>
          <p:nvPr/>
        </p:nvSpPr>
        <p:spPr bwMode="auto">
          <a:xfrm>
            <a:off x="3519488" y="2771776"/>
            <a:ext cx="55562" cy="3175"/>
          </a:xfrm>
          <a:prstGeom prst="rect">
            <a:avLst/>
          </a:prstGeom>
          <a:solidFill>
            <a:srgbClr val="CDCDC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5" name="Rectangle 573"/>
          <p:cNvSpPr>
            <a:spLocks noChangeArrowheads="1"/>
          </p:cNvSpPr>
          <p:nvPr/>
        </p:nvSpPr>
        <p:spPr bwMode="auto">
          <a:xfrm>
            <a:off x="3519488" y="2770189"/>
            <a:ext cx="55562" cy="1587"/>
          </a:xfrm>
          <a:prstGeom prst="rect">
            <a:avLst/>
          </a:prstGeom>
          <a:solidFill>
            <a:srgbClr val="C6C6C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6" name="Rectangle 574"/>
          <p:cNvSpPr>
            <a:spLocks noChangeArrowheads="1"/>
          </p:cNvSpPr>
          <p:nvPr/>
        </p:nvSpPr>
        <p:spPr bwMode="auto">
          <a:xfrm>
            <a:off x="3519488" y="2768600"/>
            <a:ext cx="55562" cy="1588"/>
          </a:xfrm>
          <a:prstGeom prst="rect">
            <a:avLst/>
          </a:prstGeom>
          <a:solidFill>
            <a:srgbClr val="BEBEBE"/>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7" name="Rectangle 575"/>
          <p:cNvSpPr>
            <a:spLocks noChangeArrowheads="1"/>
          </p:cNvSpPr>
          <p:nvPr/>
        </p:nvSpPr>
        <p:spPr bwMode="auto">
          <a:xfrm>
            <a:off x="3519488" y="2767014"/>
            <a:ext cx="55562" cy="1587"/>
          </a:xfrm>
          <a:prstGeom prst="rect">
            <a:avLst/>
          </a:prstGeom>
          <a:solidFill>
            <a:srgbClr val="B6B6B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098" name="Freeform 576"/>
          <p:cNvSpPr>
            <a:spLocks/>
          </p:cNvSpPr>
          <p:nvPr/>
        </p:nvSpPr>
        <p:spPr bwMode="auto">
          <a:xfrm>
            <a:off x="3516314" y="2763839"/>
            <a:ext cx="58737" cy="3175"/>
          </a:xfrm>
          <a:custGeom>
            <a:avLst/>
            <a:gdLst>
              <a:gd name="T0" fmla="*/ 2 w 37"/>
              <a:gd name="T1" fmla="*/ 2 h 2"/>
              <a:gd name="T2" fmla="*/ 37 w 37"/>
              <a:gd name="T3" fmla="*/ 2 h 2"/>
              <a:gd name="T4" fmla="*/ 36 w 37"/>
              <a:gd name="T5" fmla="*/ 0 h 2"/>
              <a:gd name="T6" fmla="*/ 0 w 37"/>
              <a:gd name="T7" fmla="*/ 0 h 2"/>
              <a:gd name="T8" fmla="*/ 2 w 37"/>
              <a:gd name="T9" fmla="*/ 2 h 2"/>
              <a:gd name="T10" fmla="*/ 0 60000 65536"/>
              <a:gd name="T11" fmla="*/ 0 60000 65536"/>
              <a:gd name="T12" fmla="*/ 0 60000 65536"/>
              <a:gd name="T13" fmla="*/ 0 60000 65536"/>
              <a:gd name="T14" fmla="*/ 0 60000 65536"/>
              <a:gd name="T15" fmla="*/ 0 w 37"/>
              <a:gd name="T16" fmla="*/ 0 h 2"/>
              <a:gd name="T17" fmla="*/ 37 w 37"/>
              <a:gd name="T18" fmla="*/ 2 h 2"/>
            </a:gdLst>
            <a:ahLst/>
            <a:cxnLst>
              <a:cxn ang="T10">
                <a:pos x="T0" y="T1"/>
              </a:cxn>
              <a:cxn ang="T11">
                <a:pos x="T2" y="T3"/>
              </a:cxn>
              <a:cxn ang="T12">
                <a:pos x="T4" y="T5"/>
              </a:cxn>
              <a:cxn ang="T13">
                <a:pos x="T6" y="T7"/>
              </a:cxn>
              <a:cxn ang="T14">
                <a:pos x="T8" y="T9"/>
              </a:cxn>
            </a:cxnLst>
            <a:rect l="T15" t="T16" r="T17" b="T18"/>
            <a:pathLst>
              <a:path w="37" h="2">
                <a:moveTo>
                  <a:pt x="2" y="2"/>
                </a:moveTo>
                <a:lnTo>
                  <a:pt x="37" y="2"/>
                </a:lnTo>
                <a:lnTo>
                  <a:pt x="36" y="0"/>
                </a:lnTo>
                <a:lnTo>
                  <a:pt x="0" y="0"/>
                </a:lnTo>
                <a:lnTo>
                  <a:pt x="2" y="2"/>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099" name="Rectangle 577"/>
          <p:cNvSpPr>
            <a:spLocks noChangeArrowheads="1"/>
          </p:cNvSpPr>
          <p:nvPr/>
        </p:nvSpPr>
        <p:spPr bwMode="auto">
          <a:xfrm>
            <a:off x="3516313" y="2762250"/>
            <a:ext cx="57150" cy="1588"/>
          </a:xfrm>
          <a:prstGeom prst="rect">
            <a:avLst/>
          </a:prstGeom>
          <a:solidFill>
            <a:srgbClr val="A6A6A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00" name="Freeform 578"/>
          <p:cNvSpPr>
            <a:spLocks/>
          </p:cNvSpPr>
          <p:nvPr/>
        </p:nvSpPr>
        <p:spPr bwMode="auto">
          <a:xfrm>
            <a:off x="3516314" y="2760664"/>
            <a:ext cx="58737" cy="1587"/>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1" name="Rectangle 579"/>
          <p:cNvSpPr>
            <a:spLocks noChangeArrowheads="1"/>
          </p:cNvSpPr>
          <p:nvPr/>
        </p:nvSpPr>
        <p:spPr bwMode="auto">
          <a:xfrm>
            <a:off x="3519488" y="2760664"/>
            <a:ext cx="55562" cy="1587"/>
          </a:xfrm>
          <a:prstGeom prst="rect">
            <a:avLst/>
          </a:prstGeom>
          <a:solidFill>
            <a:srgbClr val="9A9A9A"/>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02" name="Rectangle 580"/>
          <p:cNvSpPr>
            <a:spLocks noChangeArrowheads="1"/>
          </p:cNvSpPr>
          <p:nvPr/>
        </p:nvSpPr>
        <p:spPr bwMode="auto">
          <a:xfrm>
            <a:off x="3467101" y="2767014"/>
            <a:ext cx="130175" cy="7937"/>
          </a:xfrm>
          <a:prstGeom prst="rect">
            <a:avLst/>
          </a:prstGeom>
          <a:solidFill>
            <a:srgbClr val="0000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03" name="Freeform 581"/>
          <p:cNvSpPr>
            <a:spLocks noEditPoints="1"/>
          </p:cNvSpPr>
          <p:nvPr/>
        </p:nvSpPr>
        <p:spPr bwMode="auto">
          <a:xfrm>
            <a:off x="3116264" y="2746375"/>
            <a:ext cx="73025" cy="38100"/>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4" name="Freeform 582"/>
          <p:cNvSpPr>
            <a:spLocks noEditPoints="1"/>
          </p:cNvSpPr>
          <p:nvPr/>
        </p:nvSpPr>
        <p:spPr bwMode="auto">
          <a:xfrm>
            <a:off x="3119439" y="2746375"/>
            <a:ext cx="65087" cy="38100"/>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5" name="Freeform 583"/>
          <p:cNvSpPr>
            <a:spLocks noEditPoints="1"/>
          </p:cNvSpPr>
          <p:nvPr/>
        </p:nvSpPr>
        <p:spPr bwMode="auto">
          <a:xfrm>
            <a:off x="3121026" y="2746375"/>
            <a:ext cx="61913" cy="38100"/>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6" name="Freeform 584"/>
          <p:cNvSpPr>
            <a:spLocks noEditPoints="1"/>
          </p:cNvSpPr>
          <p:nvPr/>
        </p:nvSpPr>
        <p:spPr bwMode="auto">
          <a:xfrm>
            <a:off x="3122614" y="2746375"/>
            <a:ext cx="58737" cy="38100"/>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7" name="Freeform 585"/>
          <p:cNvSpPr>
            <a:spLocks noEditPoints="1"/>
          </p:cNvSpPr>
          <p:nvPr/>
        </p:nvSpPr>
        <p:spPr bwMode="auto">
          <a:xfrm>
            <a:off x="3124201" y="2746375"/>
            <a:ext cx="55563" cy="38100"/>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8" name="Freeform 586"/>
          <p:cNvSpPr>
            <a:spLocks noEditPoints="1"/>
          </p:cNvSpPr>
          <p:nvPr/>
        </p:nvSpPr>
        <p:spPr bwMode="auto">
          <a:xfrm>
            <a:off x="3127376" y="2746375"/>
            <a:ext cx="49213" cy="38100"/>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09" name="Freeform 587"/>
          <p:cNvSpPr>
            <a:spLocks noEditPoints="1"/>
          </p:cNvSpPr>
          <p:nvPr/>
        </p:nvSpPr>
        <p:spPr bwMode="auto">
          <a:xfrm>
            <a:off x="3128964" y="2746375"/>
            <a:ext cx="46037" cy="38100"/>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0" name="Freeform 588"/>
          <p:cNvSpPr>
            <a:spLocks noEditPoints="1"/>
          </p:cNvSpPr>
          <p:nvPr/>
        </p:nvSpPr>
        <p:spPr bwMode="auto">
          <a:xfrm>
            <a:off x="3130551" y="2746375"/>
            <a:ext cx="42863" cy="38100"/>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1" name="Freeform 589"/>
          <p:cNvSpPr>
            <a:spLocks noEditPoints="1"/>
          </p:cNvSpPr>
          <p:nvPr/>
        </p:nvSpPr>
        <p:spPr bwMode="auto">
          <a:xfrm>
            <a:off x="3133725" y="2746375"/>
            <a:ext cx="38100" cy="38100"/>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2" name="Freeform 590"/>
          <p:cNvSpPr>
            <a:spLocks noEditPoints="1"/>
          </p:cNvSpPr>
          <p:nvPr/>
        </p:nvSpPr>
        <p:spPr bwMode="auto">
          <a:xfrm>
            <a:off x="3135314" y="2746375"/>
            <a:ext cx="33337" cy="38100"/>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3" name="Freeform 591"/>
          <p:cNvSpPr>
            <a:spLocks noEditPoints="1"/>
          </p:cNvSpPr>
          <p:nvPr/>
        </p:nvSpPr>
        <p:spPr bwMode="auto">
          <a:xfrm>
            <a:off x="3136901" y="2746375"/>
            <a:ext cx="30163" cy="38100"/>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4" name="Freeform 592"/>
          <p:cNvSpPr>
            <a:spLocks noEditPoints="1"/>
          </p:cNvSpPr>
          <p:nvPr/>
        </p:nvSpPr>
        <p:spPr bwMode="auto">
          <a:xfrm>
            <a:off x="3138489" y="2746375"/>
            <a:ext cx="26987" cy="38100"/>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5" name="Freeform 593"/>
          <p:cNvSpPr>
            <a:spLocks noEditPoints="1"/>
          </p:cNvSpPr>
          <p:nvPr/>
        </p:nvSpPr>
        <p:spPr bwMode="auto">
          <a:xfrm>
            <a:off x="3141664" y="2744789"/>
            <a:ext cx="22225" cy="39687"/>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6" name="Freeform 594"/>
          <p:cNvSpPr>
            <a:spLocks noEditPoints="1"/>
          </p:cNvSpPr>
          <p:nvPr/>
        </p:nvSpPr>
        <p:spPr bwMode="auto">
          <a:xfrm>
            <a:off x="3143251" y="2744789"/>
            <a:ext cx="17463" cy="39687"/>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7" name="Freeform 595"/>
          <p:cNvSpPr>
            <a:spLocks noEditPoints="1"/>
          </p:cNvSpPr>
          <p:nvPr/>
        </p:nvSpPr>
        <p:spPr bwMode="auto">
          <a:xfrm>
            <a:off x="3144839" y="2744789"/>
            <a:ext cx="14287" cy="39687"/>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8" name="Freeform 596"/>
          <p:cNvSpPr>
            <a:spLocks noEditPoints="1"/>
          </p:cNvSpPr>
          <p:nvPr/>
        </p:nvSpPr>
        <p:spPr bwMode="auto">
          <a:xfrm>
            <a:off x="3146426" y="2744789"/>
            <a:ext cx="11113" cy="39687"/>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5 w 7"/>
              <a:gd name="T15" fmla="*/ 25 h 25"/>
              <a:gd name="T16" fmla="*/ 5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19" name="Freeform 597"/>
          <p:cNvSpPr>
            <a:spLocks noEditPoints="1"/>
          </p:cNvSpPr>
          <p:nvPr/>
        </p:nvSpPr>
        <p:spPr bwMode="auto">
          <a:xfrm>
            <a:off x="3149601" y="2746375"/>
            <a:ext cx="4763" cy="38100"/>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20" name="Freeform 598"/>
          <p:cNvSpPr>
            <a:spLocks noEditPoints="1"/>
          </p:cNvSpPr>
          <p:nvPr/>
        </p:nvSpPr>
        <p:spPr bwMode="auto">
          <a:xfrm>
            <a:off x="3151189" y="2746375"/>
            <a:ext cx="1587" cy="38100"/>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21" name="Freeform 599"/>
          <p:cNvSpPr>
            <a:spLocks/>
          </p:cNvSpPr>
          <p:nvPr/>
        </p:nvSpPr>
        <p:spPr bwMode="auto">
          <a:xfrm>
            <a:off x="3098800" y="2255838"/>
            <a:ext cx="679450" cy="679450"/>
          </a:xfrm>
          <a:custGeom>
            <a:avLst/>
            <a:gdLst>
              <a:gd name="T0" fmla="*/ 0 w 428"/>
              <a:gd name="T1" fmla="*/ 428 h 428"/>
              <a:gd name="T2" fmla="*/ 0 w 428"/>
              <a:gd name="T3" fmla="*/ 297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8 h 428"/>
              <a:gd name="T18" fmla="*/ 369 w 428"/>
              <a:gd name="T19" fmla="*/ 243 h 428"/>
              <a:gd name="T20" fmla="*/ 362 w 428"/>
              <a:gd name="T21" fmla="*/ 249 h 428"/>
              <a:gd name="T22" fmla="*/ 428 w 428"/>
              <a:gd name="T23" fmla="*/ 249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7"/>
                </a:lnTo>
                <a:lnTo>
                  <a:pt x="44" y="252"/>
                </a:lnTo>
                <a:lnTo>
                  <a:pt x="48" y="252"/>
                </a:lnTo>
                <a:lnTo>
                  <a:pt x="48" y="48"/>
                </a:lnTo>
                <a:lnTo>
                  <a:pt x="95" y="0"/>
                </a:lnTo>
                <a:lnTo>
                  <a:pt x="380" y="0"/>
                </a:lnTo>
                <a:lnTo>
                  <a:pt x="380" y="143"/>
                </a:lnTo>
                <a:lnTo>
                  <a:pt x="369" y="178"/>
                </a:lnTo>
                <a:lnTo>
                  <a:pt x="369" y="243"/>
                </a:lnTo>
                <a:lnTo>
                  <a:pt x="362" y="249"/>
                </a:lnTo>
                <a:lnTo>
                  <a:pt x="428" y="249"/>
                </a:lnTo>
                <a:lnTo>
                  <a:pt x="428" y="380"/>
                </a:lnTo>
                <a:lnTo>
                  <a:pt x="380" y="428"/>
                </a:lnTo>
                <a:lnTo>
                  <a:pt x="0" y="428"/>
                </a:lnTo>
              </a:path>
            </a:pathLst>
          </a:custGeom>
          <a:noFill/>
          <a:ln w="1270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122" name="Rectangle 600"/>
          <p:cNvSpPr>
            <a:spLocks noChangeArrowheads="1"/>
          </p:cNvSpPr>
          <p:nvPr/>
        </p:nvSpPr>
        <p:spPr bwMode="auto">
          <a:xfrm>
            <a:off x="3751264" y="2259013"/>
            <a:ext cx="804259" cy="369332"/>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400">
                <a:solidFill>
                  <a:srgbClr val="000000"/>
                </a:solidFill>
                <a:latin typeface="Arial" pitchFamily="34" charset="0"/>
              </a:rPr>
              <a:t>Tokyo</a:t>
            </a:r>
            <a:endParaRPr lang="en-US" sz="2400">
              <a:solidFill>
                <a:srgbClr val="000000"/>
              </a:solidFill>
              <a:latin typeface="Courier New" pitchFamily="49" charset="0"/>
            </a:endParaRPr>
          </a:p>
        </p:txBody>
      </p:sp>
      <p:sp>
        <p:nvSpPr>
          <p:cNvPr id="31123" name="Freeform 601"/>
          <p:cNvSpPr>
            <a:spLocks/>
          </p:cNvSpPr>
          <p:nvPr/>
        </p:nvSpPr>
        <p:spPr bwMode="auto">
          <a:xfrm>
            <a:off x="3533776" y="4765675"/>
            <a:ext cx="93663" cy="38100"/>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24" name="Freeform 602"/>
          <p:cNvSpPr>
            <a:spLocks/>
          </p:cNvSpPr>
          <p:nvPr/>
        </p:nvSpPr>
        <p:spPr bwMode="auto">
          <a:xfrm>
            <a:off x="2947988" y="4768851"/>
            <a:ext cx="150812" cy="73025"/>
          </a:xfrm>
          <a:custGeom>
            <a:avLst/>
            <a:gdLst>
              <a:gd name="T0" fmla="*/ 95 w 95"/>
              <a:gd name="T1" fmla="*/ 46 h 46"/>
              <a:gd name="T2" fmla="*/ 44 w 95"/>
              <a:gd name="T3" fmla="*/ 0 h 46"/>
              <a:gd name="T4" fmla="*/ 0 w 95"/>
              <a:gd name="T5" fmla="*/ 46 h 46"/>
              <a:gd name="T6" fmla="*/ 95 w 95"/>
              <a:gd name="T7" fmla="*/ 46 h 46"/>
              <a:gd name="T8" fmla="*/ 0 60000 65536"/>
              <a:gd name="T9" fmla="*/ 0 60000 65536"/>
              <a:gd name="T10" fmla="*/ 0 60000 65536"/>
              <a:gd name="T11" fmla="*/ 0 60000 65536"/>
              <a:gd name="T12" fmla="*/ 0 w 95"/>
              <a:gd name="T13" fmla="*/ 0 h 46"/>
              <a:gd name="T14" fmla="*/ 95 w 95"/>
              <a:gd name="T15" fmla="*/ 46 h 46"/>
            </a:gdLst>
            <a:ahLst/>
            <a:cxnLst>
              <a:cxn ang="T8">
                <a:pos x="T0" y="T1"/>
              </a:cxn>
              <a:cxn ang="T9">
                <a:pos x="T2" y="T3"/>
              </a:cxn>
              <a:cxn ang="T10">
                <a:pos x="T4" y="T5"/>
              </a:cxn>
              <a:cxn ang="T11">
                <a:pos x="T6" y="T7"/>
              </a:cxn>
            </a:cxnLst>
            <a:rect l="T12" t="T13" r="T14" b="T15"/>
            <a:pathLst>
              <a:path w="95" h="46">
                <a:moveTo>
                  <a:pt x="95" y="46"/>
                </a:moveTo>
                <a:lnTo>
                  <a:pt x="44" y="0"/>
                </a:lnTo>
                <a:lnTo>
                  <a:pt x="0" y="46"/>
                </a:lnTo>
                <a:lnTo>
                  <a:pt x="95" y="46"/>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25" name="Freeform 603"/>
          <p:cNvSpPr>
            <a:spLocks/>
          </p:cNvSpPr>
          <p:nvPr/>
        </p:nvSpPr>
        <p:spPr bwMode="auto">
          <a:xfrm>
            <a:off x="3024189" y="4765675"/>
            <a:ext cx="573087" cy="76200"/>
          </a:xfrm>
          <a:custGeom>
            <a:avLst/>
            <a:gdLst>
              <a:gd name="T0" fmla="*/ 361 w 361"/>
              <a:gd name="T1" fmla="*/ 17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7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7"/>
                </a:moveTo>
                <a:lnTo>
                  <a:pt x="326" y="0"/>
                </a:lnTo>
                <a:lnTo>
                  <a:pt x="47" y="0"/>
                </a:lnTo>
                <a:lnTo>
                  <a:pt x="0" y="24"/>
                </a:lnTo>
                <a:lnTo>
                  <a:pt x="47" y="48"/>
                </a:lnTo>
                <a:lnTo>
                  <a:pt x="332" y="48"/>
                </a:lnTo>
                <a:lnTo>
                  <a:pt x="361" y="17"/>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grpSp>
        <p:nvGrpSpPr>
          <p:cNvPr id="31126" name="Group 604"/>
          <p:cNvGrpSpPr>
            <a:grpSpLocks/>
          </p:cNvGrpSpPr>
          <p:nvPr/>
        </p:nvGrpSpPr>
        <p:grpSpPr bwMode="auto">
          <a:xfrm>
            <a:off x="2043114" y="1952625"/>
            <a:ext cx="1736725" cy="3498850"/>
            <a:chOff x="327" y="1230"/>
            <a:chExt cx="1094" cy="2204"/>
          </a:xfrm>
        </p:grpSpPr>
        <p:sp>
          <p:nvSpPr>
            <p:cNvPr id="31228" name="Freeform 605"/>
            <p:cNvSpPr>
              <a:spLocks/>
            </p:cNvSpPr>
            <p:nvPr/>
          </p:nvSpPr>
          <p:spPr bwMode="auto">
            <a:xfrm>
              <a:off x="1003" y="3032"/>
              <a:ext cx="214" cy="14"/>
            </a:xfrm>
            <a:custGeom>
              <a:avLst/>
              <a:gdLst>
                <a:gd name="T0" fmla="*/ 214 w 214"/>
                <a:gd name="T1" fmla="*/ 0 h 14"/>
                <a:gd name="T2" fmla="*/ 214 w 214"/>
                <a:gd name="T3" fmla="*/ 14 h 14"/>
                <a:gd name="T4" fmla="*/ 0 w 214"/>
                <a:gd name="T5" fmla="*/ 14 h 14"/>
                <a:gd name="T6" fmla="*/ 0 w 214"/>
                <a:gd name="T7" fmla="*/ 14 h 14"/>
                <a:gd name="T8" fmla="*/ 31 w 214"/>
                <a:gd name="T9" fmla="*/ 14 h 14"/>
                <a:gd name="T10" fmla="*/ 60 w 214"/>
                <a:gd name="T11" fmla="*/ 13 h 14"/>
                <a:gd name="T12" fmla="*/ 88 w 214"/>
                <a:gd name="T13" fmla="*/ 13 h 14"/>
                <a:gd name="T14" fmla="*/ 113 w 214"/>
                <a:gd name="T15" fmla="*/ 11 h 14"/>
                <a:gd name="T16" fmla="*/ 137 w 214"/>
                <a:gd name="T17" fmla="*/ 10 h 14"/>
                <a:gd name="T18" fmla="*/ 159 w 214"/>
                <a:gd name="T19" fmla="*/ 9 h 14"/>
                <a:gd name="T20" fmla="*/ 176 w 214"/>
                <a:gd name="T21" fmla="*/ 8 h 14"/>
                <a:gd name="T22" fmla="*/ 190 w 214"/>
                <a:gd name="T23" fmla="*/ 5 h 14"/>
                <a:gd name="T24" fmla="*/ 201 w 214"/>
                <a:gd name="T25" fmla="*/ 4 h 14"/>
                <a:gd name="T26" fmla="*/ 207 w 214"/>
                <a:gd name="T27" fmla="*/ 1 h 14"/>
                <a:gd name="T28" fmla="*/ 209 w 214"/>
                <a:gd name="T29" fmla="*/ 0 h 14"/>
                <a:gd name="T30" fmla="*/ 214 w 214"/>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4"/>
                <a:gd name="T50" fmla="*/ 214 w 214"/>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4">
                  <a:moveTo>
                    <a:pt x="214" y="0"/>
                  </a:moveTo>
                  <a:lnTo>
                    <a:pt x="214" y="14"/>
                  </a:lnTo>
                  <a:lnTo>
                    <a:pt x="0" y="14"/>
                  </a:ln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14"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29" name="Freeform 606"/>
            <p:cNvSpPr>
              <a:spLocks/>
            </p:cNvSpPr>
            <p:nvPr/>
          </p:nvSpPr>
          <p:spPr bwMode="auto">
            <a:xfrm>
              <a:off x="1003" y="3032"/>
              <a:ext cx="209" cy="14"/>
            </a:xfrm>
            <a:custGeom>
              <a:avLst/>
              <a:gdLst>
                <a:gd name="T0" fmla="*/ 0 w 209"/>
                <a:gd name="T1" fmla="*/ 14 h 14"/>
                <a:gd name="T2" fmla="*/ 31 w 209"/>
                <a:gd name="T3" fmla="*/ 14 h 14"/>
                <a:gd name="T4" fmla="*/ 60 w 209"/>
                <a:gd name="T5" fmla="*/ 13 h 14"/>
                <a:gd name="T6" fmla="*/ 88 w 209"/>
                <a:gd name="T7" fmla="*/ 13 h 14"/>
                <a:gd name="T8" fmla="*/ 113 w 209"/>
                <a:gd name="T9" fmla="*/ 11 h 14"/>
                <a:gd name="T10" fmla="*/ 137 w 209"/>
                <a:gd name="T11" fmla="*/ 10 h 14"/>
                <a:gd name="T12" fmla="*/ 159 w 209"/>
                <a:gd name="T13" fmla="*/ 9 h 14"/>
                <a:gd name="T14" fmla="*/ 176 w 209"/>
                <a:gd name="T15" fmla="*/ 8 h 14"/>
                <a:gd name="T16" fmla="*/ 190 w 209"/>
                <a:gd name="T17" fmla="*/ 5 h 14"/>
                <a:gd name="T18" fmla="*/ 201 w 209"/>
                <a:gd name="T19" fmla="*/ 4 h 14"/>
                <a:gd name="T20" fmla="*/ 207 w 209"/>
                <a:gd name="T21" fmla="*/ 1 h 14"/>
                <a:gd name="T22" fmla="*/ 209 w 209"/>
                <a:gd name="T23" fmla="*/ 0 h 14"/>
                <a:gd name="T24" fmla="*/ 204 w 209"/>
                <a:gd name="T25" fmla="*/ 0 h 14"/>
                <a:gd name="T26" fmla="*/ 202 w 209"/>
                <a:gd name="T27" fmla="*/ 1 h 14"/>
                <a:gd name="T28" fmla="*/ 194 w 209"/>
                <a:gd name="T29" fmla="*/ 4 h 14"/>
                <a:gd name="T30" fmla="*/ 183 w 209"/>
                <a:gd name="T31" fmla="*/ 6 h 14"/>
                <a:gd name="T32" fmla="*/ 165 w 209"/>
                <a:gd name="T33" fmla="*/ 8 h 14"/>
                <a:gd name="T34" fmla="*/ 145 w 209"/>
                <a:gd name="T35" fmla="*/ 9 h 14"/>
                <a:gd name="T36" fmla="*/ 121 w 209"/>
                <a:gd name="T37" fmla="*/ 11 h 14"/>
                <a:gd name="T38" fmla="*/ 93 w 209"/>
                <a:gd name="T39" fmla="*/ 11 h 14"/>
                <a:gd name="T40" fmla="*/ 64 w 209"/>
                <a:gd name="T41" fmla="*/ 13 h 14"/>
                <a:gd name="T42" fmla="*/ 33 w 209"/>
                <a:gd name="T43" fmla="*/ 14 h 14"/>
                <a:gd name="T44" fmla="*/ 0 w 209"/>
                <a:gd name="T45" fmla="*/ 14 h 14"/>
                <a:gd name="T46" fmla="*/ 0 w 209"/>
                <a:gd name="T47" fmla="*/ 14 h 1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4"/>
                <a:gd name="T74" fmla="*/ 209 w 209"/>
                <a:gd name="T75" fmla="*/ 14 h 1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4">
                  <a:moveTo>
                    <a:pt x="0" y="14"/>
                  </a:moveTo>
                  <a:lnTo>
                    <a:pt x="31" y="14"/>
                  </a:lnTo>
                  <a:lnTo>
                    <a:pt x="60" y="13"/>
                  </a:lnTo>
                  <a:lnTo>
                    <a:pt x="88" y="13"/>
                  </a:lnTo>
                  <a:lnTo>
                    <a:pt x="113" y="11"/>
                  </a:lnTo>
                  <a:lnTo>
                    <a:pt x="137" y="10"/>
                  </a:lnTo>
                  <a:lnTo>
                    <a:pt x="159" y="9"/>
                  </a:lnTo>
                  <a:lnTo>
                    <a:pt x="176" y="8"/>
                  </a:lnTo>
                  <a:lnTo>
                    <a:pt x="190" y="5"/>
                  </a:lnTo>
                  <a:lnTo>
                    <a:pt x="201" y="4"/>
                  </a:lnTo>
                  <a:lnTo>
                    <a:pt x="207" y="1"/>
                  </a:lnTo>
                  <a:lnTo>
                    <a:pt x="209" y="0"/>
                  </a:lnTo>
                  <a:lnTo>
                    <a:pt x="204" y="0"/>
                  </a:lnTo>
                  <a:lnTo>
                    <a:pt x="202" y="1"/>
                  </a:lnTo>
                  <a:lnTo>
                    <a:pt x="194" y="4"/>
                  </a:lnTo>
                  <a:lnTo>
                    <a:pt x="183" y="6"/>
                  </a:lnTo>
                  <a:lnTo>
                    <a:pt x="165" y="8"/>
                  </a:lnTo>
                  <a:lnTo>
                    <a:pt x="145" y="9"/>
                  </a:lnTo>
                  <a:lnTo>
                    <a:pt x="121" y="11"/>
                  </a:lnTo>
                  <a:lnTo>
                    <a:pt x="93" y="11"/>
                  </a:lnTo>
                  <a:lnTo>
                    <a:pt x="64" y="13"/>
                  </a:lnTo>
                  <a:lnTo>
                    <a:pt x="33" y="14"/>
                  </a:lnTo>
                  <a:lnTo>
                    <a:pt x="0" y="14"/>
                  </a:lnTo>
                  <a:close/>
                </a:path>
              </a:pathLst>
            </a:custGeom>
            <a:solidFill>
              <a:srgbClr val="BBBBB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0" name="Freeform 607"/>
            <p:cNvSpPr>
              <a:spLocks/>
            </p:cNvSpPr>
            <p:nvPr/>
          </p:nvSpPr>
          <p:spPr bwMode="auto">
            <a:xfrm>
              <a:off x="1003" y="3032"/>
              <a:ext cx="204" cy="14"/>
            </a:xfrm>
            <a:custGeom>
              <a:avLst/>
              <a:gdLst>
                <a:gd name="T0" fmla="*/ 204 w 204"/>
                <a:gd name="T1" fmla="*/ 0 h 14"/>
                <a:gd name="T2" fmla="*/ 202 w 204"/>
                <a:gd name="T3" fmla="*/ 1 h 14"/>
                <a:gd name="T4" fmla="*/ 194 w 204"/>
                <a:gd name="T5" fmla="*/ 4 h 14"/>
                <a:gd name="T6" fmla="*/ 183 w 204"/>
                <a:gd name="T7" fmla="*/ 6 h 14"/>
                <a:gd name="T8" fmla="*/ 165 w 204"/>
                <a:gd name="T9" fmla="*/ 8 h 14"/>
                <a:gd name="T10" fmla="*/ 145 w 204"/>
                <a:gd name="T11" fmla="*/ 9 h 14"/>
                <a:gd name="T12" fmla="*/ 121 w 204"/>
                <a:gd name="T13" fmla="*/ 11 h 14"/>
                <a:gd name="T14" fmla="*/ 93 w 204"/>
                <a:gd name="T15" fmla="*/ 11 h 14"/>
                <a:gd name="T16" fmla="*/ 64 w 204"/>
                <a:gd name="T17" fmla="*/ 13 h 14"/>
                <a:gd name="T18" fmla="*/ 33 w 204"/>
                <a:gd name="T19" fmla="*/ 14 h 14"/>
                <a:gd name="T20" fmla="*/ 0 w 204"/>
                <a:gd name="T21" fmla="*/ 14 h 14"/>
                <a:gd name="T22" fmla="*/ 0 w 204"/>
                <a:gd name="T23" fmla="*/ 13 h 14"/>
                <a:gd name="T24" fmla="*/ 32 w 204"/>
                <a:gd name="T25" fmla="*/ 13 h 14"/>
                <a:gd name="T26" fmla="*/ 62 w 204"/>
                <a:gd name="T27" fmla="*/ 13 h 14"/>
                <a:gd name="T28" fmla="*/ 90 w 204"/>
                <a:gd name="T29" fmla="*/ 11 h 14"/>
                <a:gd name="T30" fmla="*/ 117 w 204"/>
                <a:gd name="T31" fmla="*/ 10 h 14"/>
                <a:gd name="T32" fmla="*/ 141 w 204"/>
                <a:gd name="T33" fmla="*/ 9 h 14"/>
                <a:gd name="T34" fmla="*/ 161 w 204"/>
                <a:gd name="T35" fmla="*/ 8 h 14"/>
                <a:gd name="T36" fmla="*/ 178 w 204"/>
                <a:gd name="T37" fmla="*/ 5 h 14"/>
                <a:gd name="T38" fmla="*/ 189 w 204"/>
                <a:gd name="T39" fmla="*/ 4 h 14"/>
                <a:gd name="T40" fmla="*/ 197 w 204"/>
                <a:gd name="T41" fmla="*/ 1 h 14"/>
                <a:gd name="T42" fmla="*/ 199 w 204"/>
                <a:gd name="T43" fmla="*/ 0 h 14"/>
                <a:gd name="T44" fmla="*/ 204 w 204"/>
                <a:gd name="T45" fmla="*/ 0 h 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4"/>
                <a:gd name="T71" fmla="*/ 204 w 204"/>
                <a:gd name="T72" fmla="*/ 14 h 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4">
                  <a:moveTo>
                    <a:pt x="204" y="0"/>
                  </a:moveTo>
                  <a:lnTo>
                    <a:pt x="202" y="1"/>
                  </a:lnTo>
                  <a:lnTo>
                    <a:pt x="194" y="4"/>
                  </a:lnTo>
                  <a:lnTo>
                    <a:pt x="183" y="6"/>
                  </a:lnTo>
                  <a:lnTo>
                    <a:pt x="165" y="8"/>
                  </a:lnTo>
                  <a:lnTo>
                    <a:pt x="145" y="9"/>
                  </a:lnTo>
                  <a:lnTo>
                    <a:pt x="121" y="11"/>
                  </a:lnTo>
                  <a:lnTo>
                    <a:pt x="93" y="11"/>
                  </a:lnTo>
                  <a:lnTo>
                    <a:pt x="64" y="13"/>
                  </a:lnTo>
                  <a:lnTo>
                    <a:pt x="33" y="14"/>
                  </a:lnTo>
                  <a:lnTo>
                    <a:pt x="0" y="14"/>
                  </a:lnTo>
                  <a:lnTo>
                    <a:pt x="0" y="13"/>
                  </a:lnTo>
                  <a:lnTo>
                    <a:pt x="32" y="13"/>
                  </a:lnTo>
                  <a:lnTo>
                    <a:pt x="62" y="13"/>
                  </a:lnTo>
                  <a:lnTo>
                    <a:pt x="90" y="11"/>
                  </a:lnTo>
                  <a:lnTo>
                    <a:pt x="117" y="10"/>
                  </a:lnTo>
                  <a:lnTo>
                    <a:pt x="141" y="9"/>
                  </a:lnTo>
                  <a:lnTo>
                    <a:pt x="161" y="8"/>
                  </a:lnTo>
                  <a:lnTo>
                    <a:pt x="178" y="5"/>
                  </a:lnTo>
                  <a:lnTo>
                    <a:pt x="189" y="4"/>
                  </a:lnTo>
                  <a:lnTo>
                    <a:pt x="197" y="1"/>
                  </a:lnTo>
                  <a:lnTo>
                    <a:pt x="199" y="0"/>
                  </a:lnTo>
                  <a:lnTo>
                    <a:pt x="204" y="0"/>
                  </a:lnTo>
                  <a:close/>
                </a:path>
              </a:pathLst>
            </a:custGeom>
            <a:solidFill>
              <a:srgbClr val="B7B7B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1" name="Freeform 608"/>
            <p:cNvSpPr>
              <a:spLocks/>
            </p:cNvSpPr>
            <p:nvPr/>
          </p:nvSpPr>
          <p:spPr bwMode="auto">
            <a:xfrm>
              <a:off x="1003" y="3032"/>
              <a:ext cx="199" cy="13"/>
            </a:xfrm>
            <a:custGeom>
              <a:avLst/>
              <a:gdLst>
                <a:gd name="T0" fmla="*/ 0 w 199"/>
                <a:gd name="T1" fmla="*/ 13 h 13"/>
                <a:gd name="T2" fmla="*/ 32 w 199"/>
                <a:gd name="T3" fmla="*/ 13 h 13"/>
                <a:gd name="T4" fmla="*/ 62 w 199"/>
                <a:gd name="T5" fmla="*/ 13 h 13"/>
                <a:gd name="T6" fmla="*/ 90 w 199"/>
                <a:gd name="T7" fmla="*/ 11 h 13"/>
                <a:gd name="T8" fmla="*/ 117 w 199"/>
                <a:gd name="T9" fmla="*/ 10 h 13"/>
                <a:gd name="T10" fmla="*/ 141 w 199"/>
                <a:gd name="T11" fmla="*/ 9 h 13"/>
                <a:gd name="T12" fmla="*/ 161 w 199"/>
                <a:gd name="T13" fmla="*/ 8 h 13"/>
                <a:gd name="T14" fmla="*/ 178 w 199"/>
                <a:gd name="T15" fmla="*/ 5 h 13"/>
                <a:gd name="T16" fmla="*/ 189 w 199"/>
                <a:gd name="T17" fmla="*/ 4 h 13"/>
                <a:gd name="T18" fmla="*/ 197 w 199"/>
                <a:gd name="T19" fmla="*/ 1 h 13"/>
                <a:gd name="T20" fmla="*/ 199 w 199"/>
                <a:gd name="T21" fmla="*/ 0 h 13"/>
                <a:gd name="T22" fmla="*/ 193 w 199"/>
                <a:gd name="T23" fmla="*/ 0 h 13"/>
                <a:gd name="T24" fmla="*/ 190 w 199"/>
                <a:gd name="T25" fmla="*/ 1 h 13"/>
                <a:gd name="T26" fmla="*/ 184 w 199"/>
                <a:gd name="T27" fmla="*/ 4 h 13"/>
                <a:gd name="T28" fmla="*/ 173 w 199"/>
                <a:gd name="T29" fmla="*/ 5 h 13"/>
                <a:gd name="T30" fmla="*/ 156 w 199"/>
                <a:gd name="T31" fmla="*/ 8 h 13"/>
                <a:gd name="T32" fmla="*/ 137 w 199"/>
                <a:gd name="T33" fmla="*/ 9 h 13"/>
                <a:gd name="T34" fmla="*/ 114 w 199"/>
                <a:gd name="T35" fmla="*/ 10 h 13"/>
                <a:gd name="T36" fmla="*/ 88 w 199"/>
                <a:gd name="T37" fmla="*/ 11 h 13"/>
                <a:gd name="T38" fmla="*/ 60 w 199"/>
                <a:gd name="T39" fmla="*/ 13 h 13"/>
                <a:gd name="T40" fmla="*/ 31 w 199"/>
                <a:gd name="T41" fmla="*/ 13 h 13"/>
                <a:gd name="T42" fmla="*/ 0 w 199"/>
                <a:gd name="T43" fmla="*/ 13 h 13"/>
                <a:gd name="T44" fmla="*/ 0 w 199"/>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3"/>
                <a:gd name="T71" fmla="*/ 199 w 199"/>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3">
                  <a:moveTo>
                    <a:pt x="0" y="13"/>
                  </a:moveTo>
                  <a:lnTo>
                    <a:pt x="32" y="13"/>
                  </a:lnTo>
                  <a:lnTo>
                    <a:pt x="62" y="13"/>
                  </a:lnTo>
                  <a:lnTo>
                    <a:pt x="90" y="11"/>
                  </a:lnTo>
                  <a:lnTo>
                    <a:pt x="117" y="10"/>
                  </a:lnTo>
                  <a:lnTo>
                    <a:pt x="141" y="9"/>
                  </a:lnTo>
                  <a:lnTo>
                    <a:pt x="161" y="8"/>
                  </a:lnTo>
                  <a:lnTo>
                    <a:pt x="178" y="5"/>
                  </a:lnTo>
                  <a:lnTo>
                    <a:pt x="189" y="4"/>
                  </a:lnTo>
                  <a:lnTo>
                    <a:pt x="197" y="1"/>
                  </a:lnTo>
                  <a:lnTo>
                    <a:pt x="199" y="0"/>
                  </a:lnTo>
                  <a:lnTo>
                    <a:pt x="193" y="0"/>
                  </a:lnTo>
                  <a:lnTo>
                    <a:pt x="190" y="1"/>
                  </a:lnTo>
                  <a:lnTo>
                    <a:pt x="184" y="4"/>
                  </a:lnTo>
                  <a:lnTo>
                    <a:pt x="173" y="5"/>
                  </a:lnTo>
                  <a:lnTo>
                    <a:pt x="156" y="8"/>
                  </a:lnTo>
                  <a:lnTo>
                    <a:pt x="137" y="9"/>
                  </a:lnTo>
                  <a:lnTo>
                    <a:pt x="114" y="10"/>
                  </a:lnTo>
                  <a:lnTo>
                    <a:pt x="88" y="11"/>
                  </a:lnTo>
                  <a:lnTo>
                    <a:pt x="60" y="13"/>
                  </a:lnTo>
                  <a:lnTo>
                    <a:pt x="31" y="13"/>
                  </a:lnTo>
                  <a:lnTo>
                    <a:pt x="0" y="13"/>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2" name="Freeform 609"/>
            <p:cNvSpPr>
              <a:spLocks/>
            </p:cNvSpPr>
            <p:nvPr/>
          </p:nvSpPr>
          <p:spPr bwMode="auto">
            <a:xfrm>
              <a:off x="1003" y="3032"/>
              <a:ext cx="193" cy="13"/>
            </a:xfrm>
            <a:custGeom>
              <a:avLst/>
              <a:gdLst>
                <a:gd name="T0" fmla="*/ 193 w 193"/>
                <a:gd name="T1" fmla="*/ 0 h 13"/>
                <a:gd name="T2" fmla="*/ 190 w 193"/>
                <a:gd name="T3" fmla="*/ 1 h 13"/>
                <a:gd name="T4" fmla="*/ 184 w 193"/>
                <a:gd name="T5" fmla="*/ 4 h 13"/>
                <a:gd name="T6" fmla="*/ 173 w 193"/>
                <a:gd name="T7" fmla="*/ 5 h 13"/>
                <a:gd name="T8" fmla="*/ 156 w 193"/>
                <a:gd name="T9" fmla="*/ 8 h 13"/>
                <a:gd name="T10" fmla="*/ 137 w 193"/>
                <a:gd name="T11" fmla="*/ 9 h 13"/>
                <a:gd name="T12" fmla="*/ 114 w 193"/>
                <a:gd name="T13" fmla="*/ 10 h 13"/>
                <a:gd name="T14" fmla="*/ 88 w 193"/>
                <a:gd name="T15" fmla="*/ 11 h 13"/>
                <a:gd name="T16" fmla="*/ 60 w 193"/>
                <a:gd name="T17" fmla="*/ 13 h 13"/>
                <a:gd name="T18" fmla="*/ 31 w 193"/>
                <a:gd name="T19" fmla="*/ 13 h 13"/>
                <a:gd name="T20" fmla="*/ 0 w 193"/>
                <a:gd name="T21" fmla="*/ 13 h 13"/>
                <a:gd name="T22" fmla="*/ 0 w 193"/>
                <a:gd name="T23" fmla="*/ 13 h 13"/>
                <a:gd name="T24" fmla="*/ 30 w 193"/>
                <a:gd name="T25" fmla="*/ 13 h 13"/>
                <a:gd name="T26" fmla="*/ 59 w 193"/>
                <a:gd name="T27" fmla="*/ 11 h 13"/>
                <a:gd name="T28" fmla="*/ 85 w 193"/>
                <a:gd name="T29" fmla="*/ 11 h 13"/>
                <a:gd name="T30" fmla="*/ 111 w 193"/>
                <a:gd name="T31" fmla="*/ 10 h 13"/>
                <a:gd name="T32" fmla="*/ 132 w 193"/>
                <a:gd name="T33" fmla="*/ 9 h 13"/>
                <a:gd name="T34" fmla="*/ 151 w 193"/>
                <a:gd name="T35" fmla="*/ 8 h 13"/>
                <a:gd name="T36" fmla="*/ 166 w 193"/>
                <a:gd name="T37" fmla="*/ 5 h 13"/>
                <a:gd name="T38" fmla="*/ 178 w 193"/>
                <a:gd name="T39" fmla="*/ 4 h 13"/>
                <a:gd name="T40" fmla="*/ 185 w 193"/>
                <a:gd name="T41" fmla="*/ 1 h 13"/>
                <a:gd name="T42" fmla="*/ 187 w 193"/>
                <a:gd name="T43" fmla="*/ 0 h 13"/>
                <a:gd name="T44" fmla="*/ 193 w 193"/>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3"/>
                <a:gd name="T71" fmla="*/ 193 w 193"/>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3">
                  <a:moveTo>
                    <a:pt x="193" y="0"/>
                  </a:moveTo>
                  <a:lnTo>
                    <a:pt x="190" y="1"/>
                  </a:lnTo>
                  <a:lnTo>
                    <a:pt x="184" y="4"/>
                  </a:lnTo>
                  <a:lnTo>
                    <a:pt x="173" y="5"/>
                  </a:lnTo>
                  <a:lnTo>
                    <a:pt x="156" y="8"/>
                  </a:lnTo>
                  <a:lnTo>
                    <a:pt x="137" y="9"/>
                  </a:lnTo>
                  <a:lnTo>
                    <a:pt x="114" y="10"/>
                  </a:lnTo>
                  <a:lnTo>
                    <a:pt x="88" y="11"/>
                  </a:lnTo>
                  <a:lnTo>
                    <a:pt x="60" y="13"/>
                  </a:lnTo>
                  <a:lnTo>
                    <a:pt x="31" y="13"/>
                  </a:lnTo>
                  <a:lnTo>
                    <a:pt x="0" y="13"/>
                  </a:lnTo>
                  <a:lnTo>
                    <a:pt x="30" y="13"/>
                  </a:lnTo>
                  <a:lnTo>
                    <a:pt x="59" y="11"/>
                  </a:lnTo>
                  <a:lnTo>
                    <a:pt x="85" y="11"/>
                  </a:lnTo>
                  <a:lnTo>
                    <a:pt x="111" y="10"/>
                  </a:lnTo>
                  <a:lnTo>
                    <a:pt x="132" y="9"/>
                  </a:lnTo>
                  <a:lnTo>
                    <a:pt x="151" y="8"/>
                  </a:lnTo>
                  <a:lnTo>
                    <a:pt x="166" y="5"/>
                  </a:lnTo>
                  <a:lnTo>
                    <a:pt x="178" y="4"/>
                  </a:lnTo>
                  <a:lnTo>
                    <a:pt x="185" y="1"/>
                  </a:lnTo>
                  <a:lnTo>
                    <a:pt x="187" y="0"/>
                  </a:lnTo>
                  <a:lnTo>
                    <a:pt x="193" y="0"/>
                  </a:lnTo>
                  <a:close/>
                </a:path>
              </a:pathLst>
            </a:custGeom>
            <a:solidFill>
              <a:srgbClr val="AFAFA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3" name="Freeform 610"/>
            <p:cNvSpPr>
              <a:spLocks/>
            </p:cNvSpPr>
            <p:nvPr/>
          </p:nvSpPr>
          <p:spPr bwMode="auto">
            <a:xfrm>
              <a:off x="1003" y="3032"/>
              <a:ext cx="187" cy="13"/>
            </a:xfrm>
            <a:custGeom>
              <a:avLst/>
              <a:gdLst>
                <a:gd name="T0" fmla="*/ 0 w 187"/>
                <a:gd name="T1" fmla="*/ 13 h 13"/>
                <a:gd name="T2" fmla="*/ 30 w 187"/>
                <a:gd name="T3" fmla="*/ 13 h 13"/>
                <a:gd name="T4" fmla="*/ 59 w 187"/>
                <a:gd name="T5" fmla="*/ 11 h 13"/>
                <a:gd name="T6" fmla="*/ 85 w 187"/>
                <a:gd name="T7" fmla="*/ 11 h 13"/>
                <a:gd name="T8" fmla="*/ 111 w 187"/>
                <a:gd name="T9" fmla="*/ 10 h 13"/>
                <a:gd name="T10" fmla="*/ 132 w 187"/>
                <a:gd name="T11" fmla="*/ 9 h 13"/>
                <a:gd name="T12" fmla="*/ 151 w 187"/>
                <a:gd name="T13" fmla="*/ 8 h 13"/>
                <a:gd name="T14" fmla="*/ 166 w 187"/>
                <a:gd name="T15" fmla="*/ 5 h 13"/>
                <a:gd name="T16" fmla="*/ 178 w 187"/>
                <a:gd name="T17" fmla="*/ 4 h 13"/>
                <a:gd name="T18" fmla="*/ 185 w 187"/>
                <a:gd name="T19" fmla="*/ 1 h 13"/>
                <a:gd name="T20" fmla="*/ 187 w 187"/>
                <a:gd name="T21" fmla="*/ 0 h 13"/>
                <a:gd name="T22" fmla="*/ 180 w 187"/>
                <a:gd name="T23" fmla="*/ 0 h 13"/>
                <a:gd name="T24" fmla="*/ 179 w 187"/>
                <a:gd name="T25" fmla="*/ 1 h 13"/>
                <a:gd name="T26" fmla="*/ 171 w 187"/>
                <a:gd name="T27" fmla="*/ 4 h 13"/>
                <a:gd name="T28" fmla="*/ 161 w 187"/>
                <a:gd name="T29" fmla="*/ 5 h 13"/>
                <a:gd name="T30" fmla="*/ 146 w 187"/>
                <a:gd name="T31" fmla="*/ 6 h 13"/>
                <a:gd name="T32" fmla="*/ 128 w 187"/>
                <a:gd name="T33" fmla="*/ 8 h 13"/>
                <a:gd name="T34" fmla="*/ 107 w 187"/>
                <a:gd name="T35" fmla="*/ 9 h 13"/>
                <a:gd name="T36" fmla="*/ 83 w 187"/>
                <a:gd name="T37" fmla="*/ 10 h 13"/>
                <a:gd name="T38" fmla="*/ 56 w 187"/>
                <a:gd name="T39" fmla="*/ 11 h 13"/>
                <a:gd name="T40" fmla="*/ 30 w 187"/>
                <a:gd name="T41" fmla="*/ 11 h 13"/>
                <a:gd name="T42" fmla="*/ 0 w 187"/>
                <a:gd name="T43" fmla="*/ 11 h 13"/>
                <a:gd name="T44" fmla="*/ 0 w 187"/>
                <a:gd name="T45" fmla="*/ 13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3"/>
                <a:gd name="T71" fmla="*/ 187 w 187"/>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3">
                  <a:moveTo>
                    <a:pt x="0" y="13"/>
                  </a:moveTo>
                  <a:lnTo>
                    <a:pt x="30" y="13"/>
                  </a:lnTo>
                  <a:lnTo>
                    <a:pt x="59" y="11"/>
                  </a:lnTo>
                  <a:lnTo>
                    <a:pt x="85" y="11"/>
                  </a:lnTo>
                  <a:lnTo>
                    <a:pt x="111" y="10"/>
                  </a:lnTo>
                  <a:lnTo>
                    <a:pt x="132" y="9"/>
                  </a:lnTo>
                  <a:lnTo>
                    <a:pt x="151" y="8"/>
                  </a:lnTo>
                  <a:lnTo>
                    <a:pt x="166" y="5"/>
                  </a:lnTo>
                  <a:lnTo>
                    <a:pt x="178" y="4"/>
                  </a:lnTo>
                  <a:lnTo>
                    <a:pt x="185" y="1"/>
                  </a:lnTo>
                  <a:lnTo>
                    <a:pt x="187" y="0"/>
                  </a:lnTo>
                  <a:lnTo>
                    <a:pt x="180" y="0"/>
                  </a:lnTo>
                  <a:lnTo>
                    <a:pt x="179" y="1"/>
                  </a:lnTo>
                  <a:lnTo>
                    <a:pt x="171" y="4"/>
                  </a:lnTo>
                  <a:lnTo>
                    <a:pt x="161" y="5"/>
                  </a:lnTo>
                  <a:lnTo>
                    <a:pt x="146" y="6"/>
                  </a:lnTo>
                  <a:lnTo>
                    <a:pt x="128" y="8"/>
                  </a:lnTo>
                  <a:lnTo>
                    <a:pt x="107" y="9"/>
                  </a:lnTo>
                  <a:lnTo>
                    <a:pt x="83" y="10"/>
                  </a:lnTo>
                  <a:lnTo>
                    <a:pt x="56" y="11"/>
                  </a:lnTo>
                  <a:lnTo>
                    <a:pt x="30" y="11"/>
                  </a:lnTo>
                  <a:lnTo>
                    <a:pt x="0" y="11"/>
                  </a:lnTo>
                  <a:lnTo>
                    <a:pt x="0" y="13"/>
                  </a:lnTo>
                  <a:close/>
                </a:path>
              </a:pathLst>
            </a:custGeom>
            <a:solidFill>
              <a:srgbClr val="AAAAA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4" name="Freeform 611"/>
            <p:cNvSpPr>
              <a:spLocks/>
            </p:cNvSpPr>
            <p:nvPr/>
          </p:nvSpPr>
          <p:spPr bwMode="auto">
            <a:xfrm>
              <a:off x="1003" y="3032"/>
              <a:ext cx="180" cy="11"/>
            </a:xfrm>
            <a:custGeom>
              <a:avLst/>
              <a:gdLst>
                <a:gd name="T0" fmla="*/ 180 w 180"/>
                <a:gd name="T1" fmla="*/ 0 h 11"/>
                <a:gd name="T2" fmla="*/ 179 w 180"/>
                <a:gd name="T3" fmla="*/ 1 h 11"/>
                <a:gd name="T4" fmla="*/ 171 w 180"/>
                <a:gd name="T5" fmla="*/ 4 h 11"/>
                <a:gd name="T6" fmla="*/ 161 w 180"/>
                <a:gd name="T7" fmla="*/ 5 h 11"/>
                <a:gd name="T8" fmla="*/ 146 w 180"/>
                <a:gd name="T9" fmla="*/ 6 h 11"/>
                <a:gd name="T10" fmla="*/ 128 w 180"/>
                <a:gd name="T11" fmla="*/ 8 h 11"/>
                <a:gd name="T12" fmla="*/ 107 w 180"/>
                <a:gd name="T13" fmla="*/ 9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9 h 11"/>
                <a:gd name="T32" fmla="*/ 123 w 180"/>
                <a:gd name="T33" fmla="*/ 8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4"/>
                  </a:lnTo>
                  <a:lnTo>
                    <a:pt x="161" y="5"/>
                  </a:lnTo>
                  <a:lnTo>
                    <a:pt x="146" y="6"/>
                  </a:lnTo>
                  <a:lnTo>
                    <a:pt x="128" y="8"/>
                  </a:lnTo>
                  <a:lnTo>
                    <a:pt x="107" y="9"/>
                  </a:lnTo>
                  <a:lnTo>
                    <a:pt x="83" y="10"/>
                  </a:lnTo>
                  <a:lnTo>
                    <a:pt x="56" y="11"/>
                  </a:lnTo>
                  <a:lnTo>
                    <a:pt x="30" y="11"/>
                  </a:lnTo>
                  <a:lnTo>
                    <a:pt x="0" y="11"/>
                  </a:lnTo>
                  <a:lnTo>
                    <a:pt x="28" y="11"/>
                  </a:lnTo>
                  <a:lnTo>
                    <a:pt x="55" y="11"/>
                  </a:lnTo>
                  <a:lnTo>
                    <a:pt x="79" y="10"/>
                  </a:lnTo>
                  <a:lnTo>
                    <a:pt x="103" y="9"/>
                  </a:lnTo>
                  <a:lnTo>
                    <a:pt x="123" y="8"/>
                  </a:lnTo>
                  <a:lnTo>
                    <a:pt x="141" y="6"/>
                  </a:lnTo>
                  <a:lnTo>
                    <a:pt x="155" y="5"/>
                  </a:lnTo>
                  <a:lnTo>
                    <a:pt x="165" y="2"/>
                  </a:lnTo>
                  <a:lnTo>
                    <a:pt x="171" y="1"/>
                  </a:lnTo>
                  <a:lnTo>
                    <a:pt x="174" y="0"/>
                  </a:lnTo>
                  <a:lnTo>
                    <a:pt x="180"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5" name="Freeform 612"/>
            <p:cNvSpPr>
              <a:spLocks/>
            </p:cNvSpPr>
            <p:nvPr/>
          </p:nvSpPr>
          <p:spPr bwMode="auto">
            <a:xfrm>
              <a:off x="1003" y="3032"/>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9 h 11"/>
                <a:gd name="T10" fmla="*/ 123 w 174"/>
                <a:gd name="T11" fmla="*/ 8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4 h 11"/>
                <a:gd name="T28" fmla="*/ 145 w 174"/>
                <a:gd name="T29" fmla="*/ 5 h 11"/>
                <a:gd name="T30" fmla="*/ 128 w 174"/>
                <a:gd name="T31" fmla="*/ 6 h 11"/>
                <a:gd name="T32" fmla="*/ 108 w 174"/>
                <a:gd name="T33" fmla="*/ 8 h 11"/>
                <a:gd name="T34" fmla="*/ 84 w 174"/>
                <a:gd name="T35" fmla="*/ 9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9"/>
                  </a:lnTo>
                  <a:lnTo>
                    <a:pt x="123" y="8"/>
                  </a:lnTo>
                  <a:lnTo>
                    <a:pt x="141" y="6"/>
                  </a:lnTo>
                  <a:lnTo>
                    <a:pt x="155" y="5"/>
                  </a:lnTo>
                  <a:lnTo>
                    <a:pt x="165" y="2"/>
                  </a:lnTo>
                  <a:lnTo>
                    <a:pt x="171" y="1"/>
                  </a:lnTo>
                  <a:lnTo>
                    <a:pt x="174" y="0"/>
                  </a:lnTo>
                  <a:lnTo>
                    <a:pt x="166" y="0"/>
                  </a:lnTo>
                  <a:lnTo>
                    <a:pt x="164" y="1"/>
                  </a:lnTo>
                  <a:lnTo>
                    <a:pt x="156" y="4"/>
                  </a:lnTo>
                  <a:lnTo>
                    <a:pt x="145" y="5"/>
                  </a:lnTo>
                  <a:lnTo>
                    <a:pt x="128" y="6"/>
                  </a:lnTo>
                  <a:lnTo>
                    <a:pt x="108" y="8"/>
                  </a:lnTo>
                  <a:lnTo>
                    <a:pt x="84" y="9"/>
                  </a:lnTo>
                  <a:lnTo>
                    <a:pt x="57" y="10"/>
                  </a:lnTo>
                  <a:lnTo>
                    <a:pt x="30" y="10"/>
                  </a:lnTo>
                  <a:lnTo>
                    <a:pt x="0" y="11"/>
                  </a:lnTo>
                  <a:close/>
                </a:path>
              </a:pathLst>
            </a:custGeom>
            <a:solidFill>
              <a:srgbClr val="A2A2A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6" name="Freeform 613"/>
            <p:cNvSpPr>
              <a:spLocks/>
            </p:cNvSpPr>
            <p:nvPr/>
          </p:nvSpPr>
          <p:spPr bwMode="auto">
            <a:xfrm>
              <a:off x="1003" y="3032"/>
              <a:ext cx="166" cy="11"/>
            </a:xfrm>
            <a:custGeom>
              <a:avLst/>
              <a:gdLst>
                <a:gd name="T0" fmla="*/ 166 w 166"/>
                <a:gd name="T1" fmla="*/ 0 h 11"/>
                <a:gd name="T2" fmla="*/ 164 w 166"/>
                <a:gd name="T3" fmla="*/ 1 h 11"/>
                <a:gd name="T4" fmla="*/ 156 w 166"/>
                <a:gd name="T5" fmla="*/ 4 h 11"/>
                <a:gd name="T6" fmla="*/ 145 w 166"/>
                <a:gd name="T7" fmla="*/ 5 h 11"/>
                <a:gd name="T8" fmla="*/ 128 w 166"/>
                <a:gd name="T9" fmla="*/ 6 h 11"/>
                <a:gd name="T10" fmla="*/ 108 w 166"/>
                <a:gd name="T11" fmla="*/ 8 h 11"/>
                <a:gd name="T12" fmla="*/ 84 w 166"/>
                <a:gd name="T13" fmla="*/ 9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9 h 11"/>
                <a:gd name="T28" fmla="*/ 103 w 166"/>
                <a:gd name="T29" fmla="*/ 8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4"/>
                  </a:lnTo>
                  <a:lnTo>
                    <a:pt x="145" y="5"/>
                  </a:lnTo>
                  <a:lnTo>
                    <a:pt x="128" y="6"/>
                  </a:lnTo>
                  <a:lnTo>
                    <a:pt x="108" y="8"/>
                  </a:lnTo>
                  <a:lnTo>
                    <a:pt x="84" y="9"/>
                  </a:lnTo>
                  <a:lnTo>
                    <a:pt x="57" y="10"/>
                  </a:lnTo>
                  <a:lnTo>
                    <a:pt x="30" y="10"/>
                  </a:lnTo>
                  <a:lnTo>
                    <a:pt x="0" y="11"/>
                  </a:lnTo>
                  <a:lnTo>
                    <a:pt x="0" y="10"/>
                  </a:lnTo>
                  <a:lnTo>
                    <a:pt x="28" y="10"/>
                  </a:lnTo>
                  <a:lnTo>
                    <a:pt x="55" y="10"/>
                  </a:lnTo>
                  <a:lnTo>
                    <a:pt x="80" y="9"/>
                  </a:lnTo>
                  <a:lnTo>
                    <a:pt x="103" y="8"/>
                  </a:lnTo>
                  <a:lnTo>
                    <a:pt x="122" y="6"/>
                  </a:lnTo>
                  <a:lnTo>
                    <a:pt x="138" y="5"/>
                  </a:lnTo>
                  <a:lnTo>
                    <a:pt x="150" y="2"/>
                  </a:lnTo>
                  <a:lnTo>
                    <a:pt x="157" y="1"/>
                  </a:lnTo>
                  <a:lnTo>
                    <a:pt x="159" y="0"/>
                  </a:lnTo>
                  <a:lnTo>
                    <a:pt x="166" y="0"/>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7" name="Freeform 614"/>
            <p:cNvSpPr>
              <a:spLocks/>
            </p:cNvSpPr>
            <p:nvPr/>
          </p:nvSpPr>
          <p:spPr bwMode="auto">
            <a:xfrm>
              <a:off x="1003" y="3032"/>
              <a:ext cx="159" cy="10"/>
            </a:xfrm>
            <a:custGeom>
              <a:avLst/>
              <a:gdLst>
                <a:gd name="T0" fmla="*/ 0 w 159"/>
                <a:gd name="T1" fmla="*/ 10 h 10"/>
                <a:gd name="T2" fmla="*/ 28 w 159"/>
                <a:gd name="T3" fmla="*/ 10 h 10"/>
                <a:gd name="T4" fmla="*/ 55 w 159"/>
                <a:gd name="T5" fmla="*/ 10 h 10"/>
                <a:gd name="T6" fmla="*/ 80 w 159"/>
                <a:gd name="T7" fmla="*/ 9 h 10"/>
                <a:gd name="T8" fmla="*/ 103 w 159"/>
                <a:gd name="T9" fmla="*/ 8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8 h 10"/>
                <a:gd name="T32" fmla="*/ 76 w 159"/>
                <a:gd name="T33" fmla="*/ 9 h 10"/>
                <a:gd name="T34" fmla="*/ 52 w 159"/>
                <a:gd name="T35" fmla="*/ 9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9"/>
                  </a:lnTo>
                  <a:lnTo>
                    <a:pt x="103" y="8"/>
                  </a:lnTo>
                  <a:lnTo>
                    <a:pt x="122" y="6"/>
                  </a:lnTo>
                  <a:lnTo>
                    <a:pt x="138" y="5"/>
                  </a:lnTo>
                  <a:lnTo>
                    <a:pt x="150" y="2"/>
                  </a:lnTo>
                  <a:lnTo>
                    <a:pt x="157" y="1"/>
                  </a:lnTo>
                  <a:lnTo>
                    <a:pt x="159" y="0"/>
                  </a:lnTo>
                  <a:lnTo>
                    <a:pt x="151" y="0"/>
                  </a:lnTo>
                  <a:lnTo>
                    <a:pt x="149" y="1"/>
                  </a:lnTo>
                  <a:lnTo>
                    <a:pt x="142" y="2"/>
                  </a:lnTo>
                  <a:lnTo>
                    <a:pt x="131" y="5"/>
                  </a:lnTo>
                  <a:lnTo>
                    <a:pt x="116" y="6"/>
                  </a:lnTo>
                  <a:lnTo>
                    <a:pt x="98" y="8"/>
                  </a:lnTo>
                  <a:lnTo>
                    <a:pt x="76" y="9"/>
                  </a:lnTo>
                  <a:lnTo>
                    <a:pt x="52" y="9"/>
                  </a:lnTo>
                  <a:lnTo>
                    <a:pt x="27" y="10"/>
                  </a:lnTo>
                  <a:lnTo>
                    <a:pt x="0" y="10"/>
                  </a:lnTo>
                  <a:close/>
                </a:path>
              </a:pathLst>
            </a:custGeom>
            <a:solidFill>
              <a:srgbClr val="99999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8" name="Freeform 615"/>
            <p:cNvSpPr>
              <a:spLocks/>
            </p:cNvSpPr>
            <p:nvPr/>
          </p:nvSpPr>
          <p:spPr bwMode="auto">
            <a:xfrm>
              <a:off x="1003" y="3032"/>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8 h 10"/>
                <a:gd name="T12" fmla="*/ 76 w 151"/>
                <a:gd name="T13" fmla="*/ 9 h 10"/>
                <a:gd name="T14" fmla="*/ 52 w 151"/>
                <a:gd name="T15" fmla="*/ 9 h 10"/>
                <a:gd name="T16" fmla="*/ 27 w 151"/>
                <a:gd name="T17" fmla="*/ 10 h 10"/>
                <a:gd name="T18" fmla="*/ 0 w 151"/>
                <a:gd name="T19" fmla="*/ 10 h 10"/>
                <a:gd name="T20" fmla="*/ 0 w 151"/>
                <a:gd name="T21" fmla="*/ 9 h 10"/>
                <a:gd name="T22" fmla="*/ 26 w 151"/>
                <a:gd name="T23" fmla="*/ 9 h 10"/>
                <a:gd name="T24" fmla="*/ 50 w 151"/>
                <a:gd name="T25" fmla="*/ 9 h 10"/>
                <a:gd name="T26" fmla="*/ 71 w 151"/>
                <a:gd name="T27" fmla="*/ 8 h 10"/>
                <a:gd name="T28" fmla="*/ 92 w 151"/>
                <a:gd name="T29" fmla="*/ 6 h 10"/>
                <a:gd name="T30" fmla="*/ 109 w 151"/>
                <a:gd name="T31" fmla="*/ 6 h 10"/>
                <a:gd name="T32" fmla="*/ 125 w 151"/>
                <a:gd name="T33" fmla="*/ 4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8"/>
                  </a:lnTo>
                  <a:lnTo>
                    <a:pt x="76" y="9"/>
                  </a:lnTo>
                  <a:lnTo>
                    <a:pt x="52" y="9"/>
                  </a:lnTo>
                  <a:lnTo>
                    <a:pt x="27" y="10"/>
                  </a:lnTo>
                  <a:lnTo>
                    <a:pt x="0" y="10"/>
                  </a:lnTo>
                  <a:lnTo>
                    <a:pt x="0" y="9"/>
                  </a:lnTo>
                  <a:lnTo>
                    <a:pt x="26" y="9"/>
                  </a:lnTo>
                  <a:lnTo>
                    <a:pt x="50" y="9"/>
                  </a:lnTo>
                  <a:lnTo>
                    <a:pt x="71" y="8"/>
                  </a:lnTo>
                  <a:lnTo>
                    <a:pt x="92" y="6"/>
                  </a:lnTo>
                  <a:lnTo>
                    <a:pt x="109" y="6"/>
                  </a:lnTo>
                  <a:lnTo>
                    <a:pt x="125" y="4"/>
                  </a:lnTo>
                  <a:lnTo>
                    <a:pt x="135" y="2"/>
                  </a:lnTo>
                  <a:lnTo>
                    <a:pt x="141" y="1"/>
                  </a:lnTo>
                  <a:lnTo>
                    <a:pt x="144" y="0"/>
                  </a:lnTo>
                  <a:lnTo>
                    <a:pt x="151" y="0"/>
                  </a:lnTo>
                  <a:close/>
                </a:path>
              </a:pathLst>
            </a:custGeom>
            <a:solidFill>
              <a:srgbClr val="95959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39" name="Freeform 616"/>
            <p:cNvSpPr>
              <a:spLocks/>
            </p:cNvSpPr>
            <p:nvPr/>
          </p:nvSpPr>
          <p:spPr bwMode="auto">
            <a:xfrm>
              <a:off x="1003" y="3032"/>
              <a:ext cx="144" cy="9"/>
            </a:xfrm>
            <a:custGeom>
              <a:avLst/>
              <a:gdLst>
                <a:gd name="T0" fmla="*/ 0 w 144"/>
                <a:gd name="T1" fmla="*/ 9 h 9"/>
                <a:gd name="T2" fmla="*/ 26 w 144"/>
                <a:gd name="T3" fmla="*/ 9 h 9"/>
                <a:gd name="T4" fmla="*/ 50 w 144"/>
                <a:gd name="T5" fmla="*/ 9 h 9"/>
                <a:gd name="T6" fmla="*/ 71 w 144"/>
                <a:gd name="T7" fmla="*/ 8 h 9"/>
                <a:gd name="T8" fmla="*/ 92 w 144"/>
                <a:gd name="T9" fmla="*/ 6 h 9"/>
                <a:gd name="T10" fmla="*/ 109 w 144"/>
                <a:gd name="T11" fmla="*/ 6 h 9"/>
                <a:gd name="T12" fmla="*/ 125 w 144"/>
                <a:gd name="T13" fmla="*/ 4 h 9"/>
                <a:gd name="T14" fmla="*/ 135 w 144"/>
                <a:gd name="T15" fmla="*/ 2 h 9"/>
                <a:gd name="T16" fmla="*/ 141 w 144"/>
                <a:gd name="T17" fmla="*/ 1 h 9"/>
                <a:gd name="T18" fmla="*/ 144 w 144"/>
                <a:gd name="T19" fmla="*/ 0 h 9"/>
                <a:gd name="T20" fmla="*/ 133 w 144"/>
                <a:gd name="T21" fmla="*/ 0 h 9"/>
                <a:gd name="T22" fmla="*/ 132 w 144"/>
                <a:gd name="T23" fmla="*/ 1 h 9"/>
                <a:gd name="T24" fmla="*/ 126 w 144"/>
                <a:gd name="T25" fmla="*/ 2 h 9"/>
                <a:gd name="T26" fmla="*/ 116 w 144"/>
                <a:gd name="T27" fmla="*/ 4 h 9"/>
                <a:gd name="T28" fmla="*/ 103 w 144"/>
                <a:gd name="T29" fmla="*/ 5 h 9"/>
                <a:gd name="T30" fmla="*/ 87 w 144"/>
                <a:gd name="T31" fmla="*/ 6 h 9"/>
                <a:gd name="T32" fmla="*/ 68 w 144"/>
                <a:gd name="T33" fmla="*/ 8 h 9"/>
                <a:gd name="T34" fmla="*/ 46 w 144"/>
                <a:gd name="T35" fmla="*/ 8 h 9"/>
                <a:gd name="T36" fmla="*/ 24 w 144"/>
                <a:gd name="T37" fmla="*/ 9 h 9"/>
                <a:gd name="T38" fmla="*/ 0 w 144"/>
                <a:gd name="T39" fmla="*/ 9 h 9"/>
                <a:gd name="T40" fmla="*/ 0 w 144"/>
                <a:gd name="T41" fmla="*/ 9 h 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9"/>
                <a:gd name="T65" fmla="*/ 144 w 144"/>
                <a:gd name="T66" fmla="*/ 9 h 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9">
                  <a:moveTo>
                    <a:pt x="0" y="9"/>
                  </a:moveTo>
                  <a:lnTo>
                    <a:pt x="26" y="9"/>
                  </a:lnTo>
                  <a:lnTo>
                    <a:pt x="50" y="9"/>
                  </a:lnTo>
                  <a:lnTo>
                    <a:pt x="71" y="8"/>
                  </a:lnTo>
                  <a:lnTo>
                    <a:pt x="92" y="6"/>
                  </a:lnTo>
                  <a:lnTo>
                    <a:pt x="109" y="6"/>
                  </a:lnTo>
                  <a:lnTo>
                    <a:pt x="125" y="4"/>
                  </a:lnTo>
                  <a:lnTo>
                    <a:pt x="135" y="2"/>
                  </a:lnTo>
                  <a:lnTo>
                    <a:pt x="141" y="1"/>
                  </a:lnTo>
                  <a:lnTo>
                    <a:pt x="144" y="0"/>
                  </a:lnTo>
                  <a:lnTo>
                    <a:pt x="133" y="0"/>
                  </a:lnTo>
                  <a:lnTo>
                    <a:pt x="132" y="1"/>
                  </a:lnTo>
                  <a:lnTo>
                    <a:pt x="126" y="2"/>
                  </a:lnTo>
                  <a:lnTo>
                    <a:pt x="116" y="4"/>
                  </a:lnTo>
                  <a:lnTo>
                    <a:pt x="103" y="5"/>
                  </a:lnTo>
                  <a:lnTo>
                    <a:pt x="87" y="6"/>
                  </a:lnTo>
                  <a:lnTo>
                    <a:pt x="68" y="8"/>
                  </a:lnTo>
                  <a:lnTo>
                    <a:pt x="46" y="8"/>
                  </a:lnTo>
                  <a:lnTo>
                    <a:pt x="24" y="9"/>
                  </a:lnTo>
                  <a:lnTo>
                    <a:pt x="0" y="9"/>
                  </a:lnTo>
                  <a:close/>
                </a:path>
              </a:pathLst>
            </a:custGeom>
            <a:solidFill>
              <a:srgbClr val="91919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0" name="Freeform 617"/>
            <p:cNvSpPr>
              <a:spLocks/>
            </p:cNvSpPr>
            <p:nvPr/>
          </p:nvSpPr>
          <p:spPr bwMode="auto">
            <a:xfrm>
              <a:off x="1003" y="3032"/>
              <a:ext cx="133" cy="9"/>
            </a:xfrm>
            <a:custGeom>
              <a:avLst/>
              <a:gdLst>
                <a:gd name="T0" fmla="*/ 133 w 133"/>
                <a:gd name="T1" fmla="*/ 0 h 9"/>
                <a:gd name="T2" fmla="*/ 132 w 133"/>
                <a:gd name="T3" fmla="*/ 1 h 9"/>
                <a:gd name="T4" fmla="*/ 126 w 133"/>
                <a:gd name="T5" fmla="*/ 2 h 9"/>
                <a:gd name="T6" fmla="*/ 116 w 133"/>
                <a:gd name="T7" fmla="*/ 4 h 9"/>
                <a:gd name="T8" fmla="*/ 103 w 133"/>
                <a:gd name="T9" fmla="*/ 5 h 9"/>
                <a:gd name="T10" fmla="*/ 87 w 133"/>
                <a:gd name="T11" fmla="*/ 6 h 9"/>
                <a:gd name="T12" fmla="*/ 68 w 133"/>
                <a:gd name="T13" fmla="*/ 8 h 9"/>
                <a:gd name="T14" fmla="*/ 46 w 133"/>
                <a:gd name="T15" fmla="*/ 8 h 9"/>
                <a:gd name="T16" fmla="*/ 24 w 133"/>
                <a:gd name="T17" fmla="*/ 9 h 9"/>
                <a:gd name="T18" fmla="*/ 0 w 133"/>
                <a:gd name="T19" fmla="*/ 9 h 9"/>
                <a:gd name="T20" fmla="*/ 0 w 133"/>
                <a:gd name="T21" fmla="*/ 8 h 9"/>
                <a:gd name="T22" fmla="*/ 24 w 133"/>
                <a:gd name="T23" fmla="*/ 8 h 9"/>
                <a:gd name="T24" fmla="*/ 49 w 133"/>
                <a:gd name="T25" fmla="*/ 8 h 9"/>
                <a:gd name="T26" fmla="*/ 70 w 133"/>
                <a:gd name="T27" fmla="*/ 6 h 9"/>
                <a:gd name="T28" fmla="*/ 88 w 133"/>
                <a:gd name="T29" fmla="*/ 5 h 9"/>
                <a:gd name="T30" fmla="*/ 104 w 133"/>
                <a:gd name="T31" fmla="*/ 4 h 9"/>
                <a:gd name="T32" fmla="*/ 116 w 133"/>
                <a:gd name="T33" fmla="*/ 2 h 9"/>
                <a:gd name="T34" fmla="*/ 122 w 133"/>
                <a:gd name="T35" fmla="*/ 1 h 9"/>
                <a:gd name="T36" fmla="*/ 125 w 133"/>
                <a:gd name="T37" fmla="*/ 0 h 9"/>
                <a:gd name="T38" fmla="*/ 133 w 133"/>
                <a:gd name="T39" fmla="*/ 0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9"/>
                <a:gd name="T62" fmla="*/ 133 w 133"/>
                <a:gd name="T63" fmla="*/ 9 h 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9">
                  <a:moveTo>
                    <a:pt x="133" y="0"/>
                  </a:moveTo>
                  <a:lnTo>
                    <a:pt x="132" y="1"/>
                  </a:lnTo>
                  <a:lnTo>
                    <a:pt x="126" y="2"/>
                  </a:lnTo>
                  <a:lnTo>
                    <a:pt x="116" y="4"/>
                  </a:lnTo>
                  <a:lnTo>
                    <a:pt x="103" y="5"/>
                  </a:lnTo>
                  <a:lnTo>
                    <a:pt x="87" y="6"/>
                  </a:lnTo>
                  <a:lnTo>
                    <a:pt x="68" y="8"/>
                  </a:lnTo>
                  <a:lnTo>
                    <a:pt x="46" y="8"/>
                  </a:lnTo>
                  <a:lnTo>
                    <a:pt x="24" y="9"/>
                  </a:lnTo>
                  <a:lnTo>
                    <a:pt x="0" y="9"/>
                  </a:lnTo>
                  <a:lnTo>
                    <a:pt x="0" y="8"/>
                  </a:lnTo>
                  <a:lnTo>
                    <a:pt x="24" y="8"/>
                  </a:lnTo>
                  <a:lnTo>
                    <a:pt x="49" y="8"/>
                  </a:lnTo>
                  <a:lnTo>
                    <a:pt x="70" y="6"/>
                  </a:lnTo>
                  <a:lnTo>
                    <a:pt x="88" y="5"/>
                  </a:lnTo>
                  <a:lnTo>
                    <a:pt x="104" y="4"/>
                  </a:lnTo>
                  <a:lnTo>
                    <a:pt x="116" y="2"/>
                  </a:lnTo>
                  <a:lnTo>
                    <a:pt x="122" y="1"/>
                  </a:lnTo>
                  <a:lnTo>
                    <a:pt x="125" y="0"/>
                  </a:lnTo>
                  <a:lnTo>
                    <a:pt x="133" y="0"/>
                  </a:lnTo>
                  <a:close/>
                </a:path>
              </a:pathLst>
            </a:custGeom>
            <a:solidFill>
              <a:srgbClr val="8D8D8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1" name="Freeform 618"/>
            <p:cNvSpPr>
              <a:spLocks/>
            </p:cNvSpPr>
            <p:nvPr/>
          </p:nvSpPr>
          <p:spPr bwMode="auto">
            <a:xfrm>
              <a:off x="1003" y="3032"/>
              <a:ext cx="125" cy="8"/>
            </a:xfrm>
            <a:custGeom>
              <a:avLst/>
              <a:gdLst>
                <a:gd name="T0" fmla="*/ 0 w 125"/>
                <a:gd name="T1" fmla="*/ 8 h 8"/>
                <a:gd name="T2" fmla="*/ 24 w 125"/>
                <a:gd name="T3" fmla="*/ 8 h 8"/>
                <a:gd name="T4" fmla="*/ 49 w 125"/>
                <a:gd name="T5" fmla="*/ 8 h 8"/>
                <a:gd name="T6" fmla="*/ 70 w 125"/>
                <a:gd name="T7" fmla="*/ 6 h 8"/>
                <a:gd name="T8" fmla="*/ 88 w 125"/>
                <a:gd name="T9" fmla="*/ 5 h 8"/>
                <a:gd name="T10" fmla="*/ 104 w 125"/>
                <a:gd name="T11" fmla="*/ 4 h 8"/>
                <a:gd name="T12" fmla="*/ 116 w 125"/>
                <a:gd name="T13" fmla="*/ 2 h 8"/>
                <a:gd name="T14" fmla="*/ 122 w 125"/>
                <a:gd name="T15" fmla="*/ 1 h 8"/>
                <a:gd name="T16" fmla="*/ 125 w 125"/>
                <a:gd name="T17" fmla="*/ 0 h 8"/>
                <a:gd name="T18" fmla="*/ 114 w 125"/>
                <a:gd name="T19" fmla="*/ 0 h 8"/>
                <a:gd name="T20" fmla="*/ 112 w 125"/>
                <a:gd name="T21" fmla="*/ 1 h 8"/>
                <a:gd name="T22" fmla="*/ 106 w 125"/>
                <a:gd name="T23" fmla="*/ 2 h 8"/>
                <a:gd name="T24" fmla="*/ 95 w 125"/>
                <a:gd name="T25" fmla="*/ 4 h 8"/>
                <a:gd name="T26" fmla="*/ 81 w 125"/>
                <a:gd name="T27" fmla="*/ 5 h 8"/>
                <a:gd name="T28" fmla="*/ 64 w 125"/>
                <a:gd name="T29" fmla="*/ 6 h 8"/>
                <a:gd name="T30" fmla="*/ 45 w 125"/>
                <a:gd name="T31" fmla="*/ 6 h 8"/>
                <a:gd name="T32" fmla="*/ 23 w 125"/>
                <a:gd name="T33" fmla="*/ 8 h 8"/>
                <a:gd name="T34" fmla="*/ 0 w 125"/>
                <a:gd name="T35" fmla="*/ 8 h 8"/>
                <a:gd name="T36" fmla="*/ 0 w 125"/>
                <a:gd name="T37" fmla="*/ 8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8"/>
                <a:gd name="T59" fmla="*/ 125 w 125"/>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8">
                  <a:moveTo>
                    <a:pt x="0" y="8"/>
                  </a:moveTo>
                  <a:lnTo>
                    <a:pt x="24" y="8"/>
                  </a:lnTo>
                  <a:lnTo>
                    <a:pt x="49" y="8"/>
                  </a:lnTo>
                  <a:lnTo>
                    <a:pt x="70" y="6"/>
                  </a:lnTo>
                  <a:lnTo>
                    <a:pt x="88" y="5"/>
                  </a:lnTo>
                  <a:lnTo>
                    <a:pt x="104" y="4"/>
                  </a:lnTo>
                  <a:lnTo>
                    <a:pt x="116" y="2"/>
                  </a:lnTo>
                  <a:lnTo>
                    <a:pt x="122" y="1"/>
                  </a:lnTo>
                  <a:lnTo>
                    <a:pt x="125" y="0"/>
                  </a:lnTo>
                  <a:lnTo>
                    <a:pt x="114" y="0"/>
                  </a:lnTo>
                  <a:lnTo>
                    <a:pt x="112" y="1"/>
                  </a:lnTo>
                  <a:lnTo>
                    <a:pt x="106" y="2"/>
                  </a:lnTo>
                  <a:lnTo>
                    <a:pt x="95" y="4"/>
                  </a:lnTo>
                  <a:lnTo>
                    <a:pt x="81" y="5"/>
                  </a:lnTo>
                  <a:lnTo>
                    <a:pt x="64" y="6"/>
                  </a:lnTo>
                  <a:lnTo>
                    <a:pt x="45" y="6"/>
                  </a:lnTo>
                  <a:lnTo>
                    <a:pt x="23" y="8"/>
                  </a:lnTo>
                  <a:lnTo>
                    <a:pt x="0" y="8"/>
                  </a:lnTo>
                  <a:close/>
                </a:path>
              </a:pathLst>
            </a:custGeom>
            <a:solidFill>
              <a:srgbClr val="88888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2" name="Freeform 619"/>
            <p:cNvSpPr>
              <a:spLocks/>
            </p:cNvSpPr>
            <p:nvPr/>
          </p:nvSpPr>
          <p:spPr bwMode="auto">
            <a:xfrm>
              <a:off x="1003" y="3032"/>
              <a:ext cx="114" cy="8"/>
            </a:xfrm>
            <a:custGeom>
              <a:avLst/>
              <a:gdLst>
                <a:gd name="T0" fmla="*/ 114 w 114"/>
                <a:gd name="T1" fmla="*/ 0 h 8"/>
                <a:gd name="T2" fmla="*/ 112 w 114"/>
                <a:gd name="T3" fmla="*/ 1 h 8"/>
                <a:gd name="T4" fmla="*/ 106 w 114"/>
                <a:gd name="T5" fmla="*/ 2 h 8"/>
                <a:gd name="T6" fmla="*/ 95 w 114"/>
                <a:gd name="T7" fmla="*/ 4 h 8"/>
                <a:gd name="T8" fmla="*/ 81 w 114"/>
                <a:gd name="T9" fmla="*/ 5 h 8"/>
                <a:gd name="T10" fmla="*/ 64 w 114"/>
                <a:gd name="T11" fmla="*/ 6 h 8"/>
                <a:gd name="T12" fmla="*/ 45 w 114"/>
                <a:gd name="T13" fmla="*/ 6 h 8"/>
                <a:gd name="T14" fmla="*/ 23 w 114"/>
                <a:gd name="T15" fmla="*/ 8 h 8"/>
                <a:gd name="T16" fmla="*/ 0 w 114"/>
                <a:gd name="T17" fmla="*/ 8 h 8"/>
                <a:gd name="T18" fmla="*/ 0 w 114"/>
                <a:gd name="T19" fmla="*/ 6 h 8"/>
                <a:gd name="T20" fmla="*/ 21 w 114"/>
                <a:gd name="T21" fmla="*/ 6 h 8"/>
                <a:gd name="T22" fmla="*/ 40 w 114"/>
                <a:gd name="T23" fmla="*/ 6 h 8"/>
                <a:gd name="T24" fmla="*/ 57 w 114"/>
                <a:gd name="T25" fmla="*/ 5 h 8"/>
                <a:gd name="T26" fmla="*/ 74 w 114"/>
                <a:gd name="T27" fmla="*/ 4 h 8"/>
                <a:gd name="T28" fmla="*/ 87 w 114"/>
                <a:gd name="T29" fmla="*/ 4 h 8"/>
                <a:gd name="T30" fmla="*/ 95 w 114"/>
                <a:gd name="T31" fmla="*/ 2 h 8"/>
                <a:gd name="T32" fmla="*/ 102 w 114"/>
                <a:gd name="T33" fmla="*/ 1 h 8"/>
                <a:gd name="T34" fmla="*/ 103 w 114"/>
                <a:gd name="T35" fmla="*/ 0 h 8"/>
                <a:gd name="T36" fmla="*/ 114 w 114"/>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8"/>
                <a:gd name="T59" fmla="*/ 114 w 114"/>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8">
                  <a:moveTo>
                    <a:pt x="114" y="0"/>
                  </a:moveTo>
                  <a:lnTo>
                    <a:pt x="112" y="1"/>
                  </a:lnTo>
                  <a:lnTo>
                    <a:pt x="106" y="2"/>
                  </a:lnTo>
                  <a:lnTo>
                    <a:pt x="95" y="4"/>
                  </a:lnTo>
                  <a:lnTo>
                    <a:pt x="81" y="5"/>
                  </a:lnTo>
                  <a:lnTo>
                    <a:pt x="64" y="6"/>
                  </a:lnTo>
                  <a:lnTo>
                    <a:pt x="45" y="6"/>
                  </a:lnTo>
                  <a:lnTo>
                    <a:pt x="23" y="8"/>
                  </a:lnTo>
                  <a:lnTo>
                    <a:pt x="0" y="8"/>
                  </a:lnTo>
                  <a:lnTo>
                    <a:pt x="0" y="6"/>
                  </a:lnTo>
                  <a:lnTo>
                    <a:pt x="21" y="6"/>
                  </a:lnTo>
                  <a:lnTo>
                    <a:pt x="40" y="6"/>
                  </a:lnTo>
                  <a:lnTo>
                    <a:pt x="57" y="5"/>
                  </a:lnTo>
                  <a:lnTo>
                    <a:pt x="74" y="4"/>
                  </a:lnTo>
                  <a:lnTo>
                    <a:pt x="87" y="4"/>
                  </a:lnTo>
                  <a:lnTo>
                    <a:pt x="95" y="2"/>
                  </a:lnTo>
                  <a:lnTo>
                    <a:pt x="102" y="1"/>
                  </a:lnTo>
                  <a:lnTo>
                    <a:pt x="103" y="0"/>
                  </a:lnTo>
                  <a:lnTo>
                    <a:pt x="114" y="0"/>
                  </a:lnTo>
                  <a:close/>
                </a:path>
              </a:pathLst>
            </a:custGeom>
            <a:solidFill>
              <a:srgbClr val="84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3" name="Freeform 620"/>
            <p:cNvSpPr>
              <a:spLocks/>
            </p:cNvSpPr>
            <p:nvPr/>
          </p:nvSpPr>
          <p:spPr bwMode="auto">
            <a:xfrm>
              <a:off x="1003" y="3032"/>
              <a:ext cx="103" cy="6"/>
            </a:xfrm>
            <a:custGeom>
              <a:avLst/>
              <a:gdLst>
                <a:gd name="T0" fmla="*/ 0 w 103"/>
                <a:gd name="T1" fmla="*/ 6 h 6"/>
                <a:gd name="T2" fmla="*/ 21 w 103"/>
                <a:gd name="T3" fmla="*/ 6 h 6"/>
                <a:gd name="T4" fmla="*/ 40 w 103"/>
                <a:gd name="T5" fmla="*/ 6 h 6"/>
                <a:gd name="T6" fmla="*/ 57 w 103"/>
                <a:gd name="T7" fmla="*/ 5 h 6"/>
                <a:gd name="T8" fmla="*/ 74 w 103"/>
                <a:gd name="T9" fmla="*/ 4 h 6"/>
                <a:gd name="T10" fmla="*/ 87 w 103"/>
                <a:gd name="T11" fmla="*/ 4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4 h 6"/>
                <a:gd name="T26" fmla="*/ 57 w 103"/>
                <a:gd name="T27" fmla="*/ 4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4"/>
                  </a:lnTo>
                  <a:lnTo>
                    <a:pt x="87" y="4"/>
                  </a:lnTo>
                  <a:lnTo>
                    <a:pt x="95" y="2"/>
                  </a:lnTo>
                  <a:lnTo>
                    <a:pt x="102" y="1"/>
                  </a:lnTo>
                  <a:lnTo>
                    <a:pt x="103" y="0"/>
                  </a:lnTo>
                  <a:lnTo>
                    <a:pt x="92" y="0"/>
                  </a:lnTo>
                  <a:lnTo>
                    <a:pt x="90" y="1"/>
                  </a:lnTo>
                  <a:lnTo>
                    <a:pt x="83" y="2"/>
                  </a:lnTo>
                  <a:lnTo>
                    <a:pt x="73" y="4"/>
                  </a:lnTo>
                  <a:lnTo>
                    <a:pt x="57" y="4"/>
                  </a:lnTo>
                  <a:lnTo>
                    <a:pt x="41" y="5"/>
                  </a:lnTo>
                  <a:lnTo>
                    <a:pt x="21" y="5"/>
                  </a:lnTo>
                  <a:lnTo>
                    <a:pt x="0" y="6"/>
                  </a:lnTo>
                  <a:close/>
                </a:path>
              </a:pathLst>
            </a:custGeom>
            <a:solidFill>
              <a:srgbClr val="80808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4" name="Freeform 621"/>
            <p:cNvSpPr>
              <a:spLocks/>
            </p:cNvSpPr>
            <p:nvPr/>
          </p:nvSpPr>
          <p:spPr bwMode="auto">
            <a:xfrm>
              <a:off x="1003" y="3032"/>
              <a:ext cx="92" cy="6"/>
            </a:xfrm>
            <a:custGeom>
              <a:avLst/>
              <a:gdLst>
                <a:gd name="T0" fmla="*/ 92 w 92"/>
                <a:gd name="T1" fmla="*/ 0 h 6"/>
                <a:gd name="T2" fmla="*/ 90 w 92"/>
                <a:gd name="T3" fmla="*/ 1 h 6"/>
                <a:gd name="T4" fmla="*/ 83 w 92"/>
                <a:gd name="T5" fmla="*/ 2 h 6"/>
                <a:gd name="T6" fmla="*/ 73 w 92"/>
                <a:gd name="T7" fmla="*/ 4 h 6"/>
                <a:gd name="T8" fmla="*/ 57 w 92"/>
                <a:gd name="T9" fmla="*/ 4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4 h 6"/>
                <a:gd name="T22" fmla="*/ 50 w 92"/>
                <a:gd name="T23" fmla="*/ 4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4"/>
                  </a:lnTo>
                  <a:lnTo>
                    <a:pt x="57" y="4"/>
                  </a:lnTo>
                  <a:lnTo>
                    <a:pt x="41" y="5"/>
                  </a:lnTo>
                  <a:lnTo>
                    <a:pt x="21" y="5"/>
                  </a:lnTo>
                  <a:lnTo>
                    <a:pt x="0" y="6"/>
                  </a:lnTo>
                  <a:lnTo>
                    <a:pt x="0" y="5"/>
                  </a:lnTo>
                  <a:lnTo>
                    <a:pt x="18" y="5"/>
                  </a:lnTo>
                  <a:lnTo>
                    <a:pt x="35" y="4"/>
                  </a:lnTo>
                  <a:lnTo>
                    <a:pt x="50" y="4"/>
                  </a:lnTo>
                  <a:lnTo>
                    <a:pt x="62" y="2"/>
                  </a:lnTo>
                  <a:lnTo>
                    <a:pt x="71" y="1"/>
                  </a:lnTo>
                  <a:lnTo>
                    <a:pt x="78" y="0"/>
                  </a:lnTo>
                  <a:lnTo>
                    <a:pt x="80" y="0"/>
                  </a:lnTo>
                  <a:lnTo>
                    <a:pt x="92" y="0"/>
                  </a:lnTo>
                  <a:close/>
                </a:path>
              </a:pathLst>
            </a:custGeom>
            <a:solidFill>
              <a:srgbClr val="7B7B7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5" name="Freeform 622"/>
            <p:cNvSpPr>
              <a:spLocks/>
            </p:cNvSpPr>
            <p:nvPr/>
          </p:nvSpPr>
          <p:spPr bwMode="auto">
            <a:xfrm>
              <a:off x="1003" y="3032"/>
              <a:ext cx="80" cy="5"/>
            </a:xfrm>
            <a:custGeom>
              <a:avLst/>
              <a:gdLst>
                <a:gd name="T0" fmla="*/ 0 w 80"/>
                <a:gd name="T1" fmla="*/ 5 h 5"/>
                <a:gd name="T2" fmla="*/ 18 w 80"/>
                <a:gd name="T3" fmla="*/ 5 h 5"/>
                <a:gd name="T4" fmla="*/ 35 w 80"/>
                <a:gd name="T5" fmla="*/ 4 h 5"/>
                <a:gd name="T6" fmla="*/ 50 w 80"/>
                <a:gd name="T7" fmla="*/ 4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4 h 5"/>
                <a:gd name="T26" fmla="*/ 18 w 80"/>
                <a:gd name="T27" fmla="*/ 4 h 5"/>
                <a:gd name="T28" fmla="*/ 0 w 80"/>
                <a:gd name="T29" fmla="*/ 4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4"/>
                  </a:lnTo>
                  <a:lnTo>
                    <a:pt x="50" y="4"/>
                  </a:lnTo>
                  <a:lnTo>
                    <a:pt x="62" y="2"/>
                  </a:lnTo>
                  <a:lnTo>
                    <a:pt x="71" y="1"/>
                  </a:lnTo>
                  <a:lnTo>
                    <a:pt x="78" y="0"/>
                  </a:lnTo>
                  <a:lnTo>
                    <a:pt x="80" y="0"/>
                  </a:lnTo>
                  <a:lnTo>
                    <a:pt x="66" y="0"/>
                  </a:lnTo>
                  <a:lnTo>
                    <a:pt x="64" y="0"/>
                  </a:lnTo>
                  <a:lnTo>
                    <a:pt x="57" y="1"/>
                  </a:lnTo>
                  <a:lnTo>
                    <a:pt x="47" y="2"/>
                  </a:lnTo>
                  <a:lnTo>
                    <a:pt x="33" y="4"/>
                  </a:lnTo>
                  <a:lnTo>
                    <a:pt x="18" y="4"/>
                  </a:lnTo>
                  <a:lnTo>
                    <a:pt x="0" y="4"/>
                  </a:lnTo>
                  <a:lnTo>
                    <a:pt x="0" y="5"/>
                  </a:lnTo>
                  <a:close/>
                </a:path>
              </a:pathLst>
            </a:custGeom>
            <a:solidFill>
              <a:srgbClr val="77777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6" name="Freeform 623"/>
            <p:cNvSpPr>
              <a:spLocks/>
            </p:cNvSpPr>
            <p:nvPr/>
          </p:nvSpPr>
          <p:spPr bwMode="auto">
            <a:xfrm>
              <a:off x="1003" y="3032"/>
              <a:ext cx="66" cy="4"/>
            </a:xfrm>
            <a:custGeom>
              <a:avLst/>
              <a:gdLst>
                <a:gd name="T0" fmla="*/ 66 w 66"/>
                <a:gd name="T1" fmla="*/ 0 h 4"/>
                <a:gd name="T2" fmla="*/ 64 w 66"/>
                <a:gd name="T3" fmla="*/ 0 h 4"/>
                <a:gd name="T4" fmla="*/ 57 w 66"/>
                <a:gd name="T5" fmla="*/ 1 h 4"/>
                <a:gd name="T6" fmla="*/ 47 w 66"/>
                <a:gd name="T7" fmla="*/ 2 h 4"/>
                <a:gd name="T8" fmla="*/ 33 w 66"/>
                <a:gd name="T9" fmla="*/ 4 h 4"/>
                <a:gd name="T10" fmla="*/ 18 w 66"/>
                <a:gd name="T11" fmla="*/ 4 h 4"/>
                <a:gd name="T12" fmla="*/ 0 w 66"/>
                <a:gd name="T13" fmla="*/ 4 h 4"/>
                <a:gd name="T14" fmla="*/ 0 w 66"/>
                <a:gd name="T15" fmla="*/ 2 h 4"/>
                <a:gd name="T16" fmla="*/ 17 w 66"/>
                <a:gd name="T17" fmla="*/ 2 h 4"/>
                <a:gd name="T18" fmla="*/ 31 w 66"/>
                <a:gd name="T19" fmla="*/ 2 h 4"/>
                <a:gd name="T20" fmla="*/ 42 w 66"/>
                <a:gd name="T21" fmla="*/ 1 h 4"/>
                <a:gd name="T22" fmla="*/ 50 w 66"/>
                <a:gd name="T23" fmla="*/ 0 h 4"/>
                <a:gd name="T24" fmla="*/ 52 w 66"/>
                <a:gd name="T25" fmla="*/ 0 h 4"/>
                <a:gd name="T26" fmla="*/ 66 w 66"/>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4"/>
                <a:gd name="T44" fmla="*/ 66 w 66"/>
                <a:gd name="T45" fmla="*/ 4 h 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4">
                  <a:moveTo>
                    <a:pt x="66" y="0"/>
                  </a:moveTo>
                  <a:lnTo>
                    <a:pt x="64" y="0"/>
                  </a:lnTo>
                  <a:lnTo>
                    <a:pt x="57" y="1"/>
                  </a:lnTo>
                  <a:lnTo>
                    <a:pt x="47" y="2"/>
                  </a:lnTo>
                  <a:lnTo>
                    <a:pt x="33" y="4"/>
                  </a:lnTo>
                  <a:lnTo>
                    <a:pt x="18" y="4"/>
                  </a:lnTo>
                  <a:lnTo>
                    <a:pt x="0" y="4"/>
                  </a:lnTo>
                  <a:lnTo>
                    <a:pt x="0" y="2"/>
                  </a:lnTo>
                  <a:lnTo>
                    <a:pt x="17" y="2"/>
                  </a:lnTo>
                  <a:lnTo>
                    <a:pt x="31" y="2"/>
                  </a:lnTo>
                  <a:lnTo>
                    <a:pt x="42" y="1"/>
                  </a:lnTo>
                  <a:lnTo>
                    <a:pt x="50" y="0"/>
                  </a:lnTo>
                  <a:lnTo>
                    <a:pt x="52" y="0"/>
                  </a:lnTo>
                  <a:lnTo>
                    <a:pt x="66" y="0"/>
                  </a:lnTo>
                  <a:close/>
                </a:path>
              </a:pathLst>
            </a:custGeom>
            <a:solidFill>
              <a:srgbClr val="73737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7" name="Freeform 624"/>
            <p:cNvSpPr>
              <a:spLocks/>
            </p:cNvSpPr>
            <p:nvPr/>
          </p:nvSpPr>
          <p:spPr bwMode="auto">
            <a:xfrm>
              <a:off x="1003" y="3032"/>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8" name="Freeform 625"/>
            <p:cNvSpPr>
              <a:spLocks/>
            </p:cNvSpPr>
            <p:nvPr/>
          </p:nvSpPr>
          <p:spPr bwMode="auto">
            <a:xfrm>
              <a:off x="1003" y="3032"/>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49" name="Freeform 626"/>
            <p:cNvSpPr>
              <a:spLocks/>
            </p:cNvSpPr>
            <p:nvPr/>
          </p:nvSpPr>
          <p:spPr bwMode="auto">
            <a:xfrm>
              <a:off x="1003" y="3032"/>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50" name="Freeform 627"/>
            <p:cNvSpPr>
              <a:spLocks/>
            </p:cNvSpPr>
            <p:nvPr/>
          </p:nvSpPr>
          <p:spPr bwMode="auto">
            <a:xfrm>
              <a:off x="1003" y="3032"/>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51" name="Freeform 628"/>
            <p:cNvSpPr>
              <a:spLocks/>
            </p:cNvSpPr>
            <p:nvPr/>
          </p:nvSpPr>
          <p:spPr bwMode="auto">
            <a:xfrm>
              <a:off x="1277" y="3002"/>
              <a:ext cx="48" cy="178"/>
            </a:xfrm>
            <a:custGeom>
              <a:avLst/>
              <a:gdLst>
                <a:gd name="T0" fmla="*/ 0 w 48"/>
                <a:gd name="T1" fmla="*/ 48 h 178"/>
                <a:gd name="T2" fmla="*/ 48 w 48"/>
                <a:gd name="T3" fmla="*/ 0 h 178"/>
                <a:gd name="T4" fmla="*/ 48 w 48"/>
                <a:gd name="T5" fmla="*/ 130 h 178"/>
                <a:gd name="T6" fmla="*/ 0 w 48"/>
                <a:gd name="T7" fmla="*/ 178 h 178"/>
                <a:gd name="T8" fmla="*/ 0 w 48"/>
                <a:gd name="T9" fmla="*/ 48 h 178"/>
                <a:gd name="T10" fmla="*/ 0 60000 65536"/>
                <a:gd name="T11" fmla="*/ 0 60000 65536"/>
                <a:gd name="T12" fmla="*/ 0 60000 65536"/>
                <a:gd name="T13" fmla="*/ 0 60000 65536"/>
                <a:gd name="T14" fmla="*/ 0 60000 65536"/>
                <a:gd name="T15" fmla="*/ 0 w 48"/>
                <a:gd name="T16" fmla="*/ 0 h 178"/>
                <a:gd name="T17" fmla="*/ 48 w 48"/>
                <a:gd name="T18" fmla="*/ 178 h 178"/>
              </a:gdLst>
              <a:ahLst/>
              <a:cxnLst>
                <a:cxn ang="T10">
                  <a:pos x="T0" y="T1"/>
                </a:cxn>
                <a:cxn ang="T11">
                  <a:pos x="T2" y="T3"/>
                </a:cxn>
                <a:cxn ang="T12">
                  <a:pos x="T4" y="T5"/>
                </a:cxn>
                <a:cxn ang="T13">
                  <a:pos x="T6" y="T7"/>
                </a:cxn>
                <a:cxn ang="T14">
                  <a:pos x="T8" y="T9"/>
                </a:cxn>
              </a:cxnLst>
              <a:rect l="T15" t="T16" r="T17" b="T18"/>
              <a:pathLst>
                <a:path w="48" h="178">
                  <a:moveTo>
                    <a:pt x="0" y="48"/>
                  </a:moveTo>
                  <a:lnTo>
                    <a:pt x="48" y="0"/>
                  </a:lnTo>
                  <a:lnTo>
                    <a:pt x="48" y="130"/>
                  </a:lnTo>
                  <a:lnTo>
                    <a:pt x="0" y="178"/>
                  </a:lnTo>
                  <a:lnTo>
                    <a:pt x="0" y="4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52" name="Rectangle 629"/>
            <p:cNvSpPr>
              <a:spLocks noChangeArrowheads="1"/>
            </p:cNvSpPr>
            <p:nvPr/>
          </p:nvSpPr>
          <p:spPr bwMode="auto">
            <a:xfrm>
              <a:off x="897" y="3050"/>
              <a:ext cx="380" cy="104"/>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253" name="Freeform 630"/>
            <p:cNvSpPr>
              <a:spLocks/>
            </p:cNvSpPr>
            <p:nvPr/>
          </p:nvSpPr>
          <p:spPr bwMode="auto">
            <a:xfrm>
              <a:off x="1016" y="3050"/>
              <a:ext cx="5" cy="104"/>
            </a:xfrm>
            <a:custGeom>
              <a:avLst/>
              <a:gdLst>
                <a:gd name="T0" fmla="*/ 5 w 5"/>
                <a:gd name="T1" fmla="*/ 0 h 104"/>
                <a:gd name="T2" fmla="*/ 1 w 5"/>
                <a:gd name="T3" fmla="*/ 25 h 104"/>
                <a:gd name="T4" fmla="*/ 0 w 5"/>
                <a:gd name="T5" fmla="*/ 52 h 104"/>
                <a:gd name="T6" fmla="*/ 1 w 5"/>
                <a:gd name="T7" fmla="*/ 77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5"/>
                  </a:lnTo>
                  <a:lnTo>
                    <a:pt x="0" y="52"/>
                  </a:lnTo>
                  <a:lnTo>
                    <a:pt x="1" y="77"/>
                  </a:lnTo>
                  <a:lnTo>
                    <a:pt x="5" y="104"/>
                  </a:lnTo>
                </a:path>
              </a:pathLst>
            </a:custGeom>
            <a:noFill/>
            <a:ln w="4763">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54" name="Rectangle 631"/>
            <p:cNvSpPr>
              <a:spLocks noChangeArrowheads="1"/>
            </p:cNvSpPr>
            <p:nvPr/>
          </p:nvSpPr>
          <p:spPr bwMode="auto">
            <a:xfrm>
              <a:off x="897" y="3154"/>
              <a:ext cx="380" cy="26"/>
            </a:xfrm>
            <a:prstGeom prst="rect">
              <a:avLst/>
            </a:prstGeom>
            <a:solidFill>
              <a:srgbClr val="9A9A9A"/>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255" name="Rectangle 632"/>
            <p:cNvSpPr>
              <a:spLocks noChangeArrowheads="1"/>
            </p:cNvSpPr>
            <p:nvPr/>
          </p:nvSpPr>
          <p:spPr bwMode="auto">
            <a:xfrm>
              <a:off x="1190" y="3081"/>
              <a:ext cx="15" cy="5"/>
            </a:xfrm>
            <a:prstGeom prst="rect">
              <a:avLst/>
            </a:prstGeom>
            <a:solidFill>
              <a:srgbClr val="C0C0C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256" name="Freeform 633"/>
            <p:cNvSpPr>
              <a:spLocks noEditPoints="1"/>
            </p:cNvSpPr>
            <p:nvPr/>
          </p:nvSpPr>
          <p:spPr bwMode="auto">
            <a:xfrm>
              <a:off x="1034" y="3073"/>
              <a:ext cx="62"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57" name="Freeform 634"/>
            <p:cNvSpPr>
              <a:spLocks noEditPoints="1"/>
            </p:cNvSpPr>
            <p:nvPr/>
          </p:nvSpPr>
          <p:spPr bwMode="auto">
            <a:xfrm>
              <a:off x="908" y="3060"/>
              <a:ext cx="275" cy="40"/>
            </a:xfrm>
            <a:custGeom>
              <a:avLst/>
              <a:gdLst>
                <a:gd name="T0" fmla="*/ 0 w 275"/>
                <a:gd name="T1" fmla="*/ 40 h 40"/>
                <a:gd name="T2" fmla="*/ 37 w 275"/>
                <a:gd name="T3" fmla="*/ 40 h 40"/>
                <a:gd name="T4" fmla="*/ 37 w 275"/>
                <a:gd name="T5" fmla="*/ 0 h 40"/>
                <a:gd name="T6" fmla="*/ 0 w 275"/>
                <a:gd name="T7" fmla="*/ 0 h 40"/>
                <a:gd name="T8" fmla="*/ 0 w 275"/>
                <a:gd name="T9" fmla="*/ 40 h 40"/>
                <a:gd name="T10" fmla="*/ 244 w 275"/>
                <a:gd name="T11" fmla="*/ 29 h 40"/>
                <a:gd name="T12" fmla="*/ 275 w 275"/>
                <a:gd name="T13" fmla="*/ 29 h 40"/>
                <a:gd name="T14" fmla="*/ 275 w 275"/>
                <a:gd name="T15" fmla="*/ 9 h 40"/>
                <a:gd name="T16" fmla="*/ 244 w 275"/>
                <a:gd name="T17" fmla="*/ 9 h 40"/>
                <a:gd name="T18" fmla="*/ 244 w 275"/>
                <a:gd name="T19" fmla="*/ 29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0"/>
                <a:gd name="T32" fmla="*/ 275 w 27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0">
                  <a:moveTo>
                    <a:pt x="0" y="40"/>
                  </a:moveTo>
                  <a:lnTo>
                    <a:pt x="37" y="40"/>
                  </a:lnTo>
                  <a:lnTo>
                    <a:pt x="37" y="0"/>
                  </a:lnTo>
                  <a:lnTo>
                    <a:pt x="0" y="0"/>
                  </a:lnTo>
                  <a:lnTo>
                    <a:pt x="0" y="40"/>
                  </a:lnTo>
                  <a:close/>
                  <a:moveTo>
                    <a:pt x="244" y="29"/>
                  </a:moveTo>
                  <a:lnTo>
                    <a:pt x="275" y="29"/>
                  </a:lnTo>
                  <a:lnTo>
                    <a:pt x="275" y="9"/>
                  </a:lnTo>
                  <a:lnTo>
                    <a:pt x="244" y="9"/>
                  </a:lnTo>
                  <a:lnTo>
                    <a:pt x="244" y="29"/>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58" name="Freeform 635"/>
            <p:cNvSpPr>
              <a:spLocks noEditPoints="1"/>
            </p:cNvSpPr>
            <p:nvPr/>
          </p:nvSpPr>
          <p:spPr bwMode="auto">
            <a:xfrm>
              <a:off x="900" y="3055"/>
              <a:ext cx="374" cy="118"/>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69 h 118"/>
                <a:gd name="T14" fmla="*/ 129 w 374"/>
                <a:gd name="T15" fmla="*/ 94 h 118"/>
                <a:gd name="T16" fmla="*/ 220 w 374"/>
                <a:gd name="T17" fmla="*/ 82 h 118"/>
                <a:gd name="T18" fmla="*/ 359 w 374"/>
                <a:gd name="T19" fmla="*/ 82 h 118"/>
                <a:gd name="T20" fmla="*/ 359 w 374"/>
                <a:gd name="T21" fmla="*/ 11 h 118"/>
                <a:gd name="T22" fmla="*/ 220 w 374"/>
                <a:gd name="T23" fmla="*/ 11 h 118"/>
                <a:gd name="T24" fmla="*/ 220 w 374"/>
                <a:gd name="T25" fmla="*/ 82 h 118"/>
                <a:gd name="T26" fmla="*/ 339 w 374"/>
                <a:gd name="T27" fmla="*/ 118 h 118"/>
                <a:gd name="T28" fmla="*/ 368 w 374"/>
                <a:gd name="T29" fmla="*/ 118 h 118"/>
                <a:gd name="T30" fmla="*/ 372 w 374"/>
                <a:gd name="T31" fmla="*/ 116 h 118"/>
                <a:gd name="T32" fmla="*/ 374 w 374"/>
                <a:gd name="T33" fmla="*/ 111 h 118"/>
                <a:gd name="T34" fmla="*/ 372 w 374"/>
                <a:gd name="T35" fmla="*/ 108 h 118"/>
                <a:gd name="T36" fmla="*/ 368 w 374"/>
                <a:gd name="T37" fmla="*/ 106 h 118"/>
                <a:gd name="T38" fmla="*/ 339 w 374"/>
                <a:gd name="T39" fmla="*/ 106 h 118"/>
                <a:gd name="T40" fmla="*/ 339 w 374"/>
                <a:gd name="T41" fmla="*/ 118 h 118"/>
                <a:gd name="T42" fmla="*/ 35 w 374"/>
                <a:gd name="T43" fmla="*/ 118 h 118"/>
                <a:gd name="T44" fmla="*/ 6 w 374"/>
                <a:gd name="T45" fmla="*/ 118 h 118"/>
                <a:gd name="T46" fmla="*/ 2 w 374"/>
                <a:gd name="T47" fmla="*/ 116 h 118"/>
                <a:gd name="T48" fmla="*/ 0 w 374"/>
                <a:gd name="T49" fmla="*/ 111 h 118"/>
                <a:gd name="T50" fmla="*/ 2 w 374"/>
                <a:gd name="T51" fmla="*/ 108 h 118"/>
                <a:gd name="T52" fmla="*/ 6 w 374"/>
                <a:gd name="T53" fmla="*/ 106 h 118"/>
                <a:gd name="T54" fmla="*/ 35 w 374"/>
                <a:gd name="T55" fmla="*/ 106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69"/>
                  </a:lnTo>
                  <a:lnTo>
                    <a:pt x="129" y="94"/>
                  </a:lnTo>
                  <a:close/>
                  <a:moveTo>
                    <a:pt x="220" y="82"/>
                  </a:moveTo>
                  <a:lnTo>
                    <a:pt x="359" y="82"/>
                  </a:lnTo>
                  <a:lnTo>
                    <a:pt x="359" y="11"/>
                  </a:lnTo>
                  <a:lnTo>
                    <a:pt x="220" y="11"/>
                  </a:lnTo>
                  <a:lnTo>
                    <a:pt x="220" y="82"/>
                  </a:lnTo>
                  <a:close/>
                  <a:moveTo>
                    <a:pt x="339" y="118"/>
                  </a:moveTo>
                  <a:lnTo>
                    <a:pt x="368" y="118"/>
                  </a:lnTo>
                  <a:lnTo>
                    <a:pt x="372" y="116"/>
                  </a:lnTo>
                  <a:lnTo>
                    <a:pt x="374" y="111"/>
                  </a:lnTo>
                  <a:lnTo>
                    <a:pt x="372" y="108"/>
                  </a:lnTo>
                  <a:lnTo>
                    <a:pt x="368" y="106"/>
                  </a:lnTo>
                  <a:lnTo>
                    <a:pt x="339" y="106"/>
                  </a:lnTo>
                  <a:lnTo>
                    <a:pt x="339" y="118"/>
                  </a:lnTo>
                  <a:close/>
                  <a:moveTo>
                    <a:pt x="35" y="118"/>
                  </a:moveTo>
                  <a:lnTo>
                    <a:pt x="6" y="118"/>
                  </a:lnTo>
                  <a:lnTo>
                    <a:pt x="2" y="116"/>
                  </a:lnTo>
                  <a:lnTo>
                    <a:pt x="0" y="111"/>
                  </a:lnTo>
                  <a:lnTo>
                    <a:pt x="2" y="108"/>
                  </a:lnTo>
                  <a:lnTo>
                    <a:pt x="6" y="106"/>
                  </a:lnTo>
                  <a:lnTo>
                    <a:pt x="35" y="106"/>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59" name="Line 636"/>
            <p:cNvSpPr>
              <a:spLocks noChangeShapeType="1"/>
            </p:cNvSpPr>
            <p:nvPr/>
          </p:nvSpPr>
          <p:spPr bwMode="auto">
            <a:xfrm>
              <a:off x="1098" y="3055"/>
              <a:ext cx="1" cy="94"/>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0" name="Line 637"/>
            <p:cNvSpPr>
              <a:spLocks noChangeShapeType="1"/>
            </p:cNvSpPr>
            <p:nvPr/>
          </p:nvSpPr>
          <p:spPr bwMode="auto">
            <a:xfrm flipH="1">
              <a:off x="1024" y="3086"/>
              <a:ext cx="74"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1" name="Line 638"/>
            <p:cNvSpPr>
              <a:spLocks noChangeShapeType="1"/>
            </p:cNvSpPr>
            <p:nvPr/>
          </p:nvSpPr>
          <p:spPr bwMode="auto">
            <a:xfrm flipH="1">
              <a:off x="1024" y="3117"/>
              <a:ext cx="74"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2" name="Line 639"/>
            <p:cNvSpPr>
              <a:spLocks noChangeShapeType="1"/>
            </p:cNvSpPr>
            <p:nvPr/>
          </p:nvSpPr>
          <p:spPr bwMode="auto">
            <a:xfrm>
              <a:off x="1215" y="3066"/>
              <a:ext cx="1" cy="2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3" name="Line 640"/>
            <p:cNvSpPr>
              <a:spLocks noChangeShapeType="1"/>
            </p:cNvSpPr>
            <p:nvPr/>
          </p:nvSpPr>
          <p:spPr bwMode="auto">
            <a:xfrm>
              <a:off x="1120" y="3093"/>
              <a:ext cx="139"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4" name="Line 641"/>
            <p:cNvSpPr>
              <a:spLocks noChangeShapeType="1"/>
            </p:cNvSpPr>
            <p:nvPr/>
          </p:nvSpPr>
          <p:spPr bwMode="auto">
            <a:xfrm flipV="1">
              <a:off x="1034" y="3050"/>
              <a:ext cx="1" cy="3"/>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5" name="Line 642"/>
            <p:cNvSpPr>
              <a:spLocks noChangeShapeType="1"/>
            </p:cNvSpPr>
            <p:nvPr/>
          </p:nvSpPr>
          <p:spPr bwMode="auto">
            <a:xfrm flipV="1">
              <a:off x="1034" y="3149"/>
              <a:ext cx="1" cy="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6" name="Line 643"/>
            <p:cNvSpPr>
              <a:spLocks noChangeShapeType="1"/>
            </p:cNvSpPr>
            <p:nvPr/>
          </p:nvSpPr>
          <p:spPr bwMode="auto">
            <a:xfrm>
              <a:off x="1036" y="3102"/>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7" name="Line 644"/>
            <p:cNvSpPr>
              <a:spLocks noChangeShapeType="1"/>
            </p:cNvSpPr>
            <p:nvPr/>
          </p:nvSpPr>
          <p:spPr bwMode="auto">
            <a:xfrm>
              <a:off x="1036" y="3076"/>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8" name="Line 645"/>
            <p:cNvSpPr>
              <a:spLocks noChangeShapeType="1"/>
            </p:cNvSpPr>
            <p:nvPr/>
          </p:nvSpPr>
          <p:spPr bwMode="auto">
            <a:xfrm>
              <a:off x="1081" y="3076"/>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69" name="Line 646"/>
            <p:cNvSpPr>
              <a:spLocks noChangeShapeType="1"/>
            </p:cNvSpPr>
            <p:nvPr/>
          </p:nvSpPr>
          <p:spPr bwMode="auto">
            <a:xfrm>
              <a:off x="1138" y="3086"/>
              <a:ext cx="6"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70" name="Freeform 647"/>
            <p:cNvSpPr>
              <a:spLocks/>
            </p:cNvSpPr>
            <p:nvPr/>
          </p:nvSpPr>
          <p:spPr bwMode="auto">
            <a:xfrm>
              <a:off x="1230" y="2752"/>
              <a:ext cx="47" cy="280"/>
            </a:xfrm>
            <a:custGeom>
              <a:avLst/>
              <a:gdLst>
                <a:gd name="T0" fmla="*/ 0 w 47"/>
                <a:gd name="T1" fmla="*/ 280 h 280"/>
                <a:gd name="T2" fmla="*/ 36 w 47"/>
                <a:gd name="T3" fmla="*/ 243 h 280"/>
                <a:gd name="T4" fmla="*/ 36 w 47"/>
                <a:gd name="T5" fmla="*/ 179 h 280"/>
                <a:gd name="T6" fmla="*/ 47 w 47"/>
                <a:gd name="T7" fmla="*/ 143 h 280"/>
                <a:gd name="T8" fmla="*/ 47 w 47"/>
                <a:gd name="T9" fmla="*/ 0 h 280"/>
                <a:gd name="T10" fmla="*/ 0 w 47"/>
                <a:gd name="T11" fmla="*/ 48 h 280"/>
                <a:gd name="T12" fmla="*/ 0 w 47"/>
                <a:gd name="T13" fmla="*/ 280 h 280"/>
                <a:gd name="T14" fmla="*/ 0 60000 65536"/>
                <a:gd name="T15" fmla="*/ 0 60000 65536"/>
                <a:gd name="T16" fmla="*/ 0 60000 65536"/>
                <a:gd name="T17" fmla="*/ 0 60000 65536"/>
                <a:gd name="T18" fmla="*/ 0 60000 65536"/>
                <a:gd name="T19" fmla="*/ 0 60000 65536"/>
                <a:gd name="T20" fmla="*/ 0 60000 65536"/>
                <a:gd name="T21" fmla="*/ 0 w 47"/>
                <a:gd name="T22" fmla="*/ 0 h 280"/>
                <a:gd name="T23" fmla="*/ 47 w 47"/>
                <a:gd name="T24" fmla="*/ 280 h 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0">
                  <a:moveTo>
                    <a:pt x="0" y="280"/>
                  </a:moveTo>
                  <a:lnTo>
                    <a:pt x="36" y="243"/>
                  </a:lnTo>
                  <a:lnTo>
                    <a:pt x="36" y="179"/>
                  </a:lnTo>
                  <a:lnTo>
                    <a:pt x="47" y="143"/>
                  </a:lnTo>
                  <a:lnTo>
                    <a:pt x="47" y="0"/>
                  </a:lnTo>
                  <a:lnTo>
                    <a:pt x="0" y="48"/>
                  </a:lnTo>
                  <a:lnTo>
                    <a:pt x="0" y="28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1" name="Freeform 648"/>
            <p:cNvSpPr>
              <a:spLocks/>
            </p:cNvSpPr>
            <p:nvPr/>
          </p:nvSpPr>
          <p:spPr bwMode="auto">
            <a:xfrm>
              <a:off x="945" y="2752"/>
              <a:ext cx="332" cy="48"/>
            </a:xfrm>
            <a:custGeom>
              <a:avLst/>
              <a:gdLst>
                <a:gd name="T0" fmla="*/ 332 w 332"/>
                <a:gd name="T1" fmla="*/ 0 h 48"/>
                <a:gd name="T2" fmla="*/ 47 w 332"/>
                <a:gd name="T3" fmla="*/ 0 h 48"/>
                <a:gd name="T4" fmla="*/ 0 w 332"/>
                <a:gd name="T5" fmla="*/ 48 h 48"/>
                <a:gd name="T6" fmla="*/ 285 w 332"/>
                <a:gd name="T7" fmla="*/ 48 h 48"/>
                <a:gd name="T8" fmla="*/ 332 w 332"/>
                <a:gd name="T9" fmla="*/ 0 h 48"/>
                <a:gd name="T10" fmla="*/ 0 60000 65536"/>
                <a:gd name="T11" fmla="*/ 0 60000 65536"/>
                <a:gd name="T12" fmla="*/ 0 60000 65536"/>
                <a:gd name="T13" fmla="*/ 0 60000 65536"/>
                <a:gd name="T14" fmla="*/ 0 60000 65536"/>
                <a:gd name="T15" fmla="*/ 0 w 332"/>
                <a:gd name="T16" fmla="*/ 0 h 48"/>
                <a:gd name="T17" fmla="*/ 332 w 332"/>
                <a:gd name="T18" fmla="*/ 48 h 48"/>
              </a:gdLst>
              <a:ahLst/>
              <a:cxnLst>
                <a:cxn ang="T10">
                  <a:pos x="T0" y="T1"/>
                </a:cxn>
                <a:cxn ang="T11">
                  <a:pos x="T2" y="T3"/>
                </a:cxn>
                <a:cxn ang="T12">
                  <a:pos x="T4" y="T5"/>
                </a:cxn>
                <a:cxn ang="T13">
                  <a:pos x="T6" y="T7"/>
                </a:cxn>
                <a:cxn ang="T14">
                  <a:pos x="T8" y="T9"/>
                </a:cxn>
              </a:cxnLst>
              <a:rect l="T15" t="T16" r="T17" b="T18"/>
              <a:pathLst>
                <a:path w="332" h="48">
                  <a:moveTo>
                    <a:pt x="332" y="0"/>
                  </a:moveTo>
                  <a:lnTo>
                    <a:pt x="47" y="0"/>
                  </a:lnTo>
                  <a:lnTo>
                    <a:pt x="0" y="48"/>
                  </a:lnTo>
                  <a:lnTo>
                    <a:pt x="285" y="48"/>
                  </a:lnTo>
                  <a:lnTo>
                    <a:pt x="332"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2" name="Rectangle 649"/>
            <p:cNvSpPr>
              <a:spLocks noChangeArrowheads="1"/>
            </p:cNvSpPr>
            <p:nvPr/>
          </p:nvSpPr>
          <p:spPr bwMode="auto">
            <a:xfrm>
              <a:off x="945" y="2800"/>
              <a:ext cx="285" cy="231"/>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273" name="Rectangle 650"/>
            <p:cNvSpPr>
              <a:spLocks noChangeArrowheads="1"/>
            </p:cNvSpPr>
            <p:nvPr/>
          </p:nvSpPr>
          <p:spPr bwMode="auto">
            <a:xfrm>
              <a:off x="1201" y="3002"/>
              <a:ext cx="14" cy="7"/>
            </a:xfrm>
            <a:prstGeom prst="rect">
              <a:avLst/>
            </a:prstGeom>
            <a:solidFill>
              <a:srgbClr val="00FF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274" name="Freeform 651"/>
            <p:cNvSpPr>
              <a:spLocks/>
            </p:cNvSpPr>
            <p:nvPr/>
          </p:nvSpPr>
          <p:spPr bwMode="auto">
            <a:xfrm>
              <a:off x="986" y="2835"/>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9 h 142"/>
                <a:gd name="T10" fmla="*/ 0 w 202"/>
                <a:gd name="T11" fmla="*/ 139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9"/>
                  </a:lnTo>
                  <a:lnTo>
                    <a:pt x="0" y="139"/>
                  </a:lnTo>
                  <a:lnTo>
                    <a:pt x="0" y="142"/>
                  </a:lnTo>
                  <a:close/>
                </a:path>
              </a:pathLst>
            </a:custGeom>
            <a:solidFill>
              <a:srgbClr val="8A8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5" name="Freeform 652"/>
            <p:cNvSpPr>
              <a:spLocks/>
            </p:cNvSpPr>
            <p:nvPr/>
          </p:nvSpPr>
          <p:spPr bwMode="auto">
            <a:xfrm>
              <a:off x="986" y="2835"/>
              <a:ext cx="197" cy="139"/>
            </a:xfrm>
            <a:custGeom>
              <a:avLst/>
              <a:gdLst>
                <a:gd name="T0" fmla="*/ 0 w 197"/>
                <a:gd name="T1" fmla="*/ 139 h 139"/>
                <a:gd name="T2" fmla="*/ 197 w 197"/>
                <a:gd name="T3" fmla="*/ 139 h 139"/>
                <a:gd name="T4" fmla="*/ 197 w 197"/>
                <a:gd name="T5" fmla="*/ 0 h 139"/>
                <a:gd name="T6" fmla="*/ 193 w 197"/>
                <a:gd name="T7" fmla="*/ 0 h 139"/>
                <a:gd name="T8" fmla="*/ 193 w 197"/>
                <a:gd name="T9" fmla="*/ 136 h 139"/>
                <a:gd name="T10" fmla="*/ 0 w 197"/>
                <a:gd name="T11" fmla="*/ 136 h 139"/>
                <a:gd name="T12" fmla="*/ 0 w 197"/>
                <a:gd name="T13" fmla="*/ 139 h 139"/>
                <a:gd name="T14" fmla="*/ 0 60000 65536"/>
                <a:gd name="T15" fmla="*/ 0 60000 65536"/>
                <a:gd name="T16" fmla="*/ 0 60000 65536"/>
                <a:gd name="T17" fmla="*/ 0 60000 65536"/>
                <a:gd name="T18" fmla="*/ 0 60000 65536"/>
                <a:gd name="T19" fmla="*/ 0 60000 65536"/>
                <a:gd name="T20" fmla="*/ 0 60000 65536"/>
                <a:gd name="T21" fmla="*/ 0 w 197"/>
                <a:gd name="T22" fmla="*/ 0 h 139"/>
                <a:gd name="T23" fmla="*/ 197 w 197"/>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9">
                  <a:moveTo>
                    <a:pt x="0" y="139"/>
                  </a:moveTo>
                  <a:lnTo>
                    <a:pt x="197" y="139"/>
                  </a:lnTo>
                  <a:lnTo>
                    <a:pt x="197" y="0"/>
                  </a:lnTo>
                  <a:lnTo>
                    <a:pt x="193" y="0"/>
                  </a:lnTo>
                  <a:lnTo>
                    <a:pt x="193" y="136"/>
                  </a:lnTo>
                  <a:lnTo>
                    <a:pt x="0" y="136"/>
                  </a:lnTo>
                  <a:lnTo>
                    <a:pt x="0" y="139"/>
                  </a:lnTo>
                  <a:close/>
                </a:path>
              </a:pathLst>
            </a:custGeom>
            <a:solidFill>
              <a:srgbClr val="8E8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6" name="Freeform 653"/>
            <p:cNvSpPr>
              <a:spLocks/>
            </p:cNvSpPr>
            <p:nvPr/>
          </p:nvSpPr>
          <p:spPr bwMode="auto">
            <a:xfrm>
              <a:off x="986" y="2835"/>
              <a:ext cx="193" cy="136"/>
            </a:xfrm>
            <a:custGeom>
              <a:avLst/>
              <a:gdLst>
                <a:gd name="T0" fmla="*/ 0 w 193"/>
                <a:gd name="T1" fmla="*/ 136 h 136"/>
                <a:gd name="T2" fmla="*/ 193 w 193"/>
                <a:gd name="T3" fmla="*/ 136 h 136"/>
                <a:gd name="T4" fmla="*/ 193 w 193"/>
                <a:gd name="T5" fmla="*/ 0 h 136"/>
                <a:gd name="T6" fmla="*/ 190 w 193"/>
                <a:gd name="T7" fmla="*/ 0 h 136"/>
                <a:gd name="T8" fmla="*/ 190 w 193"/>
                <a:gd name="T9" fmla="*/ 134 h 136"/>
                <a:gd name="T10" fmla="*/ 0 w 193"/>
                <a:gd name="T11" fmla="*/ 134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4"/>
                  </a:lnTo>
                  <a:lnTo>
                    <a:pt x="0" y="134"/>
                  </a:lnTo>
                  <a:lnTo>
                    <a:pt x="0" y="136"/>
                  </a:lnTo>
                  <a:close/>
                </a:path>
              </a:pathLst>
            </a:custGeom>
            <a:solidFill>
              <a:srgbClr val="929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7" name="Freeform 654"/>
            <p:cNvSpPr>
              <a:spLocks/>
            </p:cNvSpPr>
            <p:nvPr/>
          </p:nvSpPr>
          <p:spPr bwMode="auto">
            <a:xfrm>
              <a:off x="986" y="2835"/>
              <a:ext cx="190" cy="134"/>
            </a:xfrm>
            <a:custGeom>
              <a:avLst/>
              <a:gdLst>
                <a:gd name="T0" fmla="*/ 0 w 190"/>
                <a:gd name="T1" fmla="*/ 134 h 134"/>
                <a:gd name="T2" fmla="*/ 190 w 190"/>
                <a:gd name="T3" fmla="*/ 134 h 134"/>
                <a:gd name="T4" fmla="*/ 190 w 190"/>
                <a:gd name="T5" fmla="*/ 0 h 134"/>
                <a:gd name="T6" fmla="*/ 186 w 190"/>
                <a:gd name="T7" fmla="*/ 0 h 134"/>
                <a:gd name="T8" fmla="*/ 186 w 190"/>
                <a:gd name="T9" fmla="*/ 131 h 134"/>
                <a:gd name="T10" fmla="*/ 0 w 190"/>
                <a:gd name="T11" fmla="*/ 131 h 134"/>
                <a:gd name="T12" fmla="*/ 0 w 190"/>
                <a:gd name="T13" fmla="*/ 134 h 134"/>
                <a:gd name="T14" fmla="*/ 0 60000 65536"/>
                <a:gd name="T15" fmla="*/ 0 60000 65536"/>
                <a:gd name="T16" fmla="*/ 0 60000 65536"/>
                <a:gd name="T17" fmla="*/ 0 60000 65536"/>
                <a:gd name="T18" fmla="*/ 0 60000 65536"/>
                <a:gd name="T19" fmla="*/ 0 60000 65536"/>
                <a:gd name="T20" fmla="*/ 0 60000 65536"/>
                <a:gd name="T21" fmla="*/ 0 w 190"/>
                <a:gd name="T22" fmla="*/ 0 h 134"/>
                <a:gd name="T23" fmla="*/ 190 w 190"/>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4">
                  <a:moveTo>
                    <a:pt x="0" y="134"/>
                  </a:moveTo>
                  <a:lnTo>
                    <a:pt x="190" y="134"/>
                  </a:lnTo>
                  <a:lnTo>
                    <a:pt x="190" y="0"/>
                  </a:lnTo>
                  <a:lnTo>
                    <a:pt x="186" y="0"/>
                  </a:lnTo>
                  <a:lnTo>
                    <a:pt x="186" y="131"/>
                  </a:lnTo>
                  <a:lnTo>
                    <a:pt x="0" y="131"/>
                  </a:lnTo>
                  <a:lnTo>
                    <a:pt x="0" y="134"/>
                  </a:lnTo>
                  <a:close/>
                </a:path>
              </a:pathLst>
            </a:custGeom>
            <a:solidFill>
              <a:srgbClr val="969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8" name="Freeform 655"/>
            <p:cNvSpPr>
              <a:spLocks/>
            </p:cNvSpPr>
            <p:nvPr/>
          </p:nvSpPr>
          <p:spPr bwMode="auto">
            <a:xfrm>
              <a:off x="986" y="2835"/>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79" name="Freeform 656"/>
            <p:cNvSpPr>
              <a:spLocks/>
            </p:cNvSpPr>
            <p:nvPr/>
          </p:nvSpPr>
          <p:spPr bwMode="auto">
            <a:xfrm>
              <a:off x="986" y="2835"/>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0" name="Freeform 657"/>
            <p:cNvSpPr>
              <a:spLocks/>
            </p:cNvSpPr>
            <p:nvPr/>
          </p:nvSpPr>
          <p:spPr bwMode="auto">
            <a:xfrm>
              <a:off x="986" y="2835"/>
              <a:ext cx="178" cy="126"/>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1" name="Freeform 658"/>
            <p:cNvSpPr>
              <a:spLocks/>
            </p:cNvSpPr>
            <p:nvPr/>
          </p:nvSpPr>
          <p:spPr bwMode="auto">
            <a:xfrm>
              <a:off x="986" y="2835"/>
              <a:ext cx="174" cy="123"/>
            </a:xfrm>
            <a:custGeom>
              <a:avLst/>
              <a:gdLst>
                <a:gd name="T0" fmla="*/ 0 w 174"/>
                <a:gd name="T1" fmla="*/ 123 h 123"/>
                <a:gd name="T2" fmla="*/ 174 w 174"/>
                <a:gd name="T3" fmla="*/ 123 h 123"/>
                <a:gd name="T4" fmla="*/ 174 w 174"/>
                <a:gd name="T5" fmla="*/ 0 h 123"/>
                <a:gd name="T6" fmla="*/ 171 w 174"/>
                <a:gd name="T7" fmla="*/ 0 h 123"/>
                <a:gd name="T8" fmla="*/ 171 w 174"/>
                <a:gd name="T9" fmla="*/ 120 h 123"/>
                <a:gd name="T10" fmla="*/ 0 w 174"/>
                <a:gd name="T11" fmla="*/ 120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20"/>
                  </a:lnTo>
                  <a:lnTo>
                    <a:pt x="0" y="120"/>
                  </a:lnTo>
                  <a:lnTo>
                    <a:pt x="0" y="123"/>
                  </a:lnTo>
                  <a:close/>
                </a:path>
              </a:pathLst>
            </a:custGeom>
            <a:solidFill>
              <a:srgbClr val="A5A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2" name="Freeform 659"/>
            <p:cNvSpPr>
              <a:spLocks/>
            </p:cNvSpPr>
            <p:nvPr/>
          </p:nvSpPr>
          <p:spPr bwMode="auto">
            <a:xfrm>
              <a:off x="986" y="2835"/>
              <a:ext cx="171" cy="120"/>
            </a:xfrm>
            <a:custGeom>
              <a:avLst/>
              <a:gdLst>
                <a:gd name="T0" fmla="*/ 0 w 171"/>
                <a:gd name="T1" fmla="*/ 120 h 120"/>
                <a:gd name="T2" fmla="*/ 171 w 171"/>
                <a:gd name="T3" fmla="*/ 120 h 120"/>
                <a:gd name="T4" fmla="*/ 171 w 171"/>
                <a:gd name="T5" fmla="*/ 0 h 120"/>
                <a:gd name="T6" fmla="*/ 167 w 171"/>
                <a:gd name="T7" fmla="*/ 0 h 120"/>
                <a:gd name="T8" fmla="*/ 167 w 171"/>
                <a:gd name="T9" fmla="*/ 117 h 120"/>
                <a:gd name="T10" fmla="*/ 0 w 171"/>
                <a:gd name="T11" fmla="*/ 117 h 120"/>
                <a:gd name="T12" fmla="*/ 0 w 171"/>
                <a:gd name="T13" fmla="*/ 120 h 120"/>
                <a:gd name="T14" fmla="*/ 0 60000 65536"/>
                <a:gd name="T15" fmla="*/ 0 60000 65536"/>
                <a:gd name="T16" fmla="*/ 0 60000 65536"/>
                <a:gd name="T17" fmla="*/ 0 60000 65536"/>
                <a:gd name="T18" fmla="*/ 0 60000 65536"/>
                <a:gd name="T19" fmla="*/ 0 60000 65536"/>
                <a:gd name="T20" fmla="*/ 0 60000 65536"/>
                <a:gd name="T21" fmla="*/ 0 w 171"/>
                <a:gd name="T22" fmla="*/ 0 h 120"/>
                <a:gd name="T23" fmla="*/ 171 w 171"/>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20">
                  <a:moveTo>
                    <a:pt x="0" y="120"/>
                  </a:moveTo>
                  <a:lnTo>
                    <a:pt x="171" y="120"/>
                  </a:lnTo>
                  <a:lnTo>
                    <a:pt x="171" y="0"/>
                  </a:lnTo>
                  <a:lnTo>
                    <a:pt x="167" y="0"/>
                  </a:lnTo>
                  <a:lnTo>
                    <a:pt x="167" y="117"/>
                  </a:lnTo>
                  <a:lnTo>
                    <a:pt x="0" y="117"/>
                  </a:lnTo>
                  <a:lnTo>
                    <a:pt x="0" y="120"/>
                  </a:lnTo>
                  <a:close/>
                </a:path>
              </a:pathLst>
            </a:custGeom>
            <a:solidFill>
              <a:srgbClr val="A9A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3" name="Freeform 660"/>
            <p:cNvSpPr>
              <a:spLocks/>
            </p:cNvSpPr>
            <p:nvPr/>
          </p:nvSpPr>
          <p:spPr bwMode="auto">
            <a:xfrm>
              <a:off x="986" y="2835"/>
              <a:ext cx="167" cy="117"/>
            </a:xfrm>
            <a:custGeom>
              <a:avLst/>
              <a:gdLst>
                <a:gd name="T0" fmla="*/ 0 w 167"/>
                <a:gd name="T1" fmla="*/ 117 h 117"/>
                <a:gd name="T2" fmla="*/ 167 w 167"/>
                <a:gd name="T3" fmla="*/ 117 h 117"/>
                <a:gd name="T4" fmla="*/ 167 w 167"/>
                <a:gd name="T5" fmla="*/ 0 h 117"/>
                <a:gd name="T6" fmla="*/ 162 w 167"/>
                <a:gd name="T7" fmla="*/ 0 h 117"/>
                <a:gd name="T8" fmla="*/ 162 w 167"/>
                <a:gd name="T9" fmla="*/ 115 h 117"/>
                <a:gd name="T10" fmla="*/ 0 w 167"/>
                <a:gd name="T11" fmla="*/ 115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5"/>
                  </a:lnTo>
                  <a:lnTo>
                    <a:pt x="0" y="115"/>
                  </a:lnTo>
                  <a:lnTo>
                    <a:pt x="0" y="117"/>
                  </a:lnTo>
                  <a:close/>
                </a:path>
              </a:pathLst>
            </a:custGeom>
            <a:solidFill>
              <a:srgbClr val="ADA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4" name="Freeform 661"/>
            <p:cNvSpPr>
              <a:spLocks/>
            </p:cNvSpPr>
            <p:nvPr/>
          </p:nvSpPr>
          <p:spPr bwMode="auto">
            <a:xfrm>
              <a:off x="986" y="2835"/>
              <a:ext cx="162" cy="115"/>
            </a:xfrm>
            <a:custGeom>
              <a:avLst/>
              <a:gdLst>
                <a:gd name="T0" fmla="*/ 0 w 162"/>
                <a:gd name="T1" fmla="*/ 115 h 115"/>
                <a:gd name="T2" fmla="*/ 162 w 162"/>
                <a:gd name="T3" fmla="*/ 115 h 115"/>
                <a:gd name="T4" fmla="*/ 162 w 162"/>
                <a:gd name="T5" fmla="*/ 0 h 115"/>
                <a:gd name="T6" fmla="*/ 158 w 162"/>
                <a:gd name="T7" fmla="*/ 0 h 115"/>
                <a:gd name="T8" fmla="*/ 158 w 162"/>
                <a:gd name="T9" fmla="*/ 111 h 115"/>
                <a:gd name="T10" fmla="*/ 0 w 162"/>
                <a:gd name="T11" fmla="*/ 111 h 115"/>
                <a:gd name="T12" fmla="*/ 0 w 162"/>
                <a:gd name="T13" fmla="*/ 115 h 115"/>
                <a:gd name="T14" fmla="*/ 0 60000 65536"/>
                <a:gd name="T15" fmla="*/ 0 60000 65536"/>
                <a:gd name="T16" fmla="*/ 0 60000 65536"/>
                <a:gd name="T17" fmla="*/ 0 60000 65536"/>
                <a:gd name="T18" fmla="*/ 0 60000 65536"/>
                <a:gd name="T19" fmla="*/ 0 60000 65536"/>
                <a:gd name="T20" fmla="*/ 0 60000 65536"/>
                <a:gd name="T21" fmla="*/ 0 w 162"/>
                <a:gd name="T22" fmla="*/ 0 h 115"/>
                <a:gd name="T23" fmla="*/ 162 w 162"/>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5">
                  <a:moveTo>
                    <a:pt x="0" y="115"/>
                  </a:moveTo>
                  <a:lnTo>
                    <a:pt x="162" y="115"/>
                  </a:lnTo>
                  <a:lnTo>
                    <a:pt x="162" y="0"/>
                  </a:lnTo>
                  <a:lnTo>
                    <a:pt x="158" y="0"/>
                  </a:lnTo>
                  <a:lnTo>
                    <a:pt x="158" y="111"/>
                  </a:lnTo>
                  <a:lnTo>
                    <a:pt x="0" y="111"/>
                  </a:lnTo>
                  <a:lnTo>
                    <a:pt x="0" y="115"/>
                  </a:lnTo>
                  <a:close/>
                </a:path>
              </a:pathLst>
            </a:custGeom>
            <a:solidFill>
              <a:srgbClr val="B0B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5" name="Freeform 662"/>
            <p:cNvSpPr>
              <a:spLocks/>
            </p:cNvSpPr>
            <p:nvPr/>
          </p:nvSpPr>
          <p:spPr bwMode="auto">
            <a:xfrm>
              <a:off x="986" y="2835"/>
              <a:ext cx="158" cy="111"/>
            </a:xfrm>
            <a:custGeom>
              <a:avLst/>
              <a:gdLst>
                <a:gd name="T0" fmla="*/ 0 w 158"/>
                <a:gd name="T1" fmla="*/ 111 h 111"/>
                <a:gd name="T2" fmla="*/ 158 w 158"/>
                <a:gd name="T3" fmla="*/ 111 h 111"/>
                <a:gd name="T4" fmla="*/ 158 w 158"/>
                <a:gd name="T5" fmla="*/ 0 h 111"/>
                <a:gd name="T6" fmla="*/ 153 w 158"/>
                <a:gd name="T7" fmla="*/ 0 h 111"/>
                <a:gd name="T8" fmla="*/ 153 w 158"/>
                <a:gd name="T9" fmla="*/ 108 h 111"/>
                <a:gd name="T10" fmla="*/ 0 w 158"/>
                <a:gd name="T11" fmla="*/ 108 h 111"/>
                <a:gd name="T12" fmla="*/ 0 w 158"/>
                <a:gd name="T13" fmla="*/ 111 h 111"/>
                <a:gd name="T14" fmla="*/ 0 60000 65536"/>
                <a:gd name="T15" fmla="*/ 0 60000 65536"/>
                <a:gd name="T16" fmla="*/ 0 60000 65536"/>
                <a:gd name="T17" fmla="*/ 0 60000 65536"/>
                <a:gd name="T18" fmla="*/ 0 60000 65536"/>
                <a:gd name="T19" fmla="*/ 0 60000 65536"/>
                <a:gd name="T20" fmla="*/ 0 60000 65536"/>
                <a:gd name="T21" fmla="*/ 0 w 158"/>
                <a:gd name="T22" fmla="*/ 0 h 111"/>
                <a:gd name="T23" fmla="*/ 158 w 158"/>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1">
                  <a:moveTo>
                    <a:pt x="0" y="111"/>
                  </a:moveTo>
                  <a:lnTo>
                    <a:pt x="158" y="111"/>
                  </a:lnTo>
                  <a:lnTo>
                    <a:pt x="158" y="0"/>
                  </a:lnTo>
                  <a:lnTo>
                    <a:pt x="153" y="0"/>
                  </a:lnTo>
                  <a:lnTo>
                    <a:pt x="153" y="108"/>
                  </a:lnTo>
                  <a:lnTo>
                    <a:pt x="0" y="108"/>
                  </a:lnTo>
                  <a:lnTo>
                    <a:pt x="0" y="111"/>
                  </a:lnTo>
                  <a:close/>
                </a:path>
              </a:pathLst>
            </a:custGeom>
            <a:solidFill>
              <a:srgbClr val="B4B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6" name="Freeform 663"/>
            <p:cNvSpPr>
              <a:spLocks/>
            </p:cNvSpPr>
            <p:nvPr/>
          </p:nvSpPr>
          <p:spPr bwMode="auto">
            <a:xfrm>
              <a:off x="986" y="2835"/>
              <a:ext cx="153" cy="108"/>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7" name="Freeform 664"/>
            <p:cNvSpPr>
              <a:spLocks/>
            </p:cNvSpPr>
            <p:nvPr/>
          </p:nvSpPr>
          <p:spPr bwMode="auto">
            <a:xfrm>
              <a:off x="986" y="2835"/>
              <a:ext cx="148" cy="104"/>
            </a:xfrm>
            <a:custGeom>
              <a:avLst/>
              <a:gdLst>
                <a:gd name="T0" fmla="*/ 0 w 148"/>
                <a:gd name="T1" fmla="*/ 104 h 104"/>
                <a:gd name="T2" fmla="*/ 148 w 148"/>
                <a:gd name="T3" fmla="*/ 104 h 104"/>
                <a:gd name="T4" fmla="*/ 148 w 148"/>
                <a:gd name="T5" fmla="*/ 0 h 104"/>
                <a:gd name="T6" fmla="*/ 143 w 148"/>
                <a:gd name="T7" fmla="*/ 0 h 104"/>
                <a:gd name="T8" fmla="*/ 143 w 148"/>
                <a:gd name="T9" fmla="*/ 101 h 104"/>
                <a:gd name="T10" fmla="*/ 0 w 148"/>
                <a:gd name="T11" fmla="*/ 101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1"/>
                  </a:lnTo>
                  <a:lnTo>
                    <a:pt x="0" y="101"/>
                  </a:lnTo>
                  <a:lnTo>
                    <a:pt x="0" y="104"/>
                  </a:lnTo>
                  <a:close/>
                </a:path>
              </a:pathLst>
            </a:custGeom>
            <a:solidFill>
              <a:srgbClr val="BBB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8" name="Freeform 665"/>
            <p:cNvSpPr>
              <a:spLocks/>
            </p:cNvSpPr>
            <p:nvPr/>
          </p:nvSpPr>
          <p:spPr bwMode="auto">
            <a:xfrm>
              <a:off x="986" y="2835"/>
              <a:ext cx="143" cy="101"/>
            </a:xfrm>
            <a:custGeom>
              <a:avLst/>
              <a:gdLst>
                <a:gd name="T0" fmla="*/ 0 w 143"/>
                <a:gd name="T1" fmla="*/ 101 h 101"/>
                <a:gd name="T2" fmla="*/ 143 w 143"/>
                <a:gd name="T3" fmla="*/ 101 h 101"/>
                <a:gd name="T4" fmla="*/ 143 w 143"/>
                <a:gd name="T5" fmla="*/ 0 h 101"/>
                <a:gd name="T6" fmla="*/ 138 w 143"/>
                <a:gd name="T7" fmla="*/ 0 h 101"/>
                <a:gd name="T8" fmla="*/ 138 w 143"/>
                <a:gd name="T9" fmla="*/ 97 h 101"/>
                <a:gd name="T10" fmla="*/ 0 w 143"/>
                <a:gd name="T11" fmla="*/ 97 h 101"/>
                <a:gd name="T12" fmla="*/ 0 w 143"/>
                <a:gd name="T13" fmla="*/ 101 h 101"/>
                <a:gd name="T14" fmla="*/ 0 60000 65536"/>
                <a:gd name="T15" fmla="*/ 0 60000 65536"/>
                <a:gd name="T16" fmla="*/ 0 60000 65536"/>
                <a:gd name="T17" fmla="*/ 0 60000 65536"/>
                <a:gd name="T18" fmla="*/ 0 60000 65536"/>
                <a:gd name="T19" fmla="*/ 0 60000 65536"/>
                <a:gd name="T20" fmla="*/ 0 60000 65536"/>
                <a:gd name="T21" fmla="*/ 0 w 143"/>
                <a:gd name="T22" fmla="*/ 0 h 101"/>
                <a:gd name="T23" fmla="*/ 143 w 143"/>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1">
                  <a:moveTo>
                    <a:pt x="0" y="101"/>
                  </a:moveTo>
                  <a:lnTo>
                    <a:pt x="143" y="101"/>
                  </a:lnTo>
                  <a:lnTo>
                    <a:pt x="143" y="0"/>
                  </a:lnTo>
                  <a:lnTo>
                    <a:pt x="138" y="0"/>
                  </a:lnTo>
                  <a:lnTo>
                    <a:pt x="138" y="97"/>
                  </a:lnTo>
                  <a:lnTo>
                    <a:pt x="0" y="97"/>
                  </a:lnTo>
                  <a:lnTo>
                    <a:pt x="0" y="101"/>
                  </a:lnTo>
                  <a:close/>
                </a:path>
              </a:pathLst>
            </a:custGeom>
            <a:solidFill>
              <a:srgbClr val="BFB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89" name="Freeform 666"/>
            <p:cNvSpPr>
              <a:spLocks/>
            </p:cNvSpPr>
            <p:nvPr/>
          </p:nvSpPr>
          <p:spPr bwMode="auto">
            <a:xfrm>
              <a:off x="986" y="2835"/>
              <a:ext cx="138" cy="97"/>
            </a:xfrm>
            <a:custGeom>
              <a:avLst/>
              <a:gdLst>
                <a:gd name="T0" fmla="*/ 0 w 138"/>
                <a:gd name="T1" fmla="*/ 97 h 97"/>
                <a:gd name="T2" fmla="*/ 138 w 138"/>
                <a:gd name="T3" fmla="*/ 97 h 97"/>
                <a:gd name="T4" fmla="*/ 138 w 138"/>
                <a:gd name="T5" fmla="*/ 0 h 97"/>
                <a:gd name="T6" fmla="*/ 133 w 138"/>
                <a:gd name="T7" fmla="*/ 0 h 97"/>
                <a:gd name="T8" fmla="*/ 133 w 138"/>
                <a:gd name="T9" fmla="*/ 93 h 97"/>
                <a:gd name="T10" fmla="*/ 0 w 138"/>
                <a:gd name="T11" fmla="*/ 93 h 97"/>
                <a:gd name="T12" fmla="*/ 0 w 138"/>
                <a:gd name="T13" fmla="*/ 97 h 97"/>
                <a:gd name="T14" fmla="*/ 0 60000 65536"/>
                <a:gd name="T15" fmla="*/ 0 60000 65536"/>
                <a:gd name="T16" fmla="*/ 0 60000 65536"/>
                <a:gd name="T17" fmla="*/ 0 60000 65536"/>
                <a:gd name="T18" fmla="*/ 0 60000 65536"/>
                <a:gd name="T19" fmla="*/ 0 60000 65536"/>
                <a:gd name="T20" fmla="*/ 0 60000 65536"/>
                <a:gd name="T21" fmla="*/ 0 w 138"/>
                <a:gd name="T22" fmla="*/ 0 h 97"/>
                <a:gd name="T23" fmla="*/ 138 w 138"/>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7">
                  <a:moveTo>
                    <a:pt x="0" y="97"/>
                  </a:moveTo>
                  <a:lnTo>
                    <a:pt x="138" y="97"/>
                  </a:lnTo>
                  <a:lnTo>
                    <a:pt x="138" y="0"/>
                  </a:lnTo>
                  <a:lnTo>
                    <a:pt x="133" y="0"/>
                  </a:lnTo>
                  <a:lnTo>
                    <a:pt x="133" y="93"/>
                  </a:lnTo>
                  <a:lnTo>
                    <a:pt x="0" y="93"/>
                  </a:lnTo>
                  <a:lnTo>
                    <a:pt x="0" y="97"/>
                  </a:lnTo>
                  <a:close/>
                </a:path>
              </a:pathLst>
            </a:custGeom>
            <a:solidFill>
              <a:srgbClr val="C3C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0" name="Freeform 667"/>
            <p:cNvSpPr>
              <a:spLocks/>
            </p:cNvSpPr>
            <p:nvPr/>
          </p:nvSpPr>
          <p:spPr bwMode="auto">
            <a:xfrm>
              <a:off x="986" y="2835"/>
              <a:ext cx="133" cy="93"/>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1" name="Freeform 668"/>
            <p:cNvSpPr>
              <a:spLocks/>
            </p:cNvSpPr>
            <p:nvPr/>
          </p:nvSpPr>
          <p:spPr bwMode="auto">
            <a:xfrm>
              <a:off x="986" y="2835"/>
              <a:ext cx="126" cy="89"/>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2" name="Freeform 669"/>
            <p:cNvSpPr>
              <a:spLocks/>
            </p:cNvSpPr>
            <p:nvPr/>
          </p:nvSpPr>
          <p:spPr bwMode="auto">
            <a:xfrm>
              <a:off x="986" y="2835"/>
              <a:ext cx="121" cy="85"/>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3" name="Freeform 670"/>
            <p:cNvSpPr>
              <a:spLocks/>
            </p:cNvSpPr>
            <p:nvPr/>
          </p:nvSpPr>
          <p:spPr bwMode="auto">
            <a:xfrm>
              <a:off x="986" y="2835"/>
              <a:ext cx="115" cy="8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4" name="Freeform 671"/>
            <p:cNvSpPr>
              <a:spLocks/>
            </p:cNvSpPr>
            <p:nvPr/>
          </p:nvSpPr>
          <p:spPr bwMode="auto">
            <a:xfrm>
              <a:off x="986" y="2835"/>
              <a:ext cx="109" cy="76"/>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5" name="Freeform 672"/>
            <p:cNvSpPr>
              <a:spLocks/>
            </p:cNvSpPr>
            <p:nvPr/>
          </p:nvSpPr>
          <p:spPr bwMode="auto">
            <a:xfrm>
              <a:off x="984" y="2834"/>
              <a:ext cx="103" cy="72"/>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6" name="Freeform 673"/>
            <p:cNvSpPr>
              <a:spLocks/>
            </p:cNvSpPr>
            <p:nvPr/>
          </p:nvSpPr>
          <p:spPr bwMode="auto">
            <a:xfrm>
              <a:off x="984" y="2834"/>
              <a:ext cx="97" cy="67"/>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7" name="Freeform 674"/>
            <p:cNvSpPr>
              <a:spLocks/>
            </p:cNvSpPr>
            <p:nvPr/>
          </p:nvSpPr>
          <p:spPr bwMode="auto">
            <a:xfrm>
              <a:off x="986" y="2835"/>
              <a:ext cx="87" cy="61"/>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8" name="Freeform 675"/>
            <p:cNvSpPr>
              <a:spLocks/>
            </p:cNvSpPr>
            <p:nvPr/>
          </p:nvSpPr>
          <p:spPr bwMode="auto">
            <a:xfrm>
              <a:off x="986" y="2835"/>
              <a:ext cx="79" cy="56"/>
            </a:xfrm>
            <a:custGeom>
              <a:avLst/>
              <a:gdLst>
                <a:gd name="T0" fmla="*/ 0 w 79"/>
                <a:gd name="T1" fmla="*/ 56 h 56"/>
                <a:gd name="T2" fmla="*/ 79 w 79"/>
                <a:gd name="T3" fmla="*/ 56 h 56"/>
                <a:gd name="T4" fmla="*/ 79 w 79"/>
                <a:gd name="T5" fmla="*/ 0 h 56"/>
                <a:gd name="T6" fmla="*/ 71 w 79"/>
                <a:gd name="T7" fmla="*/ 0 h 56"/>
                <a:gd name="T8" fmla="*/ 71 w 79"/>
                <a:gd name="T9" fmla="*/ 50 h 56"/>
                <a:gd name="T10" fmla="*/ 0 w 79"/>
                <a:gd name="T11" fmla="*/ 50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50"/>
                  </a:lnTo>
                  <a:lnTo>
                    <a:pt x="0" y="50"/>
                  </a:lnTo>
                  <a:lnTo>
                    <a:pt x="0" y="56"/>
                  </a:lnTo>
                  <a:close/>
                </a:path>
              </a:pathLst>
            </a:custGeom>
            <a:solidFill>
              <a:srgbClr val="E4E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99" name="Freeform 676"/>
            <p:cNvSpPr>
              <a:spLocks/>
            </p:cNvSpPr>
            <p:nvPr/>
          </p:nvSpPr>
          <p:spPr bwMode="auto">
            <a:xfrm>
              <a:off x="986" y="2835"/>
              <a:ext cx="71" cy="50"/>
            </a:xfrm>
            <a:custGeom>
              <a:avLst/>
              <a:gdLst>
                <a:gd name="T0" fmla="*/ 0 w 71"/>
                <a:gd name="T1" fmla="*/ 50 h 50"/>
                <a:gd name="T2" fmla="*/ 71 w 71"/>
                <a:gd name="T3" fmla="*/ 50 h 50"/>
                <a:gd name="T4" fmla="*/ 71 w 71"/>
                <a:gd name="T5" fmla="*/ 0 h 50"/>
                <a:gd name="T6" fmla="*/ 62 w 71"/>
                <a:gd name="T7" fmla="*/ 0 h 50"/>
                <a:gd name="T8" fmla="*/ 62 w 71"/>
                <a:gd name="T9" fmla="*/ 44 h 50"/>
                <a:gd name="T10" fmla="*/ 0 w 71"/>
                <a:gd name="T11" fmla="*/ 44 h 50"/>
                <a:gd name="T12" fmla="*/ 0 w 71"/>
                <a:gd name="T13" fmla="*/ 50 h 50"/>
                <a:gd name="T14" fmla="*/ 0 60000 65536"/>
                <a:gd name="T15" fmla="*/ 0 60000 65536"/>
                <a:gd name="T16" fmla="*/ 0 60000 65536"/>
                <a:gd name="T17" fmla="*/ 0 60000 65536"/>
                <a:gd name="T18" fmla="*/ 0 60000 65536"/>
                <a:gd name="T19" fmla="*/ 0 60000 65536"/>
                <a:gd name="T20" fmla="*/ 0 60000 65536"/>
                <a:gd name="T21" fmla="*/ 0 w 71"/>
                <a:gd name="T22" fmla="*/ 0 h 50"/>
                <a:gd name="T23" fmla="*/ 71 w 71"/>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0">
                  <a:moveTo>
                    <a:pt x="0" y="50"/>
                  </a:moveTo>
                  <a:lnTo>
                    <a:pt x="71" y="50"/>
                  </a:lnTo>
                  <a:lnTo>
                    <a:pt x="71" y="0"/>
                  </a:lnTo>
                  <a:lnTo>
                    <a:pt x="62" y="0"/>
                  </a:lnTo>
                  <a:lnTo>
                    <a:pt x="62" y="44"/>
                  </a:lnTo>
                  <a:lnTo>
                    <a:pt x="0" y="44"/>
                  </a:lnTo>
                  <a:lnTo>
                    <a:pt x="0" y="50"/>
                  </a:lnTo>
                  <a:close/>
                </a:path>
              </a:pathLst>
            </a:custGeom>
            <a:solidFill>
              <a:srgbClr val="E8E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0" name="Freeform 677"/>
            <p:cNvSpPr>
              <a:spLocks/>
            </p:cNvSpPr>
            <p:nvPr/>
          </p:nvSpPr>
          <p:spPr bwMode="auto">
            <a:xfrm>
              <a:off x="986" y="2835"/>
              <a:ext cx="62" cy="44"/>
            </a:xfrm>
            <a:custGeom>
              <a:avLst/>
              <a:gdLst>
                <a:gd name="T0" fmla="*/ 0 w 62"/>
                <a:gd name="T1" fmla="*/ 44 h 44"/>
                <a:gd name="T2" fmla="*/ 62 w 62"/>
                <a:gd name="T3" fmla="*/ 44 h 44"/>
                <a:gd name="T4" fmla="*/ 62 w 62"/>
                <a:gd name="T5" fmla="*/ 0 h 44"/>
                <a:gd name="T6" fmla="*/ 53 w 62"/>
                <a:gd name="T7" fmla="*/ 0 h 44"/>
                <a:gd name="T8" fmla="*/ 53 w 62"/>
                <a:gd name="T9" fmla="*/ 37 h 44"/>
                <a:gd name="T10" fmla="*/ 0 w 62"/>
                <a:gd name="T11" fmla="*/ 37 h 44"/>
                <a:gd name="T12" fmla="*/ 0 w 62"/>
                <a:gd name="T13" fmla="*/ 44 h 44"/>
                <a:gd name="T14" fmla="*/ 0 60000 65536"/>
                <a:gd name="T15" fmla="*/ 0 60000 65536"/>
                <a:gd name="T16" fmla="*/ 0 60000 65536"/>
                <a:gd name="T17" fmla="*/ 0 60000 65536"/>
                <a:gd name="T18" fmla="*/ 0 60000 65536"/>
                <a:gd name="T19" fmla="*/ 0 60000 65536"/>
                <a:gd name="T20" fmla="*/ 0 60000 65536"/>
                <a:gd name="T21" fmla="*/ 0 w 62"/>
                <a:gd name="T22" fmla="*/ 0 h 44"/>
                <a:gd name="T23" fmla="*/ 62 w 62"/>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4">
                  <a:moveTo>
                    <a:pt x="0" y="44"/>
                  </a:moveTo>
                  <a:lnTo>
                    <a:pt x="62" y="44"/>
                  </a:lnTo>
                  <a:lnTo>
                    <a:pt x="62" y="0"/>
                  </a:lnTo>
                  <a:lnTo>
                    <a:pt x="53" y="0"/>
                  </a:lnTo>
                  <a:lnTo>
                    <a:pt x="53" y="37"/>
                  </a:lnTo>
                  <a:lnTo>
                    <a:pt x="0" y="37"/>
                  </a:lnTo>
                  <a:lnTo>
                    <a:pt x="0" y="44"/>
                  </a:lnTo>
                  <a:close/>
                </a:path>
              </a:pathLst>
            </a:custGeom>
            <a:solidFill>
              <a:srgbClr val="EBE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1" name="Freeform 678"/>
            <p:cNvSpPr>
              <a:spLocks/>
            </p:cNvSpPr>
            <p:nvPr/>
          </p:nvSpPr>
          <p:spPr bwMode="auto">
            <a:xfrm>
              <a:off x="986" y="2835"/>
              <a:ext cx="53" cy="37"/>
            </a:xfrm>
            <a:custGeom>
              <a:avLst/>
              <a:gdLst>
                <a:gd name="T0" fmla="*/ 0 w 53"/>
                <a:gd name="T1" fmla="*/ 37 h 37"/>
                <a:gd name="T2" fmla="*/ 53 w 53"/>
                <a:gd name="T3" fmla="*/ 37 h 37"/>
                <a:gd name="T4" fmla="*/ 53 w 53"/>
                <a:gd name="T5" fmla="*/ 0 h 37"/>
                <a:gd name="T6" fmla="*/ 44 w 53"/>
                <a:gd name="T7" fmla="*/ 0 h 37"/>
                <a:gd name="T8" fmla="*/ 44 w 53"/>
                <a:gd name="T9" fmla="*/ 31 h 37"/>
                <a:gd name="T10" fmla="*/ 0 w 53"/>
                <a:gd name="T11" fmla="*/ 31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1"/>
                  </a:lnTo>
                  <a:lnTo>
                    <a:pt x="0" y="31"/>
                  </a:lnTo>
                  <a:lnTo>
                    <a:pt x="0" y="37"/>
                  </a:lnTo>
                  <a:close/>
                </a:path>
              </a:pathLst>
            </a:custGeom>
            <a:solidFill>
              <a:srgbClr val="EFE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2" name="Freeform 679"/>
            <p:cNvSpPr>
              <a:spLocks/>
            </p:cNvSpPr>
            <p:nvPr/>
          </p:nvSpPr>
          <p:spPr bwMode="auto">
            <a:xfrm>
              <a:off x="986" y="2835"/>
              <a:ext cx="44" cy="31"/>
            </a:xfrm>
            <a:custGeom>
              <a:avLst/>
              <a:gdLst>
                <a:gd name="T0" fmla="*/ 0 w 44"/>
                <a:gd name="T1" fmla="*/ 31 h 31"/>
                <a:gd name="T2" fmla="*/ 44 w 44"/>
                <a:gd name="T3" fmla="*/ 31 h 31"/>
                <a:gd name="T4" fmla="*/ 44 w 44"/>
                <a:gd name="T5" fmla="*/ 0 h 31"/>
                <a:gd name="T6" fmla="*/ 34 w 44"/>
                <a:gd name="T7" fmla="*/ 0 h 31"/>
                <a:gd name="T8" fmla="*/ 34 w 44"/>
                <a:gd name="T9" fmla="*/ 25 h 31"/>
                <a:gd name="T10" fmla="*/ 0 w 44"/>
                <a:gd name="T11" fmla="*/ 25 h 31"/>
                <a:gd name="T12" fmla="*/ 0 w 44"/>
                <a:gd name="T13" fmla="*/ 31 h 31"/>
                <a:gd name="T14" fmla="*/ 0 60000 65536"/>
                <a:gd name="T15" fmla="*/ 0 60000 65536"/>
                <a:gd name="T16" fmla="*/ 0 60000 65536"/>
                <a:gd name="T17" fmla="*/ 0 60000 65536"/>
                <a:gd name="T18" fmla="*/ 0 60000 65536"/>
                <a:gd name="T19" fmla="*/ 0 60000 65536"/>
                <a:gd name="T20" fmla="*/ 0 60000 65536"/>
                <a:gd name="T21" fmla="*/ 0 w 44"/>
                <a:gd name="T22" fmla="*/ 0 h 31"/>
                <a:gd name="T23" fmla="*/ 44 w 44"/>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1">
                  <a:moveTo>
                    <a:pt x="0" y="31"/>
                  </a:moveTo>
                  <a:lnTo>
                    <a:pt x="44" y="31"/>
                  </a:lnTo>
                  <a:lnTo>
                    <a:pt x="44" y="0"/>
                  </a:lnTo>
                  <a:lnTo>
                    <a:pt x="34" y="0"/>
                  </a:lnTo>
                  <a:lnTo>
                    <a:pt x="34" y="25"/>
                  </a:lnTo>
                  <a:lnTo>
                    <a:pt x="0" y="25"/>
                  </a:lnTo>
                  <a:lnTo>
                    <a:pt x="0" y="31"/>
                  </a:lnTo>
                  <a:close/>
                </a:path>
              </a:pathLst>
            </a:custGeom>
            <a:solidFill>
              <a:srgbClr val="F3F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3" name="Freeform 680"/>
            <p:cNvSpPr>
              <a:spLocks/>
            </p:cNvSpPr>
            <p:nvPr/>
          </p:nvSpPr>
          <p:spPr bwMode="auto">
            <a:xfrm>
              <a:off x="984" y="2834"/>
              <a:ext cx="36" cy="26"/>
            </a:xfrm>
            <a:custGeom>
              <a:avLst/>
              <a:gdLst>
                <a:gd name="T0" fmla="*/ 2 w 36"/>
                <a:gd name="T1" fmla="*/ 26 h 26"/>
                <a:gd name="T2" fmla="*/ 36 w 36"/>
                <a:gd name="T3" fmla="*/ 26 h 26"/>
                <a:gd name="T4" fmla="*/ 36 w 36"/>
                <a:gd name="T5" fmla="*/ 1 h 26"/>
                <a:gd name="T6" fmla="*/ 26 w 36"/>
                <a:gd name="T7" fmla="*/ 0 h 26"/>
                <a:gd name="T8" fmla="*/ 26 w 36"/>
                <a:gd name="T9" fmla="*/ 18 h 26"/>
                <a:gd name="T10" fmla="*/ 0 w 36"/>
                <a:gd name="T11" fmla="*/ 18 h 26"/>
                <a:gd name="T12" fmla="*/ 2 w 36"/>
                <a:gd name="T13" fmla="*/ 26 h 26"/>
                <a:gd name="T14" fmla="*/ 0 60000 65536"/>
                <a:gd name="T15" fmla="*/ 0 60000 65536"/>
                <a:gd name="T16" fmla="*/ 0 60000 65536"/>
                <a:gd name="T17" fmla="*/ 0 60000 65536"/>
                <a:gd name="T18" fmla="*/ 0 60000 65536"/>
                <a:gd name="T19" fmla="*/ 0 60000 65536"/>
                <a:gd name="T20" fmla="*/ 0 60000 65536"/>
                <a:gd name="T21" fmla="*/ 0 w 36"/>
                <a:gd name="T22" fmla="*/ 0 h 26"/>
                <a:gd name="T23" fmla="*/ 36 w 3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6">
                  <a:moveTo>
                    <a:pt x="2" y="26"/>
                  </a:moveTo>
                  <a:lnTo>
                    <a:pt x="36" y="26"/>
                  </a:lnTo>
                  <a:lnTo>
                    <a:pt x="36" y="1"/>
                  </a:lnTo>
                  <a:lnTo>
                    <a:pt x="26" y="0"/>
                  </a:lnTo>
                  <a:lnTo>
                    <a:pt x="26" y="18"/>
                  </a:lnTo>
                  <a:lnTo>
                    <a:pt x="0" y="18"/>
                  </a:lnTo>
                  <a:lnTo>
                    <a:pt x="2" y="26"/>
                  </a:lnTo>
                  <a:close/>
                </a:path>
              </a:pathLst>
            </a:custGeom>
            <a:solidFill>
              <a:srgbClr val="F7F7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4" name="Freeform 681"/>
            <p:cNvSpPr>
              <a:spLocks/>
            </p:cNvSpPr>
            <p:nvPr/>
          </p:nvSpPr>
          <p:spPr bwMode="auto">
            <a:xfrm>
              <a:off x="984" y="2834"/>
              <a:ext cx="26" cy="18"/>
            </a:xfrm>
            <a:custGeom>
              <a:avLst/>
              <a:gdLst>
                <a:gd name="T0" fmla="*/ 0 w 26"/>
                <a:gd name="T1" fmla="*/ 18 h 18"/>
                <a:gd name="T2" fmla="*/ 26 w 26"/>
                <a:gd name="T3" fmla="*/ 18 h 18"/>
                <a:gd name="T4" fmla="*/ 26 w 26"/>
                <a:gd name="T5" fmla="*/ 0 h 18"/>
                <a:gd name="T6" fmla="*/ 14 w 26"/>
                <a:gd name="T7" fmla="*/ 1 h 18"/>
                <a:gd name="T8" fmla="*/ 14 w 26"/>
                <a:gd name="T9" fmla="*/ 10 h 18"/>
                <a:gd name="T10" fmla="*/ 2 w 26"/>
                <a:gd name="T11" fmla="*/ 10 h 18"/>
                <a:gd name="T12" fmla="*/ 0 w 26"/>
                <a:gd name="T13" fmla="*/ 18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8"/>
                  </a:moveTo>
                  <a:lnTo>
                    <a:pt x="26" y="18"/>
                  </a:lnTo>
                  <a:lnTo>
                    <a:pt x="26" y="0"/>
                  </a:lnTo>
                  <a:lnTo>
                    <a:pt x="14" y="1"/>
                  </a:lnTo>
                  <a:lnTo>
                    <a:pt x="14" y="10"/>
                  </a:lnTo>
                  <a:lnTo>
                    <a:pt x="2" y="10"/>
                  </a:lnTo>
                  <a:lnTo>
                    <a:pt x="0" y="18"/>
                  </a:lnTo>
                  <a:close/>
                </a:path>
              </a:pathLst>
            </a:custGeom>
            <a:solidFill>
              <a:srgbClr val="FAF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5" name="Freeform 682"/>
            <p:cNvSpPr>
              <a:spLocks/>
            </p:cNvSpPr>
            <p:nvPr/>
          </p:nvSpPr>
          <p:spPr bwMode="auto">
            <a:xfrm>
              <a:off x="984" y="2834"/>
              <a:ext cx="14" cy="10"/>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6" name="Freeform 683"/>
            <p:cNvSpPr>
              <a:spLocks/>
            </p:cNvSpPr>
            <p:nvPr/>
          </p:nvSpPr>
          <p:spPr bwMode="auto">
            <a:xfrm>
              <a:off x="984" y="2834"/>
              <a:ext cx="2" cy="1"/>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7" name="Freeform 684"/>
            <p:cNvSpPr>
              <a:spLocks/>
            </p:cNvSpPr>
            <p:nvPr/>
          </p:nvSpPr>
          <p:spPr bwMode="auto">
            <a:xfrm>
              <a:off x="972" y="2823"/>
              <a:ext cx="230" cy="171"/>
            </a:xfrm>
            <a:custGeom>
              <a:avLst/>
              <a:gdLst>
                <a:gd name="T0" fmla="*/ 230 w 230"/>
                <a:gd name="T1" fmla="*/ 0 h 171"/>
                <a:gd name="T2" fmla="*/ 0 w 230"/>
                <a:gd name="T3" fmla="*/ 0 h 171"/>
                <a:gd name="T4" fmla="*/ 0 w 230"/>
                <a:gd name="T5" fmla="*/ 171 h 171"/>
                <a:gd name="T6" fmla="*/ 4 w 230"/>
                <a:gd name="T7" fmla="*/ 171 h 171"/>
                <a:gd name="T8" fmla="*/ 4 w 230"/>
                <a:gd name="T9" fmla="*/ 2 h 171"/>
                <a:gd name="T10" fmla="*/ 230 w 230"/>
                <a:gd name="T11" fmla="*/ 2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2"/>
                  </a:lnTo>
                  <a:lnTo>
                    <a:pt x="230" y="2"/>
                  </a:lnTo>
                  <a:lnTo>
                    <a:pt x="230" y="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8" name="Freeform 685"/>
            <p:cNvSpPr>
              <a:spLocks/>
            </p:cNvSpPr>
            <p:nvPr/>
          </p:nvSpPr>
          <p:spPr bwMode="auto">
            <a:xfrm>
              <a:off x="976" y="2825"/>
              <a:ext cx="226" cy="169"/>
            </a:xfrm>
            <a:custGeom>
              <a:avLst/>
              <a:gdLst>
                <a:gd name="T0" fmla="*/ 226 w 226"/>
                <a:gd name="T1" fmla="*/ 0 h 169"/>
                <a:gd name="T2" fmla="*/ 0 w 226"/>
                <a:gd name="T3" fmla="*/ 0 h 169"/>
                <a:gd name="T4" fmla="*/ 0 w 226"/>
                <a:gd name="T5" fmla="*/ 169 h 169"/>
                <a:gd name="T6" fmla="*/ 5 w 226"/>
                <a:gd name="T7" fmla="*/ 169 h 169"/>
                <a:gd name="T8" fmla="*/ 5 w 226"/>
                <a:gd name="T9" fmla="*/ 4 h 169"/>
                <a:gd name="T10" fmla="*/ 226 w 226"/>
                <a:gd name="T11" fmla="*/ 4 h 169"/>
                <a:gd name="T12" fmla="*/ 226 w 226"/>
                <a:gd name="T13" fmla="*/ 0 h 169"/>
                <a:gd name="T14" fmla="*/ 0 60000 65536"/>
                <a:gd name="T15" fmla="*/ 0 60000 65536"/>
                <a:gd name="T16" fmla="*/ 0 60000 65536"/>
                <a:gd name="T17" fmla="*/ 0 60000 65536"/>
                <a:gd name="T18" fmla="*/ 0 60000 65536"/>
                <a:gd name="T19" fmla="*/ 0 60000 65536"/>
                <a:gd name="T20" fmla="*/ 0 60000 65536"/>
                <a:gd name="T21" fmla="*/ 0 w 226"/>
                <a:gd name="T22" fmla="*/ 0 h 169"/>
                <a:gd name="T23" fmla="*/ 226 w 226"/>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9">
                  <a:moveTo>
                    <a:pt x="226" y="0"/>
                  </a:moveTo>
                  <a:lnTo>
                    <a:pt x="0" y="0"/>
                  </a:lnTo>
                  <a:lnTo>
                    <a:pt x="0" y="169"/>
                  </a:lnTo>
                  <a:lnTo>
                    <a:pt x="5" y="169"/>
                  </a:lnTo>
                  <a:lnTo>
                    <a:pt x="5" y="4"/>
                  </a:lnTo>
                  <a:lnTo>
                    <a:pt x="226" y="4"/>
                  </a:lnTo>
                  <a:lnTo>
                    <a:pt x="226" y="0"/>
                  </a:lnTo>
                  <a:close/>
                </a:path>
              </a:pathLst>
            </a:custGeom>
            <a:solidFill>
              <a:srgbClr val="9D9D9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09" name="Freeform 686"/>
            <p:cNvSpPr>
              <a:spLocks/>
            </p:cNvSpPr>
            <p:nvPr/>
          </p:nvSpPr>
          <p:spPr bwMode="auto">
            <a:xfrm>
              <a:off x="981" y="2829"/>
              <a:ext cx="221" cy="165"/>
            </a:xfrm>
            <a:custGeom>
              <a:avLst/>
              <a:gdLst>
                <a:gd name="T0" fmla="*/ 221 w 221"/>
                <a:gd name="T1" fmla="*/ 0 h 165"/>
                <a:gd name="T2" fmla="*/ 0 w 221"/>
                <a:gd name="T3" fmla="*/ 0 h 165"/>
                <a:gd name="T4" fmla="*/ 0 w 221"/>
                <a:gd name="T5" fmla="*/ 165 h 165"/>
                <a:gd name="T6" fmla="*/ 5 w 221"/>
                <a:gd name="T7" fmla="*/ 165 h 165"/>
                <a:gd name="T8" fmla="*/ 5 w 221"/>
                <a:gd name="T9" fmla="*/ 4 h 165"/>
                <a:gd name="T10" fmla="*/ 221 w 221"/>
                <a:gd name="T11" fmla="*/ 4 h 165"/>
                <a:gd name="T12" fmla="*/ 221 w 221"/>
                <a:gd name="T13" fmla="*/ 0 h 165"/>
                <a:gd name="T14" fmla="*/ 0 60000 65536"/>
                <a:gd name="T15" fmla="*/ 0 60000 65536"/>
                <a:gd name="T16" fmla="*/ 0 60000 65536"/>
                <a:gd name="T17" fmla="*/ 0 60000 65536"/>
                <a:gd name="T18" fmla="*/ 0 60000 65536"/>
                <a:gd name="T19" fmla="*/ 0 60000 65536"/>
                <a:gd name="T20" fmla="*/ 0 60000 65536"/>
                <a:gd name="T21" fmla="*/ 0 w 221"/>
                <a:gd name="T22" fmla="*/ 0 h 165"/>
                <a:gd name="T23" fmla="*/ 221 w 221"/>
                <a:gd name="T24" fmla="*/ 165 h 1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5">
                  <a:moveTo>
                    <a:pt x="221" y="0"/>
                  </a:moveTo>
                  <a:lnTo>
                    <a:pt x="0" y="0"/>
                  </a:lnTo>
                  <a:lnTo>
                    <a:pt x="0" y="165"/>
                  </a:lnTo>
                  <a:lnTo>
                    <a:pt x="5" y="165"/>
                  </a:lnTo>
                  <a:lnTo>
                    <a:pt x="5" y="4"/>
                  </a:lnTo>
                  <a:lnTo>
                    <a:pt x="221" y="4"/>
                  </a:lnTo>
                  <a:lnTo>
                    <a:pt x="221" y="0"/>
                  </a:lnTo>
                  <a:close/>
                </a:path>
              </a:pathLst>
            </a:custGeom>
            <a:solidFill>
              <a:srgbClr val="A0A0A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0" name="Freeform 687"/>
            <p:cNvSpPr>
              <a:spLocks/>
            </p:cNvSpPr>
            <p:nvPr/>
          </p:nvSpPr>
          <p:spPr bwMode="auto">
            <a:xfrm>
              <a:off x="986" y="2833"/>
              <a:ext cx="216" cy="161"/>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1" name="Freeform 688"/>
            <p:cNvSpPr>
              <a:spLocks/>
            </p:cNvSpPr>
            <p:nvPr/>
          </p:nvSpPr>
          <p:spPr bwMode="auto">
            <a:xfrm>
              <a:off x="991" y="2837"/>
              <a:ext cx="211" cy="157"/>
            </a:xfrm>
            <a:custGeom>
              <a:avLst/>
              <a:gdLst>
                <a:gd name="T0" fmla="*/ 211 w 211"/>
                <a:gd name="T1" fmla="*/ 0 h 157"/>
                <a:gd name="T2" fmla="*/ 0 w 211"/>
                <a:gd name="T3" fmla="*/ 0 h 157"/>
                <a:gd name="T4" fmla="*/ 0 w 211"/>
                <a:gd name="T5" fmla="*/ 157 h 157"/>
                <a:gd name="T6" fmla="*/ 5 w 211"/>
                <a:gd name="T7" fmla="*/ 157 h 157"/>
                <a:gd name="T8" fmla="*/ 5 w 211"/>
                <a:gd name="T9" fmla="*/ 3 h 157"/>
                <a:gd name="T10" fmla="*/ 211 w 211"/>
                <a:gd name="T11" fmla="*/ 3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3"/>
                  </a:lnTo>
                  <a:lnTo>
                    <a:pt x="211" y="3"/>
                  </a:lnTo>
                  <a:lnTo>
                    <a:pt x="211"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2" name="Freeform 689"/>
            <p:cNvSpPr>
              <a:spLocks/>
            </p:cNvSpPr>
            <p:nvPr/>
          </p:nvSpPr>
          <p:spPr bwMode="auto">
            <a:xfrm>
              <a:off x="996" y="2840"/>
              <a:ext cx="206" cy="154"/>
            </a:xfrm>
            <a:custGeom>
              <a:avLst/>
              <a:gdLst>
                <a:gd name="T0" fmla="*/ 206 w 206"/>
                <a:gd name="T1" fmla="*/ 0 h 154"/>
                <a:gd name="T2" fmla="*/ 0 w 206"/>
                <a:gd name="T3" fmla="*/ 0 h 154"/>
                <a:gd name="T4" fmla="*/ 0 w 206"/>
                <a:gd name="T5" fmla="*/ 154 h 154"/>
                <a:gd name="T6" fmla="*/ 5 w 206"/>
                <a:gd name="T7" fmla="*/ 154 h 154"/>
                <a:gd name="T8" fmla="*/ 5 w 206"/>
                <a:gd name="T9" fmla="*/ 4 h 154"/>
                <a:gd name="T10" fmla="*/ 206 w 206"/>
                <a:gd name="T11" fmla="*/ 4 h 154"/>
                <a:gd name="T12" fmla="*/ 206 w 206"/>
                <a:gd name="T13" fmla="*/ 0 h 154"/>
                <a:gd name="T14" fmla="*/ 0 60000 65536"/>
                <a:gd name="T15" fmla="*/ 0 60000 65536"/>
                <a:gd name="T16" fmla="*/ 0 60000 65536"/>
                <a:gd name="T17" fmla="*/ 0 60000 65536"/>
                <a:gd name="T18" fmla="*/ 0 60000 65536"/>
                <a:gd name="T19" fmla="*/ 0 60000 65536"/>
                <a:gd name="T20" fmla="*/ 0 60000 65536"/>
                <a:gd name="T21" fmla="*/ 0 w 206"/>
                <a:gd name="T22" fmla="*/ 0 h 154"/>
                <a:gd name="T23" fmla="*/ 206 w 20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4">
                  <a:moveTo>
                    <a:pt x="206" y="0"/>
                  </a:moveTo>
                  <a:lnTo>
                    <a:pt x="0" y="0"/>
                  </a:lnTo>
                  <a:lnTo>
                    <a:pt x="0" y="154"/>
                  </a:lnTo>
                  <a:lnTo>
                    <a:pt x="5" y="154"/>
                  </a:lnTo>
                  <a:lnTo>
                    <a:pt x="5" y="4"/>
                  </a:lnTo>
                  <a:lnTo>
                    <a:pt x="206" y="4"/>
                  </a:lnTo>
                  <a:lnTo>
                    <a:pt x="206" y="0"/>
                  </a:lnTo>
                  <a:close/>
                </a:path>
              </a:pathLst>
            </a:custGeom>
            <a:solidFill>
              <a:srgbClr val="A9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3" name="Freeform 690"/>
            <p:cNvSpPr>
              <a:spLocks/>
            </p:cNvSpPr>
            <p:nvPr/>
          </p:nvSpPr>
          <p:spPr bwMode="auto">
            <a:xfrm>
              <a:off x="1001" y="2844"/>
              <a:ext cx="201" cy="150"/>
            </a:xfrm>
            <a:custGeom>
              <a:avLst/>
              <a:gdLst>
                <a:gd name="T0" fmla="*/ 201 w 201"/>
                <a:gd name="T1" fmla="*/ 0 h 150"/>
                <a:gd name="T2" fmla="*/ 0 w 201"/>
                <a:gd name="T3" fmla="*/ 0 h 150"/>
                <a:gd name="T4" fmla="*/ 0 w 201"/>
                <a:gd name="T5" fmla="*/ 150 h 150"/>
                <a:gd name="T6" fmla="*/ 5 w 201"/>
                <a:gd name="T7" fmla="*/ 150 h 150"/>
                <a:gd name="T8" fmla="*/ 5 w 201"/>
                <a:gd name="T9" fmla="*/ 4 h 150"/>
                <a:gd name="T10" fmla="*/ 201 w 201"/>
                <a:gd name="T11" fmla="*/ 4 h 150"/>
                <a:gd name="T12" fmla="*/ 201 w 201"/>
                <a:gd name="T13" fmla="*/ 0 h 150"/>
                <a:gd name="T14" fmla="*/ 0 60000 65536"/>
                <a:gd name="T15" fmla="*/ 0 60000 65536"/>
                <a:gd name="T16" fmla="*/ 0 60000 65536"/>
                <a:gd name="T17" fmla="*/ 0 60000 65536"/>
                <a:gd name="T18" fmla="*/ 0 60000 65536"/>
                <a:gd name="T19" fmla="*/ 0 60000 65536"/>
                <a:gd name="T20" fmla="*/ 0 60000 65536"/>
                <a:gd name="T21" fmla="*/ 0 w 201"/>
                <a:gd name="T22" fmla="*/ 0 h 150"/>
                <a:gd name="T23" fmla="*/ 201 w 201"/>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50">
                  <a:moveTo>
                    <a:pt x="201" y="0"/>
                  </a:moveTo>
                  <a:lnTo>
                    <a:pt x="0" y="0"/>
                  </a:lnTo>
                  <a:lnTo>
                    <a:pt x="0" y="150"/>
                  </a:lnTo>
                  <a:lnTo>
                    <a:pt x="5" y="150"/>
                  </a:lnTo>
                  <a:lnTo>
                    <a:pt x="5" y="4"/>
                  </a:lnTo>
                  <a:lnTo>
                    <a:pt x="201" y="4"/>
                  </a:lnTo>
                  <a:lnTo>
                    <a:pt x="201" y="0"/>
                  </a:lnTo>
                  <a:close/>
                </a:path>
              </a:pathLst>
            </a:custGeom>
            <a:solidFill>
              <a:srgbClr val="ACACA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4" name="Freeform 691"/>
            <p:cNvSpPr>
              <a:spLocks/>
            </p:cNvSpPr>
            <p:nvPr/>
          </p:nvSpPr>
          <p:spPr bwMode="auto">
            <a:xfrm>
              <a:off x="1006" y="2848"/>
              <a:ext cx="196" cy="146"/>
            </a:xfrm>
            <a:custGeom>
              <a:avLst/>
              <a:gdLst>
                <a:gd name="T0" fmla="*/ 196 w 196"/>
                <a:gd name="T1" fmla="*/ 0 h 146"/>
                <a:gd name="T2" fmla="*/ 0 w 196"/>
                <a:gd name="T3" fmla="*/ 0 h 146"/>
                <a:gd name="T4" fmla="*/ 0 w 196"/>
                <a:gd name="T5" fmla="*/ 146 h 146"/>
                <a:gd name="T6" fmla="*/ 5 w 196"/>
                <a:gd name="T7" fmla="*/ 146 h 146"/>
                <a:gd name="T8" fmla="*/ 5 w 196"/>
                <a:gd name="T9" fmla="*/ 4 h 146"/>
                <a:gd name="T10" fmla="*/ 196 w 196"/>
                <a:gd name="T11" fmla="*/ 4 h 146"/>
                <a:gd name="T12" fmla="*/ 196 w 196"/>
                <a:gd name="T13" fmla="*/ 0 h 146"/>
                <a:gd name="T14" fmla="*/ 0 60000 65536"/>
                <a:gd name="T15" fmla="*/ 0 60000 65536"/>
                <a:gd name="T16" fmla="*/ 0 60000 65536"/>
                <a:gd name="T17" fmla="*/ 0 60000 65536"/>
                <a:gd name="T18" fmla="*/ 0 60000 65536"/>
                <a:gd name="T19" fmla="*/ 0 60000 65536"/>
                <a:gd name="T20" fmla="*/ 0 60000 65536"/>
                <a:gd name="T21" fmla="*/ 0 w 196"/>
                <a:gd name="T22" fmla="*/ 0 h 146"/>
                <a:gd name="T23" fmla="*/ 196 w 196"/>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6">
                  <a:moveTo>
                    <a:pt x="196" y="0"/>
                  </a:moveTo>
                  <a:lnTo>
                    <a:pt x="0" y="0"/>
                  </a:lnTo>
                  <a:lnTo>
                    <a:pt x="0" y="146"/>
                  </a:lnTo>
                  <a:lnTo>
                    <a:pt x="5" y="146"/>
                  </a:lnTo>
                  <a:lnTo>
                    <a:pt x="5" y="4"/>
                  </a:lnTo>
                  <a:lnTo>
                    <a:pt x="196" y="4"/>
                  </a:lnTo>
                  <a:lnTo>
                    <a:pt x="196" y="0"/>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5" name="Freeform 692"/>
            <p:cNvSpPr>
              <a:spLocks/>
            </p:cNvSpPr>
            <p:nvPr/>
          </p:nvSpPr>
          <p:spPr bwMode="auto">
            <a:xfrm>
              <a:off x="1011" y="2852"/>
              <a:ext cx="191" cy="142"/>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6" name="Freeform 693"/>
            <p:cNvSpPr>
              <a:spLocks/>
            </p:cNvSpPr>
            <p:nvPr/>
          </p:nvSpPr>
          <p:spPr bwMode="auto">
            <a:xfrm>
              <a:off x="1016" y="2856"/>
              <a:ext cx="186" cy="138"/>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7" name="Freeform 694"/>
            <p:cNvSpPr>
              <a:spLocks/>
            </p:cNvSpPr>
            <p:nvPr/>
          </p:nvSpPr>
          <p:spPr bwMode="auto">
            <a:xfrm>
              <a:off x="1021" y="2860"/>
              <a:ext cx="181" cy="134"/>
            </a:xfrm>
            <a:custGeom>
              <a:avLst/>
              <a:gdLst>
                <a:gd name="T0" fmla="*/ 181 w 181"/>
                <a:gd name="T1" fmla="*/ 0 h 134"/>
                <a:gd name="T2" fmla="*/ 0 w 181"/>
                <a:gd name="T3" fmla="*/ 0 h 134"/>
                <a:gd name="T4" fmla="*/ 0 w 181"/>
                <a:gd name="T5" fmla="*/ 134 h 134"/>
                <a:gd name="T6" fmla="*/ 6 w 181"/>
                <a:gd name="T7" fmla="*/ 134 h 134"/>
                <a:gd name="T8" fmla="*/ 6 w 181"/>
                <a:gd name="T9" fmla="*/ 3 h 134"/>
                <a:gd name="T10" fmla="*/ 181 w 181"/>
                <a:gd name="T11" fmla="*/ 3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3"/>
                  </a:lnTo>
                  <a:lnTo>
                    <a:pt x="181" y="3"/>
                  </a:lnTo>
                  <a:lnTo>
                    <a:pt x="181" y="0"/>
                  </a:lnTo>
                  <a:close/>
                </a:path>
              </a:pathLst>
            </a:custGeom>
            <a:solidFill>
              <a:srgbClr val="B5B5B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8" name="Freeform 695"/>
            <p:cNvSpPr>
              <a:spLocks/>
            </p:cNvSpPr>
            <p:nvPr/>
          </p:nvSpPr>
          <p:spPr bwMode="auto">
            <a:xfrm>
              <a:off x="1027" y="2863"/>
              <a:ext cx="175" cy="131"/>
            </a:xfrm>
            <a:custGeom>
              <a:avLst/>
              <a:gdLst>
                <a:gd name="T0" fmla="*/ 175 w 175"/>
                <a:gd name="T1" fmla="*/ 0 h 131"/>
                <a:gd name="T2" fmla="*/ 0 w 175"/>
                <a:gd name="T3" fmla="*/ 0 h 131"/>
                <a:gd name="T4" fmla="*/ 0 w 175"/>
                <a:gd name="T5" fmla="*/ 131 h 131"/>
                <a:gd name="T6" fmla="*/ 6 w 175"/>
                <a:gd name="T7" fmla="*/ 131 h 131"/>
                <a:gd name="T8" fmla="*/ 6 w 175"/>
                <a:gd name="T9" fmla="*/ 4 h 131"/>
                <a:gd name="T10" fmla="*/ 175 w 175"/>
                <a:gd name="T11" fmla="*/ 4 h 131"/>
                <a:gd name="T12" fmla="*/ 175 w 175"/>
                <a:gd name="T13" fmla="*/ 0 h 131"/>
                <a:gd name="T14" fmla="*/ 0 60000 65536"/>
                <a:gd name="T15" fmla="*/ 0 60000 65536"/>
                <a:gd name="T16" fmla="*/ 0 60000 65536"/>
                <a:gd name="T17" fmla="*/ 0 60000 65536"/>
                <a:gd name="T18" fmla="*/ 0 60000 65536"/>
                <a:gd name="T19" fmla="*/ 0 60000 65536"/>
                <a:gd name="T20" fmla="*/ 0 60000 65536"/>
                <a:gd name="T21" fmla="*/ 0 w 175"/>
                <a:gd name="T22" fmla="*/ 0 h 131"/>
                <a:gd name="T23" fmla="*/ 175 w 175"/>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1">
                  <a:moveTo>
                    <a:pt x="175" y="0"/>
                  </a:moveTo>
                  <a:lnTo>
                    <a:pt x="0" y="0"/>
                  </a:lnTo>
                  <a:lnTo>
                    <a:pt x="0" y="131"/>
                  </a:lnTo>
                  <a:lnTo>
                    <a:pt x="6" y="131"/>
                  </a:lnTo>
                  <a:lnTo>
                    <a:pt x="6" y="4"/>
                  </a:lnTo>
                  <a:lnTo>
                    <a:pt x="175" y="4"/>
                  </a:lnTo>
                  <a:lnTo>
                    <a:pt x="175" y="0"/>
                  </a:lnTo>
                  <a:close/>
                </a:path>
              </a:pathLst>
            </a:custGeom>
            <a:solidFill>
              <a:srgbClr val="B8B8B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19" name="Freeform 696"/>
            <p:cNvSpPr>
              <a:spLocks/>
            </p:cNvSpPr>
            <p:nvPr/>
          </p:nvSpPr>
          <p:spPr bwMode="auto">
            <a:xfrm>
              <a:off x="1033" y="2867"/>
              <a:ext cx="169" cy="127"/>
            </a:xfrm>
            <a:custGeom>
              <a:avLst/>
              <a:gdLst>
                <a:gd name="T0" fmla="*/ 169 w 169"/>
                <a:gd name="T1" fmla="*/ 0 h 127"/>
                <a:gd name="T2" fmla="*/ 0 w 169"/>
                <a:gd name="T3" fmla="*/ 0 h 127"/>
                <a:gd name="T4" fmla="*/ 0 w 169"/>
                <a:gd name="T5" fmla="*/ 127 h 127"/>
                <a:gd name="T6" fmla="*/ 6 w 169"/>
                <a:gd name="T7" fmla="*/ 127 h 127"/>
                <a:gd name="T8" fmla="*/ 6 w 169"/>
                <a:gd name="T9" fmla="*/ 5 h 127"/>
                <a:gd name="T10" fmla="*/ 169 w 169"/>
                <a:gd name="T11" fmla="*/ 5 h 127"/>
                <a:gd name="T12" fmla="*/ 169 w 169"/>
                <a:gd name="T13" fmla="*/ 0 h 127"/>
                <a:gd name="T14" fmla="*/ 0 60000 65536"/>
                <a:gd name="T15" fmla="*/ 0 60000 65536"/>
                <a:gd name="T16" fmla="*/ 0 60000 65536"/>
                <a:gd name="T17" fmla="*/ 0 60000 65536"/>
                <a:gd name="T18" fmla="*/ 0 60000 65536"/>
                <a:gd name="T19" fmla="*/ 0 60000 65536"/>
                <a:gd name="T20" fmla="*/ 0 60000 65536"/>
                <a:gd name="T21" fmla="*/ 0 w 169"/>
                <a:gd name="T22" fmla="*/ 0 h 127"/>
                <a:gd name="T23" fmla="*/ 169 w 169"/>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7">
                  <a:moveTo>
                    <a:pt x="169" y="0"/>
                  </a:moveTo>
                  <a:lnTo>
                    <a:pt x="0" y="0"/>
                  </a:lnTo>
                  <a:lnTo>
                    <a:pt x="0" y="127"/>
                  </a:lnTo>
                  <a:lnTo>
                    <a:pt x="6" y="127"/>
                  </a:lnTo>
                  <a:lnTo>
                    <a:pt x="6" y="5"/>
                  </a:lnTo>
                  <a:lnTo>
                    <a:pt x="169" y="5"/>
                  </a:lnTo>
                  <a:lnTo>
                    <a:pt x="169" y="0"/>
                  </a:lnTo>
                  <a:close/>
                </a:path>
              </a:pathLst>
            </a:custGeom>
            <a:solidFill>
              <a:srgbClr val="BABAB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0" name="Freeform 697"/>
            <p:cNvSpPr>
              <a:spLocks/>
            </p:cNvSpPr>
            <p:nvPr/>
          </p:nvSpPr>
          <p:spPr bwMode="auto">
            <a:xfrm>
              <a:off x="1039" y="2872"/>
              <a:ext cx="163" cy="122"/>
            </a:xfrm>
            <a:custGeom>
              <a:avLst/>
              <a:gdLst>
                <a:gd name="T0" fmla="*/ 163 w 163"/>
                <a:gd name="T1" fmla="*/ 0 h 122"/>
                <a:gd name="T2" fmla="*/ 0 w 163"/>
                <a:gd name="T3" fmla="*/ 0 h 122"/>
                <a:gd name="T4" fmla="*/ 0 w 163"/>
                <a:gd name="T5" fmla="*/ 122 h 122"/>
                <a:gd name="T6" fmla="*/ 5 w 163"/>
                <a:gd name="T7" fmla="*/ 122 h 122"/>
                <a:gd name="T8" fmla="*/ 5 w 163"/>
                <a:gd name="T9" fmla="*/ 4 h 122"/>
                <a:gd name="T10" fmla="*/ 163 w 163"/>
                <a:gd name="T11" fmla="*/ 4 h 122"/>
                <a:gd name="T12" fmla="*/ 163 w 163"/>
                <a:gd name="T13" fmla="*/ 0 h 122"/>
                <a:gd name="T14" fmla="*/ 0 60000 65536"/>
                <a:gd name="T15" fmla="*/ 0 60000 65536"/>
                <a:gd name="T16" fmla="*/ 0 60000 65536"/>
                <a:gd name="T17" fmla="*/ 0 60000 65536"/>
                <a:gd name="T18" fmla="*/ 0 60000 65536"/>
                <a:gd name="T19" fmla="*/ 0 60000 65536"/>
                <a:gd name="T20" fmla="*/ 0 60000 65536"/>
                <a:gd name="T21" fmla="*/ 0 w 163"/>
                <a:gd name="T22" fmla="*/ 0 h 122"/>
                <a:gd name="T23" fmla="*/ 163 w 16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2">
                  <a:moveTo>
                    <a:pt x="163" y="0"/>
                  </a:moveTo>
                  <a:lnTo>
                    <a:pt x="0" y="0"/>
                  </a:lnTo>
                  <a:lnTo>
                    <a:pt x="0" y="122"/>
                  </a:lnTo>
                  <a:lnTo>
                    <a:pt x="5" y="122"/>
                  </a:lnTo>
                  <a:lnTo>
                    <a:pt x="5" y="4"/>
                  </a:lnTo>
                  <a:lnTo>
                    <a:pt x="163" y="4"/>
                  </a:lnTo>
                  <a:lnTo>
                    <a:pt x="163" y="0"/>
                  </a:lnTo>
                  <a:close/>
                </a:path>
              </a:pathLst>
            </a:custGeom>
            <a:solidFill>
              <a:srgbClr val="BDBDB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1" name="Freeform 698"/>
            <p:cNvSpPr>
              <a:spLocks/>
            </p:cNvSpPr>
            <p:nvPr/>
          </p:nvSpPr>
          <p:spPr bwMode="auto">
            <a:xfrm>
              <a:off x="1044" y="2876"/>
              <a:ext cx="158" cy="118"/>
            </a:xfrm>
            <a:custGeom>
              <a:avLst/>
              <a:gdLst>
                <a:gd name="T0" fmla="*/ 158 w 158"/>
                <a:gd name="T1" fmla="*/ 0 h 118"/>
                <a:gd name="T2" fmla="*/ 0 w 158"/>
                <a:gd name="T3" fmla="*/ 0 h 118"/>
                <a:gd name="T4" fmla="*/ 0 w 158"/>
                <a:gd name="T5" fmla="*/ 118 h 118"/>
                <a:gd name="T6" fmla="*/ 6 w 158"/>
                <a:gd name="T7" fmla="*/ 118 h 118"/>
                <a:gd name="T8" fmla="*/ 6 w 158"/>
                <a:gd name="T9" fmla="*/ 5 h 118"/>
                <a:gd name="T10" fmla="*/ 158 w 158"/>
                <a:gd name="T11" fmla="*/ 5 h 118"/>
                <a:gd name="T12" fmla="*/ 158 w 158"/>
                <a:gd name="T13" fmla="*/ 0 h 118"/>
                <a:gd name="T14" fmla="*/ 0 60000 65536"/>
                <a:gd name="T15" fmla="*/ 0 60000 65536"/>
                <a:gd name="T16" fmla="*/ 0 60000 65536"/>
                <a:gd name="T17" fmla="*/ 0 60000 65536"/>
                <a:gd name="T18" fmla="*/ 0 60000 65536"/>
                <a:gd name="T19" fmla="*/ 0 60000 65536"/>
                <a:gd name="T20" fmla="*/ 0 60000 65536"/>
                <a:gd name="T21" fmla="*/ 0 w 158"/>
                <a:gd name="T22" fmla="*/ 0 h 118"/>
                <a:gd name="T23" fmla="*/ 158 w 158"/>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8">
                  <a:moveTo>
                    <a:pt x="158" y="0"/>
                  </a:moveTo>
                  <a:lnTo>
                    <a:pt x="0" y="0"/>
                  </a:lnTo>
                  <a:lnTo>
                    <a:pt x="0" y="118"/>
                  </a:lnTo>
                  <a:lnTo>
                    <a:pt x="6" y="118"/>
                  </a:lnTo>
                  <a:lnTo>
                    <a:pt x="6" y="5"/>
                  </a:lnTo>
                  <a:lnTo>
                    <a:pt x="158" y="5"/>
                  </a:lnTo>
                  <a:lnTo>
                    <a:pt x="158" y="0"/>
                  </a:lnTo>
                  <a:close/>
                </a:path>
              </a:pathLst>
            </a:custGeom>
            <a:solidFill>
              <a:srgbClr val="BFBFB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2" name="Freeform 699"/>
            <p:cNvSpPr>
              <a:spLocks/>
            </p:cNvSpPr>
            <p:nvPr/>
          </p:nvSpPr>
          <p:spPr bwMode="auto">
            <a:xfrm>
              <a:off x="1050" y="2881"/>
              <a:ext cx="152" cy="113"/>
            </a:xfrm>
            <a:custGeom>
              <a:avLst/>
              <a:gdLst>
                <a:gd name="T0" fmla="*/ 152 w 152"/>
                <a:gd name="T1" fmla="*/ 0 h 113"/>
                <a:gd name="T2" fmla="*/ 0 w 152"/>
                <a:gd name="T3" fmla="*/ 0 h 113"/>
                <a:gd name="T4" fmla="*/ 0 w 152"/>
                <a:gd name="T5" fmla="*/ 113 h 113"/>
                <a:gd name="T6" fmla="*/ 7 w 152"/>
                <a:gd name="T7" fmla="*/ 113 h 113"/>
                <a:gd name="T8" fmla="*/ 7 w 152"/>
                <a:gd name="T9" fmla="*/ 5 h 113"/>
                <a:gd name="T10" fmla="*/ 152 w 152"/>
                <a:gd name="T11" fmla="*/ 5 h 113"/>
                <a:gd name="T12" fmla="*/ 152 w 152"/>
                <a:gd name="T13" fmla="*/ 0 h 113"/>
                <a:gd name="T14" fmla="*/ 0 60000 65536"/>
                <a:gd name="T15" fmla="*/ 0 60000 65536"/>
                <a:gd name="T16" fmla="*/ 0 60000 65536"/>
                <a:gd name="T17" fmla="*/ 0 60000 65536"/>
                <a:gd name="T18" fmla="*/ 0 60000 65536"/>
                <a:gd name="T19" fmla="*/ 0 60000 65536"/>
                <a:gd name="T20" fmla="*/ 0 60000 65536"/>
                <a:gd name="T21" fmla="*/ 0 w 152"/>
                <a:gd name="T22" fmla="*/ 0 h 113"/>
                <a:gd name="T23" fmla="*/ 152 w 152"/>
                <a:gd name="T24" fmla="*/ 113 h 1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3">
                  <a:moveTo>
                    <a:pt x="152" y="0"/>
                  </a:moveTo>
                  <a:lnTo>
                    <a:pt x="0" y="0"/>
                  </a:lnTo>
                  <a:lnTo>
                    <a:pt x="0" y="113"/>
                  </a:lnTo>
                  <a:lnTo>
                    <a:pt x="7" y="113"/>
                  </a:lnTo>
                  <a:lnTo>
                    <a:pt x="7" y="5"/>
                  </a:lnTo>
                  <a:lnTo>
                    <a:pt x="152" y="5"/>
                  </a:lnTo>
                  <a:lnTo>
                    <a:pt x="152" y="0"/>
                  </a:lnTo>
                  <a:close/>
                </a:path>
              </a:pathLst>
            </a:custGeom>
            <a:solidFill>
              <a:srgbClr val="C1C1C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3" name="Freeform 700"/>
            <p:cNvSpPr>
              <a:spLocks/>
            </p:cNvSpPr>
            <p:nvPr/>
          </p:nvSpPr>
          <p:spPr bwMode="auto">
            <a:xfrm>
              <a:off x="1057" y="2886"/>
              <a:ext cx="145" cy="108"/>
            </a:xfrm>
            <a:custGeom>
              <a:avLst/>
              <a:gdLst>
                <a:gd name="T0" fmla="*/ 145 w 145"/>
                <a:gd name="T1" fmla="*/ 0 h 108"/>
                <a:gd name="T2" fmla="*/ 0 w 145"/>
                <a:gd name="T3" fmla="*/ 0 h 108"/>
                <a:gd name="T4" fmla="*/ 0 w 145"/>
                <a:gd name="T5" fmla="*/ 108 h 108"/>
                <a:gd name="T6" fmla="*/ 7 w 145"/>
                <a:gd name="T7" fmla="*/ 108 h 108"/>
                <a:gd name="T8" fmla="*/ 7 w 145"/>
                <a:gd name="T9" fmla="*/ 5 h 108"/>
                <a:gd name="T10" fmla="*/ 145 w 145"/>
                <a:gd name="T11" fmla="*/ 5 h 108"/>
                <a:gd name="T12" fmla="*/ 145 w 145"/>
                <a:gd name="T13" fmla="*/ 0 h 108"/>
                <a:gd name="T14" fmla="*/ 0 60000 65536"/>
                <a:gd name="T15" fmla="*/ 0 60000 65536"/>
                <a:gd name="T16" fmla="*/ 0 60000 65536"/>
                <a:gd name="T17" fmla="*/ 0 60000 65536"/>
                <a:gd name="T18" fmla="*/ 0 60000 65536"/>
                <a:gd name="T19" fmla="*/ 0 60000 65536"/>
                <a:gd name="T20" fmla="*/ 0 60000 65536"/>
                <a:gd name="T21" fmla="*/ 0 w 145"/>
                <a:gd name="T22" fmla="*/ 0 h 108"/>
                <a:gd name="T23" fmla="*/ 145 w 145"/>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8">
                  <a:moveTo>
                    <a:pt x="145" y="0"/>
                  </a:moveTo>
                  <a:lnTo>
                    <a:pt x="0" y="0"/>
                  </a:lnTo>
                  <a:lnTo>
                    <a:pt x="0" y="108"/>
                  </a:lnTo>
                  <a:lnTo>
                    <a:pt x="7" y="108"/>
                  </a:lnTo>
                  <a:lnTo>
                    <a:pt x="7" y="5"/>
                  </a:lnTo>
                  <a:lnTo>
                    <a:pt x="145" y="5"/>
                  </a:lnTo>
                  <a:lnTo>
                    <a:pt x="145" y="0"/>
                  </a:lnTo>
                  <a:close/>
                </a:path>
              </a:pathLst>
            </a:custGeom>
            <a:solidFill>
              <a:srgbClr val="C4C4C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4" name="Freeform 701"/>
            <p:cNvSpPr>
              <a:spLocks/>
            </p:cNvSpPr>
            <p:nvPr/>
          </p:nvSpPr>
          <p:spPr bwMode="auto">
            <a:xfrm>
              <a:off x="1064" y="2891"/>
              <a:ext cx="138" cy="103"/>
            </a:xfrm>
            <a:custGeom>
              <a:avLst/>
              <a:gdLst>
                <a:gd name="T0" fmla="*/ 138 w 138"/>
                <a:gd name="T1" fmla="*/ 0 h 103"/>
                <a:gd name="T2" fmla="*/ 0 w 138"/>
                <a:gd name="T3" fmla="*/ 0 h 103"/>
                <a:gd name="T4" fmla="*/ 0 w 138"/>
                <a:gd name="T5" fmla="*/ 103 h 103"/>
                <a:gd name="T6" fmla="*/ 7 w 138"/>
                <a:gd name="T7" fmla="*/ 103 h 103"/>
                <a:gd name="T8" fmla="*/ 7 w 138"/>
                <a:gd name="T9" fmla="*/ 5 h 103"/>
                <a:gd name="T10" fmla="*/ 138 w 138"/>
                <a:gd name="T11" fmla="*/ 5 h 103"/>
                <a:gd name="T12" fmla="*/ 138 w 138"/>
                <a:gd name="T13" fmla="*/ 0 h 103"/>
                <a:gd name="T14" fmla="*/ 0 60000 65536"/>
                <a:gd name="T15" fmla="*/ 0 60000 65536"/>
                <a:gd name="T16" fmla="*/ 0 60000 65536"/>
                <a:gd name="T17" fmla="*/ 0 60000 65536"/>
                <a:gd name="T18" fmla="*/ 0 60000 65536"/>
                <a:gd name="T19" fmla="*/ 0 60000 65536"/>
                <a:gd name="T20" fmla="*/ 0 60000 65536"/>
                <a:gd name="T21" fmla="*/ 0 w 138"/>
                <a:gd name="T22" fmla="*/ 0 h 103"/>
                <a:gd name="T23" fmla="*/ 138 w 138"/>
                <a:gd name="T24" fmla="*/ 103 h 1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3">
                  <a:moveTo>
                    <a:pt x="138" y="0"/>
                  </a:moveTo>
                  <a:lnTo>
                    <a:pt x="0" y="0"/>
                  </a:lnTo>
                  <a:lnTo>
                    <a:pt x="0" y="103"/>
                  </a:lnTo>
                  <a:lnTo>
                    <a:pt x="7" y="103"/>
                  </a:lnTo>
                  <a:lnTo>
                    <a:pt x="7" y="5"/>
                  </a:lnTo>
                  <a:lnTo>
                    <a:pt x="138" y="5"/>
                  </a:lnTo>
                  <a:lnTo>
                    <a:pt x="138" y="0"/>
                  </a:lnTo>
                  <a:close/>
                </a:path>
              </a:pathLst>
            </a:custGeom>
            <a:solidFill>
              <a:srgbClr val="C6C6C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5" name="Freeform 702"/>
            <p:cNvSpPr>
              <a:spLocks/>
            </p:cNvSpPr>
            <p:nvPr/>
          </p:nvSpPr>
          <p:spPr bwMode="auto">
            <a:xfrm>
              <a:off x="1071" y="2896"/>
              <a:ext cx="131" cy="98"/>
            </a:xfrm>
            <a:custGeom>
              <a:avLst/>
              <a:gdLst>
                <a:gd name="T0" fmla="*/ 131 w 131"/>
                <a:gd name="T1" fmla="*/ 0 h 98"/>
                <a:gd name="T2" fmla="*/ 0 w 131"/>
                <a:gd name="T3" fmla="*/ 0 h 98"/>
                <a:gd name="T4" fmla="*/ 0 w 131"/>
                <a:gd name="T5" fmla="*/ 98 h 98"/>
                <a:gd name="T6" fmla="*/ 7 w 131"/>
                <a:gd name="T7" fmla="*/ 98 h 98"/>
                <a:gd name="T8" fmla="*/ 7 w 131"/>
                <a:gd name="T9" fmla="*/ 5 h 98"/>
                <a:gd name="T10" fmla="*/ 131 w 131"/>
                <a:gd name="T11" fmla="*/ 5 h 98"/>
                <a:gd name="T12" fmla="*/ 131 w 131"/>
                <a:gd name="T13" fmla="*/ 0 h 98"/>
                <a:gd name="T14" fmla="*/ 0 60000 65536"/>
                <a:gd name="T15" fmla="*/ 0 60000 65536"/>
                <a:gd name="T16" fmla="*/ 0 60000 65536"/>
                <a:gd name="T17" fmla="*/ 0 60000 65536"/>
                <a:gd name="T18" fmla="*/ 0 60000 65536"/>
                <a:gd name="T19" fmla="*/ 0 60000 65536"/>
                <a:gd name="T20" fmla="*/ 0 60000 65536"/>
                <a:gd name="T21" fmla="*/ 0 w 131"/>
                <a:gd name="T22" fmla="*/ 0 h 98"/>
                <a:gd name="T23" fmla="*/ 131 w 131"/>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8">
                  <a:moveTo>
                    <a:pt x="131" y="0"/>
                  </a:moveTo>
                  <a:lnTo>
                    <a:pt x="0" y="0"/>
                  </a:lnTo>
                  <a:lnTo>
                    <a:pt x="0" y="98"/>
                  </a:lnTo>
                  <a:lnTo>
                    <a:pt x="7" y="98"/>
                  </a:lnTo>
                  <a:lnTo>
                    <a:pt x="7" y="5"/>
                  </a:lnTo>
                  <a:lnTo>
                    <a:pt x="131" y="5"/>
                  </a:lnTo>
                  <a:lnTo>
                    <a:pt x="131" y="0"/>
                  </a:lnTo>
                  <a:close/>
                </a:path>
              </a:pathLst>
            </a:custGeom>
            <a:solidFill>
              <a:srgbClr val="C9C9C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6" name="Freeform 703"/>
            <p:cNvSpPr>
              <a:spLocks/>
            </p:cNvSpPr>
            <p:nvPr/>
          </p:nvSpPr>
          <p:spPr bwMode="auto">
            <a:xfrm>
              <a:off x="1078" y="2901"/>
              <a:ext cx="124" cy="93"/>
            </a:xfrm>
            <a:custGeom>
              <a:avLst/>
              <a:gdLst>
                <a:gd name="T0" fmla="*/ 124 w 124"/>
                <a:gd name="T1" fmla="*/ 0 h 93"/>
                <a:gd name="T2" fmla="*/ 0 w 124"/>
                <a:gd name="T3" fmla="*/ 0 h 93"/>
                <a:gd name="T4" fmla="*/ 0 w 124"/>
                <a:gd name="T5" fmla="*/ 93 h 93"/>
                <a:gd name="T6" fmla="*/ 8 w 124"/>
                <a:gd name="T7" fmla="*/ 93 h 93"/>
                <a:gd name="T8" fmla="*/ 8 w 124"/>
                <a:gd name="T9" fmla="*/ 7 h 93"/>
                <a:gd name="T10" fmla="*/ 124 w 124"/>
                <a:gd name="T11" fmla="*/ 7 h 93"/>
                <a:gd name="T12" fmla="*/ 124 w 124"/>
                <a:gd name="T13" fmla="*/ 0 h 93"/>
                <a:gd name="T14" fmla="*/ 0 60000 65536"/>
                <a:gd name="T15" fmla="*/ 0 60000 65536"/>
                <a:gd name="T16" fmla="*/ 0 60000 65536"/>
                <a:gd name="T17" fmla="*/ 0 60000 65536"/>
                <a:gd name="T18" fmla="*/ 0 60000 65536"/>
                <a:gd name="T19" fmla="*/ 0 60000 65536"/>
                <a:gd name="T20" fmla="*/ 0 60000 65536"/>
                <a:gd name="T21" fmla="*/ 0 w 124"/>
                <a:gd name="T22" fmla="*/ 0 h 93"/>
                <a:gd name="T23" fmla="*/ 124 w 124"/>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3">
                  <a:moveTo>
                    <a:pt x="124" y="0"/>
                  </a:moveTo>
                  <a:lnTo>
                    <a:pt x="0" y="0"/>
                  </a:lnTo>
                  <a:lnTo>
                    <a:pt x="0" y="93"/>
                  </a:lnTo>
                  <a:lnTo>
                    <a:pt x="8" y="93"/>
                  </a:lnTo>
                  <a:lnTo>
                    <a:pt x="8" y="7"/>
                  </a:lnTo>
                  <a:lnTo>
                    <a:pt x="124" y="7"/>
                  </a:lnTo>
                  <a:lnTo>
                    <a:pt x="124" y="0"/>
                  </a:lnTo>
                  <a:close/>
                </a:path>
              </a:pathLst>
            </a:custGeom>
            <a:solidFill>
              <a:srgbClr val="CBCBC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7" name="Freeform 704"/>
            <p:cNvSpPr>
              <a:spLocks/>
            </p:cNvSpPr>
            <p:nvPr/>
          </p:nvSpPr>
          <p:spPr bwMode="auto">
            <a:xfrm>
              <a:off x="1086" y="2908"/>
              <a:ext cx="116" cy="86"/>
            </a:xfrm>
            <a:custGeom>
              <a:avLst/>
              <a:gdLst>
                <a:gd name="T0" fmla="*/ 116 w 116"/>
                <a:gd name="T1" fmla="*/ 0 h 86"/>
                <a:gd name="T2" fmla="*/ 0 w 116"/>
                <a:gd name="T3" fmla="*/ 0 h 86"/>
                <a:gd name="T4" fmla="*/ 0 w 116"/>
                <a:gd name="T5" fmla="*/ 86 h 86"/>
                <a:gd name="T6" fmla="*/ 9 w 116"/>
                <a:gd name="T7" fmla="*/ 85 h 86"/>
                <a:gd name="T8" fmla="*/ 9 w 116"/>
                <a:gd name="T9" fmla="*/ 6 h 86"/>
                <a:gd name="T10" fmla="*/ 115 w 116"/>
                <a:gd name="T11" fmla="*/ 6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6"/>
                  </a:lnTo>
                  <a:lnTo>
                    <a:pt x="115" y="6"/>
                  </a:lnTo>
                  <a:lnTo>
                    <a:pt x="116" y="0"/>
                  </a:lnTo>
                  <a:close/>
                </a:path>
              </a:pathLst>
            </a:custGeom>
            <a:solidFill>
              <a:srgbClr val="CDCDC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8" name="Freeform 705"/>
            <p:cNvSpPr>
              <a:spLocks/>
            </p:cNvSpPr>
            <p:nvPr/>
          </p:nvSpPr>
          <p:spPr bwMode="auto">
            <a:xfrm>
              <a:off x="1095" y="2914"/>
              <a:ext cx="106" cy="79"/>
            </a:xfrm>
            <a:custGeom>
              <a:avLst/>
              <a:gdLst>
                <a:gd name="T0" fmla="*/ 106 w 106"/>
                <a:gd name="T1" fmla="*/ 0 h 79"/>
                <a:gd name="T2" fmla="*/ 0 w 106"/>
                <a:gd name="T3" fmla="*/ 0 h 79"/>
                <a:gd name="T4" fmla="*/ 0 w 106"/>
                <a:gd name="T5" fmla="*/ 79 h 79"/>
                <a:gd name="T6" fmla="*/ 7 w 106"/>
                <a:gd name="T7" fmla="*/ 79 h 79"/>
                <a:gd name="T8" fmla="*/ 7 w 106"/>
                <a:gd name="T9" fmla="*/ 6 h 79"/>
                <a:gd name="T10" fmla="*/ 106 w 106"/>
                <a:gd name="T11" fmla="*/ 6 h 79"/>
                <a:gd name="T12" fmla="*/ 106 w 106"/>
                <a:gd name="T13" fmla="*/ 0 h 79"/>
                <a:gd name="T14" fmla="*/ 0 60000 65536"/>
                <a:gd name="T15" fmla="*/ 0 60000 65536"/>
                <a:gd name="T16" fmla="*/ 0 60000 65536"/>
                <a:gd name="T17" fmla="*/ 0 60000 65536"/>
                <a:gd name="T18" fmla="*/ 0 60000 65536"/>
                <a:gd name="T19" fmla="*/ 0 60000 65536"/>
                <a:gd name="T20" fmla="*/ 0 60000 65536"/>
                <a:gd name="T21" fmla="*/ 0 w 106"/>
                <a:gd name="T22" fmla="*/ 0 h 79"/>
                <a:gd name="T23" fmla="*/ 106 w 106"/>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9">
                  <a:moveTo>
                    <a:pt x="106" y="0"/>
                  </a:moveTo>
                  <a:lnTo>
                    <a:pt x="0" y="0"/>
                  </a:lnTo>
                  <a:lnTo>
                    <a:pt x="0" y="79"/>
                  </a:lnTo>
                  <a:lnTo>
                    <a:pt x="7" y="79"/>
                  </a:lnTo>
                  <a:lnTo>
                    <a:pt x="7" y="6"/>
                  </a:lnTo>
                  <a:lnTo>
                    <a:pt x="106" y="6"/>
                  </a:lnTo>
                  <a:lnTo>
                    <a:pt x="106" y="0"/>
                  </a:lnTo>
                  <a:close/>
                </a:path>
              </a:pathLst>
            </a:custGeom>
            <a:solidFill>
              <a:srgbClr val="D0D0D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29" name="Freeform 706"/>
            <p:cNvSpPr>
              <a:spLocks/>
            </p:cNvSpPr>
            <p:nvPr/>
          </p:nvSpPr>
          <p:spPr bwMode="auto">
            <a:xfrm>
              <a:off x="1102" y="2920"/>
              <a:ext cx="100" cy="74"/>
            </a:xfrm>
            <a:custGeom>
              <a:avLst/>
              <a:gdLst>
                <a:gd name="T0" fmla="*/ 99 w 100"/>
                <a:gd name="T1" fmla="*/ 0 h 74"/>
                <a:gd name="T2" fmla="*/ 0 w 100"/>
                <a:gd name="T3" fmla="*/ 0 h 74"/>
                <a:gd name="T4" fmla="*/ 0 w 100"/>
                <a:gd name="T5" fmla="*/ 73 h 74"/>
                <a:gd name="T6" fmla="*/ 9 w 100"/>
                <a:gd name="T7" fmla="*/ 74 h 74"/>
                <a:gd name="T8" fmla="*/ 9 w 100"/>
                <a:gd name="T9" fmla="*/ 7 h 74"/>
                <a:gd name="T10" fmla="*/ 100 w 100"/>
                <a:gd name="T11" fmla="*/ 7 h 74"/>
                <a:gd name="T12" fmla="*/ 99 w 100"/>
                <a:gd name="T13" fmla="*/ 0 h 74"/>
                <a:gd name="T14" fmla="*/ 0 60000 65536"/>
                <a:gd name="T15" fmla="*/ 0 60000 65536"/>
                <a:gd name="T16" fmla="*/ 0 60000 65536"/>
                <a:gd name="T17" fmla="*/ 0 60000 65536"/>
                <a:gd name="T18" fmla="*/ 0 60000 65536"/>
                <a:gd name="T19" fmla="*/ 0 60000 65536"/>
                <a:gd name="T20" fmla="*/ 0 60000 65536"/>
                <a:gd name="T21" fmla="*/ 0 w 100"/>
                <a:gd name="T22" fmla="*/ 0 h 74"/>
                <a:gd name="T23" fmla="*/ 100 w 100"/>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4">
                  <a:moveTo>
                    <a:pt x="99" y="0"/>
                  </a:moveTo>
                  <a:lnTo>
                    <a:pt x="0" y="0"/>
                  </a:lnTo>
                  <a:lnTo>
                    <a:pt x="0" y="73"/>
                  </a:lnTo>
                  <a:lnTo>
                    <a:pt x="9" y="74"/>
                  </a:lnTo>
                  <a:lnTo>
                    <a:pt x="9" y="7"/>
                  </a:lnTo>
                  <a:lnTo>
                    <a:pt x="100" y="7"/>
                  </a:lnTo>
                  <a:lnTo>
                    <a:pt x="99" y="0"/>
                  </a:lnTo>
                  <a:close/>
                </a:path>
              </a:pathLst>
            </a:custGeom>
            <a:solidFill>
              <a:srgbClr val="D2D2D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0" name="Freeform 707"/>
            <p:cNvSpPr>
              <a:spLocks/>
            </p:cNvSpPr>
            <p:nvPr/>
          </p:nvSpPr>
          <p:spPr bwMode="auto">
            <a:xfrm>
              <a:off x="1111" y="2927"/>
              <a:ext cx="91" cy="67"/>
            </a:xfrm>
            <a:custGeom>
              <a:avLst/>
              <a:gdLst>
                <a:gd name="T0" fmla="*/ 91 w 91"/>
                <a:gd name="T1" fmla="*/ 0 h 67"/>
                <a:gd name="T2" fmla="*/ 0 w 91"/>
                <a:gd name="T3" fmla="*/ 0 h 67"/>
                <a:gd name="T4" fmla="*/ 0 w 91"/>
                <a:gd name="T5" fmla="*/ 67 h 67"/>
                <a:gd name="T6" fmla="*/ 10 w 91"/>
                <a:gd name="T7" fmla="*/ 66 h 67"/>
                <a:gd name="T8" fmla="*/ 10 w 91"/>
                <a:gd name="T9" fmla="*/ 6 h 67"/>
                <a:gd name="T10" fmla="*/ 90 w 91"/>
                <a:gd name="T11" fmla="*/ 6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6"/>
                  </a:lnTo>
                  <a:lnTo>
                    <a:pt x="90" y="6"/>
                  </a:lnTo>
                  <a:lnTo>
                    <a:pt x="91" y="0"/>
                  </a:lnTo>
                  <a:close/>
                </a:path>
              </a:pathLst>
            </a:custGeom>
            <a:solidFill>
              <a:srgbClr val="D5D5D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1" name="Freeform 708"/>
            <p:cNvSpPr>
              <a:spLocks/>
            </p:cNvSpPr>
            <p:nvPr/>
          </p:nvSpPr>
          <p:spPr bwMode="auto">
            <a:xfrm>
              <a:off x="1121" y="2933"/>
              <a:ext cx="81" cy="61"/>
            </a:xfrm>
            <a:custGeom>
              <a:avLst/>
              <a:gdLst>
                <a:gd name="T0" fmla="*/ 80 w 81"/>
                <a:gd name="T1" fmla="*/ 0 h 61"/>
                <a:gd name="T2" fmla="*/ 0 w 81"/>
                <a:gd name="T3" fmla="*/ 0 h 61"/>
                <a:gd name="T4" fmla="*/ 0 w 81"/>
                <a:gd name="T5" fmla="*/ 60 h 61"/>
                <a:gd name="T6" fmla="*/ 10 w 81"/>
                <a:gd name="T7" fmla="*/ 61 h 61"/>
                <a:gd name="T8" fmla="*/ 10 w 81"/>
                <a:gd name="T9" fmla="*/ 8 h 61"/>
                <a:gd name="T10" fmla="*/ 81 w 81"/>
                <a:gd name="T11" fmla="*/ 8 h 61"/>
                <a:gd name="T12" fmla="*/ 80 w 81"/>
                <a:gd name="T13" fmla="*/ 0 h 61"/>
                <a:gd name="T14" fmla="*/ 0 60000 65536"/>
                <a:gd name="T15" fmla="*/ 0 60000 65536"/>
                <a:gd name="T16" fmla="*/ 0 60000 65536"/>
                <a:gd name="T17" fmla="*/ 0 60000 65536"/>
                <a:gd name="T18" fmla="*/ 0 60000 65536"/>
                <a:gd name="T19" fmla="*/ 0 60000 65536"/>
                <a:gd name="T20" fmla="*/ 0 60000 65536"/>
                <a:gd name="T21" fmla="*/ 0 w 81"/>
                <a:gd name="T22" fmla="*/ 0 h 61"/>
                <a:gd name="T23" fmla="*/ 81 w 81"/>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1">
                  <a:moveTo>
                    <a:pt x="80" y="0"/>
                  </a:moveTo>
                  <a:lnTo>
                    <a:pt x="0" y="0"/>
                  </a:lnTo>
                  <a:lnTo>
                    <a:pt x="0" y="60"/>
                  </a:lnTo>
                  <a:lnTo>
                    <a:pt x="10" y="61"/>
                  </a:lnTo>
                  <a:lnTo>
                    <a:pt x="10" y="8"/>
                  </a:lnTo>
                  <a:lnTo>
                    <a:pt x="81" y="8"/>
                  </a:lnTo>
                  <a:lnTo>
                    <a:pt x="80" y="0"/>
                  </a:lnTo>
                  <a:close/>
                </a:path>
              </a:pathLst>
            </a:custGeom>
            <a:solidFill>
              <a:srgbClr val="D7D7D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2" name="Freeform 709"/>
            <p:cNvSpPr>
              <a:spLocks/>
            </p:cNvSpPr>
            <p:nvPr/>
          </p:nvSpPr>
          <p:spPr bwMode="auto">
            <a:xfrm>
              <a:off x="1131" y="2941"/>
              <a:ext cx="71" cy="53"/>
            </a:xfrm>
            <a:custGeom>
              <a:avLst/>
              <a:gdLst>
                <a:gd name="T0" fmla="*/ 71 w 71"/>
                <a:gd name="T1" fmla="*/ 0 h 53"/>
                <a:gd name="T2" fmla="*/ 0 w 71"/>
                <a:gd name="T3" fmla="*/ 0 h 53"/>
                <a:gd name="T4" fmla="*/ 0 w 71"/>
                <a:gd name="T5" fmla="*/ 53 h 53"/>
                <a:gd name="T6" fmla="*/ 10 w 71"/>
                <a:gd name="T7" fmla="*/ 52 h 53"/>
                <a:gd name="T8" fmla="*/ 10 w 71"/>
                <a:gd name="T9" fmla="*/ 7 h 53"/>
                <a:gd name="T10" fmla="*/ 70 w 71"/>
                <a:gd name="T11" fmla="*/ 7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7"/>
                  </a:lnTo>
                  <a:lnTo>
                    <a:pt x="70" y="7"/>
                  </a:lnTo>
                  <a:lnTo>
                    <a:pt x="71" y="0"/>
                  </a:lnTo>
                  <a:close/>
                </a:path>
              </a:pathLst>
            </a:custGeom>
            <a:solidFill>
              <a:srgbClr val="D9D9D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3" name="Freeform 710"/>
            <p:cNvSpPr>
              <a:spLocks/>
            </p:cNvSpPr>
            <p:nvPr/>
          </p:nvSpPr>
          <p:spPr bwMode="auto">
            <a:xfrm>
              <a:off x="1141" y="2948"/>
              <a:ext cx="60" cy="45"/>
            </a:xfrm>
            <a:custGeom>
              <a:avLst/>
              <a:gdLst>
                <a:gd name="T0" fmla="*/ 60 w 60"/>
                <a:gd name="T1" fmla="*/ 0 h 45"/>
                <a:gd name="T2" fmla="*/ 0 w 60"/>
                <a:gd name="T3" fmla="*/ 0 h 45"/>
                <a:gd name="T4" fmla="*/ 0 w 60"/>
                <a:gd name="T5" fmla="*/ 45 h 45"/>
                <a:gd name="T6" fmla="*/ 11 w 60"/>
                <a:gd name="T7" fmla="*/ 45 h 45"/>
                <a:gd name="T8" fmla="*/ 11 w 60"/>
                <a:gd name="T9" fmla="*/ 8 h 45"/>
                <a:gd name="T10" fmla="*/ 60 w 60"/>
                <a:gd name="T11" fmla="*/ 8 h 45"/>
                <a:gd name="T12" fmla="*/ 60 w 60"/>
                <a:gd name="T13" fmla="*/ 0 h 45"/>
                <a:gd name="T14" fmla="*/ 0 60000 65536"/>
                <a:gd name="T15" fmla="*/ 0 60000 65536"/>
                <a:gd name="T16" fmla="*/ 0 60000 65536"/>
                <a:gd name="T17" fmla="*/ 0 60000 65536"/>
                <a:gd name="T18" fmla="*/ 0 60000 65536"/>
                <a:gd name="T19" fmla="*/ 0 60000 65536"/>
                <a:gd name="T20" fmla="*/ 0 60000 65536"/>
                <a:gd name="T21" fmla="*/ 0 w 60"/>
                <a:gd name="T22" fmla="*/ 0 h 45"/>
                <a:gd name="T23" fmla="*/ 60 w 6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5">
                  <a:moveTo>
                    <a:pt x="60" y="0"/>
                  </a:moveTo>
                  <a:lnTo>
                    <a:pt x="0" y="0"/>
                  </a:lnTo>
                  <a:lnTo>
                    <a:pt x="0" y="45"/>
                  </a:lnTo>
                  <a:lnTo>
                    <a:pt x="11" y="45"/>
                  </a:lnTo>
                  <a:lnTo>
                    <a:pt x="11" y="8"/>
                  </a:lnTo>
                  <a:lnTo>
                    <a:pt x="60" y="8"/>
                  </a:lnTo>
                  <a:lnTo>
                    <a:pt x="60" y="0"/>
                  </a:lnTo>
                  <a:close/>
                </a:path>
              </a:pathLst>
            </a:custGeom>
            <a:solidFill>
              <a:srgbClr val="DCDCD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4" name="Freeform 711"/>
            <p:cNvSpPr>
              <a:spLocks/>
            </p:cNvSpPr>
            <p:nvPr/>
          </p:nvSpPr>
          <p:spPr bwMode="auto">
            <a:xfrm>
              <a:off x="1152" y="2956"/>
              <a:ext cx="49" cy="37"/>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5" name="Freeform 712"/>
            <p:cNvSpPr>
              <a:spLocks/>
            </p:cNvSpPr>
            <p:nvPr/>
          </p:nvSpPr>
          <p:spPr bwMode="auto">
            <a:xfrm>
              <a:off x="1163" y="2965"/>
              <a:ext cx="39" cy="29"/>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6" name="Freeform 713"/>
            <p:cNvSpPr>
              <a:spLocks/>
            </p:cNvSpPr>
            <p:nvPr/>
          </p:nvSpPr>
          <p:spPr bwMode="auto">
            <a:xfrm>
              <a:off x="1176" y="2974"/>
              <a:ext cx="26" cy="2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7" name="Freeform 714"/>
            <p:cNvSpPr>
              <a:spLocks/>
            </p:cNvSpPr>
            <p:nvPr/>
          </p:nvSpPr>
          <p:spPr bwMode="auto">
            <a:xfrm>
              <a:off x="1188" y="2984"/>
              <a:ext cx="14" cy="10"/>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38" name="Line 715"/>
            <p:cNvSpPr>
              <a:spLocks noChangeShapeType="1"/>
            </p:cNvSpPr>
            <p:nvPr/>
          </p:nvSpPr>
          <p:spPr bwMode="auto">
            <a:xfrm>
              <a:off x="1022" y="3017"/>
              <a:ext cx="1" cy="14"/>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339" name="Line 716"/>
            <p:cNvSpPr>
              <a:spLocks noChangeShapeType="1"/>
            </p:cNvSpPr>
            <p:nvPr/>
          </p:nvSpPr>
          <p:spPr bwMode="auto">
            <a:xfrm>
              <a:off x="987" y="3017"/>
              <a:ext cx="1" cy="14"/>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340" name="Line 717"/>
            <p:cNvSpPr>
              <a:spLocks noChangeShapeType="1"/>
            </p:cNvSpPr>
            <p:nvPr/>
          </p:nvSpPr>
          <p:spPr bwMode="auto">
            <a:xfrm>
              <a:off x="945" y="3017"/>
              <a:ext cx="285"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341" name="Rectangle 718"/>
            <p:cNvSpPr>
              <a:spLocks noChangeArrowheads="1"/>
            </p:cNvSpPr>
            <p:nvPr/>
          </p:nvSpPr>
          <p:spPr bwMode="auto">
            <a:xfrm>
              <a:off x="1162" y="3081"/>
              <a:ext cx="35" cy="3"/>
            </a:xfrm>
            <a:prstGeom prst="rect">
              <a:avLst/>
            </a:prstGeom>
            <a:solidFill>
              <a:srgbClr val="E6E6E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2" name="Rectangle 719"/>
            <p:cNvSpPr>
              <a:spLocks noChangeArrowheads="1"/>
            </p:cNvSpPr>
            <p:nvPr/>
          </p:nvSpPr>
          <p:spPr bwMode="auto">
            <a:xfrm>
              <a:off x="1162" y="3080"/>
              <a:ext cx="35" cy="1"/>
            </a:xfrm>
            <a:prstGeom prst="rect">
              <a:avLst/>
            </a:prstGeom>
            <a:solidFill>
              <a:srgbClr val="DDDDD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3" name="Rectangle 720"/>
            <p:cNvSpPr>
              <a:spLocks noChangeArrowheads="1"/>
            </p:cNvSpPr>
            <p:nvPr/>
          </p:nvSpPr>
          <p:spPr bwMode="auto">
            <a:xfrm>
              <a:off x="1162" y="3079"/>
              <a:ext cx="35" cy="1"/>
            </a:xfrm>
            <a:prstGeom prst="rect">
              <a:avLst/>
            </a:prstGeom>
            <a:solidFill>
              <a:srgbClr val="D5D5D5"/>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4" name="Rectangle 721"/>
            <p:cNvSpPr>
              <a:spLocks noChangeArrowheads="1"/>
            </p:cNvSpPr>
            <p:nvPr/>
          </p:nvSpPr>
          <p:spPr bwMode="auto">
            <a:xfrm>
              <a:off x="1162" y="3078"/>
              <a:ext cx="35" cy="1"/>
            </a:xfrm>
            <a:prstGeom prst="rect">
              <a:avLst/>
            </a:prstGeom>
            <a:solidFill>
              <a:srgbClr val="CDCDC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5" name="Rectangle 722"/>
            <p:cNvSpPr>
              <a:spLocks noChangeArrowheads="1"/>
            </p:cNvSpPr>
            <p:nvPr/>
          </p:nvSpPr>
          <p:spPr bwMode="auto">
            <a:xfrm>
              <a:off x="1162" y="3076"/>
              <a:ext cx="35" cy="2"/>
            </a:xfrm>
            <a:prstGeom prst="rect">
              <a:avLst/>
            </a:prstGeom>
            <a:solidFill>
              <a:srgbClr val="C6C6C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6" name="Rectangle 723"/>
            <p:cNvSpPr>
              <a:spLocks noChangeArrowheads="1"/>
            </p:cNvSpPr>
            <p:nvPr/>
          </p:nvSpPr>
          <p:spPr bwMode="auto">
            <a:xfrm>
              <a:off x="1162" y="3075"/>
              <a:ext cx="35" cy="1"/>
            </a:xfrm>
            <a:prstGeom prst="rect">
              <a:avLst/>
            </a:prstGeom>
            <a:solidFill>
              <a:srgbClr val="BEBEBE"/>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7" name="Rectangle 724"/>
            <p:cNvSpPr>
              <a:spLocks noChangeArrowheads="1"/>
            </p:cNvSpPr>
            <p:nvPr/>
          </p:nvSpPr>
          <p:spPr bwMode="auto">
            <a:xfrm>
              <a:off x="1162" y="3074"/>
              <a:ext cx="35" cy="1"/>
            </a:xfrm>
            <a:prstGeom prst="rect">
              <a:avLst/>
            </a:prstGeom>
            <a:solidFill>
              <a:srgbClr val="B6B6B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48" name="Freeform 725"/>
            <p:cNvSpPr>
              <a:spLocks/>
            </p:cNvSpPr>
            <p:nvPr/>
          </p:nvSpPr>
          <p:spPr bwMode="auto">
            <a:xfrm>
              <a:off x="1160" y="3073"/>
              <a:ext cx="37" cy="1"/>
            </a:xfrm>
            <a:custGeom>
              <a:avLst/>
              <a:gdLst>
                <a:gd name="T0" fmla="*/ 2 w 37"/>
                <a:gd name="T1" fmla="*/ 1 h 1"/>
                <a:gd name="T2" fmla="*/ 37 w 37"/>
                <a:gd name="T3" fmla="*/ 1 h 1"/>
                <a:gd name="T4" fmla="*/ 36 w 37"/>
                <a:gd name="T5" fmla="*/ 0 h 1"/>
                <a:gd name="T6" fmla="*/ 0 w 37"/>
                <a:gd name="T7" fmla="*/ 0 h 1"/>
                <a:gd name="T8" fmla="*/ 2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49" name="Rectangle 726"/>
            <p:cNvSpPr>
              <a:spLocks noChangeArrowheads="1"/>
            </p:cNvSpPr>
            <p:nvPr/>
          </p:nvSpPr>
          <p:spPr bwMode="auto">
            <a:xfrm>
              <a:off x="1160" y="3071"/>
              <a:ext cx="36" cy="2"/>
            </a:xfrm>
            <a:prstGeom prst="rect">
              <a:avLst/>
            </a:prstGeom>
            <a:solidFill>
              <a:srgbClr val="A6A6A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50" name="Freeform 727"/>
            <p:cNvSpPr>
              <a:spLocks/>
            </p:cNvSpPr>
            <p:nvPr/>
          </p:nvSpPr>
          <p:spPr bwMode="auto">
            <a:xfrm>
              <a:off x="1160" y="3070"/>
              <a:ext cx="37" cy="1"/>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1" name="Rectangle 728"/>
            <p:cNvSpPr>
              <a:spLocks noChangeArrowheads="1"/>
            </p:cNvSpPr>
            <p:nvPr/>
          </p:nvSpPr>
          <p:spPr bwMode="auto">
            <a:xfrm>
              <a:off x="1162" y="3070"/>
              <a:ext cx="35" cy="1"/>
            </a:xfrm>
            <a:prstGeom prst="rect">
              <a:avLst/>
            </a:prstGeom>
            <a:solidFill>
              <a:srgbClr val="9A9A9A"/>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52" name="Rectangle 729"/>
            <p:cNvSpPr>
              <a:spLocks noChangeArrowheads="1"/>
            </p:cNvSpPr>
            <p:nvPr/>
          </p:nvSpPr>
          <p:spPr bwMode="auto">
            <a:xfrm>
              <a:off x="1129" y="3074"/>
              <a:ext cx="82" cy="5"/>
            </a:xfrm>
            <a:prstGeom prst="rect">
              <a:avLst/>
            </a:prstGeom>
            <a:solidFill>
              <a:srgbClr val="0000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353" name="Freeform 730"/>
            <p:cNvSpPr>
              <a:spLocks noEditPoints="1"/>
            </p:cNvSpPr>
            <p:nvPr/>
          </p:nvSpPr>
          <p:spPr bwMode="auto">
            <a:xfrm>
              <a:off x="908" y="3061"/>
              <a:ext cx="46" cy="24"/>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4" name="Freeform 731"/>
            <p:cNvSpPr>
              <a:spLocks noEditPoints="1"/>
            </p:cNvSpPr>
            <p:nvPr/>
          </p:nvSpPr>
          <p:spPr bwMode="auto">
            <a:xfrm>
              <a:off x="910" y="3061"/>
              <a:ext cx="41" cy="24"/>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5" name="Freeform 732"/>
            <p:cNvSpPr>
              <a:spLocks noEditPoints="1"/>
            </p:cNvSpPr>
            <p:nvPr/>
          </p:nvSpPr>
          <p:spPr bwMode="auto">
            <a:xfrm>
              <a:off x="911" y="3061"/>
              <a:ext cx="39" cy="24"/>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6" name="Freeform 733"/>
            <p:cNvSpPr>
              <a:spLocks noEditPoints="1"/>
            </p:cNvSpPr>
            <p:nvPr/>
          </p:nvSpPr>
          <p:spPr bwMode="auto">
            <a:xfrm>
              <a:off x="912" y="3061"/>
              <a:ext cx="37" cy="24"/>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7" name="Freeform 734"/>
            <p:cNvSpPr>
              <a:spLocks noEditPoints="1"/>
            </p:cNvSpPr>
            <p:nvPr/>
          </p:nvSpPr>
          <p:spPr bwMode="auto">
            <a:xfrm>
              <a:off x="913" y="3061"/>
              <a:ext cx="35" cy="24"/>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8" name="Freeform 735"/>
            <p:cNvSpPr>
              <a:spLocks noEditPoints="1"/>
            </p:cNvSpPr>
            <p:nvPr/>
          </p:nvSpPr>
          <p:spPr bwMode="auto">
            <a:xfrm>
              <a:off x="915" y="3061"/>
              <a:ext cx="31" cy="24"/>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59" name="Freeform 736"/>
            <p:cNvSpPr>
              <a:spLocks noEditPoints="1"/>
            </p:cNvSpPr>
            <p:nvPr/>
          </p:nvSpPr>
          <p:spPr bwMode="auto">
            <a:xfrm>
              <a:off x="916" y="3061"/>
              <a:ext cx="29" cy="24"/>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0" name="Freeform 737"/>
            <p:cNvSpPr>
              <a:spLocks noEditPoints="1"/>
            </p:cNvSpPr>
            <p:nvPr/>
          </p:nvSpPr>
          <p:spPr bwMode="auto">
            <a:xfrm>
              <a:off x="917" y="3061"/>
              <a:ext cx="27" cy="24"/>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1" name="Freeform 738"/>
            <p:cNvSpPr>
              <a:spLocks noEditPoints="1"/>
            </p:cNvSpPr>
            <p:nvPr/>
          </p:nvSpPr>
          <p:spPr bwMode="auto">
            <a:xfrm>
              <a:off x="919" y="3061"/>
              <a:ext cx="24" cy="24"/>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2" name="Freeform 739"/>
            <p:cNvSpPr>
              <a:spLocks noEditPoints="1"/>
            </p:cNvSpPr>
            <p:nvPr/>
          </p:nvSpPr>
          <p:spPr bwMode="auto">
            <a:xfrm>
              <a:off x="920" y="3061"/>
              <a:ext cx="21" cy="24"/>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3" name="Freeform 740"/>
            <p:cNvSpPr>
              <a:spLocks noEditPoints="1"/>
            </p:cNvSpPr>
            <p:nvPr/>
          </p:nvSpPr>
          <p:spPr bwMode="auto">
            <a:xfrm>
              <a:off x="921" y="3061"/>
              <a:ext cx="19" cy="24"/>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4" name="Freeform 741"/>
            <p:cNvSpPr>
              <a:spLocks noEditPoints="1"/>
            </p:cNvSpPr>
            <p:nvPr/>
          </p:nvSpPr>
          <p:spPr bwMode="auto">
            <a:xfrm>
              <a:off x="922" y="3061"/>
              <a:ext cx="17" cy="24"/>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5" name="Freeform 742"/>
            <p:cNvSpPr>
              <a:spLocks noEditPoints="1"/>
            </p:cNvSpPr>
            <p:nvPr/>
          </p:nvSpPr>
          <p:spPr bwMode="auto">
            <a:xfrm>
              <a:off x="924" y="3060"/>
              <a:ext cx="14" cy="25"/>
            </a:xfrm>
            <a:custGeom>
              <a:avLst/>
              <a:gdLst>
                <a:gd name="T0" fmla="*/ 0 w 14"/>
                <a:gd name="T1" fmla="*/ 25 h 25"/>
                <a:gd name="T2" fmla="*/ 0 w 14"/>
                <a:gd name="T3" fmla="*/ 1 h 25"/>
                <a:gd name="T4" fmla="*/ 1 w 14"/>
                <a:gd name="T5" fmla="*/ 0 h 25"/>
                <a:gd name="T6" fmla="*/ 1 w 14"/>
                <a:gd name="T7" fmla="*/ 24 h 25"/>
                <a:gd name="T8" fmla="*/ 0 w 14"/>
                <a:gd name="T9" fmla="*/ 25 h 25"/>
                <a:gd name="T10" fmla="*/ 14 w 14"/>
                <a:gd name="T11" fmla="*/ 1 h 25"/>
                <a:gd name="T12" fmla="*/ 14 w 14"/>
                <a:gd name="T13" fmla="*/ 25 h 25"/>
                <a:gd name="T14" fmla="*/ 12 w 14"/>
                <a:gd name="T15" fmla="*/ 24 h 25"/>
                <a:gd name="T16" fmla="*/ 12 w 14"/>
                <a:gd name="T17" fmla="*/ 0 h 25"/>
                <a:gd name="T18" fmla="*/ 14 w 14"/>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5"/>
                <a:gd name="T32" fmla="*/ 14 w 1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5">
                  <a:moveTo>
                    <a:pt x="0" y="25"/>
                  </a:moveTo>
                  <a:lnTo>
                    <a:pt x="0" y="1"/>
                  </a:lnTo>
                  <a:lnTo>
                    <a:pt x="1" y="0"/>
                  </a:lnTo>
                  <a:lnTo>
                    <a:pt x="1" y="24"/>
                  </a:lnTo>
                  <a:lnTo>
                    <a:pt x="0" y="25"/>
                  </a:lnTo>
                  <a:close/>
                  <a:moveTo>
                    <a:pt x="14" y="1"/>
                  </a:moveTo>
                  <a:lnTo>
                    <a:pt x="14" y="25"/>
                  </a:lnTo>
                  <a:lnTo>
                    <a:pt x="12" y="24"/>
                  </a:lnTo>
                  <a:lnTo>
                    <a:pt x="12" y="0"/>
                  </a:lnTo>
                  <a:lnTo>
                    <a:pt x="14" y="1"/>
                  </a:lnTo>
                  <a:close/>
                </a:path>
              </a:pathLst>
            </a:custGeom>
            <a:solidFill>
              <a:srgbClr val="F41E1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6" name="Freeform 743"/>
            <p:cNvSpPr>
              <a:spLocks noEditPoints="1"/>
            </p:cNvSpPr>
            <p:nvPr/>
          </p:nvSpPr>
          <p:spPr bwMode="auto">
            <a:xfrm>
              <a:off x="925" y="3060"/>
              <a:ext cx="11" cy="25"/>
            </a:xfrm>
            <a:custGeom>
              <a:avLst/>
              <a:gdLst>
                <a:gd name="T0" fmla="*/ 0 w 11"/>
                <a:gd name="T1" fmla="*/ 24 h 25"/>
                <a:gd name="T2" fmla="*/ 0 w 11"/>
                <a:gd name="T3" fmla="*/ 0 h 25"/>
                <a:gd name="T4" fmla="*/ 1 w 11"/>
                <a:gd name="T5" fmla="*/ 1 h 25"/>
                <a:gd name="T6" fmla="*/ 1 w 11"/>
                <a:gd name="T7" fmla="*/ 25 h 25"/>
                <a:gd name="T8" fmla="*/ 0 w 11"/>
                <a:gd name="T9" fmla="*/ 24 h 25"/>
                <a:gd name="T10" fmla="*/ 11 w 11"/>
                <a:gd name="T11" fmla="*/ 0 h 25"/>
                <a:gd name="T12" fmla="*/ 11 w 11"/>
                <a:gd name="T13" fmla="*/ 24 h 25"/>
                <a:gd name="T14" fmla="*/ 10 w 11"/>
                <a:gd name="T15" fmla="*/ 25 h 25"/>
                <a:gd name="T16" fmla="*/ 10 w 11"/>
                <a:gd name="T17" fmla="*/ 1 h 25"/>
                <a:gd name="T18" fmla="*/ 11 w 11"/>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5"/>
                <a:gd name="T32" fmla="*/ 11 w 11"/>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5">
                  <a:moveTo>
                    <a:pt x="0" y="24"/>
                  </a:moveTo>
                  <a:lnTo>
                    <a:pt x="0" y="0"/>
                  </a:lnTo>
                  <a:lnTo>
                    <a:pt x="1" y="1"/>
                  </a:lnTo>
                  <a:lnTo>
                    <a:pt x="1" y="25"/>
                  </a:lnTo>
                  <a:lnTo>
                    <a:pt x="0" y="24"/>
                  </a:lnTo>
                  <a:close/>
                  <a:moveTo>
                    <a:pt x="11" y="0"/>
                  </a:moveTo>
                  <a:lnTo>
                    <a:pt x="11" y="24"/>
                  </a:lnTo>
                  <a:lnTo>
                    <a:pt x="10" y="25"/>
                  </a:lnTo>
                  <a:lnTo>
                    <a:pt x="10" y="1"/>
                  </a:lnTo>
                  <a:lnTo>
                    <a:pt x="11" y="0"/>
                  </a:lnTo>
                  <a:close/>
                </a:path>
              </a:pathLst>
            </a:custGeom>
            <a:solidFill>
              <a:srgbClr val="F7171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7" name="Freeform 744"/>
            <p:cNvSpPr>
              <a:spLocks noEditPoints="1"/>
            </p:cNvSpPr>
            <p:nvPr/>
          </p:nvSpPr>
          <p:spPr bwMode="auto">
            <a:xfrm>
              <a:off x="926" y="3060"/>
              <a:ext cx="9" cy="25"/>
            </a:xfrm>
            <a:custGeom>
              <a:avLst/>
              <a:gdLst>
                <a:gd name="T0" fmla="*/ 0 w 9"/>
                <a:gd name="T1" fmla="*/ 25 h 25"/>
                <a:gd name="T2" fmla="*/ 0 w 9"/>
                <a:gd name="T3" fmla="*/ 1 h 25"/>
                <a:gd name="T4" fmla="*/ 1 w 9"/>
                <a:gd name="T5" fmla="*/ 0 h 25"/>
                <a:gd name="T6" fmla="*/ 1 w 9"/>
                <a:gd name="T7" fmla="*/ 24 h 25"/>
                <a:gd name="T8" fmla="*/ 0 w 9"/>
                <a:gd name="T9" fmla="*/ 25 h 25"/>
                <a:gd name="T10" fmla="*/ 9 w 9"/>
                <a:gd name="T11" fmla="*/ 1 h 25"/>
                <a:gd name="T12" fmla="*/ 9 w 9"/>
                <a:gd name="T13" fmla="*/ 25 h 25"/>
                <a:gd name="T14" fmla="*/ 8 w 9"/>
                <a:gd name="T15" fmla="*/ 24 h 25"/>
                <a:gd name="T16" fmla="*/ 8 w 9"/>
                <a:gd name="T17" fmla="*/ 0 h 25"/>
                <a:gd name="T18" fmla="*/ 9 w 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5"/>
                <a:gd name="T32" fmla="*/ 9 w 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5">
                  <a:moveTo>
                    <a:pt x="0" y="25"/>
                  </a:moveTo>
                  <a:lnTo>
                    <a:pt x="0" y="1"/>
                  </a:lnTo>
                  <a:lnTo>
                    <a:pt x="1" y="0"/>
                  </a:lnTo>
                  <a:lnTo>
                    <a:pt x="1" y="24"/>
                  </a:lnTo>
                  <a:lnTo>
                    <a:pt x="0" y="25"/>
                  </a:lnTo>
                  <a:close/>
                  <a:moveTo>
                    <a:pt x="9" y="1"/>
                  </a:moveTo>
                  <a:lnTo>
                    <a:pt x="9" y="25"/>
                  </a:lnTo>
                  <a:lnTo>
                    <a:pt x="8" y="24"/>
                  </a:lnTo>
                  <a:lnTo>
                    <a:pt x="8" y="0"/>
                  </a:lnTo>
                  <a:lnTo>
                    <a:pt x="9" y="1"/>
                  </a:lnTo>
                  <a:close/>
                </a:path>
              </a:pathLst>
            </a:custGeom>
            <a:solidFill>
              <a:srgbClr val="F9101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8" name="Freeform 745"/>
            <p:cNvSpPr>
              <a:spLocks noEditPoints="1"/>
            </p:cNvSpPr>
            <p:nvPr/>
          </p:nvSpPr>
          <p:spPr bwMode="auto">
            <a:xfrm>
              <a:off x="927" y="3060"/>
              <a:ext cx="7" cy="25"/>
            </a:xfrm>
            <a:custGeom>
              <a:avLst/>
              <a:gdLst>
                <a:gd name="T0" fmla="*/ 0 w 7"/>
                <a:gd name="T1" fmla="*/ 24 h 25"/>
                <a:gd name="T2" fmla="*/ 0 w 7"/>
                <a:gd name="T3" fmla="*/ 0 h 25"/>
                <a:gd name="T4" fmla="*/ 2 w 7"/>
                <a:gd name="T5" fmla="*/ 1 h 25"/>
                <a:gd name="T6" fmla="*/ 2 w 7"/>
                <a:gd name="T7" fmla="*/ 25 h 25"/>
                <a:gd name="T8" fmla="*/ 0 w 7"/>
                <a:gd name="T9" fmla="*/ 24 h 25"/>
                <a:gd name="T10" fmla="*/ 7 w 7"/>
                <a:gd name="T11" fmla="*/ 0 h 25"/>
                <a:gd name="T12" fmla="*/ 7 w 7"/>
                <a:gd name="T13" fmla="*/ 24 h 25"/>
                <a:gd name="T14" fmla="*/ 5 w 7"/>
                <a:gd name="T15" fmla="*/ 25 h 25"/>
                <a:gd name="T16" fmla="*/ 5 w 7"/>
                <a:gd name="T17" fmla="*/ 1 h 25"/>
                <a:gd name="T18" fmla="*/ 7 w 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5"/>
                <a:gd name="T32" fmla="*/ 7 w 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5">
                  <a:moveTo>
                    <a:pt x="0" y="24"/>
                  </a:moveTo>
                  <a:lnTo>
                    <a:pt x="0" y="0"/>
                  </a:lnTo>
                  <a:lnTo>
                    <a:pt x="2" y="1"/>
                  </a:lnTo>
                  <a:lnTo>
                    <a:pt x="2" y="25"/>
                  </a:lnTo>
                  <a:lnTo>
                    <a:pt x="0" y="24"/>
                  </a:lnTo>
                  <a:close/>
                  <a:moveTo>
                    <a:pt x="7" y="0"/>
                  </a:moveTo>
                  <a:lnTo>
                    <a:pt x="7" y="24"/>
                  </a:lnTo>
                  <a:lnTo>
                    <a:pt x="5" y="25"/>
                  </a:lnTo>
                  <a:lnTo>
                    <a:pt x="5" y="1"/>
                  </a:lnTo>
                  <a:lnTo>
                    <a:pt x="7" y="0"/>
                  </a:lnTo>
                  <a:close/>
                </a:path>
              </a:pathLst>
            </a:custGeom>
            <a:solidFill>
              <a:srgbClr val="FB090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69" name="Freeform 746"/>
            <p:cNvSpPr>
              <a:spLocks noEditPoints="1"/>
            </p:cNvSpPr>
            <p:nvPr/>
          </p:nvSpPr>
          <p:spPr bwMode="auto">
            <a:xfrm>
              <a:off x="929" y="3061"/>
              <a:ext cx="3" cy="24"/>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0" name="Freeform 747"/>
            <p:cNvSpPr>
              <a:spLocks noEditPoints="1"/>
            </p:cNvSpPr>
            <p:nvPr/>
          </p:nvSpPr>
          <p:spPr bwMode="auto">
            <a:xfrm>
              <a:off x="930" y="3061"/>
              <a:ext cx="1" cy="24"/>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1" name="Freeform 748"/>
            <p:cNvSpPr>
              <a:spLocks/>
            </p:cNvSpPr>
            <p:nvPr/>
          </p:nvSpPr>
          <p:spPr bwMode="auto">
            <a:xfrm>
              <a:off x="897" y="2752"/>
              <a:ext cx="428" cy="428"/>
            </a:xfrm>
            <a:custGeom>
              <a:avLst/>
              <a:gdLst>
                <a:gd name="T0" fmla="*/ 0 w 428"/>
                <a:gd name="T1" fmla="*/ 428 h 428"/>
                <a:gd name="T2" fmla="*/ 0 w 428"/>
                <a:gd name="T3" fmla="*/ 298 h 428"/>
                <a:gd name="T4" fmla="*/ 44 w 428"/>
                <a:gd name="T5" fmla="*/ 252 h 428"/>
                <a:gd name="T6" fmla="*/ 48 w 428"/>
                <a:gd name="T7" fmla="*/ 252 h 428"/>
                <a:gd name="T8" fmla="*/ 48 w 428"/>
                <a:gd name="T9" fmla="*/ 48 h 428"/>
                <a:gd name="T10" fmla="*/ 95 w 428"/>
                <a:gd name="T11" fmla="*/ 0 h 428"/>
                <a:gd name="T12" fmla="*/ 380 w 428"/>
                <a:gd name="T13" fmla="*/ 0 h 428"/>
                <a:gd name="T14" fmla="*/ 380 w 428"/>
                <a:gd name="T15" fmla="*/ 143 h 428"/>
                <a:gd name="T16" fmla="*/ 369 w 428"/>
                <a:gd name="T17" fmla="*/ 179 h 428"/>
                <a:gd name="T18" fmla="*/ 369 w 428"/>
                <a:gd name="T19" fmla="*/ 243 h 428"/>
                <a:gd name="T20" fmla="*/ 362 w 428"/>
                <a:gd name="T21" fmla="*/ 250 h 428"/>
                <a:gd name="T22" fmla="*/ 428 w 428"/>
                <a:gd name="T23" fmla="*/ 250 h 428"/>
                <a:gd name="T24" fmla="*/ 428 w 428"/>
                <a:gd name="T25" fmla="*/ 380 h 428"/>
                <a:gd name="T26" fmla="*/ 380 w 428"/>
                <a:gd name="T27" fmla="*/ 428 h 428"/>
                <a:gd name="T28" fmla="*/ 0 w 428"/>
                <a:gd name="T29" fmla="*/ 428 h 4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8"/>
                <a:gd name="T47" fmla="*/ 428 w 428"/>
                <a:gd name="T48" fmla="*/ 428 h 4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8">
                  <a:moveTo>
                    <a:pt x="0" y="428"/>
                  </a:moveTo>
                  <a:lnTo>
                    <a:pt x="0" y="298"/>
                  </a:lnTo>
                  <a:lnTo>
                    <a:pt x="44" y="252"/>
                  </a:lnTo>
                  <a:lnTo>
                    <a:pt x="48" y="252"/>
                  </a:lnTo>
                  <a:lnTo>
                    <a:pt x="48" y="48"/>
                  </a:lnTo>
                  <a:lnTo>
                    <a:pt x="95" y="0"/>
                  </a:lnTo>
                  <a:lnTo>
                    <a:pt x="380" y="0"/>
                  </a:lnTo>
                  <a:lnTo>
                    <a:pt x="380" y="143"/>
                  </a:lnTo>
                  <a:lnTo>
                    <a:pt x="369" y="179"/>
                  </a:lnTo>
                  <a:lnTo>
                    <a:pt x="369" y="243"/>
                  </a:lnTo>
                  <a:lnTo>
                    <a:pt x="362" y="250"/>
                  </a:lnTo>
                  <a:lnTo>
                    <a:pt x="428" y="250"/>
                  </a:lnTo>
                  <a:lnTo>
                    <a:pt x="428" y="380"/>
                  </a:lnTo>
                  <a:lnTo>
                    <a:pt x="380" y="428"/>
                  </a:lnTo>
                  <a:lnTo>
                    <a:pt x="0" y="428"/>
                  </a:lnTo>
                </a:path>
              </a:pathLst>
            </a:custGeom>
            <a:noFill/>
            <a:ln w="1270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372" name="Rectangle 749"/>
            <p:cNvSpPr>
              <a:spLocks noChangeArrowheads="1"/>
            </p:cNvSpPr>
            <p:nvPr/>
          </p:nvSpPr>
          <p:spPr bwMode="auto">
            <a:xfrm>
              <a:off x="774" y="3201"/>
              <a:ext cx="647" cy="233"/>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400">
                  <a:solidFill>
                    <a:srgbClr val="000000"/>
                  </a:solidFill>
                  <a:latin typeface="Arial" pitchFamily="34" charset="0"/>
                </a:rPr>
                <a:t>Sydney</a:t>
              </a:r>
              <a:endParaRPr lang="en-US" sz="2400">
                <a:solidFill>
                  <a:srgbClr val="000000"/>
                </a:solidFill>
                <a:latin typeface="Courier New" pitchFamily="49" charset="0"/>
              </a:endParaRPr>
            </a:p>
          </p:txBody>
        </p:sp>
        <p:sp>
          <p:nvSpPr>
            <p:cNvPr id="31373" name="Freeform 750"/>
            <p:cNvSpPr>
              <a:spLocks/>
            </p:cNvSpPr>
            <p:nvPr/>
          </p:nvSpPr>
          <p:spPr bwMode="auto">
            <a:xfrm>
              <a:off x="696" y="1480"/>
              <a:ext cx="59" cy="24"/>
            </a:xfrm>
            <a:custGeom>
              <a:avLst/>
              <a:gdLst>
                <a:gd name="T0" fmla="*/ 35 w 59"/>
                <a:gd name="T1" fmla="*/ 24 h 24"/>
                <a:gd name="T2" fmla="*/ 59 w 59"/>
                <a:gd name="T3" fmla="*/ 0 h 24"/>
                <a:gd name="T4" fmla="*/ 0 w 59"/>
                <a:gd name="T5" fmla="*/ 0 h 24"/>
                <a:gd name="T6" fmla="*/ 35 w 59"/>
                <a:gd name="T7" fmla="*/ 24 h 24"/>
                <a:gd name="T8" fmla="*/ 0 60000 65536"/>
                <a:gd name="T9" fmla="*/ 0 60000 65536"/>
                <a:gd name="T10" fmla="*/ 0 60000 65536"/>
                <a:gd name="T11" fmla="*/ 0 60000 65536"/>
                <a:gd name="T12" fmla="*/ 0 w 59"/>
                <a:gd name="T13" fmla="*/ 0 h 24"/>
                <a:gd name="T14" fmla="*/ 59 w 59"/>
                <a:gd name="T15" fmla="*/ 24 h 24"/>
              </a:gdLst>
              <a:ahLst/>
              <a:cxnLst>
                <a:cxn ang="T8">
                  <a:pos x="T0" y="T1"/>
                </a:cxn>
                <a:cxn ang="T9">
                  <a:pos x="T2" y="T3"/>
                </a:cxn>
                <a:cxn ang="T10">
                  <a:pos x="T4" y="T5"/>
                </a:cxn>
                <a:cxn ang="T11">
                  <a:pos x="T6" y="T7"/>
                </a:cxn>
              </a:cxnLst>
              <a:rect l="T12" t="T13" r="T14" b="T15"/>
              <a:pathLst>
                <a:path w="59" h="24">
                  <a:moveTo>
                    <a:pt x="35" y="24"/>
                  </a:moveTo>
                  <a:lnTo>
                    <a:pt x="59" y="0"/>
                  </a:lnTo>
                  <a:lnTo>
                    <a:pt x="0" y="0"/>
                  </a:lnTo>
                  <a:lnTo>
                    <a:pt x="35" y="24"/>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4" name="Freeform 751"/>
            <p:cNvSpPr>
              <a:spLocks/>
            </p:cNvSpPr>
            <p:nvPr/>
          </p:nvSpPr>
          <p:spPr bwMode="auto">
            <a:xfrm>
              <a:off x="327" y="1483"/>
              <a:ext cx="95" cy="45"/>
            </a:xfrm>
            <a:custGeom>
              <a:avLst/>
              <a:gdLst>
                <a:gd name="T0" fmla="*/ 95 w 95"/>
                <a:gd name="T1" fmla="*/ 45 h 45"/>
                <a:gd name="T2" fmla="*/ 44 w 95"/>
                <a:gd name="T3" fmla="*/ 0 h 45"/>
                <a:gd name="T4" fmla="*/ 0 w 95"/>
                <a:gd name="T5" fmla="*/ 45 h 45"/>
                <a:gd name="T6" fmla="*/ 95 w 95"/>
                <a:gd name="T7" fmla="*/ 45 h 45"/>
                <a:gd name="T8" fmla="*/ 0 60000 65536"/>
                <a:gd name="T9" fmla="*/ 0 60000 65536"/>
                <a:gd name="T10" fmla="*/ 0 60000 65536"/>
                <a:gd name="T11" fmla="*/ 0 60000 65536"/>
                <a:gd name="T12" fmla="*/ 0 w 95"/>
                <a:gd name="T13" fmla="*/ 0 h 45"/>
                <a:gd name="T14" fmla="*/ 95 w 95"/>
                <a:gd name="T15" fmla="*/ 45 h 45"/>
              </a:gdLst>
              <a:ahLst/>
              <a:cxnLst>
                <a:cxn ang="T8">
                  <a:pos x="T0" y="T1"/>
                </a:cxn>
                <a:cxn ang="T9">
                  <a:pos x="T2" y="T3"/>
                </a:cxn>
                <a:cxn ang="T10">
                  <a:pos x="T4" y="T5"/>
                </a:cxn>
                <a:cxn ang="T11">
                  <a:pos x="T6" y="T7"/>
                </a:cxn>
              </a:cxnLst>
              <a:rect l="T12" t="T13" r="T14" b="T15"/>
              <a:pathLst>
                <a:path w="95" h="45">
                  <a:moveTo>
                    <a:pt x="95" y="45"/>
                  </a:moveTo>
                  <a:lnTo>
                    <a:pt x="44" y="0"/>
                  </a:lnTo>
                  <a:lnTo>
                    <a:pt x="0" y="45"/>
                  </a:lnTo>
                  <a:lnTo>
                    <a:pt x="95" y="45"/>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5" name="Freeform 752"/>
            <p:cNvSpPr>
              <a:spLocks/>
            </p:cNvSpPr>
            <p:nvPr/>
          </p:nvSpPr>
          <p:spPr bwMode="auto">
            <a:xfrm>
              <a:off x="375" y="1480"/>
              <a:ext cx="361" cy="48"/>
            </a:xfrm>
            <a:custGeom>
              <a:avLst/>
              <a:gdLst>
                <a:gd name="T0" fmla="*/ 361 w 361"/>
                <a:gd name="T1" fmla="*/ 18 h 48"/>
                <a:gd name="T2" fmla="*/ 326 w 361"/>
                <a:gd name="T3" fmla="*/ 0 h 48"/>
                <a:gd name="T4" fmla="*/ 47 w 361"/>
                <a:gd name="T5" fmla="*/ 0 h 48"/>
                <a:gd name="T6" fmla="*/ 0 w 361"/>
                <a:gd name="T7" fmla="*/ 24 h 48"/>
                <a:gd name="T8" fmla="*/ 47 w 361"/>
                <a:gd name="T9" fmla="*/ 48 h 48"/>
                <a:gd name="T10" fmla="*/ 332 w 361"/>
                <a:gd name="T11" fmla="*/ 48 h 48"/>
                <a:gd name="T12" fmla="*/ 361 w 361"/>
                <a:gd name="T13" fmla="*/ 18 h 48"/>
                <a:gd name="T14" fmla="*/ 0 60000 65536"/>
                <a:gd name="T15" fmla="*/ 0 60000 65536"/>
                <a:gd name="T16" fmla="*/ 0 60000 65536"/>
                <a:gd name="T17" fmla="*/ 0 60000 65536"/>
                <a:gd name="T18" fmla="*/ 0 60000 65536"/>
                <a:gd name="T19" fmla="*/ 0 60000 65536"/>
                <a:gd name="T20" fmla="*/ 0 60000 65536"/>
                <a:gd name="T21" fmla="*/ 0 w 361"/>
                <a:gd name="T22" fmla="*/ 0 h 48"/>
                <a:gd name="T23" fmla="*/ 361 w 36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1" h="48">
                  <a:moveTo>
                    <a:pt x="361" y="18"/>
                  </a:moveTo>
                  <a:lnTo>
                    <a:pt x="326" y="0"/>
                  </a:lnTo>
                  <a:lnTo>
                    <a:pt x="47" y="0"/>
                  </a:lnTo>
                  <a:lnTo>
                    <a:pt x="0" y="24"/>
                  </a:lnTo>
                  <a:lnTo>
                    <a:pt x="47" y="48"/>
                  </a:lnTo>
                  <a:lnTo>
                    <a:pt x="332" y="48"/>
                  </a:lnTo>
                  <a:lnTo>
                    <a:pt x="361" y="1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6" name="Freeform 753"/>
            <p:cNvSpPr>
              <a:spLocks/>
            </p:cNvSpPr>
            <p:nvPr/>
          </p:nvSpPr>
          <p:spPr bwMode="auto">
            <a:xfrm>
              <a:off x="433" y="1511"/>
              <a:ext cx="214" cy="13"/>
            </a:xfrm>
            <a:custGeom>
              <a:avLst/>
              <a:gdLst>
                <a:gd name="T0" fmla="*/ 214 w 214"/>
                <a:gd name="T1" fmla="*/ 0 h 13"/>
                <a:gd name="T2" fmla="*/ 214 w 214"/>
                <a:gd name="T3" fmla="*/ 13 h 13"/>
                <a:gd name="T4" fmla="*/ 0 w 214"/>
                <a:gd name="T5" fmla="*/ 13 h 13"/>
                <a:gd name="T6" fmla="*/ 0 w 214"/>
                <a:gd name="T7" fmla="*/ 13 h 13"/>
                <a:gd name="T8" fmla="*/ 31 w 214"/>
                <a:gd name="T9" fmla="*/ 13 h 13"/>
                <a:gd name="T10" fmla="*/ 60 w 214"/>
                <a:gd name="T11" fmla="*/ 12 h 13"/>
                <a:gd name="T12" fmla="*/ 88 w 214"/>
                <a:gd name="T13" fmla="*/ 12 h 13"/>
                <a:gd name="T14" fmla="*/ 113 w 214"/>
                <a:gd name="T15" fmla="*/ 11 h 13"/>
                <a:gd name="T16" fmla="*/ 137 w 214"/>
                <a:gd name="T17" fmla="*/ 10 h 13"/>
                <a:gd name="T18" fmla="*/ 159 w 214"/>
                <a:gd name="T19" fmla="*/ 8 h 13"/>
                <a:gd name="T20" fmla="*/ 176 w 214"/>
                <a:gd name="T21" fmla="*/ 7 h 13"/>
                <a:gd name="T22" fmla="*/ 190 w 214"/>
                <a:gd name="T23" fmla="*/ 5 h 13"/>
                <a:gd name="T24" fmla="*/ 201 w 214"/>
                <a:gd name="T25" fmla="*/ 3 h 13"/>
                <a:gd name="T26" fmla="*/ 207 w 214"/>
                <a:gd name="T27" fmla="*/ 1 h 13"/>
                <a:gd name="T28" fmla="*/ 209 w 214"/>
                <a:gd name="T29" fmla="*/ 0 h 13"/>
                <a:gd name="T30" fmla="*/ 214 w 214"/>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4"/>
                <a:gd name="T49" fmla="*/ 0 h 13"/>
                <a:gd name="T50" fmla="*/ 214 w 214"/>
                <a:gd name="T51" fmla="*/ 13 h 1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4" h="13">
                  <a:moveTo>
                    <a:pt x="214" y="0"/>
                  </a:moveTo>
                  <a:lnTo>
                    <a:pt x="214" y="13"/>
                  </a:lnTo>
                  <a:lnTo>
                    <a:pt x="0" y="13"/>
                  </a:ln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14"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7" name="Freeform 754"/>
            <p:cNvSpPr>
              <a:spLocks/>
            </p:cNvSpPr>
            <p:nvPr/>
          </p:nvSpPr>
          <p:spPr bwMode="auto">
            <a:xfrm>
              <a:off x="433" y="1511"/>
              <a:ext cx="209" cy="13"/>
            </a:xfrm>
            <a:custGeom>
              <a:avLst/>
              <a:gdLst>
                <a:gd name="T0" fmla="*/ 0 w 209"/>
                <a:gd name="T1" fmla="*/ 13 h 13"/>
                <a:gd name="T2" fmla="*/ 31 w 209"/>
                <a:gd name="T3" fmla="*/ 13 h 13"/>
                <a:gd name="T4" fmla="*/ 60 w 209"/>
                <a:gd name="T5" fmla="*/ 12 h 13"/>
                <a:gd name="T6" fmla="*/ 88 w 209"/>
                <a:gd name="T7" fmla="*/ 12 h 13"/>
                <a:gd name="T8" fmla="*/ 113 w 209"/>
                <a:gd name="T9" fmla="*/ 11 h 13"/>
                <a:gd name="T10" fmla="*/ 137 w 209"/>
                <a:gd name="T11" fmla="*/ 10 h 13"/>
                <a:gd name="T12" fmla="*/ 159 w 209"/>
                <a:gd name="T13" fmla="*/ 8 h 13"/>
                <a:gd name="T14" fmla="*/ 176 w 209"/>
                <a:gd name="T15" fmla="*/ 7 h 13"/>
                <a:gd name="T16" fmla="*/ 190 w 209"/>
                <a:gd name="T17" fmla="*/ 5 h 13"/>
                <a:gd name="T18" fmla="*/ 201 w 209"/>
                <a:gd name="T19" fmla="*/ 3 h 13"/>
                <a:gd name="T20" fmla="*/ 207 w 209"/>
                <a:gd name="T21" fmla="*/ 1 h 13"/>
                <a:gd name="T22" fmla="*/ 209 w 209"/>
                <a:gd name="T23" fmla="*/ 0 h 13"/>
                <a:gd name="T24" fmla="*/ 204 w 209"/>
                <a:gd name="T25" fmla="*/ 0 h 13"/>
                <a:gd name="T26" fmla="*/ 202 w 209"/>
                <a:gd name="T27" fmla="*/ 1 h 13"/>
                <a:gd name="T28" fmla="*/ 194 w 209"/>
                <a:gd name="T29" fmla="*/ 3 h 13"/>
                <a:gd name="T30" fmla="*/ 183 w 209"/>
                <a:gd name="T31" fmla="*/ 6 h 13"/>
                <a:gd name="T32" fmla="*/ 165 w 209"/>
                <a:gd name="T33" fmla="*/ 7 h 13"/>
                <a:gd name="T34" fmla="*/ 145 w 209"/>
                <a:gd name="T35" fmla="*/ 8 h 13"/>
                <a:gd name="T36" fmla="*/ 121 w 209"/>
                <a:gd name="T37" fmla="*/ 11 h 13"/>
                <a:gd name="T38" fmla="*/ 93 w 209"/>
                <a:gd name="T39" fmla="*/ 11 h 13"/>
                <a:gd name="T40" fmla="*/ 64 w 209"/>
                <a:gd name="T41" fmla="*/ 12 h 13"/>
                <a:gd name="T42" fmla="*/ 33 w 209"/>
                <a:gd name="T43" fmla="*/ 13 h 13"/>
                <a:gd name="T44" fmla="*/ 0 w 209"/>
                <a:gd name="T45" fmla="*/ 13 h 13"/>
                <a:gd name="T46" fmla="*/ 0 w 209"/>
                <a:gd name="T47" fmla="*/ 13 h 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9"/>
                <a:gd name="T73" fmla="*/ 0 h 13"/>
                <a:gd name="T74" fmla="*/ 209 w 209"/>
                <a:gd name="T75" fmla="*/ 13 h 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9" h="13">
                  <a:moveTo>
                    <a:pt x="0" y="13"/>
                  </a:moveTo>
                  <a:lnTo>
                    <a:pt x="31" y="13"/>
                  </a:lnTo>
                  <a:lnTo>
                    <a:pt x="60" y="12"/>
                  </a:lnTo>
                  <a:lnTo>
                    <a:pt x="88" y="12"/>
                  </a:lnTo>
                  <a:lnTo>
                    <a:pt x="113" y="11"/>
                  </a:lnTo>
                  <a:lnTo>
                    <a:pt x="137" y="10"/>
                  </a:lnTo>
                  <a:lnTo>
                    <a:pt x="159" y="8"/>
                  </a:lnTo>
                  <a:lnTo>
                    <a:pt x="176" y="7"/>
                  </a:lnTo>
                  <a:lnTo>
                    <a:pt x="190" y="5"/>
                  </a:lnTo>
                  <a:lnTo>
                    <a:pt x="201" y="3"/>
                  </a:lnTo>
                  <a:lnTo>
                    <a:pt x="207" y="1"/>
                  </a:lnTo>
                  <a:lnTo>
                    <a:pt x="209" y="0"/>
                  </a:lnTo>
                  <a:lnTo>
                    <a:pt x="204" y="0"/>
                  </a:lnTo>
                  <a:lnTo>
                    <a:pt x="202" y="1"/>
                  </a:lnTo>
                  <a:lnTo>
                    <a:pt x="194" y="3"/>
                  </a:lnTo>
                  <a:lnTo>
                    <a:pt x="183" y="6"/>
                  </a:lnTo>
                  <a:lnTo>
                    <a:pt x="165" y="7"/>
                  </a:lnTo>
                  <a:lnTo>
                    <a:pt x="145" y="8"/>
                  </a:lnTo>
                  <a:lnTo>
                    <a:pt x="121" y="11"/>
                  </a:lnTo>
                  <a:lnTo>
                    <a:pt x="93" y="11"/>
                  </a:lnTo>
                  <a:lnTo>
                    <a:pt x="64" y="12"/>
                  </a:lnTo>
                  <a:lnTo>
                    <a:pt x="33" y="13"/>
                  </a:lnTo>
                  <a:lnTo>
                    <a:pt x="0" y="13"/>
                  </a:lnTo>
                  <a:close/>
                </a:path>
              </a:pathLst>
            </a:custGeom>
            <a:solidFill>
              <a:srgbClr val="BBBBB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8" name="Freeform 755"/>
            <p:cNvSpPr>
              <a:spLocks/>
            </p:cNvSpPr>
            <p:nvPr/>
          </p:nvSpPr>
          <p:spPr bwMode="auto">
            <a:xfrm>
              <a:off x="433" y="1511"/>
              <a:ext cx="204" cy="13"/>
            </a:xfrm>
            <a:custGeom>
              <a:avLst/>
              <a:gdLst>
                <a:gd name="T0" fmla="*/ 204 w 204"/>
                <a:gd name="T1" fmla="*/ 0 h 13"/>
                <a:gd name="T2" fmla="*/ 202 w 204"/>
                <a:gd name="T3" fmla="*/ 1 h 13"/>
                <a:gd name="T4" fmla="*/ 194 w 204"/>
                <a:gd name="T5" fmla="*/ 3 h 13"/>
                <a:gd name="T6" fmla="*/ 183 w 204"/>
                <a:gd name="T7" fmla="*/ 6 h 13"/>
                <a:gd name="T8" fmla="*/ 165 w 204"/>
                <a:gd name="T9" fmla="*/ 7 h 13"/>
                <a:gd name="T10" fmla="*/ 145 w 204"/>
                <a:gd name="T11" fmla="*/ 8 h 13"/>
                <a:gd name="T12" fmla="*/ 121 w 204"/>
                <a:gd name="T13" fmla="*/ 11 h 13"/>
                <a:gd name="T14" fmla="*/ 93 w 204"/>
                <a:gd name="T15" fmla="*/ 11 h 13"/>
                <a:gd name="T16" fmla="*/ 64 w 204"/>
                <a:gd name="T17" fmla="*/ 12 h 13"/>
                <a:gd name="T18" fmla="*/ 33 w 204"/>
                <a:gd name="T19" fmla="*/ 13 h 13"/>
                <a:gd name="T20" fmla="*/ 0 w 204"/>
                <a:gd name="T21" fmla="*/ 13 h 13"/>
                <a:gd name="T22" fmla="*/ 0 w 204"/>
                <a:gd name="T23" fmla="*/ 12 h 13"/>
                <a:gd name="T24" fmla="*/ 32 w 204"/>
                <a:gd name="T25" fmla="*/ 12 h 13"/>
                <a:gd name="T26" fmla="*/ 62 w 204"/>
                <a:gd name="T27" fmla="*/ 12 h 13"/>
                <a:gd name="T28" fmla="*/ 90 w 204"/>
                <a:gd name="T29" fmla="*/ 11 h 13"/>
                <a:gd name="T30" fmla="*/ 117 w 204"/>
                <a:gd name="T31" fmla="*/ 10 h 13"/>
                <a:gd name="T32" fmla="*/ 141 w 204"/>
                <a:gd name="T33" fmla="*/ 8 h 13"/>
                <a:gd name="T34" fmla="*/ 161 w 204"/>
                <a:gd name="T35" fmla="*/ 7 h 13"/>
                <a:gd name="T36" fmla="*/ 178 w 204"/>
                <a:gd name="T37" fmla="*/ 5 h 13"/>
                <a:gd name="T38" fmla="*/ 189 w 204"/>
                <a:gd name="T39" fmla="*/ 3 h 13"/>
                <a:gd name="T40" fmla="*/ 197 w 204"/>
                <a:gd name="T41" fmla="*/ 1 h 13"/>
                <a:gd name="T42" fmla="*/ 199 w 204"/>
                <a:gd name="T43" fmla="*/ 0 h 13"/>
                <a:gd name="T44" fmla="*/ 204 w 204"/>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13"/>
                <a:gd name="T71" fmla="*/ 204 w 204"/>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13">
                  <a:moveTo>
                    <a:pt x="204" y="0"/>
                  </a:moveTo>
                  <a:lnTo>
                    <a:pt x="202" y="1"/>
                  </a:lnTo>
                  <a:lnTo>
                    <a:pt x="194" y="3"/>
                  </a:lnTo>
                  <a:lnTo>
                    <a:pt x="183" y="6"/>
                  </a:lnTo>
                  <a:lnTo>
                    <a:pt x="165" y="7"/>
                  </a:lnTo>
                  <a:lnTo>
                    <a:pt x="145" y="8"/>
                  </a:lnTo>
                  <a:lnTo>
                    <a:pt x="121" y="11"/>
                  </a:lnTo>
                  <a:lnTo>
                    <a:pt x="93" y="11"/>
                  </a:lnTo>
                  <a:lnTo>
                    <a:pt x="64" y="12"/>
                  </a:lnTo>
                  <a:lnTo>
                    <a:pt x="33" y="13"/>
                  </a:lnTo>
                  <a:lnTo>
                    <a:pt x="0" y="13"/>
                  </a:lnTo>
                  <a:lnTo>
                    <a:pt x="0" y="12"/>
                  </a:lnTo>
                  <a:lnTo>
                    <a:pt x="32" y="12"/>
                  </a:lnTo>
                  <a:lnTo>
                    <a:pt x="62" y="12"/>
                  </a:lnTo>
                  <a:lnTo>
                    <a:pt x="90" y="11"/>
                  </a:lnTo>
                  <a:lnTo>
                    <a:pt x="117" y="10"/>
                  </a:lnTo>
                  <a:lnTo>
                    <a:pt x="141" y="8"/>
                  </a:lnTo>
                  <a:lnTo>
                    <a:pt x="161" y="7"/>
                  </a:lnTo>
                  <a:lnTo>
                    <a:pt x="178" y="5"/>
                  </a:lnTo>
                  <a:lnTo>
                    <a:pt x="189" y="3"/>
                  </a:lnTo>
                  <a:lnTo>
                    <a:pt x="197" y="1"/>
                  </a:lnTo>
                  <a:lnTo>
                    <a:pt x="199" y="0"/>
                  </a:lnTo>
                  <a:lnTo>
                    <a:pt x="204" y="0"/>
                  </a:lnTo>
                  <a:close/>
                </a:path>
              </a:pathLst>
            </a:custGeom>
            <a:solidFill>
              <a:srgbClr val="B7B7B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79" name="Freeform 756"/>
            <p:cNvSpPr>
              <a:spLocks/>
            </p:cNvSpPr>
            <p:nvPr/>
          </p:nvSpPr>
          <p:spPr bwMode="auto">
            <a:xfrm>
              <a:off x="433" y="1511"/>
              <a:ext cx="199" cy="12"/>
            </a:xfrm>
            <a:custGeom>
              <a:avLst/>
              <a:gdLst>
                <a:gd name="T0" fmla="*/ 0 w 199"/>
                <a:gd name="T1" fmla="*/ 12 h 12"/>
                <a:gd name="T2" fmla="*/ 32 w 199"/>
                <a:gd name="T3" fmla="*/ 12 h 12"/>
                <a:gd name="T4" fmla="*/ 62 w 199"/>
                <a:gd name="T5" fmla="*/ 12 h 12"/>
                <a:gd name="T6" fmla="*/ 90 w 199"/>
                <a:gd name="T7" fmla="*/ 11 h 12"/>
                <a:gd name="T8" fmla="*/ 117 w 199"/>
                <a:gd name="T9" fmla="*/ 10 h 12"/>
                <a:gd name="T10" fmla="*/ 141 w 199"/>
                <a:gd name="T11" fmla="*/ 8 h 12"/>
                <a:gd name="T12" fmla="*/ 161 w 199"/>
                <a:gd name="T13" fmla="*/ 7 h 12"/>
                <a:gd name="T14" fmla="*/ 178 w 199"/>
                <a:gd name="T15" fmla="*/ 5 h 12"/>
                <a:gd name="T16" fmla="*/ 189 w 199"/>
                <a:gd name="T17" fmla="*/ 3 h 12"/>
                <a:gd name="T18" fmla="*/ 197 w 199"/>
                <a:gd name="T19" fmla="*/ 1 h 12"/>
                <a:gd name="T20" fmla="*/ 199 w 199"/>
                <a:gd name="T21" fmla="*/ 0 h 12"/>
                <a:gd name="T22" fmla="*/ 193 w 199"/>
                <a:gd name="T23" fmla="*/ 0 h 12"/>
                <a:gd name="T24" fmla="*/ 190 w 199"/>
                <a:gd name="T25" fmla="*/ 1 h 12"/>
                <a:gd name="T26" fmla="*/ 184 w 199"/>
                <a:gd name="T27" fmla="*/ 3 h 12"/>
                <a:gd name="T28" fmla="*/ 173 w 199"/>
                <a:gd name="T29" fmla="*/ 5 h 12"/>
                <a:gd name="T30" fmla="*/ 156 w 199"/>
                <a:gd name="T31" fmla="*/ 7 h 12"/>
                <a:gd name="T32" fmla="*/ 137 w 199"/>
                <a:gd name="T33" fmla="*/ 8 h 12"/>
                <a:gd name="T34" fmla="*/ 114 w 199"/>
                <a:gd name="T35" fmla="*/ 10 h 12"/>
                <a:gd name="T36" fmla="*/ 88 w 199"/>
                <a:gd name="T37" fmla="*/ 11 h 12"/>
                <a:gd name="T38" fmla="*/ 60 w 199"/>
                <a:gd name="T39" fmla="*/ 12 h 12"/>
                <a:gd name="T40" fmla="*/ 31 w 199"/>
                <a:gd name="T41" fmla="*/ 12 h 12"/>
                <a:gd name="T42" fmla="*/ 0 w 199"/>
                <a:gd name="T43" fmla="*/ 12 h 12"/>
                <a:gd name="T44" fmla="*/ 0 w 199"/>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9"/>
                <a:gd name="T70" fmla="*/ 0 h 12"/>
                <a:gd name="T71" fmla="*/ 199 w 199"/>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9" h="12">
                  <a:moveTo>
                    <a:pt x="0" y="12"/>
                  </a:moveTo>
                  <a:lnTo>
                    <a:pt x="32" y="12"/>
                  </a:lnTo>
                  <a:lnTo>
                    <a:pt x="62" y="12"/>
                  </a:lnTo>
                  <a:lnTo>
                    <a:pt x="90" y="11"/>
                  </a:lnTo>
                  <a:lnTo>
                    <a:pt x="117" y="10"/>
                  </a:lnTo>
                  <a:lnTo>
                    <a:pt x="141" y="8"/>
                  </a:lnTo>
                  <a:lnTo>
                    <a:pt x="161" y="7"/>
                  </a:lnTo>
                  <a:lnTo>
                    <a:pt x="178" y="5"/>
                  </a:lnTo>
                  <a:lnTo>
                    <a:pt x="189" y="3"/>
                  </a:lnTo>
                  <a:lnTo>
                    <a:pt x="197" y="1"/>
                  </a:lnTo>
                  <a:lnTo>
                    <a:pt x="199" y="0"/>
                  </a:lnTo>
                  <a:lnTo>
                    <a:pt x="193" y="0"/>
                  </a:lnTo>
                  <a:lnTo>
                    <a:pt x="190" y="1"/>
                  </a:lnTo>
                  <a:lnTo>
                    <a:pt x="184" y="3"/>
                  </a:lnTo>
                  <a:lnTo>
                    <a:pt x="173" y="5"/>
                  </a:lnTo>
                  <a:lnTo>
                    <a:pt x="156" y="7"/>
                  </a:lnTo>
                  <a:lnTo>
                    <a:pt x="137" y="8"/>
                  </a:lnTo>
                  <a:lnTo>
                    <a:pt x="114" y="10"/>
                  </a:lnTo>
                  <a:lnTo>
                    <a:pt x="88" y="11"/>
                  </a:lnTo>
                  <a:lnTo>
                    <a:pt x="60" y="12"/>
                  </a:lnTo>
                  <a:lnTo>
                    <a:pt x="31" y="12"/>
                  </a:lnTo>
                  <a:lnTo>
                    <a:pt x="0" y="12"/>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0" name="Freeform 757"/>
            <p:cNvSpPr>
              <a:spLocks/>
            </p:cNvSpPr>
            <p:nvPr/>
          </p:nvSpPr>
          <p:spPr bwMode="auto">
            <a:xfrm>
              <a:off x="433" y="1511"/>
              <a:ext cx="193" cy="12"/>
            </a:xfrm>
            <a:custGeom>
              <a:avLst/>
              <a:gdLst>
                <a:gd name="T0" fmla="*/ 193 w 193"/>
                <a:gd name="T1" fmla="*/ 0 h 12"/>
                <a:gd name="T2" fmla="*/ 190 w 193"/>
                <a:gd name="T3" fmla="*/ 1 h 12"/>
                <a:gd name="T4" fmla="*/ 184 w 193"/>
                <a:gd name="T5" fmla="*/ 3 h 12"/>
                <a:gd name="T6" fmla="*/ 173 w 193"/>
                <a:gd name="T7" fmla="*/ 5 h 12"/>
                <a:gd name="T8" fmla="*/ 156 w 193"/>
                <a:gd name="T9" fmla="*/ 7 h 12"/>
                <a:gd name="T10" fmla="*/ 137 w 193"/>
                <a:gd name="T11" fmla="*/ 8 h 12"/>
                <a:gd name="T12" fmla="*/ 114 w 193"/>
                <a:gd name="T13" fmla="*/ 10 h 12"/>
                <a:gd name="T14" fmla="*/ 88 w 193"/>
                <a:gd name="T15" fmla="*/ 11 h 12"/>
                <a:gd name="T16" fmla="*/ 60 w 193"/>
                <a:gd name="T17" fmla="*/ 12 h 12"/>
                <a:gd name="T18" fmla="*/ 31 w 193"/>
                <a:gd name="T19" fmla="*/ 12 h 12"/>
                <a:gd name="T20" fmla="*/ 0 w 193"/>
                <a:gd name="T21" fmla="*/ 12 h 12"/>
                <a:gd name="T22" fmla="*/ 0 w 193"/>
                <a:gd name="T23" fmla="*/ 12 h 12"/>
                <a:gd name="T24" fmla="*/ 30 w 193"/>
                <a:gd name="T25" fmla="*/ 12 h 12"/>
                <a:gd name="T26" fmla="*/ 59 w 193"/>
                <a:gd name="T27" fmla="*/ 11 h 12"/>
                <a:gd name="T28" fmla="*/ 85 w 193"/>
                <a:gd name="T29" fmla="*/ 11 h 12"/>
                <a:gd name="T30" fmla="*/ 111 w 193"/>
                <a:gd name="T31" fmla="*/ 10 h 12"/>
                <a:gd name="T32" fmla="*/ 132 w 193"/>
                <a:gd name="T33" fmla="*/ 8 h 12"/>
                <a:gd name="T34" fmla="*/ 151 w 193"/>
                <a:gd name="T35" fmla="*/ 7 h 12"/>
                <a:gd name="T36" fmla="*/ 166 w 193"/>
                <a:gd name="T37" fmla="*/ 5 h 12"/>
                <a:gd name="T38" fmla="*/ 178 w 193"/>
                <a:gd name="T39" fmla="*/ 3 h 12"/>
                <a:gd name="T40" fmla="*/ 185 w 193"/>
                <a:gd name="T41" fmla="*/ 1 h 12"/>
                <a:gd name="T42" fmla="*/ 187 w 193"/>
                <a:gd name="T43" fmla="*/ 0 h 12"/>
                <a:gd name="T44" fmla="*/ 193 w 193"/>
                <a:gd name="T45" fmla="*/ 0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93"/>
                <a:gd name="T70" fmla="*/ 0 h 12"/>
                <a:gd name="T71" fmla="*/ 193 w 193"/>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93" h="12">
                  <a:moveTo>
                    <a:pt x="193" y="0"/>
                  </a:moveTo>
                  <a:lnTo>
                    <a:pt x="190" y="1"/>
                  </a:lnTo>
                  <a:lnTo>
                    <a:pt x="184" y="3"/>
                  </a:lnTo>
                  <a:lnTo>
                    <a:pt x="173" y="5"/>
                  </a:lnTo>
                  <a:lnTo>
                    <a:pt x="156" y="7"/>
                  </a:lnTo>
                  <a:lnTo>
                    <a:pt x="137" y="8"/>
                  </a:lnTo>
                  <a:lnTo>
                    <a:pt x="114" y="10"/>
                  </a:lnTo>
                  <a:lnTo>
                    <a:pt x="88" y="11"/>
                  </a:lnTo>
                  <a:lnTo>
                    <a:pt x="60" y="12"/>
                  </a:lnTo>
                  <a:lnTo>
                    <a:pt x="31" y="12"/>
                  </a:lnTo>
                  <a:lnTo>
                    <a:pt x="0" y="12"/>
                  </a:lnTo>
                  <a:lnTo>
                    <a:pt x="30" y="12"/>
                  </a:lnTo>
                  <a:lnTo>
                    <a:pt x="59" y="11"/>
                  </a:lnTo>
                  <a:lnTo>
                    <a:pt x="85" y="11"/>
                  </a:lnTo>
                  <a:lnTo>
                    <a:pt x="111" y="10"/>
                  </a:lnTo>
                  <a:lnTo>
                    <a:pt x="132" y="8"/>
                  </a:lnTo>
                  <a:lnTo>
                    <a:pt x="151" y="7"/>
                  </a:lnTo>
                  <a:lnTo>
                    <a:pt x="166" y="5"/>
                  </a:lnTo>
                  <a:lnTo>
                    <a:pt x="178" y="3"/>
                  </a:lnTo>
                  <a:lnTo>
                    <a:pt x="185" y="1"/>
                  </a:lnTo>
                  <a:lnTo>
                    <a:pt x="187" y="0"/>
                  </a:lnTo>
                  <a:lnTo>
                    <a:pt x="193" y="0"/>
                  </a:lnTo>
                  <a:close/>
                </a:path>
              </a:pathLst>
            </a:custGeom>
            <a:solidFill>
              <a:srgbClr val="AFAFA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1" name="Freeform 758"/>
            <p:cNvSpPr>
              <a:spLocks/>
            </p:cNvSpPr>
            <p:nvPr/>
          </p:nvSpPr>
          <p:spPr bwMode="auto">
            <a:xfrm>
              <a:off x="433" y="1511"/>
              <a:ext cx="187" cy="12"/>
            </a:xfrm>
            <a:custGeom>
              <a:avLst/>
              <a:gdLst>
                <a:gd name="T0" fmla="*/ 0 w 187"/>
                <a:gd name="T1" fmla="*/ 12 h 12"/>
                <a:gd name="T2" fmla="*/ 30 w 187"/>
                <a:gd name="T3" fmla="*/ 12 h 12"/>
                <a:gd name="T4" fmla="*/ 59 w 187"/>
                <a:gd name="T5" fmla="*/ 11 h 12"/>
                <a:gd name="T6" fmla="*/ 85 w 187"/>
                <a:gd name="T7" fmla="*/ 11 h 12"/>
                <a:gd name="T8" fmla="*/ 111 w 187"/>
                <a:gd name="T9" fmla="*/ 10 h 12"/>
                <a:gd name="T10" fmla="*/ 132 w 187"/>
                <a:gd name="T11" fmla="*/ 8 h 12"/>
                <a:gd name="T12" fmla="*/ 151 w 187"/>
                <a:gd name="T13" fmla="*/ 7 h 12"/>
                <a:gd name="T14" fmla="*/ 166 w 187"/>
                <a:gd name="T15" fmla="*/ 5 h 12"/>
                <a:gd name="T16" fmla="*/ 178 w 187"/>
                <a:gd name="T17" fmla="*/ 3 h 12"/>
                <a:gd name="T18" fmla="*/ 185 w 187"/>
                <a:gd name="T19" fmla="*/ 1 h 12"/>
                <a:gd name="T20" fmla="*/ 187 w 187"/>
                <a:gd name="T21" fmla="*/ 0 h 12"/>
                <a:gd name="T22" fmla="*/ 180 w 187"/>
                <a:gd name="T23" fmla="*/ 0 h 12"/>
                <a:gd name="T24" fmla="*/ 179 w 187"/>
                <a:gd name="T25" fmla="*/ 1 h 12"/>
                <a:gd name="T26" fmla="*/ 171 w 187"/>
                <a:gd name="T27" fmla="*/ 3 h 12"/>
                <a:gd name="T28" fmla="*/ 161 w 187"/>
                <a:gd name="T29" fmla="*/ 5 h 12"/>
                <a:gd name="T30" fmla="*/ 146 w 187"/>
                <a:gd name="T31" fmla="*/ 6 h 12"/>
                <a:gd name="T32" fmla="*/ 128 w 187"/>
                <a:gd name="T33" fmla="*/ 7 h 12"/>
                <a:gd name="T34" fmla="*/ 107 w 187"/>
                <a:gd name="T35" fmla="*/ 8 h 12"/>
                <a:gd name="T36" fmla="*/ 83 w 187"/>
                <a:gd name="T37" fmla="*/ 10 h 12"/>
                <a:gd name="T38" fmla="*/ 56 w 187"/>
                <a:gd name="T39" fmla="*/ 11 h 12"/>
                <a:gd name="T40" fmla="*/ 30 w 187"/>
                <a:gd name="T41" fmla="*/ 11 h 12"/>
                <a:gd name="T42" fmla="*/ 0 w 187"/>
                <a:gd name="T43" fmla="*/ 11 h 12"/>
                <a:gd name="T44" fmla="*/ 0 w 187"/>
                <a:gd name="T45" fmla="*/ 12 h 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12"/>
                <a:gd name="T71" fmla="*/ 187 w 187"/>
                <a:gd name="T72" fmla="*/ 12 h 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12">
                  <a:moveTo>
                    <a:pt x="0" y="12"/>
                  </a:moveTo>
                  <a:lnTo>
                    <a:pt x="30" y="12"/>
                  </a:lnTo>
                  <a:lnTo>
                    <a:pt x="59" y="11"/>
                  </a:lnTo>
                  <a:lnTo>
                    <a:pt x="85" y="11"/>
                  </a:lnTo>
                  <a:lnTo>
                    <a:pt x="111" y="10"/>
                  </a:lnTo>
                  <a:lnTo>
                    <a:pt x="132" y="8"/>
                  </a:lnTo>
                  <a:lnTo>
                    <a:pt x="151" y="7"/>
                  </a:lnTo>
                  <a:lnTo>
                    <a:pt x="166" y="5"/>
                  </a:lnTo>
                  <a:lnTo>
                    <a:pt x="178" y="3"/>
                  </a:lnTo>
                  <a:lnTo>
                    <a:pt x="185" y="1"/>
                  </a:lnTo>
                  <a:lnTo>
                    <a:pt x="187" y="0"/>
                  </a:lnTo>
                  <a:lnTo>
                    <a:pt x="180" y="0"/>
                  </a:lnTo>
                  <a:lnTo>
                    <a:pt x="179" y="1"/>
                  </a:lnTo>
                  <a:lnTo>
                    <a:pt x="171" y="3"/>
                  </a:lnTo>
                  <a:lnTo>
                    <a:pt x="161" y="5"/>
                  </a:lnTo>
                  <a:lnTo>
                    <a:pt x="146" y="6"/>
                  </a:lnTo>
                  <a:lnTo>
                    <a:pt x="128" y="7"/>
                  </a:lnTo>
                  <a:lnTo>
                    <a:pt x="107" y="8"/>
                  </a:lnTo>
                  <a:lnTo>
                    <a:pt x="83" y="10"/>
                  </a:lnTo>
                  <a:lnTo>
                    <a:pt x="56" y="11"/>
                  </a:lnTo>
                  <a:lnTo>
                    <a:pt x="30" y="11"/>
                  </a:lnTo>
                  <a:lnTo>
                    <a:pt x="0" y="11"/>
                  </a:lnTo>
                  <a:lnTo>
                    <a:pt x="0" y="12"/>
                  </a:lnTo>
                  <a:close/>
                </a:path>
              </a:pathLst>
            </a:custGeom>
            <a:solidFill>
              <a:srgbClr val="AAAAA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2" name="Freeform 759"/>
            <p:cNvSpPr>
              <a:spLocks/>
            </p:cNvSpPr>
            <p:nvPr/>
          </p:nvSpPr>
          <p:spPr bwMode="auto">
            <a:xfrm>
              <a:off x="433" y="1511"/>
              <a:ext cx="180" cy="11"/>
            </a:xfrm>
            <a:custGeom>
              <a:avLst/>
              <a:gdLst>
                <a:gd name="T0" fmla="*/ 180 w 180"/>
                <a:gd name="T1" fmla="*/ 0 h 11"/>
                <a:gd name="T2" fmla="*/ 179 w 180"/>
                <a:gd name="T3" fmla="*/ 1 h 11"/>
                <a:gd name="T4" fmla="*/ 171 w 180"/>
                <a:gd name="T5" fmla="*/ 3 h 11"/>
                <a:gd name="T6" fmla="*/ 161 w 180"/>
                <a:gd name="T7" fmla="*/ 5 h 11"/>
                <a:gd name="T8" fmla="*/ 146 w 180"/>
                <a:gd name="T9" fmla="*/ 6 h 11"/>
                <a:gd name="T10" fmla="*/ 128 w 180"/>
                <a:gd name="T11" fmla="*/ 7 h 11"/>
                <a:gd name="T12" fmla="*/ 107 w 180"/>
                <a:gd name="T13" fmla="*/ 8 h 11"/>
                <a:gd name="T14" fmla="*/ 83 w 180"/>
                <a:gd name="T15" fmla="*/ 10 h 11"/>
                <a:gd name="T16" fmla="*/ 56 w 180"/>
                <a:gd name="T17" fmla="*/ 11 h 11"/>
                <a:gd name="T18" fmla="*/ 30 w 180"/>
                <a:gd name="T19" fmla="*/ 11 h 11"/>
                <a:gd name="T20" fmla="*/ 0 w 180"/>
                <a:gd name="T21" fmla="*/ 11 h 11"/>
                <a:gd name="T22" fmla="*/ 0 w 180"/>
                <a:gd name="T23" fmla="*/ 11 h 11"/>
                <a:gd name="T24" fmla="*/ 28 w 180"/>
                <a:gd name="T25" fmla="*/ 11 h 11"/>
                <a:gd name="T26" fmla="*/ 55 w 180"/>
                <a:gd name="T27" fmla="*/ 11 h 11"/>
                <a:gd name="T28" fmla="*/ 79 w 180"/>
                <a:gd name="T29" fmla="*/ 10 h 11"/>
                <a:gd name="T30" fmla="*/ 103 w 180"/>
                <a:gd name="T31" fmla="*/ 8 h 11"/>
                <a:gd name="T32" fmla="*/ 123 w 180"/>
                <a:gd name="T33" fmla="*/ 7 h 11"/>
                <a:gd name="T34" fmla="*/ 141 w 180"/>
                <a:gd name="T35" fmla="*/ 6 h 11"/>
                <a:gd name="T36" fmla="*/ 155 w 180"/>
                <a:gd name="T37" fmla="*/ 5 h 11"/>
                <a:gd name="T38" fmla="*/ 165 w 180"/>
                <a:gd name="T39" fmla="*/ 2 h 11"/>
                <a:gd name="T40" fmla="*/ 171 w 180"/>
                <a:gd name="T41" fmla="*/ 1 h 11"/>
                <a:gd name="T42" fmla="*/ 174 w 180"/>
                <a:gd name="T43" fmla="*/ 0 h 11"/>
                <a:gd name="T44" fmla="*/ 180 w 180"/>
                <a:gd name="T45" fmla="*/ 0 h 1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0"/>
                <a:gd name="T70" fmla="*/ 0 h 11"/>
                <a:gd name="T71" fmla="*/ 180 w 180"/>
                <a:gd name="T72" fmla="*/ 11 h 1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0" h="11">
                  <a:moveTo>
                    <a:pt x="180" y="0"/>
                  </a:moveTo>
                  <a:lnTo>
                    <a:pt x="179" y="1"/>
                  </a:lnTo>
                  <a:lnTo>
                    <a:pt x="171" y="3"/>
                  </a:lnTo>
                  <a:lnTo>
                    <a:pt x="161" y="5"/>
                  </a:lnTo>
                  <a:lnTo>
                    <a:pt x="146" y="6"/>
                  </a:lnTo>
                  <a:lnTo>
                    <a:pt x="128" y="7"/>
                  </a:lnTo>
                  <a:lnTo>
                    <a:pt x="107" y="8"/>
                  </a:lnTo>
                  <a:lnTo>
                    <a:pt x="83" y="10"/>
                  </a:lnTo>
                  <a:lnTo>
                    <a:pt x="56" y="11"/>
                  </a:lnTo>
                  <a:lnTo>
                    <a:pt x="30" y="11"/>
                  </a:lnTo>
                  <a:lnTo>
                    <a:pt x="0" y="11"/>
                  </a:lnTo>
                  <a:lnTo>
                    <a:pt x="28" y="11"/>
                  </a:lnTo>
                  <a:lnTo>
                    <a:pt x="55" y="11"/>
                  </a:lnTo>
                  <a:lnTo>
                    <a:pt x="79" y="10"/>
                  </a:lnTo>
                  <a:lnTo>
                    <a:pt x="103" y="8"/>
                  </a:lnTo>
                  <a:lnTo>
                    <a:pt x="123" y="7"/>
                  </a:lnTo>
                  <a:lnTo>
                    <a:pt x="141" y="6"/>
                  </a:lnTo>
                  <a:lnTo>
                    <a:pt x="155" y="5"/>
                  </a:lnTo>
                  <a:lnTo>
                    <a:pt x="165" y="2"/>
                  </a:lnTo>
                  <a:lnTo>
                    <a:pt x="171" y="1"/>
                  </a:lnTo>
                  <a:lnTo>
                    <a:pt x="174" y="0"/>
                  </a:lnTo>
                  <a:lnTo>
                    <a:pt x="180"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3" name="Freeform 760"/>
            <p:cNvSpPr>
              <a:spLocks/>
            </p:cNvSpPr>
            <p:nvPr/>
          </p:nvSpPr>
          <p:spPr bwMode="auto">
            <a:xfrm>
              <a:off x="433" y="1511"/>
              <a:ext cx="174" cy="11"/>
            </a:xfrm>
            <a:custGeom>
              <a:avLst/>
              <a:gdLst>
                <a:gd name="T0" fmla="*/ 0 w 174"/>
                <a:gd name="T1" fmla="*/ 11 h 11"/>
                <a:gd name="T2" fmla="*/ 28 w 174"/>
                <a:gd name="T3" fmla="*/ 11 h 11"/>
                <a:gd name="T4" fmla="*/ 55 w 174"/>
                <a:gd name="T5" fmla="*/ 11 h 11"/>
                <a:gd name="T6" fmla="*/ 79 w 174"/>
                <a:gd name="T7" fmla="*/ 10 h 11"/>
                <a:gd name="T8" fmla="*/ 103 w 174"/>
                <a:gd name="T9" fmla="*/ 8 h 11"/>
                <a:gd name="T10" fmla="*/ 123 w 174"/>
                <a:gd name="T11" fmla="*/ 7 h 11"/>
                <a:gd name="T12" fmla="*/ 141 w 174"/>
                <a:gd name="T13" fmla="*/ 6 h 11"/>
                <a:gd name="T14" fmla="*/ 155 w 174"/>
                <a:gd name="T15" fmla="*/ 5 h 11"/>
                <a:gd name="T16" fmla="*/ 165 w 174"/>
                <a:gd name="T17" fmla="*/ 2 h 11"/>
                <a:gd name="T18" fmla="*/ 171 w 174"/>
                <a:gd name="T19" fmla="*/ 1 h 11"/>
                <a:gd name="T20" fmla="*/ 174 w 174"/>
                <a:gd name="T21" fmla="*/ 0 h 11"/>
                <a:gd name="T22" fmla="*/ 166 w 174"/>
                <a:gd name="T23" fmla="*/ 0 h 11"/>
                <a:gd name="T24" fmla="*/ 164 w 174"/>
                <a:gd name="T25" fmla="*/ 1 h 11"/>
                <a:gd name="T26" fmla="*/ 156 w 174"/>
                <a:gd name="T27" fmla="*/ 3 h 11"/>
                <a:gd name="T28" fmla="*/ 145 w 174"/>
                <a:gd name="T29" fmla="*/ 5 h 11"/>
                <a:gd name="T30" fmla="*/ 128 w 174"/>
                <a:gd name="T31" fmla="*/ 6 h 11"/>
                <a:gd name="T32" fmla="*/ 108 w 174"/>
                <a:gd name="T33" fmla="*/ 7 h 11"/>
                <a:gd name="T34" fmla="*/ 84 w 174"/>
                <a:gd name="T35" fmla="*/ 8 h 11"/>
                <a:gd name="T36" fmla="*/ 57 w 174"/>
                <a:gd name="T37" fmla="*/ 10 h 11"/>
                <a:gd name="T38" fmla="*/ 30 w 174"/>
                <a:gd name="T39" fmla="*/ 10 h 11"/>
                <a:gd name="T40" fmla="*/ 0 w 174"/>
                <a:gd name="T41" fmla="*/ 11 h 11"/>
                <a:gd name="T42" fmla="*/ 0 w 174"/>
                <a:gd name="T43" fmla="*/ 1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4"/>
                <a:gd name="T67" fmla="*/ 0 h 11"/>
                <a:gd name="T68" fmla="*/ 174 w 174"/>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4" h="11">
                  <a:moveTo>
                    <a:pt x="0" y="11"/>
                  </a:moveTo>
                  <a:lnTo>
                    <a:pt x="28" y="11"/>
                  </a:lnTo>
                  <a:lnTo>
                    <a:pt x="55" y="11"/>
                  </a:lnTo>
                  <a:lnTo>
                    <a:pt x="79" y="10"/>
                  </a:lnTo>
                  <a:lnTo>
                    <a:pt x="103" y="8"/>
                  </a:lnTo>
                  <a:lnTo>
                    <a:pt x="123" y="7"/>
                  </a:lnTo>
                  <a:lnTo>
                    <a:pt x="141" y="6"/>
                  </a:lnTo>
                  <a:lnTo>
                    <a:pt x="155" y="5"/>
                  </a:lnTo>
                  <a:lnTo>
                    <a:pt x="165" y="2"/>
                  </a:lnTo>
                  <a:lnTo>
                    <a:pt x="171" y="1"/>
                  </a:lnTo>
                  <a:lnTo>
                    <a:pt x="174" y="0"/>
                  </a:lnTo>
                  <a:lnTo>
                    <a:pt x="166" y="0"/>
                  </a:lnTo>
                  <a:lnTo>
                    <a:pt x="164" y="1"/>
                  </a:lnTo>
                  <a:lnTo>
                    <a:pt x="156" y="3"/>
                  </a:lnTo>
                  <a:lnTo>
                    <a:pt x="145" y="5"/>
                  </a:lnTo>
                  <a:lnTo>
                    <a:pt x="128" y="6"/>
                  </a:lnTo>
                  <a:lnTo>
                    <a:pt x="108" y="7"/>
                  </a:lnTo>
                  <a:lnTo>
                    <a:pt x="84" y="8"/>
                  </a:lnTo>
                  <a:lnTo>
                    <a:pt x="57" y="10"/>
                  </a:lnTo>
                  <a:lnTo>
                    <a:pt x="30" y="10"/>
                  </a:lnTo>
                  <a:lnTo>
                    <a:pt x="0" y="11"/>
                  </a:lnTo>
                  <a:close/>
                </a:path>
              </a:pathLst>
            </a:custGeom>
            <a:solidFill>
              <a:srgbClr val="A2A2A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4" name="Freeform 761"/>
            <p:cNvSpPr>
              <a:spLocks/>
            </p:cNvSpPr>
            <p:nvPr/>
          </p:nvSpPr>
          <p:spPr bwMode="auto">
            <a:xfrm>
              <a:off x="433" y="1511"/>
              <a:ext cx="166" cy="11"/>
            </a:xfrm>
            <a:custGeom>
              <a:avLst/>
              <a:gdLst>
                <a:gd name="T0" fmla="*/ 166 w 166"/>
                <a:gd name="T1" fmla="*/ 0 h 11"/>
                <a:gd name="T2" fmla="*/ 164 w 166"/>
                <a:gd name="T3" fmla="*/ 1 h 11"/>
                <a:gd name="T4" fmla="*/ 156 w 166"/>
                <a:gd name="T5" fmla="*/ 3 h 11"/>
                <a:gd name="T6" fmla="*/ 145 w 166"/>
                <a:gd name="T7" fmla="*/ 5 h 11"/>
                <a:gd name="T8" fmla="*/ 128 w 166"/>
                <a:gd name="T9" fmla="*/ 6 h 11"/>
                <a:gd name="T10" fmla="*/ 108 w 166"/>
                <a:gd name="T11" fmla="*/ 7 h 11"/>
                <a:gd name="T12" fmla="*/ 84 w 166"/>
                <a:gd name="T13" fmla="*/ 8 h 11"/>
                <a:gd name="T14" fmla="*/ 57 w 166"/>
                <a:gd name="T15" fmla="*/ 10 h 11"/>
                <a:gd name="T16" fmla="*/ 30 w 166"/>
                <a:gd name="T17" fmla="*/ 10 h 11"/>
                <a:gd name="T18" fmla="*/ 0 w 166"/>
                <a:gd name="T19" fmla="*/ 11 h 11"/>
                <a:gd name="T20" fmla="*/ 0 w 166"/>
                <a:gd name="T21" fmla="*/ 10 h 11"/>
                <a:gd name="T22" fmla="*/ 28 w 166"/>
                <a:gd name="T23" fmla="*/ 10 h 11"/>
                <a:gd name="T24" fmla="*/ 55 w 166"/>
                <a:gd name="T25" fmla="*/ 10 h 11"/>
                <a:gd name="T26" fmla="*/ 80 w 166"/>
                <a:gd name="T27" fmla="*/ 8 h 11"/>
                <a:gd name="T28" fmla="*/ 103 w 166"/>
                <a:gd name="T29" fmla="*/ 7 h 11"/>
                <a:gd name="T30" fmla="*/ 122 w 166"/>
                <a:gd name="T31" fmla="*/ 6 h 11"/>
                <a:gd name="T32" fmla="*/ 138 w 166"/>
                <a:gd name="T33" fmla="*/ 5 h 11"/>
                <a:gd name="T34" fmla="*/ 150 w 166"/>
                <a:gd name="T35" fmla="*/ 2 h 11"/>
                <a:gd name="T36" fmla="*/ 157 w 166"/>
                <a:gd name="T37" fmla="*/ 1 h 11"/>
                <a:gd name="T38" fmla="*/ 159 w 166"/>
                <a:gd name="T39" fmla="*/ 0 h 11"/>
                <a:gd name="T40" fmla="*/ 166 w 166"/>
                <a:gd name="T41" fmla="*/ 0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6"/>
                <a:gd name="T64" fmla="*/ 0 h 11"/>
                <a:gd name="T65" fmla="*/ 166 w 166"/>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6" h="11">
                  <a:moveTo>
                    <a:pt x="166" y="0"/>
                  </a:moveTo>
                  <a:lnTo>
                    <a:pt x="164" y="1"/>
                  </a:lnTo>
                  <a:lnTo>
                    <a:pt x="156" y="3"/>
                  </a:lnTo>
                  <a:lnTo>
                    <a:pt x="145" y="5"/>
                  </a:lnTo>
                  <a:lnTo>
                    <a:pt x="128" y="6"/>
                  </a:lnTo>
                  <a:lnTo>
                    <a:pt x="108" y="7"/>
                  </a:lnTo>
                  <a:lnTo>
                    <a:pt x="84" y="8"/>
                  </a:lnTo>
                  <a:lnTo>
                    <a:pt x="57" y="10"/>
                  </a:lnTo>
                  <a:lnTo>
                    <a:pt x="30" y="10"/>
                  </a:lnTo>
                  <a:lnTo>
                    <a:pt x="0" y="11"/>
                  </a:lnTo>
                  <a:lnTo>
                    <a:pt x="0" y="10"/>
                  </a:lnTo>
                  <a:lnTo>
                    <a:pt x="28" y="10"/>
                  </a:lnTo>
                  <a:lnTo>
                    <a:pt x="55" y="10"/>
                  </a:lnTo>
                  <a:lnTo>
                    <a:pt x="80" y="8"/>
                  </a:lnTo>
                  <a:lnTo>
                    <a:pt x="103" y="7"/>
                  </a:lnTo>
                  <a:lnTo>
                    <a:pt x="122" y="6"/>
                  </a:lnTo>
                  <a:lnTo>
                    <a:pt x="138" y="5"/>
                  </a:lnTo>
                  <a:lnTo>
                    <a:pt x="150" y="2"/>
                  </a:lnTo>
                  <a:lnTo>
                    <a:pt x="157" y="1"/>
                  </a:lnTo>
                  <a:lnTo>
                    <a:pt x="159" y="0"/>
                  </a:lnTo>
                  <a:lnTo>
                    <a:pt x="166" y="0"/>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5" name="Freeform 762"/>
            <p:cNvSpPr>
              <a:spLocks/>
            </p:cNvSpPr>
            <p:nvPr/>
          </p:nvSpPr>
          <p:spPr bwMode="auto">
            <a:xfrm>
              <a:off x="433" y="1511"/>
              <a:ext cx="159" cy="10"/>
            </a:xfrm>
            <a:custGeom>
              <a:avLst/>
              <a:gdLst>
                <a:gd name="T0" fmla="*/ 0 w 159"/>
                <a:gd name="T1" fmla="*/ 10 h 10"/>
                <a:gd name="T2" fmla="*/ 28 w 159"/>
                <a:gd name="T3" fmla="*/ 10 h 10"/>
                <a:gd name="T4" fmla="*/ 55 w 159"/>
                <a:gd name="T5" fmla="*/ 10 h 10"/>
                <a:gd name="T6" fmla="*/ 80 w 159"/>
                <a:gd name="T7" fmla="*/ 8 h 10"/>
                <a:gd name="T8" fmla="*/ 103 w 159"/>
                <a:gd name="T9" fmla="*/ 7 h 10"/>
                <a:gd name="T10" fmla="*/ 122 w 159"/>
                <a:gd name="T11" fmla="*/ 6 h 10"/>
                <a:gd name="T12" fmla="*/ 138 w 159"/>
                <a:gd name="T13" fmla="*/ 5 h 10"/>
                <a:gd name="T14" fmla="*/ 150 w 159"/>
                <a:gd name="T15" fmla="*/ 2 h 10"/>
                <a:gd name="T16" fmla="*/ 157 w 159"/>
                <a:gd name="T17" fmla="*/ 1 h 10"/>
                <a:gd name="T18" fmla="*/ 159 w 159"/>
                <a:gd name="T19" fmla="*/ 0 h 10"/>
                <a:gd name="T20" fmla="*/ 151 w 159"/>
                <a:gd name="T21" fmla="*/ 0 h 10"/>
                <a:gd name="T22" fmla="*/ 149 w 159"/>
                <a:gd name="T23" fmla="*/ 1 h 10"/>
                <a:gd name="T24" fmla="*/ 142 w 159"/>
                <a:gd name="T25" fmla="*/ 2 h 10"/>
                <a:gd name="T26" fmla="*/ 131 w 159"/>
                <a:gd name="T27" fmla="*/ 5 h 10"/>
                <a:gd name="T28" fmla="*/ 116 w 159"/>
                <a:gd name="T29" fmla="*/ 6 h 10"/>
                <a:gd name="T30" fmla="*/ 98 w 159"/>
                <a:gd name="T31" fmla="*/ 7 h 10"/>
                <a:gd name="T32" fmla="*/ 76 w 159"/>
                <a:gd name="T33" fmla="*/ 8 h 10"/>
                <a:gd name="T34" fmla="*/ 52 w 159"/>
                <a:gd name="T35" fmla="*/ 8 h 10"/>
                <a:gd name="T36" fmla="*/ 27 w 159"/>
                <a:gd name="T37" fmla="*/ 10 h 10"/>
                <a:gd name="T38" fmla="*/ 0 w 159"/>
                <a:gd name="T39" fmla="*/ 10 h 10"/>
                <a:gd name="T40" fmla="*/ 0 w 159"/>
                <a:gd name="T41" fmla="*/ 1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9"/>
                <a:gd name="T64" fmla="*/ 0 h 10"/>
                <a:gd name="T65" fmla="*/ 159 w 159"/>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9" h="10">
                  <a:moveTo>
                    <a:pt x="0" y="10"/>
                  </a:moveTo>
                  <a:lnTo>
                    <a:pt x="28" y="10"/>
                  </a:lnTo>
                  <a:lnTo>
                    <a:pt x="55" y="10"/>
                  </a:lnTo>
                  <a:lnTo>
                    <a:pt x="80" y="8"/>
                  </a:lnTo>
                  <a:lnTo>
                    <a:pt x="103" y="7"/>
                  </a:lnTo>
                  <a:lnTo>
                    <a:pt x="122" y="6"/>
                  </a:lnTo>
                  <a:lnTo>
                    <a:pt x="138" y="5"/>
                  </a:lnTo>
                  <a:lnTo>
                    <a:pt x="150" y="2"/>
                  </a:lnTo>
                  <a:lnTo>
                    <a:pt x="157" y="1"/>
                  </a:lnTo>
                  <a:lnTo>
                    <a:pt x="159" y="0"/>
                  </a:lnTo>
                  <a:lnTo>
                    <a:pt x="151" y="0"/>
                  </a:lnTo>
                  <a:lnTo>
                    <a:pt x="149" y="1"/>
                  </a:lnTo>
                  <a:lnTo>
                    <a:pt x="142" y="2"/>
                  </a:lnTo>
                  <a:lnTo>
                    <a:pt x="131" y="5"/>
                  </a:lnTo>
                  <a:lnTo>
                    <a:pt x="116" y="6"/>
                  </a:lnTo>
                  <a:lnTo>
                    <a:pt x="98" y="7"/>
                  </a:lnTo>
                  <a:lnTo>
                    <a:pt x="76" y="8"/>
                  </a:lnTo>
                  <a:lnTo>
                    <a:pt x="52" y="8"/>
                  </a:lnTo>
                  <a:lnTo>
                    <a:pt x="27" y="10"/>
                  </a:lnTo>
                  <a:lnTo>
                    <a:pt x="0" y="10"/>
                  </a:lnTo>
                  <a:close/>
                </a:path>
              </a:pathLst>
            </a:custGeom>
            <a:solidFill>
              <a:srgbClr val="99999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6" name="Freeform 763"/>
            <p:cNvSpPr>
              <a:spLocks/>
            </p:cNvSpPr>
            <p:nvPr/>
          </p:nvSpPr>
          <p:spPr bwMode="auto">
            <a:xfrm>
              <a:off x="433" y="1511"/>
              <a:ext cx="151" cy="10"/>
            </a:xfrm>
            <a:custGeom>
              <a:avLst/>
              <a:gdLst>
                <a:gd name="T0" fmla="*/ 151 w 151"/>
                <a:gd name="T1" fmla="*/ 0 h 10"/>
                <a:gd name="T2" fmla="*/ 149 w 151"/>
                <a:gd name="T3" fmla="*/ 1 h 10"/>
                <a:gd name="T4" fmla="*/ 142 w 151"/>
                <a:gd name="T5" fmla="*/ 2 h 10"/>
                <a:gd name="T6" fmla="*/ 131 w 151"/>
                <a:gd name="T7" fmla="*/ 5 h 10"/>
                <a:gd name="T8" fmla="*/ 116 w 151"/>
                <a:gd name="T9" fmla="*/ 6 h 10"/>
                <a:gd name="T10" fmla="*/ 98 w 151"/>
                <a:gd name="T11" fmla="*/ 7 h 10"/>
                <a:gd name="T12" fmla="*/ 76 w 151"/>
                <a:gd name="T13" fmla="*/ 8 h 10"/>
                <a:gd name="T14" fmla="*/ 52 w 151"/>
                <a:gd name="T15" fmla="*/ 8 h 10"/>
                <a:gd name="T16" fmla="*/ 27 w 151"/>
                <a:gd name="T17" fmla="*/ 10 h 10"/>
                <a:gd name="T18" fmla="*/ 0 w 151"/>
                <a:gd name="T19" fmla="*/ 10 h 10"/>
                <a:gd name="T20" fmla="*/ 0 w 151"/>
                <a:gd name="T21" fmla="*/ 8 h 10"/>
                <a:gd name="T22" fmla="*/ 26 w 151"/>
                <a:gd name="T23" fmla="*/ 8 h 10"/>
                <a:gd name="T24" fmla="*/ 50 w 151"/>
                <a:gd name="T25" fmla="*/ 8 h 10"/>
                <a:gd name="T26" fmla="*/ 71 w 151"/>
                <a:gd name="T27" fmla="*/ 7 h 10"/>
                <a:gd name="T28" fmla="*/ 92 w 151"/>
                <a:gd name="T29" fmla="*/ 6 h 10"/>
                <a:gd name="T30" fmla="*/ 109 w 151"/>
                <a:gd name="T31" fmla="*/ 6 h 10"/>
                <a:gd name="T32" fmla="*/ 125 w 151"/>
                <a:gd name="T33" fmla="*/ 3 h 10"/>
                <a:gd name="T34" fmla="*/ 135 w 151"/>
                <a:gd name="T35" fmla="*/ 2 h 10"/>
                <a:gd name="T36" fmla="*/ 141 w 151"/>
                <a:gd name="T37" fmla="*/ 1 h 10"/>
                <a:gd name="T38" fmla="*/ 144 w 151"/>
                <a:gd name="T39" fmla="*/ 0 h 10"/>
                <a:gd name="T40" fmla="*/ 151 w 151"/>
                <a:gd name="T41" fmla="*/ 0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1"/>
                <a:gd name="T64" fmla="*/ 0 h 10"/>
                <a:gd name="T65" fmla="*/ 151 w 151"/>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1" h="10">
                  <a:moveTo>
                    <a:pt x="151" y="0"/>
                  </a:moveTo>
                  <a:lnTo>
                    <a:pt x="149" y="1"/>
                  </a:lnTo>
                  <a:lnTo>
                    <a:pt x="142" y="2"/>
                  </a:lnTo>
                  <a:lnTo>
                    <a:pt x="131" y="5"/>
                  </a:lnTo>
                  <a:lnTo>
                    <a:pt x="116" y="6"/>
                  </a:lnTo>
                  <a:lnTo>
                    <a:pt x="98" y="7"/>
                  </a:lnTo>
                  <a:lnTo>
                    <a:pt x="76" y="8"/>
                  </a:lnTo>
                  <a:lnTo>
                    <a:pt x="52" y="8"/>
                  </a:lnTo>
                  <a:lnTo>
                    <a:pt x="27" y="10"/>
                  </a:lnTo>
                  <a:lnTo>
                    <a:pt x="0" y="10"/>
                  </a:lnTo>
                  <a:lnTo>
                    <a:pt x="0" y="8"/>
                  </a:lnTo>
                  <a:lnTo>
                    <a:pt x="26" y="8"/>
                  </a:lnTo>
                  <a:lnTo>
                    <a:pt x="50" y="8"/>
                  </a:lnTo>
                  <a:lnTo>
                    <a:pt x="71" y="7"/>
                  </a:lnTo>
                  <a:lnTo>
                    <a:pt x="92" y="6"/>
                  </a:lnTo>
                  <a:lnTo>
                    <a:pt x="109" y="6"/>
                  </a:lnTo>
                  <a:lnTo>
                    <a:pt x="125" y="3"/>
                  </a:lnTo>
                  <a:lnTo>
                    <a:pt x="135" y="2"/>
                  </a:lnTo>
                  <a:lnTo>
                    <a:pt x="141" y="1"/>
                  </a:lnTo>
                  <a:lnTo>
                    <a:pt x="144" y="0"/>
                  </a:lnTo>
                  <a:lnTo>
                    <a:pt x="151" y="0"/>
                  </a:lnTo>
                  <a:close/>
                </a:path>
              </a:pathLst>
            </a:custGeom>
            <a:solidFill>
              <a:srgbClr val="95959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7" name="Freeform 764"/>
            <p:cNvSpPr>
              <a:spLocks/>
            </p:cNvSpPr>
            <p:nvPr/>
          </p:nvSpPr>
          <p:spPr bwMode="auto">
            <a:xfrm>
              <a:off x="433" y="1511"/>
              <a:ext cx="144" cy="8"/>
            </a:xfrm>
            <a:custGeom>
              <a:avLst/>
              <a:gdLst>
                <a:gd name="T0" fmla="*/ 0 w 144"/>
                <a:gd name="T1" fmla="*/ 8 h 8"/>
                <a:gd name="T2" fmla="*/ 26 w 144"/>
                <a:gd name="T3" fmla="*/ 8 h 8"/>
                <a:gd name="T4" fmla="*/ 50 w 144"/>
                <a:gd name="T5" fmla="*/ 8 h 8"/>
                <a:gd name="T6" fmla="*/ 71 w 144"/>
                <a:gd name="T7" fmla="*/ 7 h 8"/>
                <a:gd name="T8" fmla="*/ 92 w 144"/>
                <a:gd name="T9" fmla="*/ 6 h 8"/>
                <a:gd name="T10" fmla="*/ 109 w 144"/>
                <a:gd name="T11" fmla="*/ 6 h 8"/>
                <a:gd name="T12" fmla="*/ 125 w 144"/>
                <a:gd name="T13" fmla="*/ 3 h 8"/>
                <a:gd name="T14" fmla="*/ 135 w 144"/>
                <a:gd name="T15" fmla="*/ 2 h 8"/>
                <a:gd name="T16" fmla="*/ 141 w 144"/>
                <a:gd name="T17" fmla="*/ 1 h 8"/>
                <a:gd name="T18" fmla="*/ 144 w 144"/>
                <a:gd name="T19" fmla="*/ 0 h 8"/>
                <a:gd name="T20" fmla="*/ 133 w 144"/>
                <a:gd name="T21" fmla="*/ 0 h 8"/>
                <a:gd name="T22" fmla="*/ 132 w 144"/>
                <a:gd name="T23" fmla="*/ 1 h 8"/>
                <a:gd name="T24" fmla="*/ 126 w 144"/>
                <a:gd name="T25" fmla="*/ 2 h 8"/>
                <a:gd name="T26" fmla="*/ 116 w 144"/>
                <a:gd name="T27" fmla="*/ 3 h 8"/>
                <a:gd name="T28" fmla="*/ 103 w 144"/>
                <a:gd name="T29" fmla="*/ 5 h 8"/>
                <a:gd name="T30" fmla="*/ 87 w 144"/>
                <a:gd name="T31" fmla="*/ 6 h 8"/>
                <a:gd name="T32" fmla="*/ 68 w 144"/>
                <a:gd name="T33" fmla="*/ 7 h 8"/>
                <a:gd name="T34" fmla="*/ 46 w 144"/>
                <a:gd name="T35" fmla="*/ 7 h 8"/>
                <a:gd name="T36" fmla="*/ 24 w 144"/>
                <a:gd name="T37" fmla="*/ 8 h 8"/>
                <a:gd name="T38" fmla="*/ 0 w 144"/>
                <a:gd name="T39" fmla="*/ 8 h 8"/>
                <a:gd name="T40" fmla="*/ 0 w 144"/>
                <a:gd name="T41" fmla="*/ 8 h 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4"/>
                <a:gd name="T64" fmla="*/ 0 h 8"/>
                <a:gd name="T65" fmla="*/ 144 w 144"/>
                <a:gd name="T66" fmla="*/ 8 h 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4" h="8">
                  <a:moveTo>
                    <a:pt x="0" y="8"/>
                  </a:moveTo>
                  <a:lnTo>
                    <a:pt x="26" y="8"/>
                  </a:lnTo>
                  <a:lnTo>
                    <a:pt x="50" y="8"/>
                  </a:lnTo>
                  <a:lnTo>
                    <a:pt x="71" y="7"/>
                  </a:lnTo>
                  <a:lnTo>
                    <a:pt x="92" y="6"/>
                  </a:lnTo>
                  <a:lnTo>
                    <a:pt x="109" y="6"/>
                  </a:lnTo>
                  <a:lnTo>
                    <a:pt x="125" y="3"/>
                  </a:lnTo>
                  <a:lnTo>
                    <a:pt x="135" y="2"/>
                  </a:lnTo>
                  <a:lnTo>
                    <a:pt x="141" y="1"/>
                  </a:lnTo>
                  <a:lnTo>
                    <a:pt x="144" y="0"/>
                  </a:lnTo>
                  <a:lnTo>
                    <a:pt x="133" y="0"/>
                  </a:lnTo>
                  <a:lnTo>
                    <a:pt x="132" y="1"/>
                  </a:lnTo>
                  <a:lnTo>
                    <a:pt x="126" y="2"/>
                  </a:lnTo>
                  <a:lnTo>
                    <a:pt x="116" y="3"/>
                  </a:lnTo>
                  <a:lnTo>
                    <a:pt x="103" y="5"/>
                  </a:lnTo>
                  <a:lnTo>
                    <a:pt x="87" y="6"/>
                  </a:lnTo>
                  <a:lnTo>
                    <a:pt x="68" y="7"/>
                  </a:lnTo>
                  <a:lnTo>
                    <a:pt x="46" y="7"/>
                  </a:lnTo>
                  <a:lnTo>
                    <a:pt x="24" y="8"/>
                  </a:lnTo>
                  <a:lnTo>
                    <a:pt x="0" y="8"/>
                  </a:lnTo>
                  <a:close/>
                </a:path>
              </a:pathLst>
            </a:custGeom>
            <a:solidFill>
              <a:srgbClr val="91919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8" name="Freeform 765"/>
            <p:cNvSpPr>
              <a:spLocks/>
            </p:cNvSpPr>
            <p:nvPr/>
          </p:nvSpPr>
          <p:spPr bwMode="auto">
            <a:xfrm>
              <a:off x="433" y="1511"/>
              <a:ext cx="133" cy="8"/>
            </a:xfrm>
            <a:custGeom>
              <a:avLst/>
              <a:gdLst>
                <a:gd name="T0" fmla="*/ 133 w 133"/>
                <a:gd name="T1" fmla="*/ 0 h 8"/>
                <a:gd name="T2" fmla="*/ 132 w 133"/>
                <a:gd name="T3" fmla="*/ 1 h 8"/>
                <a:gd name="T4" fmla="*/ 126 w 133"/>
                <a:gd name="T5" fmla="*/ 2 h 8"/>
                <a:gd name="T6" fmla="*/ 116 w 133"/>
                <a:gd name="T7" fmla="*/ 3 h 8"/>
                <a:gd name="T8" fmla="*/ 103 w 133"/>
                <a:gd name="T9" fmla="*/ 5 h 8"/>
                <a:gd name="T10" fmla="*/ 87 w 133"/>
                <a:gd name="T11" fmla="*/ 6 h 8"/>
                <a:gd name="T12" fmla="*/ 68 w 133"/>
                <a:gd name="T13" fmla="*/ 7 h 8"/>
                <a:gd name="T14" fmla="*/ 46 w 133"/>
                <a:gd name="T15" fmla="*/ 7 h 8"/>
                <a:gd name="T16" fmla="*/ 24 w 133"/>
                <a:gd name="T17" fmla="*/ 8 h 8"/>
                <a:gd name="T18" fmla="*/ 0 w 133"/>
                <a:gd name="T19" fmla="*/ 8 h 8"/>
                <a:gd name="T20" fmla="*/ 0 w 133"/>
                <a:gd name="T21" fmla="*/ 7 h 8"/>
                <a:gd name="T22" fmla="*/ 24 w 133"/>
                <a:gd name="T23" fmla="*/ 7 h 8"/>
                <a:gd name="T24" fmla="*/ 49 w 133"/>
                <a:gd name="T25" fmla="*/ 7 h 8"/>
                <a:gd name="T26" fmla="*/ 70 w 133"/>
                <a:gd name="T27" fmla="*/ 6 h 8"/>
                <a:gd name="T28" fmla="*/ 88 w 133"/>
                <a:gd name="T29" fmla="*/ 5 h 8"/>
                <a:gd name="T30" fmla="*/ 104 w 133"/>
                <a:gd name="T31" fmla="*/ 3 h 8"/>
                <a:gd name="T32" fmla="*/ 116 w 133"/>
                <a:gd name="T33" fmla="*/ 2 h 8"/>
                <a:gd name="T34" fmla="*/ 122 w 133"/>
                <a:gd name="T35" fmla="*/ 1 h 8"/>
                <a:gd name="T36" fmla="*/ 125 w 133"/>
                <a:gd name="T37" fmla="*/ 0 h 8"/>
                <a:gd name="T38" fmla="*/ 133 w 133"/>
                <a:gd name="T39" fmla="*/ 0 h 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8"/>
                <a:gd name="T62" fmla="*/ 133 w 133"/>
                <a:gd name="T63" fmla="*/ 8 h 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8">
                  <a:moveTo>
                    <a:pt x="133" y="0"/>
                  </a:moveTo>
                  <a:lnTo>
                    <a:pt x="132" y="1"/>
                  </a:lnTo>
                  <a:lnTo>
                    <a:pt x="126" y="2"/>
                  </a:lnTo>
                  <a:lnTo>
                    <a:pt x="116" y="3"/>
                  </a:lnTo>
                  <a:lnTo>
                    <a:pt x="103" y="5"/>
                  </a:lnTo>
                  <a:lnTo>
                    <a:pt x="87" y="6"/>
                  </a:lnTo>
                  <a:lnTo>
                    <a:pt x="68" y="7"/>
                  </a:lnTo>
                  <a:lnTo>
                    <a:pt x="46" y="7"/>
                  </a:lnTo>
                  <a:lnTo>
                    <a:pt x="24" y="8"/>
                  </a:lnTo>
                  <a:lnTo>
                    <a:pt x="0" y="8"/>
                  </a:lnTo>
                  <a:lnTo>
                    <a:pt x="0" y="7"/>
                  </a:lnTo>
                  <a:lnTo>
                    <a:pt x="24" y="7"/>
                  </a:lnTo>
                  <a:lnTo>
                    <a:pt x="49" y="7"/>
                  </a:lnTo>
                  <a:lnTo>
                    <a:pt x="70" y="6"/>
                  </a:lnTo>
                  <a:lnTo>
                    <a:pt x="88" y="5"/>
                  </a:lnTo>
                  <a:lnTo>
                    <a:pt x="104" y="3"/>
                  </a:lnTo>
                  <a:lnTo>
                    <a:pt x="116" y="2"/>
                  </a:lnTo>
                  <a:lnTo>
                    <a:pt x="122" y="1"/>
                  </a:lnTo>
                  <a:lnTo>
                    <a:pt x="125" y="0"/>
                  </a:lnTo>
                  <a:lnTo>
                    <a:pt x="133" y="0"/>
                  </a:lnTo>
                  <a:close/>
                </a:path>
              </a:pathLst>
            </a:custGeom>
            <a:solidFill>
              <a:srgbClr val="8D8D8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89" name="Freeform 766"/>
            <p:cNvSpPr>
              <a:spLocks/>
            </p:cNvSpPr>
            <p:nvPr/>
          </p:nvSpPr>
          <p:spPr bwMode="auto">
            <a:xfrm>
              <a:off x="433" y="1511"/>
              <a:ext cx="125" cy="7"/>
            </a:xfrm>
            <a:custGeom>
              <a:avLst/>
              <a:gdLst>
                <a:gd name="T0" fmla="*/ 0 w 125"/>
                <a:gd name="T1" fmla="*/ 7 h 7"/>
                <a:gd name="T2" fmla="*/ 24 w 125"/>
                <a:gd name="T3" fmla="*/ 7 h 7"/>
                <a:gd name="T4" fmla="*/ 49 w 125"/>
                <a:gd name="T5" fmla="*/ 7 h 7"/>
                <a:gd name="T6" fmla="*/ 70 w 125"/>
                <a:gd name="T7" fmla="*/ 6 h 7"/>
                <a:gd name="T8" fmla="*/ 88 w 125"/>
                <a:gd name="T9" fmla="*/ 5 h 7"/>
                <a:gd name="T10" fmla="*/ 104 w 125"/>
                <a:gd name="T11" fmla="*/ 3 h 7"/>
                <a:gd name="T12" fmla="*/ 116 w 125"/>
                <a:gd name="T13" fmla="*/ 2 h 7"/>
                <a:gd name="T14" fmla="*/ 122 w 125"/>
                <a:gd name="T15" fmla="*/ 1 h 7"/>
                <a:gd name="T16" fmla="*/ 125 w 125"/>
                <a:gd name="T17" fmla="*/ 0 h 7"/>
                <a:gd name="T18" fmla="*/ 114 w 125"/>
                <a:gd name="T19" fmla="*/ 0 h 7"/>
                <a:gd name="T20" fmla="*/ 112 w 125"/>
                <a:gd name="T21" fmla="*/ 1 h 7"/>
                <a:gd name="T22" fmla="*/ 106 w 125"/>
                <a:gd name="T23" fmla="*/ 2 h 7"/>
                <a:gd name="T24" fmla="*/ 95 w 125"/>
                <a:gd name="T25" fmla="*/ 3 h 7"/>
                <a:gd name="T26" fmla="*/ 81 w 125"/>
                <a:gd name="T27" fmla="*/ 5 h 7"/>
                <a:gd name="T28" fmla="*/ 64 w 125"/>
                <a:gd name="T29" fmla="*/ 6 h 7"/>
                <a:gd name="T30" fmla="*/ 45 w 125"/>
                <a:gd name="T31" fmla="*/ 6 h 7"/>
                <a:gd name="T32" fmla="*/ 23 w 125"/>
                <a:gd name="T33" fmla="*/ 7 h 7"/>
                <a:gd name="T34" fmla="*/ 0 w 125"/>
                <a:gd name="T35" fmla="*/ 7 h 7"/>
                <a:gd name="T36" fmla="*/ 0 w 125"/>
                <a:gd name="T37" fmla="*/ 7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7"/>
                <a:gd name="T59" fmla="*/ 125 w 125"/>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7">
                  <a:moveTo>
                    <a:pt x="0" y="7"/>
                  </a:moveTo>
                  <a:lnTo>
                    <a:pt x="24" y="7"/>
                  </a:lnTo>
                  <a:lnTo>
                    <a:pt x="49" y="7"/>
                  </a:lnTo>
                  <a:lnTo>
                    <a:pt x="70" y="6"/>
                  </a:lnTo>
                  <a:lnTo>
                    <a:pt x="88" y="5"/>
                  </a:lnTo>
                  <a:lnTo>
                    <a:pt x="104" y="3"/>
                  </a:lnTo>
                  <a:lnTo>
                    <a:pt x="116" y="2"/>
                  </a:lnTo>
                  <a:lnTo>
                    <a:pt x="122" y="1"/>
                  </a:lnTo>
                  <a:lnTo>
                    <a:pt x="125" y="0"/>
                  </a:lnTo>
                  <a:lnTo>
                    <a:pt x="114" y="0"/>
                  </a:lnTo>
                  <a:lnTo>
                    <a:pt x="112" y="1"/>
                  </a:lnTo>
                  <a:lnTo>
                    <a:pt x="106" y="2"/>
                  </a:lnTo>
                  <a:lnTo>
                    <a:pt x="95" y="3"/>
                  </a:lnTo>
                  <a:lnTo>
                    <a:pt x="81" y="5"/>
                  </a:lnTo>
                  <a:lnTo>
                    <a:pt x="64" y="6"/>
                  </a:lnTo>
                  <a:lnTo>
                    <a:pt x="45" y="6"/>
                  </a:lnTo>
                  <a:lnTo>
                    <a:pt x="23" y="7"/>
                  </a:lnTo>
                  <a:lnTo>
                    <a:pt x="0" y="7"/>
                  </a:lnTo>
                  <a:close/>
                </a:path>
              </a:pathLst>
            </a:custGeom>
            <a:solidFill>
              <a:srgbClr val="88888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0" name="Freeform 767"/>
            <p:cNvSpPr>
              <a:spLocks/>
            </p:cNvSpPr>
            <p:nvPr/>
          </p:nvSpPr>
          <p:spPr bwMode="auto">
            <a:xfrm>
              <a:off x="433" y="1511"/>
              <a:ext cx="114" cy="7"/>
            </a:xfrm>
            <a:custGeom>
              <a:avLst/>
              <a:gdLst>
                <a:gd name="T0" fmla="*/ 114 w 114"/>
                <a:gd name="T1" fmla="*/ 0 h 7"/>
                <a:gd name="T2" fmla="*/ 112 w 114"/>
                <a:gd name="T3" fmla="*/ 1 h 7"/>
                <a:gd name="T4" fmla="*/ 106 w 114"/>
                <a:gd name="T5" fmla="*/ 2 h 7"/>
                <a:gd name="T6" fmla="*/ 95 w 114"/>
                <a:gd name="T7" fmla="*/ 3 h 7"/>
                <a:gd name="T8" fmla="*/ 81 w 114"/>
                <a:gd name="T9" fmla="*/ 5 h 7"/>
                <a:gd name="T10" fmla="*/ 64 w 114"/>
                <a:gd name="T11" fmla="*/ 6 h 7"/>
                <a:gd name="T12" fmla="*/ 45 w 114"/>
                <a:gd name="T13" fmla="*/ 6 h 7"/>
                <a:gd name="T14" fmla="*/ 23 w 114"/>
                <a:gd name="T15" fmla="*/ 7 h 7"/>
                <a:gd name="T16" fmla="*/ 0 w 114"/>
                <a:gd name="T17" fmla="*/ 7 h 7"/>
                <a:gd name="T18" fmla="*/ 0 w 114"/>
                <a:gd name="T19" fmla="*/ 6 h 7"/>
                <a:gd name="T20" fmla="*/ 21 w 114"/>
                <a:gd name="T21" fmla="*/ 6 h 7"/>
                <a:gd name="T22" fmla="*/ 40 w 114"/>
                <a:gd name="T23" fmla="*/ 6 h 7"/>
                <a:gd name="T24" fmla="*/ 57 w 114"/>
                <a:gd name="T25" fmla="*/ 5 h 7"/>
                <a:gd name="T26" fmla="*/ 74 w 114"/>
                <a:gd name="T27" fmla="*/ 3 h 7"/>
                <a:gd name="T28" fmla="*/ 87 w 114"/>
                <a:gd name="T29" fmla="*/ 3 h 7"/>
                <a:gd name="T30" fmla="*/ 95 w 114"/>
                <a:gd name="T31" fmla="*/ 2 h 7"/>
                <a:gd name="T32" fmla="*/ 102 w 114"/>
                <a:gd name="T33" fmla="*/ 1 h 7"/>
                <a:gd name="T34" fmla="*/ 103 w 114"/>
                <a:gd name="T35" fmla="*/ 0 h 7"/>
                <a:gd name="T36" fmla="*/ 114 w 114"/>
                <a:gd name="T37" fmla="*/ 0 h 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4"/>
                <a:gd name="T58" fmla="*/ 0 h 7"/>
                <a:gd name="T59" fmla="*/ 114 w 114"/>
                <a:gd name="T60" fmla="*/ 7 h 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4" h="7">
                  <a:moveTo>
                    <a:pt x="114" y="0"/>
                  </a:moveTo>
                  <a:lnTo>
                    <a:pt x="112" y="1"/>
                  </a:lnTo>
                  <a:lnTo>
                    <a:pt x="106" y="2"/>
                  </a:lnTo>
                  <a:lnTo>
                    <a:pt x="95" y="3"/>
                  </a:lnTo>
                  <a:lnTo>
                    <a:pt x="81" y="5"/>
                  </a:lnTo>
                  <a:lnTo>
                    <a:pt x="64" y="6"/>
                  </a:lnTo>
                  <a:lnTo>
                    <a:pt x="45" y="6"/>
                  </a:lnTo>
                  <a:lnTo>
                    <a:pt x="23" y="7"/>
                  </a:lnTo>
                  <a:lnTo>
                    <a:pt x="0" y="7"/>
                  </a:lnTo>
                  <a:lnTo>
                    <a:pt x="0" y="6"/>
                  </a:lnTo>
                  <a:lnTo>
                    <a:pt x="21" y="6"/>
                  </a:lnTo>
                  <a:lnTo>
                    <a:pt x="40" y="6"/>
                  </a:lnTo>
                  <a:lnTo>
                    <a:pt x="57" y="5"/>
                  </a:lnTo>
                  <a:lnTo>
                    <a:pt x="74" y="3"/>
                  </a:lnTo>
                  <a:lnTo>
                    <a:pt x="87" y="3"/>
                  </a:lnTo>
                  <a:lnTo>
                    <a:pt x="95" y="2"/>
                  </a:lnTo>
                  <a:lnTo>
                    <a:pt x="102" y="1"/>
                  </a:lnTo>
                  <a:lnTo>
                    <a:pt x="103" y="0"/>
                  </a:lnTo>
                  <a:lnTo>
                    <a:pt x="114" y="0"/>
                  </a:lnTo>
                  <a:close/>
                </a:path>
              </a:pathLst>
            </a:custGeom>
            <a:solidFill>
              <a:srgbClr val="84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1" name="Freeform 768"/>
            <p:cNvSpPr>
              <a:spLocks/>
            </p:cNvSpPr>
            <p:nvPr/>
          </p:nvSpPr>
          <p:spPr bwMode="auto">
            <a:xfrm>
              <a:off x="433" y="1511"/>
              <a:ext cx="103" cy="6"/>
            </a:xfrm>
            <a:custGeom>
              <a:avLst/>
              <a:gdLst>
                <a:gd name="T0" fmla="*/ 0 w 103"/>
                <a:gd name="T1" fmla="*/ 6 h 6"/>
                <a:gd name="T2" fmla="*/ 21 w 103"/>
                <a:gd name="T3" fmla="*/ 6 h 6"/>
                <a:gd name="T4" fmla="*/ 40 w 103"/>
                <a:gd name="T5" fmla="*/ 6 h 6"/>
                <a:gd name="T6" fmla="*/ 57 w 103"/>
                <a:gd name="T7" fmla="*/ 5 h 6"/>
                <a:gd name="T8" fmla="*/ 74 w 103"/>
                <a:gd name="T9" fmla="*/ 3 h 6"/>
                <a:gd name="T10" fmla="*/ 87 w 103"/>
                <a:gd name="T11" fmla="*/ 3 h 6"/>
                <a:gd name="T12" fmla="*/ 95 w 103"/>
                <a:gd name="T13" fmla="*/ 2 h 6"/>
                <a:gd name="T14" fmla="*/ 102 w 103"/>
                <a:gd name="T15" fmla="*/ 1 h 6"/>
                <a:gd name="T16" fmla="*/ 103 w 103"/>
                <a:gd name="T17" fmla="*/ 0 h 6"/>
                <a:gd name="T18" fmla="*/ 92 w 103"/>
                <a:gd name="T19" fmla="*/ 0 h 6"/>
                <a:gd name="T20" fmla="*/ 90 w 103"/>
                <a:gd name="T21" fmla="*/ 1 h 6"/>
                <a:gd name="T22" fmla="*/ 83 w 103"/>
                <a:gd name="T23" fmla="*/ 2 h 6"/>
                <a:gd name="T24" fmla="*/ 73 w 103"/>
                <a:gd name="T25" fmla="*/ 3 h 6"/>
                <a:gd name="T26" fmla="*/ 57 w 103"/>
                <a:gd name="T27" fmla="*/ 3 h 6"/>
                <a:gd name="T28" fmla="*/ 41 w 103"/>
                <a:gd name="T29" fmla="*/ 5 h 6"/>
                <a:gd name="T30" fmla="*/ 21 w 103"/>
                <a:gd name="T31" fmla="*/ 5 h 6"/>
                <a:gd name="T32" fmla="*/ 0 w 103"/>
                <a:gd name="T33" fmla="*/ 6 h 6"/>
                <a:gd name="T34" fmla="*/ 0 w 103"/>
                <a:gd name="T35" fmla="*/ 6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
                <a:gd name="T55" fmla="*/ 0 h 6"/>
                <a:gd name="T56" fmla="*/ 103 w 103"/>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 h="6">
                  <a:moveTo>
                    <a:pt x="0" y="6"/>
                  </a:moveTo>
                  <a:lnTo>
                    <a:pt x="21" y="6"/>
                  </a:lnTo>
                  <a:lnTo>
                    <a:pt x="40" y="6"/>
                  </a:lnTo>
                  <a:lnTo>
                    <a:pt x="57" y="5"/>
                  </a:lnTo>
                  <a:lnTo>
                    <a:pt x="74" y="3"/>
                  </a:lnTo>
                  <a:lnTo>
                    <a:pt x="87" y="3"/>
                  </a:lnTo>
                  <a:lnTo>
                    <a:pt x="95" y="2"/>
                  </a:lnTo>
                  <a:lnTo>
                    <a:pt x="102" y="1"/>
                  </a:lnTo>
                  <a:lnTo>
                    <a:pt x="103" y="0"/>
                  </a:lnTo>
                  <a:lnTo>
                    <a:pt x="92" y="0"/>
                  </a:lnTo>
                  <a:lnTo>
                    <a:pt x="90" y="1"/>
                  </a:lnTo>
                  <a:lnTo>
                    <a:pt x="83" y="2"/>
                  </a:lnTo>
                  <a:lnTo>
                    <a:pt x="73" y="3"/>
                  </a:lnTo>
                  <a:lnTo>
                    <a:pt x="57" y="3"/>
                  </a:lnTo>
                  <a:lnTo>
                    <a:pt x="41" y="5"/>
                  </a:lnTo>
                  <a:lnTo>
                    <a:pt x="21" y="5"/>
                  </a:lnTo>
                  <a:lnTo>
                    <a:pt x="0" y="6"/>
                  </a:lnTo>
                  <a:close/>
                </a:path>
              </a:pathLst>
            </a:custGeom>
            <a:solidFill>
              <a:srgbClr val="80808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2" name="Freeform 769"/>
            <p:cNvSpPr>
              <a:spLocks/>
            </p:cNvSpPr>
            <p:nvPr/>
          </p:nvSpPr>
          <p:spPr bwMode="auto">
            <a:xfrm>
              <a:off x="433" y="1511"/>
              <a:ext cx="92" cy="6"/>
            </a:xfrm>
            <a:custGeom>
              <a:avLst/>
              <a:gdLst>
                <a:gd name="T0" fmla="*/ 92 w 92"/>
                <a:gd name="T1" fmla="*/ 0 h 6"/>
                <a:gd name="T2" fmla="*/ 90 w 92"/>
                <a:gd name="T3" fmla="*/ 1 h 6"/>
                <a:gd name="T4" fmla="*/ 83 w 92"/>
                <a:gd name="T5" fmla="*/ 2 h 6"/>
                <a:gd name="T6" fmla="*/ 73 w 92"/>
                <a:gd name="T7" fmla="*/ 3 h 6"/>
                <a:gd name="T8" fmla="*/ 57 w 92"/>
                <a:gd name="T9" fmla="*/ 3 h 6"/>
                <a:gd name="T10" fmla="*/ 41 w 92"/>
                <a:gd name="T11" fmla="*/ 5 h 6"/>
                <a:gd name="T12" fmla="*/ 21 w 92"/>
                <a:gd name="T13" fmla="*/ 5 h 6"/>
                <a:gd name="T14" fmla="*/ 0 w 92"/>
                <a:gd name="T15" fmla="*/ 6 h 6"/>
                <a:gd name="T16" fmla="*/ 0 w 92"/>
                <a:gd name="T17" fmla="*/ 5 h 6"/>
                <a:gd name="T18" fmla="*/ 18 w 92"/>
                <a:gd name="T19" fmla="*/ 5 h 6"/>
                <a:gd name="T20" fmla="*/ 35 w 92"/>
                <a:gd name="T21" fmla="*/ 3 h 6"/>
                <a:gd name="T22" fmla="*/ 50 w 92"/>
                <a:gd name="T23" fmla="*/ 3 h 6"/>
                <a:gd name="T24" fmla="*/ 62 w 92"/>
                <a:gd name="T25" fmla="*/ 2 h 6"/>
                <a:gd name="T26" fmla="*/ 71 w 92"/>
                <a:gd name="T27" fmla="*/ 1 h 6"/>
                <a:gd name="T28" fmla="*/ 78 w 92"/>
                <a:gd name="T29" fmla="*/ 0 h 6"/>
                <a:gd name="T30" fmla="*/ 80 w 92"/>
                <a:gd name="T31" fmla="*/ 0 h 6"/>
                <a:gd name="T32" fmla="*/ 92 w 92"/>
                <a:gd name="T33" fmla="*/ 0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6"/>
                <a:gd name="T53" fmla="*/ 92 w 92"/>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6">
                  <a:moveTo>
                    <a:pt x="92" y="0"/>
                  </a:moveTo>
                  <a:lnTo>
                    <a:pt x="90" y="1"/>
                  </a:lnTo>
                  <a:lnTo>
                    <a:pt x="83" y="2"/>
                  </a:lnTo>
                  <a:lnTo>
                    <a:pt x="73" y="3"/>
                  </a:lnTo>
                  <a:lnTo>
                    <a:pt x="57" y="3"/>
                  </a:lnTo>
                  <a:lnTo>
                    <a:pt x="41" y="5"/>
                  </a:lnTo>
                  <a:lnTo>
                    <a:pt x="21" y="5"/>
                  </a:lnTo>
                  <a:lnTo>
                    <a:pt x="0" y="6"/>
                  </a:lnTo>
                  <a:lnTo>
                    <a:pt x="0" y="5"/>
                  </a:lnTo>
                  <a:lnTo>
                    <a:pt x="18" y="5"/>
                  </a:lnTo>
                  <a:lnTo>
                    <a:pt x="35" y="3"/>
                  </a:lnTo>
                  <a:lnTo>
                    <a:pt x="50" y="3"/>
                  </a:lnTo>
                  <a:lnTo>
                    <a:pt x="62" y="2"/>
                  </a:lnTo>
                  <a:lnTo>
                    <a:pt x="71" y="1"/>
                  </a:lnTo>
                  <a:lnTo>
                    <a:pt x="78" y="0"/>
                  </a:lnTo>
                  <a:lnTo>
                    <a:pt x="80" y="0"/>
                  </a:lnTo>
                  <a:lnTo>
                    <a:pt x="92" y="0"/>
                  </a:lnTo>
                  <a:close/>
                </a:path>
              </a:pathLst>
            </a:custGeom>
            <a:solidFill>
              <a:srgbClr val="7B7B7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3" name="Freeform 770"/>
            <p:cNvSpPr>
              <a:spLocks/>
            </p:cNvSpPr>
            <p:nvPr/>
          </p:nvSpPr>
          <p:spPr bwMode="auto">
            <a:xfrm>
              <a:off x="433" y="1511"/>
              <a:ext cx="80" cy="5"/>
            </a:xfrm>
            <a:custGeom>
              <a:avLst/>
              <a:gdLst>
                <a:gd name="T0" fmla="*/ 0 w 80"/>
                <a:gd name="T1" fmla="*/ 5 h 5"/>
                <a:gd name="T2" fmla="*/ 18 w 80"/>
                <a:gd name="T3" fmla="*/ 5 h 5"/>
                <a:gd name="T4" fmla="*/ 35 w 80"/>
                <a:gd name="T5" fmla="*/ 3 h 5"/>
                <a:gd name="T6" fmla="*/ 50 w 80"/>
                <a:gd name="T7" fmla="*/ 3 h 5"/>
                <a:gd name="T8" fmla="*/ 62 w 80"/>
                <a:gd name="T9" fmla="*/ 2 h 5"/>
                <a:gd name="T10" fmla="*/ 71 w 80"/>
                <a:gd name="T11" fmla="*/ 1 h 5"/>
                <a:gd name="T12" fmla="*/ 78 w 80"/>
                <a:gd name="T13" fmla="*/ 0 h 5"/>
                <a:gd name="T14" fmla="*/ 80 w 80"/>
                <a:gd name="T15" fmla="*/ 0 h 5"/>
                <a:gd name="T16" fmla="*/ 66 w 80"/>
                <a:gd name="T17" fmla="*/ 0 h 5"/>
                <a:gd name="T18" fmla="*/ 64 w 80"/>
                <a:gd name="T19" fmla="*/ 0 h 5"/>
                <a:gd name="T20" fmla="*/ 57 w 80"/>
                <a:gd name="T21" fmla="*/ 1 h 5"/>
                <a:gd name="T22" fmla="*/ 47 w 80"/>
                <a:gd name="T23" fmla="*/ 2 h 5"/>
                <a:gd name="T24" fmla="*/ 33 w 80"/>
                <a:gd name="T25" fmla="*/ 3 h 5"/>
                <a:gd name="T26" fmla="*/ 18 w 80"/>
                <a:gd name="T27" fmla="*/ 3 h 5"/>
                <a:gd name="T28" fmla="*/ 0 w 80"/>
                <a:gd name="T29" fmla="*/ 3 h 5"/>
                <a:gd name="T30" fmla="*/ 0 w 80"/>
                <a:gd name="T31" fmla="*/ 5 h 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
                <a:gd name="T50" fmla="*/ 80 w 80"/>
                <a:gd name="T51" fmla="*/ 5 h 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
                  <a:moveTo>
                    <a:pt x="0" y="5"/>
                  </a:moveTo>
                  <a:lnTo>
                    <a:pt x="18" y="5"/>
                  </a:lnTo>
                  <a:lnTo>
                    <a:pt x="35" y="3"/>
                  </a:lnTo>
                  <a:lnTo>
                    <a:pt x="50" y="3"/>
                  </a:lnTo>
                  <a:lnTo>
                    <a:pt x="62" y="2"/>
                  </a:lnTo>
                  <a:lnTo>
                    <a:pt x="71" y="1"/>
                  </a:lnTo>
                  <a:lnTo>
                    <a:pt x="78" y="0"/>
                  </a:lnTo>
                  <a:lnTo>
                    <a:pt x="80" y="0"/>
                  </a:lnTo>
                  <a:lnTo>
                    <a:pt x="66" y="0"/>
                  </a:lnTo>
                  <a:lnTo>
                    <a:pt x="64" y="0"/>
                  </a:lnTo>
                  <a:lnTo>
                    <a:pt x="57" y="1"/>
                  </a:lnTo>
                  <a:lnTo>
                    <a:pt x="47" y="2"/>
                  </a:lnTo>
                  <a:lnTo>
                    <a:pt x="33" y="3"/>
                  </a:lnTo>
                  <a:lnTo>
                    <a:pt x="18" y="3"/>
                  </a:lnTo>
                  <a:lnTo>
                    <a:pt x="0" y="3"/>
                  </a:lnTo>
                  <a:lnTo>
                    <a:pt x="0" y="5"/>
                  </a:lnTo>
                  <a:close/>
                </a:path>
              </a:pathLst>
            </a:custGeom>
            <a:solidFill>
              <a:srgbClr val="77777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4" name="Freeform 771"/>
            <p:cNvSpPr>
              <a:spLocks/>
            </p:cNvSpPr>
            <p:nvPr/>
          </p:nvSpPr>
          <p:spPr bwMode="auto">
            <a:xfrm>
              <a:off x="433" y="1511"/>
              <a:ext cx="66" cy="3"/>
            </a:xfrm>
            <a:custGeom>
              <a:avLst/>
              <a:gdLst>
                <a:gd name="T0" fmla="*/ 66 w 66"/>
                <a:gd name="T1" fmla="*/ 0 h 3"/>
                <a:gd name="T2" fmla="*/ 64 w 66"/>
                <a:gd name="T3" fmla="*/ 0 h 3"/>
                <a:gd name="T4" fmla="*/ 57 w 66"/>
                <a:gd name="T5" fmla="*/ 1 h 3"/>
                <a:gd name="T6" fmla="*/ 47 w 66"/>
                <a:gd name="T7" fmla="*/ 2 h 3"/>
                <a:gd name="T8" fmla="*/ 33 w 66"/>
                <a:gd name="T9" fmla="*/ 3 h 3"/>
                <a:gd name="T10" fmla="*/ 18 w 66"/>
                <a:gd name="T11" fmla="*/ 3 h 3"/>
                <a:gd name="T12" fmla="*/ 0 w 66"/>
                <a:gd name="T13" fmla="*/ 3 h 3"/>
                <a:gd name="T14" fmla="*/ 0 w 66"/>
                <a:gd name="T15" fmla="*/ 2 h 3"/>
                <a:gd name="T16" fmla="*/ 17 w 66"/>
                <a:gd name="T17" fmla="*/ 2 h 3"/>
                <a:gd name="T18" fmla="*/ 31 w 66"/>
                <a:gd name="T19" fmla="*/ 2 h 3"/>
                <a:gd name="T20" fmla="*/ 42 w 66"/>
                <a:gd name="T21" fmla="*/ 1 h 3"/>
                <a:gd name="T22" fmla="*/ 50 w 66"/>
                <a:gd name="T23" fmla="*/ 0 h 3"/>
                <a:gd name="T24" fmla="*/ 52 w 66"/>
                <a:gd name="T25" fmla="*/ 0 h 3"/>
                <a:gd name="T26" fmla="*/ 66 w 66"/>
                <a:gd name="T27" fmla="*/ 0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3"/>
                <a:gd name="T44" fmla="*/ 66 w 66"/>
                <a:gd name="T45" fmla="*/ 3 h 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3">
                  <a:moveTo>
                    <a:pt x="66" y="0"/>
                  </a:moveTo>
                  <a:lnTo>
                    <a:pt x="64" y="0"/>
                  </a:lnTo>
                  <a:lnTo>
                    <a:pt x="57" y="1"/>
                  </a:lnTo>
                  <a:lnTo>
                    <a:pt x="47" y="2"/>
                  </a:lnTo>
                  <a:lnTo>
                    <a:pt x="33" y="3"/>
                  </a:lnTo>
                  <a:lnTo>
                    <a:pt x="18" y="3"/>
                  </a:lnTo>
                  <a:lnTo>
                    <a:pt x="0" y="3"/>
                  </a:lnTo>
                  <a:lnTo>
                    <a:pt x="0" y="2"/>
                  </a:lnTo>
                  <a:lnTo>
                    <a:pt x="17" y="2"/>
                  </a:lnTo>
                  <a:lnTo>
                    <a:pt x="31" y="2"/>
                  </a:lnTo>
                  <a:lnTo>
                    <a:pt x="42" y="1"/>
                  </a:lnTo>
                  <a:lnTo>
                    <a:pt x="50" y="0"/>
                  </a:lnTo>
                  <a:lnTo>
                    <a:pt x="52" y="0"/>
                  </a:lnTo>
                  <a:lnTo>
                    <a:pt x="66" y="0"/>
                  </a:lnTo>
                  <a:close/>
                </a:path>
              </a:pathLst>
            </a:custGeom>
            <a:solidFill>
              <a:srgbClr val="73737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5" name="Freeform 772"/>
            <p:cNvSpPr>
              <a:spLocks/>
            </p:cNvSpPr>
            <p:nvPr/>
          </p:nvSpPr>
          <p:spPr bwMode="auto">
            <a:xfrm>
              <a:off x="433" y="1511"/>
              <a:ext cx="52" cy="2"/>
            </a:xfrm>
            <a:custGeom>
              <a:avLst/>
              <a:gdLst>
                <a:gd name="T0" fmla="*/ 0 w 52"/>
                <a:gd name="T1" fmla="*/ 2 h 2"/>
                <a:gd name="T2" fmla="*/ 17 w 52"/>
                <a:gd name="T3" fmla="*/ 2 h 2"/>
                <a:gd name="T4" fmla="*/ 31 w 52"/>
                <a:gd name="T5" fmla="*/ 2 h 2"/>
                <a:gd name="T6" fmla="*/ 42 w 52"/>
                <a:gd name="T7" fmla="*/ 1 h 2"/>
                <a:gd name="T8" fmla="*/ 50 w 52"/>
                <a:gd name="T9" fmla="*/ 0 h 2"/>
                <a:gd name="T10" fmla="*/ 52 w 52"/>
                <a:gd name="T11" fmla="*/ 0 h 2"/>
                <a:gd name="T12" fmla="*/ 36 w 52"/>
                <a:gd name="T13" fmla="*/ 0 h 2"/>
                <a:gd name="T14" fmla="*/ 35 w 52"/>
                <a:gd name="T15" fmla="*/ 0 h 2"/>
                <a:gd name="T16" fmla="*/ 30 w 52"/>
                <a:gd name="T17" fmla="*/ 1 h 2"/>
                <a:gd name="T18" fmla="*/ 22 w 52"/>
                <a:gd name="T19" fmla="*/ 1 h 2"/>
                <a:gd name="T20" fmla="*/ 12 w 52"/>
                <a:gd name="T21" fmla="*/ 1 h 2"/>
                <a:gd name="T22" fmla="*/ 0 w 52"/>
                <a:gd name="T23" fmla="*/ 1 h 2"/>
                <a:gd name="T24" fmla="*/ 0 w 52"/>
                <a:gd name="T25" fmla="*/ 2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
                <a:gd name="T40" fmla="*/ 0 h 2"/>
                <a:gd name="T41" fmla="*/ 52 w 52"/>
                <a:gd name="T42" fmla="*/ 2 h 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 h="2">
                  <a:moveTo>
                    <a:pt x="0" y="2"/>
                  </a:moveTo>
                  <a:lnTo>
                    <a:pt x="17" y="2"/>
                  </a:lnTo>
                  <a:lnTo>
                    <a:pt x="31" y="2"/>
                  </a:lnTo>
                  <a:lnTo>
                    <a:pt x="42" y="1"/>
                  </a:lnTo>
                  <a:lnTo>
                    <a:pt x="50" y="0"/>
                  </a:lnTo>
                  <a:lnTo>
                    <a:pt x="52" y="0"/>
                  </a:lnTo>
                  <a:lnTo>
                    <a:pt x="36" y="0"/>
                  </a:lnTo>
                  <a:lnTo>
                    <a:pt x="35" y="0"/>
                  </a:lnTo>
                  <a:lnTo>
                    <a:pt x="30" y="1"/>
                  </a:lnTo>
                  <a:lnTo>
                    <a:pt x="22" y="1"/>
                  </a:lnTo>
                  <a:lnTo>
                    <a:pt x="12" y="1"/>
                  </a:lnTo>
                  <a:lnTo>
                    <a:pt x="0" y="1"/>
                  </a:lnTo>
                  <a:lnTo>
                    <a:pt x="0" y="2"/>
                  </a:lnTo>
                  <a:close/>
                </a:path>
              </a:pathLst>
            </a:custGeom>
            <a:solidFill>
              <a:srgbClr val="6E6E6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6" name="Freeform 773"/>
            <p:cNvSpPr>
              <a:spLocks/>
            </p:cNvSpPr>
            <p:nvPr/>
          </p:nvSpPr>
          <p:spPr bwMode="auto">
            <a:xfrm>
              <a:off x="433" y="1511"/>
              <a:ext cx="36" cy="1"/>
            </a:xfrm>
            <a:custGeom>
              <a:avLst/>
              <a:gdLst>
                <a:gd name="T0" fmla="*/ 36 w 36"/>
                <a:gd name="T1" fmla="*/ 0 h 1"/>
                <a:gd name="T2" fmla="*/ 35 w 36"/>
                <a:gd name="T3" fmla="*/ 0 h 1"/>
                <a:gd name="T4" fmla="*/ 30 w 36"/>
                <a:gd name="T5" fmla="*/ 1 h 1"/>
                <a:gd name="T6" fmla="*/ 22 w 36"/>
                <a:gd name="T7" fmla="*/ 1 h 1"/>
                <a:gd name="T8" fmla="*/ 12 w 36"/>
                <a:gd name="T9" fmla="*/ 1 h 1"/>
                <a:gd name="T10" fmla="*/ 0 w 36"/>
                <a:gd name="T11" fmla="*/ 1 h 1"/>
                <a:gd name="T12" fmla="*/ 0 w 36"/>
                <a:gd name="T13" fmla="*/ 1 h 1"/>
                <a:gd name="T14" fmla="*/ 8 w 36"/>
                <a:gd name="T15" fmla="*/ 0 h 1"/>
                <a:gd name="T16" fmla="*/ 14 w 36"/>
                <a:gd name="T17" fmla="*/ 0 h 1"/>
                <a:gd name="T18" fmla="*/ 18 w 36"/>
                <a:gd name="T19" fmla="*/ 0 h 1"/>
                <a:gd name="T20" fmla="*/ 19 w 36"/>
                <a:gd name="T21" fmla="*/ 0 h 1"/>
                <a:gd name="T22" fmla="*/ 36 w 36"/>
                <a:gd name="T23" fmla="*/ 0 h 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1"/>
                <a:gd name="T38" fmla="*/ 36 w 36"/>
                <a:gd name="T39" fmla="*/ 1 h 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1">
                  <a:moveTo>
                    <a:pt x="36" y="0"/>
                  </a:moveTo>
                  <a:lnTo>
                    <a:pt x="35" y="0"/>
                  </a:lnTo>
                  <a:lnTo>
                    <a:pt x="30" y="1"/>
                  </a:lnTo>
                  <a:lnTo>
                    <a:pt x="22" y="1"/>
                  </a:lnTo>
                  <a:lnTo>
                    <a:pt x="12" y="1"/>
                  </a:lnTo>
                  <a:lnTo>
                    <a:pt x="0" y="1"/>
                  </a:lnTo>
                  <a:lnTo>
                    <a:pt x="8" y="0"/>
                  </a:lnTo>
                  <a:lnTo>
                    <a:pt x="14" y="0"/>
                  </a:lnTo>
                  <a:lnTo>
                    <a:pt x="18" y="0"/>
                  </a:lnTo>
                  <a:lnTo>
                    <a:pt x="19" y="0"/>
                  </a:lnTo>
                  <a:lnTo>
                    <a:pt x="36" y="0"/>
                  </a:lnTo>
                  <a:close/>
                </a:path>
              </a:pathLst>
            </a:custGeom>
            <a:solidFill>
              <a:srgbClr val="6A6A6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7" name="Freeform 774"/>
            <p:cNvSpPr>
              <a:spLocks/>
            </p:cNvSpPr>
            <p:nvPr/>
          </p:nvSpPr>
          <p:spPr bwMode="auto">
            <a:xfrm>
              <a:off x="433" y="1511"/>
              <a:ext cx="19" cy="1"/>
            </a:xfrm>
            <a:custGeom>
              <a:avLst/>
              <a:gdLst>
                <a:gd name="T0" fmla="*/ 0 w 19"/>
                <a:gd name="T1" fmla="*/ 1 h 1"/>
                <a:gd name="T2" fmla="*/ 8 w 19"/>
                <a:gd name="T3" fmla="*/ 0 h 1"/>
                <a:gd name="T4" fmla="*/ 14 w 19"/>
                <a:gd name="T5" fmla="*/ 0 h 1"/>
                <a:gd name="T6" fmla="*/ 18 w 19"/>
                <a:gd name="T7" fmla="*/ 0 h 1"/>
                <a:gd name="T8" fmla="*/ 19 w 19"/>
                <a:gd name="T9" fmla="*/ 0 h 1"/>
                <a:gd name="T10" fmla="*/ 2 w 19"/>
                <a:gd name="T11" fmla="*/ 0 h 1"/>
                <a:gd name="T12" fmla="*/ 0 w 19"/>
                <a:gd name="T13" fmla="*/ 0 h 1"/>
                <a:gd name="T14" fmla="*/ 0 w 19"/>
                <a:gd name="T15" fmla="*/ 1 h 1"/>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1"/>
                <a:gd name="T26" fmla="*/ 19 w 19"/>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1">
                  <a:moveTo>
                    <a:pt x="0" y="1"/>
                  </a:moveTo>
                  <a:lnTo>
                    <a:pt x="8" y="0"/>
                  </a:lnTo>
                  <a:lnTo>
                    <a:pt x="14" y="0"/>
                  </a:lnTo>
                  <a:lnTo>
                    <a:pt x="18" y="0"/>
                  </a:lnTo>
                  <a:lnTo>
                    <a:pt x="19" y="0"/>
                  </a:lnTo>
                  <a:lnTo>
                    <a:pt x="2" y="0"/>
                  </a:lnTo>
                  <a:lnTo>
                    <a:pt x="0" y="0"/>
                  </a:lnTo>
                  <a:lnTo>
                    <a:pt x="0" y="1"/>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8" name="Freeform 775"/>
            <p:cNvSpPr>
              <a:spLocks/>
            </p:cNvSpPr>
            <p:nvPr/>
          </p:nvSpPr>
          <p:spPr bwMode="auto">
            <a:xfrm>
              <a:off x="433" y="1511"/>
              <a:ext cx="2" cy="1"/>
            </a:xfrm>
            <a:custGeom>
              <a:avLst/>
              <a:gdLst>
                <a:gd name="T0" fmla="*/ 2 w 2"/>
                <a:gd name="T1" fmla="*/ 0 h 1"/>
                <a:gd name="T2" fmla="*/ 0 w 2"/>
                <a:gd name="T3" fmla="*/ 0 h 1"/>
                <a:gd name="T4" fmla="*/ 0 w 2"/>
                <a:gd name="T5" fmla="*/ 0 h 1"/>
                <a:gd name="T6" fmla="*/ 0 w 2"/>
                <a:gd name="T7" fmla="*/ 0 h 1"/>
                <a:gd name="T8" fmla="*/ 2 w 2"/>
                <a:gd name="T9" fmla="*/ 0 h 1"/>
                <a:gd name="T10" fmla="*/ 0 60000 65536"/>
                <a:gd name="T11" fmla="*/ 0 60000 65536"/>
                <a:gd name="T12" fmla="*/ 0 60000 65536"/>
                <a:gd name="T13" fmla="*/ 0 60000 65536"/>
                <a:gd name="T14" fmla="*/ 0 60000 65536"/>
                <a:gd name="T15" fmla="*/ 0 w 2"/>
                <a:gd name="T16" fmla="*/ 0 h 1"/>
                <a:gd name="T17" fmla="*/ 2 w 2"/>
                <a:gd name="T18" fmla="*/ 1 h 1"/>
              </a:gdLst>
              <a:ahLst/>
              <a:cxnLst>
                <a:cxn ang="T10">
                  <a:pos x="T0" y="T1"/>
                </a:cxn>
                <a:cxn ang="T11">
                  <a:pos x="T2" y="T3"/>
                </a:cxn>
                <a:cxn ang="T12">
                  <a:pos x="T4" y="T5"/>
                </a:cxn>
                <a:cxn ang="T13">
                  <a:pos x="T6" y="T7"/>
                </a:cxn>
                <a:cxn ang="T14">
                  <a:pos x="T8" y="T9"/>
                </a:cxn>
              </a:cxnLst>
              <a:rect l="T15" t="T16" r="T17" b="T18"/>
              <a:pathLst>
                <a:path w="2" h="1">
                  <a:moveTo>
                    <a:pt x="2" y="0"/>
                  </a:moveTo>
                  <a:lnTo>
                    <a:pt x="0" y="0"/>
                  </a:lnTo>
                  <a:lnTo>
                    <a:pt x="2" y="0"/>
                  </a:lnTo>
                  <a:close/>
                </a:path>
              </a:pathLst>
            </a:custGeom>
            <a:solidFill>
              <a:srgbClr val="66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399" name="Freeform 776"/>
            <p:cNvSpPr>
              <a:spLocks/>
            </p:cNvSpPr>
            <p:nvPr/>
          </p:nvSpPr>
          <p:spPr bwMode="auto">
            <a:xfrm>
              <a:off x="707" y="1480"/>
              <a:ext cx="48" cy="179"/>
            </a:xfrm>
            <a:custGeom>
              <a:avLst/>
              <a:gdLst>
                <a:gd name="T0" fmla="*/ 0 w 48"/>
                <a:gd name="T1" fmla="*/ 48 h 179"/>
                <a:gd name="T2" fmla="*/ 48 w 48"/>
                <a:gd name="T3" fmla="*/ 0 h 179"/>
                <a:gd name="T4" fmla="*/ 48 w 48"/>
                <a:gd name="T5" fmla="*/ 131 h 179"/>
                <a:gd name="T6" fmla="*/ 0 w 48"/>
                <a:gd name="T7" fmla="*/ 179 h 179"/>
                <a:gd name="T8" fmla="*/ 0 w 48"/>
                <a:gd name="T9" fmla="*/ 48 h 179"/>
                <a:gd name="T10" fmla="*/ 0 60000 65536"/>
                <a:gd name="T11" fmla="*/ 0 60000 65536"/>
                <a:gd name="T12" fmla="*/ 0 60000 65536"/>
                <a:gd name="T13" fmla="*/ 0 60000 65536"/>
                <a:gd name="T14" fmla="*/ 0 60000 65536"/>
                <a:gd name="T15" fmla="*/ 0 w 48"/>
                <a:gd name="T16" fmla="*/ 0 h 179"/>
                <a:gd name="T17" fmla="*/ 48 w 48"/>
                <a:gd name="T18" fmla="*/ 179 h 179"/>
              </a:gdLst>
              <a:ahLst/>
              <a:cxnLst>
                <a:cxn ang="T10">
                  <a:pos x="T0" y="T1"/>
                </a:cxn>
                <a:cxn ang="T11">
                  <a:pos x="T2" y="T3"/>
                </a:cxn>
                <a:cxn ang="T12">
                  <a:pos x="T4" y="T5"/>
                </a:cxn>
                <a:cxn ang="T13">
                  <a:pos x="T6" y="T7"/>
                </a:cxn>
                <a:cxn ang="T14">
                  <a:pos x="T8" y="T9"/>
                </a:cxn>
              </a:cxnLst>
              <a:rect l="T15" t="T16" r="T17" b="T18"/>
              <a:pathLst>
                <a:path w="48" h="179">
                  <a:moveTo>
                    <a:pt x="0" y="48"/>
                  </a:moveTo>
                  <a:lnTo>
                    <a:pt x="48" y="0"/>
                  </a:lnTo>
                  <a:lnTo>
                    <a:pt x="48" y="131"/>
                  </a:lnTo>
                  <a:lnTo>
                    <a:pt x="0" y="179"/>
                  </a:lnTo>
                  <a:lnTo>
                    <a:pt x="0" y="48"/>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00" name="Rectangle 777"/>
            <p:cNvSpPr>
              <a:spLocks noChangeArrowheads="1"/>
            </p:cNvSpPr>
            <p:nvPr/>
          </p:nvSpPr>
          <p:spPr bwMode="auto">
            <a:xfrm>
              <a:off x="327" y="1528"/>
              <a:ext cx="380" cy="104"/>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01" name="Freeform 778"/>
            <p:cNvSpPr>
              <a:spLocks/>
            </p:cNvSpPr>
            <p:nvPr/>
          </p:nvSpPr>
          <p:spPr bwMode="auto">
            <a:xfrm>
              <a:off x="446" y="1528"/>
              <a:ext cx="5" cy="104"/>
            </a:xfrm>
            <a:custGeom>
              <a:avLst/>
              <a:gdLst>
                <a:gd name="T0" fmla="*/ 5 w 5"/>
                <a:gd name="T1" fmla="*/ 0 h 104"/>
                <a:gd name="T2" fmla="*/ 1 w 5"/>
                <a:gd name="T3" fmla="*/ 26 h 104"/>
                <a:gd name="T4" fmla="*/ 0 w 5"/>
                <a:gd name="T5" fmla="*/ 52 h 104"/>
                <a:gd name="T6" fmla="*/ 1 w 5"/>
                <a:gd name="T7" fmla="*/ 78 h 104"/>
                <a:gd name="T8" fmla="*/ 5 w 5"/>
                <a:gd name="T9" fmla="*/ 104 h 104"/>
                <a:gd name="T10" fmla="*/ 0 60000 65536"/>
                <a:gd name="T11" fmla="*/ 0 60000 65536"/>
                <a:gd name="T12" fmla="*/ 0 60000 65536"/>
                <a:gd name="T13" fmla="*/ 0 60000 65536"/>
                <a:gd name="T14" fmla="*/ 0 60000 65536"/>
                <a:gd name="T15" fmla="*/ 0 w 5"/>
                <a:gd name="T16" fmla="*/ 0 h 104"/>
                <a:gd name="T17" fmla="*/ 5 w 5"/>
                <a:gd name="T18" fmla="*/ 104 h 104"/>
              </a:gdLst>
              <a:ahLst/>
              <a:cxnLst>
                <a:cxn ang="T10">
                  <a:pos x="T0" y="T1"/>
                </a:cxn>
                <a:cxn ang="T11">
                  <a:pos x="T2" y="T3"/>
                </a:cxn>
                <a:cxn ang="T12">
                  <a:pos x="T4" y="T5"/>
                </a:cxn>
                <a:cxn ang="T13">
                  <a:pos x="T6" y="T7"/>
                </a:cxn>
                <a:cxn ang="T14">
                  <a:pos x="T8" y="T9"/>
                </a:cxn>
              </a:cxnLst>
              <a:rect l="T15" t="T16" r="T17" b="T18"/>
              <a:pathLst>
                <a:path w="5" h="104">
                  <a:moveTo>
                    <a:pt x="5" y="0"/>
                  </a:moveTo>
                  <a:lnTo>
                    <a:pt x="1" y="26"/>
                  </a:lnTo>
                  <a:lnTo>
                    <a:pt x="0" y="52"/>
                  </a:lnTo>
                  <a:lnTo>
                    <a:pt x="1" y="78"/>
                  </a:lnTo>
                  <a:lnTo>
                    <a:pt x="5" y="104"/>
                  </a:lnTo>
                </a:path>
              </a:pathLst>
            </a:custGeom>
            <a:noFill/>
            <a:ln w="4763">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02" name="Rectangle 779"/>
            <p:cNvSpPr>
              <a:spLocks noChangeArrowheads="1"/>
            </p:cNvSpPr>
            <p:nvPr/>
          </p:nvSpPr>
          <p:spPr bwMode="auto">
            <a:xfrm>
              <a:off x="327" y="1632"/>
              <a:ext cx="380" cy="27"/>
            </a:xfrm>
            <a:prstGeom prst="rect">
              <a:avLst/>
            </a:prstGeom>
            <a:solidFill>
              <a:srgbClr val="9A9A9A"/>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03" name="Rectangle 780"/>
            <p:cNvSpPr>
              <a:spLocks noChangeArrowheads="1"/>
            </p:cNvSpPr>
            <p:nvPr/>
          </p:nvSpPr>
          <p:spPr bwMode="auto">
            <a:xfrm>
              <a:off x="620" y="1560"/>
              <a:ext cx="15" cy="5"/>
            </a:xfrm>
            <a:prstGeom prst="rect">
              <a:avLst/>
            </a:prstGeom>
            <a:solidFill>
              <a:srgbClr val="C0C0C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04" name="Freeform 781"/>
            <p:cNvSpPr>
              <a:spLocks noEditPoints="1"/>
            </p:cNvSpPr>
            <p:nvPr/>
          </p:nvSpPr>
          <p:spPr bwMode="auto">
            <a:xfrm>
              <a:off x="464" y="1551"/>
              <a:ext cx="62" cy="6"/>
            </a:xfrm>
            <a:custGeom>
              <a:avLst/>
              <a:gdLst>
                <a:gd name="T0" fmla="*/ 0 w 62"/>
                <a:gd name="T1" fmla="*/ 6 h 6"/>
                <a:gd name="T2" fmla="*/ 18 w 62"/>
                <a:gd name="T3" fmla="*/ 6 h 6"/>
                <a:gd name="T4" fmla="*/ 18 w 62"/>
                <a:gd name="T5" fmla="*/ 0 h 6"/>
                <a:gd name="T6" fmla="*/ 0 w 62"/>
                <a:gd name="T7" fmla="*/ 0 h 6"/>
                <a:gd name="T8" fmla="*/ 0 w 62"/>
                <a:gd name="T9" fmla="*/ 6 h 6"/>
                <a:gd name="T10" fmla="*/ 26 w 62"/>
                <a:gd name="T11" fmla="*/ 6 h 6"/>
                <a:gd name="T12" fmla="*/ 35 w 62"/>
                <a:gd name="T13" fmla="*/ 6 h 6"/>
                <a:gd name="T14" fmla="*/ 35 w 62"/>
                <a:gd name="T15" fmla="*/ 0 h 6"/>
                <a:gd name="T16" fmla="*/ 26 w 62"/>
                <a:gd name="T17" fmla="*/ 0 h 6"/>
                <a:gd name="T18" fmla="*/ 26 w 62"/>
                <a:gd name="T19" fmla="*/ 6 h 6"/>
                <a:gd name="T20" fmla="*/ 44 w 62"/>
                <a:gd name="T21" fmla="*/ 6 h 6"/>
                <a:gd name="T22" fmla="*/ 62 w 62"/>
                <a:gd name="T23" fmla="*/ 6 h 6"/>
                <a:gd name="T24" fmla="*/ 62 w 62"/>
                <a:gd name="T25" fmla="*/ 0 h 6"/>
                <a:gd name="T26" fmla="*/ 44 w 62"/>
                <a:gd name="T27" fmla="*/ 0 h 6"/>
                <a:gd name="T28" fmla="*/ 44 w 62"/>
                <a:gd name="T29" fmla="*/ 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6"/>
                <a:gd name="T47" fmla="*/ 62 w 62"/>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6">
                  <a:moveTo>
                    <a:pt x="0" y="6"/>
                  </a:moveTo>
                  <a:lnTo>
                    <a:pt x="18" y="6"/>
                  </a:lnTo>
                  <a:lnTo>
                    <a:pt x="18" y="0"/>
                  </a:lnTo>
                  <a:lnTo>
                    <a:pt x="0" y="0"/>
                  </a:lnTo>
                  <a:lnTo>
                    <a:pt x="0" y="6"/>
                  </a:lnTo>
                  <a:close/>
                  <a:moveTo>
                    <a:pt x="26" y="6"/>
                  </a:moveTo>
                  <a:lnTo>
                    <a:pt x="35" y="6"/>
                  </a:lnTo>
                  <a:lnTo>
                    <a:pt x="35" y="0"/>
                  </a:lnTo>
                  <a:lnTo>
                    <a:pt x="26" y="0"/>
                  </a:lnTo>
                  <a:lnTo>
                    <a:pt x="26" y="6"/>
                  </a:lnTo>
                  <a:close/>
                  <a:moveTo>
                    <a:pt x="44" y="6"/>
                  </a:moveTo>
                  <a:lnTo>
                    <a:pt x="62" y="6"/>
                  </a:lnTo>
                  <a:lnTo>
                    <a:pt x="62" y="0"/>
                  </a:lnTo>
                  <a:lnTo>
                    <a:pt x="44" y="0"/>
                  </a:lnTo>
                  <a:lnTo>
                    <a:pt x="44" y="6"/>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05" name="Freeform 782"/>
            <p:cNvSpPr>
              <a:spLocks noEditPoints="1"/>
            </p:cNvSpPr>
            <p:nvPr/>
          </p:nvSpPr>
          <p:spPr bwMode="auto">
            <a:xfrm>
              <a:off x="338" y="1538"/>
              <a:ext cx="275" cy="41"/>
            </a:xfrm>
            <a:custGeom>
              <a:avLst/>
              <a:gdLst>
                <a:gd name="T0" fmla="*/ 0 w 275"/>
                <a:gd name="T1" fmla="*/ 41 h 41"/>
                <a:gd name="T2" fmla="*/ 37 w 275"/>
                <a:gd name="T3" fmla="*/ 41 h 41"/>
                <a:gd name="T4" fmla="*/ 37 w 275"/>
                <a:gd name="T5" fmla="*/ 0 h 41"/>
                <a:gd name="T6" fmla="*/ 0 w 275"/>
                <a:gd name="T7" fmla="*/ 0 h 41"/>
                <a:gd name="T8" fmla="*/ 0 w 275"/>
                <a:gd name="T9" fmla="*/ 41 h 41"/>
                <a:gd name="T10" fmla="*/ 244 w 275"/>
                <a:gd name="T11" fmla="*/ 30 h 41"/>
                <a:gd name="T12" fmla="*/ 275 w 275"/>
                <a:gd name="T13" fmla="*/ 30 h 41"/>
                <a:gd name="T14" fmla="*/ 275 w 275"/>
                <a:gd name="T15" fmla="*/ 9 h 41"/>
                <a:gd name="T16" fmla="*/ 244 w 275"/>
                <a:gd name="T17" fmla="*/ 9 h 41"/>
                <a:gd name="T18" fmla="*/ 244 w 275"/>
                <a:gd name="T19" fmla="*/ 3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5"/>
                <a:gd name="T31" fmla="*/ 0 h 41"/>
                <a:gd name="T32" fmla="*/ 275 w 27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5" h="41">
                  <a:moveTo>
                    <a:pt x="0" y="41"/>
                  </a:moveTo>
                  <a:lnTo>
                    <a:pt x="37" y="41"/>
                  </a:lnTo>
                  <a:lnTo>
                    <a:pt x="37" y="0"/>
                  </a:lnTo>
                  <a:lnTo>
                    <a:pt x="0" y="0"/>
                  </a:lnTo>
                  <a:lnTo>
                    <a:pt x="0" y="41"/>
                  </a:lnTo>
                  <a:close/>
                  <a:moveTo>
                    <a:pt x="244" y="30"/>
                  </a:moveTo>
                  <a:lnTo>
                    <a:pt x="275" y="30"/>
                  </a:lnTo>
                  <a:lnTo>
                    <a:pt x="275" y="9"/>
                  </a:lnTo>
                  <a:lnTo>
                    <a:pt x="244" y="9"/>
                  </a:lnTo>
                  <a:lnTo>
                    <a:pt x="244" y="3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06" name="Freeform 783"/>
            <p:cNvSpPr>
              <a:spLocks noEditPoints="1"/>
            </p:cNvSpPr>
            <p:nvPr/>
          </p:nvSpPr>
          <p:spPr bwMode="auto">
            <a:xfrm>
              <a:off x="330" y="1533"/>
              <a:ext cx="374" cy="118"/>
            </a:xfrm>
            <a:custGeom>
              <a:avLst/>
              <a:gdLst>
                <a:gd name="T0" fmla="*/ 129 w 374"/>
                <a:gd name="T1" fmla="*/ 94 h 118"/>
                <a:gd name="T2" fmla="*/ 372 w 374"/>
                <a:gd name="T3" fmla="*/ 94 h 118"/>
                <a:gd name="T4" fmla="*/ 372 w 374"/>
                <a:gd name="T5" fmla="*/ 0 h 118"/>
                <a:gd name="T6" fmla="*/ 129 w 374"/>
                <a:gd name="T7" fmla="*/ 0 h 118"/>
                <a:gd name="T8" fmla="*/ 125 w 374"/>
                <a:gd name="T9" fmla="*/ 23 h 118"/>
                <a:gd name="T10" fmla="*/ 124 w 374"/>
                <a:gd name="T11" fmla="*/ 47 h 118"/>
                <a:gd name="T12" fmla="*/ 125 w 374"/>
                <a:gd name="T13" fmla="*/ 70 h 118"/>
                <a:gd name="T14" fmla="*/ 129 w 374"/>
                <a:gd name="T15" fmla="*/ 94 h 118"/>
                <a:gd name="T16" fmla="*/ 220 w 374"/>
                <a:gd name="T17" fmla="*/ 83 h 118"/>
                <a:gd name="T18" fmla="*/ 359 w 374"/>
                <a:gd name="T19" fmla="*/ 83 h 118"/>
                <a:gd name="T20" fmla="*/ 359 w 374"/>
                <a:gd name="T21" fmla="*/ 12 h 118"/>
                <a:gd name="T22" fmla="*/ 220 w 374"/>
                <a:gd name="T23" fmla="*/ 12 h 118"/>
                <a:gd name="T24" fmla="*/ 220 w 374"/>
                <a:gd name="T25" fmla="*/ 83 h 118"/>
                <a:gd name="T26" fmla="*/ 339 w 374"/>
                <a:gd name="T27" fmla="*/ 118 h 118"/>
                <a:gd name="T28" fmla="*/ 368 w 374"/>
                <a:gd name="T29" fmla="*/ 118 h 118"/>
                <a:gd name="T30" fmla="*/ 372 w 374"/>
                <a:gd name="T31" fmla="*/ 117 h 118"/>
                <a:gd name="T32" fmla="*/ 374 w 374"/>
                <a:gd name="T33" fmla="*/ 112 h 118"/>
                <a:gd name="T34" fmla="*/ 372 w 374"/>
                <a:gd name="T35" fmla="*/ 108 h 118"/>
                <a:gd name="T36" fmla="*/ 368 w 374"/>
                <a:gd name="T37" fmla="*/ 107 h 118"/>
                <a:gd name="T38" fmla="*/ 339 w 374"/>
                <a:gd name="T39" fmla="*/ 107 h 118"/>
                <a:gd name="T40" fmla="*/ 339 w 374"/>
                <a:gd name="T41" fmla="*/ 118 h 118"/>
                <a:gd name="T42" fmla="*/ 35 w 374"/>
                <a:gd name="T43" fmla="*/ 118 h 118"/>
                <a:gd name="T44" fmla="*/ 6 w 374"/>
                <a:gd name="T45" fmla="*/ 118 h 118"/>
                <a:gd name="T46" fmla="*/ 2 w 374"/>
                <a:gd name="T47" fmla="*/ 117 h 118"/>
                <a:gd name="T48" fmla="*/ 0 w 374"/>
                <a:gd name="T49" fmla="*/ 112 h 118"/>
                <a:gd name="T50" fmla="*/ 2 w 374"/>
                <a:gd name="T51" fmla="*/ 108 h 118"/>
                <a:gd name="T52" fmla="*/ 6 w 374"/>
                <a:gd name="T53" fmla="*/ 107 h 118"/>
                <a:gd name="T54" fmla="*/ 35 w 374"/>
                <a:gd name="T55" fmla="*/ 107 h 118"/>
                <a:gd name="T56" fmla="*/ 35 w 374"/>
                <a:gd name="T57" fmla="*/ 118 h 118"/>
                <a:gd name="T58" fmla="*/ 134 w 374"/>
                <a:gd name="T59" fmla="*/ 24 h 118"/>
                <a:gd name="T60" fmla="*/ 196 w 374"/>
                <a:gd name="T61" fmla="*/ 24 h 118"/>
                <a:gd name="T62" fmla="*/ 196 w 374"/>
                <a:gd name="T63" fmla="*/ 18 h 118"/>
                <a:gd name="T64" fmla="*/ 134 w 374"/>
                <a:gd name="T65" fmla="*/ 18 h 118"/>
                <a:gd name="T66" fmla="*/ 134 w 374"/>
                <a:gd name="T67" fmla="*/ 24 h 1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4"/>
                <a:gd name="T103" fmla="*/ 0 h 118"/>
                <a:gd name="T104" fmla="*/ 374 w 374"/>
                <a:gd name="T105" fmla="*/ 118 h 1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4" h="118">
                  <a:moveTo>
                    <a:pt x="129" y="94"/>
                  </a:moveTo>
                  <a:lnTo>
                    <a:pt x="372" y="94"/>
                  </a:lnTo>
                  <a:lnTo>
                    <a:pt x="372" y="0"/>
                  </a:lnTo>
                  <a:lnTo>
                    <a:pt x="129" y="0"/>
                  </a:lnTo>
                  <a:lnTo>
                    <a:pt x="125" y="23"/>
                  </a:lnTo>
                  <a:lnTo>
                    <a:pt x="124" y="47"/>
                  </a:lnTo>
                  <a:lnTo>
                    <a:pt x="125" y="70"/>
                  </a:lnTo>
                  <a:lnTo>
                    <a:pt x="129" y="94"/>
                  </a:lnTo>
                  <a:close/>
                  <a:moveTo>
                    <a:pt x="220" y="83"/>
                  </a:moveTo>
                  <a:lnTo>
                    <a:pt x="359" y="83"/>
                  </a:lnTo>
                  <a:lnTo>
                    <a:pt x="359" y="12"/>
                  </a:lnTo>
                  <a:lnTo>
                    <a:pt x="220" y="12"/>
                  </a:lnTo>
                  <a:lnTo>
                    <a:pt x="220" y="83"/>
                  </a:lnTo>
                  <a:close/>
                  <a:moveTo>
                    <a:pt x="339" y="118"/>
                  </a:moveTo>
                  <a:lnTo>
                    <a:pt x="368" y="118"/>
                  </a:lnTo>
                  <a:lnTo>
                    <a:pt x="372" y="117"/>
                  </a:lnTo>
                  <a:lnTo>
                    <a:pt x="374" y="112"/>
                  </a:lnTo>
                  <a:lnTo>
                    <a:pt x="372" y="108"/>
                  </a:lnTo>
                  <a:lnTo>
                    <a:pt x="368" y="107"/>
                  </a:lnTo>
                  <a:lnTo>
                    <a:pt x="339" y="107"/>
                  </a:lnTo>
                  <a:lnTo>
                    <a:pt x="339" y="118"/>
                  </a:lnTo>
                  <a:close/>
                  <a:moveTo>
                    <a:pt x="35" y="118"/>
                  </a:moveTo>
                  <a:lnTo>
                    <a:pt x="6" y="118"/>
                  </a:lnTo>
                  <a:lnTo>
                    <a:pt x="2" y="117"/>
                  </a:lnTo>
                  <a:lnTo>
                    <a:pt x="0" y="112"/>
                  </a:lnTo>
                  <a:lnTo>
                    <a:pt x="2" y="108"/>
                  </a:lnTo>
                  <a:lnTo>
                    <a:pt x="6" y="107"/>
                  </a:lnTo>
                  <a:lnTo>
                    <a:pt x="35" y="107"/>
                  </a:lnTo>
                  <a:lnTo>
                    <a:pt x="35" y="118"/>
                  </a:lnTo>
                  <a:close/>
                  <a:moveTo>
                    <a:pt x="134" y="24"/>
                  </a:moveTo>
                  <a:lnTo>
                    <a:pt x="196" y="24"/>
                  </a:lnTo>
                  <a:lnTo>
                    <a:pt x="196" y="18"/>
                  </a:lnTo>
                  <a:lnTo>
                    <a:pt x="134" y="18"/>
                  </a:lnTo>
                  <a:lnTo>
                    <a:pt x="134" y="24"/>
                  </a:lnTo>
                  <a:close/>
                </a:path>
              </a:pathLst>
            </a:custGeom>
            <a:solidFill>
              <a:srgbClr val="C0C0C0"/>
            </a:solid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07" name="Line 784"/>
            <p:cNvSpPr>
              <a:spLocks noChangeShapeType="1"/>
            </p:cNvSpPr>
            <p:nvPr/>
          </p:nvSpPr>
          <p:spPr bwMode="auto">
            <a:xfrm>
              <a:off x="528" y="1533"/>
              <a:ext cx="1" cy="94"/>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08" name="Line 785"/>
            <p:cNvSpPr>
              <a:spLocks noChangeShapeType="1"/>
            </p:cNvSpPr>
            <p:nvPr/>
          </p:nvSpPr>
          <p:spPr bwMode="auto">
            <a:xfrm flipH="1">
              <a:off x="454" y="1565"/>
              <a:ext cx="74"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09" name="Line 786"/>
            <p:cNvSpPr>
              <a:spLocks noChangeShapeType="1"/>
            </p:cNvSpPr>
            <p:nvPr/>
          </p:nvSpPr>
          <p:spPr bwMode="auto">
            <a:xfrm flipH="1">
              <a:off x="454" y="1595"/>
              <a:ext cx="74"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0" name="Line 787"/>
            <p:cNvSpPr>
              <a:spLocks noChangeShapeType="1"/>
            </p:cNvSpPr>
            <p:nvPr/>
          </p:nvSpPr>
          <p:spPr bwMode="auto">
            <a:xfrm>
              <a:off x="645" y="1545"/>
              <a:ext cx="1" cy="26"/>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1" name="Line 788"/>
            <p:cNvSpPr>
              <a:spLocks noChangeShapeType="1"/>
            </p:cNvSpPr>
            <p:nvPr/>
          </p:nvSpPr>
          <p:spPr bwMode="auto">
            <a:xfrm>
              <a:off x="550" y="1571"/>
              <a:ext cx="139" cy="1"/>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2" name="Line 789"/>
            <p:cNvSpPr>
              <a:spLocks noChangeShapeType="1"/>
            </p:cNvSpPr>
            <p:nvPr/>
          </p:nvSpPr>
          <p:spPr bwMode="auto">
            <a:xfrm flipV="1">
              <a:off x="464" y="1528"/>
              <a:ext cx="1" cy="4"/>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3" name="Line 790"/>
            <p:cNvSpPr>
              <a:spLocks noChangeShapeType="1"/>
            </p:cNvSpPr>
            <p:nvPr/>
          </p:nvSpPr>
          <p:spPr bwMode="auto">
            <a:xfrm flipV="1">
              <a:off x="464" y="1627"/>
              <a:ext cx="1" cy="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4" name="Line 791"/>
            <p:cNvSpPr>
              <a:spLocks noChangeShapeType="1"/>
            </p:cNvSpPr>
            <p:nvPr/>
          </p:nvSpPr>
          <p:spPr bwMode="auto">
            <a:xfrm>
              <a:off x="466" y="1580"/>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5" name="Line 792"/>
            <p:cNvSpPr>
              <a:spLocks noChangeShapeType="1"/>
            </p:cNvSpPr>
            <p:nvPr/>
          </p:nvSpPr>
          <p:spPr bwMode="auto">
            <a:xfrm>
              <a:off x="466" y="1555"/>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6" name="Line 793"/>
            <p:cNvSpPr>
              <a:spLocks noChangeShapeType="1"/>
            </p:cNvSpPr>
            <p:nvPr/>
          </p:nvSpPr>
          <p:spPr bwMode="auto">
            <a:xfrm>
              <a:off x="511" y="1555"/>
              <a:ext cx="5"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7" name="Line 794"/>
            <p:cNvSpPr>
              <a:spLocks noChangeShapeType="1"/>
            </p:cNvSpPr>
            <p:nvPr/>
          </p:nvSpPr>
          <p:spPr bwMode="auto">
            <a:xfrm>
              <a:off x="568" y="1565"/>
              <a:ext cx="6" cy="1"/>
            </a:xfrm>
            <a:prstGeom prst="line">
              <a:avLst/>
            </a:prstGeom>
            <a:noFill/>
            <a:ln w="4763">
              <a:solidFill>
                <a:srgbClr val="00FF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418" name="Freeform 795"/>
            <p:cNvSpPr>
              <a:spLocks/>
            </p:cNvSpPr>
            <p:nvPr/>
          </p:nvSpPr>
          <p:spPr bwMode="auto">
            <a:xfrm>
              <a:off x="660" y="1230"/>
              <a:ext cx="47" cy="281"/>
            </a:xfrm>
            <a:custGeom>
              <a:avLst/>
              <a:gdLst>
                <a:gd name="T0" fmla="*/ 0 w 47"/>
                <a:gd name="T1" fmla="*/ 281 h 281"/>
                <a:gd name="T2" fmla="*/ 36 w 47"/>
                <a:gd name="T3" fmla="*/ 244 h 281"/>
                <a:gd name="T4" fmla="*/ 36 w 47"/>
                <a:gd name="T5" fmla="*/ 179 h 281"/>
                <a:gd name="T6" fmla="*/ 47 w 47"/>
                <a:gd name="T7" fmla="*/ 144 h 281"/>
                <a:gd name="T8" fmla="*/ 47 w 47"/>
                <a:gd name="T9" fmla="*/ 0 h 281"/>
                <a:gd name="T10" fmla="*/ 0 w 47"/>
                <a:gd name="T11" fmla="*/ 49 h 281"/>
                <a:gd name="T12" fmla="*/ 0 w 47"/>
                <a:gd name="T13" fmla="*/ 281 h 281"/>
                <a:gd name="T14" fmla="*/ 0 60000 65536"/>
                <a:gd name="T15" fmla="*/ 0 60000 65536"/>
                <a:gd name="T16" fmla="*/ 0 60000 65536"/>
                <a:gd name="T17" fmla="*/ 0 60000 65536"/>
                <a:gd name="T18" fmla="*/ 0 60000 65536"/>
                <a:gd name="T19" fmla="*/ 0 60000 65536"/>
                <a:gd name="T20" fmla="*/ 0 60000 65536"/>
                <a:gd name="T21" fmla="*/ 0 w 47"/>
                <a:gd name="T22" fmla="*/ 0 h 281"/>
                <a:gd name="T23" fmla="*/ 47 w 47"/>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81">
                  <a:moveTo>
                    <a:pt x="0" y="281"/>
                  </a:moveTo>
                  <a:lnTo>
                    <a:pt x="36" y="244"/>
                  </a:lnTo>
                  <a:lnTo>
                    <a:pt x="36" y="179"/>
                  </a:lnTo>
                  <a:lnTo>
                    <a:pt x="47" y="144"/>
                  </a:lnTo>
                  <a:lnTo>
                    <a:pt x="47" y="0"/>
                  </a:lnTo>
                  <a:lnTo>
                    <a:pt x="0" y="49"/>
                  </a:lnTo>
                  <a:lnTo>
                    <a:pt x="0" y="281"/>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19" name="Freeform 796"/>
            <p:cNvSpPr>
              <a:spLocks/>
            </p:cNvSpPr>
            <p:nvPr/>
          </p:nvSpPr>
          <p:spPr bwMode="auto">
            <a:xfrm>
              <a:off x="375" y="1230"/>
              <a:ext cx="332" cy="49"/>
            </a:xfrm>
            <a:custGeom>
              <a:avLst/>
              <a:gdLst>
                <a:gd name="T0" fmla="*/ 332 w 332"/>
                <a:gd name="T1" fmla="*/ 0 h 49"/>
                <a:gd name="T2" fmla="*/ 47 w 332"/>
                <a:gd name="T3" fmla="*/ 0 h 49"/>
                <a:gd name="T4" fmla="*/ 0 w 332"/>
                <a:gd name="T5" fmla="*/ 49 h 49"/>
                <a:gd name="T6" fmla="*/ 285 w 332"/>
                <a:gd name="T7" fmla="*/ 49 h 49"/>
                <a:gd name="T8" fmla="*/ 332 w 332"/>
                <a:gd name="T9" fmla="*/ 0 h 49"/>
                <a:gd name="T10" fmla="*/ 0 60000 65536"/>
                <a:gd name="T11" fmla="*/ 0 60000 65536"/>
                <a:gd name="T12" fmla="*/ 0 60000 65536"/>
                <a:gd name="T13" fmla="*/ 0 60000 65536"/>
                <a:gd name="T14" fmla="*/ 0 60000 65536"/>
                <a:gd name="T15" fmla="*/ 0 w 332"/>
                <a:gd name="T16" fmla="*/ 0 h 49"/>
                <a:gd name="T17" fmla="*/ 332 w 332"/>
                <a:gd name="T18" fmla="*/ 49 h 49"/>
              </a:gdLst>
              <a:ahLst/>
              <a:cxnLst>
                <a:cxn ang="T10">
                  <a:pos x="T0" y="T1"/>
                </a:cxn>
                <a:cxn ang="T11">
                  <a:pos x="T2" y="T3"/>
                </a:cxn>
                <a:cxn ang="T12">
                  <a:pos x="T4" y="T5"/>
                </a:cxn>
                <a:cxn ang="T13">
                  <a:pos x="T6" y="T7"/>
                </a:cxn>
                <a:cxn ang="T14">
                  <a:pos x="T8" y="T9"/>
                </a:cxn>
              </a:cxnLst>
              <a:rect l="T15" t="T16" r="T17" b="T18"/>
              <a:pathLst>
                <a:path w="332" h="49">
                  <a:moveTo>
                    <a:pt x="332" y="0"/>
                  </a:moveTo>
                  <a:lnTo>
                    <a:pt x="47" y="0"/>
                  </a:lnTo>
                  <a:lnTo>
                    <a:pt x="0" y="49"/>
                  </a:lnTo>
                  <a:lnTo>
                    <a:pt x="285" y="49"/>
                  </a:lnTo>
                  <a:lnTo>
                    <a:pt x="332"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20" name="Rectangle 797"/>
            <p:cNvSpPr>
              <a:spLocks noChangeArrowheads="1"/>
            </p:cNvSpPr>
            <p:nvPr/>
          </p:nvSpPr>
          <p:spPr bwMode="auto">
            <a:xfrm>
              <a:off x="375" y="1279"/>
              <a:ext cx="285" cy="230"/>
            </a:xfrm>
            <a:prstGeom prst="rect">
              <a:avLst/>
            </a:prstGeom>
            <a:solidFill>
              <a:srgbClr val="C0C0C0"/>
            </a:solidFill>
            <a:ln w="4763">
              <a:solidFill>
                <a:srgbClr val="000000"/>
              </a:solid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21" name="Rectangle 798"/>
            <p:cNvSpPr>
              <a:spLocks noChangeArrowheads="1"/>
            </p:cNvSpPr>
            <p:nvPr/>
          </p:nvSpPr>
          <p:spPr bwMode="auto">
            <a:xfrm>
              <a:off x="631" y="1480"/>
              <a:ext cx="14" cy="8"/>
            </a:xfrm>
            <a:prstGeom prst="rect">
              <a:avLst/>
            </a:prstGeom>
            <a:solidFill>
              <a:srgbClr val="00FF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422" name="Freeform 799"/>
            <p:cNvSpPr>
              <a:spLocks/>
            </p:cNvSpPr>
            <p:nvPr/>
          </p:nvSpPr>
          <p:spPr bwMode="auto">
            <a:xfrm>
              <a:off x="416" y="1314"/>
              <a:ext cx="202" cy="142"/>
            </a:xfrm>
            <a:custGeom>
              <a:avLst/>
              <a:gdLst>
                <a:gd name="T0" fmla="*/ 0 w 202"/>
                <a:gd name="T1" fmla="*/ 142 h 142"/>
                <a:gd name="T2" fmla="*/ 202 w 202"/>
                <a:gd name="T3" fmla="*/ 142 h 142"/>
                <a:gd name="T4" fmla="*/ 202 w 202"/>
                <a:gd name="T5" fmla="*/ 0 h 142"/>
                <a:gd name="T6" fmla="*/ 197 w 202"/>
                <a:gd name="T7" fmla="*/ 0 h 142"/>
                <a:gd name="T8" fmla="*/ 197 w 202"/>
                <a:gd name="T9" fmla="*/ 138 h 142"/>
                <a:gd name="T10" fmla="*/ 0 w 202"/>
                <a:gd name="T11" fmla="*/ 138 h 142"/>
                <a:gd name="T12" fmla="*/ 0 w 202"/>
                <a:gd name="T13" fmla="*/ 142 h 142"/>
                <a:gd name="T14" fmla="*/ 0 60000 65536"/>
                <a:gd name="T15" fmla="*/ 0 60000 65536"/>
                <a:gd name="T16" fmla="*/ 0 60000 65536"/>
                <a:gd name="T17" fmla="*/ 0 60000 65536"/>
                <a:gd name="T18" fmla="*/ 0 60000 65536"/>
                <a:gd name="T19" fmla="*/ 0 60000 65536"/>
                <a:gd name="T20" fmla="*/ 0 60000 65536"/>
                <a:gd name="T21" fmla="*/ 0 w 202"/>
                <a:gd name="T22" fmla="*/ 0 h 142"/>
                <a:gd name="T23" fmla="*/ 202 w 20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2">
                  <a:moveTo>
                    <a:pt x="0" y="142"/>
                  </a:moveTo>
                  <a:lnTo>
                    <a:pt x="202" y="142"/>
                  </a:lnTo>
                  <a:lnTo>
                    <a:pt x="202" y="0"/>
                  </a:lnTo>
                  <a:lnTo>
                    <a:pt x="197" y="0"/>
                  </a:lnTo>
                  <a:lnTo>
                    <a:pt x="197" y="138"/>
                  </a:lnTo>
                  <a:lnTo>
                    <a:pt x="0" y="138"/>
                  </a:lnTo>
                  <a:lnTo>
                    <a:pt x="0" y="142"/>
                  </a:lnTo>
                  <a:close/>
                </a:path>
              </a:pathLst>
            </a:custGeom>
            <a:solidFill>
              <a:srgbClr val="8A8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23" name="Freeform 800"/>
            <p:cNvSpPr>
              <a:spLocks/>
            </p:cNvSpPr>
            <p:nvPr/>
          </p:nvSpPr>
          <p:spPr bwMode="auto">
            <a:xfrm>
              <a:off x="416" y="1314"/>
              <a:ext cx="197" cy="138"/>
            </a:xfrm>
            <a:custGeom>
              <a:avLst/>
              <a:gdLst>
                <a:gd name="T0" fmla="*/ 0 w 197"/>
                <a:gd name="T1" fmla="*/ 138 h 138"/>
                <a:gd name="T2" fmla="*/ 197 w 197"/>
                <a:gd name="T3" fmla="*/ 138 h 138"/>
                <a:gd name="T4" fmla="*/ 197 w 197"/>
                <a:gd name="T5" fmla="*/ 0 h 138"/>
                <a:gd name="T6" fmla="*/ 193 w 197"/>
                <a:gd name="T7" fmla="*/ 0 h 138"/>
                <a:gd name="T8" fmla="*/ 193 w 197"/>
                <a:gd name="T9" fmla="*/ 136 h 138"/>
                <a:gd name="T10" fmla="*/ 0 w 197"/>
                <a:gd name="T11" fmla="*/ 136 h 138"/>
                <a:gd name="T12" fmla="*/ 0 w 197"/>
                <a:gd name="T13" fmla="*/ 138 h 138"/>
                <a:gd name="T14" fmla="*/ 0 60000 65536"/>
                <a:gd name="T15" fmla="*/ 0 60000 65536"/>
                <a:gd name="T16" fmla="*/ 0 60000 65536"/>
                <a:gd name="T17" fmla="*/ 0 60000 65536"/>
                <a:gd name="T18" fmla="*/ 0 60000 65536"/>
                <a:gd name="T19" fmla="*/ 0 60000 65536"/>
                <a:gd name="T20" fmla="*/ 0 60000 65536"/>
                <a:gd name="T21" fmla="*/ 0 w 197"/>
                <a:gd name="T22" fmla="*/ 0 h 138"/>
                <a:gd name="T23" fmla="*/ 197 w 197"/>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 h="138">
                  <a:moveTo>
                    <a:pt x="0" y="138"/>
                  </a:moveTo>
                  <a:lnTo>
                    <a:pt x="197" y="138"/>
                  </a:lnTo>
                  <a:lnTo>
                    <a:pt x="197" y="0"/>
                  </a:lnTo>
                  <a:lnTo>
                    <a:pt x="193" y="0"/>
                  </a:lnTo>
                  <a:lnTo>
                    <a:pt x="193" y="136"/>
                  </a:lnTo>
                  <a:lnTo>
                    <a:pt x="0" y="136"/>
                  </a:lnTo>
                  <a:lnTo>
                    <a:pt x="0" y="138"/>
                  </a:lnTo>
                  <a:close/>
                </a:path>
              </a:pathLst>
            </a:custGeom>
            <a:solidFill>
              <a:srgbClr val="8E8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24" name="Freeform 801"/>
            <p:cNvSpPr>
              <a:spLocks/>
            </p:cNvSpPr>
            <p:nvPr/>
          </p:nvSpPr>
          <p:spPr bwMode="auto">
            <a:xfrm>
              <a:off x="416" y="1314"/>
              <a:ext cx="193" cy="136"/>
            </a:xfrm>
            <a:custGeom>
              <a:avLst/>
              <a:gdLst>
                <a:gd name="T0" fmla="*/ 0 w 193"/>
                <a:gd name="T1" fmla="*/ 136 h 136"/>
                <a:gd name="T2" fmla="*/ 193 w 193"/>
                <a:gd name="T3" fmla="*/ 136 h 136"/>
                <a:gd name="T4" fmla="*/ 193 w 193"/>
                <a:gd name="T5" fmla="*/ 0 h 136"/>
                <a:gd name="T6" fmla="*/ 190 w 193"/>
                <a:gd name="T7" fmla="*/ 0 h 136"/>
                <a:gd name="T8" fmla="*/ 190 w 193"/>
                <a:gd name="T9" fmla="*/ 133 h 136"/>
                <a:gd name="T10" fmla="*/ 0 w 193"/>
                <a:gd name="T11" fmla="*/ 133 h 136"/>
                <a:gd name="T12" fmla="*/ 0 w 193"/>
                <a:gd name="T13" fmla="*/ 136 h 136"/>
                <a:gd name="T14" fmla="*/ 0 60000 65536"/>
                <a:gd name="T15" fmla="*/ 0 60000 65536"/>
                <a:gd name="T16" fmla="*/ 0 60000 65536"/>
                <a:gd name="T17" fmla="*/ 0 60000 65536"/>
                <a:gd name="T18" fmla="*/ 0 60000 65536"/>
                <a:gd name="T19" fmla="*/ 0 60000 65536"/>
                <a:gd name="T20" fmla="*/ 0 60000 65536"/>
                <a:gd name="T21" fmla="*/ 0 w 193"/>
                <a:gd name="T22" fmla="*/ 0 h 136"/>
                <a:gd name="T23" fmla="*/ 193 w 193"/>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3" h="136">
                  <a:moveTo>
                    <a:pt x="0" y="136"/>
                  </a:moveTo>
                  <a:lnTo>
                    <a:pt x="193" y="136"/>
                  </a:lnTo>
                  <a:lnTo>
                    <a:pt x="193" y="0"/>
                  </a:lnTo>
                  <a:lnTo>
                    <a:pt x="190" y="0"/>
                  </a:lnTo>
                  <a:lnTo>
                    <a:pt x="190" y="133"/>
                  </a:lnTo>
                  <a:lnTo>
                    <a:pt x="0" y="133"/>
                  </a:lnTo>
                  <a:lnTo>
                    <a:pt x="0" y="136"/>
                  </a:lnTo>
                  <a:close/>
                </a:path>
              </a:pathLst>
            </a:custGeom>
            <a:solidFill>
              <a:srgbClr val="929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25" name="Freeform 802"/>
            <p:cNvSpPr>
              <a:spLocks/>
            </p:cNvSpPr>
            <p:nvPr/>
          </p:nvSpPr>
          <p:spPr bwMode="auto">
            <a:xfrm>
              <a:off x="416" y="1314"/>
              <a:ext cx="190" cy="133"/>
            </a:xfrm>
            <a:custGeom>
              <a:avLst/>
              <a:gdLst>
                <a:gd name="T0" fmla="*/ 0 w 190"/>
                <a:gd name="T1" fmla="*/ 133 h 133"/>
                <a:gd name="T2" fmla="*/ 190 w 190"/>
                <a:gd name="T3" fmla="*/ 133 h 133"/>
                <a:gd name="T4" fmla="*/ 190 w 190"/>
                <a:gd name="T5" fmla="*/ 0 h 133"/>
                <a:gd name="T6" fmla="*/ 186 w 190"/>
                <a:gd name="T7" fmla="*/ 0 h 133"/>
                <a:gd name="T8" fmla="*/ 186 w 190"/>
                <a:gd name="T9" fmla="*/ 131 h 133"/>
                <a:gd name="T10" fmla="*/ 0 w 190"/>
                <a:gd name="T11" fmla="*/ 131 h 133"/>
                <a:gd name="T12" fmla="*/ 0 w 190"/>
                <a:gd name="T13" fmla="*/ 133 h 133"/>
                <a:gd name="T14" fmla="*/ 0 60000 65536"/>
                <a:gd name="T15" fmla="*/ 0 60000 65536"/>
                <a:gd name="T16" fmla="*/ 0 60000 65536"/>
                <a:gd name="T17" fmla="*/ 0 60000 65536"/>
                <a:gd name="T18" fmla="*/ 0 60000 65536"/>
                <a:gd name="T19" fmla="*/ 0 60000 65536"/>
                <a:gd name="T20" fmla="*/ 0 60000 65536"/>
                <a:gd name="T21" fmla="*/ 0 w 190"/>
                <a:gd name="T22" fmla="*/ 0 h 133"/>
                <a:gd name="T23" fmla="*/ 190 w 190"/>
                <a:gd name="T24" fmla="*/ 133 h 1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33">
                  <a:moveTo>
                    <a:pt x="0" y="133"/>
                  </a:moveTo>
                  <a:lnTo>
                    <a:pt x="190" y="133"/>
                  </a:lnTo>
                  <a:lnTo>
                    <a:pt x="190" y="0"/>
                  </a:lnTo>
                  <a:lnTo>
                    <a:pt x="186" y="0"/>
                  </a:lnTo>
                  <a:lnTo>
                    <a:pt x="186" y="131"/>
                  </a:lnTo>
                  <a:lnTo>
                    <a:pt x="0" y="131"/>
                  </a:lnTo>
                  <a:lnTo>
                    <a:pt x="0" y="133"/>
                  </a:lnTo>
                  <a:close/>
                </a:path>
              </a:pathLst>
            </a:custGeom>
            <a:solidFill>
              <a:srgbClr val="969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26" name="Freeform 803"/>
            <p:cNvSpPr>
              <a:spLocks/>
            </p:cNvSpPr>
            <p:nvPr/>
          </p:nvSpPr>
          <p:spPr bwMode="auto">
            <a:xfrm>
              <a:off x="416" y="1314"/>
              <a:ext cx="186" cy="131"/>
            </a:xfrm>
            <a:custGeom>
              <a:avLst/>
              <a:gdLst>
                <a:gd name="T0" fmla="*/ 0 w 186"/>
                <a:gd name="T1" fmla="*/ 131 h 131"/>
                <a:gd name="T2" fmla="*/ 186 w 186"/>
                <a:gd name="T3" fmla="*/ 131 h 131"/>
                <a:gd name="T4" fmla="*/ 186 w 186"/>
                <a:gd name="T5" fmla="*/ 0 h 131"/>
                <a:gd name="T6" fmla="*/ 182 w 186"/>
                <a:gd name="T7" fmla="*/ 0 h 131"/>
                <a:gd name="T8" fmla="*/ 182 w 186"/>
                <a:gd name="T9" fmla="*/ 128 h 131"/>
                <a:gd name="T10" fmla="*/ 0 w 186"/>
                <a:gd name="T11" fmla="*/ 128 h 131"/>
                <a:gd name="T12" fmla="*/ 0 w 186"/>
                <a:gd name="T13" fmla="*/ 131 h 131"/>
                <a:gd name="T14" fmla="*/ 0 60000 65536"/>
                <a:gd name="T15" fmla="*/ 0 60000 65536"/>
                <a:gd name="T16" fmla="*/ 0 60000 65536"/>
                <a:gd name="T17" fmla="*/ 0 60000 65536"/>
                <a:gd name="T18" fmla="*/ 0 60000 65536"/>
                <a:gd name="T19" fmla="*/ 0 60000 65536"/>
                <a:gd name="T20" fmla="*/ 0 60000 65536"/>
                <a:gd name="T21" fmla="*/ 0 w 186"/>
                <a:gd name="T22" fmla="*/ 0 h 131"/>
                <a:gd name="T23" fmla="*/ 186 w 186"/>
                <a:gd name="T24" fmla="*/ 131 h 1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1">
                  <a:moveTo>
                    <a:pt x="0" y="131"/>
                  </a:moveTo>
                  <a:lnTo>
                    <a:pt x="186" y="131"/>
                  </a:lnTo>
                  <a:lnTo>
                    <a:pt x="186" y="0"/>
                  </a:lnTo>
                  <a:lnTo>
                    <a:pt x="182" y="0"/>
                  </a:lnTo>
                  <a:lnTo>
                    <a:pt x="182" y="128"/>
                  </a:lnTo>
                  <a:lnTo>
                    <a:pt x="0" y="128"/>
                  </a:lnTo>
                  <a:lnTo>
                    <a:pt x="0" y="131"/>
                  </a:lnTo>
                  <a:close/>
                </a:path>
              </a:pathLst>
            </a:custGeom>
            <a:solidFill>
              <a:srgbClr val="9A9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427" name="Freeform 804"/>
            <p:cNvSpPr>
              <a:spLocks/>
            </p:cNvSpPr>
            <p:nvPr/>
          </p:nvSpPr>
          <p:spPr bwMode="auto">
            <a:xfrm>
              <a:off x="416" y="1314"/>
              <a:ext cx="182" cy="128"/>
            </a:xfrm>
            <a:custGeom>
              <a:avLst/>
              <a:gdLst>
                <a:gd name="T0" fmla="*/ 0 w 182"/>
                <a:gd name="T1" fmla="*/ 128 h 128"/>
                <a:gd name="T2" fmla="*/ 182 w 182"/>
                <a:gd name="T3" fmla="*/ 128 h 128"/>
                <a:gd name="T4" fmla="*/ 182 w 182"/>
                <a:gd name="T5" fmla="*/ 0 h 128"/>
                <a:gd name="T6" fmla="*/ 178 w 182"/>
                <a:gd name="T7" fmla="*/ 0 h 128"/>
                <a:gd name="T8" fmla="*/ 178 w 182"/>
                <a:gd name="T9" fmla="*/ 126 h 128"/>
                <a:gd name="T10" fmla="*/ 0 w 182"/>
                <a:gd name="T11" fmla="*/ 126 h 128"/>
                <a:gd name="T12" fmla="*/ 0 w 182"/>
                <a:gd name="T13" fmla="*/ 128 h 128"/>
                <a:gd name="T14" fmla="*/ 0 60000 65536"/>
                <a:gd name="T15" fmla="*/ 0 60000 65536"/>
                <a:gd name="T16" fmla="*/ 0 60000 65536"/>
                <a:gd name="T17" fmla="*/ 0 60000 65536"/>
                <a:gd name="T18" fmla="*/ 0 60000 65536"/>
                <a:gd name="T19" fmla="*/ 0 60000 65536"/>
                <a:gd name="T20" fmla="*/ 0 60000 65536"/>
                <a:gd name="T21" fmla="*/ 0 w 182"/>
                <a:gd name="T22" fmla="*/ 0 h 128"/>
                <a:gd name="T23" fmla="*/ 182 w 18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28">
                  <a:moveTo>
                    <a:pt x="0" y="128"/>
                  </a:moveTo>
                  <a:lnTo>
                    <a:pt x="182" y="128"/>
                  </a:lnTo>
                  <a:lnTo>
                    <a:pt x="182" y="0"/>
                  </a:lnTo>
                  <a:lnTo>
                    <a:pt x="178" y="0"/>
                  </a:lnTo>
                  <a:lnTo>
                    <a:pt x="178" y="126"/>
                  </a:lnTo>
                  <a:lnTo>
                    <a:pt x="0" y="126"/>
                  </a:lnTo>
                  <a:lnTo>
                    <a:pt x="0" y="128"/>
                  </a:lnTo>
                  <a:close/>
                </a:path>
              </a:pathLst>
            </a:custGeom>
            <a:solidFill>
              <a:srgbClr val="9E9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grpSp>
      <p:sp>
        <p:nvSpPr>
          <p:cNvPr id="31127" name="Freeform 805"/>
          <p:cNvSpPr>
            <a:spLocks/>
          </p:cNvSpPr>
          <p:nvPr/>
        </p:nvSpPr>
        <p:spPr bwMode="auto">
          <a:xfrm>
            <a:off x="2184401" y="2085976"/>
            <a:ext cx="282575" cy="200025"/>
          </a:xfrm>
          <a:custGeom>
            <a:avLst/>
            <a:gdLst>
              <a:gd name="T0" fmla="*/ 0 w 178"/>
              <a:gd name="T1" fmla="*/ 126 h 126"/>
              <a:gd name="T2" fmla="*/ 178 w 178"/>
              <a:gd name="T3" fmla="*/ 126 h 126"/>
              <a:gd name="T4" fmla="*/ 178 w 178"/>
              <a:gd name="T5" fmla="*/ 0 h 126"/>
              <a:gd name="T6" fmla="*/ 174 w 178"/>
              <a:gd name="T7" fmla="*/ 0 h 126"/>
              <a:gd name="T8" fmla="*/ 174 w 178"/>
              <a:gd name="T9" fmla="*/ 123 h 126"/>
              <a:gd name="T10" fmla="*/ 0 w 178"/>
              <a:gd name="T11" fmla="*/ 123 h 126"/>
              <a:gd name="T12" fmla="*/ 0 w 178"/>
              <a:gd name="T13" fmla="*/ 126 h 126"/>
              <a:gd name="T14" fmla="*/ 0 60000 65536"/>
              <a:gd name="T15" fmla="*/ 0 60000 65536"/>
              <a:gd name="T16" fmla="*/ 0 60000 65536"/>
              <a:gd name="T17" fmla="*/ 0 60000 65536"/>
              <a:gd name="T18" fmla="*/ 0 60000 65536"/>
              <a:gd name="T19" fmla="*/ 0 60000 65536"/>
              <a:gd name="T20" fmla="*/ 0 60000 65536"/>
              <a:gd name="T21" fmla="*/ 0 w 178"/>
              <a:gd name="T22" fmla="*/ 0 h 126"/>
              <a:gd name="T23" fmla="*/ 178 w 178"/>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 h="126">
                <a:moveTo>
                  <a:pt x="0" y="126"/>
                </a:moveTo>
                <a:lnTo>
                  <a:pt x="178" y="126"/>
                </a:lnTo>
                <a:lnTo>
                  <a:pt x="178" y="0"/>
                </a:lnTo>
                <a:lnTo>
                  <a:pt x="174" y="0"/>
                </a:lnTo>
                <a:lnTo>
                  <a:pt x="174" y="123"/>
                </a:lnTo>
                <a:lnTo>
                  <a:pt x="0" y="123"/>
                </a:lnTo>
                <a:lnTo>
                  <a:pt x="0" y="126"/>
                </a:lnTo>
                <a:close/>
              </a:path>
            </a:pathLst>
          </a:custGeom>
          <a:solidFill>
            <a:srgbClr val="A2A2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28" name="Freeform 806"/>
          <p:cNvSpPr>
            <a:spLocks/>
          </p:cNvSpPr>
          <p:nvPr/>
        </p:nvSpPr>
        <p:spPr bwMode="auto">
          <a:xfrm>
            <a:off x="2184401" y="2085976"/>
            <a:ext cx="276225" cy="195263"/>
          </a:xfrm>
          <a:custGeom>
            <a:avLst/>
            <a:gdLst>
              <a:gd name="T0" fmla="*/ 0 w 174"/>
              <a:gd name="T1" fmla="*/ 123 h 123"/>
              <a:gd name="T2" fmla="*/ 174 w 174"/>
              <a:gd name="T3" fmla="*/ 123 h 123"/>
              <a:gd name="T4" fmla="*/ 174 w 174"/>
              <a:gd name="T5" fmla="*/ 0 h 123"/>
              <a:gd name="T6" fmla="*/ 171 w 174"/>
              <a:gd name="T7" fmla="*/ 0 h 123"/>
              <a:gd name="T8" fmla="*/ 171 w 174"/>
              <a:gd name="T9" fmla="*/ 119 h 123"/>
              <a:gd name="T10" fmla="*/ 0 w 174"/>
              <a:gd name="T11" fmla="*/ 119 h 123"/>
              <a:gd name="T12" fmla="*/ 0 w 174"/>
              <a:gd name="T13" fmla="*/ 123 h 123"/>
              <a:gd name="T14" fmla="*/ 0 60000 65536"/>
              <a:gd name="T15" fmla="*/ 0 60000 65536"/>
              <a:gd name="T16" fmla="*/ 0 60000 65536"/>
              <a:gd name="T17" fmla="*/ 0 60000 65536"/>
              <a:gd name="T18" fmla="*/ 0 60000 65536"/>
              <a:gd name="T19" fmla="*/ 0 60000 65536"/>
              <a:gd name="T20" fmla="*/ 0 60000 65536"/>
              <a:gd name="T21" fmla="*/ 0 w 174"/>
              <a:gd name="T22" fmla="*/ 0 h 123"/>
              <a:gd name="T23" fmla="*/ 174 w 174"/>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23">
                <a:moveTo>
                  <a:pt x="0" y="123"/>
                </a:moveTo>
                <a:lnTo>
                  <a:pt x="174" y="123"/>
                </a:lnTo>
                <a:lnTo>
                  <a:pt x="174" y="0"/>
                </a:lnTo>
                <a:lnTo>
                  <a:pt x="171" y="0"/>
                </a:lnTo>
                <a:lnTo>
                  <a:pt x="171" y="119"/>
                </a:lnTo>
                <a:lnTo>
                  <a:pt x="0" y="119"/>
                </a:lnTo>
                <a:lnTo>
                  <a:pt x="0" y="123"/>
                </a:lnTo>
                <a:close/>
              </a:path>
            </a:pathLst>
          </a:custGeom>
          <a:solidFill>
            <a:srgbClr val="A5A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29" name="Freeform 807"/>
          <p:cNvSpPr>
            <a:spLocks/>
          </p:cNvSpPr>
          <p:nvPr/>
        </p:nvSpPr>
        <p:spPr bwMode="auto">
          <a:xfrm>
            <a:off x="2184401" y="2085976"/>
            <a:ext cx="271463" cy="188913"/>
          </a:xfrm>
          <a:custGeom>
            <a:avLst/>
            <a:gdLst>
              <a:gd name="T0" fmla="*/ 0 w 171"/>
              <a:gd name="T1" fmla="*/ 119 h 119"/>
              <a:gd name="T2" fmla="*/ 171 w 171"/>
              <a:gd name="T3" fmla="*/ 119 h 119"/>
              <a:gd name="T4" fmla="*/ 171 w 171"/>
              <a:gd name="T5" fmla="*/ 0 h 119"/>
              <a:gd name="T6" fmla="*/ 167 w 171"/>
              <a:gd name="T7" fmla="*/ 0 h 119"/>
              <a:gd name="T8" fmla="*/ 167 w 171"/>
              <a:gd name="T9" fmla="*/ 117 h 119"/>
              <a:gd name="T10" fmla="*/ 0 w 171"/>
              <a:gd name="T11" fmla="*/ 117 h 119"/>
              <a:gd name="T12" fmla="*/ 0 w 171"/>
              <a:gd name="T13" fmla="*/ 119 h 119"/>
              <a:gd name="T14" fmla="*/ 0 60000 65536"/>
              <a:gd name="T15" fmla="*/ 0 60000 65536"/>
              <a:gd name="T16" fmla="*/ 0 60000 65536"/>
              <a:gd name="T17" fmla="*/ 0 60000 65536"/>
              <a:gd name="T18" fmla="*/ 0 60000 65536"/>
              <a:gd name="T19" fmla="*/ 0 60000 65536"/>
              <a:gd name="T20" fmla="*/ 0 60000 65536"/>
              <a:gd name="T21" fmla="*/ 0 w 171"/>
              <a:gd name="T22" fmla="*/ 0 h 119"/>
              <a:gd name="T23" fmla="*/ 171 w 171"/>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 h="119">
                <a:moveTo>
                  <a:pt x="0" y="119"/>
                </a:moveTo>
                <a:lnTo>
                  <a:pt x="171" y="119"/>
                </a:lnTo>
                <a:lnTo>
                  <a:pt x="171" y="0"/>
                </a:lnTo>
                <a:lnTo>
                  <a:pt x="167" y="0"/>
                </a:lnTo>
                <a:lnTo>
                  <a:pt x="167" y="117"/>
                </a:lnTo>
                <a:lnTo>
                  <a:pt x="0" y="117"/>
                </a:lnTo>
                <a:lnTo>
                  <a:pt x="0" y="119"/>
                </a:lnTo>
                <a:close/>
              </a:path>
            </a:pathLst>
          </a:custGeom>
          <a:solidFill>
            <a:srgbClr val="A9A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0" name="Freeform 808"/>
          <p:cNvSpPr>
            <a:spLocks/>
          </p:cNvSpPr>
          <p:nvPr/>
        </p:nvSpPr>
        <p:spPr bwMode="auto">
          <a:xfrm>
            <a:off x="2184401" y="2085975"/>
            <a:ext cx="265113" cy="185738"/>
          </a:xfrm>
          <a:custGeom>
            <a:avLst/>
            <a:gdLst>
              <a:gd name="T0" fmla="*/ 0 w 167"/>
              <a:gd name="T1" fmla="*/ 117 h 117"/>
              <a:gd name="T2" fmla="*/ 167 w 167"/>
              <a:gd name="T3" fmla="*/ 117 h 117"/>
              <a:gd name="T4" fmla="*/ 167 w 167"/>
              <a:gd name="T5" fmla="*/ 0 h 117"/>
              <a:gd name="T6" fmla="*/ 162 w 167"/>
              <a:gd name="T7" fmla="*/ 0 h 117"/>
              <a:gd name="T8" fmla="*/ 162 w 167"/>
              <a:gd name="T9" fmla="*/ 114 h 117"/>
              <a:gd name="T10" fmla="*/ 0 w 167"/>
              <a:gd name="T11" fmla="*/ 114 h 117"/>
              <a:gd name="T12" fmla="*/ 0 w 167"/>
              <a:gd name="T13" fmla="*/ 117 h 117"/>
              <a:gd name="T14" fmla="*/ 0 60000 65536"/>
              <a:gd name="T15" fmla="*/ 0 60000 65536"/>
              <a:gd name="T16" fmla="*/ 0 60000 65536"/>
              <a:gd name="T17" fmla="*/ 0 60000 65536"/>
              <a:gd name="T18" fmla="*/ 0 60000 65536"/>
              <a:gd name="T19" fmla="*/ 0 60000 65536"/>
              <a:gd name="T20" fmla="*/ 0 60000 65536"/>
              <a:gd name="T21" fmla="*/ 0 w 167"/>
              <a:gd name="T22" fmla="*/ 0 h 117"/>
              <a:gd name="T23" fmla="*/ 167 w 167"/>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117">
                <a:moveTo>
                  <a:pt x="0" y="117"/>
                </a:moveTo>
                <a:lnTo>
                  <a:pt x="167" y="117"/>
                </a:lnTo>
                <a:lnTo>
                  <a:pt x="167" y="0"/>
                </a:lnTo>
                <a:lnTo>
                  <a:pt x="162" y="0"/>
                </a:lnTo>
                <a:lnTo>
                  <a:pt x="162" y="114"/>
                </a:lnTo>
                <a:lnTo>
                  <a:pt x="0" y="114"/>
                </a:lnTo>
                <a:lnTo>
                  <a:pt x="0" y="117"/>
                </a:lnTo>
                <a:close/>
              </a:path>
            </a:pathLst>
          </a:custGeom>
          <a:solidFill>
            <a:srgbClr val="ADA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1" name="Freeform 809"/>
          <p:cNvSpPr>
            <a:spLocks/>
          </p:cNvSpPr>
          <p:nvPr/>
        </p:nvSpPr>
        <p:spPr bwMode="auto">
          <a:xfrm>
            <a:off x="2184401" y="2085976"/>
            <a:ext cx="257175" cy="180975"/>
          </a:xfrm>
          <a:custGeom>
            <a:avLst/>
            <a:gdLst>
              <a:gd name="T0" fmla="*/ 0 w 162"/>
              <a:gd name="T1" fmla="*/ 114 h 114"/>
              <a:gd name="T2" fmla="*/ 162 w 162"/>
              <a:gd name="T3" fmla="*/ 114 h 114"/>
              <a:gd name="T4" fmla="*/ 162 w 162"/>
              <a:gd name="T5" fmla="*/ 0 h 114"/>
              <a:gd name="T6" fmla="*/ 158 w 162"/>
              <a:gd name="T7" fmla="*/ 0 h 114"/>
              <a:gd name="T8" fmla="*/ 158 w 162"/>
              <a:gd name="T9" fmla="*/ 110 h 114"/>
              <a:gd name="T10" fmla="*/ 0 w 162"/>
              <a:gd name="T11" fmla="*/ 110 h 114"/>
              <a:gd name="T12" fmla="*/ 0 w 162"/>
              <a:gd name="T13" fmla="*/ 114 h 114"/>
              <a:gd name="T14" fmla="*/ 0 60000 65536"/>
              <a:gd name="T15" fmla="*/ 0 60000 65536"/>
              <a:gd name="T16" fmla="*/ 0 60000 65536"/>
              <a:gd name="T17" fmla="*/ 0 60000 65536"/>
              <a:gd name="T18" fmla="*/ 0 60000 65536"/>
              <a:gd name="T19" fmla="*/ 0 60000 65536"/>
              <a:gd name="T20" fmla="*/ 0 60000 65536"/>
              <a:gd name="T21" fmla="*/ 0 w 162"/>
              <a:gd name="T22" fmla="*/ 0 h 114"/>
              <a:gd name="T23" fmla="*/ 162 w 162"/>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114">
                <a:moveTo>
                  <a:pt x="0" y="114"/>
                </a:moveTo>
                <a:lnTo>
                  <a:pt x="162" y="114"/>
                </a:lnTo>
                <a:lnTo>
                  <a:pt x="162" y="0"/>
                </a:lnTo>
                <a:lnTo>
                  <a:pt x="158" y="0"/>
                </a:lnTo>
                <a:lnTo>
                  <a:pt x="158" y="110"/>
                </a:lnTo>
                <a:lnTo>
                  <a:pt x="0" y="110"/>
                </a:lnTo>
                <a:lnTo>
                  <a:pt x="0" y="114"/>
                </a:lnTo>
                <a:close/>
              </a:path>
            </a:pathLst>
          </a:custGeom>
          <a:solidFill>
            <a:srgbClr val="B0B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2" name="Freeform 810"/>
          <p:cNvSpPr>
            <a:spLocks/>
          </p:cNvSpPr>
          <p:nvPr/>
        </p:nvSpPr>
        <p:spPr bwMode="auto">
          <a:xfrm>
            <a:off x="2184401" y="2085976"/>
            <a:ext cx="250825" cy="174625"/>
          </a:xfrm>
          <a:custGeom>
            <a:avLst/>
            <a:gdLst>
              <a:gd name="T0" fmla="*/ 0 w 158"/>
              <a:gd name="T1" fmla="*/ 110 h 110"/>
              <a:gd name="T2" fmla="*/ 158 w 158"/>
              <a:gd name="T3" fmla="*/ 110 h 110"/>
              <a:gd name="T4" fmla="*/ 158 w 158"/>
              <a:gd name="T5" fmla="*/ 0 h 110"/>
              <a:gd name="T6" fmla="*/ 153 w 158"/>
              <a:gd name="T7" fmla="*/ 0 h 110"/>
              <a:gd name="T8" fmla="*/ 153 w 158"/>
              <a:gd name="T9" fmla="*/ 108 h 110"/>
              <a:gd name="T10" fmla="*/ 0 w 158"/>
              <a:gd name="T11" fmla="*/ 108 h 110"/>
              <a:gd name="T12" fmla="*/ 0 w 158"/>
              <a:gd name="T13" fmla="*/ 110 h 110"/>
              <a:gd name="T14" fmla="*/ 0 60000 65536"/>
              <a:gd name="T15" fmla="*/ 0 60000 65536"/>
              <a:gd name="T16" fmla="*/ 0 60000 65536"/>
              <a:gd name="T17" fmla="*/ 0 60000 65536"/>
              <a:gd name="T18" fmla="*/ 0 60000 65536"/>
              <a:gd name="T19" fmla="*/ 0 60000 65536"/>
              <a:gd name="T20" fmla="*/ 0 60000 65536"/>
              <a:gd name="T21" fmla="*/ 0 w 158"/>
              <a:gd name="T22" fmla="*/ 0 h 110"/>
              <a:gd name="T23" fmla="*/ 158 w 15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0">
                <a:moveTo>
                  <a:pt x="0" y="110"/>
                </a:moveTo>
                <a:lnTo>
                  <a:pt x="158" y="110"/>
                </a:lnTo>
                <a:lnTo>
                  <a:pt x="158" y="0"/>
                </a:lnTo>
                <a:lnTo>
                  <a:pt x="153" y="0"/>
                </a:lnTo>
                <a:lnTo>
                  <a:pt x="153" y="108"/>
                </a:lnTo>
                <a:lnTo>
                  <a:pt x="0" y="108"/>
                </a:lnTo>
                <a:lnTo>
                  <a:pt x="0" y="110"/>
                </a:lnTo>
                <a:close/>
              </a:path>
            </a:pathLst>
          </a:custGeom>
          <a:solidFill>
            <a:srgbClr val="B4B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3" name="Freeform 811"/>
          <p:cNvSpPr>
            <a:spLocks/>
          </p:cNvSpPr>
          <p:nvPr/>
        </p:nvSpPr>
        <p:spPr bwMode="auto">
          <a:xfrm>
            <a:off x="2184400" y="2085975"/>
            <a:ext cx="242888" cy="171450"/>
          </a:xfrm>
          <a:custGeom>
            <a:avLst/>
            <a:gdLst>
              <a:gd name="T0" fmla="*/ 0 w 153"/>
              <a:gd name="T1" fmla="*/ 108 h 108"/>
              <a:gd name="T2" fmla="*/ 153 w 153"/>
              <a:gd name="T3" fmla="*/ 108 h 108"/>
              <a:gd name="T4" fmla="*/ 153 w 153"/>
              <a:gd name="T5" fmla="*/ 0 h 108"/>
              <a:gd name="T6" fmla="*/ 148 w 153"/>
              <a:gd name="T7" fmla="*/ 0 h 108"/>
              <a:gd name="T8" fmla="*/ 148 w 153"/>
              <a:gd name="T9" fmla="*/ 104 h 108"/>
              <a:gd name="T10" fmla="*/ 0 w 153"/>
              <a:gd name="T11" fmla="*/ 104 h 108"/>
              <a:gd name="T12" fmla="*/ 0 w 153"/>
              <a:gd name="T13" fmla="*/ 108 h 108"/>
              <a:gd name="T14" fmla="*/ 0 60000 65536"/>
              <a:gd name="T15" fmla="*/ 0 60000 65536"/>
              <a:gd name="T16" fmla="*/ 0 60000 65536"/>
              <a:gd name="T17" fmla="*/ 0 60000 65536"/>
              <a:gd name="T18" fmla="*/ 0 60000 65536"/>
              <a:gd name="T19" fmla="*/ 0 60000 65536"/>
              <a:gd name="T20" fmla="*/ 0 60000 65536"/>
              <a:gd name="T21" fmla="*/ 0 w 153"/>
              <a:gd name="T22" fmla="*/ 0 h 108"/>
              <a:gd name="T23" fmla="*/ 153 w 153"/>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108">
                <a:moveTo>
                  <a:pt x="0" y="108"/>
                </a:moveTo>
                <a:lnTo>
                  <a:pt x="153" y="108"/>
                </a:lnTo>
                <a:lnTo>
                  <a:pt x="153" y="0"/>
                </a:lnTo>
                <a:lnTo>
                  <a:pt x="148" y="0"/>
                </a:lnTo>
                <a:lnTo>
                  <a:pt x="148" y="104"/>
                </a:lnTo>
                <a:lnTo>
                  <a:pt x="0" y="104"/>
                </a:lnTo>
                <a:lnTo>
                  <a:pt x="0" y="108"/>
                </a:lnTo>
                <a:close/>
              </a:path>
            </a:pathLst>
          </a:custGeom>
          <a:solidFill>
            <a:srgbClr val="B8B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4" name="Freeform 812"/>
          <p:cNvSpPr>
            <a:spLocks/>
          </p:cNvSpPr>
          <p:nvPr/>
        </p:nvSpPr>
        <p:spPr bwMode="auto">
          <a:xfrm>
            <a:off x="2184400" y="2085975"/>
            <a:ext cx="234950" cy="165100"/>
          </a:xfrm>
          <a:custGeom>
            <a:avLst/>
            <a:gdLst>
              <a:gd name="T0" fmla="*/ 0 w 148"/>
              <a:gd name="T1" fmla="*/ 104 h 104"/>
              <a:gd name="T2" fmla="*/ 148 w 148"/>
              <a:gd name="T3" fmla="*/ 104 h 104"/>
              <a:gd name="T4" fmla="*/ 148 w 148"/>
              <a:gd name="T5" fmla="*/ 0 h 104"/>
              <a:gd name="T6" fmla="*/ 143 w 148"/>
              <a:gd name="T7" fmla="*/ 0 h 104"/>
              <a:gd name="T8" fmla="*/ 143 w 148"/>
              <a:gd name="T9" fmla="*/ 100 h 104"/>
              <a:gd name="T10" fmla="*/ 0 w 148"/>
              <a:gd name="T11" fmla="*/ 100 h 104"/>
              <a:gd name="T12" fmla="*/ 0 w 148"/>
              <a:gd name="T13" fmla="*/ 104 h 104"/>
              <a:gd name="T14" fmla="*/ 0 60000 65536"/>
              <a:gd name="T15" fmla="*/ 0 60000 65536"/>
              <a:gd name="T16" fmla="*/ 0 60000 65536"/>
              <a:gd name="T17" fmla="*/ 0 60000 65536"/>
              <a:gd name="T18" fmla="*/ 0 60000 65536"/>
              <a:gd name="T19" fmla="*/ 0 60000 65536"/>
              <a:gd name="T20" fmla="*/ 0 60000 65536"/>
              <a:gd name="T21" fmla="*/ 0 w 148"/>
              <a:gd name="T22" fmla="*/ 0 h 104"/>
              <a:gd name="T23" fmla="*/ 148 w 148"/>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104">
                <a:moveTo>
                  <a:pt x="0" y="104"/>
                </a:moveTo>
                <a:lnTo>
                  <a:pt x="148" y="104"/>
                </a:lnTo>
                <a:lnTo>
                  <a:pt x="148" y="0"/>
                </a:lnTo>
                <a:lnTo>
                  <a:pt x="143" y="0"/>
                </a:lnTo>
                <a:lnTo>
                  <a:pt x="143" y="100"/>
                </a:lnTo>
                <a:lnTo>
                  <a:pt x="0" y="100"/>
                </a:lnTo>
                <a:lnTo>
                  <a:pt x="0" y="104"/>
                </a:lnTo>
                <a:close/>
              </a:path>
            </a:pathLst>
          </a:custGeom>
          <a:solidFill>
            <a:srgbClr val="BBB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5" name="Freeform 813"/>
          <p:cNvSpPr>
            <a:spLocks/>
          </p:cNvSpPr>
          <p:nvPr/>
        </p:nvSpPr>
        <p:spPr bwMode="auto">
          <a:xfrm>
            <a:off x="2184401" y="2085975"/>
            <a:ext cx="227013" cy="158750"/>
          </a:xfrm>
          <a:custGeom>
            <a:avLst/>
            <a:gdLst>
              <a:gd name="T0" fmla="*/ 0 w 143"/>
              <a:gd name="T1" fmla="*/ 100 h 100"/>
              <a:gd name="T2" fmla="*/ 143 w 143"/>
              <a:gd name="T3" fmla="*/ 100 h 100"/>
              <a:gd name="T4" fmla="*/ 143 w 143"/>
              <a:gd name="T5" fmla="*/ 0 h 100"/>
              <a:gd name="T6" fmla="*/ 138 w 143"/>
              <a:gd name="T7" fmla="*/ 0 h 100"/>
              <a:gd name="T8" fmla="*/ 138 w 143"/>
              <a:gd name="T9" fmla="*/ 96 h 100"/>
              <a:gd name="T10" fmla="*/ 0 w 143"/>
              <a:gd name="T11" fmla="*/ 96 h 100"/>
              <a:gd name="T12" fmla="*/ 0 w 143"/>
              <a:gd name="T13" fmla="*/ 100 h 100"/>
              <a:gd name="T14" fmla="*/ 0 60000 65536"/>
              <a:gd name="T15" fmla="*/ 0 60000 65536"/>
              <a:gd name="T16" fmla="*/ 0 60000 65536"/>
              <a:gd name="T17" fmla="*/ 0 60000 65536"/>
              <a:gd name="T18" fmla="*/ 0 60000 65536"/>
              <a:gd name="T19" fmla="*/ 0 60000 65536"/>
              <a:gd name="T20" fmla="*/ 0 60000 65536"/>
              <a:gd name="T21" fmla="*/ 0 w 143"/>
              <a:gd name="T22" fmla="*/ 0 h 100"/>
              <a:gd name="T23" fmla="*/ 143 w 143"/>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00">
                <a:moveTo>
                  <a:pt x="0" y="100"/>
                </a:moveTo>
                <a:lnTo>
                  <a:pt x="143" y="100"/>
                </a:lnTo>
                <a:lnTo>
                  <a:pt x="143" y="0"/>
                </a:lnTo>
                <a:lnTo>
                  <a:pt x="138" y="0"/>
                </a:lnTo>
                <a:lnTo>
                  <a:pt x="138" y="96"/>
                </a:lnTo>
                <a:lnTo>
                  <a:pt x="0" y="96"/>
                </a:lnTo>
                <a:lnTo>
                  <a:pt x="0" y="100"/>
                </a:lnTo>
                <a:close/>
              </a:path>
            </a:pathLst>
          </a:custGeom>
          <a:solidFill>
            <a:srgbClr val="BFB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6" name="Freeform 814"/>
          <p:cNvSpPr>
            <a:spLocks/>
          </p:cNvSpPr>
          <p:nvPr/>
        </p:nvSpPr>
        <p:spPr bwMode="auto">
          <a:xfrm>
            <a:off x="2184401" y="2085975"/>
            <a:ext cx="219075" cy="152400"/>
          </a:xfrm>
          <a:custGeom>
            <a:avLst/>
            <a:gdLst>
              <a:gd name="T0" fmla="*/ 0 w 138"/>
              <a:gd name="T1" fmla="*/ 96 h 96"/>
              <a:gd name="T2" fmla="*/ 138 w 138"/>
              <a:gd name="T3" fmla="*/ 96 h 96"/>
              <a:gd name="T4" fmla="*/ 138 w 138"/>
              <a:gd name="T5" fmla="*/ 0 h 96"/>
              <a:gd name="T6" fmla="*/ 133 w 138"/>
              <a:gd name="T7" fmla="*/ 0 h 96"/>
              <a:gd name="T8" fmla="*/ 133 w 138"/>
              <a:gd name="T9" fmla="*/ 93 h 96"/>
              <a:gd name="T10" fmla="*/ 0 w 138"/>
              <a:gd name="T11" fmla="*/ 93 h 96"/>
              <a:gd name="T12" fmla="*/ 0 w 138"/>
              <a:gd name="T13" fmla="*/ 96 h 96"/>
              <a:gd name="T14" fmla="*/ 0 60000 65536"/>
              <a:gd name="T15" fmla="*/ 0 60000 65536"/>
              <a:gd name="T16" fmla="*/ 0 60000 65536"/>
              <a:gd name="T17" fmla="*/ 0 60000 65536"/>
              <a:gd name="T18" fmla="*/ 0 60000 65536"/>
              <a:gd name="T19" fmla="*/ 0 60000 65536"/>
              <a:gd name="T20" fmla="*/ 0 60000 65536"/>
              <a:gd name="T21" fmla="*/ 0 w 138"/>
              <a:gd name="T22" fmla="*/ 0 h 96"/>
              <a:gd name="T23" fmla="*/ 138 w 138"/>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96">
                <a:moveTo>
                  <a:pt x="0" y="96"/>
                </a:moveTo>
                <a:lnTo>
                  <a:pt x="138" y="96"/>
                </a:lnTo>
                <a:lnTo>
                  <a:pt x="138" y="0"/>
                </a:lnTo>
                <a:lnTo>
                  <a:pt x="133" y="0"/>
                </a:lnTo>
                <a:lnTo>
                  <a:pt x="133" y="93"/>
                </a:lnTo>
                <a:lnTo>
                  <a:pt x="0" y="93"/>
                </a:lnTo>
                <a:lnTo>
                  <a:pt x="0" y="96"/>
                </a:lnTo>
                <a:close/>
              </a:path>
            </a:pathLst>
          </a:custGeom>
          <a:solidFill>
            <a:srgbClr val="C3C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7" name="Freeform 815"/>
          <p:cNvSpPr>
            <a:spLocks/>
          </p:cNvSpPr>
          <p:nvPr/>
        </p:nvSpPr>
        <p:spPr bwMode="auto">
          <a:xfrm>
            <a:off x="2184400" y="2085975"/>
            <a:ext cx="211138" cy="147638"/>
          </a:xfrm>
          <a:custGeom>
            <a:avLst/>
            <a:gdLst>
              <a:gd name="T0" fmla="*/ 0 w 133"/>
              <a:gd name="T1" fmla="*/ 93 h 93"/>
              <a:gd name="T2" fmla="*/ 133 w 133"/>
              <a:gd name="T3" fmla="*/ 93 h 93"/>
              <a:gd name="T4" fmla="*/ 133 w 133"/>
              <a:gd name="T5" fmla="*/ 0 h 93"/>
              <a:gd name="T6" fmla="*/ 126 w 133"/>
              <a:gd name="T7" fmla="*/ 0 h 93"/>
              <a:gd name="T8" fmla="*/ 126 w 133"/>
              <a:gd name="T9" fmla="*/ 89 h 93"/>
              <a:gd name="T10" fmla="*/ 0 w 133"/>
              <a:gd name="T11" fmla="*/ 89 h 93"/>
              <a:gd name="T12" fmla="*/ 0 w 133"/>
              <a:gd name="T13" fmla="*/ 93 h 93"/>
              <a:gd name="T14" fmla="*/ 0 60000 65536"/>
              <a:gd name="T15" fmla="*/ 0 60000 65536"/>
              <a:gd name="T16" fmla="*/ 0 60000 65536"/>
              <a:gd name="T17" fmla="*/ 0 60000 65536"/>
              <a:gd name="T18" fmla="*/ 0 60000 65536"/>
              <a:gd name="T19" fmla="*/ 0 60000 65536"/>
              <a:gd name="T20" fmla="*/ 0 60000 65536"/>
              <a:gd name="T21" fmla="*/ 0 w 133"/>
              <a:gd name="T22" fmla="*/ 0 h 93"/>
              <a:gd name="T23" fmla="*/ 133 w 133"/>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93">
                <a:moveTo>
                  <a:pt x="0" y="93"/>
                </a:moveTo>
                <a:lnTo>
                  <a:pt x="133" y="93"/>
                </a:lnTo>
                <a:lnTo>
                  <a:pt x="133" y="0"/>
                </a:lnTo>
                <a:lnTo>
                  <a:pt x="126" y="0"/>
                </a:lnTo>
                <a:lnTo>
                  <a:pt x="126" y="89"/>
                </a:lnTo>
                <a:lnTo>
                  <a:pt x="0" y="89"/>
                </a:lnTo>
                <a:lnTo>
                  <a:pt x="0" y="93"/>
                </a:lnTo>
                <a:close/>
              </a:path>
            </a:pathLst>
          </a:custGeom>
          <a:solidFill>
            <a:srgbClr val="C6C6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8" name="Freeform 816"/>
          <p:cNvSpPr>
            <a:spLocks/>
          </p:cNvSpPr>
          <p:nvPr/>
        </p:nvSpPr>
        <p:spPr bwMode="auto">
          <a:xfrm>
            <a:off x="2184401" y="2085975"/>
            <a:ext cx="200025" cy="141288"/>
          </a:xfrm>
          <a:custGeom>
            <a:avLst/>
            <a:gdLst>
              <a:gd name="T0" fmla="*/ 0 w 126"/>
              <a:gd name="T1" fmla="*/ 89 h 89"/>
              <a:gd name="T2" fmla="*/ 126 w 126"/>
              <a:gd name="T3" fmla="*/ 89 h 89"/>
              <a:gd name="T4" fmla="*/ 126 w 126"/>
              <a:gd name="T5" fmla="*/ 0 h 89"/>
              <a:gd name="T6" fmla="*/ 121 w 126"/>
              <a:gd name="T7" fmla="*/ 0 h 89"/>
              <a:gd name="T8" fmla="*/ 121 w 126"/>
              <a:gd name="T9" fmla="*/ 85 h 89"/>
              <a:gd name="T10" fmla="*/ 0 w 126"/>
              <a:gd name="T11" fmla="*/ 85 h 89"/>
              <a:gd name="T12" fmla="*/ 0 w 126"/>
              <a:gd name="T13" fmla="*/ 89 h 89"/>
              <a:gd name="T14" fmla="*/ 0 60000 65536"/>
              <a:gd name="T15" fmla="*/ 0 60000 65536"/>
              <a:gd name="T16" fmla="*/ 0 60000 65536"/>
              <a:gd name="T17" fmla="*/ 0 60000 65536"/>
              <a:gd name="T18" fmla="*/ 0 60000 65536"/>
              <a:gd name="T19" fmla="*/ 0 60000 65536"/>
              <a:gd name="T20" fmla="*/ 0 60000 65536"/>
              <a:gd name="T21" fmla="*/ 0 w 126"/>
              <a:gd name="T22" fmla="*/ 0 h 89"/>
              <a:gd name="T23" fmla="*/ 126 w 126"/>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89">
                <a:moveTo>
                  <a:pt x="0" y="89"/>
                </a:moveTo>
                <a:lnTo>
                  <a:pt x="126" y="89"/>
                </a:lnTo>
                <a:lnTo>
                  <a:pt x="126" y="0"/>
                </a:lnTo>
                <a:lnTo>
                  <a:pt x="121" y="0"/>
                </a:lnTo>
                <a:lnTo>
                  <a:pt x="121" y="85"/>
                </a:lnTo>
                <a:lnTo>
                  <a:pt x="0" y="85"/>
                </a:lnTo>
                <a:lnTo>
                  <a:pt x="0" y="89"/>
                </a:lnTo>
                <a:close/>
              </a:path>
            </a:pathLst>
          </a:custGeom>
          <a:solidFill>
            <a:srgbClr val="CAC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39" name="Freeform 817"/>
          <p:cNvSpPr>
            <a:spLocks/>
          </p:cNvSpPr>
          <p:nvPr/>
        </p:nvSpPr>
        <p:spPr bwMode="auto">
          <a:xfrm>
            <a:off x="2184400" y="2085975"/>
            <a:ext cx="192088" cy="134938"/>
          </a:xfrm>
          <a:custGeom>
            <a:avLst/>
            <a:gdLst>
              <a:gd name="T0" fmla="*/ 0 w 121"/>
              <a:gd name="T1" fmla="*/ 85 h 85"/>
              <a:gd name="T2" fmla="*/ 121 w 121"/>
              <a:gd name="T3" fmla="*/ 85 h 85"/>
              <a:gd name="T4" fmla="*/ 121 w 121"/>
              <a:gd name="T5" fmla="*/ 0 h 85"/>
              <a:gd name="T6" fmla="*/ 115 w 121"/>
              <a:gd name="T7" fmla="*/ 0 h 85"/>
              <a:gd name="T8" fmla="*/ 115 w 121"/>
              <a:gd name="T9" fmla="*/ 80 h 85"/>
              <a:gd name="T10" fmla="*/ 0 w 121"/>
              <a:gd name="T11" fmla="*/ 80 h 85"/>
              <a:gd name="T12" fmla="*/ 0 w 121"/>
              <a:gd name="T13" fmla="*/ 85 h 85"/>
              <a:gd name="T14" fmla="*/ 0 60000 65536"/>
              <a:gd name="T15" fmla="*/ 0 60000 65536"/>
              <a:gd name="T16" fmla="*/ 0 60000 65536"/>
              <a:gd name="T17" fmla="*/ 0 60000 65536"/>
              <a:gd name="T18" fmla="*/ 0 60000 65536"/>
              <a:gd name="T19" fmla="*/ 0 60000 65536"/>
              <a:gd name="T20" fmla="*/ 0 60000 65536"/>
              <a:gd name="T21" fmla="*/ 0 w 121"/>
              <a:gd name="T22" fmla="*/ 0 h 85"/>
              <a:gd name="T23" fmla="*/ 121 w 121"/>
              <a:gd name="T24" fmla="*/ 85 h 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 h="85">
                <a:moveTo>
                  <a:pt x="0" y="85"/>
                </a:moveTo>
                <a:lnTo>
                  <a:pt x="121" y="85"/>
                </a:lnTo>
                <a:lnTo>
                  <a:pt x="121" y="0"/>
                </a:lnTo>
                <a:lnTo>
                  <a:pt x="115" y="0"/>
                </a:lnTo>
                <a:lnTo>
                  <a:pt x="115" y="80"/>
                </a:lnTo>
                <a:lnTo>
                  <a:pt x="0" y="80"/>
                </a:lnTo>
                <a:lnTo>
                  <a:pt x="0" y="85"/>
                </a:lnTo>
                <a:close/>
              </a:path>
            </a:pathLst>
          </a:custGeom>
          <a:solidFill>
            <a:srgbClr val="CEC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0" name="Freeform 818"/>
          <p:cNvSpPr>
            <a:spLocks/>
          </p:cNvSpPr>
          <p:nvPr/>
        </p:nvSpPr>
        <p:spPr bwMode="auto">
          <a:xfrm>
            <a:off x="2184401" y="2085975"/>
            <a:ext cx="182563" cy="127000"/>
          </a:xfrm>
          <a:custGeom>
            <a:avLst/>
            <a:gdLst>
              <a:gd name="T0" fmla="*/ 0 w 115"/>
              <a:gd name="T1" fmla="*/ 80 h 80"/>
              <a:gd name="T2" fmla="*/ 115 w 115"/>
              <a:gd name="T3" fmla="*/ 80 h 80"/>
              <a:gd name="T4" fmla="*/ 115 w 115"/>
              <a:gd name="T5" fmla="*/ 0 h 80"/>
              <a:gd name="T6" fmla="*/ 109 w 115"/>
              <a:gd name="T7" fmla="*/ 0 h 80"/>
              <a:gd name="T8" fmla="*/ 109 w 115"/>
              <a:gd name="T9" fmla="*/ 76 h 80"/>
              <a:gd name="T10" fmla="*/ 0 w 115"/>
              <a:gd name="T11" fmla="*/ 76 h 80"/>
              <a:gd name="T12" fmla="*/ 0 w 115"/>
              <a:gd name="T13" fmla="*/ 80 h 80"/>
              <a:gd name="T14" fmla="*/ 0 60000 65536"/>
              <a:gd name="T15" fmla="*/ 0 60000 65536"/>
              <a:gd name="T16" fmla="*/ 0 60000 65536"/>
              <a:gd name="T17" fmla="*/ 0 60000 65536"/>
              <a:gd name="T18" fmla="*/ 0 60000 65536"/>
              <a:gd name="T19" fmla="*/ 0 60000 65536"/>
              <a:gd name="T20" fmla="*/ 0 60000 65536"/>
              <a:gd name="T21" fmla="*/ 0 w 115"/>
              <a:gd name="T22" fmla="*/ 0 h 80"/>
              <a:gd name="T23" fmla="*/ 115 w 115"/>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80">
                <a:moveTo>
                  <a:pt x="0" y="80"/>
                </a:moveTo>
                <a:lnTo>
                  <a:pt x="115" y="80"/>
                </a:lnTo>
                <a:lnTo>
                  <a:pt x="115" y="0"/>
                </a:lnTo>
                <a:lnTo>
                  <a:pt x="109" y="0"/>
                </a:lnTo>
                <a:lnTo>
                  <a:pt x="109" y="76"/>
                </a:lnTo>
                <a:lnTo>
                  <a:pt x="0" y="76"/>
                </a:lnTo>
                <a:lnTo>
                  <a:pt x="0" y="80"/>
                </a:lnTo>
                <a:close/>
              </a:path>
            </a:pathLst>
          </a:custGeom>
          <a:solidFill>
            <a:srgbClr val="D1D1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1" name="Freeform 819"/>
          <p:cNvSpPr>
            <a:spLocks/>
          </p:cNvSpPr>
          <p:nvPr/>
        </p:nvSpPr>
        <p:spPr bwMode="auto">
          <a:xfrm>
            <a:off x="2184400" y="2085975"/>
            <a:ext cx="173038" cy="120650"/>
          </a:xfrm>
          <a:custGeom>
            <a:avLst/>
            <a:gdLst>
              <a:gd name="T0" fmla="*/ 0 w 109"/>
              <a:gd name="T1" fmla="*/ 76 h 76"/>
              <a:gd name="T2" fmla="*/ 109 w 109"/>
              <a:gd name="T3" fmla="*/ 76 h 76"/>
              <a:gd name="T4" fmla="*/ 109 w 109"/>
              <a:gd name="T5" fmla="*/ 0 h 76"/>
              <a:gd name="T6" fmla="*/ 101 w 109"/>
              <a:gd name="T7" fmla="*/ 0 h 76"/>
              <a:gd name="T8" fmla="*/ 101 w 109"/>
              <a:gd name="T9" fmla="*/ 71 h 76"/>
              <a:gd name="T10" fmla="*/ 0 w 109"/>
              <a:gd name="T11" fmla="*/ 71 h 76"/>
              <a:gd name="T12" fmla="*/ 0 w 109"/>
              <a:gd name="T13" fmla="*/ 76 h 76"/>
              <a:gd name="T14" fmla="*/ 0 60000 65536"/>
              <a:gd name="T15" fmla="*/ 0 60000 65536"/>
              <a:gd name="T16" fmla="*/ 0 60000 65536"/>
              <a:gd name="T17" fmla="*/ 0 60000 65536"/>
              <a:gd name="T18" fmla="*/ 0 60000 65536"/>
              <a:gd name="T19" fmla="*/ 0 60000 65536"/>
              <a:gd name="T20" fmla="*/ 0 60000 65536"/>
              <a:gd name="T21" fmla="*/ 0 w 109"/>
              <a:gd name="T22" fmla="*/ 0 h 76"/>
              <a:gd name="T23" fmla="*/ 109 w 109"/>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76">
                <a:moveTo>
                  <a:pt x="0" y="76"/>
                </a:moveTo>
                <a:lnTo>
                  <a:pt x="109" y="76"/>
                </a:lnTo>
                <a:lnTo>
                  <a:pt x="109" y="0"/>
                </a:lnTo>
                <a:lnTo>
                  <a:pt x="101" y="0"/>
                </a:lnTo>
                <a:lnTo>
                  <a:pt x="101" y="71"/>
                </a:lnTo>
                <a:lnTo>
                  <a:pt x="0" y="71"/>
                </a:lnTo>
                <a:lnTo>
                  <a:pt x="0" y="76"/>
                </a:lnTo>
                <a:close/>
              </a:path>
            </a:pathLst>
          </a:custGeom>
          <a:solidFill>
            <a:srgbClr val="D5D5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2" name="Freeform 820"/>
          <p:cNvSpPr>
            <a:spLocks/>
          </p:cNvSpPr>
          <p:nvPr/>
        </p:nvSpPr>
        <p:spPr bwMode="auto">
          <a:xfrm>
            <a:off x="2181226" y="2084388"/>
            <a:ext cx="163513" cy="114300"/>
          </a:xfrm>
          <a:custGeom>
            <a:avLst/>
            <a:gdLst>
              <a:gd name="T0" fmla="*/ 2 w 103"/>
              <a:gd name="T1" fmla="*/ 72 h 72"/>
              <a:gd name="T2" fmla="*/ 103 w 103"/>
              <a:gd name="T3" fmla="*/ 72 h 72"/>
              <a:gd name="T4" fmla="*/ 103 w 103"/>
              <a:gd name="T5" fmla="*/ 1 h 72"/>
              <a:gd name="T6" fmla="*/ 97 w 103"/>
              <a:gd name="T7" fmla="*/ 0 h 72"/>
              <a:gd name="T8" fmla="*/ 97 w 103"/>
              <a:gd name="T9" fmla="*/ 67 h 72"/>
              <a:gd name="T10" fmla="*/ 0 w 103"/>
              <a:gd name="T11" fmla="*/ 67 h 72"/>
              <a:gd name="T12" fmla="*/ 2 w 103"/>
              <a:gd name="T13" fmla="*/ 72 h 72"/>
              <a:gd name="T14" fmla="*/ 0 60000 65536"/>
              <a:gd name="T15" fmla="*/ 0 60000 65536"/>
              <a:gd name="T16" fmla="*/ 0 60000 65536"/>
              <a:gd name="T17" fmla="*/ 0 60000 65536"/>
              <a:gd name="T18" fmla="*/ 0 60000 65536"/>
              <a:gd name="T19" fmla="*/ 0 60000 65536"/>
              <a:gd name="T20" fmla="*/ 0 60000 65536"/>
              <a:gd name="T21" fmla="*/ 0 w 103"/>
              <a:gd name="T22" fmla="*/ 0 h 72"/>
              <a:gd name="T23" fmla="*/ 103 w 103"/>
              <a:gd name="T24" fmla="*/ 72 h 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 h="72">
                <a:moveTo>
                  <a:pt x="2" y="72"/>
                </a:moveTo>
                <a:lnTo>
                  <a:pt x="103" y="72"/>
                </a:lnTo>
                <a:lnTo>
                  <a:pt x="103" y="1"/>
                </a:lnTo>
                <a:lnTo>
                  <a:pt x="97" y="0"/>
                </a:lnTo>
                <a:lnTo>
                  <a:pt x="97" y="67"/>
                </a:lnTo>
                <a:lnTo>
                  <a:pt x="0" y="67"/>
                </a:lnTo>
                <a:lnTo>
                  <a:pt x="2" y="72"/>
                </a:lnTo>
                <a:close/>
              </a:path>
            </a:pathLst>
          </a:custGeom>
          <a:solidFill>
            <a:srgbClr val="D9D9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3" name="Freeform 821"/>
          <p:cNvSpPr>
            <a:spLocks/>
          </p:cNvSpPr>
          <p:nvPr/>
        </p:nvSpPr>
        <p:spPr bwMode="auto">
          <a:xfrm>
            <a:off x="2181225" y="2084388"/>
            <a:ext cx="153988" cy="106362"/>
          </a:xfrm>
          <a:custGeom>
            <a:avLst/>
            <a:gdLst>
              <a:gd name="T0" fmla="*/ 0 w 97"/>
              <a:gd name="T1" fmla="*/ 67 h 67"/>
              <a:gd name="T2" fmla="*/ 97 w 97"/>
              <a:gd name="T3" fmla="*/ 67 h 67"/>
              <a:gd name="T4" fmla="*/ 97 w 97"/>
              <a:gd name="T5" fmla="*/ 0 h 67"/>
              <a:gd name="T6" fmla="*/ 89 w 97"/>
              <a:gd name="T7" fmla="*/ 1 h 67"/>
              <a:gd name="T8" fmla="*/ 89 w 97"/>
              <a:gd name="T9" fmla="*/ 62 h 67"/>
              <a:gd name="T10" fmla="*/ 2 w 97"/>
              <a:gd name="T11" fmla="*/ 62 h 67"/>
              <a:gd name="T12" fmla="*/ 0 w 97"/>
              <a:gd name="T13" fmla="*/ 67 h 67"/>
              <a:gd name="T14" fmla="*/ 0 60000 65536"/>
              <a:gd name="T15" fmla="*/ 0 60000 65536"/>
              <a:gd name="T16" fmla="*/ 0 60000 65536"/>
              <a:gd name="T17" fmla="*/ 0 60000 65536"/>
              <a:gd name="T18" fmla="*/ 0 60000 65536"/>
              <a:gd name="T19" fmla="*/ 0 60000 65536"/>
              <a:gd name="T20" fmla="*/ 0 60000 65536"/>
              <a:gd name="T21" fmla="*/ 0 w 97"/>
              <a:gd name="T22" fmla="*/ 0 h 67"/>
              <a:gd name="T23" fmla="*/ 97 w 9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67">
                <a:moveTo>
                  <a:pt x="0" y="67"/>
                </a:moveTo>
                <a:lnTo>
                  <a:pt x="97" y="67"/>
                </a:lnTo>
                <a:lnTo>
                  <a:pt x="97" y="0"/>
                </a:lnTo>
                <a:lnTo>
                  <a:pt x="89" y="1"/>
                </a:lnTo>
                <a:lnTo>
                  <a:pt x="89" y="62"/>
                </a:lnTo>
                <a:lnTo>
                  <a:pt x="2" y="62"/>
                </a:lnTo>
                <a:lnTo>
                  <a:pt x="0" y="67"/>
                </a:lnTo>
                <a:close/>
              </a:path>
            </a:pathLst>
          </a:custGeom>
          <a:solidFill>
            <a:srgbClr val="DDDD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4" name="Freeform 822"/>
          <p:cNvSpPr>
            <a:spLocks/>
          </p:cNvSpPr>
          <p:nvPr/>
        </p:nvSpPr>
        <p:spPr bwMode="auto">
          <a:xfrm>
            <a:off x="2184401" y="2085975"/>
            <a:ext cx="138113" cy="96838"/>
          </a:xfrm>
          <a:custGeom>
            <a:avLst/>
            <a:gdLst>
              <a:gd name="T0" fmla="*/ 0 w 87"/>
              <a:gd name="T1" fmla="*/ 61 h 61"/>
              <a:gd name="T2" fmla="*/ 87 w 87"/>
              <a:gd name="T3" fmla="*/ 61 h 61"/>
              <a:gd name="T4" fmla="*/ 87 w 87"/>
              <a:gd name="T5" fmla="*/ 0 h 61"/>
              <a:gd name="T6" fmla="*/ 79 w 87"/>
              <a:gd name="T7" fmla="*/ 0 h 61"/>
              <a:gd name="T8" fmla="*/ 79 w 87"/>
              <a:gd name="T9" fmla="*/ 56 h 61"/>
              <a:gd name="T10" fmla="*/ 0 w 87"/>
              <a:gd name="T11" fmla="*/ 56 h 61"/>
              <a:gd name="T12" fmla="*/ 0 w 87"/>
              <a:gd name="T13" fmla="*/ 61 h 61"/>
              <a:gd name="T14" fmla="*/ 0 60000 65536"/>
              <a:gd name="T15" fmla="*/ 0 60000 65536"/>
              <a:gd name="T16" fmla="*/ 0 60000 65536"/>
              <a:gd name="T17" fmla="*/ 0 60000 65536"/>
              <a:gd name="T18" fmla="*/ 0 60000 65536"/>
              <a:gd name="T19" fmla="*/ 0 60000 65536"/>
              <a:gd name="T20" fmla="*/ 0 60000 65536"/>
              <a:gd name="T21" fmla="*/ 0 w 87"/>
              <a:gd name="T22" fmla="*/ 0 h 61"/>
              <a:gd name="T23" fmla="*/ 87 w 87"/>
              <a:gd name="T24" fmla="*/ 61 h 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61">
                <a:moveTo>
                  <a:pt x="0" y="61"/>
                </a:moveTo>
                <a:lnTo>
                  <a:pt x="87" y="61"/>
                </a:lnTo>
                <a:lnTo>
                  <a:pt x="87" y="0"/>
                </a:lnTo>
                <a:lnTo>
                  <a:pt x="79" y="0"/>
                </a:lnTo>
                <a:lnTo>
                  <a:pt x="79" y="56"/>
                </a:lnTo>
                <a:lnTo>
                  <a:pt x="0" y="56"/>
                </a:lnTo>
                <a:lnTo>
                  <a:pt x="0" y="61"/>
                </a:lnTo>
                <a:close/>
              </a:path>
            </a:pathLst>
          </a:custGeom>
          <a:solidFill>
            <a:srgbClr val="E0E0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5" name="Freeform 823"/>
          <p:cNvSpPr>
            <a:spLocks/>
          </p:cNvSpPr>
          <p:nvPr/>
        </p:nvSpPr>
        <p:spPr bwMode="auto">
          <a:xfrm>
            <a:off x="2184401" y="2085975"/>
            <a:ext cx="125413" cy="88900"/>
          </a:xfrm>
          <a:custGeom>
            <a:avLst/>
            <a:gdLst>
              <a:gd name="T0" fmla="*/ 0 w 79"/>
              <a:gd name="T1" fmla="*/ 56 h 56"/>
              <a:gd name="T2" fmla="*/ 79 w 79"/>
              <a:gd name="T3" fmla="*/ 56 h 56"/>
              <a:gd name="T4" fmla="*/ 79 w 79"/>
              <a:gd name="T5" fmla="*/ 0 h 56"/>
              <a:gd name="T6" fmla="*/ 71 w 79"/>
              <a:gd name="T7" fmla="*/ 0 h 56"/>
              <a:gd name="T8" fmla="*/ 71 w 79"/>
              <a:gd name="T9" fmla="*/ 49 h 56"/>
              <a:gd name="T10" fmla="*/ 0 w 79"/>
              <a:gd name="T11" fmla="*/ 49 h 56"/>
              <a:gd name="T12" fmla="*/ 0 w 79"/>
              <a:gd name="T13" fmla="*/ 56 h 56"/>
              <a:gd name="T14" fmla="*/ 0 60000 65536"/>
              <a:gd name="T15" fmla="*/ 0 60000 65536"/>
              <a:gd name="T16" fmla="*/ 0 60000 65536"/>
              <a:gd name="T17" fmla="*/ 0 60000 65536"/>
              <a:gd name="T18" fmla="*/ 0 60000 65536"/>
              <a:gd name="T19" fmla="*/ 0 60000 65536"/>
              <a:gd name="T20" fmla="*/ 0 60000 65536"/>
              <a:gd name="T21" fmla="*/ 0 w 79"/>
              <a:gd name="T22" fmla="*/ 0 h 56"/>
              <a:gd name="T23" fmla="*/ 79 w 79"/>
              <a:gd name="T24" fmla="*/ 56 h 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56">
                <a:moveTo>
                  <a:pt x="0" y="56"/>
                </a:moveTo>
                <a:lnTo>
                  <a:pt x="79" y="56"/>
                </a:lnTo>
                <a:lnTo>
                  <a:pt x="79" y="0"/>
                </a:lnTo>
                <a:lnTo>
                  <a:pt x="71" y="0"/>
                </a:lnTo>
                <a:lnTo>
                  <a:pt x="71" y="49"/>
                </a:lnTo>
                <a:lnTo>
                  <a:pt x="0" y="49"/>
                </a:lnTo>
                <a:lnTo>
                  <a:pt x="0" y="56"/>
                </a:lnTo>
                <a:close/>
              </a:path>
            </a:pathLst>
          </a:custGeom>
          <a:solidFill>
            <a:srgbClr val="E4E4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6" name="Freeform 824"/>
          <p:cNvSpPr>
            <a:spLocks/>
          </p:cNvSpPr>
          <p:nvPr/>
        </p:nvSpPr>
        <p:spPr bwMode="auto">
          <a:xfrm>
            <a:off x="2184401" y="2085975"/>
            <a:ext cx="112713" cy="77788"/>
          </a:xfrm>
          <a:custGeom>
            <a:avLst/>
            <a:gdLst>
              <a:gd name="T0" fmla="*/ 0 w 71"/>
              <a:gd name="T1" fmla="*/ 49 h 49"/>
              <a:gd name="T2" fmla="*/ 71 w 71"/>
              <a:gd name="T3" fmla="*/ 49 h 49"/>
              <a:gd name="T4" fmla="*/ 71 w 71"/>
              <a:gd name="T5" fmla="*/ 0 h 49"/>
              <a:gd name="T6" fmla="*/ 62 w 71"/>
              <a:gd name="T7" fmla="*/ 0 h 49"/>
              <a:gd name="T8" fmla="*/ 62 w 71"/>
              <a:gd name="T9" fmla="*/ 43 h 49"/>
              <a:gd name="T10" fmla="*/ 0 w 71"/>
              <a:gd name="T11" fmla="*/ 43 h 49"/>
              <a:gd name="T12" fmla="*/ 0 w 71"/>
              <a:gd name="T13" fmla="*/ 49 h 49"/>
              <a:gd name="T14" fmla="*/ 0 60000 65536"/>
              <a:gd name="T15" fmla="*/ 0 60000 65536"/>
              <a:gd name="T16" fmla="*/ 0 60000 65536"/>
              <a:gd name="T17" fmla="*/ 0 60000 65536"/>
              <a:gd name="T18" fmla="*/ 0 60000 65536"/>
              <a:gd name="T19" fmla="*/ 0 60000 65536"/>
              <a:gd name="T20" fmla="*/ 0 60000 65536"/>
              <a:gd name="T21" fmla="*/ 0 w 71"/>
              <a:gd name="T22" fmla="*/ 0 h 49"/>
              <a:gd name="T23" fmla="*/ 71 w 71"/>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49">
                <a:moveTo>
                  <a:pt x="0" y="49"/>
                </a:moveTo>
                <a:lnTo>
                  <a:pt x="71" y="49"/>
                </a:lnTo>
                <a:lnTo>
                  <a:pt x="71" y="0"/>
                </a:lnTo>
                <a:lnTo>
                  <a:pt x="62" y="0"/>
                </a:lnTo>
                <a:lnTo>
                  <a:pt x="62" y="43"/>
                </a:lnTo>
                <a:lnTo>
                  <a:pt x="0" y="43"/>
                </a:lnTo>
                <a:lnTo>
                  <a:pt x="0" y="49"/>
                </a:lnTo>
                <a:close/>
              </a:path>
            </a:pathLst>
          </a:custGeom>
          <a:solidFill>
            <a:srgbClr val="E8E8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7" name="Freeform 825"/>
          <p:cNvSpPr>
            <a:spLocks/>
          </p:cNvSpPr>
          <p:nvPr/>
        </p:nvSpPr>
        <p:spPr bwMode="auto">
          <a:xfrm>
            <a:off x="2184401" y="2085976"/>
            <a:ext cx="98425" cy="68263"/>
          </a:xfrm>
          <a:custGeom>
            <a:avLst/>
            <a:gdLst>
              <a:gd name="T0" fmla="*/ 0 w 62"/>
              <a:gd name="T1" fmla="*/ 43 h 43"/>
              <a:gd name="T2" fmla="*/ 62 w 62"/>
              <a:gd name="T3" fmla="*/ 43 h 43"/>
              <a:gd name="T4" fmla="*/ 62 w 62"/>
              <a:gd name="T5" fmla="*/ 0 h 43"/>
              <a:gd name="T6" fmla="*/ 53 w 62"/>
              <a:gd name="T7" fmla="*/ 0 h 43"/>
              <a:gd name="T8" fmla="*/ 53 w 62"/>
              <a:gd name="T9" fmla="*/ 37 h 43"/>
              <a:gd name="T10" fmla="*/ 0 w 62"/>
              <a:gd name="T11" fmla="*/ 37 h 43"/>
              <a:gd name="T12" fmla="*/ 0 w 62"/>
              <a:gd name="T13" fmla="*/ 43 h 43"/>
              <a:gd name="T14" fmla="*/ 0 60000 65536"/>
              <a:gd name="T15" fmla="*/ 0 60000 65536"/>
              <a:gd name="T16" fmla="*/ 0 60000 65536"/>
              <a:gd name="T17" fmla="*/ 0 60000 65536"/>
              <a:gd name="T18" fmla="*/ 0 60000 65536"/>
              <a:gd name="T19" fmla="*/ 0 60000 65536"/>
              <a:gd name="T20" fmla="*/ 0 60000 65536"/>
              <a:gd name="T21" fmla="*/ 0 w 62"/>
              <a:gd name="T22" fmla="*/ 0 h 43"/>
              <a:gd name="T23" fmla="*/ 62 w 6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43">
                <a:moveTo>
                  <a:pt x="0" y="43"/>
                </a:moveTo>
                <a:lnTo>
                  <a:pt x="62" y="43"/>
                </a:lnTo>
                <a:lnTo>
                  <a:pt x="62" y="0"/>
                </a:lnTo>
                <a:lnTo>
                  <a:pt x="53" y="0"/>
                </a:lnTo>
                <a:lnTo>
                  <a:pt x="53" y="37"/>
                </a:lnTo>
                <a:lnTo>
                  <a:pt x="0" y="37"/>
                </a:lnTo>
                <a:lnTo>
                  <a:pt x="0" y="43"/>
                </a:lnTo>
                <a:close/>
              </a:path>
            </a:pathLst>
          </a:custGeom>
          <a:solidFill>
            <a:srgbClr val="EBEB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8" name="Freeform 826"/>
          <p:cNvSpPr>
            <a:spLocks/>
          </p:cNvSpPr>
          <p:nvPr/>
        </p:nvSpPr>
        <p:spPr bwMode="auto">
          <a:xfrm>
            <a:off x="2184400" y="2085975"/>
            <a:ext cx="84138" cy="58738"/>
          </a:xfrm>
          <a:custGeom>
            <a:avLst/>
            <a:gdLst>
              <a:gd name="T0" fmla="*/ 0 w 53"/>
              <a:gd name="T1" fmla="*/ 37 h 37"/>
              <a:gd name="T2" fmla="*/ 53 w 53"/>
              <a:gd name="T3" fmla="*/ 37 h 37"/>
              <a:gd name="T4" fmla="*/ 53 w 53"/>
              <a:gd name="T5" fmla="*/ 0 h 37"/>
              <a:gd name="T6" fmla="*/ 44 w 53"/>
              <a:gd name="T7" fmla="*/ 0 h 37"/>
              <a:gd name="T8" fmla="*/ 44 w 53"/>
              <a:gd name="T9" fmla="*/ 30 h 37"/>
              <a:gd name="T10" fmla="*/ 0 w 53"/>
              <a:gd name="T11" fmla="*/ 30 h 37"/>
              <a:gd name="T12" fmla="*/ 0 w 53"/>
              <a:gd name="T13" fmla="*/ 37 h 37"/>
              <a:gd name="T14" fmla="*/ 0 60000 65536"/>
              <a:gd name="T15" fmla="*/ 0 60000 65536"/>
              <a:gd name="T16" fmla="*/ 0 60000 65536"/>
              <a:gd name="T17" fmla="*/ 0 60000 65536"/>
              <a:gd name="T18" fmla="*/ 0 60000 65536"/>
              <a:gd name="T19" fmla="*/ 0 60000 65536"/>
              <a:gd name="T20" fmla="*/ 0 60000 65536"/>
              <a:gd name="T21" fmla="*/ 0 w 53"/>
              <a:gd name="T22" fmla="*/ 0 h 37"/>
              <a:gd name="T23" fmla="*/ 53 w 5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7">
                <a:moveTo>
                  <a:pt x="0" y="37"/>
                </a:moveTo>
                <a:lnTo>
                  <a:pt x="53" y="37"/>
                </a:lnTo>
                <a:lnTo>
                  <a:pt x="53" y="0"/>
                </a:lnTo>
                <a:lnTo>
                  <a:pt x="44" y="0"/>
                </a:lnTo>
                <a:lnTo>
                  <a:pt x="44" y="30"/>
                </a:lnTo>
                <a:lnTo>
                  <a:pt x="0" y="30"/>
                </a:lnTo>
                <a:lnTo>
                  <a:pt x="0" y="37"/>
                </a:lnTo>
                <a:close/>
              </a:path>
            </a:pathLst>
          </a:custGeom>
          <a:solidFill>
            <a:srgbClr val="EFE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49" name="Freeform 827"/>
          <p:cNvSpPr>
            <a:spLocks/>
          </p:cNvSpPr>
          <p:nvPr/>
        </p:nvSpPr>
        <p:spPr bwMode="auto">
          <a:xfrm>
            <a:off x="2184400" y="2085976"/>
            <a:ext cx="69850" cy="47625"/>
          </a:xfrm>
          <a:custGeom>
            <a:avLst/>
            <a:gdLst>
              <a:gd name="T0" fmla="*/ 0 w 44"/>
              <a:gd name="T1" fmla="*/ 30 h 30"/>
              <a:gd name="T2" fmla="*/ 44 w 44"/>
              <a:gd name="T3" fmla="*/ 30 h 30"/>
              <a:gd name="T4" fmla="*/ 44 w 44"/>
              <a:gd name="T5" fmla="*/ 0 h 30"/>
              <a:gd name="T6" fmla="*/ 34 w 44"/>
              <a:gd name="T7" fmla="*/ 0 h 30"/>
              <a:gd name="T8" fmla="*/ 34 w 44"/>
              <a:gd name="T9" fmla="*/ 24 h 30"/>
              <a:gd name="T10" fmla="*/ 0 w 44"/>
              <a:gd name="T11" fmla="*/ 24 h 30"/>
              <a:gd name="T12" fmla="*/ 0 w 44"/>
              <a:gd name="T13" fmla="*/ 30 h 30"/>
              <a:gd name="T14" fmla="*/ 0 60000 65536"/>
              <a:gd name="T15" fmla="*/ 0 60000 65536"/>
              <a:gd name="T16" fmla="*/ 0 60000 65536"/>
              <a:gd name="T17" fmla="*/ 0 60000 65536"/>
              <a:gd name="T18" fmla="*/ 0 60000 65536"/>
              <a:gd name="T19" fmla="*/ 0 60000 65536"/>
              <a:gd name="T20" fmla="*/ 0 60000 65536"/>
              <a:gd name="T21" fmla="*/ 0 w 44"/>
              <a:gd name="T22" fmla="*/ 0 h 30"/>
              <a:gd name="T23" fmla="*/ 44 w 4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30">
                <a:moveTo>
                  <a:pt x="0" y="30"/>
                </a:moveTo>
                <a:lnTo>
                  <a:pt x="44" y="30"/>
                </a:lnTo>
                <a:lnTo>
                  <a:pt x="44" y="0"/>
                </a:lnTo>
                <a:lnTo>
                  <a:pt x="34" y="0"/>
                </a:lnTo>
                <a:lnTo>
                  <a:pt x="34" y="24"/>
                </a:lnTo>
                <a:lnTo>
                  <a:pt x="0" y="24"/>
                </a:lnTo>
                <a:lnTo>
                  <a:pt x="0" y="30"/>
                </a:lnTo>
                <a:close/>
              </a:path>
            </a:pathLst>
          </a:custGeom>
          <a:solidFill>
            <a:srgbClr val="F3F3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0" name="Freeform 828"/>
          <p:cNvSpPr>
            <a:spLocks/>
          </p:cNvSpPr>
          <p:nvPr/>
        </p:nvSpPr>
        <p:spPr bwMode="auto">
          <a:xfrm>
            <a:off x="2181225" y="2084389"/>
            <a:ext cx="57150" cy="39687"/>
          </a:xfrm>
          <a:custGeom>
            <a:avLst/>
            <a:gdLst>
              <a:gd name="T0" fmla="*/ 2 w 36"/>
              <a:gd name="T1" fmla="*/ 25 h 25"/>
              <a:gd name="T2" fmla="*/ 36 w 36"/>
              <a:gd name="T3" fmla="*/ 25 h 25"/>
              <a:gd name="T4" fmla="*/ 36 w 36"/>
              <a:gd name="T5" fmla="*/ 1 h 25"/>
              <a:gd name="T6" fmla="*/ 26 w 36"/>
              <a:gd name="T7" fmla="*/ 0 h 25"/>
              <a:gd name="T8" fmla="*/ 26 w 36"/>
              <a:gd name="T9" fmla="*/ 17 h 25"/>
              <a:gd name="T10" fmla="*/ 0 w 36"/>
              <a:gd name="T11" fmla="*/ 17 h 25"/>
              <a:gd name="T12" fmla="*/ 2 w 36"/>
              <a:gd name="T13" fmla="*/ 25 h 25"/>
              <a:gd name="T14" fmla="*/ 0 60000 65536"/>
              <a:gd name="T15" fmla="*/ 0 60000 65536"/>
              <a:gd name="T16" fmla="*/ 0 60000 65536"/>
              <a:gd name="T17" fmla="*/ 0 60000 65536"/>
              <a:gd name="T18" fmla="*/ 0 60000 65536"/>
              <a:gd name="T19" fmla="*/ 0 60000 65536"/>
              <a:gd name="T20" fmla="*/ 0 60000 65536"/>
              <a:gd name="T21" fmla="*/ 0 w 36"/>
              <a:gd name="T22" fmla="*/ 0 h 25"/>
              <a:gd name="T23" fmla="*/ 36 w 36"/>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25">
                <a:moveTo>
                  <a:pt x="2" y="25"/>
                </a:moveTo>
                <a:lnTo>
                  <a:pt x="36" y="25"/>
                </a:lnTo>
                <a:lnTo>
                  <a:pt x="36" y="1"/>
                </a:lnTo>
                <a:lnTo>
                  <a:pt x="26" y="0"/>
                </a:lnTo>
                <a:lnTo>
                  <a:pt x="26" y="17"/>
                </a:lnTo>
                <a:lnTo>
                  <a:pt x="0" y="17"/>
                </a:lnTo>
                <a:lnTo>
                  <a:pt x="2" y="25"/>
                </a:lnTo>
                <a:close/>
              </a:path>
            </a:pathLst>
          </a:custGeom>
          <a:solidFill>
            <a:srgbClr val="F7F7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1" name="Freeform 829"/>
          <p:cNvSpPr>
            <a:spLocks/>
          </p:cNvSpPr>
          <p:nvPr/>
        </p:nvSpPr>
        <p:spPr bwMode="auto">
          <a:xfrm>
            <a:off x="2181226" y="2084389"/>
            <a:ext cx="41275" cy="26987"/>
          </a:xfrm>
          <a:custGeom>
            <a:avLst/>
            <a:gdLst>
              <a:gd name="T0" fmla="*/ 0 w 26"/>
              <a:gd name="T1" fmla="*/ 17 h 17"/>
              <a:gd name="T2" fmla="*/ 26 w 26"/>
              <a:gd name="T3" fmla="*/ 17 h 17"/>
              <a:gd name="T4" fmla="*/ 26 w 26"/>
              <a:gd name="T5" fmla="*/ 0 h 17"/>
              <a:gd name="T6" fmla="*/ 14 w 26"/>
              <a:gd name="T7" fmla="*/ 1 h 17"/>
              <a:gd name="T8" fmla="*/ 14 w 26"/>
              <a:gd name="T9" fmla="*/ 10 h 17"/>
              <a:gd name="T10" fmla="*/ 2 w 26"/>
              <a:gd name="T11" fmla="*/ 10 h 17"/>
              <a:gd name="T12" fmla="*/ 0 w 26"/>
              <a:gd name="T13" fmla="*/ 17 h 17"/>
              <a:gd name="T14" fmla="*/ 0 60000 65536"/>
              <a:gd name="T15" fmla="*/ 0 60000 65536"/>
              <a:gd name="T16" fmla="*/ 0 60000 65536"/>
              <a:gd name="T17" fmla="*/ 0 60000 65536"/>
              <a:gd name="T18" fmla="*/ 0 60000 65536"/>
              <a:gd name="T19" fmla="*/ 0 60000 65536"/>
              <a:gd name="T20" fmla="*/ 0 60000 65536"/>
              <a:gd name="T21" fmla="*/ 0 w 26"/>
              <a:gd name="T22" fmla="*/ 0 h 17"/>
              <a:gd name="T23" fmla="*/ 26 w 2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7">
                <a:moveTo>
                  <a:pt x="0" y="17"/>
                </a:moveTo>
                <a:lnTo>
                  <a:pt x="26" y="17"/>
                </a:lnTo>
                <a:lnTo>
                  <a:pt x="26" y="0"/>
                </a:lnTo>
                <a:lnTo>
                  <a:pt x="14" y="1"/>
                </a:lnTo>
                <a:lnTo>
                  <a:pt x="14" y="10"/>
                </a:lnTo>
                <a:lnTo>
                  <a:pt x="2" y="10"/>
                </a:lnTo>
                <a:lnTo>
                  <a:pt x="0" y="17"/>
                </a:lnTo>
                <a:close/>
              </a:path>
            </a:pathLst>
          </a:custGeom>
          <a:solidFill>
            <a:srgbClr val="FAFA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2" name="Freeform 830"/>
          <p:cNvSpPr>
            <a:spLocks/>
          </p:cNvSpPr>
          <p:nvPr/>
        </p:nvSpPr>
        <p:spPr bwMode="auto">
          <a:xfrm>
            <a:off x="2181226" y="2084389"/>
            <a:ext cx="22225" cy="15875"/>
          </a:xfrm>
          <a:custGeom>
            <a:avLst/>
            <a:gdLst>
              <a:gd name="T0" fmla="*/ 2 w 14"/>
              <a:gd name="T1" fmla="*/ 10 h 10"/>
              <a:gd name="T2" fmla="*/ 14 w 14"/>
              <a:gd name="T3" fmla="*/ 10 h 10"/>
              <a:gd name="T4" fmla="*/ 14 w 14"/>
              <a:gd name="T5" fmla="*/ 1 h 10"/>
              <a:gd name="T6" fmla="*/ 2 w 14"/>
              <a:gd name="T7" fmla="*/ 0 h 10"/>
              <a:gd name="T8" fmla="*/ 2 w 14"/>
              <a:gd name="T9" fmla="*/ 1 h 10"/>
              <a:gd name="T10" fmla="*/ 0 w 14"/>
              <a:gd name="T11" fmla="*/ 1 h 10"/>
              <a:gd name="T12" fmla="*/ 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10"/>
                </a:moveTo>
                <a:lnTo>
                  <a:pt x="14" y="10"/>
                </a:lnTo>
                <a:lnTo>
                  <a:pt x="14" y="1"/>
                </a:lnTo>
                <a:lnTo>
                  <a:pt x="2" y="0"/>
                </a:lnTo>
                <a:lnTo>
                  <a:pt x="2" y="1"/>
                </a:lnTo>
                <a:lnTo>
                  <a:pt x="0" y="1"/>
                </a:lnTo>
                <a:lnTo>
                  <a:pt x="2" y="10"/>
                </a:lnTo>
                <a:close/>
              </a:path>
            </a:pathLst>
          </a:custGeom>
          <a:solidFill>
            <a:srgbClr val="FEFE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3" name="Freeform 831"/>
          <p:cNvSpPr>
            <a:spLocks/>
          </p:cNvSpPr>
          <p:nvPr/>
        </p:nvSpPr>
        <p:spPr bwMode="auto">
          <a:xfrm>
            <a:off x="2181226" y="2084389"/>
            <a:ext cx="3175" cy="1587"/>
          </a:xfrm>
          <a:custGeom>
            <a:avLst/>
            <a:gdLst>
              <a:gd name="T0" fmla="*/ 0 w 2"/>
              <a:gd name="T1" fmla="*/ 1 h 1"/>
              <a:gd name="T2" fmla="*/ 2 w 2"/>
              <a:gd name="T3" fmla="*/ 1 h 1"/>
              <a:gd name="T4" fmla="*/ 2 w 2"/>
              <a:gd name="T5" fmla="*/ 0 h 1"/>
              <a:gd name="T6" fmla="*/ 2 w 2"/>
              <a:gd name="T7" fmla="*/ 1 h 1"/>
              <a:gd name="T8" fmla="*/ 2 w 2"/>
              <a:gd name="T9" fmla="*/ 1 h 1"/>
              <a:gd name="T10" fmla="*/ 2 w 2"/>
              <a:gd name="T11" fmla="*/ 1 h 1"/>
              <a:gd name="T12" fmla="*/ 0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0" y="1"/>
                </a:moveTo>
                <a:lnTo>
                  <a:pt x="2" y="1"/>
                </a:lnTo>
                <a:lnTo>
                  <a:pt x="2" y="0"/>
                </a:lnTo>
                <a:lnTo>
                  <a:pt x="2" y="1"/>
                </a:lnTo>
                <a:lnTo>
                  <a:pt x="0" y="1"/>
                </a:lnTo>
                <a:close/>
              </a:path>
            </a:pathLst>
          </a:custGeom>
          <a:solidFill>
            <a:srgbClr val="FFFFF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4" name="Freeform 832"/>
          <p:cNvSpPr>
            <a:spLocks/>
          </p:cNvSpPr>
          <p:nvPr/>
        </p:nvSpPr>
        <p:spPr bwMode="auto">
          <a:xfrm>
            <a:off x="2162176" y="2065338"/>
            <a:ext cx="365125" cy="271462"/>
          </a:xfrm>
          <a:custGeom>
            <a:avLst/>
            <a:gdLst>
              <a:gd name="T0" fmla="*/ 230 w 230"/>
              <a:gd name="T1" fmla="*/ 0 h 171"/>
              <a:gd name="T2" fmla="*/ 0 w 230"/>
              <a:gd name="T3" fmla="*/ 0 h 171"/>
              <a:gd name="T4" fmla="*/ 0 w 230"/>
              <a:gd name="T5" fmla="*/ 171 h 171"/>
              <a:gd name="T6" fmla="*/ 4 w 230"/>
              <a:gd name="T7" fmla="*/ 171 h 171"/>
              <a:gd name="T8" fmla="*/ 4 w 230"/>
              <a:gd name="T9" fmla="*/ 3 h 171"/>
              <a:gd name="T10" fmla="*/ 230 w 230"/>
              <a:gd name="T11" fmla="*/ 3 h 171"/>
              <a:gd name="T12" fmla="*/ 230 w 230"/>
              <a:gd name="T13" fmla="*/ 0 h 171"/>
              <a:gd name="T14" fmla="*/ 0 60000 65536"/>
              <a:gd name="T15" fmla="*/ 0 60000 65536"/>
              <a:gd name="T16" fmla="*/ 0 60000 65536"/>
              <a:gd name="T17" fmla="*/ 0 60000 65536"/>
              <a:gd name="T18" fmla="*/ 0 60000 65536"/>
              <a:gd name="T19" fmla="*/ 0 60000 65536"/>
              <a:gd name="T20" fmla="*/ 0 60000 65536"/>
              <a:gd name="T21" fmla="*/ 0 w 230"/>
              <a:gd name="T22" fmla="*/ 0 h 171"/>
              <a:gd name="T23" fmla="*/ 230 w 230"/>
              <a:gd name="T24" fmla="*/ 171 h 1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 h="171">
                <a:moveTo>
                  <a:pt x="230" y="0"/>
                </a:moveTo>
                <a:lnTo>
                  <a:pt x="0" y="0"/>
                </a:lnTo>
                <a:lnTo>
                  <a:pt x="0" y="171"/>
                </a:lnTo>
                <a:lnTo>
                  <a:pt x="4" y="171"/>
                </a:lnTo>
                <a:lnTo>
                  <a:pt x="4" y="3"/>
                </a:lnTo>
                <a:lnTo>
                  <a:pt x="230" y="3"/>
                </a:lnTo>
                <a:lnTo>
                  <a:pt x="230" y="0"/>
                </a:lnTo>
                <a:close/>
              </a:path>
            </a:pathLst>
          </a:custGeom>
          <a:solidFill>
            <a:srgbClr val="9A9A9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5" name="Freeform 833"/>
          <p:cNvSpPr>
            <a:spLocks/>
          </p:cNvSpPr>
          <p:nvPr/>
        </p:nvSpPr>
        <p:spPr bwMode="auto">
          <a:xfrm>
            <a:off x="2168526" y="2070100"/>
            <a:ext cx="358775" cy="266700"/>
          </a:xfrm>
          <a:custGeom>
            <a:avLst/>
            <a:gdLst>
              <a:gd name="T0" fmla="*/ 226 w 226"/>
              <a:gd name="T1" fmla="*/ 0 h 168"/>
              <a:gd name="T2" fmla="*/ 0 w 226"/>
              <a:gd name="T3" fmla="*/ 0 h 168"/>
              <a:gd name="T4" fmla="*/ 0 w 226"/>
              <a:gd name="T5" fmla="*/ 168 h 168"/>
              <a:gd name="T6" fmla="*/ 5 w 226"/>
              <a:gd name="T7" fmla="*/ 168 h 168"/>
              <a:gd name="T8" fmla="*/ 5 w 226"/>
              <a:gd name="T9" fmla="*/ 4 h 168"/>
              <a:gd name="T10" fmla="*/ 226 w 226"/>
              <a:gd name="T11" fmla="*/ 4 h 168"/>
              <a:gd name="T12" fmla="*/ 226 w 226"/>
              <a:gd name="T13" fmla="*/ 0 h 168"/>
              <a:gd name="T14" fmla="*/ 0 60000 65536"/>
              <a:gd name="T15" fmla="*/ 0 60000 65536"/>
              <a:gd name="T16" fmla="*/ 0 60000 65536"/>
              <a:gd name="T17" fmla="*/ 0 60000 65536"/>
              <a:gd name="T18" fmla="*/ 0 60000 65536"/>
              <a:gd name="T19" fmla="*/ 0 60000 65536"/>
              <a:gd name="T20" fmla="*/ 0 60000 65536"/>
              <a:gd name="T21" fmla="*/ 0 w 226"/>
              <a:gd name="T22" fmla="*/ 0 h 168"/>
              <a:gd name="T23" fmla="*/ 226 w 22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 h="168">
                <a:moveTo>
                  <a:pt x="226" y="0"/>
                </a:moveTo>
                <a:lnTo>
                  <a:pt x="0" y="0"/>
                </a:lnTo>
                <a:lnTo>
                  <a:pt x="0" y="168"/>
                </a:lnTo>
                <a:lnTo>
                  <a:pt x="5" y="168"/>
                </a:lnTo>
                <a:lnTo>
                  <a:pt x="5" y="4"/>
                </a:lnTo>
                <a:lnTo>
                  <a:pt x="226" y="4"/>
                </a:lnTo>
                <a:lnTo>
                  <a:pt x="226" y="0"/>
                </a:lnTo>
                <a:close/>
              </a:path>
            </a:pathLst>
          </a:custGeom>
          <a:solidFill>
            <a:srgbClr val="9D9D9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6" name="Freeform 834"/>
          <p:cNvSpPr>
            <a:spLocks/>
          </p:cNvSpPr>
          <p:nvPr/>
        </p:nvSpPr>
        <p:spPr bwMode="auto">
          <a:xfrm>
            <a:off x="2176464" y="2076450"/>
            <a:ext cx="350837" cy="260350"/>
          </a:xfrm>
          <a:custGeom>
            <a:avLst/>
            <a:gdLst>
              <a:gd name="T0" fmla="*/ 221 w 221"/>
              <a:gd name="T1" fmla="*/ 0 h 164"/>
              <a:gd name="T2" fmla="*/ 0 w 221"/>
              <a:gd name="T3" fmla="*/ 0 h 164"/>
              <a:gd name="T4" fmla="*/ 0 w 221"/>
              <a:gd name="T5" fmla="*/ 164 h 164"/>
              <a:gd name="T6" fmla="*/ 5 w 221"/>
              <a:gd name="T7" fmla="*/ 164 h 164"/>
              <a:gd name="T8" fmla="*/ 5 w 221"/>
              <a:gd name="T9" fmla="*/ 3 h 164"/>
              <a:gd name="T10" fmla="*/ 221 w 221"/>
              <a:gd name="T11" fmla="*/ 3 h 164"/>
              <a:gd name="T12" fmla="*/ 221 w 221"/>
              <a:gd name="T13" fmla="*/ 0 h 164"/>
              <a:gd name="T14" fmla="*/ 0 60000 65536"/>
              <a:gd name="T15" fmla="*/ 0 60000 65536"/>
              <a:gd name="T16" fmla="*/ 0 60000 65536"/>
              <a:gd name="T17" fmla="*/ 0 60000 65536"/>
              <a:gd name="T18" fmla="*/ 0 60000 65536"/>
              <a:gd name="T19" fmla="*/ 0 60000 65536"/>
              <a:gd name="T20" fmla="*/ 0 60000 65536"/>
              <a:gd name="T21" fmla="*/ 0 w 221"/>
              <a:gd name="T22" fmla="*/ 0 h 164"/>
              <a:gd name="T23" fmla="*/ 221 w 221"/>
              <a:gd name="T24" fmla="*/ 164 h 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1" h="164">
                <a:moveTo>
                  <a:pt x="221" y="0"/>
                </a:moveTo>
                <a:lnTo>
                  <a:pt x="0" y="0"/>
                </a:lnTo>
                <a:lnTo>
                  <a:pt x="0" y="164"/>
                </a:lnTo>
                <a:lnTo>
                  <a:pt x="5" y="164"/>
                </a:lnTo>
                <a:lnTo>
                  <a:pt x="5" y="3"/>
                </a:lnTo>
                <a:lnTo>
                  <a:pt x="221" y="3"/>
                </a:lnTo>
                <a:lnTo>
                  <a:pt x="221" y="0"/>
                </a:lnTo>
                <a:close/>
              </a:path>
            </a:pathLst>
          </a:custGeom>
          <a:solidFill>
            <a:srgbClr val="A0A0A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7" name="Freeform 835"/>
          <p:cNvSpPr>
            <a:spLocks/>
          </p:cNvSpPr>
          <p:nvPr/>
        </p:nvSpPr>
        <p:spPr bwMode="auto">
          <a:xfrm>
            <a:off x="2184400" y="2081214"/>
            <a:ext cx="342900" cy="255587"/>
          </a:xfrm>
          <a:custGeom>
            <a:avLst/>
            <a:gdLst>
              <a:gd name="T0" fmla="*/ 216 w 216"/>
              <a:gd name="T1" fmla="*/ 0 h 161"/>
              <a:gd name="T2" fmla="*/ 0 w 216"/>
              <a:gd name="T3" fmla="*/ 0 h 161"/>
              <a:gd name="T4" fmla="*/ 0 w 216"/>
              <a:gd name="T5" fmla="*/ 161 h 161"/>
              <a:gd name="T6" fmla="*/ 5 w 216"/>
              <a:gd name="T7" fmla="*/ 161 h 161"/>
              <a:gd name="T8" fmla="*/ 5 w 216"/>
              <a:gd name="T9" fmla="*/ 4 h 161"/>
              <a:gd name="T10" fmla="*/ 216 w 216"/>
              <a:gd name="T11" fmla="*/ 4 h 161"/>
              <a:gd name="T12" fmla="*/ 216 w 216"/>
              <a:gd name="T13" fmla="*/ 0 h 161"/>
              <a:gd name="T14" fmla="*/ 0 60000 65536"/>
              <a:gd name="T15" fmla="*/ 0 60000 65536"/>
              <a:gd name="T16" fmla="*/ 0 60000 65536"/>
              <a:gd name="T17" fmla="*/ 0 60000 65536"/>
              <a:gd name="T18" fmla="*/ 0 60000 65536"/>
              <a:gd name="T19" fmla="*/ 0 60000 65536"/>
              <a:gd name="T20" fmla="*/ 0 60000 65536"/>
              <a:gd name="T21" fmla="*/ 0 w 216"/>
              <a:gd name="T22" fmla="*/ 0 h 161"/>
              <a:gd name="T23" fmla="*/ 216 w 2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61">
                <a:moveTo>
                  <a:pt x="216" y="0"/>
                </a:moveTo>
                <a:lnTo>
                  <a:pt x="0" y="0"/>
                </a:lnTo>
                <a:lnTo>
                  <a:pt x="0" y="161"/>
                </a:lnTo>
                <a:lnTo>
                  <a:pt x="5" y="161"/>
                </a:lnTo>
                <a:lnTo>
                  <a:pt x="5" y="4"/>
                </a:lnTo>
                <a:lnTo>
                  <a:pt x="216" y="4"/>
                </a:lnTo>
                <a:lnTo>
                  <a:pt x="216" y="0"/>
                </a:lnTo>
                <a:close/>
              </a:path>
            </a:pathLst>
          </a:custGeom>
          <a:solidFill>
            <a:srgbClr val="A3A3A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8" name="Freeform 836"/>
          <p:cNvSpPr>
            <a:spLocks/>
          </p:cNvSpPr>
          <p:nvPr/>
        </p:nvSpPr>
        <p:spPr bwMode="auto">
          <a:xfrm>
            <a:off x="2192338" y="2087564"/>
            <a:ext cx="334962" cy="249237"/>
          </a:xfrm>
          <a:custGeom>
            <a:avLst/>
            <a:gdLst>
              <a:gd name="T0" fmla="*/ 211 w 211"/>
              <a:gd name="T1" fmla="*/ 0 h 157"/>
              <a:gd name="T2" fmla="*/ 0 w 211"/>
              <a:gd name="T3" fmla="*/ 0 h 157"/>
              <a:gd name="T4" fmla="*/ 0 w 211"/>
              <a:gd name="T5" fmla="*/ 157 h 157"/>
              <a:gd name="T6" fmla="*/ 5 w 211"/>
              <a:gd name="T7" fmla="*/ 157 h 157"/>
              <a:gd name="T8" fmla="*/ 5 w 211"/>
              <a:gd name="T9" fmla="*/ 4 h 157"/>
              <a:gd name="T10" fmla="*/ 211 w 211"/>
              <a:gd name="T11" fmla="*/ 4 h 157"/>
              <a:gd name="T12" fmla="*/ 211 w 211"/>
              <a:gd name="T13" fmla="*/ 0 h 157"/>
              <a:gd name="T14" fmla="*/ 0 60000 65536"/>
              <a:gd name="T15" fmla="*/ 0 60000 65536"/>
              <a:gd name="T16" fmla="*/ 0 60000 65536"/>
              <a:gd name="T17" fmla="*/ 0 60000 65536"/>
              <a:gd name="T18" fmla="*/ 0 60000 65536"/>
              <a:gd name="T19" fmla="*/ 0 60000 65536"/>
              <a:gd name="T20" fmla="*/ 0 60000 65536"/>
              <a:gd name="T21" fmla="*/ 0 w 211"/>
              <a:gd name="T22" fmla="*/ 0 h 157"/>
              <a:gd name="T23" fmla="*/ 211 w 211"/>
              <a:gd name="T24" fmla="*/ 157 h 1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157">
                <a:moveTo>
                  <a:pt x="211" y="0"/>
                </a:moveTo>
                <a:lnTo>
                  <a:pt x="0" y="0"/>
                </a:lnTo>
                <a:lnTo>
                  <a:pt x="0" y="157"/>
                </a:lnTo>
                <a:lnTo>
                  <a:pt x="5" y="157"/>
                </a:lnTo>
                <a:lnTo>
                  <a:pt x="5" y="4"/>
                </a:lnTo>
                <a:lnTo>
                  <a:pt x="211" y="4"/>
                </a:lnTo>
                <a:lnTo>
                  <a:pt x="211" y="0"/>
                </a:lnTo>
                <a:close/>
              </a:path>
            </a:pathLst>
          </a:custGeom>
          <a:solidFill>
            <a:srgbClr val="A6A6A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59" name="Freeform 837"/>
          <p:cNvSpPr>
            <a:spLocks/>
          </p:cNvSpPr>
          <p:nvPr/>
        </p:nvSpPr>
        <p:spPr bwMode="auto">
          <a:xfrm>
            <a:off x="2200276" y="2093914"/>
            <a:ext cx="327025" cy="242887"/>
          </a:xfrm>
          <a:custGeom>
            <a:avLst/>
            <a:gdLst>
              <a:gd name="T0" fmla="*/ 206 w 206"/>
              <a:gd name="T1" fmla="*/ 0 h 153"/>
              <a:gd name="T2" fmla="*/ 0 w 206"/>
              <a:gd name="T3" fmla="*/ 0 h 153"/>
              <a:gd name="T4" fmla="*/ 0 w 206"/>
              <a:gd name="T5" fmla="*/ 153 h 153"/>
              <a:gd name="T6" fmla="*/ 5 w 206"/>
              <a:gd name="T7" fmla="*/ 153 h 153"/>
              <a:gd name="T8" fmla="*/ 5 w 206"/>
              <a:gd name="T9" fmla="*/ 4 h 153"/>
              <a:gd name="T10" fmla="*/ 206 w 206"/>
              <a:gd name="T11" fmla="*/ 4 h 153"/>
              <a:gd name="T12" fmla="*/ 206 w 206"/>
              <a:gd name="T13" fmla="*/ 0 h 153"/>
              <a:gd name="T14" fmla="*/ 0 60000 65536"/>
              <a:gd name="T15" fmla="*/ 0 60000 65536"/>
              <a:gd name="T16" fmla="*/ 0 60000 65536"/>
              <a:gd name="T17" fmla="*/ 0 60000 65536"/>
              <a:gd name="T18" fmla="*/ 0 60000 65536"/>
              <a:gd name="T19" fmla="*/ 0 60000 65536"/>
              <a:gd name="T20" fmla="*/ 0 60000 65536"/>
              <a:gd name="T21" fmla="*/ 0 w 206"/>
              <a:gd name="T22" fmla="*/ 0 h 153"/>
              <a:gd name="T23" fmla="*/ 206 w 20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53">
                <a:moveTo>
                  <a:pt x="206" y="0"/>
                </a:moveTo>
                <a:lnTo>
                  <a:pt x="0" y="0"/>
                </a:lnTo>
                <a:lnTo>
                  <a:pt x="0" y="153"/>
                </a:lnTo>
                <a:lnTo>
                  <a:pt x="5" y="153"/>
                </a:lnTo>
                <a:lnTo>
                  <a:pt x="5" y="4"/>
                </a:lnTo>
                <a:lnTo>
                  <a:pt x="206" y="4"/>
                </a:lnTo>
                <a:lnTo>
                  <a:pt x="206" y="0"/>
                </a:lnTo>
                <a:close/>
              </a:path>
            </a:pathLst>
          </a:custGeom>
          <a:solidFill>
            <a:srgbClr val="A9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0" name="Freeform 838"/>
          <p:cNvSpPr>
            <a:spLocks/>
          </p:cNvSpPr>
          <p:nvPr/>
        </p:nvSpPr>
        <p:spPr bwMode="auto">
          <a:xfrm>
            <a:off x="2208214" y="2100264"/>
            <a:ext cx="319087" cy="236537"/>
          </a:xfrm>
          <a:custGeom>
            <a:avLst/>
            <a:gdLst>
              <a:gd name="T0" fmla="*/ 201 w 201"/>
              <a:gd name="T1" fmla="*/ 0 h 149"/>
              <a:gd name="T2" fmla="*/ 0 w 201"/>
              <a:gd name="T3" fmla="*/ 0 h 149"/>
              <a:gd name="T4" fmla="*/ 0 w 201"/>
              <a:gd name="T5" fmla="*/ 149 h 149"/>
              <a:gd name="T6" fmla="*/ 5 w 201"/>
              <a:gd name="T7" fmla="*/ 149 h 149"/>
              <a:gd name="T8" fmla="*/ 5 w 201"/>
              <a:gd name="T9" fmla="*/ 4 h 149"/>
              <a:gd name="T10" fmla="*/ 201 w 201"/>
              <a:gd name="T11" fmla="*/ 4 h 149"/>
              <a:gd name="T12" fmla="*/ 201 w 201"/>
              <a:gd name="T13" fmla="*/ 0 h 149"/>
              <a:gd name="T14" fmla="*/ 0 60000 65536"/>
              <a:gd name="T15" fmla="*/ 0 60000 65536"/>
              <a:gd name="T16" fmla="*/ 0 60000 65536"/>
              <a:gd name="T17" fmla="*/ 0 60000 65536"/>
              <a:gd name="T18" fmla="*/ 0 60000 65536"/>
              <a:gd name="T19" fmla="*/ 0 60000 65536"/>
              <a:gd name="T20" fmla="*/ 0 60000 65536"/>
              <a:gd name="T21" fmla="*/ 0 w 201"/>
              <a:gd name="T22" fmla="*/ 0 h 149"/>
              <a:gd name="T23" fmla="*/ 201 w 201"/>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149">
                <a:moveTo>
                  <a:pt x="201" y="0"/>
                </a:moveTo>
                <a:lnTo>
                  <a:pt x="0" y="0"/>
                </a:lnTo>
                <a:lnTo>
                  <a:pt x="0" y="149"/>
                </a:lnTo>
                <a:lnTo>
                  <a:pt x="5" y="149"/>
                </a:lnTo>
                <a:lnTo>
                  <a:pt x="5" y="4"/>
                </a:lnTo>
                <a:lnTo>
                  <a:pt x="201" y="4"/>
                </a:lnTo>
                <a:lnTo>
                  <a:pt x="201" y="0"/>
                </a:lnTo>
                <a:close/>
              </a:path>
            </a:pathLst>
          </a:custGeom>
          <a:solidFill>
            <a:srgbClr val="ACACA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1" name="Freeform 839"/>
          <p:cNvSpPr>
            <a:spLocks/>
          </p:cNvSpPr>
          <p:nvPr/>
        </p:nvSpPr>
        <p:spPr bwMode="auto">
          <a:xfrm>
            <a:off x="2216150" y="2106614"/>
            <a:ext cx="311150" cy="230187"/>
          </a:xfrm>
          <a:custGeom>
            <a:avLst/>
            <a:gdLst>
              <a:gd name="T0" fmla="*/ 196 w 196"/>
              <a:gd name="T1" fmla="*/ 0 h 145"/>
              <a:gd name="T2" fmla="*/ 0 w 196"/>
              <a:gd name="T3" fmla="*/ 0 h 145"/>
              <a:gd name="T4" fmla="*/ 0 w 196"/>
              <a:gd name="T5" fmla="*/ 145 h 145"/>
              <a:gd name="T6" fmla="*/ 5 w 196"/>
              <a:gd name="T7" fmla="*/ 145 h 145"/>
              <a:gd name="T8" fmla="*/ 5 w 196"/>
              <a:gd name="T9" fmla="*/ 3 h 145"/>
              <a:gd name="T10" fmla="*/ 196 w 196"/>
              <a:gd name="T11" fmla="*/ 3 h 145"/>
              <a:gd name="T12" fmla="*/ 196 w 196"/>
              <a:gd name="T13" fmla="*/ 0 h 145"/>
              <a:gd name="T14" fmla="*/ 0 60000 65536"/>
              <a:gd name="T15" fmla="*/ 0 60000 65536"/>
              <a:gd name="T16" fmla="*/ 0 60000 65536"/>
              <a:gd name="T17" fmla="*/ 0 60000 65536"/>
              <a:gd name="T18" fmla="*/ 0 60000 65536"/>
              <a:gd name="T19" fmla="*/ 0 60000 65536"/>
              <a:gd name="T20" fmla="*/ 0 60000 65536"/>
              <a:gd name="T21" fmla="*/ 0 w 196"/>
              <a:gd name="T22" fmla="*/ 0 h 145"/>
              <a:gd name="T23" fmla="*/ 196 w 196"/>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45">
                <a:moveTo>
                  <a:pt x="196" y="0"/>
                </a:moveTo>
                <a:lnTo>
                  <a:pt x="0" y="0"/>
                </a:lnTo>
                <a:lnTo>
                  <a:pt x="0" y="145"/>
                </a:lnTo>
                <a:lnTo>
                  <a:pt x="5" y="145"/>
                </a:lnTo>
                <a:lnTo>
                  <a:pt x="5" y="3"/>
                </a:lnTo>
                <a:lnTo>
                  <a:pt x="196" y="3"/>
                </a:lnTo>
                <a:lnTo>
                  <a:pt x="196" y="0"/>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2" name="Freeform 840"/>
          <p:cNvSpPr>
            <a:spLocks/>
          </p:cNvSpPr>
          <p:nvPr/>
        </p:nvSpPr>
        <p:spPr bwMode="auto">
          <a:xfrm>
            <a:off x="2224088" y="2111376"/>
            <a:ext cx="303212" cy="225425"/>
          </a:xfrm>
          <a:custGeom>
            <a:avLst/>
            <a:gdLst>
              <a:gd name="T0" fmla="*/ 191 w 191"/>
              <a:gd name="T1" fmla="*/ 0 h 142"/>
              <a:gd name="T2" fmla="*/ 0 w 191"/>
              <a:gd name="T3" fmla="*/ 0 h 142"/>
              <a:gd name="T4" fmla="*/ 0 w 191"/>
              <a:gd name="T5" fmla="*/ 142 h 142"/>
              <a:gd name="T6" fmla="*/ 5 w 191"/>
              <a:gd name="T7" fmla="*/ 142 h 142"/>
              <a:gd name="T8" fmla="*/ 5 w 191"/>
              <a:gd name="T9" fmla="*/ 4 h 142"/>
              <a:gd name="T10" fmla="*/ 191 w 191"/>
              <a:gd name="T11" fmla="*/ 4 h 142"/>
              <a:gd name="T12" fmla="*/ 191 w 191"/>
              <a:gd name="T13" fmla="*/ 0 h 142"/>
              <a:gd name="T14" fmla="*/ 0 60000 65536"/>
              <a:gd name="T15" fmla="*/ 0 60000 65536"/>
              <a:gd name="T16" fmla="*/ 0 60000 65536"/>
              <a:gd name="T17" fmla="*/ 0 60000 65536"/>
              <a:gd name="T18" fmla="*/ 0 60000 65536"/>
              <a:gd name="T19" fmla="*/ 0 60000 65536"/>
              <a:gd name="T20" fmla="*/ 0 60000 65536"/>
              <a:gd name="T21" fmla="*/ 0 w 191"/>
              <a:gd name="T22" fmla="*/ 0 h 142"/>
              <a:gd name="T23" fmla="*/ 191 w 191"/>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1" h="142">
                <a:moveTo>
                  <a:pt x="191" y="0"/>
                </a:moveTo>
                <a:lnTo>
                  <a:pt x="0" y="0"/>
                </a:lnTo>
                <a:lnTo>
                  <a:pt x="0" y="142"/>
                </a:lnTo>
                <a:lnTo>
                  <a:pt x="5" y="142"/>
                </a:lnTo>
                <a:lnTo>
                  <a:pt x="5" y="4"/>
                </a:lnTo>
                <a:lnTo>
                  <a:pt x="191" y="4"/>
                </a:lnTo>
                <a:lnTo>
                  <a:pt x="191" y="0"/>
                </a:lnTo>
                <a:close/>
              </a:path>
            </a:pathLst>
          </a:custGeom>
          <a:solidFill>
            <a:srgbClr val="B1B1B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3" name="Freeform 841"/>
          <p:cNvSpPr>
            <a:spLocks/>
          </p:cNvSpPr>
          <p:nvPr/>
        </p:nvSpPr>
        <p:spPr bwMode="auto">
          <a:xfrm>
            <a:off x="2232026" y="2117726"/>
            <a:ext cx="295275" cy="219075"/>
          </a:xfrm>
          <a:custGeom>
            <a:avLst/>
            <a:gdLst>
              <a:gd name="T0" fmla="*/ 186 w 186"/>
              <a:gd name="T1" fmla="*/ 0 h 138"/>
              <a:gd name="T2" fmla="*/ 0 w 186"/>
              <a:gd name="T3" fmla="*/ 0 h 138"/>
              <a:gd name="T4" fmla="*/ 0 w 186"/>
              <a:gd name="T5" fmla="*/ 138 h 138"/>
              <a:gd name="T6" fmla="*/ 5 w 186"/>
              <a:gd name="T7" fmla="*/ 138 h 138"/>
              <a:gd name="T8" fmla="*/ 5 w 186"/>
              <a:gd name="T9" fmla="*/ 4 h 138"/>
              <a:gd name="T10" fmla="*/ 186 w 186"/>
              <a:gd name="T11" fmla="*/ 4 h 138"/>
              <a:gd name="T12" fmla="*/ 186 w 186"/>
              <a:gd name="T13" fmla="*/ 0 h 138"/>
              <a:gd name="T14" fmla="*/ 0 60000 65536"/>
              <a:gd name="T15" fmla="*/ 0 60000 65536"/>
              <a:gd name="T16" fmla="*/ 0 60000 65536"/>
              <a:gd name="T17" fmla="*/ 0 60000 65536"/>
              <a:gd name="T18" fmla="*/ 0 60000 65536"/>
              <a:gd name="T19" fmla="*/ 0 60000 65536"/>
              <a:gd name="T20" fmla="*/ 0 60000 65536"/>
              <a:gd name="T21" fmla="*/ 0 w 186"/>
              <a:gd name="T22" fmla="*/ 0 h 138"/>
              <a:gd name="T23" fmla="*/ 186 w 186"/>
              <a:gd name="T24" fmla="*/ 138 h 1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138">
                <a:moveTo>
                  <a:pt x="186" y="0"/>
                </a:moveTo>
                <a:lnTo>
                  <a:pt x="0" y="0"/>
                </a:lnTo>
                <a:lnTo>
                  <a:pt x="0" y="138"/>
                </a:lnTo>
                <a:lnTo>
                  <a:pt x="5" y="138"/>
                </a:lnTo>
                <a:lnTo>
                  <a:pt x="5" y="4"/>
                </a:lnTo>
                <a:lnTo>
                  <a:pt x="186" y="4"/>
                </a:lnTo>
                <a:lnTo>
                  <a:pt x="186" y="0"/>
                </a:lnTo>
                <a:close/>
              </a:path>
            </a:pathLst>
          </a:custGeom>
          <a:solidFill>
            <a:srgbClr val="B3B3B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4" name="Freeform 842"/>
          <p:cNvSpPr>
            <a:spLocks/>
          </p:cNvSpPr>
          <p:nvPr/>
        </p:nvSpPr>
        <p:spPr bwMode="auto">
          <a:xfrm>
            <a:off x="2239964" y="2124076"/>
            <a:ext cx="287337" cy="212725"/>
          </a:xfrm>
          <a:custGeom>
            <a:avLst/>
            <a:gdLst>
              <a:gd name="T0" fmla="*/ 181 w 181"/>
              <a:gd name="T1" fmla="*/ 0 h 134"/>
              <a:gd name="T2" fmla="*/ 0 w 181"/>
              <a:gd name="T3" fmla="*/ 0 h 134"/>
              <a:gd name="T4" fmla="*/ 0 w 181"/>
              <a:gd name="T5" fmla="*/ 134 h 134"/>
              <a:gd name="T6" fmla="*/ 6 w 181"/>
              <a:gd name="T7" fmla="*/ 134 h 134"/>
              <a:gd name="T8" fmla="*/ 6 w 181"/>
              <a:gd name="T9" fmla="*/ 4 h 134"/>
              <a:gd name="T10" fmla="*/ 181 w 181"/>
              <a:gd name="T11" fmla="*/ 4 h 134"/>
              <a:gd name="T12" fmla="*/ 181 w 181"/>
              <a:gd name="T13" fmla="*/ 0 h 134"/>
              <a:gd name="T14" fmla="*/ 0 60000 65536"/>
              <a:gd name="T15" fmla="*/ 0 60000 65536"/>
              <a:gd name="T16" fmla="*/ 0 60000 65536"/>
              <a:gd name="T17" fmla="*/ 0 60000 65536"/>
              <a:gd name="T18" fmla="*/ 0 60000 65536"/>
              <a:gd name="T19" fmla="*/ 0 60000 65536"/>
              <a:gd name="T20" fmla="*/ 0 60000 65536"/>
              <a:gd name="T21" fmla="*/ 0 w 181"/>
              <a:gd name="T22" fmla="*/ 0 h 134"/>
              <a:gd name="T23" fmla="*/ 181 w 181"/>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1" h="134">
                <a:moveTo>
                  <a:pt x="181" y="0"/>
                </a:moveTo>
                <a:lnTo>
                  <a:pt x="0" y="0"/>
                </a:lnTo>
                <a:lnTo>
                  <a:pt x="0" y="134"/>
                </a:lnTo>
                <a:lnTo>
                  <a:pt x="6" y="134"/>
                </a:lnTo>
                <a:lnTo>
                  <a:pt x="6" y="4"/>
                </a:lnTo>
                <a:lnTo>
                  <a:pt x="181" y="4"/>
                </a:lnTo>
                <a:lnTo>
                  <a:pt x="181" y="0"/>
                </a:lnTo>
                <a:close/>
              </a:path>
            </a:pathLst>
          </a:custGeom>
          <a:solidFill>
            <a:srgbClr val="B5B5B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5" name="Freeform 843"/>
          <p:cNvSpPr>
            <a:spLocks/>
          </p:cNvSpPr>
          <p:nvPr/>
        </p:nvSpPr>
        <p:spPr bwMode="auto">
          <a:xfrm>
            <a:off x="2249488" y="2130426"/>
            <a:ext cx="277812" cy="206375"/>
          </a:xfrm>
          <a:custGeom>
            <a:avLst/>
            <a:gdLst>
              <a:gd name="T0" fmla="*/ 175 w 175"/>
              <a:gd name="T1" fmla="*/ 0 h 130"/>
              <a:gd name="T2" fmla="*/ 0 w 175"/>
              <a:gd name="T3" fmla="*/ 0 h 130"/>
              <a:gd name="T4" fmla="*/ 0 w 175"/>
              <a:gd name="T5" fmla="*/ 130 h 130"/>
              <a:gd name="T6" fmla="*/ 6 w 175"/>
              <a:gd name="T7" fmla="*/ 130 h 130"/>
              <a:gd name="T8" fmla="*/ 6 w 175"/>
              <a:gd name="T9" fmla="*/ 4 h 130"/>
              <a:gd name="T10" fmla="*/ 175 w 175"/>
              <a:gd name="T11" fmla="*/ 4 h 130"/>
              <a:gd name="T12" fmla="*/ 175 w 175"/>
              <a:gd name="T13" fmla="*/ 0 h 130"/>
              <a:gd name="T14" fmla="*/ 0 60000 65536"/>
              <a:gd name="T15" fmla="*/ 0 60000 65536"/>
              <a:gd name="T16" fmla="*/ 0 60000 65536"/>
              <a:gd name="T17" fmla="*/ 0 60000 65536"/>
              <a:gd name="T18" fmla="*/ 0 60000 65536"/>
              <a:gd name="T19" fmla="*/ 0 60000 65536"/>
              <a:gd name="T20" fmla="*/ 0 60000 65536"/>
              <a:gd name="T21" fmla="*/ 0 w 175"/>
              <a:gd name="T22" fmla="*/ 0 h 130"/>
              <a:gd name="T23" fmla="*/ 175 w 175"/>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30">
                <a:moveTo>
                  <a:pt x="175" y="0"/>
                </a:moveTo>
                <a:lnTo>
                  <a:pt x="0" y="0"/>
                </a:lnTo>
                <a:lnTo>
                  <a:pt x="0" y="130"/>
                </a:lnTo>
                <a:lnTo>
                  <a:pt x="6" y="130"/>
                </a:lnTo>
                <a:lnTo>
                  <a:pt x="6" y="4"/>
                </a:lnTo>
                <a:lnTo>
                  <a:pt x="175" y="4"/>
                </a:lnTo>
                <a:lnTo>
                  <a:pt x="175" y="0"/>
                </a:lnTo>
                <a:close/>
              </a:path>
            </a:pathLst>
          </a:custGeom>
          <a:solidFill>
            <a:srgbClr val="B8B8B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6" name="Freeform 844"/>
          <p:cNvSpPr>
            <a:spLocks/>
          </p:cNvSpPr>
          <p:nvPr/>
        </p:nvSpPr>
        <p:spPr bwMode="auto">
          <a:xfrm>
            <a:off x="2259014" y="2136776"/>
            <a:ext cx="268287" cy="200025"/>
          </a:xfrm>
          <a:custGeom>
            <a:avLst/>
            <a:gdLst>
              <a:gd name="T0" fmla="*/ 169 w 169"/>
              <a:gd name="T1" fmla="*/ 0 h 126"/>
              <a:gd name="T2" fmla="*/ 0 w 169"/>
              <a:gd name="T3" fmla="*/ 0 h 126"/>
              <a:gd name="T4" fmla="*/ 0 w 169"/>
              <a:gd name="T5" fmla="*/ 126 h 126"/>
              <a:gd name="T6" fmla="*/ 6 w 169"/>
              <a:gd name="T7" fmla="*/ 126 h 126"/>
              <a:gd name="T8" fmla="*/ 6 w 169"/>
              <a:gd name="T9" fmla="*/ 5 h 126"/>
              <a:gd name="T10" fmla="*/ 169 w 169"/>
              <a:gd name="T11" fmla="*/ 5 h 126"/>
              <a:gd name="T12" fmla="*/ 169 w 169"/>
              <a:gd name="T13" fmla="*/ 0 h 126"/>
              <a:gd name="T14" fmla="*/ 0 60000 65536"/>
              <a:gd name="T15" fmla="*/ 0 60000 65536"/>
              <a:gd name="T16" fmla="*/ 0 60000 65536"/>
              <a:gd name="T17" fmla="*/ 0 60000 65536"/>
              <a:gd name="T18" fmla="*/ 0 60000 65536"/>
              <a:gd name="T19" fmla="*/ 0 60000 65536"/>
              <a:gd name="T20" fmla="*/ 0 60000 65536"/>
              <a:gd name="T21" fmla="*/ 0 w 169"/>
              <a:gd name="T22" fmla="*/ 0 h 126"/>
              <a:gd name="T23" fmla="*/ 169 w 169"/>
              <a:gd name="T24" fmla="*/ 126 h 1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9" h="126">
                <a:moveTo>
                  <a:pt x="169" y="0"/>
                </a:moveTo>
                <a:lnTo>
                  <a:pt x="0" y="0"/>
                </a:lnTo>
                <a:lnTo>
                  <a:pt x="0" y="126"/>
                </a:lnTo>
                <a:lnTo>
                  <a:pt x="6" y="126"/>
                </a:lnTo>
                <a:lnTo>
                  <a:pt x="6" y="5"/>
                </a:lnTo>
                <a:lnTo>
                  <a:pt x="169" y="5"/>
                </a:lnTo>
                <a:lnTo>
                  <a:pt x="169" y="0"/>
                </a:lnTo>
                <a:close/>
              </a:path>
            </a:pathLst>
          </a:custGeom>
          <a:solidFill>
            <a:srgbClr val="BABABA"/>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7" name="Freeform 845"/>
          <p:cNvSpPr>
            <a:spLocks/>
          </p:cNvSpPr>
          <p:nvPr/>
        </p:nvSpPr>
        <p:spPr bwMode="auto">
          <a:xfrm>
            <a:off x="2268538" y="2144714"/>
            <a:ext cx="258762" cy="192087"/>
          </a:xfrm>
          <a:custGeom>
            <a:avLst/>
            <a:gdLst>
              <a:gd name="T0" fmla="*/ 163 w 163"/>
              <a:gd name="T1" fmla="*/ 0 h 121"/>
              <a:gd name="T2" fmla="*/ 0 w 163"/>
              <a:gd name="T3" fmla="*/ 0 h 121"/>
              <a:gd name="T4" fmla="*/ 0 w 163"/>
              <a:gd name="T5" fmla="*/ 121 h 121"/>
              <a:gd name="T6" fmla="*/ 5 w 163"/>
              <a:gd name="T7" fmla="*/ 121 h 121"/>
              <a:gd name="T8" fmla="*/ 5 w 163"/>
              <a:gd name="T9" fmla="*/ 4 h 121"/>
              <a:gd name="T10" fmla="*/ 163 w 163"/>
              <a:gd name="T11" fmla="*/ 4 h 121"/>
              <a:gd name="T12" fmla="*/ 163 w 163"/>
              <a:gd name="T13" fmla="*/ 0 h 121"/>
              <a:gd name="T14" fmla="*/ 0 60000 65536"/>
              <a:gd name="T15" fmla="*/ 0 60000 65536"/>
              <a:gd name="T16" fmla="*/ 0 60000 65536"/>
              <a:gd name="T17" fmla="*/ 0 60000 65536"/>
              <a:gd name="T18" fmla="*/ 0 60000 65536"/>
              <a:gd name="T19" fmla="*/ 0 60000 65536"/>
              <a:gd name="T20" fmla="*/ 0 60000 65536"/>
              <a:gd name="T21" fmla="*/ 0 w 163"/>
              <a:gd name="T22" fmla="*/ 0 h 121"/>
              <a:gd name="T23" fmla="*/ 163 w 163"/>
              <a:gd name="T24" fmla="*/ 121 h 1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121">
                <a:moveTo>
                  <a:pt x="163" y="0"/>
                </a:moveTo>
                <a:lnTo>
                  <a:pt x="0" y="0"/>
                </a:lnTo>
                <a:lnTo>
                  <a:pt x="0" y="121"/>
                </a:lnTo>
                <a:lnTo>
                  <a:pt x="5" y="121"/>
                </a:lnTo>
                <a:lnTo>
                  <a:pt x="5" y="4"/>
                </a:lnTo>
                <a:lnTo>
                  <a:pt x="163" y="4"/>
                </a:lnTo>
                <a:lnTo>
                  <a:pt x="163" y="0"/>
                </a:lnTo>
                <a:close/>
              </a:path>
            </a:pathLst>
          </a:custGeom>
          <a:solidFill>
            <a:srgbClr val="BDBDB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8" name="Freeform 846"/>
          <p:cNvSpPr>
            <a:spLocks/>
          </p:cNvSpPr>
          <p:nvPr/>
        </p:nvSpPr>
        <p:spPr bwMode="auto">
          <a:xfrm>
            <a:off x="2276476" y="2151064"/>
            <a:ext cx="250825" cy="185737"/>
          </a:xfrm>
          <a:custGeom>
            <a:avLst/>
            <a:gdLst>
              <a:gd name="T0" fmla="*/ 158 w 158"/>
              <a:gd name="T1" fmla="*/ 0 h 117"/>
              <a:gd name="T2" fmla="*/ 0 w 158"/>
              <a:gd name="T3" fmla="*/ 0 h 117"/>
              <a:gd name="T4" fmla="*/ 0 w 158"/>
              <a:gd name="T5" fmla="*/ 117 h 117"/>
              <a:gd name="T6" fmla="*/ 6 w 158"/>
              <a:gd name="T7" fmla="*/ 117 h 117"/>
              <a:gd name="T8" fmla="*/ 6 w 158"/>
              <a:gd name="T9" fmla="*/ 5 h 117"/>
              <a:gd name="T10" fmla="*/ 158 w 158"/>
              <a:gd name="T11" fmla="*/ 5 h 117"/>
              <a:gd name="T12" fmla="*/ 158 w 158"/>
              <a:gd name="T13" fmla="*/ 0 h 117"/>
              <a:gd name="T14" fmla="*/ 0 60000 65536"/>
              <a:gd name="T15" fmla="*/ 0 60000 65536"/>
              <a:gd name="T16" fmla="*/ 0 60000 65536"/>
              <a:gd name="T17" fmla="*/ 0 60000 65536"/>
              <a:gd name="T18" fmla="*/ 0 60000 65536"/>
              <a:gd name="T19" fmla="*/ 0 60000 65536"/>
              <a:gd name="T20" fmla="*/ 0 60000 65536"/>
              <a:gd name="T21" fmla="*/ 0 w 158"/>
              <a:gd name="T22" fmla="*/ 0 h 117"/>
              <a:gd name="T23" fmla="*/ 158 w 15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17">
                <a:moveTo>
                  <a:pt x="158" y="0"/>
                </a:moveTo>
                <a:lnTo>
                  <a:pt x="0" y="0"/>
                </a:lnTo>
                <a:lnTo>
                  <a:pt x="0" y="117"/>
                </a:lnTo>
                <a:lnTo>
                  <a:pt x="6" y="117"/>
                </a:lnTo>
                <a:lnTo>
                  <a:pt x="6" y="5"/>
                </a:lnTo>
                <a:lnTo>
                  <a:pt x="158" y="5"/>
                </a:lnTo>
                <a:lnTo>
                  <a:pt x="158" y="0"/>
                </a:lnTo>
                <a:close/>
              </a:path>
            </a:pathLst>
          </a:custGeom>
          <a:solidFill>
            <a:srgbClr val="BFBFB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69" name="Freeform 847"/>
          <p:cNvSpPr>
            <a:spLocks/>
          </p:cNvSpPr>
          <p:nvPr/>
        </p:nvSpPr>
        <p:spPr bwMode="auto">
          <a:xfrm>
            <a:off x="2286000" y="2159000"/>
            <a:ext cx="241300" cy="177800"/>
          </a:xfrm>
          <a:custGeom>
            <a:avLst/>
            <a:gdLst>
              <a:gd name="T0" fmla="*/ 152 w 152"/>
              <a:gd name="T1" fmla="*/ 0 h 112"/>
              <a:gd name="T2" fmla="*/ 0 w 152"/>
              <a:gd name="T3" fmla="*/ 0 h 112"/>
              <a:gd name="T4" fmla="*/ 0 w 152"/>
              <a:gd name="T5" fmla="*/ 112 h 112"/>
              <a:gd name="T6" fmla="*/ 7 w 152"/>
              <a:gd name="T7" fmla="*/ 112 h 112"/>
              <a:gd name="T8" fmla="*/ 7 w 152"/>
              <a:gd name="T9" fmla="*/ 5 h 112"/>
              <a:gd name="T10" fmla="*/ 152 w 152"/>
              <a:gd name="T11" fmla="*/ 5 h 112"/>
              <a:gd name="T12" fmla="*/ 152 w 152"/>
              <a:gd name="T13" fmla="*/ 0 h 112"/>
              <a:gd name="T14" fmla="*/ 0 60000 65536"/>
              <a:gd name="T15" fmla="*/ 0 60000 65536"/>
              <a:gd name="T16" fmla="*/ 0 60000 65536"/>
              <a:gd name="T17" fmla="*/ 0 60000 65536"/>
              <a:gd name="T18" fmla="*/ 0 60000 65536"/>
              <a:gd name="T19" fmla="*/ 0 60000 65536"/>
              <a:gd name="T20" fmla="*/ 0 60000 65536"/>
              <a:gd name="T21" fmla="*/ 0 w 152"/>
              <a:gd name="T22" fmla="*/ 0 h 112"/>
              <a:gd name="T23" fmla="*/ 152 w 152"/>
              <a:gd name="T24" fmla="*/ 112 h 1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12">
                <a:moveTo>
                  <a:pt x="152" y="0"/>
                </a:moveTo>
                <a:lnTo>
                  <a:pt x="0" y="0"/>
                </a:lnTo>
                <a:lnTo>
                  <a:pt x="0" y="112"/>
                </a:lnTo>
                <a:lnTo>
                  <a:pt x="7" y="112"/>
                </a:lnTo>
                <a:lnTo>
                  <a:pt x="7" y="5"/>
                </a:lnTo>
                <a:lnTo>
                  <a:pt x="152" y="5"/>
                </a:lnTo>
                <a:lnTo>
                  <a:pt x="152" y="0"/>
                </a:lnTo>
                <a:close/>
              </a:path>
            </a:pathLst>
          </a:custGeom>
          <a:solidFill>
            <a:srgbClr val="C1C1C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0" name="Freeform 848"/>
          <p:cNvSpPr>
            <a:spLocks/>
          </p:cNvSpPr>
          <p:nvPr/>
        </p:nvSpPr>
        <p:spPr bwMode="auto">
          <a:xfrm>
            <a:off x="2297114" y="2166938"/>
            <a:ext cx="230187" cy="169862"/>
          </a:xfrm>
          <a:custGeom>
            <a:avLst/>
            <a:gdLst>
              <a:gd name="T0" fmla="*/ 145 w 145"/>
              <a:gd name="T1" fmla="*/ 0 h 107"/>
              <a:gd name="T2" fmla="*/ 0 w 145"/>
              <a:gd name="T3" fmla="*/ 0 h 107"/>
              <a:gd name="T4" fmla="*/ 0 w 145"/>
              <a:gd name="T5" fmla="*/ 107 h 107"/>
              <a:gd name="T6" fmla="*/ 7 w 145"/>
              <a:gd name="T7" fmla="*/ 107 h 107"/>
              <a:gd name="T8" fmla="*/ 7 w 145"/>
              <a:gd name="T9" fmla="*/ 5 h 107"/>
              <a:gd name="T10" fmla="*/ 145 w 145"/>
              <a:gd name="T11" fmla="*/ 5 h 107"/>
              <a:gd name="T12" fmla="*/ 145 w 145"/>
              <a:gd name="T13" fmla="*/ 0 h 107"/>
              <a:gd name="T14" fmla="*/ 0 60000 65536"/>
              <a:gd name="T15" fmla="*/ 0 60000 65536"/>
              <a:gd name="T16" fmla="*/ 0 60000 65536"/>
              <a:gd name="T17" fmla="*/ 0 60000 65536"/>
              <a:gd name="T18" fmla="*/ 0 60000 65536"/>
              <a:gd name="T19" fmla="*/ 0 60000 65536"/>
              <a:gd name="T20" fmla="*/ 0 60000 65536"/>
              <a:gd name="T21" fmla="*/ 0 w 145"/>
              <a:gd name="T22" fmla="*/ 0 h 107"/>
              <a:gd name="T23" fmla="*/ 145 w 145"/>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5" h="107">
                <a:moveTo>
                  <a:pt x="145" y="0"/>
                </a:moveTo>
                <a:lnTo>
                  <a:pt x="0" y="0"/>
                </a:lnTo>
                <a:lnTo>
                  <a:pt x="0" y="107"/>
                </a:lnTo>
                <a:lnTo>
                  <a:pt x="7" y="107"/>
                </a:lnTo>
                <a:lnTo>
                  <a:pt x="7" y="5"/>
                </a:lnTo>
                <a:lnTo>
                  <a:pt x="145" y="5"/>
                </a:lnTo>
                <a:lnTo>
                  <a:pt x="145" y="0"/>
                </a:lnTo>
                <a:close/>
              </a:path>
            </a:pathLst>
          </a:custGeom>
          <a:solidFill>
            <a:srgbClr val="C4C4C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1" name="Freeform 849"/>
          <p:cNvSpPr>
            <a:spLocks/>
          </p:cNvSpPr>
          <p:nvPr/>
        </p:nvSpPr>
        <p:spPr bwMode="auto">
          <a:xfrm>
            <a:off x="2308226" y="2174876"/>
            <a:ext cx="219075" cy="161925"/>
          </a:xfrm>
          <a:custGeom>
            <a:avLst/>
            <a:gdLst>
              <a:gd name="T0" fmla="*/ 138 w 138"/>
              <a:gd name="T1" fmla="*/ 0 h 102"/>
              <a:gd name="T2" fmla="*/ 0 w 138"/>
              <a:gd name="T3" fmla="*/ 0 h 102"/>
              <a:gd name="T4" fmla="*/ 0 w 138"/>
              <a:gd name="T5" fmla="*/ 102 h 102"/>
              <a:gd name="T6" fmla="*/ 7 w 138"/>
              <a:gd name="T7" fmla="*/ 102 h 102"/>
              <a:gd name="T8" fmla="*/ 7 w 138"/>
              <a:gd name="T9" fmla="*/ 5 h 102"/>
              <a:gd name="T10" fmla="*/ 138 w 138"/>
              <a:gd name="T11" fmla="*/ 5 h 102"/>
              <a:gd name="T12" fmla="*/ 138 w 138"/>
              <a:gd name="T13" fmla="*/ 0 h 102"/>
              <a:gd name="T14" fmla="*/ 0 60000 65536"/>
              <a:gd name="T15" fmla="*/ 0 60000 65536"/>
              <a:gd name="T16" fmla="*/ 0 60000 65536"/>
              <a:gd name="T17" fmla="*/ 0 60000 65536"/>
              <a:gd name="T18" fmla="*/ 0 60000 65536"/>
              <a:gd name="T19" fmla="*/ 0 60000 65536"/>
              <a:gd name="T20" fmla="*/ 0 60000 65536"/>
              <a:gd name="T21" fmla="*/ 0 w 138"/>
              <a:gd name="T22" fmla="*/ 0 h 102"/>
              <a:gd name="T23" fmla="*/ 138 w 13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02">
                <a:moveTo>
                  <a:pt x="138" y="0"/>
                </a:moveTo>
                <a:lnTo>
                  <a:pt x="0" y="0"/>
                </a:lnTo>
                <a:lnTo>
                  <a:pt x="0" y="102"/>
                </a:lnTo>
                <a:lnTo>
                  <a:pt x="7" y="102"/>
                </a:lnTo>
                <a:lnTo>
                  <a:pt x="7" y="5"/>
                </a:lnTo>
                <a:lnTo>
                  <a:pt x="138" y="5"/>
                </a:lnTo>
                <a:lnTo>
                  <a:pt x="138" y="0"/>
                </a:lnTo>
                <a:close/>
              </a:path>
            </a:pathLst>
          </a:custGeom>
          <a:solidFill>
            <a:srgbClr val="C6C6C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2" name="Freeform 850"/>
          <p:cNvSpPr>
            <a:spLocks/>
          </p:cNvSpPr>
          <p:nvPr/>
        </p:nvSpPr>
        <p:spPr bwMode="auto">
          <a:xfrm>
            <a:off x="2319338" y="2182814"/>
            <a:ext cx="207962" cy="153987"/>
          </a:xfrm>
          <a:custGeom>
            <a:avLst/>
            <a:gdLst>
              <a:gd name="T0" fmla="*/ 131 w 131"/>
              <a:gd name="T1" fmla="*/ 0 h 97"/>
              <a:gd name="T2" fmla="*/ 0 w 131"/>
              <a:gd name="T3" fmla="*/ 0 h 97"/>
              <a:gd name="T4" fmla="*/ 0 w 131"/>
              <a:gd name="T5" fmla="*/ 97 h 97"/>
              <a:gd name="T6" fmla="*/ 7 w 131"/>
              <a:gd name="T7" fmla="*/ 97 h 97"/>
              <a:gd name="T8" fmla="*/ 7 w 131"/>
              <a:gd name="T9" fmla="*/ 5 h 97"/>
              <a:gd name="T10" fmla="*/ 131 w 131"/>
              <a:gd name="T11" fmla="*/ 5 h 97"/>
              <a:gd name="T12" fmla="*/ 131 w 131"/>
              <a:gd name="T13" fmla="*/ 0 h 97"/>
              <a:gd name="T14" fmla="*/ 0 60000 65536"/>
              <a:gd name="T15" fmla="*/ 0 60000 65536"/>
              <a:gd name="T16" fmla="*/ 0 60000 65536"/>
              <a:gd name="T17" fmla="*/ 0 60000 65536"/>
              <a:gd name="T18" fmla="*/ 0 60000 65536"/>
              <a:gd name="T19" fmla="*/ 0 60000 65536"/>
              <a:gd name="T20" fmla="*/ 0 60000 65536"/>
              <a:gd name="T21" fmla="*/ 0 w 131"/>
              <a:gd name="T22" fmla="*/ 0 h 97"/>
              <a:gd name="T23" fmla="*/ 131 w 131"/>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 h="97">
                <a:moveTo>
                  <a:pt x="131" y="0"/>
                </a:moveTo>
                <a:lnTo>
                  <a:pt x="0" y="0"/>
                </a:lnTo>
                <a:lnTo>
                  <a:pt x="0" y="97"/>
                </a:lnTo>
                <a:lnTo>
                  <a:pt x="7" y="97"/>
                </a:lnTo>
                <a:lnTo>
                  <a:pt x="7" y="5"/>
                </a:lnTo>
                <a:lnTo>
                  <a:pt x="131" y="5"/>
                </a:lnTo>
                <a:lnTo>
                  <a:pt x="131" y="0"/>
                </a:lnTo>
                <a:close/>
              </a:path>
            </a:pathLst>
          </a:custGeom>
          <a:solidFill>
            <a:srgbClr val="C9C9C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3" name="Freeform 851"/>
          <p:cNvSpPr>
            <a:spLocks/>
          </p:cNvSpPr>
          <p:nvPr/>
        </p:nvSpPr>
        <p:spPr bwMode="auto">
          <a:xfrm>
            <a:off x="2330450" y="2190750"/>
            <a:ext cx="196850" cy="146050"/>
          </a:xfrm>
          <a:custGeom>
            <a:avLst/>
            <a:gdLst>
              <a:gd name="T0" fmla="*/ 124 w 124"/>
              <a:gd name="T1" fmla="*/ 0 h 92"/>
              <a:gd name="T2" fmla="*/ 0 w 124"/>
              <a:gd name="T3" fmla="*/ 0 h 92"/>
              <a:gd name="T4" fmla="*/ 0 w 124"/>
              <a:gd name="T5" fmla="*/ 92 h 92"/>
              <a:gd name="T6" fmla="*/ 8 w 124"/>
              <a:gd name="T7" fmla="*/ 92 h 92"/>
              <a:gd name="T8" fmla="*/ 8 w 124"/>
              <a:gd name="T9" fmla="*/ 6 h 92"/>
              <a:gd name="T10" fmla="*/ 124 w 124"/>
              <a:gd name="T11" fmla="*/ 6 h 92"/>
              <a:gd name="T12" fmla="*/ 124 w 124"/>
              <a:gd name="T13" fmla="*/ 0 h 92"/>
              <a:gd name="T14" fmla="*/ 0 60000 65536"/>
              <a:gd name="T15" fmla="*/ 0 60000 65536"/>
              <a:gd name="T16" fmla="*/ 0 60000 65536"/>
              <a:gd name="T17" fmla="*/ 0 60000 65536"/>
              <a:gd name="T18" fmla="*/ 0 60000 65536"/>
              <a:gd name="T19" fmla="*/ 0 60000 65536"/>
              <a:gd name="T20" fmla="*/ 0 60000 65536"/>
              <a:gd name="T21" fmla="*/ 0 w 124"/>
              <a:gd name="T22" fmla="*/ 0 h 92"/>
              <a:gd name="T23" fmla="*/ 124 w 12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92">
                <a:moveTo>
                  <a:pt x="124" y="0"/>
                </a:moveTo>
                <a:lnTo>
                  <a:pt x="0" y="0"/>
                </a:lnTo>
                <a:lnTo>
                  <a:pt x="0" y="92"/>
                </a:lnTo>
                <a:lnTo>
                  <a:pt x="8" y="92"/>
                </a:lnTo>
                <a:lnTo>
                  <a:pt x="8" y="6"/>
                </a:lnTo>
                <a:lnTo>
                  <a:pt x="124" y="6"/>
                </a:lnTo>
                <a:lnTo>
                  <a:pt x="124" y="0"/>
                </a:lnTo>
                <a:close/>
              </a:path>
            </a:pathLst>
          </a:custGeom>
          <a:solidFill>
            <a:srgbClr val="CBCBCB"/>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4" name="Freeform 852"/>
          <p:cNvSpPr>
            <a:spLocks/>
          </p:cNvSpPr>
          <p:nvPr/>
        </p:nvSpPr>
        <p:spPr bwMode="auto">
          <a:xfrm>
            <a:off x="2343150" y="2200276"/>
            <a:ext cx="184150" cy="136525"/>
          </a:xfrm>
          <a:custGeom>
            <a:avLst/>
            <a:gdLst>
              <a:gd name="T0" fmla="*/ 116 w 116"/>
              <a:gd name="T1" fmla="*/ 0 h 86"/>
              <a:gd name="T2" fmla="*/ 0 w 116"/>
              <a:gd name="T3" fmla="*/ 0 h 86"/>
              <a:gd name="T4" fmla="*/ 0 w 116"/>
              <a:gd name="T5" fmla="*/ 86 h 86"/>
              <a:gd name="T6" fmla="*/ 9 w 116"/>
              <a:gd name="T7" fmla="*/ 85 h 86"/>
              <a:gd name="T8" fmla="*/ 9 w 116"/>
              <a:gd name="T9" fmla="*/ 7 h 86"/>
              <a:gd name="T10" fmla="*/ 115 w 116"/>
              <a:gd name="T11" fmla="*/ 7 h 86"/>
              <a:gd name="T12" fmla="*/ 116 w 116"/>
              <a:gd name="T13" fmla="*/ 0 h 86"/>
              <a:gd name="T14" fmla="*/ 0 60000 65536"/>
              <a:gd name="T15" fmla="*/ 0 60000 65536"/>
              <a:gd name="T16" fmla="*/ 0 60000 65536"/>
              <a:gd name="T17" fmla="*/ 0 60000 65536"/>
              <a:gd name="T18" fmla="*/ 0 60000 65536"/>
              <a:gd name="T19" fmla="*/ 0 60000 65536"/>
              <a:gd name="T20" fmla="*/ 0 60000 65536"/>
              <a:gd name="T21" fmla="*/ 0 w 116"/>
              <a:gd name="T22" fmla="*/ 0 h 86"/>
              <a:gd name="T23" fmla="*/ 116 w 116"/>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86">
                <a:moveTo>
                  <a:pt x="116" y="0"/>
                </a:moveTo>
                <a:lnTo>
                  <a:pt x="0" y="0"/>
                </a:lnTo>
                <a:lnTo>
                  <a:pt x="0" y="86"/>
                </a:lnTo>
                <a:lnTo>
                  <a:pt x="9" y="85"/>
                </a:lnTo>
                <a:lnTo>
                  <a:pt x="9" y="7"/>
                </a:lnTo>
                <a:lnTo>
                  <a:pt x="115" y="7"/>
                </a:lnTo>
                <a:lnTo>
                  <a:pt x="116" y="0"/>
                </a:lnTo>
                <a:close/>
              </a:path>
            </a:pathLst>
          </a:custGeom>
          <a:solidFill>
            <a:srgbClr val="CDCDC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5" name="Freeform 853"/>
          <p:cNvSpPr>
            <a:spLocks/>
          </p:cNvSpPr>
          <p:nvPr/>
        </p:nvSpPr>
        <p:spPr bwMode="auto">
          <a:xfrm>
            <a:off x="2357439" y="2211389"/>
            <a:ext cx="168275" cy="123825"/>
          </a:xfrm>
          <a:custGeom>
            <a:avLst/>
            <a:gdLst>
              <a:gd name="T0" fmla="*/ 106 w 106"/>
              <a:gd name="T1" fmla="*/ 0 h 78"/>
              <a:gd name="T2" fmla="*/ 0 w 106"/>
              <a:gd name="T3" fmla="*/ 0 h 78"/>
              <a:gd name="T4" fmla="*/ 0 w 106"/>
              <a:gd name="T5" fmla="*/ 78 h 78"/>
              <a:gd name="T6" fmla="*/ 7 w 106"/>
              <a:gd name="T7" fmla="*/ 78 h 78"/>
              <a:gd name="T8" fmla="*/ 7 w 106"/>
              <a:gd name="T9" fmla="*/ 6 h 78"/>
              <a:gd name="T10" fmla="*/ 106 w 106"/>
              <a:gd name="T11" fmla="*/ 6 h 78"/>
              <a:gd name="T12" fmla="*/ 106 w 106"/>
              <a:gd name="T13" fmla="*/ 0 h 78"/>
              <a:gd name="T14" fmla="*/ 0 60000 65536"/>
              <a:gd name="T15" fmla="*/ 0 60000 65536"/>
              <a:gd name="T16" fmla="*/ 0 60000 65536"/>
              <a:gd name="T17" fmla="*/ 0 60000 65536"/>
              <a:gd name="T18" fmla="*/ 0 60000 65536"/>
              <a:gd name="T19" fmla="*/ 0 60000 65536"/>
              <a:gd name="T20" fmla="*/ 0 60000 65536"/>
              <a:gd name="T21" fmla="*/ 0 w 106"/>
              <a:gd name="T22" fmla="*/ 0 h 78"/>
              <a:gd name="T23" fmla="*/ 106 w 106"/>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78">
                <a:moveTo>
                  <a:pt x="106" y="0"/>
                </a:moveTo>
                <a:lnTo>
                  <a:pt x="0" y="0"/>
                </a:lnTo>
                <a:lnTo>
                  <a:pt x="0" y="78"/>
                </a:lnTo>
                <a:lnTo>
                  <a:pt x="7" y="78"/>
                </a:lnTo>
                <a:lnTo>
                  <a:pt x="7" y="6"/>
                </a:lnTo>
                <a:lnTo>
                  <a:pt x="106" y="6"/>
                </a:lnTo>
                <a:lnTo>
                  <a:pt x="106" y="0"/>
                </a:lnTo>
                <a:close/>
              </a:path>
            </a:pathLst>
          </a:custGeom>
          <a:solidFill>
            <a:srgbClr val="D0D0D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6" name="Freeform 854"/>
          <p:cNvSpPr>
            <a:spLocks/>
          </p:cNvSpPr>
          <p:nvPr/>
        </p:nvSpPr>
        <p:spPr bwMode="auto">
          <a:xfrm>
            <a:off x="2368550" y="2220914"/>
            <a:ext cx="158750" cy="115887"/>
          </a:xfrm>
          <a:custGeom>
            <a:avLst/>
            <a:gdLst>
              <a:gd name="T0" fmla="*/ 99 w 100"/>
              <a:gd name="T1" fmla="*/ 0 h 73"/>
              <a:gd name="T2" fmla="*/ 0 w 100"/>
              <a:gd name="T3" fmla="*/ 0 h 73"/>
              <a:gd name="T4" fmla="*/ 0 w 100"/>
              <a:gd name="T5" fmla="*/ 72 h 73"/>
              <a:gd name="T6" fmla="*/ 9 w 100"/>
              <a:gd name="T7" fmla="*/ 73 h 73"/>
              <a:gd name="T8" fmla="*/ 9 w 100"/>
              <a:gd name="T9" fmla="*/ 6 h 73"/>
              <a:gd name="T10" fmla="*/ 100 w 100"/>
              <a:gd name="T11" fmla="*/ 6 h 73"/>
              <a:gd name="T12" fmla="*/ 99 w 100"/>
              <a:gd name="T13" fmla="*/ 0 h 73"/>
              <a:gd name="T14" fmla="*/ 0 60000 65536"/>
              <a:gd name="T15" fmla="*/ 0 60000 65536"/>
              <a:gd name="T16" fmla="*/ 0 60000 65536"/>
              <a:gd name="T17" fmla="*/ 0 60000 65536"/>
              <a:gd name="T18" fmla="*/ 0 60000 65536"/>
              <a:gd name="T19" fmla="*/ 0 60000 65536"/>
              <a:gd name="T20" fmla="*/ 0 60000 65536"/>
              <a:gd name="T21" fmla="*/ 0 w 100"/>
              <a:gd name="T22" fmla="*/ 0 h 73"/>
              <a:gd name="T23" fmla="*/ 100 w 100"/>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73">
                <a:moveTo>
                  <a:pt x="99" y="0"/>
                </a:moveTo>
                <a:lnTo>
                  <a:pt x="0" y="0"/>
                </a:lnTo>
                <a:lnTo>
                  <a:pt x="0" y="72"/>
                </a:lnTo>
                <a:lnTo>
                  <a:pt x="9" y="73"/>
                </a:lnTo>
                <a:lnTo>
                  <a:pt x="9" y="6"/>
                </a:lnTo>
                <a:lnTo>
                  <a:pt x="100" y="6"/>
                </a:lnTo>
                <a:lnTo>
                  <a:pt x="99" y="0"/>
                </a:lnTo>
                <a:close/>
              </a:path>
            </a:pathLst>
          </a:custGeom>
          <a:solidFill>
            <a:srgbClr val="D2D2D2"/>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7" name="Freeform 855"/>
          <p:cNvSpPr>
            <a:spLocks/>
          </p:cNvSpPr>
          <p:nvPr/>
        </p:nvSpPr>
        <p:spPr bwMode="auto">
          <a:xfrm>
            <a:off x="2382838" y="2230438"/>
            <a:ext cx="144462" cy="106362"/>
          </a:xfrm>
          <a:custGeom>
            <a:avLst/>
            <a:gdLst>
              <a:gd name="T0" fmla="*/ 91 w 91"/>
              <a:gd name="T1" fmla="*/ 0 h 67"/>
              <a:gd name="T2" fmla="*/ 0 w 91"/>
              <a:gd name="T3" fmla="*/ 0 h 67"/>
              <a:gd name="T4" fmla="*/ 0 w 91"/>
              <a:gd name="T5" fmla="*/ 67 h 67"/>
              <a:gd name="T6" fmla="*/ 10 w 91"/>
              <a:gd name="T7" fmla="*/ 66 h 67"/>
              <a:gd name="T8" fmla="*/ 10 w 91"/>
              <a:gd name="T9" fmla="*/ 7 h 67"/>
              <a:gd name="T10" fmla="*/ 90 w 91"/>
              <a:gd name="T11" fmla="*/ 7 h 67"/>
              <a:gd name="T12" fmla="*/ 91 w 91"/>
              <a:gd name="T13" fmla="*/ 0 h 67"/>
              <a:gd name="T14" fmla="*/ 0 60000 65536"/>
              <a:gd name="T15" fmla="*/ 0 60000 65536"/>
              <a:gd name="T16" fmla="*/ 0 60000 65536"/>
              <a:gd name="T17" fmla="*/ 0 60000 65536"/>
              <a:gd name="T18" fmla="*/ 0 60000 65536"/>
              <a:gd name="T19" fmla="*/ 0 60000 65536"/>
              <a:gd name="T20" fmla="*/ 0 60000 65536"/>
              <a:gd name="T21" fmla="*/ 0 w 91"/>
              <a:gd name="T22" fmla="*/ 0 h 67"/>
              <a:gd name="T23" fmla="*/ 91 w 91"/>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67">
                <a:moveTo>
                  <a:pt x="91" y="0"/>
                </a:moveTo>
                <a:lnTo>
                  <a:pt x="0" y="0"/>
                </a:lnTo>
                <a:lnTo>
                  <a:pt x="0" y="67"/>
                </a:lnTo>
                <a:lnTo>
                  <a:pt x="10" y="66"/>
                </a:lnTo>
                <a:lnTo>
                  <a:pt x="10" y="7"/>
                </a:lnTo>
                <a:lnTo>
                  <a:pt x="90" y="7"/>
                </a:lnTo>
                <a:lnTo>
                  <a:pt x="91" y="0"/>
                </a:lnTo>
                <a:close/>
              </a:path>
            </a:pathLst>
          </a:custGeom>
          <a:solidFill>
            <a:srgbClr val="D5D5D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8" name="Freeform 856"/>
          <p:cNvSpPr>
            <a:spLocks/>
          </p:cNvSpPr>
          <p:nvPr/>
        </p:nvSpPr>
        <p:spPr bwMode="auto">
          <a:xfrm>
            <a:off x="2398714" y="2241550"/>
            <a:ext cx="128587" cy="95250"/>
          </a:xfrm>
          <a:custGeom>
            <a:avLst/>
            <a:gdLst>
              <a:gd name="T0" fmla="*/ 80 w 81"/>
              <a:gd name="T1" fmla="*/ 0 h 60"/>
              <a:gd name="T2" fmla="*/ 0 w 81"/>
              <a:gd name="T3" fmla="*/ 0 h 60"/>
              <a:gd name="T4" fmla="*/ 0 w 81"/>
              <a:gd name="T5" fmla="*/ 59 h 60"/>
              <a:gd name="T6" fmla="*/ 10 w 81"/>
              <a:gd name="T7" fmla="*/ 60 h 60"/>
              <a:gd name="T8" fmla="*/ 10 w 81"/>
              <a:gd name="T9" fmla="*/ 7 h 60"/>
              <a:gd name="T10" fmla="*/ 81 w 81"/>
              <a:gd name="T11" fmla="*/ 7 h 60"/>
              <a:gd name="T12" fmla="*/ 80 w 81"/>
              <a:gd name="T13" fmla="*/ 0 h 60"/>
              <a:gd name="T14" fmla="*/ 0 60000 65536"/>
              <a:gd name="T15" fmla="*/ 0 60000 65536"/>
              <a:gd name="T16" fmla="*/ 0 60000 65536"/>
              <a:gd name="T17" fmla="*/ 0 60000 65536"/>
              <a:gd name="T18" fmla="*/ 0 60000 65536"/>
              <a:gd name="T19" fmla="*/ 0 60000 65536"/>
              <a:gd name="T20" fmla="*/ 0 60000 65536"/>
              <a:gd name="T21" fmla="*/ 0 w 81"/>
              <a:gd name="T22" fmla="*/ 0 h 60"/>
              <a:gd name="T23" fmla="*/ 81 w 81"/>
              <a:gd name="T24" fmla="*/ 60 h 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60">
                <a:moveTo>
                  <a:pt x="80" y="0"/>
                </a:moveTo>
                <a:lnTo>
                  <a:pt x="0" y="0"/>
                </a:lnTo>
                <a:lnTo>
                  <a:pt x="0" y="59"/>
                </a:lnTo>
                <a:lnTo>
                  <a:pt x="10" y="60"/>
                </a:lnTo>
                <a:lnTo>
                  <a:pt x="10" y="7"/>
                </a:lnTo>
                <a:lnTo>
                  <a:pt x="81" y="7"/>
                </a:lnTo>
                <a:lnTo>
                  <a:pt x="80" y="0"/>
                </a:lnTo>
                <a:close/>
              </a:path>
            </a:pathLst>
          </a:custGeom>
          <a:solidFill>
            <a:srgbClr val="D7D7D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79" name="Freeform 857"/>
          <p:cNvSpPr>
            <a:spLocks/>
          </p:cNvSpPr>
          <p:nvPr/>
        </p:nvSpPr>
        <p:spPr bwMode="auto">
          <a:xfrm>
            <a:off x="2414588" y="2252664"/>
            <a:ext cx="112712" cy="84137"/>
          </a:xfrm>
          <a:custGeom>
            <a:avLst/>
            <a:gdLst>
              <a:gd name="T0" fmla="*/ 71 w 71"/>
              <a:gd name="T1" fmla="*/ 0 h 53"/>
              <a:gd name="T2" fmla="*/ 0 w 71"/>
              <a:gd name="T3" fmla="*/ 0 h 53"/>
              <a:gd name="T4" fmla="*/ 0 w 71"/>
              <a:gd name="T5" fmla="*/ 53 h 53"/>
              <a:gd name="T6" fmla="*/ 10 w 71"/>
              <a:gd name="T7" fmla="*/ 52 h 53"/>
              <a:gd name="T8" fmla="*/ 10 w 71"/>
              <a:gd name="T9" fmla="*/ 8 h 53"/>
              <a:gd name="T10" fmla="*/ 70 w 71"/>
              <a:gd name="T11" fmla="*/ 8 h 53"/>
              <a:gd name="T12" fmla="*/ 71 w 71"/>
              <a:gd name="T13" fmla="*/ 0 h 53"/>
              <a:gd name="T14" fmla="*/ 0 60000 65536"/>
              <a:gd name="T15" fmla="*/ 0 60000 65536"/>
              <a:gd name="T16" fmla="*/ 0 60000 65536"/>
              <a:gd name="T17" fmla="*/ 0 60000 65536"/>
              <a:gd name="T18" fmla="*/ 0 60000 65536"/>
              <a:gd name="T19" fmla="*/ 0 60000 65536"/>
              <a:gd name="T20" fmla="*/ 0 60000 65536"/>
              <a:gd name="T21" fmla="*/ 0 w 71"/>
              <a:gd name="T22" fmla="*/ 0 h 53"/>
              <a:gd name="T23" fmla="*/ 71 w 71"/>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3">
                <a:moveTo>
                  <a:pt x="71" y="0"/>
                </a:moveTo>
                <a:lnTo>
                  <a:pt x="0" y="0"/>
                </a:lnTo>
                <a:lnTo>
                  <a:pt x="0" y="53"/>
                </a:lnTo>
                <a:lnTo>
                  <a:pt x="10" y="52"/>
                </a:lnTo>
                <a:lnTo>
                  <a:pt x="10" y="8"/>
                </a:lnTo>
                <a:lnTo>
                  <a:pt x="70" y="8"/>
                </a:lnTo>
                <a:lnTo>
                  <a:pt x="71" y="0"/>
                </a:lnTo>
                <a:close/>
              </a:path>
            </a:pathLst>
          </a:custGeom>
          <a:solidFill>
            <a:srgbClr val="D9D9D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80" name="Freeform 858"/>
          <p:cNvSpPr>
            <a:spLocks/>
          </p:cNvSpPr>
          <p:nvPr/>
        </p:nvSpPr>
        <p:spPr bwMode="auto">
          <a:xfrm>
            <a:off x="2430463" y="2265363"/>
            <a:ext cx="95250" cy="69850"/>
          </a:xfrm>
          <a:custGeom>
            <a:avLst/>
            <a:gdLst>
              <a:gd name="T0" fmla="*/ 60 w 60"/>
              <a:gd name="T1" fmla="*/ 0 h 44"/>
              <a:gd name="T2" fmla="*/ 0 w 60"/>
              <a:gd name="T3" fmla="*/ 0 h 44"/>
              <a:gd name="T4" fmla="*/ 0 w 60"/>
              <a:gd name="T5" fmla="*/ 44 h 44"/>
              <a:gd name="T6" fmla="*/ 11 w 60"/>
              <a:gd name="T7" fmla="*/ 44 h 44"/>
              <a:gd name="T8" fmla="*/ 11 w 60"/>
              <a:gd name="T9" fmla="*/ 7 h 44"/>
              <a:gd name="T10" fmla="*/ 60 w 60"/>
              <a:gd name="T11" fmla="*/ 7 h 44"/>
              <a:gd name="T12" fmla="*/ 60 w 60"/>
              <a:gd name="T13" fmla="*/ 0 h 44"/>
              <a:gd name="T14" fmla="*/ 0 60000 65536"/>
              <a:gd name="T15" fmla="*/ 0 60000 65536"/>
              <a:gd name="T16" fmla="*/ 0 60000 65536"/>
              <a:gd name="T17" fmla="*/ 0 60000 65536"/>
              <a:gd name="T18" fmla="*/ 0 60000 65536"/>
              <a:gd name="T19" fmla="*/ 0 60000 65536"/>
              <a:gd name="T20" fmla="*/ 0 60000 65536"/>
              <a:gd name="T21" fmla="*/ 0 w 60"/>
              <a:gd name="T22" fmla="*/ 0 h 44"/>
              <a:gd name="T23" fmla="*/ 60 w 60"/>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44">
                <a:moveTo>
                  <a:pt x="60" y="0"/>
                </a:moveTo>
                <a:lnTo>
                  <a:pt x="0" y="0"/>
                </a:lnTo>
                <a:lnTo>
                  <a:pt x="0" y="44"/>
                </a:lnTo>
                <a:lnTo>
                  <a:pt x="11" y="44"/>
                </a:lnTo>
                <a:lnTo>
                  <a:pt x="11" y="7"/>
                </a:lnTo>
                <a:lnTo>
                  <a:pt x="60" y="7"/>
                </a:lnTo>
                <a:lnTo>
                  <a:pt x="60" y="0"/>
                </a:lnTo>
                <a:close/>
              </a:path>
            </a:pathLst>
          </a:custGeom>
          <a:solidFill>
            <a:srgbClr val="DCDCDC"/>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81" name="Freeform 859"/>
          <p:cNvSpPr>
            <a:spLocks/>
          </p:cNvSpPr>
          <p:nvPr/>
        </p:nvSpPr>
        <p:spPr bwMode="auto">
          <a:xfrm>
            <a:off x="2447925" y="2276475"/>
            <a:ext cx="77788" cy="58738"/>
          </a:xfrm>
          <a:custGeom>
            <a:avLst/>
            <a:gdLst>
              <a:gd name="T0" fmla="*/ 49 w 49"/>
              <a:gd name="T1" fmla="*/ 0 h 37"/>
              <a:gd name="T2" fmla="*/ 0 w 49"/>
              <a:gd name="T3" fmla="*/ 0 h 37"/>
              <a:gd name="T4" fmla="*/ 0 w 49"/>
              <a:gd name="T5" fmla="*/ 37 h 37"/>
              <a:gd name="T6" fmla="*/ 11 w 49"/>
              <a:gd name="T7" fmla="*/ 37 h 37"/>
              <a:gd name="T8" fmla="*/ 11 w 49"/>
              <a:gd name="T9" fmla="*/ 9 h 37"/>
              <a:gd name="T10" fmla="*/ 49 w 49"/>
              <a:gd name="T11" fmla="*/ 9 h 37"/>
              <a:gd name="T12" fmla="*/ 49 w 49"/>
              <a:gd name="T13" fmla="*/ 0 h 37"/>
              <a:gd name="T14" fmla="*/ 0 60000 65536"/>
              <a:gd name="T15" fmla="*/ 0 60000 65536"/>
              <a:gd name="T16" fmla="*/ 0 60000 65536"/>
              <a:gd name="T17" fmla="*/ 0 60000 65536"/>
              <a:gd name="T18" fmla="*/ 0 60000 65536"/>
              <a:gd name="T19" fmla="*/ 0 60000 65536"/>
              <a:gd name="T20" fmla="*/ 0 60000 65536"/>
              <a:gd name="T21" fmla="*/ 0 w 49"/>
              <a:gd name="T22" fmla="*/ 0 h 37"/>
              <a:gd name="T23" fmla="*/ 49 w 49"/>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37">
                <a:moveTo>
                  <a:pt x="49" y="0"/>
                </a:moveTo>
                <a:lnTo>
                  <a:pt x="0" y="0"/>
                </a:lnTo>
                <a:lnTo>
                  <a:pt x="0" y="37"/>
                </a:lnTo>
                <a:lnTo>
                  <a:pt x="11" y="37"/>
                </a:lnTo>
                <a:lnTo>
                  <a:pt x="11" y="9"/>
                </a:lnTo>
                <a:lnTo>
                  <a:pt x="49" y="9"/>
                </a:lnTo>
                <a:lnTo>
                  <a:pt x="49" y="0"/>
                </a:lnTo>
                <a:close/>
              </a:path>
            </a:pathLst>
          </a:custGeom>
          <a:solidFill>
            <a:srgbClr val="DEDED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82" name="Freeform 860"/>
          <p:cNvSpPr>
            <a:spLocks/>
          </p:cNvSpPr>
          <p:nvPr/>
        </p:nvSpPr>
        <p:spPr bwMode="auto">
          <a:xfrm>
            <a:off x="2465388" y="2290764"/>
            <a:ext cx="61912" cy="46037"/>
          </a:xfrm>
          <a:custGeom>
            <a:avLst/>
            <a:gdLst>
              <a:gd name="T0" fmla="*/ 38 w 39"/>
              <a:gd name="T1" fmla="*/ 0 h 29"/>
              <a:gd name="T2" fmla="*/ 0 w 39"/>
              <a:gd name="T3" fmla="*/ 0 h 29"/>
              <a:gd name="T4" fmla="*/ 0 w 39"/>
              <a:gd name="T5" fmla="*/ 28 h 29"/>
              <a:gd name="T6" fmla="*/ 13 w 39"/>
              <a:gd name="T7" fmla="*/ 29 h 29"/>
              <a:gd name="T8" fmla="*/ 13 w 39"/>
              <a:gd name="T9" fmla="*/ 9 h 29"/>
              <a:gd name="T10" fmla="*/ 39 w 39"/>
              <a:gd name="T11" fmla="*/ 9 h 29"/>
              <a:gd name="T12" fmla="*/ 38 w 39"/>
              <a:gd name="T13" fmla="*/ 0 h 29"/>
              <a:gd name="T14" fmla="*/ 0 60000 65536"/>
              <a:gd name="T15" fmla="*/ 0 60000 65536"/>
              <a:gd name="T16" fmla="*/ 0 60000 65536"/>
              <a:gd name="T17" fmla="*/ 0 60000 65536"/>
              <a:gd name="T18" fmla="*/ 0 60000 65536"/>
              <a:gd name="T19" fmla="*/ 0 60000 65536"/>
              <a:gd name="T20" fmla="*/ 0 60000 65536"/>
              <a:gd name="T21" fmla="*/ 0 w 39"/>
              <a:gd name="T22" fmla="*/ 0 h 29"/>
              <a:gd name="T23" fmla="*/ 39 w 39"/>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9">
                <a:moveTo>
                  <a:pt x="38" y="0"/>
                </a:moveTo>
                <a:lnTo>
                  <a:pt x="0" y="0"/>
                </a:lnTo>
                <a:lnTo>
                  <a:pt x="0" y="28"/>
                </a:lnTo>
                <a:lnTo>
                  <a:pt x="13" y="29"/>
                </a:lnTo>
                <a:lnTo>
                  <a:pt x="13" y="9"/>
                </a:lnTo>
                <a:lnTo>
                  <a:pt x="39" y="9"/>
                </a:lnTo>
                <a:lnTo>
                  <a:pt x="38" y="0"/>
                </a:lnTo>
                <a:close/>
              </a:path>
            </a:pathLst>
          </a:custGeom>
          <a:solidFill>
            <a:srgbClr val="E1E1E1"/>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83" name="Freeform 861"/>
          <p:cNvSpPr>
            <a:spLocks/>
          </p:cNvSpPr>
          <p:nvPr/>
        </p:nvSpPr>
        <p:spPr bwMode="auto">
          <a:xfrm>
            <a:off x="2486026" y="2305050"/>
            <a:ext cx="41275" cy="31750"/>
          </a:xfrm>
          <a:custGeom>
            <a:avLst/>
            <a:gdLst>
              <a:gd name="T0" fmla="*/ 26 w 26"/>
              <a:gd name="T1" fmla="*/ 0 h 20"/>
              <a:gd name="T2" fmla="*/ 0 w 26"/>
              <a:gd name="T3" fmla="*/ 0 h 20"/>
              <a:gd name="T4" fmla="*/ 0 w 26"/>
              <a:gd name="T5" fmla="*/ 20 h 20"/>
              <a:gd name="T6" fmla="*/ 12 w 26"/>
              <a:gd name="T7" fmla="*/ 19 h 20"/>
              <a:gd name="T8" fmla="*/ 12 w 26"/>
              <a:gd name="T9" fmla="*/ 10 h 20"/>
              <a:gd name="T10" fmla="*/ 25 w 26"/>
              <a:gd name="T11" fmla="*/ 10 h 20"/>
              <a:gd name="T12" fmla="*/ 26 w 26"/>
              <a:gd name="T13" fmla="*/ 0 h 20"/>
              <a:gd name="T14" fmla="*/ 0 60000 65536"/>
              <a:gd name="T15" fmla="*/ 0 60000 65536"/>
              <a:gd name="T16" fmla="*/ 0 60000 65536"/>
              <a:gd name="T17" fmla="*/ 0 60000 65536"/>
              <a:gd name="T18" fmla="*/ 0 60000 65536"/>
              <a:gd name="T19" fmla="*/ 0 60000 65536"/>
              <a:gd name="T20" fmla="*/ 0 60000 65536"/>
              <a:gd name="T21" fmla="*/ 0 w 26"/>
              <a:gd name="T22" fmla="*/ 0 h 20"/>
              <a:gd name="T23" fmla="*/ 26 w 26"/>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0">
                <a:moveTo>
                  <a:pt x="26" y="0"/>
                </a:moveTo>
                <a:lnTo>
                  <a:pt x="0" y="0"/>
                </a:lnTo>
                <a:lnTo>
                  <a:pt x="0" y="20"/>
                </a:lnTo>
                <a:lnTo>
                  <a:pt x="12" y="19"/>
                </a:lnTo>
                <a:lnTo>
                  <a:pt x="12" y="10"/>
                </a:lnTo>
                <a:lnTo>
                  <a:pt x="25" y="10"/>
                </a:lnTo>
                <a:lnTo>
                  <a:pt x="26" y="0"/>
                </a:lnTo>
                <a:close/>
              </a:path>
            </a:pathLst>
          </a:custGeom>
          <a:solidFill>
            <a:srgbClr val="E3E3E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84" name="Freeform 862"/>
          <p:cNvSpPr>
            <a:spLocks/>
          </p:cNvSpPr>
          <p:nvPr/>
        </p:nvSpPr>
        <p:spPr bwMode="auto">
          <a:xfrm>
            <a:off x="2505076" y="2320926"/>
            <a:ext cx="22225" cy="15875"/>
          </a:xfrm>
          <a:custGeom>
            <a:avLst/>
            <a:gdLst>
              <a:gd name="T0" fmla="*/ 13 w 14"/>
              <a:gd name="T1" fmla="*/ 0 h 10"/>
              <a:gd name="T2" fmla="*/ 0 w 14"/>
              <a:gd name="T3" fmla="*/ 0 h 10"/>
              <a:gd name="T4" fmla="*/ 0 w 14"/>
              <a:gd name="T5" fmla="*/ 9 h 10"/>
              <a:gd name="T6" fmla="*/ 14 w 14"/>
              <a:gd name="T7" fmla="*/ 10 h 10"/>
              <a:gd name="T8" fmla="*/ 14 w 14"/>
              <a:gd name="T9" fmla="*/ 10 h 10"/>
              <a:gd name="T10" fmla="*/ 14 w 14"/>
              <a:gd name="T11" fmla="*/ 10 h 10"/>
              <a:gd name="T12" fmla="*/ 13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3" y="0"/>
                </a:moveTo>
                <a:lnTo>
                  <a:pt x="0" y="0"/>
                </a:lnTo>
                <a:lnTo>
                  <a:pt x="0" y="9"/>
                </a:lnTo>
                <a:lnTo>
                  <a:pt x="14" y="10"/>
                </a:lnTo>
                <a:lnTo>
                  <a:pt x="13" y="0"/>
                </a:lnTo>
                <a:close/>
              </a:path>
            </a:pathLst>
          </a:custGeom>
          <a:solidFill>
            <a:srgbClr val="E6E6E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85" name="Line 863"/>
          <p:cNvSpPr>
            <a:spLocks noChangeShapeType="1"/>
          </p:cNvSpPr>
          <p:nvPr/>
        </p:nvSpPr>
        <p:spPr bwMode="auto">
          <a:xfrm>
            <a:off x="2241550" y="2373314"/>
            <a:ext cx="1588" cy="22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186" name="Line 864"/>
          <p:cNvSpPr>
            <a:spLocks noChangeShapeType="1"/>
          </p:cNvSpPr>
          <p:nvPr/>
        </p:nvSpPr>
        <p:spPr bwMode="auto">
          <a:xfrm>
            <a:off x="2185989" y="2373314"/>
            <a:ext cx="1587" cy="22225"/>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187" name="Line 865"/>
          <p:cNvSpPr>
            <a:spLocks noChangeShapeType="1"/>
          </p:cNvSpPr>
          <p:nvPr/>
        </p:nvSpPr>
        <p:spPr bwMode="auto">
          <a:xfrm>
            <a:off x="2119314" y="2373314"/>
            <a:ext cx="452437" cy="1587"/>
          </a:xfrm>
          <a:prstGeom prst="line">
            <a:avLst/>
          </a:prstGeom>
          <a:noFill/>
          <a:ln w="1588">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188" name="Rectangle 866"/>
          <p:cNvSpPr>
            <a:spLocks noChangeArrowheads="1"/>
          </p:cNvSpPr>
          <p:nvPr/>
        </p:nvSpPr>
        <p:spPr bwMode="auto">
          <a:xfrm>
            <a:off x="2463801" y="2476501"/>
            <a:ext cx="55563" cy="4763"/>
          </a:xfrm>
          <a:prstGeom prst="rect">
            <a:avLst/>
          </a:prstGeom>
          <a:solidFill>
            <a:srgbClr val="E6E6E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89" name="Rectangle 867"/>
          <p:cNvSpPr>
            <a:spLocks noChangeArrowheads="1"/>
          </p:cNvSpPr>
          <p:nvPr/>
        </p:nvSpPr>
        <p:spPr bwMode="auto">
          <a:xfrm>
            <a:off x="2463801" y="2474914"/>
            <a:ext cx="55563" cy="1587"/>
          </a:xfrm>
          <a:prstGeom prst="rect">
            <a:avLst/>
          </a:prstGeom>
          <a:solidFill>
            <a:srgbClr val="DDDDD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0" name="Rectangle 868"/>
          <p:cNvSpPr>
            <a:spLocks noChangeArrowheads="1"/>
          </p:cNvSpPr>
          <p:nvPr/>
        </p:nvSpPr>
        <p:spPr bwMode="auto">
          <a:xfrm>
            <a:off x="2463801" y="2471739"/>
            <a:ext cx="55563" cy="3175"/>
          </a:xfrm>
          <a:prstGeom prst="rect">
            <a:avLst/>
          </a:prstGeom>
          <a:solidFill>
            <a:srgbClr val="D5D5D5"/>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1" name="Rectangle 869"/>
          <p:cNvSpPr>
            <a:spLocks noChangeArrowheads="1"/>
          </p:cNvSpPr>
          <p:nvPr/>
        </p:nvSpPr>
        <p:spPr bwMode="auto">
          <a:xfrm>
            <a:off x="2463801" y="2470150"/>
            <a:ext cx="55563" cy="1588"/>
          </a:xfrm>
          <a:prstGeom prst="rect">
            <a:avLst/>
          </a:prstGeom>
          <a:solidFill>
            <a:srgbClr val="CDCDCD"/>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2" name="Rectangle 870"/>
          <p:cNvSpPr>
            <a:spLocks noChangeArrowheads="1"/>
          </p:cNvSpPr>
          <p:nvPr/>
        </p:nvSpPr>
        <p:spPr bwMode="auto">
          <a:xfrm>
            <a:off x="2463801" y="2468564"/>
            <a:ext cx="55563" cy="1587"/>
          </a:xfrm>
          <a:prstGeom prst="rect">
            <a:avLst/>
          </a:prstGeom>
          <a:solidFill>
            <a:srgbClr val="C6C6C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3" name="Rectangle 871"/>
          <p:cNvSpPr>
            <a:spLocks noChangeArrowheads="1"/>
          </p:cNvSpPr>
          <p:nvPr/>
        </p:nvSpPr>
        <p:spPr bwMode="auto">
          <a:xfrm>
            <a:off x="2463801" y="2466975"/>
            <a:ext cx="55563" cy="1588"/>
          </a:xfrm>
          <a:prstGeom prst="rect">
            <a:avLst/>
          </a:prstGeom>
          <a:solidFill>
            <a:srgbClr val="BEBEBE"/>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4" name="Rectangle 872"/>
          <p:cNvSpPr>
            <a:spLocks noChangeArrowheads="1"/>
          </p:cNvSpPr>
          <p:nvPr/>
        </p:nvSpPr>
        <p:spPr bwMode="auto">
          <a:xfrm>
            <a:off x="2463801" y="2463801"/>
            <a:ext cx="55563" cy="3175"/>
          </a:xfrm>
          <a:prstGeom prst="rect">
            <a:avLst/>
          </a:prstGeom>
          <a:solidFill>
            <a:srgbClr val="B6B6B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5" name="Freeform 873"/>
          <p:cNvSpPr>
            <a:spLocks/>
          </p:cNvSpPr>
          <p:nvPr/>
        </p:nvSpPr>
        <p:spPr bwMode="auto">
          <a:xfrm>
            <a:off x="2460625" y="2462214"/>
            <a:ext cx="58738" cy="1587"/>
          </a:xfrm>
          <a:custGeom>
            <a:avLst/>
            <a:gdLst>
              <a:gd name="T0" fmla="*/ 2 w 37"/>
              <a:gd name="T1" fmla="*/ 1 h 1"/>
              <a:gd name="T2" fmla="*/ 37 w 37"/>
              <a:gd name="T3" fmla="*/ 1 h 1"/>
              <a:gd name="T4" fmla="*/ 36 w 37"/>
              <a:gd name="T5" fmla="*/ 0 h 1"/>
              <a:gd name="T6" fmla="*/ 0 w 37"/>
              <a:gd name="T7" fmla="*/ 0 h 1"/>
              <a:gd name="T8" fmla="*/ 2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2" y="1"/>
                </a:moveTo>
                <a:lnTo>
                  <a:pt x="37" y="1"/>
                </a:lnTo>
                <a:lnTo>
                  <a:pt x="36" y="0"/>
                </a:lnTo>
                <a:lnTo>
                  <a:pt x="0" y="0"/>
                </a:lnTo>
                <a:lnTo>
                  <a:pt x="2" y="1"/>
                </a:lnTo>
                <a:close/>
              </a:path>
            </a:pathLst>
          </a:custGeom>
          <a:solidFill>
            <a:srgbClr val="AEAEA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96" name="Rectangle 874"/>
          <p:cNvSpPr>
            <a:spLocks noChangeArrowheads="1"/>
          </p:cNvSpPr>
          <p:nvPr/>
        </p:nvSpPr>
        <p:spPr bwMode="auto">
          <a:xfrm>
            <a:off x="2460625" y="2460625"/>
            <a:ext cx="57150" cy="1588"/>
          </a:xfrm>
          <a:prstGeom prst="rect">
            <a:avLst/>
          </a:prstGeom>
          <a:solidFill>
            <a:srgbClr val="A6A6A6"/>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7" name="Freeform 875"/>
          <p:cNvSpPr>
            <a:spLocks/>
          </p:cNvSpPr>
          <p:nvPr/>
        </p:nvSpPr>
        <p:spPr bwMode="auto">
          <a:xfrm>
            <a:off x="2460625" y="2459039"/>
            <a:ext cx="58738" cy="1587"/>
          </a:xfrm>
          <a:custGeom>
            <a:avLst/>
            <a:gdLst>
              <a:gd name="T0" fmla="*/ 0 w 37"/>
              <a:gd name="T1" fmla="*/ 1 h 1"/>
              <a:gd name="T2" fmla="*/ 36 w 37"/>
              <a:gd name="T3" fmla="*/ 1 h 1"/>
              <a:gd name="T4" fmla="*/ 37 w 37"/>
              <a:gd name="T5" fmla="*/ 0 h 1"/>
              <a:gd name="T6" fmla="*/ 2 w 37"/>
              <a:gd name="T7" fmla="*/ 0 h 1"/>
              <a:gd name="T8" fmla="*/ 0 w 37"/>
              <a:gd name="T9" fmla="*/ 1 h 1"/>
              <a:gd name="T10" fmla="*/ 0 60000 65536"/>
              <a:gd name="T11" fmla="*/ 0 60000 65536"/>
              <a:gd name="T12" fmla="*/ 0 60000 65536"/>
              <a:gd name="T13" fmla="*/ 0 60000 65536"/>
              <a:gd name="T14" fmla="*/ 0 60000 65536"/>
              <a:gd name="T15" fmla="*/ 0 w 37"/>
              <a:gd name="T16" fmla="*/ 0 h 1"/>
              <a:gd name="T17" fmla="*/ 37 w 37"/>
              <a:gd name="T18" fmla="*/ 1 h 1"/>
            </a:gdLst>
            <a:ahLst/>
            <a:cxnLst>
              <a:cxn ang="T10">
                <a:pos x="T0" y="T1"/>
              </a:cxn>
              <a:cxn ang="T11">
                <a:pos x="T2" y="T3"/>
              </a:cxn>
              <a:cxn ang="T12">
                <a:pos x="T4" y="T5"/>
              </a:cxn>
              <a:cxn ang="T13">
                <a:pos x="T6" y="T7"/>
              </a:cxn>
              <a:cxn ang="T14">
                <a:pos x="T8" y="T9"/>
              </a:cxn>
            </a:cxnLst>
            <a:rect l="T15" t="T16" r="T17" b="T18"/>
            <a:pathLst>
              <a:path w="37" h="1">
                <a:moveTo>
                  <a:pt x="0" y="1"/>
                </a:moveTo>
                <a:lnTo>
                  <a:pt x="36" y="1"/>
                </a:lnTo>
                <a:lnTo>
                  <a:pt x="37" y="0"/>
                </a:lnTo>
                <a:lnTo>
                  <a:pt x="2" y="0"/>
                </a:lnTo>
                <a:lnTo>
                  <a:pt x="0" y="1"/>
                </a:lnTo>
                <a:close/>
              </a:path>
            </a:pathLst>
          </a:custGeom>
          <a:solidFill>
            <a:srgbClr val="9E9E9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198" name="Rectangle 876"/>
          <p:cNvSpPr>
            <a:spLocks noChangeArrowheads="1"/>
          </p:cNvSpPr>
          <p:nvPr/>
        </p:nvSpPr>
        <p:spPr bwMode="auto">
          <a:xfrm>
            <a:off x="2463801" y="2459039"/>
            <a:ext cx="55563" cy="1587"/>
          </a:xfrm>
          <a:prstGeom prst="rect">
            <a:avLst/>
          </a:prstGeom>
          <a:solidFill>
            <a:srgbClr val="9A9A9A"/>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199" name="Rectangle 877"/>
          <p:cNvSpPr>
            <a:spLocks noChangeArrowheads="1"/>
          </p:cNvSpPr>
          <p:nvPr/>
        </p:nvSpPr>
        <p:spPr bwMode="auto">
          <a:xfrm>
            <a:off x="2411414" y="2463800"/>
            <a:ext cx="130175" cy="7938"/>
          </a:xfrm>
          <a:prstGeom prst="rect">
            <a:avLst/>
          </a:prstGeom>
          <a:solidFill>
            <a:srgbClr val="000000"/>
          </a:solidFill>
          <a:ln w="9525">
            <a:noFill/>
            <a:miter lim="800000"/>
            <a:headEnd/>
            <a:tailEnd/>
          </a:ln>
        </p:spPr>
        <p:txBody>
          <a:bodyPr/>
          <a:lstStyle/>
          <a:p>
            <a:pPr fontAlgn="base">
              <a:spcBef>
                <a:spcPct val="0"/>
              </a:spcBef>
              <a:spcAft>
                <a:spcPct val="0"/>
              </a:spcAft>
            </a:pPr>
            <a:endParaRPr lang="en-US" sz="2000" u="sng">
              <a:solidFill>
                <a:srgbClr val="000000"/>
              </a:solidFill>
            </a:endParaRPr>
          </a:p>
        </p:txBody>
      </p:sp>
      <p:sp>
        <p:nvSpPr>
          <p:cNvPr id="31200" name="Freeform 878"/>
          <p:cNvSpPr>
            <a:spLocks noEditPoints="1"/>
          </p:cNvSpPr>
          <p:nvPr/>
        </p:nvSpPr>
        <p:spPr bwMode="auto">
          <a:xfrm>
            <a:off x="2060576" y="2444750"/>
            <a:ext cx="73025" cy="38100"/>
          </a:xfrm>
          <a:custGeom>
            <a:avLst/>
            <a:gdLst>
              <a:gd name="T0" fmla="*/ 0 w 46"/>
              <a:gd name="T1" fmla="*/ 24 h 24"/>
              <a:gd name="T2" fmla="*/ 0 w 46"/>
              <a:gd name="T3" fmla="*/ 0 h 24"/>
              <a:gd name="T4" fmla="*/ 2 w 46"/>
              <a:gd name="T5" fmla="*/ 0 h 24"/>
              <a:gd name="T6" fmla="*/ 2 w 46"/>
              <a:gd name="T7" fmla="*/ 24 h 24"/>
              <a:gd name="T8" fmla="*/ 0 w 46"/>
              <a:gd name="T9" fmla="*/ 24 h 24"/>
              <a:gd name="T10" fmla="*/ 46 w 46"/>
              <a:gd name="T11" fmla="*/ 0 h 24"/>
              <a:gd name="T12" fmla="*/ 46 w 46"/>
              <a:gd name="T13" fmla="*/ 24 h 24"/>
              <a:gd name="T14" fmla="*/ 43 w 46"/>
              <a:gd name="T15" fmla="*/ 24 h 24"/>
              <a:gd name="T16" fmla="*/ 43 w 46"/>
              <a:gd name="T17" fmla="*/ 0 h 24"/>
              <a:gd name="T18" fmla="*/ 46 w 4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24"/>
              <a:gd name="T32" fmla="*/ 46 w 4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24">
                <a:moveTo>
                  <a:pt x="0" y="24"/>
                </a:moveTo>
                <a:lnTo>
                  <a:pt x="0" y="0"/>
                </a:lnTo>
                <a:lnTo>
                  <a:pt x="2" y="0"/>
                </a:lnTo>
                <a:lnTo>
                  <a:pt x="2" y="24"/>
                </a:lnTo>
                <a:lnTo>
                  <a:pt x="0" y="24"/>
                </a:lnTo>
                <a:close/>
                <a:moveTo>
                  <a:pt x="46" y="0"/>
                </a:moveTo>
                <a:lnTo>
                  <a:pt x="46" y="24"/>
                </a:lnTo>
                <a:lnTo>
                  <a:pt x="43" y="24"/>
                </a:lnTo>
                <a:lnTo>
                  <a:pt x="43" y="0"/>
                </a:lnTo>
                <a:lnTo>
                  <a:pt x="46" y="0"/>
                </a:lnTo>
                <a:close/>
              </a:path>
            </a:pathLst>
          </a:custGeom>
          <a:solidFill>
            <a:srgbClr val="C0C0C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1" name="Freeform 879"/>
          <p:cNvSpPr>
            <a:spLocks noEditPoints="1"/>
          </p:cNvSpPr>
          <p:nvPr/>
        </p:nvSpPr>
        <p:spPr bwMode="auto">
          <a:xfrm>
            <a:off x="2063750" y="2444750"/>
            <a:ext cx="65088" cy="38100"/>
          </a:xfrm>
          <a:custGeom>
            <a:avLst/>
            <a:gdLst>
              <a:gd name="T0" fmla="*/ 0 w 41"/>
              <a:gd name="T1" fmla="*/ 24 h 24"/>
              <a:gd name="T2" fmla="*/ 0 w 41"/>
              <a:gd name="T3" fmla="*/ 0 h 24"/>
              <a:gd name="T4" fmla="*/ 1 w 41"/>
              <a:gd name="T5" fmla="*/ 0 h 24"/>
              <a:gd name="T6" fmla="*/ 1 w 41"/>
              <a:gd name="T7" fmla="*/ 24 h 24"/>
              <a:gd name="T8" fmla="*/ 0 w 41"/>
              <a:gd name="T9" fmla="*/ 24 h 24"/>
              <a:gd name="T10" fmla="*/ 41 w 41"/>
              <a:gd name="T11" fmla="*/ 0 h 24"/>
              <a:gd name="T12" fmla="*/ 41 w 41"/>
              <a:gd name="T13" fmla="*/ 24 h 24"/>
              <a:gd name="T14" fmla="*/ 40 w 41"/>
              <a:gd name="T15" fmla="*/ 24 h 24"/>
              <a:gd name="T16" fmla="*/ 40 w 41"/>
              <a:gd name="T17" fmla="*/ 0 h 24"/>
              <a:gd name="T18" fmla="*/ 41 w 4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4"/>
              <a:gd name="T32" fmla="*/ 41 w 4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4">
                <a:moveTo>
                  <a:pt x="0" y="24"/>
                </a:moveTo>
                <a:lnTo>
                  <a:pt x="0" y="0"/>
                </a:lnTo>
                <a:lnTo>
                  <a:pt x="1" y="0"/>
                </a:lnTo>
                <a:lnTo>
                  <a:pt x="1" y="24"/>
                </a:lnTo>
                <a:lnTo>
                  <a:pt x="0" y="24"/>
                </a:lnTo>
                <a:close/>
                <a:moveTo>
                  <a:pt x="41" y="0"/>
                </a:moveTo>
                <a:lnTo>
                  <a:pt x="41" y="24"/>
                </a:lnTo>
                <a:lnTo>
                  <a:pt x="40" y="24"/>
                </a:lnTo>
                <a:lnTo>
                  <a:pt x="40" y="0"/>
                </a:lnTo>
                <a:lnTo>
                  <a:pt x="41" y="0"/>
                </a:lnTo>
                <a:close/>
              </a:path>
            </a:pathLst>
          </a:custGeom>
          <a:solidFill>
            <a:srgbClr val="C7A9A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2" name="Freeform 880"/>
          <p:cNvSpPr>
            <a:spLocks noEditPoints="1"/>
          </p:cNvSpPr>
          <p:nvPr/>
        </p:nvSpPr>
        <p:spPr bwMode="auto">
          <a:xfrm>
            <a:off x="2065338" y="2444750"/>
            <a:ext cx="61912" cy="38100"/>
          </a:xfrm>
          <a:custGeom>
            <a:avLst/>
            <a:gdLst>
              <a:gd name="T0" fmla="*/ 0 w 39"/>
              <a:gd name="T1" fmla="*/ 24 h 24"/>
              <a:gd name="T2" fmla="*/ 0 w 39"/>
              <a:gd name="T3" fmla="*/ 0 h 24"/>
              <a:gd name="T4" fmla="*/ 1 w 39"/>
              <a:gd name="T5" fmla="*/ 0 h 24"/>
              <a:gd name="T6" fmla="*/ 1 w 39"/>
              <a:gd name="T7" fmla="*/ 24 h 24"/>
              <a:gd name="T8" fmla="*/ 0 w 39"/>
              <a:gd name="T9" fmla="*/ 24 h 24"/>
              <a:gd name="T10" fmla="*/ 39 w 39"/>
              <a:gd name="T11" fmla="*/ 0 h 24"/>
              <a:gd name="T12" fmla="*/ 39 w 39"/>
              <a:gd name="T13" fmla="*/ 24 h 24"/>
              <a:gd name="T14" fmla="*/ 38 w 39"/>
              <a:gd name="T15" fmla="*/ 24 h 24"/>
              <a:gd name="T16" fmla="*/ 38 w 39"/>
              <a:gd name="T17" fmla="*/ 0 h 24"/>
              <a:gd name="T18" fmla="*/ 39 w 3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4"/>
              <a:gd name="T32" fmla="*/ 39 w 3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4">
                <a:moveTo>
                  <a:pt x="0" y="24"/>
                </a:moveTo>
                <a:lnTo>
                  <a:pt x="0" y="0"/>
                </a:lnTo>
                <a:lnTo>
                  <a:pt x="1" y="0"/>
                </a:lnTo>
                <a:lnTo>
                  <a:pt x="1" y="24"/>
                </a:lnTo>
                <a:lnTo>
                  <a:pt x="0" y="24"/>
                </a:lnTo>
                <a:close/>
                <a:moveTo>
                  <a:pt x="39" y="0"/>
                </a:moveTo>
                <a:lnTo>
                  <a:pt x="39" y="24"/>
                </a:lnTo>
                <a:lnTo>
                  <a:pt x="38" y="24"/>
                </a:lnTo>
                <a:lnTo>
                  <a:pt x="38" y="0"/>
                </a:lnTo>
                <a:lnTo>
                  <a:pt x="39" y="0"/>
                </a:lnTo>
                <a:close/>
              </a:path>
            </a:pathLst>
          </a:custGeom>
          <a:solidFill>
            <a:srgbClr val="CD969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3" name="Freeform 881"/>
          <p:cNvSpPr>
            <a:spLocks noEditPoints="1"/>
          </p:cNvSpPr>
          <p:nvPr/>
        </p:nvSpPr>
        <p:spPr bwMode="auto">
          <a:xfrm>
            <a:off x="2066925" y="2444750"/>
            <a:ext cx="58738" cy="38100"/>
          </a:xfrm>
          <a:custGeom>
            <a:avLst/>
            <a:gdLst>
              <a:gd name="T0" fmla="*/ 0 w 37"/>
              <a:gd name="T1" fmla="*/ 24 h 24"/>
              <a:gd name="T2" fmla="*/ 0 w 37"/>
              <a:gd name="T3" fmla="*/ 0 h 24"/>
              <a:gd name="T4" fmla="*/ 1 w 37"/>
              <a:gd name="T5" fmla="*/ 0 h 24"/>
              <a:gd name="T6" fmla="*/ 1 w 37"/>
              <a:gd name="T7" fmla="*/ 24 h 24"/>
              <a:gd name="T8" fmla="*/ 0 w 37"/>
              <a:gd name="T9" fmla="*/ 24 h 24"/>
              <a:gd name="T10" fmla="*/ 37 w 37"/>
              <a:gd name="T11" fmla="*/ 0 h 24"/>
              <a:gd name="T12" fmla="*/ 37 w 37"/>
              <a:gd name="T13" fmla="*/ 24 h 24"/>
              <a:gd name="T14" fmla="*/ 36 w 37"/>
              <a:gd name="T15" fmla="*/ 24 h 24"/>
              <a:gd name="T16" fmla="*/ 36 w 37"/>
              <a:gd name="T17" fmla="*/ 0 h 24"/>
              <a:gd name="T18" fmla="*/ 37 w 3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24"/>
              <a:gd name="T32" fmla="*/ 37 w 3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24">
                <a:moveTo>
                  <a:pt x="0" y="24"/>
                </a:moveTo>
                <a:lnTo>
                  <a:pt x="0" y="0"/>
                </a:lnTo>
                <a:lnTo>
                  <a:pt x="1" y="0"/>
                </a:lnTo>
                <a:lnTo>
                  <a:pt x="1" y="24"/>
                </a:lnTo>
                <a:lnTo>
                  <a:pt x="0" y="24"/>
                </a:lnTo>
                <a:close/>
                <a:moveTo>
                  <a:pt x="37" y="0"/>
                </a:moveTo>
                <a:lnTo>
                  <a:pt x="37" y="24"/>
                </a:lnTo>
                <a:lnTo>
                  <a:pt x="36" y="24"/>
                </a:lnTo>
                <a:lnTo>
                  <a:pt x="36" y="0"/>
                </a:lnTo>
                <a:lnTo>
                  <a:pt x="37" y="0"/>
                </a:lnTo>
                <a:close/>
              </a:path>
            </a:pathLst>
          </a:custGeom>
          <a:solidFill>
            <a:srgbClr val="D38484"/>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4" name="Freeform 882"/>
          <p:cNvSpPr>
            <a:spLocks noEditPoints="1"/>
          </p:cNvSpPr>
          <p:nvPr/>
        </p:nvSpPr>
        <p:spPr bwMode="auto">
          <a:xfrm>
            <a:off x="2068513" y="2444750"/>
            <a:ext cx="55562" cy="38100"/>
          </a:xfrm>
          <a:custGeom>
            <a:avLst/>
            <a:gdLst>
              <a:gd name="T0" fmla="*/ 0 w 35"/>
              <a:gd name="T1" fmla="*/ 24 h 24"/>
              <a:gd name="T2" fmla="*/ 0 w 35"/>
              <a:gd name="T3" fmla="*/ 0 h 24"/>
              <a:gd name="T4" fmla="*/ 2 w 35"/>
              <a:gd name="T5" fmla="*/ 0 h 24"/>
              <a:gd name="T6" fmla="*/ 2 w 35"/>
              <a:gd name="T7" fmla="*/ 24 h 24"/>
              <a:gd name="T8" fmla="*/ 0 w 35"/>
              <a:gd name="T9" fmla="*/ 24 h 24"/>
              <a:gd name="T10" fmla="*/ 35 w 35"/>
              <a:gd name="T11" fmla="*/ 0 h 24"/>
              <a:gd name="T12" fmla="*/ 35 w 35"/>
              <a:gd name="T13" fmla="*/ 24 h 24"/>
              <a:gd name="T14" fmla="*/ 33 w 35"/>
              <a:gd name="T15" fmla="*/ 24 h 24"/>
              <a:gd name="T16" fmla="*/ 33 w 35"/>
              <a:gd name="T17" fmla="*/ 0 h 24"/>
              <a:gd name="T18" fmla="*/ 35 w 35"/>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24"/>
              <a:gd name="T32" fmla="*/ 35 w 3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24">
                <a:moveTo>
                  <a:pt x="0" y="24"/>
                </a:moveTo>
                <a:lnTo>
                  <a:pt x="0" y="0"/>
                </a:lnTo>
                <a:lnTo>
                  <a:pt x="2" y="0"/>
                </a:lnTo>
                <a:lnTo>
                  <a:pt x="2" y="24"/>
                </a:lnTo>
                <a:lnTo>
                  <a:pt x="0" y="24"/>
                </a:lnTo>
                <a:close/>
                <a:moveTo>
                  <a:pt x="35" y="0"/>
                </a:moveTo>
                <a:lnTo>
                  <a:pt x="35" y="24"/>
                </a:lnTo>
                <a:lnTo>
                  <a:pt x="33" y="24"/>
                </a:lnTo>
                <a:lnTo>
                  <a:pt x="33" y="0"/>
                </a:lnTo>
                <a:lnTo>
                  <a:pt x="35" y="0"/>
                </a:lnTo>
                <a:close/>
              </a:path>
            </a:pathLst>
          </a:custGeom>
          <a:solidFill>
            <a:srgbClr val="D87575"/>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5" name="Freeform 883"/>
          <p:cNvSpPr>
            <a:spLocks noEditPoints="1"/>
          </p:cNvSpPr>
          <p:nvPr/>
        </p:nvSpPr>
        <p:spPr bwMode="auto">
          <a:xfrm>
            <a:off x="2071688" y="2444750"/>
            <a:ext cx="49212" cy="38100"/>
          </a:xfrm>
          <a:custGeom>
            <a:avLst/>
            <a:gdLst>
              <a:gd name="T0" fmla="*/ 0 w 31"/>
              <a:gd name="T1" fmla="*/ 24 h 24"/>
              <a:gd name="T2" fmla="*/ 0 w 31"/>
              <a:gd name="T3" fmla="*/ 0 h 24"/>
              <a:gd name="T4" fmla="*/ 1 w 31"/>
              <a:gd name="T5" fmla="*/ 0 h 24"/>
              <a:gd name="T6" fmla="*/ 1 w 31"/>
              <a:gd name="T7" fmla="*/ 24 h 24"/>
              <a:gd name="T8" fmla="*/ 0 w 31"/>
              <a:gd name="T9" fmla="*/ 24 h 24"/>
              <a:gd name="T10" fmla="*/ 31 w 31"/>
              <a:gd name="T11" fmla="*/ 0 h 24"/>
              <a:gd name="T12" fmla="*/ 31 w 31"/>
              <a:gd name="T13" fmla="*/ 24 h 24"/>
              <a:gd name="T14" fmla="*/ 30 w 31"/>
              <a:gd name="T15" fmla="*/ 24 h 24"/>
              <a:gd name="T16" fmla="*/ 30 w 31"/>
              <a:gd name="T17" fmla="*/ 0 h 24"/>
              <a:gd name="T18" fmla="*/ 31 w 3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24"/>
              <a:gd name="T32" fmla="*/ 31 w 3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24">
                <a:moveTo>
                  <a:pt x="0" y="24"/>
                </a:moveTo>
                <a:lnTo>
                  <a:pt x="0" y="0"/>
                </a:lnTo>
                <a:lnTo>
                  <a:pt x="1" y="0"/>
                </a:lnTo>
                <a:lnTo>
                  <a:pt x="1" y="24"/>
                </a:lnTo>
                <a:lnTo>
                  <a:pt x="0" y="24"/>
                </a:lnTo>
                <a:close/>
                <a:moveTo>
                  <a:pt x="31" y="0"/>
                </a:moveTo>
                <a:lnTo>
                  <a:pt x="31" y="24"/>
                </a:lnTo>
                <a:lnTo>
                  <a:pt x="30" y="24"/>
                </a:lnTo>
                <a:lnTo>
                  <a:pt x="30" y="0"/>
                </a:lnTo>
                <a:lnTo>
                  <a:pt x="31" y="0"/>
                </a:lnTo>
                <a:close/>
              </a:path>
            </a:pathLst>
          </a:custGeom>
          <a:solidFill>
            <a:srgbClr val="DD666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6" name="Freeform 884"/>
          <p:cNvSpPr>
            <a:spLocks noEditPoints="1"/>
          </p:cNvSpPr>
          <p:nvPr/>
        </p:nvSpPr>
        <p:spPr bwMode="auto">
          <a:xfrm>
            <a:off x="2073275" y="2444750"/>
            <a:ext cx="46038" cy="38100"/>
          </a:xfrm>
          <a:custGeom>
            <a:avLst/>
            <a:gdLst>
              <a:gd name="T0" fmla="*/ 0 w 29"/>
              <a:gd name="T1" fmla="*/ 24 h 24"/>
              <a:gd name="T2" fmla="*/ 0 w 29"/>
              <a:gd name="T3" fmla="*/ 0 h 24"/>
              <a:gd name="T4" fmla="*/ 1 w 29"/>
              <a:gd name="T5" fmla="*/ 0 h 24"/>
              <a:gd name="T6" fmla="*/ 1 w 29"/>
              <a:gd name="T7" fmla="*/ 24 h 24"/>
              <a:gd name="T8" fmla="*/ 0 w 29"/>
              <a:gd name="T9" fmla="*/ 24 h 24"/>
              <a:gd name="T10" fmla="*/ 29 w 29"/>
              <a:gd name="T11" fmla="*/ 0 h 24"/>
              <a:gd name="T12" fmla="*/ 29 w 29"/>
              <a:gd name="T13" fmla="*/ 24 h 24"/>
              <a:gd name="T14" fmla="*/ 28 w 29"/>
              <a:gd name="T15" fmla="*/ 24 h 24"/>
              <a:gd name="T16" fmla="*/ 28 w 29"/>
              <a:gd name="T17" fmla="*/ 0 h 24"/>
              <a:gd name="T18" fmla="*/ 29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24"/>
              <a:gd name="T32" fmla="*/ 29 w 2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24">
                <a:moveTo>
                  <a:pt x="0" y="24"/>
                </a:moveTo>
                <a:lnTo>
                  <a:pt x="0" y="0"/>
                </a:lnTo>
                <a:lnTo>
                  <a:pt x="1" y="0"/>
                </a:lnTo>
                <a:lnTo>
                  <a:pt x="1" y="24"/>
                </a:lnTo>
                <a:lnTo>
                  <a:pt x="0" y="24"/>
                </a:lnTo>
                <a:close/>
                <a:moveTo>
                  <a:pt x="29" y="0"/>
                </a:moveTo>
                <a:lnTo>
                  <a:pt x="29" y="24"/>
                </a:lnTo>
                <a:lnTo>
                  <a:pt x="28" y="24"/>
                </a:lnTo>
                <a:lnTo>
                  <a:pt x="28" y="0"/>
                </a:lnTo>
                <a:lnTo>
                  <a:pt x="29" y="0"/>
                </a:lnTo>
                <a:close/>
              </a:path>
            </a:pathLst>
          </a:custGeom>
          <a:solidFill>
            <a:srgbClr val="E1595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7" name="Freeform 885"/>
          <p:cNvSpPr>
            <a:spLocks noEditPoints="1"/>
          </p:cNvSpPr>
          <p:nvPr/>
        </p:nvSpPr>
        <p:spPr bwMode="auto">
          <a:xfrm>
            <a:off x="2074863" y="2444750"/>
            <a:ext cx="42862" cy="38100"/>
          </a:xfrm>
          <a:custGeom>
            <a:avLst/>
            <a:gdLst>
              <a:gd name="T0" fmla="*/ 0 w 27"/>
              <a:gd name="T1" fmla="*/ 24 h 24"/>
              <a:gd name="T2" fmla="*/ 0 w 27"/>
              <a:gd name="T3" fmla="*/ 0 h 24"/>
              <a:gd name="T4" fmla="*/ 2 w 27"/>
              <a:gd name="T5" fmla="*/ 0 h 24"/>
              <a:gd name="T6" fmla="*/ 2 w 27"/>
              <a:gd name="T7" fmla="*/ 24 h 24"/>
              <a:gd name="T8" fmla="*/ 0 w 27"/>
              <a:gd name="T9" fmla="*/ 24 h 24"/>
              <a:gd name="T10" fmla="*/ 27 w 27"/>
              <a:gd name="T11" fmla="*/ 0 h 24"/>
              <a:gd name="T12" fmla="*/ 27 w 27"/>
              <a:gd name="T13" fmla="*/ 24 h 24"/>
              <a:gd name="T14" fmla="*/ 26 w 27"/>
              <a:gd name="T15" fmla="*/ 24 h 24"/>
              <a:gd name="T16" fmla="*/ 26 w 27"/>
              <a:gd name="T17" fmla="*/ 0 h 24"/>
              <a:gd name="T18" fmla="*/ 27 w 2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24"/>
              <a:gd name="T32" fmla="*/ 27 w 2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24">
                <a:moveTo>
                  <a:pt x="0" y="24"/>
                </a:moveTo>
                <a:lnTo>
                  <a:pt x="0" y="0"/>
                </a:lnTo>
                <a:lnTo>
                  <a:pt x="2" y="0"/>
                </a:lnTo>
                <a:lnTo>
                  <a:pt x="2" y="24"/>
                </a:lnTo>
                <a:lnTo>
                  <a:pt x="0" y="24"/>
                </a:lnTo>
                <a:close/>
                <a:moveTo>
                  <a:pt x="27" y="0"/>
                </a:moveTo>
                <a:lnTo>
                  <a:pt x="27" y="24"/>
                </a:lnTo>
                <a:lnTo>
                  <a:pt x="26" y="24"/>
                </a:lnTo>
                <a:lnTo>
                  <a:pt x="26" y="0"/>
                </a:lnTo>
                <a:lnTo>
                  <a:pt x="27" y="0"/>
                </a:lnTo>
                <a:close/>
              </a:path>
            </a:pathLst>
          </a:custGeom>
          <a:solidFill>
            <a:srgbClr val="E54D4D"/>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8" name="Freeform 886"/>
          <p:cNvSpPr>
            <a:spLocks noEditPoints="1"/>
          </p:cNvSpPr>
          <p:nvPr/>
        </p:nvSpPr>
        <p:spPr bwMode="auto">
          <a:xfrm>
            <a:off x="2078038" y="2444750"/>
            <a:ext cx="38100" cy="38100"/>
          </a:xfrm>
          <a:custGeom>
            <a:avLst/>
            <a:gdLst>
              <a:gd name="T0" fmla="*/ 0 w 24"/>
              <a:gd name="T1" fmla="*/ 24 h 24"/>
              <a:gd name="T2" fmla="*/ 0 w 24"/>
              <a:gd name="T3" fmla="*/ 0 h 24"/>
              <a:gd name="T4" fmla="*/ 1 w 24"/>
              <a:gd name="T5" fmla="*/ 0 h 24"/>
              <a:gd name="T6" fmla="*/ 1 w 24"/>
              <a:gd name="T7" fmla="*/ 24 h 24"/>
              <a:gd name="T8" fmla="*/ 0 w 24"/>
              <a:gd name="T9" fmla="*/ 24 h 24"/>
              <a:gd name="T10" fmla="*/ 24 w 24"/>
              <a:gd name="T11" fmla="*/ 0 h 24"/>
              <a:gd name="T12" fmla="*/ 24 w 24"/>
              <a:gd name="T13" fmla="*/ 24 h 24"/>
              <a:gd name="T14" fmla="*/ 22 w 24"/>
              <a:gd name="T15" fmla="*/ 24 h 24"/>
              <a:gd name="T16" fmla="*/ 22 w 24"/>
              <a:gd name="T17" fmla="*/ 0 h 24"/>
              <a:gd name="T18" fmla="*/ 24 w 24"/>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24"/>
              <a:gd name="T32" fmla="*/ 24 w 24"/>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24">
                <a:moveTo>
                  <a:pt x="0" y="24"/>
                </a:moveTo>
                <a:lnTo>
                  <a:pt x="0" y="0"/>
                </a:lnTo>
                <a:lnTo>
                  <a:pt x="1" y="0"/>
                </a:lnTo>
                <a:lnTo>
                  <a:pt x="1" y="24"/>
                </a:lnTo>
                <a:lnTo>
                  <a:pt x="0" y="24"/>
                </a:lnTo>
                <a:close/>
                <a:moveTo>
                  <a:pt x="24" y="0"/>
                </a:moveTo>
                <a:lnTo>
                  <a:pt x="24" y="24"/>
                </a:lnTo>
                <a:lnTo>
                  <a:pt x="22" y="24"/>
                </a:lnTo>
                <a:lnTo>
                  <a:pt x="22" y="0"/>
                </a:lnTo>
                <a:lnTo>
                  <a:pt x="24" y="0"/>
                </a:lnTo>
                <a:close/>
              </a:path>
            </a:pathLst>
          </a:custGeom>
          <a:solidFill>
            <a:srgbClr val="E9434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09" name="Freeform 887"/>
          <p:cNvSpPr>
            <a:spLocks noEditPoints="1"/>
          </p:cNvSpPr>
          <p:nvPr/>
        </p:nvSpPr>
        <p:spPr bwMode="auto">
          <a:xfrm>
            <a:off x="2079625" y="2444750"/>
            <a:ext cx="33338" cy="38100"/>
          </a:xfrm>
          <a:custGeom>
            <a:avLst/>
            <a:gdLst>
              <a:gd name="T0" fmla="*/ 0 w 21"/>
              <a:gd name="T1" fmla="*/ 24 h 24"/>
              <a:gd name="T2" fmla="*/ 0 w 21"/>
              <a:gd name="T3" fmla="*/ 0 h 24"/>
              <a:gd name="T4" fmla="*/ 1 w 21"/>
              <a:gd name="T5" fmla="*/ 0 h 24"/>
              <a:gd name="T6" fmla="*/ 1 w 21"/>
              <a:gd name="T7" fmla="*/ 24 h 24"/>
              <a:gd name="T8" fmla="*/ 0 w 21"/>
              <a:gd name="T9" fmla="*/ 24 h 24"/>
              <a:gd name="T10" fmla="*/ 21 w 21"/>
              <a:gd name="T11" fmla="*/ 0 h 24"/>
              <a:gd name="T12" fmla="*/ 21 w 21"/>
              <a:gd name="T13" fmla="*/ 24 h 24"/>
              <a:gd name="T14" fmla="*/ 20 w 21"/>
              <a:gd name="T15" fmla="*/ 24 h 24"/>
              <a:gd name="T16" fmla="*/ 20 w 21"/>
              <a:gd name="T17" fmla="*/ 0 h 24"/>
              <a:gd name="T18" fmla="*/ 21 w 2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24"/>
              <a:gd name="T32" fmla="*/ 21 w 2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24">
                <a:moveTo>
                  <a:pt x="0" y="24"/>
                </a:moveTo>
                <a:lnTo>
                  <a:pt x="0" y="0"/>
                </a:lnTo>
                <a:lnTo>
                  <a:pt x="1" y="0"/>
                </a:lnTo>
                <a:lnTo>
                  <a:pt x="1" y="24"/>
                </a:lnTo>
                <a:lnTo>
                  <a:pt x="0" y="24"/>
                </a:lnTo>
                <a:close/>
                <a:moveTo>
                  <a:pt x="21" y="0"/>
                </a:moveTo>
                <a:lnTo>
                  <a:pt x="21" y="24"/>
                </a:lnTo>
                <a:lnTo>
                  <a:pt x="20" y="24"/>
                </a:lnTo>
                <a:lnTo>
                  <a:pt x="20" y="0"/>
                </a:lnTo>
                <a:lnTo>
                  <a:pt x="21" y="0"/>
                </a:lnTo>
                <a:close/>
              </a:path>
            </a:pathLst>
          </a:custGeom>
          <a:solidFill>
            <a:srgbClr val="EC3838"/>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0" name="Freeform 888"/>
          <p:cNvSpPr>
            <a:spLocks noEditPoints="1"/>
          </p:cNvSpPr>
          <p:nvPr/>
        </p:nvSpPr>
        <p:spPr bwMode="auto">
          <a:xfrm>
            <a:off x="2081213" y="2444750"/>
            <a:ext cx="30162" cy="38100"/>
          </a:xfrm>
          <a:custGeom>
            <a:avLst/>
            <a:gdLst>
              <a:gd name="T0" fmla="*/ 0 w 19"/>
              <a:gd name="T1" fmla="*/ 24 h 24"/>
              <a:gd name="T2" fmla="*/ 0 w 19"/>
              <a:gd name="T3" fmla="*/ 0 h 24"/>
              <a:gd name="T4" fmla="*/ 1 w 19"/>
              <a:gd name="T5" fmla="*/ 0 h 24"/>
              <a:gd name="T6" fmla="*/ 1 w 19"/>
              <a:gd name="T7" fmla="*/ 24 h 24"/>
              <a:gd name="T8" fmla="*/ 0 w 19"/>
              <a:gd name="T9" fmla="*/ 24 h 24"/>
              <a:gd name="T10" fmla="*/ 19 w 19"/>
              <a:gd name="T11" fmla="*/ 0 h 24"/>
              <a:gd name="T12" fmla="*/ 19 w 19"/>
              <a:gd name="T13" fmla="*/ 24 h 24"/>
              <a:gd name="T14" fmla="*/ 18 w 19"/>
              <a:gd name="T15" fmla="*/ 24 h 24"/>
              <a:gd name="T16" fmla="*/ 18 w 19"/>
              <a:gd name="T17" fmla="*/ 0 h 24"/>
              <a:gd name="T18" fmla="*/ 19 w 1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24"/>
              <a:gd name="T32" fmla="*/ 19 w 19"/>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24">
                <a:moveTo>
                  <a:pt x="0" y="24"/>
                </a:moveTo>
                <a:lnTo>
                  <a:pt x="0" y="0"/>
                </a:lnTo>
                <a:lnTo>
                  <a:pt x="1" y="0"/>
                </a:lnTo>
                <a:lnTo>
                  <a:pt x="1" y="24"/>
                </a:lnTo>
                <a:lnTo>
                  <a:pt x="0" y="24"/>
                </a:lnTo>
                <a:close/>
                <a:moveTo>
                  <a:pt x="19" y="0"/>
                </a:moveTo>
                <a:lnTo>
                  <a:pt x="19" y="24"/>
                </a:lnTo>
                <a:lnTo>
                  <a:pt x="18" y="24"/>
                </a:lnTo>
                <a:lnTo>
                  <a:pt x="18" y="0"/>
                </a:lnTo>
                <a:lnTo>
                  <a:pt x="19" y="0"/>
                </a:lnTo>
                <a:close/>
              </a:path>
            </a:pathLst>
          </a:custGeom>
          <a:solidFill>
            <a:srgbClr val="EF2F2F"/>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1" name="Freeform 889"/>
          <p:cNvSpPr>
            <a:spLocks noEditPoints="1"/>
          </p:cNvSpPr>
          <p:nvPr/>
        </p:nvSpPr>
        <p:spPr bwMode="auto">
          <a:xfrm>
            <a:off x="2082800" y="2444750"/>
            <a:ext cx="26988" cy="38100"/>
          </a:xfrm>
          <a:custGeom>
            <a:avLst/>
            <a:gdLst>
              <a:gd name="T0" fmla="*/ 0 w 17"/>
              <a:gd name="T1" fmla="*/ 24 h 24"/>
              <a:gd name="T2" fmla="*/ 0 w 17"/>
              <a:gd name="T3" fmla="*/ 0 h 24"/>
              <a:gd name="T4" fmla="*/ 2 w 17"/>
              <a:gd name="T5" fmla="*/ 0 h 24"/>
              <a:gd name="T6" fmla="*/ 2 w 17"/>
              <a:gd name="T7" fmla="*/ 24 h 24"/>
              <a:gd name="T8" fmla="*/ 0 w 17"/>
              <a:gd name="T9" fmla="*/ 24 h 24"/>
              <a:gd name="T10" fmla="*/ 17 w 17"/>
              <a:gd name="T11" fmla="*/ 0 h 24"/>
              <a:gd name="T12" fmla="*/ 17 w 17"/>
              <a:gd name="T13" fmla="*/ 24 h 24"/>
              <a:gd name="T14" fmla="*/ 16 w 17"/>
              <a:gd name="T15" fmla="*/ 24 h 24"/>
              <a:gd name="T16" fmla="*/ 16 w 17"/>
              <a:gd name="T17" fmla="*/ 0 h 24"/>
              <a:gd name="T18" fmla="*/ 17 w 17"/>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4"/>
              <a:gd name="T32" fmla="*/ 17 w 17"/>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4">
                <a:moveTo>
                  <a:pt x="0" y="24"/>
                </a:moveTo>
                <a:lnTo>
                  <a:pt x="0" y="0"/>
                </a:lnTo>
                <a:lnTo>
                  <a:pt x="2" y="0"/>
                </a:lnTo>
                <a:lnTo>
                  <a:pt x="2" y="24"/>
                </a:lnTo>
                <a:lnTo>
                  <a:pt x="0" y="24"/>
                </a:lnTo>
                <a:close/>
                <a:moveTo>
                  <a:pt x="17" y="0"/>
                </a:moveTo>
                <a:lnTo>
                  <a:pt x="17" y="24"/>
                </a:lnTo>
                <a:lnTo>
                  <a:pt x="16" y="24"/>
                </a:lnTo>
                <a:lnTo>
                  <a:pt x="16" y="0"/>
                </a:lnTo>
                <a:lnTo>
                  <a:pt x="17" y="0"/>
                </a:lnTo>
                <a:close/>
              </a:path>
            </a:pathLst>
          </a:custGeom>
          <a:solidFill>
            <a:srgbClr val="F22626"/>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2" name="Freeform 890"/>
          <p:cNvSpPr>
            <a:spLocks noEditPoints="1"/>
          </p:cNvSpPr>
          <p:nvPr/>
        </p:nvSpPr>
        <p:spPr bwMode="auto">
          <a:xfrm>
            <a:off x="2085976" y="2441576"/>
            <a:ext cx="22225" cy="41275"/>
          </a:xfrm>
          <a:custGeom>
            <a:avLst/>
            <a:gdLst>
              <a:gd name="T0" fmla="*/ 0 w 14"/>
              <a:gd name="T1" fmla="*/ 26 h 26"/>
              <a:gd name="T2" fmla="*/ 0 w 14"/>
              <a:gd name="T3" fmla="*/ 2 h 26"/>
              <a:gd name="T4" fmla="*/ 1 w 14"/>
              <a:gd name="T5" fmla="*/ 0 h 26"/>
              <a:gd name="T6" fmla="*/ 1 w 14"/>
              <a:gd name="T7" fmla="*/ 25 h 26"/>
              <a:gd name="T8" fmla="*/ 0 w 14"/>
              <a:gd name="T9" fmla="*/ 26 h 26"/>
              <a:gd name="T10" fmla="*/ 14 w 14"/>
              <a:gd name="T11" fmla="*/ 2 h 26"/>
              <a:gd name="T12" fmla="*/ 14 w 14"/>
              <a:gd name="T13" fmla="*/ 26 h 26"/>
              <a:gd name="T14" fmla="*/ 12 w 14"/>
              <a:gd name="T15" fmla="*/ 25 h 26"/>
              <a:gd name="T16" fmla="*/ 12 w 14"/>
              <a:gd name="T17" fmla="*/ 0 h 26"/>
              <a:gd name="T18" fmla="*/ 14 w 14"/>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26"/>
              <a:gd name="T32" fmla="*/ 14 w 14"/>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26">
                <a:moveTo>
                  <a:pt x="0" y="26"/>
                </a:moveTo>
                <a:lnTo>
                  <a:pt x="0" y="2"/>
                </a:lnTo>
                <a:lnTo>
                  <a:pt x="1" y="0"/>
                </a:lnTo>
                <a:lnTo>
                  <a:pt x="1" y="25"/>
                </a:lnTo>
                <a:lnTo>
                  <a:pt x="0" y="26"/>
                </a:lnTo>
                <a:close/>
                <a:moveTo>
                  <a:pt x="14" y="2"/>
                </a:moveTo>
                <a:lnTo>
                  <a:pt x="14" y="26"/>
                </a:lnTo>
                <a:lnTo>
                  <a:pt x="12" y="25"/>
                </a:lnTo>
                <a:lnTo>
                  <a:pt x="12" y="0"/>
                </a:lnTo>
                <a:lnTo>
                  <a:pt x="14" y="2"/>
                </a:lnTo>
                <a:close/>
              </a:path>
            </a:pathLst>
          </a:custGeom>
          <a:solidFill>
            <a:srgbClr val="F41E1E"/>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3" name="Freeform 891"/>
          <p:cNvSpPr>
            <a:spLocks noEditPoints="1"/>
          </p:cNvSpPr>
          <p:nvPr/>
        </p:nvSpPr>
        <p:spPr bwMode="auto">
          <a:xfrm>
            <a:off x="2087563" y="2441576"/>
            <a:ext cx="17462" cy="41275"/>
          </a:xfrm>
          <a:custGeom>
            <a:avLst/>
            <a:gdLst>
              <a:gd name="T0" fmla="*/ 0 w 11"/>
              <a:gd name="T1" fmla="*/ 25 h 26"/>
              <a:gd name="T2" fmla="*/ 0 w 11"/>
              <a:gd name="T3" fmla="*/ 0 h 26"/>
              <a:gd name="T4" fmla="*/ 1 w 11"/>
              <a:gd name="T5" fmla="*/ 2 h 26"/>
              <a:gd name="T6" fmla="*/ 1 w 11"/>
              <a:gd name="T7" fmla="*/ 26 h 26"/>
              <a:gd name="T8" fmla="*/ 0 w 11"/>
              <a:gd name="T9" fmla="*/ 25 h 26"/>
              <a:gd name="T10" fmla="*/ 11 w 11"/>
              <a:gd name="T11" fmla="*/ 0 h 26"/>
              <a:gd name="T12" fmla="*/ 11 w 11"/>
              <a:gd name="T13" fmla="*/ 25 h 26"/>
              <a:gd name="T14" fmla="*/ 10 w 11"/>
              <a:gd name="T15" fmla="*/ 26 h 26"/>
              <a:gd name="T16" fmla="*/ 10 w 11"/>
              <a:gd name="T17" fmla="*/ 2 h 26"/>
              <a:gd name="T18" fmla="*/ 11 w 1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6"/>
              <a:gd name="T32" fmla="*/ 11 w 1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6">
                <a:moveTo>
                  <a:pt x="0" y="25"/>
                </a:moveTo>
                <a:lnTo>
                  <a:pt x="0" y="0"/>
                </a:lnTo>
                <a:lnTo>
                  <a:pt x="1" y="2"/>
                </a:lnTo>
                <a:lnTo>
                  <a:pt x="1" y="26"/>
                </a:lnTo>
                <a:lnTo>
                  <a:pt x="0" y="25"/>
                </a:lnTo>
                <a:close/>
                <a:moveTo>
                  <a:pt x="11" y="0"/>
                </a:moveTo>
                <a:lnTo>
                  <a:pt x="11" y="25"/>
                </a:lnTo>
                <a:lnTo>
                  <a:pt x="10" y="26"/>
                </a:lnTo>
                <a:lnTo>
                  <a:pt x="10" y="2"/>
                </a:lnTo>
                <a:lnTo>
                  <a:pt x="11" y="0"/>
                </a:lnTo>
                <a:close/>
              </a:path>
            </a:pathLst>
          </a:custGeom>
          <a:solidFill>
            <a:srgbClr val="F71717"/>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4" name="Freeform 892"/>
          <p:cNvSpPr>
            <a:spLocks noEditPoints="1"/>
          </p:cNvSpPr>
          <p:nvPr/>
        </p:nvSpPr>
        <p:spPr bwMode="auto">
          <a:xfrm>
            <a:off x="2089150" y="2441576"/>
            <a:ext cx="14288" cy="41275"/>
          </a:xfrm>
          <a:custGeom>
            <a:avLst/>
            <a:gdLst>
              <a:gd name="T0" fmla="*/ 0 w 9"/>
              <a:gd name="T1" fmla="*/ 26 h 26"/>
              <a:gd name="T2" fmla="*/ 0 w 9"/>
              <a:gd name="T3" fmla="*/ 2 h 26"/>
              <a:gd name="T4" fmla="*/ 1 w 9"/>
              <a:gd name="T5" fmla="*/ 0 h 26"/>
              <a:gd name="T6" fmla="*/ 1 w 9"/>
              <a:gd name="T7" fmla="*/ 25 h 26"/>
              <a:gd name="T8" fmla="*/ 0 w 9"/>
              <a:gd name="T9" fmla="*/ 26 h 26"/>
              <a:gd name="T10" fmla="*/ 9 w 9"/>
              <a:gd name="T11" fmla="*/ 2 h 26"/>
              <a:gd name="T12" fmla="*/ 9 w 9"/>
              <a:gd name="T13" fmla="*/ 26 h 26"/>
              <a:gd name="T14" fmla="*/ 8 w 9"/>
              <a:gd name="T15" fmla="*/ 25 h 26"/>
              <a:gd name="T16" fmla="*/ 8 w 9"/>
              <a:gd name="T17" fmla="*/ 0 h 26"/>
              <a:gd name="T18" fmla="*/ 9 w 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26"/>
              <a:gd name="T32" fmla="*/ 9 w 9"/>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26">
                <a:moveTo>
                  <a:pt x="0" y="26"/>
                </a:moveTo>
                <a:lnTo>
                  <a:pt x="0" y="2"/>
                </a:lnTo>
                <a:lnTo>
                  <a:pt x="1" y="0"/>
                </a:lnTo>
                <a:lnTo>
                  <a:pt x="1" y="25"/>
                </a:lnTo>
                <a:lnTo>
                  <a:pt x="0" y="26"/>
                </a:lnTo>
                <a:close/>
                <a:moveTo>
                  <a:pt x="9" y="2"/>
                </a:moveTo>
                <a:lnTo>
                  <a:pt x="9" y="26"/>
                </a:lnTo>
                <a:lnTo>
                  <a:pt x="8" y="25"/>
                </a:lnTo>
                <a:lnTo>
                  <a:pt x="8" y="0"/>
                </a:lnTo>
                <a:lnTo>
                  <a:pt x="9" y="2"/>
                </a:lnTo>
                <a:close/>
              </a:path>
            </a:pathLst>
          </a:custGeom>
          <a:solidFill>
            <a:srgbClr val="F9101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5" name="Freeform 893"/>
          <p:cNvSpPr>
            <a:spLocks noEditPoints="1"/>
          </p:cNvSpPr>
          <p:nvPr/>
        </p:nvSpPr>
        <p:spPr bwMode="auto">
          <a:xfrm>
            <a:off x="2090738" y="2441576"/>
            <a:ext cx="11112" cy="41275"/>
          </a:xfrm>
          <a:custGeom>
            <a:avLst/>
            <a:gdLst>
              <a:gd name="T0" fmla="*/ 0 w 7"/>
              <a:gd name="T1" fmla="*/ 25 h 26"/>
              <a:gd name="T2" fmla="*/ 0 w 7"/>
              <a:gd name="T3" fmla="*/ 0 h 26"/>
              <a:gd name="T4" fmla="*/ 2 w 7"/>
              <a:gd name="T5" fmla="*/ 2 h 26"/>
              <a:gd name="T6" fmla="*/ 2 w 7"/>
              <a:gd name="T7" fmla="*/ 26 h 26"/>
              <a:gd name="T8" fmla="*/ 0 w 7"/>
              <a:gd name="T9" fmla="*/ 25 h 26"/>
              <a:gd name="T10" fmla="*/ 7 w 7"/>
              <a:gd name="T11" fmla="*/ 0 h 26"/>
              <a:gd name="T12" fmla="*/ 7 w 7"/>
              <a:gd name="T13" fmla="*/ 25 h 26"/>
              <a:gd name="T14" fmla="*/ 5 w 7"/>
              <a:gd name="T15" fmla="*/ 26 h 26"/>
              <a:gd name="T16" fmla="*/ 5 w 7"/>
              <a:gd name="T17" fmla="*/ 2 h 26"/>
              <a:gd name="T18" fmla="*/ 7 w 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26"/>
              <a:gd name="T32" fmla="*/ 7 w 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26">
                <a:moveTo>
                  <a:pt x="0" y="25"/>
                </a:moveTo>
                <a:lnTo>
                  <a:pt x="0" y="0"/>
                </a:lnTo>
                <a:lnTo>
                  <a:pt x="2" y="2"/>
                </a:lnTo>
                <a:lnTo>
                  <a:pt x="2" y="26"/>
                </a:lnTo>
                <a:lnTo>
                  <a:pt x="0" y="25"/>
                </a:lnTo>
                <a:close/>
                <a:moveTo>
                  <a:pt x="7" y="0"/>
                </a:moveTo>
                <a:lnTo>
                  <a:pt x="7" y="25"/>
                </a:lnTo>
                <a:lnTo>
                  <a:pt x="5" y="26"/>
                </a:lnTo>
                <a:lnTo>
                  <a:pt x="5" y="2"/>
                </a:lnTo>
                <a:lnTo>
                  <a:pt x="7" y="0"/>
                </a:lnTo>
                <a:close/>
              </a:path>
            </a:pathLst>
          </a:custGeom>
          <a:solidFill>
            <a:srgbClr val="FB0909"/>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6" name="Freeform 894"/>
          <p:cNvSpPr>
            <a:spLocks noEditPoints="1"/>
          </p:cNvSpPr>
          <p:nvPr/>
        </p:nvSpPr>
        <p:spPr bwMode="auto">
          <a:xfrm>
            <a:off x="2093913" y="2444750"/>
            <a:ext cx="4762" cy="38100"/>
          </a:xfrm>
          <a:custGeom>
            <a:avLst/>
            <a:gdLst>
              <a:gd name="T0" fmla="*/ 0 w 3"/>
              <a:gd name="T1" fmla="*/ 24 h 24"/>
              <a:gd name="T2" fmla="*/ 0 w 3"/>
              <a:gd name="T3" fmla="*/ 0 h 24"/>
              <a:gd name="T4" fmla="*/ 1 w 3"/>
              <a:gd name="T5" fmla="*/ 0 h 24"/>
              <a:gd name="T6" fmla="*/ 1 w 3"/>
              <a:gd name="T7" fmla="*/ 24 h 24"/>
              <a:gd name="T8" fmla="*/ 0 w 3"/>
              <a:gd name="T9" fmla="*/ 24 h 24"/>
              <a:gd name="T10" fmla="*/ 3 w 3"/>
              <a:gd name="T11" fmla="*/ 0 h 24"/>
              <a:gd name="T12" fmla="*/ 3 w 3"/>
              <a:gd name="T13" fmla="*/ 24 h 24"/>
              <a:gd name="T14" fmla="*/ 2 w 3"/>
              <a:gd name="T15" fmla="*/ 24 h 24"/>
              <a:gd name="T16" fmla="*/ 2 w 3"/>
              <a:gd name="T17" fmla="*/ 0 h 24"/>
              <a:gd name="T18" fmla="*/ 3 w 3"/>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24"/>
              <a:gd name="T32" fmla="*/ 3 w 3"/>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24">
                <a:moveTo>
                  <a:pt x="0" y="24"/>
                </a:moveTo>
                <a:lnTo>
                  <a:pt x="0" y="0"/>
                </a:lnTo>
                <a:lnTo>
                  <a:pt x="1" y="0"/>
                </a:lnTo>
                <a:lnTo>
                  <a:pt x="1" y="24"/>
                </a:lnTo>
                <a:lnTo>
                  <a:pt x="0" y="24"/>
                </a:lnTo>
                <a:close/>
                <a:moveTo>
                  <a:pt x="3" y="0"/>
                </a:moveTo>
                <a:lnTo>
                  <a:pt x="3" y="24"/>
                </a:lnTo>
                <a:lnTo>
                  <a:pt x="2" y="24"/>
                </a:lnTo>
                <a:lnTo>
                  <a:pt x="2" y="0"/>
                </a:lnTo>
                <a:lnTo>
                  <a:pt x="3" y="0"/>
                </a:lnTo>
                <a:close/>
              </a:path>
            </a:pathLst>
          </a:custGeom>
          <a:solidFill>
            <a:srgbClr val="FD0303"/>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7" name="Freeform 895"/>
          <p:cNvSpPr>
            <a:spLocks noEditPoints="1"/>
          </p:cNvSpPr>
          <p:nvPr/>
        </p:nvSpPr>
        <p:spPr bwMode="auto">
          <a:xfrm>
            <a:off x="2095500" y="2444750"/>
            <a:ext cx="1588" cy="38100"/>
          </a:xfrm>
          <a:custGeom>
            <a:avLst/>
            <a:gdLst>
              <a:gd name="T0" fmla="*/ 0 w 1"/>
              <a:gd name="T1" fmla="*/ 24 h 24"/>
              <a:gd name="T2" fmla="*/ 0 w 1"/>
              <a:gd name="T3" fmla="*/ 0 h 24"/>
              <a:gd name="T4" fmla="*/ 1 w 1"/>
              <a:gd name="T5" fmla="*/ 0 h 24"/>
              <a:gd name="T6" fmla="*/ 1 w 1"/>
              <a:gd name="T7" fmla="*/ 24 h 24"/>
              <a:gd name="T8" fmla="*/ 0 w 1"/>
              <a:gd name="T9" fmla="*/ 24 h 24"/>
              <a:gd name="T10" fmla="*/ 1 w 1"/>
              <a:gd name="T11" fmla="*/ 0 h 24"/>
              <a:gd name="T12" fmla="*/ 1 w 1"/>
              <a:gd name="T13" fmla="*/ 24 h 24"/>
              <a:gd name="T14" fmla="*/ 1 w 1"/>
              <a:gd name="T15" fmla="*/ 24 h 24"/>
              <a:gd name="T16" fmla="*/ 1 w 1"/>
              <a:gd name="T17" fmla="*/ 0 h 24"/>
              <a:gd name="T18" fmla="*/ 1 w 1"/>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24"/>
              <a:gd name="T32" fmla="*/ 1 w 1"/>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24">
                <a:moveTo>
                  <a:pt x="0" y="24"/>
                </a:moveTo>
                <a:lnTo>
                  <a:pt x="0" y="0"/>
                </a:lnTo>
                <a:lnTo>
                  <a:pt x="1" y="0"/>
                </a:lnTo>
                <a:lnTo>
                  <a:pt x="1" y="24"/>
                </a:lnTo>
                <a:lnTo>
                  <a:pt x="0" y="24"/>
                </a:lnTo>
                <a:close/>
                <a:moveTo>
                  <a:pt x="1" y="0"/>
                </a:moveTo>
                <a:lnTo>
                  <a:pt x="1" y="24"/>
                </a:lnTo>
                <a:lnTo>
                  <a:pt x="1" y="0"/>
                </a:lnTo>
                <a:close/>
              </a:path>
            </a:pathLst>
          </a:custGeom>
          <a:solidFill>
            <a:srgbClr val="FF0000"/>
          </a:solidFill>
          <a:ln w="9525">
            <a:noFill/>
            <a:round/>
            <a:headEnd/>
            <a:tailEnd/>
          </a:ln>
        </p:spPr>
        <p:txBody>
          <a:bodyPr/>
          <a:lstStyle/>
          <a:p>
            <a:pPr fontAlgn="base">
              <a:spcBef>
                <a:spcPct val="0"/>
              </a:spcBef>
              <a:spcAft>
                <a:spcPct val="0"/>
              </a:spcAft>
            </a:pPr>
            <a:endParaRPr lang="en-US" sz="2000" u="sng">
              <a:solidFill>
                <a:srgbClr val="000000"/>
              </a:solidFill>
            </a:endParaRPr>
          </a:p>
        </p:txBody>
      </p:sp>
      <p:sp>
        <p:nvSpPr>
          <p:cNvPr id="31218" name="Freeform 896"/>
          <p:cNvSpPr>
            <a:spLocks/>
          </p:cNvSpPr>
          <p:nvPr/>
        </p:nvSpPr>
        <p:spPr bwMode="auto">
          <a:xfrm>
            <a:off x="2043113" y="1952625"/>
            <a:ext cx="679450" cy="681038"/>
          </a:xfrm>
          <a:custGeom>
            <a:avLst/>
            <a:gdLst>
              <a:gd name="T0" fmla="*/ 0 w 428"/>
              <a:gd name="T1" fmla="*/ 429 h 429"/>
              <a:gd name="T2" fmla="*/ 0 w 428"/>
              <a:gd name="T3" fmla="*/ 298 h 429"/>
              <a:gd name="T4" fmla="*/ 44 w 428"/>
              <a:gd name="T5" fmla="*/ 253 h 429"/>
              <a:gd name="T6" fmla="*/ 48 w 428"/>
              <a:gd name="T7" fmla="*/ 253 h 429"/>
              <a:gd name="T8" fmla="*/ 48 w 428"/>
              <a:gd name="T9" fmla="*/ 49 h 429"/>
              <a:gd name="T10" fmla="*/ 95 w 428"/>
              <a:gd name="T11" fmla="*/ 0 h 429"/>
              <a:gd name="T12" fmla="*/ 380 w 428"/>
              <a:gd name="T13" fmla="*/ 0 h 429"/>
              <a:gd name="T14" fmla="*/ 380 w 428"/>
              <a:gd name="T15" fmla="*/ 144 h 429"/>
              <a:gd name="T16" fmla="*/ 369 w 428"/>
              <a:gd name="T17" fmla="*/ 179 h 429"/>
              <a:gd name="T18" fmla="*/ 369 w 428"/>
              <a:gd name="T19" fmla="*/ 244 h 429"/>
              <a:gd name="T20" fmla="*/ 362 w 428"/>
              <a:gd name="T21" fmla="*/ 250 h 429"/>
              <a:gd name="T22" fmla="*/ 428 w 428"/>
              <a:gd name="T23" fmla="*/ 250 h 429"/>
              <a:gd name="T24" fmla="*/ 428 w 428"/>
              <a:gd name="T25" fmla="*/ 381 h 429"/>
              <a:gd name="T26" fmla="*/ 380 w 428"/>
              <a:gd name="T27" fmla="*/ 429 h 429"/>
              <a:gd name="T28" fmla="*/ 0 w 428"/>
              <a:gd name="T29" fmla="*/ 429 h 4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8"/>
              <a:gd name="T46" fmla="*/ 0 h 429"/>
              <a:gd name="T47" fmla="*/ 428 w 428"/>
              <a:gd name="T48" fmla="*/ 429 h 4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8" h="429">
                <a:moveTo>
                  <a:pt x="0" y="429"/>
                </a:moveTo>
                <a:lnTo>
                  <a:pt x="0" y="298"/>
                </a:lnTo>
                <a:lnTo>
                  <a:pt x="44" y="253"/>
                </a:lnTo>
                <a:lnTo>
                  <a:pt x="48" y="253"/>
                </a:lnTo>
                <a:lnTo>
                  <a:pt x="48" y="49"/>
                </a:lnTo>
                <a:lnTo>
                  <a:pt x="95" y="0"/>
                </a:lnTo>
                <a:lnTo>
                  <a:pt x="380" y="0"/>
                </a:lnTo>
                <a:lnTo>
                  <a:pt x="380" y="144"/>
                </a:lnTo>
                <a:lnTo>
                  <a:pt x="369" y="179"/>
                </a:lnTo>
                <a:lnTo>
                  <a:pt x="369" y="244"/>
                </a:lnTo>
                <a:lnTo>
                  <a:pt x="362" y="250"/>
                </a:lnTo>
                <a:lnTo>
                  <a:pt x="428" y="250"/>
                </a:lnTo>
                <a:lnTo>
                  <a:pt x="428" y="381"/>
                </a:lnTo>
                <a:lnTo>
                  <a:pt x="380" y="429"/>
                </a:lnTo>
                <a:lnTo>
                  <a:pt x="0" y="429"/>
                </a:lnTo>
              </a:path>
            </a:pathLst>
          </a:custGeom>
          <a:noFill/>
          <a:ln w="12700">
            <a:solidFill>
              <a:srgbClr val="000000"/>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19" name="Rectangle 897"/>
          <p:cNvSpPr>
            <a:spLocks noChangeArrowheads="1"/>
          </p:cNvSpPr>
          <p:nvPr/>
        </p:nvSpPr>
        <p:spPr bwMode="auto">
          <a:xfrm>
            <a:off x="1960564" y="2665413"/>
            <a:ext cx="788677" cy="369332"/>
          </a:xfrm>
          <a:prstGeom prst="rect">
            <a:avLst/>
          </a:prstGeom>
          <a:noFill/>
          <a:ln w="9525">
            <a:noFill/>
            <a:miter lim="800000"/>
            <a:headEnd/>
            <a:tailEnd/>
          </a:ln>
        </p:spPr>
        <p:txBody>
          <a:bodyPr wrap="none" lIns="0" tIns="0" rIns="0" bIns="0">
            <a:spAutoFit/>
          </a:bodyPr>
          <a:lstStyle/>
          <a:p>
            <a:pPr eaLnBrk="0" fontAlgn="base" hangingPunct="0">
              <a:spcBef>
                <a:spcPct val="0"/>
              </a:spcBef>
              <a:spcAft>
                <a:spcPct val="0"/>
              </a:spcAft>
            </a:pPr>
            <a:r>
              <a:rPr lang="en-US" sz="2400">
                <a:solidFill>
                  <a:srgbClr val="000000"/>
                </a:solidFill>
                <a:latin typeface="Arial" pitchFamily="34" charset="0"/>
              </a:rPr>
              <a:t>Seoul</a:t>
            </a:r>
            <a:endParaRPr lang="en-US" sz="2400">
              <a:solidFill>
                <a:srgbClr val="000000"/>
              </a:solidFill>
              <a:latin typeface="Courier New" pitchFamily="49" charset="0"/>
            </a:endParaRPr>
          </a:p>
        </p:txBody>
      </p:sp>
      <p:sp>
        <p:nvSpPr>
          <p:cNvPr id="31220" name="Line 898"/>
          <p:cNvSpPr>
            <a:spLocks noChangeShapeType="1"/>
          </p:cNvSpPr>
          <p:nvPr/>
        </p:nvSpPr>
        <p:spPr bwMode="auto">
          <a:xfrm flipV="1">
            <a:off x="6629401" y="3184526"/>
            <a:ext cx="2112963" cy="1349375"/>
          </a:xfrm>
          <a:prstGeom prst="line">
            <a:avLst/>
          </a:prstGeom>
          <a:noFill/>
          <a:ln w="22225">
            <a:solidFill>
              <a:schemeClr val="tx1"/>
            </a:solidFill>
            <a:round/>
            <a:headEnd/>
            <a:tailEnd/>
          </a:ln>
        </p:spPr>
        <p:txBody>
          <a:bodyPr/>
          <a:lstStyle/>
          <a:p>
            <a:pPr fontAlgn="base">
              <a:spcBef>
                <a:spcPct val="0"/>
              </a:spcBef>
              <a:spcAft>
                <a:spcPct val="0"/>
              </a:spcAft>
            </a:pPr>
            <a:endParaRPr lang="en-US" sz="2000" u="sng">
              <a:solidFill>
                <a:srgbClr val="000000"/>
              </a:solidFill>
            </a:endParaRPr>
          </a:p>
        </p:txBody>
      </p:sp>
      <p:sp>
        <p:nvSpPr>
          <p:cNvPr id="31221" name="Text Box 899"/>
          <p:cNvSpPr txBox="1">
            <a:spLocks noChangeArrowheads="1"/>
          </p:cNvSpPr>
          <p:nvPr/>
        </p:nvSpPr>
        <p:spPr bwMode="auto">
          <a:xfrm>
            <a:off x="6477000" y="5181601"/>
            <a:ext cx="3991798" cy="830997"/>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latin typeface="Arial" pitchFamily="34" charset="0"/>
              </a:rPr>
              <a:t>Đỉnh   = máy tính</a:t>
            </a:r>
          </a:p>
          <a:p>
            <a:pPr eaLnBrk="0" fontAlgn="base" hangingPunct="0">
              <a:spcBef>
                <a:spcPct val="0"/>
              </a:spcBef>
              <a:spcAft>
                <a:spcPct val="0"/>
              </a:spcAft>
            </a:pPr>
            <a:r>
              <a:rPr lang="en-US" sz="2400">
                <a:solidFill>
                  <a:srgbClr val="000000"/>
                </a:solidFill>
                <a:latin typeface="Arial" pitchFamily="34" charset="0"/>
              </a:rPr>
              <a:t>Cạnh  = tốc độ truyền thông</a:t>
            </a:r>
          </a:p>
        </p:txBody>
      </p:sp>
      <p:sp>
        <p:nvSpPr>
          <p:cNvPr id="31222" name="Text Box 900"/>
          <p:cNvSpPr txBox="1">
            <a:spLocks noChangeArrowheads="1"/>
          </p:cNvSpPr>
          <p:nvPr/>
        </p:nvSpPr>
        <p:spPr bwMode="auto">
          <a:xfrm>
            <a:off x="7061200" y="2660650"/>
            <a:ext cx="64135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128</a:t>
            </a:r>
          </a:p>
        </p:txBody>
      </p:sp>
      <p:sp>
        <p:nvSpPr>
          <p:cNvPr id="31223" name="Text Box 901"/>
          <p:cNvSpPr txBox="1">
            <a:spLocks noChangeArrowheads="1"/>
          </p:cNvSpPr>
          <p:nvPr/>
        </p:nvSpPr>
        <p:spPr bwMode="auto">
          <a:xfrm>
            <a:off x="7388225" y="3963988"/>
            <a:ext cx="64135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140</a:t>
            </a:r>
          </a:p>
        </p:txBody>
      </p:sp>
      <p:sp>
        <p:nvSpPr>
          <p:cNvPr id="31224" name="Text Box 902"/>
          <p:cNvSpPr txBox="1">
            <a:spLocks noChangeArrowheads="1"/>
          </p:cNvSpPr>
          <p:nvPr/>
        </p:nvSpPr>
        <p:spPr bwMode="auto">
          <a:xfrm>
            <a:off x="6178550" y="3490913"/>
            <a:ext cx="64135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181</a:t>
            </a:r>
          </a:p>
        </p:txBody>
      </p:sp>
      <p:sp>
        <p:nvSpPr>
          <p:cNvPr id="31225" name="Text Box 903"/>
          <p:cNvSpPr txBox="1">
            <a:spLocks noChangeArrowheads="1"/>
          </p:cNvSpPr>
          <p:nvPr/>
        </p:nvSpPr>
        <p:spPr bwMode="auto">
          <a:xfrm>
            <a:off x="4575175" y="3890963"/>
            <a:ext cx="48895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30</a:t>
            </a:r>
          </a:p>
        </p:txBody>
      </p:sp>
      <p:sp>
        <p:nvSpPr>
          <p:cNvPr id="31226" name="Text Box 904"/>
          <p:cNvSpPr txBox="1">
            <a:spLocks noChangeArrowheads="1"/>
          </p:cNvSpPr>
          <p:nvPr/>
        </p:nvSpPr>
        <p:spPr bwMode="auto">
          <a:xfrm>
            <a:off x="3321050" y="3449638"/>
            <a:ext cx="48895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16</a:t>
            </a:r>
          </a:p>
        </p:txBody>
      </p:sp>
      <p:sp>
        <p:nvSpPr>
          <p:cNvPr id="31227" name="Text Box 905"/>
          <p:cNvSpPr txBox="1">
            <a:spLocks noChangeArrowheads="1"/>
          </p:cNvSpPr>
          <p:nvPr/>
        </p:nvSpPr>
        <p:spPr bwMode="auto">
          <a:xfrm>
            <a:off x="2724150" y="2001838"/>
            <a:ext cx="488950" cy="457200"/>
          </a:xfrm>
          <a:prstGeom prst="rect">
            <a:avLst/>
          </a:prstGeom>
          <a:noFill/>
          <a:ln w="12700">
            <a:noFill/>
            <a:miter lim="800000"/>
            <a:headEnd/>
            <a:tailEnd/>
          </a:ln>
        </p:spPr>
        <p:txBody>
          <a:bodyPr wrap="none">
            <a:spAutoFit/>
          </a:bodyPr>
          <a:lstStyle/>
          <a:p>
            <a:pPr eaLnBrk="0" fontAlgn="base" hangingPunct="0">
              <a:spcBef>
                <a:spcPct val="0"/>
              </a:spcBef>
              <a:spcAft>
                <a:spcPct val="0"/>
              </a:spcAft>
            </a:pPr>
            <a:r>
              <a:rPr lang="en-US" sz="2400">
                <a:solidFill>
                  <a:srgbClr val="000000"/>
                </a:solidFill>
              </a:rPr>
              <a:t>56</a:t>
            </a:r>
          </a:p>
        </p:txBody>
      </p:sp>
    </p:spTree>
    <p:extLst>
      <p:ext uri="{BB962C8B-B14F-4D97-AF65-F5344CB8AC3E}">
        <p14:creationId xmlns:p14="http://schemas.microsoft.com/office/powerpoint/2010/main" val="2046338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4294967295"/>
          </p:nvPr>
        </p:nvSpPr>
        <p:spPr>
          <a:xfrm>
            <a:off x="1631950" y="6416675"/>
            <a:ext cx="3024188" cy="368300"/>
          </a:xfrm>
          <a:noFill/>
        </p:spPr>
        <p:txBody>
          <a:bodyPr/>
          <a:lstStyle/>
          <a:p>
            <a:endParaRPr lang="en-US" sz="1000"/>
          </a:p>
        </p:txBody>
      </p:sp>
      <p:sp>
        <p:nvSpPr>
          <p:cNvPr id="31747" name="Slide Number Placeholder 4"/>
          <p:cNvSpPr>
            <a:spLocks noGrp="1"/>
          </p:cNvSpPr>
          <p:nvPr>
            <p:ph type="sldNum" sz="quarter" idx="11"/>
          </p:nvPr>
        </p:nvSpPr>
        <p:spPr>
          <a:noFill/>
        </p:spPr>
        <p:txBody>
          <a:bodyPr/>
          <a:lstStyle/>
          <a:p>
            <a:fld id="{B17361F1-96FB-499B-9D69-8C790B453F9F}" type="slidenum">
              <a:rPr lang="en-US">
                <a:solidFill>
                  <a:srgbClr val="000000"/>
                </a:solidFill>
              </a:rPr>
              <a:pPr/>
              <a:t>9</a:t>
            </a:fld>
            <a:endParaRPr lang="en-US">
              <a:solidFill>
                <a:srgbClr val="000000"/>
              </a:solidFill>
            </a:endParaRPr>
          </a:p>
        </p:txBody>
      </p:sp>
      <p:sp>
        <p:nvSpPr>
          <p:cNvPr id="31748" name="Rectangle 2"/>
          <p:cNvSpPr>
            <a:spLocks noGrp="1" noChangeArrowheads="1"/>
          </p:cNvSpPr>
          <p:nvPr>
            <p:ph type="title"/>
          </p:nvPr>
        </p:nvSpPr>
        <p:spPr>
          <a:xfrm>
            <a:off x="1703388" y="185739"/>
            <a:ext cx="8736012" cy="668337"/>
          </a:xfrm>
        </p:spPr>
        <p:txBody>
          <a:bodyPr/>
          <a:lstStyle/>
          <a:p>
            <a:pPr eaLnBrk="1" hangingPunct="1"/>
            <a:r>
              <a:rPr lang="en-US"/>
              <a:t>Luồng giao thông trên xa lộ</a:t>
            </a:r>
            <a:br>
              <a:rPr lang="en-US"/>
            </a:br>
            <a:r>
              <a:rPr lang="en-US" sz="2400"/>
              <a:t>(Traffic Flow on Highways)</a:t>
            </a:r>
          </a:p>
        </p:txBody>
      </p:sp>
      <p:pic>
        <p:nvPicPr>
          <p:cNvPr id="31749" name="Picture 3" descr="mqmapgend"/>
          <p:cNvPicPr>
            <a:picLocks noChangeAspect="1" noChangeArrowheads="1"/>
          </p:cNvPicPr>
          <p:nvPr/>
        </p:nvPicPr>
        <p:blipFill>
          <a:blip r:embed="rId2"/>
          <a:srcRect l="12973" r="10811"/>
          <a:stretch>
            <a:fillRect/>
          </a:stretch>
        </p:blipFill>
        <p:spPr bwMode="auto">
          <a:xfrm>
            <a:off x="2284413" y="1874838"/>
            <a:ext cx="4527550" cy="4221162"/>
          </a:xfrm>
          <a:prstGeom prst="rect">
            <a:avLst/>
          </a:prstGeom>
          <a:noFill/>
          <a:ln w="9525">
            <a:noFill/>
            <a:miter lim="800000"/>
            <a:headEnd/>
            <a:tailEnd/>
          </a:ln>
        </p:spPr>
      </p:pic>
      <p:sp>
        <p:nvSpPr>
          <p:cNvPr id="31750" name="Text Box 4"/>
          <p:cNvSpPr txBox="1">
            <a:spLocks noChangeArrowheads="1"/>
          </p:cNvSpPr>
          <p:nvPr/>
        </p:nvSpPr>
        <p:spPr bwMode="auto">
          <a:xfrm>
            <a:off x="6865938" y="3287713"/>
            <a:ext cx="3802062" cy="1569660"/>
          </a:xfrm>
          <a:prstGeom prst="rect">
            <a:avLst/>
          </a:prstGeom>
          <a:noFill/>
          <a:ln w="12700">
            <a:noFill/>
            <a:miter lim="800000"/>
            <a:headEnd/>
            <a:tailEnd/>
          </a:ln>
        </p:spPr>
        <p:txBody>
          <a:bodyPr>
            <a:spAutoFit/>
          </a:bodyPr>
          <a:lstStyle/>
          <a:p>
            <a:pPr eaLnBrk="0" fontAlgn="base" hangingPunct="0">
              <a:spcBef>
                <a:spcPct val="0"/>
              </a:spcBef>
              <a:spcAft>
                <a:spcPct val="0"/>
              </a:spcAft>
            </a:pPr>
            <a:r>
              <a:rPr lang="en-US" sz="2400">
                <a:solidFill>
                  <a:srgbClr val="000000"/>
                </a:solidFill>
                <a:latin typeface="Arial" pitchFamily="34" charset="0"/>
              </a:rPr>
              <a:t>Đỉnh   = thành phố</a:t>
            </a:r>
          </a:p>
          <a:p>
            <a:pPr eaLnBrk="0" fontAlgn="base" hangingPunct="0">
              <a:spcBef>
                <a:spcPct val="0"/>
              </a:spcBef>
              <a:spcAft>
                <a:spcPct val="0"/>
              </a:spcAft>
            </a:pPr>
            <a:r>
              <a:rPr lang="en-US" sz="2400">
                <a:solidFill>
                  <a:srgbClr val="000000"/>
                </a:solidFill>
                <a:latin typeface="Arial" pitchFamily="34" charset="0"/>
              </a:rPr>
              <a:t>Cạnh  = lượng xe cộ trên </a:t>
            </a:r>
          </a:p>
          <a:p>
            <a:pPr eaLnBrk="0" fontAlgn="base" hangingPunct="0">
              <a:spcBef>
                <a:spcPct val="0"/>
              </a:spcBef>
              <a:spcAft>
                <a:spcPct val="0"/>
              </a:spcAft>
            </a:pPr>
            <a:r>
              <a:rPr lang="en-US" sz="2400">
                <a:solidFill>
                  <a:srgbClr val="000000"/>
                </a:solidFill>
                <a:latin typeface="Arial" pitchFamily="34" charset="0"/>
              </a:rPr>
              <a:t>tuyến đường cao tốc kết nối giữa các thành phố</a:t>
            </a:r>
          </a:p>
        </p:txBody>
      </p:sp>
      <p:sp>
        <p:nvSpPr>
          <p:cNvPr id="31751" name="Oval 5"/>
          <p:cNvSpPr>
            <a:spLocks noChangeArrowheads="1"/>
          </p:cNvSpPr>
          <p:nvPr/>
        </p:nvSpPr>
        <p:spPr bwMode="auto">
          <a:xfrm>
            <a:off x="3424238" y="3359150"/>
            <a:ext cx="914400" cy="565150"/>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2" name="Oval 6"/>
          <p:cNvSpPr>
            <a:spLocks noChangeArrowheads="1"/>
          </p:cNvSpPr>
          <p:nvPr/>
        </p:nvSpPr>
        <p:spPr bwMode="auto">
          <a:xfrm>
            <a:off x="4676775" y="5257800"/>
            <a:ext cx="914400" cy="565150"/>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3" name="Oval 7"/>
          <p:cNvSpPr>
            <a:spLocks noChangeArrowheads="1"/>
          </p:cNvSpPr>
          <p:nvPr/>
        </p:nvSpPr>
        <p:spPr bwMode="auto">
          <a:xfrm>
            <a:off x="3082925" y="5430838"/>
            <a:ext cx="914400" cy="565150"/>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4" name="Oval 8"/>
          <p:cNvSpPr>
            <a:spLocks noChangeArrowheads="1"/>
          </p:cNvSpPr>
          <p:nvPr/>
        </p:nvSpPr>
        <p:spPr bwMode="auto">
          <a:xfrm>
            <a:off x="4891088" y="3397250"/>
            <a:ext cx="914400" cy="565150"/>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5" name="Oval 9"/>
          <p:cNvSpPr>
            <a:spLocks noChangeArrowheads="1"/>
          </p:cNvSpPr>
          <p:nvPr/>
        </p:nvSpPr>
        <p:spPr bwMode="auto">
          <a:xfrm>
            <a:off x="5826126" y="2432050"/>
            <a:ext cx="995363" cy="522288"/>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6" name="Oval 10"/>
          <p:cNvSpPr>
            <a:spLocks noChangeArrowheads="1"/>
          </p:cNvSpPr>
          <p:nvPr/>
        </p:nvSpPr>
        <p:spPr bwMode="auto">
          <a:xfrm>
            <a:off x="4776788" y="2338389"/>
            <a:ext cx="995362" cy="522287"/>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7" name="Oval 11"/>
          <p:cNvSpPr>
            <a:spLocks noChangeArrowheads="1"/>
          </p:cNvSpPr>
          <p:nvPr/>
        </p:nvSpPr>
        <p:spPr bwMode="auto">
          <a:xfrm>
            <a:off x="3455989" y="2762251"/>
            <a:ext cx="903287" cy="473075"/>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
        <p:nvSpPr>
          <p:cNvPr id="31758" name="Text Box 12"/>
          <p:cNvSpPr txBox="1">
            <a:spLocks noChangeArrowheads="1"/>
          </p:cNvSpPr>
          <p:nvPr/>
        </p:nvSpPr>
        <p:spPr bwMode="auto">
          <a:xfrm>
            <a:off x="3640138" y="2909888"/>
            <a:ext cx="749300" cy="366712"/>
          </a:xfrm>
          <a:prstGeom prst="rect">
            <a:avLst/>
          </a:prstGeom>
          <a:noFill/>
          <a:ln w="12700">
            <a:noFill/>
            <a:miter lim="800000"/>
            <a:headEnd/>
            <a:tailEnd/>
          </a:ln>
        </p:spPr>
        <p:txBody>
          <a:bodyPr>
            <a:spAutoFit/>
          </a:bodyPr>
          <a:lstStyle/>
          <a:p>
            <a:pPr eaLnBrk="0" fontAlgn="base" hangingPunct="0">
              <a:spcBef>
                <a:spcPct val="0"/>
              </a:spcBef>
              <a:spcAft>
                <a:spcPct val="0"/>
              </a:spcAft>
            </a:pPr>
            <a:r>
              <a:rPr lang="en-US" b="1">
                <a:solidFill>
                  <a:srgbClr val="000000"/>
                </a:solidFill>
                <a:latin typeface="Arial" pitchFamily="34" charset="0"/>
              </a:rPr>
              <a:t>UW</a:t>
            </a:r>
          </a:p>
        </p:txBody>
      </p:sp>
      <p:sp>
        <p:nvSpPr>
          <p:cNvPr id="31759" name="Oval 13"/>
          <p:cNvSpPr>
            <a:spLocks noChangeArrowheads="1"/>
          </p:cNvSpPr>
          <p:nvPr/>
        </p:nvSpPr>
        <p:spPr bwMode="auto">
          <a:xfrm>
            <a:off x="4521200" y="4044951"/>
            <a:ext cx="903288" cy="473075"/>
          </a:xfrm>
          <a:prstGeom prst="ellipse">
            <a:avLst/>
          </a:prstGeom>
          <a:noFill/>
          <a:ln w="38100">
            <a:solidFill>
              <a:srgbClr val="FF0000"/>
            </a:solidFill>
            <a:round/>
            <a:headEnd/>
            <a:tailEnd/>
          </a:ln>
        </p:spPr>
        <p:txBody>
          <a:bodyPr wrap="none" anchor="ctr"/>
          <a:lstStyle/>
          <a:p>
            <a:pPr fontAlgn="base">
              <a:spcBef>
                <a:spcPct val="0"/>
              </a:spcBef>
              <a:spcAft>
                <a:spcPct val="0"/>
              </a:spcAft>
            </a:pPr>
            <a:endParaRPr lang="en-US" sz="2000" u="sng">
              <a:solidFill>
                <a:srgbClr val="000000"/>
              </a:solidFill>
            </a:endParaRPr>
          </a:p>
        </p:txBody>
      </p:sp>
    </p:spTree>
    <p:extLst>
      <p:ext uri="{BB962C8B-B14F-4D97-AF65-F5344CB8AC3E}">
        <p14:creationId xmlns:p14="http://schemas.microsoft.com/office/powerpoint/2010/main" val="2464421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000" b="0" i="0" u="sng"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000" b="0" i="0" u="sng"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4212</Words>
  <Application>Microsoft Office PowerPoint</Application>
  <PresentationFormat>Widescreen</PresentationFormat>
  <Paragraphs>743</Paragraphs>
  <Slides>63</Slides>
  <Notes>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7" baseType="lpstr">
      <vt:lpstr>Arial Unicode MS</vt:lpstr>
      <vt:lpstr>.VnArial</vt:lpstr>
      <vt:lpstr>Arial</vt:lpstr>
      <vt:lpstr>Calibri</vt:lpstr>
      <vt:lpstr>Courier New</vt:lpstr>
      <vt:lpstr>Garamond</vt:lpstr>
      <vt:lpstr>Helvetica</vt:lpstr>
      <vt:lpstr>新細明體</vt:lpstr>
      <vt:lpstr>Symbol</vt:lpstr>
      <vt:lpstr>Tahoma</vt:lpstr>
      <vt:lpstr>Times New Roman</vt:lpstr>
      <vt:lpstr>Wingdings</vt:lpstr>
      <vt:lpstr>Default Design</vt:lpstr>
      <vt:lpstr>Equation</vt:lpstr>
      <vt:lpstr>PowerPoint Presentation</vt:lpstr>
      <vt:lpstr>CÁC KHÁI NIỆM CƠ BẢN</vt:lpstr>
      <vt:lpstr>CÁC KHÁI NIỆM CƠ BẢN</vt:lpstr>
      <vt:lpstr>Các ứng dụng thực tế của đồ thị</vt:lpstr>
      <vt:lpstr>Mối liên hệ giữa các môn học</vt:lpstr>
      <vt:lpstr>Biểu diễn mê cung</vt:lpstr>
      <vt:lpstr>Biểu diễn mạch điện (Electrical Circuits)</vt:lpstr>
      <vt:lpstr>Truyền thông trong mạng máy tính (Information Transmission in a Computer Network)</vt:lpstr>
      <vt:lpstr>Luồng giao thông trên xa lộ (Traffic Flow on Highways)</vt:lpstr>
      <vt:lpstr>Chương 1  CÁC KHÁI NIỆM CƠ BẢN</vt:lpstr>
      <vt:lpstr>Đồ thị vô hướng  (Undirected Graphs)</vt:lpstr>
      <vt:lpstr>Đơn đồ thị vô hướng  (Simple Graph)</vt:lpstr>
      <vt:lpstr>Đa đồ thị vô hướng  (Multi Graphs)</vt:lpstr>
      <vt:lpstr>Đồ thị có hướng  (Directed Graph)</vt:lpstr>
      <vt:lpstr>Đơn đồ thị có hướng  (Simple digraph)</vt:lpstr>
      <vt:lpstr>Đa đồ thị có hướng  (Multi Graphs)</vt:lpstr>
      <vt:lpstr>Các loại đồ thị: Tóm tắt</vt:lpstr>
      <vt:lpstr>Các thuật ngữ  Graph Terminology</vt:lpstr>
      <vt:lpstr>Kề (Adjacency)</vt:lpstr>
      <vt:lpstr>Tính kề trong đồ thị có hướng</vt:lpstr>
      <vt:lpstr>CÁC KHÁI NIỆM CƠ BẢN</vt:lpstr>
      <vt:lpstr>Bậc của đỉnh (Degree of a Vertex)</vt:lpstr>
      <vt:lpstr>Ví dụ</vt:lpstr>
      <vt:lpstr>Định lý về các cái bắt tay (Handshaking Theorem)</vt:lpstr>
      <vt:lpstr>PowerPoint Presentation</vt:lpstr>
      <vt:lpstr>Bậc của đỉnh của đồ thị có hướng</vt:lpstr>
      <vt:lpstr>Ví dụ</vt:lpstr>
      <vt:lpstr>Định lý về các cái bắt tay có hướng  Directed Handshaking Theorem</vt:lpstr>
      <vt:lpstr>CÁC KHÁI NIỆM CƠ BẢN</vt:lpstr>
      <vt:lpstr>Đồ thị con (Subgraphs)</vt:lpstr>
      <vt:lpstr>Ví dụ</vt:lpstr>
      <vt:lpstr>Đồ thị con cảm sinh Induced Subgraph</vt:lpstr>
      <vt:lpstr>Loại bỏ đỉnh The deletion of vertices</vt:lpstr>
      <vt:lpstr>Hợp của hai đồ thị </vt:lpstr>
      <vt:lpstr>Hợp của các đồ thị</vt:lpstr>
      <vt:lpstr>CÁC KHÁI NIỆM CƠ BẢN</vt:lpstr>
      <vt:lpstr>Đồ thị đẳng cấu Graph Isomorphism</vt:lpstr>
      <vt:lpstr>Bất biến đối với đẳng cấu</vt:lpstr>
      <vt:lpstr>Ví dụ đẳng cấu</vt:lpstr>
      <vt:lpstr>Có đẳng cấu không?</vt:lpstr>
      <vt:lpstr>Hai đồ thị sau là đẳng cấu với nhau</vt:lpstr>
      <vt:lpstr>Ví dụ: Hai đơn đồ thị G1 và G2 sau là đẳng cấu qua phép đẳng cấu f: a x, bu, cz, dv, ey:</vt:lpstr>
      <vt:lpstr>Ví dụ:</vt:lpstr>
      <vt:lpstr>Ví dụ:</vt:lpstr>
      <vt:lpstr>Ví dụ:</vt:lpstr>
      <vt:lpstr>Các đồ thị sau có đẳng cấu với nhau không?</vt:lpstr>
      <vt:lpstr>CÁC KHÁI NIỆM CƠ BẢN</vt:lpstr>
      <vt:lpstr>Đường đi, Chu trình</vt:lpstr>
      <vt:lpstr>Đường đi, Chu trình</vt:lpstr>
      <vt:lpstr>PowerPoint Presentation</vt:lpstr>
      <vt:lpstr>Ví dụ (cont.)</vt:lpstr>
      <vt:lpstr>Ví dụ (cont.)</vt:lpstr>
      <vt:lpstr>Chu trình</vt:lpstr>
      <vt:lpstr>PowerPoint Presentation</vt:lpstr>
      <vt:lpstr>Ví dụ: Chu trình trên đồ thị vô hướng</vt:lpstr>
      <vt:lpstr>Ví dụ: Chu trình trên đồ thị có hướng</vt:lpstr>
      <vt:lpstr>CÁC KHÁI NIỆM CƠ BẢN</vt:lpstr>
      <vt:lpstr>Tính liên thông (Connectedness)</vt:lpstr>
      <vt:lpstr>Tính liên thông (Connectedness)</vt:lpstr>
      <vt:lpstr>Tính liên thông (Connectedness)</vt:lpstr>
      <vt:lpstr>Thành phần liên thông</vt:lpstr>
      <vt:lpstr>Ví dụ </vt:lpstr>
      <vt:lpstr>Đỉnh rẽ nhánh và cầu (Connectedness)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Khac Tung</dc:creator>
  <cp:lastModifiedBy>Truong Khac Tung</cp:lastModifiedBy>
  <cp:revision>3</cp:revision>
  <dcterms:created xsi:type="dcterms:W3CDTF">2016-01-27T15:33:20Z</dcterms:created>
  <dcterms:modified xsi:type="dcterms:W3CDTF">2017-09-27T02:53:09Z</dcterms:modified>
</cp:coreProperties>
</file>