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8" r:id="rId2"/>
    <p:sldId id="259" r:id="rId3"/>
    <p:sldId id="262" r:id="rId4"/>
    <p:sldId id="263" r:id="rId5"/>
    <p:sldId id="264" r:id="rId6"/>
    <p:sldId id="32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328" r:id="rId17"/>
    <p:sldId id="282" r:id="rId18"/>
    <p:sldId id="296" r:id="rId19"/>
    <p:sldId id="329" r:id="rId20"/>
    <p:sldId id="298" r:id="rId21"/>
    <p:sldId id="300" r:id="rId22"/>
    <p:sldId id="301" r:id="rId23"/>
    <p:sldId id="284" r:id="rId24"/>
    <p:sldId id="325" r:id="rId25"/>
    <p:sldId id="331" r:id="rId26"/>
    <p:sldId id="332" r:id="rId27"/>
    <p:sldId id="288" r:id="rId28"/>
    <p:sldId id="326" r:id="rId29"/>
    <p:sldId id="290" r:id="rId30"/>
    <p:sldId id="303" r:id="rId31"/>
    <p:sldId id="304" r:id="rId32"/>
    <p:sldId id="305" r:id="rId33"/>
    <p:sldId id="306" r:id="rId34"/>
    <p:sldId id="322" r:id="rId35"/>
    <p:sldId id="323" r:id="rId36"/>
    <p:sldId id="320" r:id="rId37"/>
    <p:sldId id="307" r:id="rId38"/>
    <p:sldId id="324" r:id="rId39"/>
    <p:sldId id="309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88204" autoAdjust="0"/>
  </p:normalViewPr>
  <p:slideViewPr>
    <p:cSldViewPr>
      <p:cViewPr>
        <p:scale>
          <a:sx n="66" d="100"/>
          <a:sy n="66" d="100"/>
        </p:scale>
        <p:origin x="1949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09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cs typeface="Arial" charset="0"/>
              </a:defRPr>
            </a:lvl1pPr>
          </a:lstStyle>
          <a:p>
            <a:pPr>
              <a:defRPr/>
            </a:pPr>
            <a:fld id="{7FFC1505-C9C2-4C24-9E20-4A9B811E52C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67" y="4560086"/>
            <a:ext cx="5853468" cy="4320317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72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09" y="9120172"/>
            <a:ext cx="3170357" cy="479539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D739A6A-DC5E-475E-A65A-CBFD7D57D1A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12755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vi-VN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9B298-396E-4862-8FCF-5333C1E5034F}" type="slidenum">
              <a:rPr lang="en-US" altLang="vi-VN"/>
              <a:pPr eaLnBrk="1" hangingPunct="1"/>
              <a:t>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84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vi-VN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06850-9DA0-4A4C-9AA4-77CF3F98D724}" type="slidenum">
              <a:rPr lang="en-US" altLang="vi-VN"/>
              <a:pPr eaLnBrk="1" hangingPunct="1"/>
              <a:t>33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5923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9A6A-DC5E-475E-A65A-CBFD7D57D1A8}" type="slidenum">
              <a:rPr lang="en-US" altLang="vi-VN" smtClean="0"/>
              <a:pPr/>
              <a:t>38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512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D380-0C2D-4B28-BE9A-32AAB9A1F496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434D8-7472-4294-94DC-A7F5E7989A9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87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E1C16-C53E-4972-986B-8D887EBF3B9A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FE478-A6DD-4FCF-A5F5-F4004A57C53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658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7E43F-D556-4823-86CA-050CF8AB764A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D2F65-D948-4326-B713-32266F980D9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721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EEF4-5912-4C63-8B61-C85C49EB4227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49593-3A79-437B-ACED-68F8A1BC77A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882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8E2B-75C2-4400-B4D6-E846D3E63C8A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8054-0267-4A28-B758-4CFCB19FF38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003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3C2AE-6EB1-4830-BDFB-F298BB470FB8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1BA76-764E-442D-A3E5-09047B2A57C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345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37747-B019-4750-982A-CB282F7E6D77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80FC6-46FB-4C1E-9A73-A2DE2F71F67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06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516F-60BB-4ABF-A028-BFBD68A85E00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D50F-59B4-4DBD-92FA-3798E5C2EC7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798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558F-2DC9-4B02-95BA-B471636A04E1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696D-C4BC-455C-B176-B2548A1997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740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2BC0B-4E76-4D07-AA0F-466008A5E2DB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FA25C-1D8A-4964-B7E2-D97A0F05688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554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86D0-1CED-49A6-8384-256C5380171E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35AC-F409-4804-AB4C-90AB87763F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160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26D2E706-F263-437A-8BD4-815073E26971}" type="datetime1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27CA6C3-42C9-49FA-BBB3-7F67E41E2AE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Quan hệ hai ngôi trên một tập hợp và các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chất. Biểu diễn quan hệ hai ngôi.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3.2. Quan hệ tương đương. Lớp tương đương.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phân hoạch thành các lớp tương đương.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Quan hệ thứ tự. Thứ tự toàn phần và bán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phần. Biểu đồ Hasse. Phần tử min và max.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phần tử tối tiểu và tối đại.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CA0CF2-B62E-465F-8AFF-10B172FAF337}" type="slidenum">
              <a:rPr lang="en-US" altLang="vi-VN" sz="2000"/>
              <a:pPr eaLnBrk="1" hangingPunct="1"/>
              <a:t>1</a:t>
            </a:fld>
            <a:endParaRPr lang="en-US" altLang="vi-VN" sz="2000"/>
          </a:p>
        </p:txBody>
      </p:sp>
      <p:pic>
        <p:nvPicPr>
          <p:cNvPr id="307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381000" y="9144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981200" y="101600"/>
            <a:ext cx="499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 b="1">
                <a:solidFill>
                  <a:srgbClr val="FF0000"/>
                </a:solidFill>
                <a:latin typeface="Arial" panose="020B0604020202020204" pitchFamily="34" charset="0"/>
              </a:rPr>
              <a:t>Chương 3. Quan hệ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4E8216-0364-493A-98C3-E516B4AA2032}" type="slidenum">
              <a:rPr lang="en-US" altLang="vi-VN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126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487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2913" y="2946400"/>
            <a:ext cx="8234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quan hệ từ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đến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được biễu diễn bởi ma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00488"/>
            <a:ext cx="4924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609600" y="6096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5500688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đó </a:t>
            </a:r>
          </a:p>
          <a:p>
            <a:pPr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 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={(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)}.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275" name="TextBox 13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khi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altLang="vi-VN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 altLang="vi-VN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400" i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tất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cả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phần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tử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trên </a:t>
            </a:r>
            <a:r>
              <a:rPr lang="vi-VN" altLang="vi-VN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đường</a:t>
            </a:r>
            <a:r>
              <a:rPr lang="vi-VN" altLang="vi-VN" sz="2400" i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chéo</a:t>
            </a:r>
            <a:r>
              <a:rPr lang="vi-VN" altLang="vi-VN" sz="2400" i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cs typeface="Arial" panose="020B0604020202020204" pitchFamily="34" charset="0"/>
              </a:rPr>
              <a:t>đều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 bằng1: 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cs typeface="Arial" panose="020B0604020202020204" pitchFamily="34" charset="0"/>
              </a:rPr>
              <a:t>= 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vi-VN" altLang="vi-VN" sz="2400" i="1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73C9F7-08A7-475E-8B8D-34493D2A345E}" type="slidenum">
              <a:rPr lang="en-US" altLang="vi-VN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2292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12" name="Nhóm 11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0200" y="3806619"/>
              <a:ext cx="2133600" cy="2136981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7070" y="3197225"/>
              <a:ext cx="1990725" cy="381000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8041" y="3912394"/>
              <a:ext cx="400050" cy="16502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800" b="1" i="1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b="1">
                <a:solidFill>
                  <a:srgbClr val="0070C0"/>
                </a:solidFill>
                <a:cs typeface="Arial" panose="020B0604020202020204" pitchFamily="34" charset="0"/>
              </a:rPr>
              <a:t>là đối xứng nếu M</a:t>
            </a:r>
            <a:r>
              <a:rPr lang="en-US" altLang="vi-VN" sz="2800" b="1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b="1" i="1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>
                <a:solidFill>
                  <a:srgbClr val="0070C0"/>
                </a:solidFill>
                <a:cs typeface="Arial" panose="020B0604020202020204" pitchFamily="34" charset="0"/>
              </a:rPr>
              <a:t>là </a:t>
            </a:r>
            <a:r>
              <a:rPr lang="vi-VN" altLang="vi-VN" sz="2800" b="1" i="1">
                <a:solidFill>
                  <a:srgbClr val="FF0000"/>
                </a:solidFill>
                <a:cs typeface="Arial" panose="020B0604020202020204" pitchFamily="34" charset="0"/>
              </a:rPr>
              <a:t>đối xứng</a:t>
            </a:r>
            <a:endParaRPr lang="en-US" altLang="vi-VN" sz="2800" b="1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m</a:t>
            </a:r>
            <a:r>
              <a:rPr lang="en-US" altLang="vi-VN" sz="2800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 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</a:t>
            </a:r>
            <a:endParaRPr lang="en-US" altLang="vi-VN" sz="28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586AA-87AD-44C8-B26B-BDC82962B849}" type="slidenum">
              <a:rPr lang="en-US" altLang="vi-VN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331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6" name="Nhóm 5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070" y="3197225"/>
              <a:ext cx="2166730" cy="381000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041" y="3912394"/>
              <a:ext cx="400050" cy="1796256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0200" y="3912394"/>
              <a:ext cx="2133600" cy="17962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R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en-US" altLang="vi-VN" sz="28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xứng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M</a:t>
            </a:r>
            <a:r>
              <a:rPr lang="en-US" altLang="vi-VN" sz="2800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</a:t>
            </a:r>
            <a:r>
              <a:rPr lang="en-US" altLang="vi-VN" sz="2800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hoặc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nếu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F9B8DA-32DD-4C0B-81F6-FF0320E23BFA}" type="slidenum">
              <a:rPr lang="en-US" altLang="vi-VN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434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4" name="Nhóm 3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grpSp>
          <p:nvGrpSpPr>
            <p:cNvPr id="8" name="Nhóm 7"/>
            <p:cNvGrpSpPr/>
            <p:nvPr/>
          </p:nvGrpSpPr>
          <p:grpSpPr>
            <a:xfrm>
              <a:off x="4538041" y="3197225"/>
              <a:ext cx="3234359" cy="2952129"/>
              <a:chOff x="4538041" y="3197225"/>
              <a:chExt cx="3234359" cy="2952129"/>
            </a:xfrm>
          </p:grpSpPr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0" y="3581400"/>
                <a:ext cx="2590800" cy="2567954"/>
              </a:xfrm>
              <a:prstGeom prst="rect">
                <a:avLst/>
              </a:prstGeom>
            </p:spPr>
          </p:pic>
          <p:pic>
            <p:nvPicPr>
              <p:cNvPr id="10" name="Ảnh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070" y="3197225"/>
                <a:ext cx="2166730" cy="381000"/>
              </a:xfrm>
              <a:prstGeom prst="rect">
                <a:avLst/>
              </a:prstGeom>
            </p:spPr>
          </p:pic>
          <p:pic>
            <p:nvPicPr>
              <p:cNvPr id="11" name="Ảnh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8041" y="3912394"/>
                <a:ext cx="400050" cy="1796256"/>
              </a:xfrm>
              <a:prstGeom prst="rect">
                <a:avLst/>
              </a:prstGeom>
            </p:spPr>
          </p:pic>
        </p:grp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102" y="3912394"/>
              <a:ext cx="1971675" cy="1828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FF0000"/>
                </a:solidFill>
              </a:rPr>
              <a:t>1</a:t>
            </a:r>
            <a:r>
              <a:rPr lang="vi-VN" altLang="vi-VN" sz="2800" b="1">
                <a:solidFill>
                  <a:srgbClr val="FF0000"/>
                </a:solidFill>
              </a:rPr>
              <a:t>. </a:t>
            </a:r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Định nghĩa.</a:t>
            </a:r>
            <a:endParaRPr lang="en-US" altLang="vi-VN" sz="2800" b="1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864900-CD5E-4B9C-AF28-146B21693F8C}" type="slidenum">
              <a:rPr lang="en-US" altLang="vi-VN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536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3713" y="1720850"/>
            <a:ext cx="8193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S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{sinh viên của lớp}, gọi R là một quan hệ trên S với 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{(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): a có cùng họ với b}.</a:t>
            </a:r>
            <a:endParaRPr lang="en-US" altLang="vi-VN" sz="2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984500"/>
            <a:ext cx="2505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572000"/>
            <a:ext cx="2752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410200"/>
            <a:ext cx="2476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7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06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410200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94063"/>
            <a:ext cx="393382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i="1" dirty="0">
                <a:solidFill>
                  <a:srgbClr val="FF0000"/>
                </a:solidFill>
                <a:cs typeface="Arial" panose="020B0604020202020204" pitchFamily="34" charset="0"/>
              </a:rPr>
              <a:t>tương</a:t>
            </a:r>
            <a:r>
              <a:rPr lang="en-US" altLang="vi-V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b="1" i="1" dirty="0">
                <a:solidFill>
                  <a:srgbClr val="FF0000"/>
                </a:solidFill>
                <a:cs typeface="Arial" panose="020B0604020202020204" pitchFamily="34" charset="0"/>
              </a:rPr>
              <a:t>đương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đối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chuỗi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ký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tự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xác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bởi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err="1">
                <a:solidFill>
                  <a:srgbClr val="0070C0"/>
                </a:solidFill>
                <a:cs typeface="Arial" panose="020B0604020202020204" pitchFamily="34" charset="0"/>
              </a:rPr>
              <a:t>aRb</a:t>
            </a:r>
            <a:r>
              <a:rPr lang="en-US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b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cùng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độ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dài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Khi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tương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đương.</a:t>
            </a:r>
            <a:endParaRPr lang="en-US" altLang="vi-V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</a:p>
          <a:p>
            <a:pPr marL="0" indent="0" eaLnBrk="1" hangingPunct="1">
              <a:buNone/>
            </a:pP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tương đương trên </a:t>
            </a:r>
            <a:r>
              <a:rPr lang="vi-VN" altLang="vi-VN" sz="2800" b="1" dirty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endParaRPr lang="en-US" altLang="vi-V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07" y="1066800"/>
            <a:ext cx="8384693" cy="50593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altLang="vi-VN" sz="28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</a:p>
          <a:p>
            <a:pPr marL="0" indent="0" eaLnBrk="1" hangingPunct="1">
              <a:buNone/>
            </a:pP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0" indent="0" eaLnBrk="1" hangingPunct="1">
              <a:buNone/>
            </a:pP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tương đương trên 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vi-VN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pic>
        <p:nvPicPr>
          <p:cNvPr id="12" name="Ảnh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7" y="3297235"/>
            <a:ext cx="6686550" cy="400050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8" y="3900970"/>
            <a:ext cx="8258175" cy="371475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98" y="4264024"/>
            <a:ext cx="8734425" cy="895350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78" y="5231915"/>
            <a:ext cx="5390322" cy="6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Rõ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xạ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và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khi đó</a:t>
            </a:r>
          </a:p>
          <a:p>
            <a:pPr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= 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+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cũng 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Suy ra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có tính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m</a:t>
            </a:r>
            <a:endParaRPr lang="vi-VN" altLang="vi-VN" sz="2400" b="1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|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k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b =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ka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|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altLang="vi-VN" sz="2800" b="1" dirty="0" err="1">
                <a:solidFill>
                  <a:srgbClr val="FF0000"/>
                </a:solidFill>
              </a:rPr>
              <a:t>Lớp</a:t>
            </a:r>
            <a:r>
              <a:rPr lang="vi-VN" altLang="vi-VN" sz="2800" b="1" dirty="0">
                <a:solidFill>
                  <a:srgbClr val="FF0000"/>
                </a:solidFill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>
                <a:solidFill>
                  <a:srgbClr val="FF0000"/>
                </a:solidFill>
              </a:rPr>
              <a:t>Định</a:t>
            </a:r>
            <a:r>
              <a:rPr lang="vi-VN" altLang="vi-VN" sz="2800" b="1" dirty="0">
                <a:solidFill>
                  <a:srgbClr val="FF0000"/>
                </a:solidFill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</a:rPr>
              <a:t>nghĩa</a:t>
            </a:r>
            <a:r>
              <a:rPr lang="vi-VN" altLang="vi-VN" sz="2800" b="1" dirty="0">
                <a:solidFill>
                  <a:srgbClr val="FF0000"/>
                </a:solidFill>
              </a:rPr>
              <a:t>.</a:t>
            </a:r>
            <a:r>
              <a:rPr lang="vi-VN" altLang="vi-VN" sz="2800" b="1" dirty="0">
                <a:solidFill>
                  <a:srgbClr val="0070C0"/>
                </a:solidFill>
              </a:rPr>
              <a:t> </a:t>
            </a:r>
            <a:r>
              <a:rPr lang="vi-VN" altLang="vi-VN" sz="2800" dirty="0">
                <a:solidFill>
                  <a:srgbClr val="0070C0"/>
                </a:solidFill>
              </a:rPr>
              <a:t>Cho </a:t>
            </a:r>
            <a:r>
              <a:rPr lang="vi-VN" altLang="vi-VN" sz="2800" i="1" dirty="0">
                <a:solidFill>
                  <a:srgbClr val="0070C0"/>
                </a:solidFill>
              </a:rPr>
              <a:t>R </a:t>
            </a:r>
            <a:r>
              <a:rPr lang="vi-VN" altLang="vi-VN" sz="2800" dirty="0" err="1">
                <a:solidFill>
                  <a:srgbClr val="0070C0"/>
                </a:solidFill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</a:rPr>
              <a:t> quan </a:t>
            </a:r>
            <a:r>
              <a:rPr lang="vi-VN" altLang="vi-VN" sz="2800" dirty="0" err="1">
                <a:solidFill>
                  <a:srgbClr val="0070C0"/>
                </a:solidFill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</a:rPr>
              <a:t> tương đương trên </a:t>
            </a:r>
            <a:r>
              <a:rPr lang="vi-VN" altLang="vi-VN" sz="2800" i="1" dirty="0">
                <a:solidFill>
                  <a:srgbClr val="0070C0"/>
                </a:solidFill>
              </a:rPr>
              <a:t>A </a:t>
            </a:r>
            <a:r>
              <a:rPr lang="vi-VN" altLang="vi-VN" sz="2800" dirty="0" err="1">
                <a:solidFill>
                  <a:srgbClr val="0070C0"/>
                </a:solidFill>
              </a:rPr>
              <a:t>và</a:t>
            </a:r>
            <a:r>
              <a:rPr lang="en-US" altLang="vi-VN" sz="2800" dirty="0">
                <a:solidFill>
                  <a:srgbClr val="0070C0"/>
                </a:solidFill>
              </a:rPr>
              <a:t> </a:t>
            </a:r>
            <a:r>
              <a:rPr lang="vi-VN" altLang="vi-VN" sz="2800" i="1" dirty="0" err="1">
                <a:solidFill>
                  <a:srgbClr val="0070C0"/>
                </a:solidFill>
              </a:rPr>
              <a:t>a</a:t>
            </a:r>
            <a:r>
              <a:rPr lang="vi-VN" altLang="vi-VN" sz="2800" dirty="0" err="1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vi-VN" altLang="vi-VN" sz="2800" i="1" dirty="0" err="1">
                <a:solidFill>
                  <a:srgbClr val="0070C0"/>
                </a:solidFill>
              </a:rPr>
              <a:t>A</a:t>
            </a:r>
            <a:r>
              <a:rPr lang="vi-VN" altLang="vi-VN" sz="2800" i="1" dirty="0">
                <a:solidFill>
                  <a:srgbClr val="0070C0"/>
                </a:solidFill>
              </a:rPr>
              <a:t> </a:t>
            </a:r>
            <a:r>
              <a:rPr lang="vi-VN" altLang="vi-VN" sz="2800" dirty="0">
                <a:solidFill>
                  <a:srgbClr val="0070C0"/>
                </a:solidFill>
              </a:rPr>
              <a:t>. </a:t>
            </a:r>
            <a:r>
              <a:rPr lang="vi-VN" altLang="vi-VN" sz="2800" b="1" i="1" dirty="0" err="1">
                <a:solidFill>
                  <a:srgbClr val="FF0000"/>
                </a:solidFill>
              </a:rPr>
              <a:t>Lớp</a:t>
            </a:r>
            <a:r>
              <a:rPr lang="vi-VN" altLang="vi-VN" sz="2800" b="1" i="1" dirty="0">
                <a:solidFill>
                  <a:srgbClr val="FF0000"/>
                </a:solidFill>
              </a:rPr>
              <a:t> tương đương </a:t>
            </a:r>
            <a:r>
              <a:rPr lang="vi-VN" altLang="vi-VN" sz="2800" b="1" i="1" dirty="0" err="1">
                <a:solidFill>
                  <a:srgbClr val="FF0000"/>
                </a:solidFill>
              </a:rPr>
              <a:t>chứa</a:t>
            </a:r>
            <a:r>
              <a:rPr lang="vi-VN" altLang="vi-VN" sz="2800" b="1" i="1" dirty="0">
                <a:solidFill>
                  <a:srgbClr val="FF0000"/>
                </a:solidFill>
              </a:rPr>
              <a:t> a</a:t>
            </a:r>
            <a:r>
              <a:rPr lang="vi-VN" altLang="vi-VN" sz="2800" b="1" i="1" dirty="0">
                <a:solidFill>
                  <a:srgbClr val="0070C0"/>
                </a:solidFill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R</a:t>
            </a:r>
            <a:r>
              <a:rPr lang="en-US" altLang="vi-VN" sz="2800" b="1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</a:rPr>
              <a:t>được</a:t>
            </a:r>
            <a:r>
              <a:rPr lang="vi-VN" altLang="vi-VN" sz="2800" dirty="0">
                <a:solidFill>
                  <a:srgbClr val="0070C0"/>
                </a:solidFill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</a:rPr>
              <a:t>ký</a:t>
            </a:r>
            <a:r>
              <a:rPr lang="vi-VN" altLang="vi-VN" sz="2800" dirty="0">
                <a:solidFill>
                  <a:srgbClr val="0070C0"/>
                </a:solidFill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</a:rPr>
              <a:t>hiệu</a:t>
            </a:r>
            <a:r>
              <a:rPr lang="en-US" altLang="vi-VN" sz="2800" dirty="0">
                <a:solidFill>
                  <a:srgbClr val="0070C0"/>
                </a:solidFill>
              </a:rPr>
              <a:t>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 [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 [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là tập hợp tất cả những phần tử có quan hệ R với a.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[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A| bRa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ru-RU" altLang="vi-V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A/R,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A/R = {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aA}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27C3F4-0FFC-438B-9AEC-91E4978BD5F0}" type="slidenum">
              <a:rPr lang="en-US" altLang="vi-VN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843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0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0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0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m</a:t>
            </a:r>
            <a:r>
              <a:rPr lang="vi-VN" altLang="vi-VN" sz="2000" b="1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endParaRPr lang="vi-VN" altLang="vi-VN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381000" y="3230741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Tìm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theo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8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0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1?</a:t>
            </a:r>
          </a:p>
          <a:p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0}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{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)=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= { …, – 16, – 8, 0, 8, 16, … }</a:t>
            </a:r>
          </a:p>
          <a:p>
            <a:pPr eaLnBrk="1" hangingPunct="1"/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[1]</a:t>
            </a:r>
            <a:r>
              <a:rPr lang="it-IT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1)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      =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 …, – 15, – 7, 1, 9, 17, …} </a:t>
            </a:r>
            <a:endParaRPr lang="vi-VN" altLang="vi-VN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400878" y="2861409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pt-BR" altLang="vi-VN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A| bRa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F7E2C-7BA4-4972-89D6-CA9D2561096B}" type="slidenum">
              <a:rPr lang="en-US" altLang="vi-VN">
                <a:solidFill>
                  <a:srgbClr val="898989"/>
                </a:solidFill>
              </a:rPr>
              <a:pPr eaLnBrk="1" hangingPunct="1"/>
              <a:t>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0668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A, B.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endParaRPr lang="en-US" altLang="vi-V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hai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ngôi</a:t>
            </a:r>
            <a:r>
              <a:rPr lang="vi-VN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en-US" altLang="vi-VN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1828802"/>
            <a:ext cx="8229600" cy="863472"/>
            <a:chOff x="533400" y="1828800"/>
            <a:chExt cx="8229600" cy="863600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6553200" y="2133600"/>
            <a:ext cx="8382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19040" imgH="279360" progId="">
                    <p:embed/>
                  </p:oleObj>
                </mc:Choice>
                <mc:Fallback>
                  <p:oleObj name="Equation" r:id="rId3" imgW="419040" imgH="279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2133600"/>
                          <a:ext cx="8382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ctangle 23"/>
            <p:cNvSpPr>
              <a:spLocks noChangeArrowheads="1"/>
            </p:cNvSpPr>
            <p:nvPr/>
          </p:nvSpPr>
          <p:spPr bwMode="auto">
            <a:xfrm>
              <a:off x="533400" y="1828800"/>
              <a:ext cx="8229600" cy="83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	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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</a:t>
              </a:r>
              <a:r>
                <a:rPr lang="pt-BR" altLang="vi-VN" sz="2400" i="1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ta nói a có quan hệ R với b và ký hiệu </a:t>
              </a:r>
            </a:p>
            <a:p>
              <a:pPr eaLnBrk="1" hangingPunct="1"/>
              <a:r>
                <a:rPr lang="pt-BR" altLang="vi-VN" sz="2400" dirty="0">
                  <a:latin typeface="Arial" panose="020B0604020202020204" pitchFamily="34" charset="0"/>
                </a:rPr>
                <a:t>a R b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; ngược lại 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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 ta kí hiệu  </a:t>
              </a:r>
              <a:endPara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Hình chữ nhật 3"/>
          <p:cNvSpPr/>
          <p:nvPr/>
        </p:nvSpPr>
        <p:spPr>
          <a:xfrm>
            <a:off x="765313" y="2657782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A = B, ta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hai ngôi trên A.</a:t>
            </a:r>
            <a:endParaRPr lang="vi-VN" sz="24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533400" y="3200400"/>
            <a:ext cx="7086600" cy="2133600"/>
            <a:chOff x="533400" y="3200400"/>
            <a:chExt cx="7086600" cy="2133600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1600200" y="3429000"/>
              <a:ext cx="6019800" cy="1905000"/>
              <a:chOff x="1646839" y="3255412"/>
              <a:chExt cx="4035551" cy="2465274"/>
            </a:xfrm>
          </p:grpSpPr>
          <p:sp>
            <p:nvSpPr>
              <p:cNvPr id="26" name="Oval 14"/>
              <p:cNvSpPr/>
              <p:nvPr/>
            </p:nvSpPr>
            <p:spPr>
              <a:xfrm>
                <a:off x="1646839" y="3641638"/>
                <a:ext cx="1109990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a1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a2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a3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Oval 15"/>
              <p:cNvSpPr/>
              <p:nvPr/>
            </p:nvSpPr>
            <p:spPr>
              <a:xfrm>
                <a:off x="4572401" y="3641638"/>
                <a:ext cx="1109989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b1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b2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b3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8" name="Group 30"/>
              <p:cNvGrpSpPr>
                <a:grpSpLocks/>
              </p:cNvGrpSpPr>
              <p:nvPr/>
            </p:nvGrpSpPr>
            <p:grpSpPr bwMode="auto">
              <a:xfrm>
                <a:off x="2384534" y="4001637"/>
                <a:ext cx="2467245" cy="1086134"/>
                <a:chOff x="2409555" y="3714466"/>
                <a:chExt cx="2467245" cy="1086134"/>
              </a:xfrm>
            </p:grpSpPr>
            <p:cxnSp>
              <p:nvCxnSpPr>
                <p:cNvPr id="31" name="Straight Arrow Connector 19"/>
                <p:cNvCxnSpPr/>
                <p:nvPr/>
              </p:nvCxnSpPr>
              <p:spPr>
                <a:xfrm>
                  <a:off x="2409370" y="3713987"/>
                  <a:ext cx="24679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20"/>
                <p:cNvCxnSpPr/>
                <p:nvPr/>
              </p:nvCxnSpPr>
              <p:spPr>
                <a:xfrm>
                  <a:off x="2438104" y="3713987"/>
                  <a:ext cx="2439210" cy="1086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21"/>
                <p:cNvCxnSpPr/>
                <p:nvPr/>
              </p:nvCxnSpPr>
              <p:spPr>
                <a:xfrm>
                  <a:off x="2451939" y="4800762"/>
                  <a:ext cx="242537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2032757" y="3255412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vi-VN" altLang="vi-VN" i="1">
                    <a:solidFill>
                      <a:srgbClr val="000000"/>
                    </a:solidFill>
                  </a:rPr>
                  <a:t>A</a:t>
                </a:r>
                <a:endParaRPr lang="en-US" altLang="vi-VN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4957918" y="3255412"/>
                <a:ext cx="3097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i="1">
                    <a:solidFill>
                      <a:srgbClr val="000000"/>
                    </a:solidFill>
                  </a:rPr>
                  <a:t>B</a:t>
                </a:r>
                <a:endParaRPr lang="en-US" altLang="vi-VN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33400" y="3200400"/>
              <a:ext cx="1122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Ví dụ: </a:t>
              </a:r>
              <a:endParaRPr lang="ru-RU" altLang="vi-VN" sz="2400">
                <a:solidFill>
                  <a:srgbClr val="FF0000"/>
                </a:solidFill>
              </a:endParaRPr>
            </a:p>
          </p:txBody>
        </p:sp>
      </p:grp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1676400" y="57150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 }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FF9FA-2E0F-4ABC-BB97-F0D9110DAB7A}" type="slidenum">
              <a:rPr lang="en-US" altLang="vi-VN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048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cuối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[0]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[1]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đề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kiện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aRb </a:t>
            </a:r>
          </a:p>
          <a:p>
            <a:pPr eaLnBrk="1" hangingPunct="1">
              <a:buFontTx/>
              <a:buAutoNum type="romanLcParenBoth"/>
            </a:pP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(iii) 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≠ 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thấy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nữa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đương.Ta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R.</a:t>
            </a:r>
          </a:p>
        </p:txBody>
      </p:sp>
      <p:sp>
        <p:nvSpPr>
          <p:cNvPr id="2048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759B92-44F5-420E-A838-D06F20EF9515}" type="slidenum">
              <a:rPr lang="en-US" altLang="vi-VN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150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419600"/>
            <a:ext cx="571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{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 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</a:t>
            </a: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rỗng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nhau.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duy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</a:t>
            </a: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đặt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minh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trên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511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4D992-DC3F-4036-AF59-1EABE3C50073}" type="slidenum">
              <a:rPr lang="en-US" altLang="vi-VN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253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914400"/>
            <a:ext cx="8763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dương,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theo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là [0]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…………………………………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[3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nguyên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modulo m.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ký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m.</a:t>
            </a:r>
            <a:endParaRPr lang="vi-VN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pl-PL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/R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},</a:t>
            </a:r>
          </a:p>
          <a:p>
            <a:pPr eaLnBrk="1" hangingPunct="1"/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		Z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.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en-US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 b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C0A7F6-BB65-4A94-BCEF-80CFD186F850}" type="slidenum">
              <a:rPr lang="en-US" altLang="vi-VN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355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63913"/>
            <a:ext cx="3771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08438"/>
            <a:ext cx="3952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60913"/>
            <a:ext cx="4276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5386388"/>
            <a:ext cx="3686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25596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591050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5781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851275"/>
            <a:ext cx="1876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</a:rPr>
              <a:t>≺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(A,</a:t>
            </a:r>
            <a:r>
              <a:rPr lang="vi-VN" altLang="vi-VN" sz="2800" dirty="0">
                <a:solidFill>
                  <a:srgbClr val="0070C0"/>
                </a:solidFill>
              </a:rPr>
              <a:t> ≺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) hay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60187E-5C40-4622-8AA4-4C72EB1E99E8}" type="slidenum">
              <a:rPr lang="en-US" altLang="vi-VN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458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58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ước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“ | ”trên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nguyên dương </a:t>
            </a:r>
            <a:r>
              <a:rPr lang="vi-VN" altLang="vi-VN" sz="2800" dirty="0" err="1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vi-VN" sz="2800" b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| )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poset</a:t>
            </a:r>
            <a:endParaRPr lang="en-US" altLang="vi-V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1BFEB-49CD-482F-84F5-0F7C21CEE51E}" type="slidenum">
              <a:rPr lang="en-US" altLang="vi-VN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560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07359"/>
            <a:ext cx="5410200" cy="432594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01" y="3197992"/>
            <a:ext cx="6057900" cy="91440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71" y="4099866"/>
            <a:ext cx="3267075" cy="657225"/>
          </a:xfrm>
          <a:prstGeom prst="rect">
            <a:avLst/>
          </a:prstGeom>
        </p:spPr>
      </p:pic>
      <p:grpSp>
        <p:nvGrpSpPr>
          <p:cNvPr id="9" name="Nhóm 8"/>
          <p:cNvGrpSpPr/>
          <p:nvPr/>
        </p:nvGrpSpPr>
        <p:grpSpPr>
          <a:xfrm>
            <a:off x="735838" y="4917510"/>
            <a:ext cx="7467665" cy="1390481"/>
            <a:chOff x="735838" y="4917510"/>
            <a:chExt cx="7467665" cy="1390481"/>
          </a:xfrm>
        </p:grpSpPr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838" y="4936391"/>
              <a:ext cx="6905625" cy="1371600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7704" y="4917510"/>
              <a:ext cx="935799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3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9C3571-8ED1-4B58-9CEC-15808A83CE1B}" type="slidenum">
              <a:rPr lang="en-US" altLang="vi-VN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662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95400"/>
            <a:ext cx="229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270000"/>
            <a:ext cx="3133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grpSp>
        <p:nvGrpSpPr>
          <p:cNvPr id="16" name="Nhóm 15"/>
          <p:cNvGrpSpPr/>
          <p:nvPr/>
        </p:nvGrpSpPr>
        <p:grpSpPr>
          <a:xfrm>
            <a:off x="172830" y="1922670"/>
            <a:ext cx="8686800" cy="2128837"/>
            <a:chOff x="187325" y="2214563"/>
            <a:chExt cx="8686800" cy="2128837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5" y="2214563"/>
              <a:ext cx="8686800" cy="212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6200" y="3150394"/>
              <a:ext cx="852292" cy="354806"/>
            </a:xfrm>
            <a:prstGeom prst="rect">
              <a:avLst/>
            </a:prstGeom>
          </p:spPr>
        </p:pic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362450"/>
            <a:ext cx="3935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970463"/>
            <a:ext cx="2200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4" y="5589209"/>
            <a:ext cx="2933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18" y="5080243"/>
            <a:ext cx="46275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52" y="4110935"/>
            <a:ext cx="4114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990600"/>
            <a:ext cx="8696325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</a:rPr>
              <a:t>(P(S), </a:t>
            </a:r>
            <a:r>
              <a:rPr lang="vi-VN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vi-VN" altLang="vi-VN" sz="2400" dirty="0">
                <a:solidFill>
                  <a:srgbClr val="0070C0"/>
                </a:solidFill>
              </a:rPr>
              <a:t> ), ở đây P(S) </a:t>
            </a:r>
            <a:r>
              <a:rPr lang="vi-VN" altLang="vi-VN" sz="2400" dirty="0" err="1">
                <a:solidFill>
                  <a:srgbClr val="0070C0"/>
                </a:solidFill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</a:rPr>
              <a:t>hợp</a:t>
            </a:r>
            <a:r>
              <a:rPr lang="vi-VN" altLang="vi-VN" sz="2400" dirty="0">
                <a:solidFill>
                  <a:srgbClr val="0070C0"/>
                </a:solidFill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</a:rPr>
              <a:t> con </a:t>
            </a:r>
            <a:r>
              <a:rPr lang="vi-VN" altLang="vi-VN" sz="2400" dirty="0" err="1">
                <a:solidFill>
                  <a:srgbClr val="0070C0"/>
                </a:solidFill>
              </a:rPr>
              <a:t>của</a:t>
            </a:r>
            <a:r>
              <a:rPr lang="vi-VN" altLang="vi-VN" sz="2400" dirty="0">
                <a:solidFill>
                  <a:srgbClr val="0070C0"/>
                </a:solidFill>
              </a:rPr>
              <a:t> S, </a:t>
            </a:r>
            <a:r>
              <a:rPr lang="vi-VN" altLang="vi-VN" sz="2400" dirty="0" err="1">
                <a:solidFill>
                  <a:srgbClr val="0070C0"/>
                </a:solidFill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</a:rPr>
              <a:t>poset</a:t>
            </a:r>
            <a:r>
              <a:rPr lang="vi-VN" altLang="vi-VN" sz="2400" dirty="0">
                <a:solidFill>
                  <a:srgbClr val="0070C0"/>
                </a:solidFill>
              </a:rPr>
              <a:t>?</a:t>
            </a:r>
            <a:endParaRPr lang="en-US" altLang="vi-VN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76DD8C-5137-4EF1-90FC-1D4349BA4E32}" type="slidenum">
              <a:rPr lang="en-US" altLang="vi-VN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7652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B9BF90-1B7A-4519-A079-8C5CF9AC141D}" type="slidenum">
              <a:rPr lang="en-US" altLang="vi-VN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867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tùy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hay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tuyến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8494C2-C843-4F44-8DA8-2A9F300B2E07}" type="slidenum">
              <a:rPr lang="en-US" altLang="vi-VN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9699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4582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“≤ ” trên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“ | ”trên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5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7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tức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trước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P(A)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01431"/>
            <a:ext cx="1066800" cy="101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{1, 2, 3, 4},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A</a:t>
            </a:r>
            <a:r>
              <a:rPr lang="vi-VN" altLang="vi-VN" sz="24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ước của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0" indent="0" eaLnBrk="1" hangingPunct="1">
              <a:buNone/>
            </a:pPr>
            <a:endParaRPr lang="en-US" alt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75E2DF-9BCB-4C92-B663-266FBC9A6DC3}" type="slidenum">
              <a:rPr lang="en-US" altLang="vi-VN">
                <a:solidFill>
                  <a:srgbClr val="898989"/>
                </a:solidFill>
              </a:rPr>
              <a:pPr eaLnBrk="1" hangingPunct="1"/>
              <a:t>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10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1981200" y="1524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452436" y="2581415"/>
            <a:ext cx="8234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None/>
            </a:pP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+mn-lt"/>
              </a:rPr>
              <a:t>đó</a:t>
            </a:r>
            <a:endParaRPr lang="vi-VN" altLang="vi-VN" sz="2400" dirty="0">
              <a:solidFill>
                <a:srgbClr val="0070C0"/>
              </a:solidFill>
              <a:latin typeface="+mn-lt"/>
            </a:endParaRPr>
          </a:p>
          <a:p>
            <a:pPr marL="514350" indent="-514350" eaLnBrk="1" hangingPunct="1">
              <a:buNone/>
            </a:pP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    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 1), (1, 2), (1, 3), (1, 4), (2, 2), (2, 4), (3, 3), (4,4)}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23250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24FA00-5214-4A05-AE08-259AA10D052F}" type="slidenum">
              <a:rPr lang="en-US" altLang="vi-VN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686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368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31874"/>
            <a:ext cx="3124200" cy="42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66281"/>
            <a:ext cx="7639050" cy="78105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" y="2361997"/>
            <a:ext cx="8315325" cy="80010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3" y="4284906"/>
            <a:ext cx="6381750" cy="342900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517769" y="3413939"/>
            <a:ext cx="7553325" cy="790575"/>
            <a:chOff x="517769" y="3413939"/>
            <a:chExt cx="7553325" cy="790575"/>
          </a:xfrm>
        </p:grpSpPr>
        <p:grpSp>
          <p:nvGrpSpPr>
            <p:cNvPr id="10" name="Nhóm 9"/>
            <p:cNvGrpSpPr/>
            <p:nvPr/>
          </p:nvGrpSpPr>
          <p:grpSpPr>
            <a:xfrm>
              <a:off x="517769" y="3413939"/>
              <a:ext cx="7553325" cy="790575"/>
              <a:chOff x="517769" y="3413939"/>
              <a:chExt cx="7553325" cy="790575"/>
            </a:xfrm>
          </p:grpSpPr>
          <p:pic>
            <p:nvPicPr>
              <p:cNvPr id="6" name="Ảnh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769" y="3413939"/>
                <a:ext cx="7553325" cy="790575"/>
              </a:xfrm>
              <a:prstGeom prst="rect">
                <a:avLst/>
              </a:prstGeom>
            </p:spPr>
          </p:pic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3387" y="3523886"/>
                <a:ext cx="171450" cy="161925"/>
              </a:xfrm>
              <a:prstGeom prst="rect">
                <a:avLst/>
              </a:prstGeom>
            </p:spPr>
          </p:pic>
        </p:grpSp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62544" y="4068080"/>
              <a:ext cx="66675" cy="57150"/>
            </a:xfrm>
            <a:prstGeom prst="rect">
              <a:avLst/>
            </a:prstGeom>
          </p:spPr>
        </p:pic>
      </p:grpSp>
      <p:grpSp>
        <p:nvGrpSpPr>
          <p:cNvPr id="21" name="Nhóm 20"/>
          <p:cNvGrpSpPr/>
          <p:nvPr/>
        </p:nvGrpSpPr>
        <p:grpSpPr>
          <a:xfrm>
            <a:off x="517769" y="4764927"/>
            <a:ext cx="8176289" cy="1346257"/>
            <a:chOff x="517769" y="4764927"/>
            <a:chExt cx="8176289" cy="1346257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0600" y="4780369"/>
              <a:ext cx="1504950" cy="333375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45658" y="4764927"/>
              <a:ext cx="6248400" cy="352425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769" y="5170160"/>
              <a:ext cx="819150" cy="314325"/>
            </a:xfrm>
            <a:prstGeom prst="rect">
              <a:avLst/>
            </a:prstGeom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40316" y="5196828"/>
              <a:ext cx="409575" cy="276225"/>
            </a:xfrm>
            <a:prstGeom prst="rect">
              <a:avLst/>
            </a:prstGeom>
          </p:spPr>
        </p:pic>
        <p:pic>
          <p:nvPicPr>
            <p:cNvPr id="19" name="Ảnh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22662" y="5162273"/>
              <a:ext cx="3857625" cy="390525"/>
            </a:xfrm>
            <a:prstGeom prst="rect">
              <a:avLst/>
            </a:prstGeom>
          </p:spPr>
        </p:pic>
        <p:pic>
          <p:nvPicPr>
            <p:cNvPr id="20" name="Ảnh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26726" y="5739709"/>
              <a:ext cx="3038475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AB31F6-1270-4E16-AF3A-836A37DCC011}" type="slidenum">
              <a:rPr lang="en-US" altLang="vi-VN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789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6" y="953766"/>
            <a:ext cx="8643088" cy="9906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048450"/>
            <a:ext cx="8505825" cy="8667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3043237"/>
            <a:ext cx="8362950" cy="7715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" y="3954440"/>
            <a:ext cx="4857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5364140"/>
            <a:ext cx="2209800" cy="35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E9C49B-3438-472C-95EC-636FA3C0E2A0}" type="slidenum">
              <a:rPr lang="en-US" altLang="vi-VN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891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0" y="1181099"/>
            <a:ext cx="6181725" cy="137160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63" y="2971800"/>
            <a:ext cx="742950" cy="296227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2735332"/>
            <a:ext cx="52673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3000A6-8C7C-459E-86CE-28091D7489B3}" type="slidenum">
              <a:rPr lang="en-US" altLang="vi-VN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9939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452438" y="990600"/>
            <a:ext cx="8234362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3.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</a:rPr>
              <a:t>Biểu đồ Hasse</a:t>
            </a:r>
            <a:endParaRPr lang="en-US" sz="2800" b="1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Biểu đồ Hasse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(P(S), </a:t>
            </a:r>
            <a:r>
              <a:rPr lang="vi-VN" altLang="vi-VN" sz="2400" dirty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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 ), </a:t>
            </a:r>
            <a:r>
              <a:rPr lang="vi-VN" altLang="vi-VN" sz="2400" dirty="0">
                <a:solidFill>
                  <a:srgbClr val="0070C0"/>
                </a:solidFill>
                <a:latin typeface="+mn-lt"/>
                <a:cs typeface="Arial" charset="0"/>
              </a:rPr>
              <a:t>S =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{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a,b,c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}.</a:t>
            </a:r>
            <a:endParaRPr lang="en-US" sz="2400" dirty="0">
              <a:solidFill>
                <a:srgbClr val="0070C0"/>
              </a:solidFill>
              <a:latin typeface="+mn-lt"/>
              <a:cs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3806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7F918B-55E9-43FF-9F87-B3D28A0E15AA}" type="slidenum">
              <a:rPr lang="en-US" altLang="vi-VN" sz="1200">
                <a:solidFill>
                  <a:srgbClr val="898989"/>
                </a:solidFill>
              </a:rPr>
              <a:pPr algn="r" eaLnBrk="1" hangingPunct="1"/>
              <a:t>34</a:t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096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≺)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en-US" altLang="vi-VN" dirty="0"/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a.</a:t>
            </a:r>
            <a:endParaRPr lang="en-US" altLang="vi-VN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533400" y="28194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min(S),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max(S).</a:t>
            </a:r>
            <a:endParaRPr lang="en-US" altLang="vi-VN" dirty="0"/>
          </a:p>
        </p:txBody>
      </p:sp>
      <p:sp>
        <p:nvSpPr>
          <p:cNvPr id="40968" name="TextBox 9"/>
          <p:cNvSpPr txBox="1">
            <a:spLocks noChangeArrowheads="1"/>
          </p:cNvSpPr>
          <p:nvPr/>
        </p:nvSpPr>
        <p:spPr bwMode="auto">
          <a:xfrm>
            <a:off x="609600" y="41148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S={m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|m^2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	min(S) = -9, max(S) = 9.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(A,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A={x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|x^2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B,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(P(B),</a:t>
            </a:r>
            <a:r>
              <a:rPr lang="vi-VN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 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min(P(B))=, max(P(B)) = B.</a:t>
            </a:r>
            <a:endParaRPr lang="en-US" altLang="vi-VN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EDBA31-93C6-4142-9EAB-899120280218}" type="slidenum">
              <a:rPr lang="en-US" altLang="vi-VN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198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nhỏ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lớn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(Thứ tự tốt)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được gọi là có thứ tự tốt (hay được sắp tốt) nếu mọi tập con khác rỗng đều có phần tử nhỏ nhất.</a:t>
            </a:r>
            <a:endParaRPr lang="en-US" altLang="vi-VN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Ví dụ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- 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N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là một tập hợp được sắp tốt.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-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không phải là một tập hợp được sắp tốt vì 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không có phần tử nhỏ nhất.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289F86-88AC-4A1C-915B-5269DA69E9CB}" type="slidenum">
              <a:rPr lang="en-US" altLang="vi-VN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30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228600" y="9906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phần tử a trong tập sắp thứ tự (S, ≺) được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g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ọi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là: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tiểu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không tồn tại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         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đại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 không tồn tại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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3015" name="TextBox 9"/>
          <p:cNvSpPr txBox="1">
            <a:spLocks noChangeArrowheads="1"/>
          </p:cNvSpPr>
          <p:nvPr/>
        </p:nvSpPr>
        <p:spPr bwMode="auto">
          <a:xfrm>
            <a:off x="228600" y="30480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= {1, 2, 3}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R = {(1,1), (2,2), (3,3), (1,2), (3,2)}.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(S,R)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3;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2.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endParaRPr lang="en-US" altLang="vi-VN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1B5531-9336-454B-A697-611CDF088745}" type="slidenum">
              <a:rPr lang="en-US" altLang="vi-VN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403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vi-VN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Xét poset có biểu đồ Hasse dưới đây:</a:t>
            </a:r>
            <a:endParaRPr lang="en-US" altLang="vi-VN" sz="2400" b="1">
              <a:solidFill>
                <a:srgbClr val="0070C0"/>
              </a:solidFill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96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4040" name="Rectangle 11"/>
          <p:cNvSpPr>
            <a:spLocks noChangeArrowheads="1"/>
          </p:cNvSpPr>
          <p:nvPr/>
        </p:nvSpPr>
        <p:spPr bwMode="auto">
          <a:xfrm>
            <a:off x="838200" y="4648200"/>
            <a:ext cx="746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đỏ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đại.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xanh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tiểu.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xuất phát từ điểm tối đại.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kết thúc ở điểm tối tiểu.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F9459-85D7-4711-ACF2-1BB200BC9C9C}" type="slidenum">
              <a:rPr lang="en-US" altLang="vi-VN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5059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810000"/>
            <a:ext cx="3643313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hữu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hạn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tồn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tại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xuất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phát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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Tiếp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tục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pháp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F4EAE-CBF9-4195-82DC-9116E8756083}" type="slidenum">
              <a:rPr lang="en-US" altLang="vi-VN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608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1000" y="1066800"/>
            <a:ext cx="84582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5. </a:t>
            </a:r>
            <a:r>
              <a:rPr lang="vi-VN" sz="2400" b="1" dirty="0">
                <a:solidFill>
                  <a:srgbClr val="FF0000"/>
                </a:solidFill>
                <a:latin typeface="Arial" pitchFamily="34" charset="0"/>
              </a:rPr>
              <a:t>Phần tử 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charset="0"/>
              </a:rPr>
              <a:t>tiểu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và phần tử 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charset="0"/>
              </a:rPr>
              <a:t>đại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vi-VN" sz="2400" b="1" dirty="0">
                <a:solidFill>
                  <a:srgbClr val="0070C0"/>
                </a:solidFill>
                <a:latin typeface="+mn-lt"/>
                <a:cs typeface="Arial" charset="0"/>
              </a:rPr>
              <a:t>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Tìm phần tử tối đại, tối tiểu của poset ({2, 4, 5, 10, 12,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20, 25}, | ) 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81573"/>
            <a:ext cx="4191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381000" y="5148764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Từ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biểu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đồ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Hasse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chúng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ta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thấy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rằng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12, 20, 25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các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còn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2, 5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các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. Như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vậy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poset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có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thể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không duy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nhất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218B4-9827-446B-8AF6-64B7CDBDD719}" type="slidenum">
              <a:rPr lang="en-US" altLang="vi-VN">
                <a:solidFill>
                  <a:srgbClr val="898989"/>
                </a:solidFill>
              </a:rPr>
              <a:pPr eaLnBrk="1" hangingPunct="1"/>
              <a:t>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512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hệ.</a:t>
            </a:r>
          </a:p>
          <a:p>
            <a:pPr eaLnBrk="1" hangingPunct="1"/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Giả sử R là một quan hệ hai ngôi trên tập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(a) Ta nói q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uan hệ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phản xạ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và chỉ nếu</a:t>
            </a:r>
            <a:endParaRPr lang="vi-VN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  			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R a 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Trên tập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{1, 2, 3, 4}, quan hệ</a:t>
            </a: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(3, 4), (4, 1), (4, 4)}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(3, 3)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(1,4), (2, 2), (3, 3), (4, 1), (4, 4)} phản xạ vì (1,1), (2, 2), (3, 3), (4, 4)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3F7A1C-AFB7-43F8-A443-61E04C105D45}" type="slidenum">
              <a:rPr lang="en-US" altLang="vi-VN">
                <a:solidFill>
                  <a:srgbClr val="898989"/>
                </a:solidFill>
              </a:rPr>
              <a:pPr eaLnBrk="1" hangingPunct="1"/>
              <a:t>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614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1143000"/>
            <a:ext cx="8382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</a:t>
            </a: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 ≤ 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phản xạ vì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≤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&gt;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1 không lớn hơn 1.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Quan hệ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“ | ” (“ước số”) trê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phản xạ vì mọi số</a:t>
            </a:r>
          </a:p>
          <a:p>
            <a:pPr eaLnBrk="1" hangingPunct="1"/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nguyên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dương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ước của chính nó.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732BF7-F129-4CCF-B2D5-703AFEEAF04E}" type="slidenum">
              <a:rPr lang="en-US" altLang="vi-VN">
                <a:solidFill>
                  <a:srgbClr val="898989"/>
                </a:solidFill>
              </a:rPr>
              <a:pPr eaLnBrk="1" hangingPunct="1"/>
              <a:t>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7171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(b)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đối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  		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71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381000" y="2709568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(c)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a)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04191" y="3543174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(2,1)} trên tập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là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327992" y="4760068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vi-VN" sz="2400" dirty="0"/>
          </a:p>
        </p:txBody>
      </p:sp>
      <p:sp>
        <p:nvSpPr>
          <p:cNvPr id="7" name="Hình chữ nhật 6"/>
          <p:cNvSpPr/>
          <p:nvPr/>
        </p:nvSpPr>
        <p:spPr>
          <a:xfrm>
            <a:off x="425932" y="5624460"/>
            <a:ext cx="8409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“ | ” (“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”) trên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035630-0FB6-4F27-BB07-6DE5FD0D3CE4}" type="slidenum">
              <a:rPr lang="en-US" altLang="vi-VN">
                <a:solidFill>
                  <a:srgbClr val="898989"/>
                </a:solidFill>
              </a:rPr>
              <a:pPr eaLnBrk="1" hangingPunct="1"/>
              <a:t>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819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(d)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truyền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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a,b,c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c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(1, 3), (2, 3)}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“|”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090EB-76CF-4B74-84A6-92D9BFB912B4}" type="slidenum">
              <a:rPr lang="en-US" altLang="vi-VN">
                <a:solidFill>
                  <a:srgbClr val="898989"/>
                </a:solidFill>
              </a:rPr>
              <a:pPr eaLnBrk="1" hangingPunct="1"/>
              <a:t>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9219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45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Biểu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{1,2,3,4}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u,v,w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{(1,u),(1,v),(2,w),(3,w),(4,u)}.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thể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như sau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TextBox 11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7" name="Nhóm 6"/>
          <p:cNvGrpSpPr/>
          <p:nvPr/>
        </p:nvGrpSpPr>
        <p:grpSpPr>
          <a:xfrm>
            <a:off x="1143000" y="3119437"/>
            <a:ext cx="1833771" cy="2209800"/>
            <a:chOff x="1440758" y="2852737"/>
            <a:chExt cx="1833771" cy="2209800"/>
          </a:xfrm>
        </p:grpSpPr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3233737"/>
              <a:ext cx="1419225" cy="1828800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3404" y="2852737"/>
              <a:ext cx="1381125" cy="381000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758" y="3299997"/>
              <a:ext cx="361950" cy="1762125"/>
            </a:xfrm>
            <a:prstGeom prst="rect">
              <a:avLst/>
            </a:prstGeom>
          </p:spPr>
        </p:pic>
      </p:grp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600200" y="5534025"/>
            <a:ext cx="480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cấp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4×3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76756"/>
            <a:ext cx="280035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40635" y="856456"/>
            <a:ext cx="8229600" cy="52117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5096A-53D2-4FBE-A1CE-EF3F46F44446}" type="slidenum">
              <a:rPr lang="en-US" altLang="vi-VN">
                <a:solidFill>
                  <a:srgbClr val="898989"/>
                </a:solidFill>
              </a:rPr>
              <a:pPr eaLnBrk="1" hangingPunct="1"/>
              <a:t>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4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739775" y="1524000"/>
            <a:ext cx="7543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Định nghĩa.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…,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itchFamily="34" charset="0"/>
              </a:rPr>
              <a:t>m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,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, …, </a:t>
            </a:r>
            <a:r>
              <a:rPr lang="en-US" sz="2400" i="1" dirty="0" err="1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i="1" baseline="-25000" dirty="0" err="1">
                <a:solidFill>
                  <a:srgbClr val="0070C0"/>
                </a:solidFill>
                <a:latin typeface="Arial" pitchFamily="34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}. Ma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biểu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diễn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của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R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ma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M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charset="0"/>
              </a:rPr>
              <a:t>R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[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m</a:t>
            </a:r>
            <a:r>
              <a:rPr lang="en-US" sz="2400" i="1" baseline="-25000" dirty="0" err="1">
                <a:solidFill>
                  <a:srgbClr val="0070C0"/>
                </a:solidFill>
                <a:cs typeface="Arial" charset="0"/>
              </a:rPr>
              <a:t>ij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]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en-US" sz="2400" i="1" baseline="-25000" dirty="0" err="1">
                <a:solidFill>
                  <a:srgbClr val="0070C0"/>
                </a:solidFill>
                <a:latin typeface="+mn-lt"/>
                <a:cs typeface="Arial" charset="0"/>
              </a:rPr>
              <a:t>mxn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xác định bởi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:</a:t>
            </a:r>
            <a:endParaRPr lang="vi-VN" sz="2400" dirty="0">
              <a:solidFill>
                <a:srgbClr val="0070C0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i="1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419600"/>
            <a:ext cx="4876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{1, 2, 3}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B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= {1, 2}: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a R b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sym typeface="Symbol"/>
              </a:rPr>
              <a:t>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a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&gt;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. Khi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đó ma trận biểu diễn của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0958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12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13" name="Nhóm 12"/>
          <p:cNvGrpSpPr/>
          <p:nvPr/>
        </p:nvGrpSpPr>
        <p:grpSpPr>
          <a:xfrm>
            <a:off x="6276351" y="4028282"/>
            <a:ext cx="2339011" cy="2001043"/>
            <a:chOff x="6276351" y="4028282"/>
            <a:chExt cx="2339011" cy="2001043"/>
          </a:xfrm>
        </p:grpSpPr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4637" y="4419600"/>
              <a:ext cx="1990725" cy="1609725"/>
            </a:xfrm>
            <a:prstGeom prst="rect">
              <a:avLst/>
            </a:prstGeom>
          </p:spPr>
        </p:pic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475" y="4028282"/>
              <a:ext cx="781050" cy="333375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6351" y="4523513"/>
              <a:ext cx="295275" cy="1504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3972</Words>
  <Application>Microsoft Office PowerPoint</Application>
  <PresentationFormat>On-screen Show (4:3)</PresentationFormat>
  <Paragraphs>319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 2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Nhan</dc:creator>
  <cp:lastModifiedBy>Huỳnh Nguyễn Quốc Bảo-CN22CLCA</cp:lastModifiedBy>
  <cp:revision>236</cp:revision>
  <cp:lastPrinted>2020-04-06T16:56:02Z</cp:lastPrinted>
  <dcterms:created xsi:type="dcterms:W3CDTF">2012-11-01T10:53:32Z</dcterms:created>
  <dcterms:modified xsi:type="dcterms:W3CDTF">2024-12-11T04:55:01Z</dcterms:modified>
</cp:coreProperties>
</file>