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100"/>
  </p:notesMasterIdLst>
  <p:sldIdLst>
    <p:sldId id="256" r:id="rId2"/>
    <p:sldId id="257" r:id="rId3"/>
    <p:sldId id="258" r:id="rId4"/>
    <p:sldId id="362" r:id="rId5"/>
    <p:sldId id="259" r:id="rId6"/>
    <p:sldId id="260" r:id="rId7"/>
    <p:sldId id="261" r:id="rId8"/>
    <p:sldId id="262" r:id="rId9"/>
    <p:sldId id="363" r:id="rId10"/>
    <p:sldId id="263" r:id="rId11"/>
    <p:sldId id="364" r:id="rId12"/>
    <p:sldId id="264" r:id="rId13"/>
    <p:sldId id="265" r:id="rId14"/>
    <p:sldId id="365" r:id="rId15"/>
    <p:sldId id="266" r:id="rId16"/>
    <p:sldId id="268" r:id="rId17"/>
    <p:sldId id="366" r:id="rId18"/>
    <p:sldId id="269" r:id="rId19"/>
    <p:sldId id="267" r:id="rId20"/>
    <p:sldId id="270" r:id="rId21"/>
    <p:sldId id="271" r:id="rId22"/>
    <p:sldId id="272" r:id="rId23"/>
    <p:sldId id="273" r:id="rId24"/>
    <p:sldId id="274" r:id="rId25"/>
    <p:sldId id="275" r:id="rId26"/>
    <p:sldId id="276" r:id="rId27"/>
    <p:sldId id="277" r:id="rId28"/>
    <p:sldId id="367" r:id="rId29"/>
    <p:sldId id="368" r:id="rId30"/>
    <p:sldId id="369"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1" r:id="rId44"/>
    <p:sldId id="292" r:id="rId45"/>
    <p:sldId id="309" r:id="rId46"/>
    <p:sldId id="310" r:id="rId47"/>
    <p:sldId id="311" r:id="rId48"/>
    <p:sldId id="312" r:id="rId49"/>
    <p:sldId id="328" r:id="rId50"/>
    <p:sldId id="329" r:id="rId51"/>
    <p:sldId id="330" r:id="rId52"/>
    <p:sldId id="331" r:id="rId53"/>
    <p:sldId id="313" r:id="rId54"/>
    <p:sldId id="332" r:id="rId55"/>
    <p:sldId id="333" r:id="rId56"/>
    <p:sldId id="334" r:id="rId57"/>
    <p:sldId id="335" r:id="rId58"/>
    <p:sldId id="336" r:id="rId59"/>
    <p:sldId id="337" r:id="rId60"/>
    <p:sldId id="338" r:id="rId61"/>
    <p:sldId id="339" r:id="rId62"/>
    <p:sldId id="340" r:id="rId63"/>
    <p:sldId id="342" r:id="rId64"/>
    <p:sldId id="343" r:id="rId65"/>
    <p:sldId id="344" r:id="rId66"/>
    <p:sldId id="345" r:id="rId67"/>
    <p:sldId id="346" r:id="rId68"/>
    <p:sldId id="347" r:id="rId69"/>
    <p:sldId id="348" r:id="rId70"/>
    <p:sldId id="349" r:id="rId71"/>
    <p:sldId id="350" r:id="rId72"/>
    <p:sldId id="351" r:id="rId73"/>
    <p:sldId id="352" r:id="rId74"/>
    <p:sldId id="353" r:id="rId75"/>
    <p:sldId id="354" r:id="rId76"/>
    <p:sldId id="355" r:id="rId77"/>
    <p:sldId id="356" r:id="rId78"/>
    <p:sldId id="357" r:id="rId79"/>
    <p:sldId id="358" r:id="rId80"/>
    <p:sldId id="359" r:id="rId81"/>
    <p:sldId id="360" r:id="rId82"/>
    <p:sldId id="361" r:id="rId83"/>
    <p:sldId id="314" r:id="rId84"/>
    <p:sldId id="315" r:id="rId85"/>
    <p:sldId id="316" r:id="rId86"/>
    <p:sldId id="317" r:id="rId87"/>
    <p:sldId id="318" r:id="rId88"/>
    <p:sldId id="319" r:id="rId89"/>
    <p:sldId id="320" r:id="rId90"/>
    <p:sldId id="321" r:id="rId91"/>
    <p:sldId id="322" r:id="rId92"/>
    <p:sldId id="323" r:id="rId93"/>
    <p:sldId id="324" r:id="rId94"/>
    <p:sldId id="325" r:id="rId95"/>
    <p:sldId id="326" r:id="rId96"/>
    <p:sldId id="327" r:id="rId97"/>
    <p:sldId id="290" r:id="rId98"/>
    <p:sldId id="294"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snapToGrid="0">
      <p:cViewPr varScale="1">
        <p:scale>
          <a:sx n="83" d="100"/>
          <a:sy n="83" d="100"/>
        </p:scale>
        <p:origin x="691"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6.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63.wmf"/><Relationship Id="rId1" Type="http://schemas.openxmlformats.org/officeDocument/2006/relationships/image" Target="../media/image56.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63.wmf"/><Relationship Id="rId1" Type="http://schemas.openxmlformats.org/officeDocument/2006/relationships/image" Target="../media/image56.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6BCD3D-5CE9-4F6B-BD68-7DE63F13C23E}" type="datetimeFigureOut">
              <a:rPr lang="en-US" smtClean="0"/>
              <a:t>9/17/2020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19ADA-7ADE-4954-9DCB-C0A6E8722383}" type="slidenum">
              <a:rPr lang="en-US" smtClean="0"/>
              <a:t>‹#›</a:t>
            </a:fld>
            <a:endParaRPr lang="en-US"/>
          </a:p>
        </p:txBody>
      </p:sp>
    </p:spTree>
    <p:extLst>
      <p:ext uri="{BB962C8B-B14F-4D97-AF65-F5344CB8AC3E}">
        <p14:creationId xmlns:p14="http://schemas.microsoft.com/office/powerpoint/2010/main" val="2372738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E8042ED1-E793-4E54-A14B-414C08D95511}" type="slidenum">
              <a:rPr lang="en-US" smtClean="0"/>
              <a:t>91</a:t>
            </a:fld>
            <a:endParaRPr lang="en-US"/>
          </a:p>
        </p:txBody>
      </p:sp>
    </p:spTree>
    <p:extLst>
      <p:ext uri="{BB962C8B-B14F-4D97-AF65-F5344CB8AC3E}">
        <p14:creationId xmlns:p14="http://schemas.microsoft.com/office/powerpoint/2010/main" val="1166536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E875DA-26E5-4A49-B462-C489C1717EE7}"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7EB8B0-2E2D-4F49-A8EA-D9B12B5E4081}" type="slidenum">
              <a:rPr lang="en-US" smtClean="0"/>
              <a:t>‹#›</a:t>
            </a:fld>
            <a:endParaRPr lang="en-US"/>
          </a:p>
        </p:txBody>
      </p:sp>
    </p:spTree>
    <p:extLst>
      <p:ext uri="{BB962C8B-B14F-4D97-AF65-F5344CB8AC3E}">
        <p14:creationId xmlns:p14="http://schemas.microsoft.com/office/powerpoint/2010/main" val="194109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E875DA-26E5-4A49-B462-C489C1717EE7}"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7EB8B0-2E2D-4F49-A8EA-D9B12B5E4081}" type="slidenum">
              <a:rPr lang="en-US" smtClean="0"/>
              <a:t>‹#›</a:t>
            </a:fld>
            <a:endParaRPr lang="en-US"/>
          </a:p>
        </p:txBody>
      </p:sp>
    </p:spTree>
    <p:extLst>
      <p:ext uri="{BB962C8B-B14F-4D97-AF65-F5344CB8AC3E}">
        <p14:creationId xmlns:p14="http://schemas.microsoft.com/office/powerpoint/2010/main" val="2713728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E875DA-26E5-4A49-B462-C489C1717EE7}"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7EB8B0-2E2D-4F49-A8EA-D9B12B5E408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40286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E875DA-26E5-4A49-B462-C489C1717EE7}"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7EB8B0-2E2D-4F49-A8EA-D9B12B5E4081}" type="slidenum">
              <a:rPr lang="en-US" smtClean="0"/>
              <a:t>‹#›</a:t>
            </a:fld>
            <a:endParaRPr lang="en-US"/>
          </a:p>
        </p:txBody>
      </p:sp>
    </p:spTree>
    <p:extLst>
      <p:ext uri="{BB962C8B-B14F-4D97-AF65-F5344CB8AC3E}">
        <p14:creationId xmlns:p14="http://schemas.microsoft.com/office/powerpoint/2010/main" val="1991023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E875DA-26E5-4A49-B462-C489C1717EE7}"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7EB8B0-2E2D-4F49-A8EA-D9B12B5E408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02457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E875DA-26E5-4A49-B462-C489C1717EE7}"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7EB8B0-2E2D-4F49-A8EA-D9B12B5E4081}" type="slidenum">
              <a:rPr lang="en-US" smtClean="0"/>
              <a:t>‹#›</a:t>
            </a:fld>
            <a:endParaRPr lang="en-US"/>
          </a:p>
        </p:txBody>
      </p:sp>
    </p:spTree>
    <p:extLst>
      <p:ext uri="{BB962C8B-B14F-4D97-AF65-F5344CB8AC3E}">
        <p14:creationId xmlns:p14="http://schemas.microsoft.com/office/powerpoint/2010/main" val="1228535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E875DA-26E5-4A49-B462-C489C1717EE7}"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7EB8B0-2E2D-4F49-A8EA-D9B12B5E4081}" type="slidenum">
              <a:rPr lang="en-US" smtClean="0"/>
              <a:t>‹#›</a:t>
            </a:fld>
            <a:endParaRPr lang="en-US"/>
          </a:p>
        </p:txBody>
      </p:sp>
    </p:spTree>
    <p:extLst>
      <p:ext uri="{BB962C8B-B14F-4D97-AF65-F5344CB8AC3E}">
        <p14:creationId xmlns:p14="http://schemas.microsoft.com/office/powerpoint/2010/main" val="1360290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E875DA-26E5-4A49-B462-C489C1717EE7}"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7EB8B0-2E2D-4F49-A8EA-D9B12B5E4081}" type="slidenum">
              <a:rPr lang="en-US" smtClean="0"/>
              <a:t>‹#›</a:t>
            </a:fld>
            <a:endParaRPr lang="en-US"/>
          </a:p>
        </p:txBody>
      </p:sp>
    </p:spTree>
    <p:extLst>
      <p:ext uri="{BB962C8B-B14F-4D97-AF65-F5344CB8AC3E}">
        <p14:creationId xmlns:p14="http://schemas.microsoft.com/office/powerpoint/2010/main" val="198508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E875DA-26E5-4A49-B462-C489C1717EE7}"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7EB8B0-2E2D-4F49-A8EA-D9B12B5E4081}" type="slidenum">
              <a:rPr lang="en-US" smtClean="0"/>
              <a:t>‹#›</a:t>
            </a:fld>
            <a:endParaRPr lang="en-US"/>
          </a:p>
        </p:txBody>
      </p:sp>
    </p:spTree>
    <p:extLst>
      <p:ext uri="{BB962C8B-B14F-4D97-AF65-F5344CB8AC3E}">
        <p14:creationId xmlns:p14="http://schemas.microsoft.com/office/powerpoint/2010/main" val="342578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E875DA-26E5-4A49-B462-C489C1717EE7}"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7EB8B0-2E2D-4F49-A8EA-D9B12B5E4081}" type="slidenum">
              <a:rPr lang="en-US" smtClean="0"/>
              <a:t>‹#›</a:t>
            </a:fld>
            <a:endParaRPr lang="en-US"/>
          </a:p>
        </p:txBody>
      </p:sp>
    </p:spTree>
    <p:extLst>
      <p:ext uri="{BB962C8B-B14F-4D97-AF65-F5344CB8AC3E}">
        <p14:creationId xmlns:p14="http://schemas.microsoft.com/office/powerpoint/2010/main" val="21193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E875DA-26E5-4A49-B462-C489C1717EE7}"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7EB8B0-2E2D-4F49-A8EA-D9B12B5E4081}" type="slidenum">
              <a:rPr lang="en-US" smtClean="0"/>
              <a:t>‹#›</a:t>
            </a:fld>
            <a:endParaRPr lang="en-US"/>
          </a:p>
        </p:txBody>
      </p:sp>
    </p:spTree>
    <p:extLst>
      <p:ext uri="{BB962C8B-B14F-4D97-AF65-F5344CB8AC3E}">
        <p14:creationId xmlns:p14="http://schemas.microsoft.com/office/powerpoint/2010/main" val="2524640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E875DA-26E5-4A49-B462-C489C1717EE7}" type="datetimeFigureOut">
              <a:rPr lang="en-US" smtClean="0"/>
              <a:t>9/17/2020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7EB8B0-2E2D-4F49-A8EA-D9B12B5E4081}" type="slidenum">
              <a:rPr lang="en-US" smtClean="0"/>
              <a:t>‹#›</a:t>
            </a:fld>
            <a:endParaRPr lang="en-US"/>
          </a:p>
        </p:txBody>
      </p:sp>
    </p:spTree>
    <p:extLst>
      <p:ext uri="{BB962C8B-B14F-4D97-AF65-F5344CB8AC3E}">
        <p14:creationId xmlns:p14="http://schemas.microsoft.com/office/powerpoint/2010/main" val="1964248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E875DA-26E5-4A49-B462-C489C1717EE7}" type="datetimeFigureOut">
              <a:rPr lang="en-US" smtClean="0"/>
              <a:t>9/17/2020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7EB8B0-2E2D-4F49-A8EA-D9B12B5E4081}" type="slidenum">
              <a:rPr lang="en-US" smtClean="0"/>
              <a:t>‹#›</a:t>
            </a:fld>
            <a:endParaRPr lang="en-US"/>
          </a:p>
        </p:txBody>
      </p:sp>
    </p:spTree>
    <p:extLst>
      <p:ext uri="{BB962C8B-B14F-4D97-AF65-F5344CB8AC3E}">
        <p14:creationId xmlns:p14="http://schemas.microsoft.com/office/powerpoint/2010/main" val="209285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875DA-26E5-4A49-B462-C489C1717EE7}" type="datetimeFigureOut">
              <a:rPr lang="en-US" smtClean="0"/>
              <a:t>9/17/2020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7EB8B0-2E2D-4F49-A8EA-D9B12B5E4081}" type="slidenum">
              <a:rPr lang="en-US" smtClean="0"/>
              <a:t>‹#›</a:t>
            </a:fld>
            <a:endParaRPr lang="en-US"/>
          </a:p>
        </p:txBody>
      </p:sp>
    </p:spTree>
    <p:extLst>
      <p:ext uri="{BB962C8B-B14F-4D97-AF65-F5344CB8AC3E}">
        <p14:creationId xmlns:p14="http://schemas.microsoft.com/office/powerpoint/2010/main" val="185042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E875DA-26E5-4A49-B462-C489C1717EE7}"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7EB8B0-2E2D-4F49-A8EA-D9B12B5E4081}" type="slidenum">
              <a:rPr lang="en-US" smtClean="0"/>
              <a:t>‹#›</a:t>
            </a:fld>
            <a:endParaRPr lang="en-US"/>
          </a:p>
        </p:txBody>
      </p:sp>
    </p:spTree>
    <p:extLst>
      <p:ext uri="{BB962C8B-B14F-4D97-AF65-F5344CB8AC3E}">
        <p14:creationId xmlns:p14="http://schemas.microsoft.com/office/powerpoint/2010/main" val="2385844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2E875DA-26E5-4A49-B462-C489C1717EE7}"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7EB8B0-2E2D-4F49-A8EA-D9B12B5E4081}" type="slidenum">
              <a:rPr lang="en-US" smtClean="0"/>
              <a:t>‹#›</a:t>
            </a:fld>
            <a:endParaRPr lang="en-US"/>
          </a:p>
        </p:txBody>
      </p:sp>
    </p:spTree>
    <p:extLst>
      <p:ext uri="{BB962C8B-B14F-4D97-AF65-F5344CB8AC3E}">
        <p14:creationId xmlns:p14="http://schemas.microsoft.com/office/powerpoint/2010/main" val="74186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E875DA-26E5-4A49-B462-C489C1717EE7}" type="datetimeFigureOut">
              <a:rPr lang="en-US" smtClean="0"/>
              <a:t>9/17/2020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D7EB8B0-2E2D-4F49-A8EA-D9B12B5E4081}" type="slidenum">
              <a:rPr lang="en-US" smtClean="0"/>
              <a:t>‹#›</a:t>
            </a:fld>
            <a:endParaRPr lang="en-US"/>
          </a:p>
        </p:txBody>
      </p:sp>
    </p:spTree>
    <p:extLst>
      <p:ext uri="{BB962C8B-B14F-4D97-AF65-F5344CB8AC3E}">
        <p14:creationId xmlns:p14="http://schemas.microsoft.com/office/powerpoint/2010/main" val="40257701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5.wmf"/><Relationship Id="rId11" Type="http://schemas.openxmlformats.org/officeDocument/2006/relationships/oleObject" Target="../embeddings/oleObject6.bin"/><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54.wmf"/><Relationship Id="rId9" Type="http://schemas.openxmlformats.org/officeDocument/2006/relationships/oleObject" Target="../embeddings/oleObject4.bin"/></Relationships>
</file>

<file path=ppt/slides/_rels/slide7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62.wmf"/><Relationship Id="rId17" Type="http://schemas.openxmlformats.org/officeDocument/2006/relationships/oleObject" Target="../embeddings/oleObject15.bin"/><Relationship Id="rId2" Type="http://schemas.openxmlformats.org/officeDocument/2006/relationships/slideLayout" Target="../slideLayouts/slideLayout1.xml"/><Relationship Id="rId16" Type="http://schemas.openxmlformats.org/officeDocument/2006/relationships/oleObject" Target="../embeddings/oleObject14.bin"/><Relationship Id="rId1" Type="http://schemas.openxmlformats.org/officeDocument/2006/relationships/vmlDrawing" Target="../drawings/vmlDrawing2.vml"/><Relationship Id="rId6" Type="http://schemas.openxmlformats.org/officeDocument/2006/relationships/image" Target="../media/image59.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image" Target="../media/image63.wmf"/><Relationship Id="rId10" Type="http://schemas.openxmlformats.org/officeDocument/2006/relationships/image" Target="../media/image61.wmf"/><Relationship Id="rId4" Type="http://schemas.openxmlformats.org/officeDocument/2006/relationships/image" Target="../media/image56.wmf"/><Relationship Id="rId9" Type="http://schemas.openxmlformats.org/officeDocument/2006/relationships/oleObject" Target="../embeddings/oleObject10.bin"/><Relationship Id="rId14" Type="http://schemas.openxmlformats.org/officeDocument/2006/relationships/oleObject" Target="../embeddings/oleObject13.bin"/></Relationships>
</file>

<file path=ppt/slides/_rels/slide79.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21.bin"/><Relationship Id="rId18" Type="http://schemas.openxmlformats.org/officeDocument/2006/relationships/oleObject" Target="../embeddings/oleObject25.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61.wmf"/><Relationship Id="rId17" Type="http://schemas.openxmlformats.org/officeDocument/2006/relationships/oleObject" Target="../embeddings/oleObject24.bin"/><Relationship Id="rId2" Type="http://schemas.openxmlformats.org/officeDocument/2006/relationships/slideLayout" Target="../slideLayouts/slideLayout1.xml"/><Relationship Id="rId16" Type="http://schemas.openxmlformats.org/officeDocument/2006/relationships/oleObject" Target="../embeddings/oleObject23.bin"/><Relationship Id="rId20" Type="http://schemas.openxmlformats.org/officeDocument/2006/relationships/oleObject" Target="../embeddings/oleObject27.bin"/><Relationship Id="rId1" Type="http://schemas.openxmlformats.org/officeDocument/2006/relationships/vmlDrawing" Target="../drawings/vmlDrawing3.vml"/><Relationship Id="rId6" Type="http://schemas.openxmlformats.org/officeDocument/2006/relationships/image" Target="../media/image63.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60.wmf"/><Relationship Id="rId19" Type="http://schemas.openxmlformats.org/officeDocument/2006/relationships/oleObject" Target="../embeddings/oleObject26.bin"/><Relationship Id="rId4" Type="http://schemas.openxmlformats.org/officeDocument/2006/relationships/image" Target="../media/image56.wmf"/><Relationship Id="rId9" Type="http://schemas.openxmlformats.org/officeDocument/2006/relationships/oleObject" Target="../embeddings/oleObject19.bin"/><Relationship Id="rId14" Type="http://schemas.openxmlformats.org/officeDocument/2006/relationships/image" Target="../media/image62.wmf"/></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33.bin"/><Relationship Id="rId18" Type="http://schemas.openxmlformats.org/officeDocument/2006/relationships/oleObject" Target="../embeddings/oleObject37.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61.wmf"/><Relationship Id="rId17" Type="http://schemas.openxmlformats.org/officeDocument/2006/relationships/oleObject" Target="../embeddings/oleObject36.bin"/><Relationship Id="rId2" Type="http://schemas.openxmlformats.org/officeDocument/2006/relationships/slideLayout" Target="../slideLayouts/slideLayout1.xml"/><Relationship Id="rId16" Type="http://schemas.openxmlformats.org/officeDocument/2006/relationships/oleObject" Target="../embeddings/oleObject35.bin"/><Relationship Id="rId20" Type="http://schemas.openxmlformats.org/officeDocument/2006/relationships/oleObject" Target="../embeddings/oleObject39.bin"/><Relationship Id="rId1" Type="http://schemas.openxmlformats.org/officeDocument/2006/relationships/vmlDrawing" Target="../drawings/vmlDrawing4.vml"/><Relationship Id="rId6" Type="http://schemas.openxmlformats.org/officeDocument/2006/relationships/image" Target="../media/image63.w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oleObject" Target="../embeddings/oleObject34.bin"/><Relationship Id="rId10" Type="http://schemas.openxmlformats.org/officeDocument/2006/relationships/image" Target="../media/image60.wmf"/><Relationship Id="rId19" Type="http://schemas.openxmlformats.org/officeDocument/2006/relationships/oleObject" Target="../embeddings/oleObject38.bin"/><Relationship Id="rId4" Type="http://schemas.openxmlformats.org/officeDocument/2006/relationships/image" Target="../media/image56.wmf"/><Relationship Id="rId9" Type="http://schemas.openxmlformats.org/officeDocument/2006/relationships/oleObject" Target="../embeddings/oleObject31.bin"/><Relationship Id="rId14" Type="http://schemas.openxmlformats.org/officeDocument/2006/relationships/image" Target="../media/image62.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637436"/>
            <a:ext cx="9144000" cy="4482707"/>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CHƯƠNG 3</a:t>
            </a:r>
            <a:endParaRPr lang="en-US" dirty="0" smtClean="0">
              <a:solidFill>
                <a:srgbClr val="00B0F0"/>
              </a:solidFill>
              <a:latin typeface="Times New Roman" panose="02020603050405020304" pitchFamily="18" charset="0"/>
              <a:cs typeface="Times New Roman" panose="02020603050405020304" pitchFamily="18" charset="0"/>
            </a:endParaRPr>
          </a:p>
          <a:p>
            <a:pPr algn="ctr"/>
            <a:r>
              <a:rPr lang="en-US" dirty="0" smtClean="0">
                <a:solidFill>
                  <a:srgbClr val="00B0F0"/>
                </a:solidFill>
                <a:latin typeface="Times New Roman" panose="02020603050405020304" pitchFamily="18" charset="0"/>
                <a:cs typeface="Times New Roman" panose="02020603050405020304" pitchFamily="18" charset="0"/>
              </a:rPr>
              <a:t>TÌM KIẾM TRÊN DANH SÁCH LIÊN KẾT</a:t>
            </a:r>
          </a:p>
          <a:p>
            <a:pPr algn="ctr"/>
            <a:r>
              <a:rPr lang="en-US" dirty="0" smtClean="0">
                <a:solidFill>
                  <a:srgbClr val="00B0F0"/>
                </a:solidFill>
                <a:latin typeface="Times New Roman" panose="02020603050405020304" pitchFamily="18" charset="0"/>
                <a:cs typeface="Times New Roman" panose="02020603050405020304" pitchFamily="18" charset="0"/>
              </a:rPr>
              <a:t>&amp; CÂY TÌM KIẾM NHỊ PHÂN</a:t>
            </a:r>
          </a:p>
          <a:p>
            <a:endParaRPr lang="en-US" dirty="0" smtClean="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7032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03596"/>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 DANH SÁCH LIÊN KẾT</a:t>
            </a:r>
          </a:p>
        </p:txBody>
      </p:sp>
      <p:sp>
        <p:nvSpPr>
          <p:cNvPr id="3" name="Content Placeholder 2"/>
          <p:cNvSpPr>
            <a:spLocks noGrp="1"/>
          </p:cNvSpPr>
          <p:nvPr>
            <p:ph idx="1"/>
          </p:nvPr>
        </p:nvSpPr>
        <p:spPr>
          <a:xfrm>
            <a:off x="838200" y="968723"/>
            <a:ext cx="10515600" cy="536870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3.2. Code </a:t>
            </a:r>
            <a:r>
              <a:rPr lang="en-US" dirty="0" err="1" smtClean="0">
                <a:latin typeface="Times New Roman" panose="02020603050405020304" pitchFamily="18" charset="0"/>
                <a:cs typeface="Times New Roman" panose="02020603050405020304" pitchFamily="18" charset="0"/>
              </a:rPr>
              <a:t>mẫu</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3.2.1. DSLK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endParaRPr lang="en-US" sz="2400" dirty="0">
              <a:latin typeface="Times New Roman" panose="02020603050405020304" pitchFamily="18" charset="0"/>
              <a:cs typeface="Times New Roman" panose="02020603050405020304" pitchFamily="18" charset="0"/>
            </a:endParaRPr>
          </a:p>
          <a:p>
            <a:pPr marL="0" indent="0">
              <a:buNone/>
            </a:pPr>
            <a:r>
              <a:rPr lang="en-US" dirty="0">
                <a:solidFill>
                  <a:srgbClr val="92D050"/>
                </a:solidFill>
                <a:latin typeface="Times New Roman" panose="02020603050405020304" pitchFamily="18" charset="0"/>
                <a:cs typeface="Times New Roman" panose="02020603050405020304" pitchFamily="18" charset="0"/>
              </a:rPr>
              <a:t>	</a:t>
            </a:r>
            <a:r>
              <a:rPr lang="en-US" dirty="0" smtClean="0">
                <a:solidFill>
                  <a:srgbClr val="92D050"/>
                </a:solidFill>
                <a:latin typeface="Times New Roman" panose="02020603050405020304" pitchFamily="18" charset="0"/>
                <a:cs typeface="Times New Roman" panose="02020603050405020304" pitchFamily="18" charset="0"/>
              </a:rPr>
              <a:t>  	</a:t>
            </a:r>
            <a:r>
              <a:rPr lang="en-US" sz="2400" dirty="0">
                <a:solidFill>
                  <a:srgbClr val="92D050"/>
                </a:solidFill>
                <a:latin typeface="Times New Roman" panose="02020603050405020304" pitchFamily="18" charset="0"/>
                <a:cs typeface="Times New Roman" panose="02020603050405020304" pitchFamily="18" charset="0"/>
              </a:rPr>
              <a:t>3.2.1.2) </a:t>
            </a:r>
            <a:r>
              <a:rPr lang="en-US" sz="2400" dirty="0" err="1">
                <a:solidFill>
                  <a:srgbClr val="92D050"/>
                </a:solidFill>
                <a:latin typeface="Times New Roman" panose="02020603050405020304" pitchFamily="18" charset="0"/>
                <a:cs typeface="Times New Roman" panose="02020603050405020304" pitchFamily="18" charset="0"/>
              </a:rPr>
              <a:t>Thêm</a:t>
            </a:r>
            <a:r>
              <a:rPr lang="en-US" sz="2400" dirty="0">
                <a:solidFill>
                  <a:srgbClr val="92D050"/>
                </a:solidFill>
                <a:latin typeface="Times New Roman" panose="02020603050405020304" pitchFamily="18" charset="0"/>
                <a:cs typeface="Times New Roman" panose="02020603050405020304" pitchFamily="18" charset="0"/>
              </a:rPr>
              <a:t> node (</a:t>
            </a:r>
            <a:r>
              <a:rPr lang="en-US" sz="2400" dirty="0" err="1">
                <a:solidFill>
                  <a:srgbClr val="92D050"/>
                </a:solidFill>
                <a:latin typeface="Times New Roman" panose="02020603050405020304" pitchFamily="18" charset="0"/>
                <a:cs typeface="Times New Roman" panose="02020603050405020304" pitchFamily="18" charset="0"/>
              </a:rPr>
              <a:t>tt</a:t>
            </a:r>
            <a:r>
              <a:rPr lang="en-US" sz="2400" dirty="0">
                <a:solidFill>
                  <a:srgbClr val="92D05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cuối</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next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node </a:t>
            </a:r>
          </a:p>
          <a:p>
            <a:pPr marL="0" indent="0">
              <a:buNone/>
            </a:pPr>
            <a:r>
              <a:rPr lang="en-US" sz="2000" dirty="0" err="1">
                <a:latin typeface="Times New Roman" panose="02020603050405020304" pitchFamily="18" charset="0"/>
                <a:cs typeface="Times New Roman" panose="02020603050405020304" pitchFamily="18" charset="0"/>
              </a:rPr>
              <a:t>cuối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rồi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tail</a:t>
            </a:r>
          </a:p>
          <a:p>
            <a:pPr marL="0" indent="0">
              <a:buNone/>
            </a:pP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xong</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DSLK </a:t>
            </a: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con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next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cuối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head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p>
          <a:p>
            <a:pPr marL="0" indent="0">
              <a:buNone/>
            </a:pP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kín</a:t>
            </a:r>
            <a:r>
              <a:rPr lang="en-US" sz="2000" dirty="0">
                <a:latin typeface="Times New Roman" panose="02020603050405020304" pitchFamily="18" charset="0"/>
                <a:cs typeface="Times New Roman" panose="02020603050405020304" pitchFamily="18" charset="0"/>
              </a:rPr>
              <a:t> (</a:t>
            </a:r>
            <a:r>
              <a:rPr lang="en-US" sz="2000" dirty="0" err="1">
                <a:solidFill>
                  <a:schemeClr val="accent2"/>
                </a:solidFill>
                <a:latin typeface="Times New Roman" panose="02020603050405020304" pitchFamily="18" charset="0"/>
                <a:cs typeface="Times New Roman" panose="02020603050405020304" pitchFamily="18" charset="0"/>
              </a:rPr>
              <a:t>tail.next</a:t>
            </a:r>
            <a:r>
              <a:rPr lang="en-US" sz="2000" dirty="0">
                <a:solidFill>
                  <a:schemeClr val="accent2"/>
                </a:solidFill>
                <a:latin typeface="Times New Roman" panose="02020603050405020304" pitchFamily="18" charset="0"/>
                <a:cs typeface="Times New Roman" panose="02020603050405020304" pitchFamily="18" charset="0"/>
              </a:rPr>
              <a:t>=head</a:t>
            </a:r>
            <a:r>
              <a:rPr lang="en-US" sz="2000" dirty="0">
                <a:latin typeface="Times New Roman" panose="02020603050405020304" pitchFamily="18" charset="0"/>
                <a:cs typeface="Times New Roman" panose="02020603050405020304" pitchFamily="18" charset="0"/>
              </a:rPr>
              <a:t>).</a:t>
            </a:r>
          </a:p>
          <a:p>
            <a:pPr marL="0" indent="0">
              <a:buNone/>
            </a:pPr>
            <a:r>
              <a:rPr lang="en-US" sz="2000" dirty="0"/>
              <a:t>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Hình</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smtClean="0">
                <a:solidFill>
                  <a:srgbClr val="00B0F0"/>
                </a:solidFill>
                <a:latin typeface="Times New Roman" panose="02020603050405020304" pitchFamily="18" charset="0"/>
                <a:cs typeface="Times New Roman" panose="02020603050405020304" pitchFamily="18" charset="0"/>
              </a:rPr>
              <a:t>9. </a:t>
            </a:r>
            <a:r>
              <a:rPr lang="en-US" sz="2000" dirty="0" err="1">
                <a:solidFill>
                  <a:srgbClr val="00B0F0"/>
                </a:solidFill>
                <a:latin typeface="Times New Roman" panose="02020603050405020304" pitchFamily="18" charset="0"/>
                <a:cs typeface="Times New Roman" panose="02020603050405020304" pitchFamily="18" charset="0"/>
              </a:rPr>
              <a:t>Thêm</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cuối</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cho</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a:solidFill>
                  <a:srgbClr val="00B0F0"/>
                </a:solidFill>
                <a:latin typeface="Times New Roman" panose="02020603050405020304" pitchFamily="18" charset="0"/>
                <a:cs typeface="Times New Roman" panose="02020603050405020304" pitchFamily="18" charset="0"/>
              </a:rPr>
              <a:t>DSLK </a:t>
            </a:r>
            <a:r>
              <a:rPr lang="en-US" sz="2000" dirty="0" err="1">
                <a:solidFill>
                  <a:srgbClr val="00B0F0"/>
                </a:solidFill>
                <a:latin typeface="Times New Roman" panose="02020603050405020304" pitchFamily="18" charset="0"/>
                <a:cs typeface="Times New Roman" panose="02020603050405020304" pitchFamily="18" charset="0"/>
              </a:rPr>
              <a:t>đơn</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và</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vòng</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đơn</a:t>
            </a:r>
            <a:endParaRPr lang="en-US" sz="2400" dirty="0">
              <a:solidFill>
                <a:srgbClr val="00B0F0"/>
              </a:solidFill>
            </a:endParaRPr>
          </a:p>
        </p:txBody>
      </p:sp>
      <p:pic>
        <p:nvPicPr>
          <p:cNvPr id="4" name="Picture 3"/>
          <p:cNvPicPr>
            <a:picLocks noChangeAspect="1"/>
          </p:cNvPicPr>
          <p:nvPr/>
        </p:nvPicPr>
        <p:blipFill>
          <a:blip r:embed="rId2"/>
          <a:stretch>
            <a:fillRect/>
          </a:stretch>
        </p:blipFill>
        <p:spPr>
          <a:xfrm>
            <a:off x="6443214" y="1696586"/>
            <a:ext cx="4229100" cy="31432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18310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679010"/>
            <a:ext cx="8946541" cy="5569389"/>
          </a:xfrm>
        </p:spPr>
        <p:txBody>
          <a:bodyPr/>
          <a:lstStyle/>
          <a:p>
            <a:pPr marL="0" indent="0">
              <a:buNone/>
            </a:pP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cuối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đầu</a:t>
            </a:r>
            <a:r>
              <a:rPr lang="en-US" dirty="0" smtClean="0">
                <a:latin typeface="Times New Roman" panose="02020603050405020304" pitchFamily="18" charset="0"/>
                <a:cs typeface="Times New Roman" panose="02020603050405020304" pitchFamily="18" charset="0"/>
              </a:rPr>
              <a:t>. Ta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Cho con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next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tail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tới</a:t>
            </a:r>
            <a:r>
              <a:rPr lang="en-US" dirty="0" smtClean="0">
                <a:latin typeface="Times New Roman" panose="02020603050405020304" pitchFamily="18" charset="0"/>
                <a:cs typeface="Times New Roman" panose="02020603050405020304" pitchFamily="18" charset="0"/>
              </a:rPr>
              <a:t> node </a:t>
            </a:r>
            <a:r>
              <a:rPr lang="en-US" dirty="0" err="1" smtClean="0">
                <a:latin typeface="Times New Roman" panose="02020603050405020304" pitchFamily="18" charset="0"/>
                <a:cs typeface="Times New Roman" panose="02020603050405020304" pitchFamily="18" charset="0"/>
              </a:rPr>
              <a:t>mới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mũi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xanh</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r>
              <a:rPr lang="en-US" dirty="0" smtClean="0">
                <a:latin typeface="Times New Roman" panose="02020603050405020304" pitchFamily="18" charset="0"/>
                <a:cs typeface="Times New Roman" panose="02020603050405020304" pitchFamily="18" charset="0"/>
              </a:rPr>
              <a:t> tail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node </a:t>
            </a:r>
            <a:r>
              <a:rPr lang="en-US" dirty="0" err="1" smtClean="0">
                <a:latin typeface="Times New Roman" panose="02020603050405020304" pitchFamily="18" charset="0"/>
                <a:cs typeface="Times New Roman" panose="02020603050405020304" pitchFamily="18" charset="0"/>
              </a:rPr>
              <a:t>mới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mũi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vàng</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Nếu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DSLK </a:t>
            </a:r>
            <a:r>
              <a:rPr lang="en-US" dirty="0" err="1" smtClean="0">
                <a:latin typeface="Times New Roman" panose="02020603050405020304" pitchFamily="18" charset="0"/>
                <a:cs typeface="Times New Roman" panose="02020603050405020304" pitchFamily="18" charset="0"/>
              </a:rPr>
              <a:t>vòng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ta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tail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head (</a:t>
            </a:r>
            <a:r>
              <a:rPr lang="en-US" dirty="0" err="1" smtClean="0">
                <a:latin typeface="Times New Roman" panose="02020603050405020304" pitchFamily="18" charset="0"/>
                <a:cs typeface="Times New Roman" panose="02020603050405020304" pitchFamily="18" charset="0"/>
              </a:rPr>
              <a:t>tail.next</a:t>
            </a:r>
            <a:r>
              <a:rPr lang="en-US" dirty="0" smtClean="0">
                <a:latin typeface="Times New Roman" panose="02020603050405020304" pitchFamily="18" charset="0"/>
                <a:cs typeface="Times New Roman" panose="02020603050405020304" pitchFamily="18" charset="0"/>
              </a:rPr>
              <a:t>=head).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solidFill>
                  <a:srgbClr val="00B0F0"/>
                </a:solidFill>
                <a:latin typeface="Times New Roman" panose="02020603050405020304" pitchFamily="18" charset="0"/>
                <a:cs typeface="Times New Roman" panose="02020603050405020304" pitchFamily="18" charset="0"/>
              </a:rPr>
              <a:t>							</a:t>
            </a:r>
            <a:r>
              <a:rPr lang="en-US" dirty="0" err="1" smtClean="0">
                <a:solidFill>
                  <a:srgbClr val="00B0F0"/>
                </a:solidFill>
                <a:latin typeface="Times New Roman" panose="02020603050405020304" pitchFamily="18" charset="0"/>
                <a:cs typeface="Times New Roman" panose="02020603050405020304" pitchFamily="18" charset="0"/>
              </a:rPr>
              <a:t>Hình</a:t>
            </a:r>
            <a:r>
              <a:rPr lang="en-US" dirty="0" smtClean="0">
                <a:solidFill>
                  <a:srgbClr val="00B0F0"/>
                </a:solidFill>
                <a:latin typeface="Times New Roman" panose="02020603050405020304" pitchFamily="18" charset="0"/>
                <a:cs typeface="Times New Roman" panose="02020603050405020304" pitchFamily="18" charset="0"/>
              </a:rPr>
              <a:t> 10. </a:t>
            </a:r>
            <a:r>
              <a:rPr lang="en-US" dirty="0" err="1" smtClean="0">
                <a:solidFill>
                  <a:srgbClr val="00B0F0"/>
                </a:solidFill>
                <a:latin typeface="Times New Roman" panose="02020603050405020304" pitchFamily="18" charset="0"/>
                <a:cs typeface="Times New Roman" panose="02020603050405020304" pitchFamily="18" charset="0"/>
              </a:rPr>
              <a:t>Thêm</a:t>
            </a:r>
            <a:r>
              <a:rPr lang="en-US" dirty="0" smtClean="0">
                <a:solidFill>
                  <a:srgbClr val="00B0F0"/>
                </a:solidFill>
                <a:latin typeface="Times New Roman" panose="02020603050405020304" pitchFamily="18" charset="0"/>
                <a:cs typeface="Times New Roman" panose="02020603050405020304" pitchFamily="18" charset="0"/>
              </a:rPr>
              <a:t> </a:t>
            </a:r>
            <a:r>
              <a:rPr lang="en-US" dirty="0" err="1" smtClean="0">
                <a:solidFill>
                  <a:srgbClr val="00B0F0"/>
                </a:solidFill>
                <a:latin typeface="Times New Roman" panose="02020603050405020304" pitchFamily="18" charset="0"/>
                <a:cs typeface="Times New Roman" panose="02020603050405020304" pitchFamily="18" charset="0"/>
              </a:rPr>
              <a:t>cuối</a:t>
            </a:r>
            <a:r>
              <a:rPr lang="en-US" dirty="0" smtClean="0">
                <a:solidFill>
                  <a:srgbClr val="00B0F0"/>
                </a:solidFill>
                <a:latin typeface="Times New Roman" panose="02020603050405020304" pitchFamily="18" charset="0"/>
                <a:cs typeface="Times New Roman" panose="02020603050405020304" pitchFamily="18" charset="0"/>
              </a:rPr>
              <a:t> DSLK </a:t>
            </a:r>
            <a:r>
              <a:rPr lang="en-US" dirty="0" err="1" smtClean="0">
                <a:solidFill>
                  <a:srgbClr val="00B0F0"/>
                </a:solidFill>
                <a:latin typeface="Times New Roman" panose="02020603050405020304" pitchFamily="18" charset="0"/>
                <a:cs typeface="Times New Roman" panose="02020603050405020304" pitchFamily="18" charset="0"/>
              </a:rPr>
              <a:t>đơn</a:t>
            </a:r>
            <a:endParaRPr lang="en-US" dirty="0">
              <a:solidFill>
                <a:srgbClr val="00B0F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44522" y="2722123"/>
            <a:ext cx="5305425" cy="2771775"/>
          </a:xfrm>
          <a:prstGeom prst="rect">
            <a:avLst/>
          </a:prstGeom>
        </p:spPr>
      </p:pic>
    </p:spTree>
    <p:extLst>
      <p:ext uri="{BB962C8B-B14F-4D97-AF65-F5344CB8AC3E}">
        <p14:creationId xmlns:p14="http://schemas.microsoft.com/office/powerpoint/2010/main" val="4059787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558328"/>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 DANH SÁCH LIÊN KẾT</a:t>
            </a:r>
          </a:p>
        </p:txBody>
      </p:sp>
      <p:sp>
        <p:nvSpPr>
          <p:cNvPr id="3" name="Content Placeholder 2"/>
          <p:cNvSpPr>
            <a:spLocks noGrp="1"/>
          </p:cNvSpPr>
          <p:nvPr>
            <p:ph idx="1"/>
          </p:nvPr>
        </p:nvSpPr>
        <p:spPr>
          <a:xfrm>
            <a:off x="838201" y="1050204"/>
            <a:ext cx="10795503" cy="5341545"/>
          </a:xfrm>
        </p:spPr>
        <p:txBody>
          <a:bodyPr>
            <a:normAutofit fontScale="92500" lnSpcReduction="10000"/>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3.2. Code </a:t>
            </a:r>
            <a:r>
              <a:rPr lang="en-US" dirty="0" err="1" smtClean="0">
                <a:latin typeface="Times New Roman" panose="02020603050405020304" pitchFamily="18" charset="0"/>
                <a:cs typeface="Times New Roman" panose="02020603050405020304" pitchFamily="18" charset="0"/>
              </a:rPr>
              <a:t>mẫu</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3.2.1. DSLK </a:t>
            </a:r>
            <a:r>
              <a:rPr lang="en-US" sz="2600" dirty="0" err="1">
                <a:latin typeface="Times New Roman" panose="02020603050405020304" pitchFamily="18" charset="0"/>
                <a:cs typeface="Times New Roman" panose="02020603050405020304" pitchFamily="18" charset="0"/>
              </a:rPr>
              <a:t>đơn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vòng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đơn</a:t>
            </a:r>
            <a:endParaRPr lang="en-US" sz="2600" dirty="0">
              <a:latin typeface="Times New Roman" panose="02020603050405020304" pitchFamily="18" charset="0"/>
              <a:cs typeface="Times New Roman" panose="02020603050405020304" pitchFamily="18" charset="0"/>
            </a:endParaRPr>
          </a:p>
          <a:p>
            <a:pPr marL="0" indent="0">
              <a:buNone/>
            </a:pPr>
            <a:r>
              <a:rPr lang="en-US" dirty="0" smtClean="0">
                <a:solidFill>
                  <a:srgbClr val="92D050"/>
                </a:solidFill>
                <a:latin typeface="Times New Roman" panose="02020603050405020304" pitchFamily="18" charset="0"/>
                <a:cs typeface="Times New Roman" panose="02020603050405020304" pitchFamily="18" charset="0"/>
              </a:rPr>
              <a:t>	  	</a:t>
            </a:r>
            <a:r>
              <a:rPr lang="en-US" sz="2600" dirty="0">
                <a:solidFill>
                  <a:srgbClr val="92D050"/>
                </a:solidFill>
                <a:latin typeface="Times New Roman" panose="02020603050405020304" pitchFamily="18" charset="0"/>
                <a:cs typeface="Times New Roman" panose="02020603050405020304" pitchFamily="18" charset="0"/>
              </a:rPr>
              <a:t>3.2.1.2. </a:t>
            </a:r>
            <a:r>
              <a:rPr lang="en-US" sz="2600" dirty="0" err="1">
                <a:solidFill>
                  <a:srgbClr val="92D050"/>
                </a:solidFill>
                <a:latin typeface="Times New Roman" panose="02020603050405020304" pitchFamily="18" charset="0"/>
                <a:cs typeface="Times New Roman" panose="02020603050405020304" pitchFamily="18" charset="0"/>
              </a:rPr>
              <a:t>Thêm</a:t>
            </a:r>
            <a:r>
              <a:rPr lang="en-US" sz="2600" dirty="0">
                <a:solidFill>
                  <a:srgbClr val="92D050"/>
                </a:solidFill>
                <a:latin typeface="Times New Roman" panose="02020603050405020304" pitchFamily="18" charset="0"/>
                <a:cs typeface="Times New Roman" panose="02020603050405020304" pitchFamily="18" charset="0"/>
              </a:rPr>
              <a:t> node (</a:t>
            </a:r>
            <a:r>
              <a:rPr lang="en-US" sz="2600" dirty="0" err="1">
                <a:solidFill>
                  <a:srgbClr val="92D050"/>
                </a:solidFill>
                <a:latin typeface="Times New Roman" panose="02020603050405020304" pitchFamily="18" charset="0"/>
                <a:cs typeface="Times New Roman" panose="02020603050405020304" pitchFamily="18" charset="0"/>
              </a:rPr>
              <a:t>tt</a:t>
            </a:r>
            <a:r>
              <a:rPr lang="en-US" sz="2600" dirty="0">
                <a:solidFill>
                  <a:srgbClr val="92D050"/>
                </a:solidFill>
                <a:latin typeface="Times New Roman" panose="02020603050405020304" pitchFamily="18" charset="0"/>
                <a:cs typeface="Times New Roman" panose="02020603050405020304" pitchFamily="18" charset="0"/>
              </a:rPr>
              <a:t>):</a:t>
            </a:r>
          </a:p>
          <a:p>
            <a:pPr marL="0" indent="0">
              <a:buNone/>
            </a:pPr>
            <a:r>
              <a:rPr lang="en-US" dirty="0" smtClean="0"/>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next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phía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chèn</a:t>
            </a:r>
            <a:r>
              <a:rPr lang="en-US" sz="2000" dirty="0">
                <a:latin typeface="Times New Roman" panose="02020603050405020304" pitchFamily="18" charset="0"/>
                <a:cs typeface="Times New Roman" panose="02020603050405020304" pitchFamily="18" charset="0"/>
              </a:rPr>
              <a:t>. </a:t>
            </a:r>
          </a:p>
          <a:p>
            <a:pPr marL="0" indent="0">
              <a:buNone/>
            </a:pP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next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phía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chèn</a:t>
            </a:r>
            <a:r>
              <a:rPr lang="en-US" sz="2000" dirty="0">
                <a:latin typeface="Times New Roman" panose="02020603050405020304" pitchFamily="18" charset="0"/>
                <a:cs typeface="Times New Roman" panose="02020603050405020304" pitchFamily="18" charset="0"/>
              </a:rPr>
              <a:t> </a:t>
            </a:r>
          </a:p>
          <a:p>
            <a:pPr marL="0" indent="0">
              <a:buNone/>
            </a:pP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solidFill>
                  <a:srgbClr val="00B0F0"/>
                </a:solidFill>
                <a:latin typeface="Times New Roman" panose="02020603050405020304" pitchFamily="18" charset="0"/>
                <a:cs typeface="Times New Roman" panose="02020603050405020304" pitchFamily="18" charset="0"/>
              </a:rPr>
              <a:t>Hình</a:t>
            </a:r>
            <a:r>
              <a:rPr lang="en-US" sz="2000" dirty="0" smtClean="0">
                <a:solidFill>
                  <a:srgbClr val="00B0F0"/>
                </a:solidFill>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11</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Thêm</a:t>
            </a:r>
            <a:r>
              <a:rPr lang="en-US" sz="2000" dirty="0">
                <a:solidFill>
                  <a:srgbClr val="00B0F0"/>
                </a:solidFill>
                <a:latin typeface="Times New Roman" panose="02020603050405020304" pitchFamily="18" charset="0"/>
                <a:cs typeface="Times New Roman" panose="02020603050405020304" pitchFamily="18" charset="0"/>
              </a:rPr>
              <a:t> node DSLK </a:t>
            </a:r>
            <a:r>
              <a:rPr lang="en-US" sz="2000" dirty="0" err="1">
                <a:solidFill>
                  <a:srgbClr val="00B0F0"/>
                </a:solidFill>
                <a:latin typeface="Times New Roman" panose="02020603050405020304" pitchFamily="18" charset="0"/>
                <a:cs typeface="Times New Roman" panose="02020603050405020304" pitchFamily="18" charset="0"/>
              </a:rPr>
              <a:t>đơn</a:t>
            </a:r>
            <a:endParaRPr lang="en-US" sz="2000" dirty="0">
              <a:solidFill>
                <a:srgbClr val="00B0F0"/>
              </a:solidFill>
              <a:latin typeface="Times New Roman" panose="02020603050405020304" pitchFamily="18" charset="0"/>
              <a:cs typeface="Times New Roman" panose="02020603050405020304" pitchFamily="18" charset="0"/>
            </a:endParaRPr>
          </a:p>
          <a:p>
            <a:pPr marL="0" indent="0">
              <a:buNone/>
            </a:pPr>
            <a:endParaRPr lang="en-US" dirty="0">
              <a:solidFill>
                <a:srgbClr val="00B0F0"/>
              </a:solidFill>
            </a:endParaRPr>
          </a:p>
        </p:txBody>
      </p:sp>
      <p:pic>
        <p:nvPicPr>
          <p:cNvPr id="4" name="Picture 3"/>
          <p:cNvPicPr>
            <a:picLocks noChangeAspect="1"/>
          </p:cNvPicPr>
          <p:nvPr/>
        </p:nvPicPr>
        <p:blipFill>
          <a:blip r:embed="rId2"/>
          <a:stretch>
            <a:fillRect/>
          </a:stretch>
        </p:blipFill>
        <p:spPr>
          <a:xfrm>
            <a:off x="6120144" y="1050204"/>
            <a:ext cx="5442640" cy="44814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2560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1703"/>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 DANH SÁCH LIÊN KẾT</a:t>
            </a:r>
          </a:p>
        </p:txBody>
      </p:sp>
      <p:sp>
        <p:nvSpPr>
          <p:cNvPr id="3" name="Content Placeholder 2"/>
          <p:cNvSpPr>
            <a:spLocks noGrp="1"/>
          </p:cNvSpPr>
          <p:nvPr>
            <p:ph idx="1"/>
          </p:nvPr>
        </p:nvSpPr>
        <p:spPr>
          <a:xfrm>
            <a:off x="838200" y="1131684"/>
            <a:ext cx="10668755" cy="5341545"/>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	3.2. Code </a:t>
            </a:r>
            <a:r>
              <a:rPr lang="en-US" sz="2400" dirty="0" err="1">
                <a:latin typeface="Times New Roman" panose="02020603050405020304" pitchFamily="18" charset="0"/>
                <a:cs typeface="Times New Roman" panose="02020603050405020304" pitchFamily="18" charset="0"/>
              </a:rPr>
              <a:t>mẫu</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3.2.1. DSLK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92D050"/>
                </a:solidFill>
                <a:latin typeface="Times New Roman" panose="02020603050405020304" pitchFamily="18" charset="0"/>
                <a:cs typeface="Times New Roman" panose="02020603050405020304" pitchFamily="18" charset="0"/>
              </a:rPr>
              <a:t>	 	3.2.1.2. </a:t>
            </a:r>
            <a:r>
              <a:rPr lang="en-US" sz="2400" dirty="0" err="1">
                <a:solidFill>
                  <a:srgbClr val="92D050"/>
                </a:solidFill>
                <a:latin typeface="Times New Roman" panose="02020603050405020304" pitchFamily="18" charset="0"/>
                <a:cs typeface="Times New Roman" panose="02020603050405020304" pitchFamily="18" charset="0"/>
              </a:rPr>
              <a:t>Thêm</a:t>
            </a:r>
            <a:r>
              <a:rPr lang="en-US" sz="2400" dirty="0">
                <a:solidFill>
                  <a:srgbClr val="92D050"/>
                </a:solidFill>
                <a:latin typeface="Times New Roman" panose="02020603050405020304" pitchFamily="18" charset="0"/>
                <a:cs typeface="Times New Roman" panose="02020603050405020304" pitchFamily="18" charset="0"/>
              </a:rPr>
              <a:t> node (</a:t>
            </a:r>
            <a:r>
              <a:rPr lang="en-US" sz="2400" dirty="0" err="1">
                <a:solidFill>
                  <a:srgbClr val="92D050"/>
                </a:solidFill>
                <a:latin typeface="Times New Roman" panose="02020603050405020304" pitchFamily="18" charset="0"/>
                <a:cs typeface="Times New Roman" panose="02020603050405020304" pitchFamily="18" charset="0"/>
              </a:rPr>
              <a:t>tt</a:t>
            </a:r>
            <a:r>
              <a:rPr lang="en-US" sz="2400" dirty="0">
                <a:solidFill>
                  <a:srgbClr val="92D050"/>
                </a:solidFill>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chút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DSLK </a:t>
            </a:r>
          </a:p>
          <a:p>
            <a:pPr marL="0" indent="0">
              <a:buNone/>
            </a:pP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so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DSLK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duyệt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duyệt</a:t>
            </a:r>
            <a:r>
              <a:rPr lang="en-US" sz="2000" dirty="0">
                <a:latin typeface="Times New Roman" panose="02020603050405020304" pitchFamily="18" charset="0"/>
                <a:cs typeface="Times New Roman" panose="02020603050405020304" pitchFamily="18" charset="0"/>
              </a:rPr>
              <a:t> k quay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head </a:t>
            </a:r>
            <a:r>
              <a:rPr lang="en-US" sz="2000" dirty="0" err="1">
                <a:latin typeface="Times New Roman" panose="02020603050405020304" pitchFamily="18" charset="0"/>
                <a:cs typeface="Times New Roman" panose="02020603050405020304" pitchFamily="18" charset="0"/>
              </a:rPr>
              <a:t>thay</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null.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000" dirty="0" err="1" smtClean="0">
                <a:solidFill>
                  <a:srgbClr val="00B0F0"/>
                </a:solidFill>
                <a:latin typeface="Times New Roman" panose="02020603050405020304" pitchFamily="18" charset="0"/>
                <a:cs typeface="Times New Roman" panose="02020603050405020304" pitchFamily="18" charset="0"/>
              </a:rPr>
              <a:t>Hình</a:t>
            </a:r>
            <a:r>
              <a:rPr lang="en-US" sz="2000" dirty="0" smtClean="0">
                <a:solidFill>
                  <a:srgbClr val="00B0F0"/>
                </a:solidFill>
                <a:latin typeface="Times New Roman" panose="02020603050405020304" pitchFamily="18" charset="0"/>
                <a:cs typeface="Times New Roman" panose="02020603050405020304" pitchFamily="18" charset="0"/>
              </a:rPr>
              <a:t> 12. </a:t>
            </a:r>
            <a:r>
              <a:rPr lang="en-US" sz="2000" dirty="0" err="1">
                <a:solidFill>
                  <a:srgbClr val="00B0F0"/>
                </a:solidFill>
                <a:latin typeface="Times New Roman" panose="02020603050405020304" pitchFamily="18" charset="0"/>
                <a:cs typeface="Times New Roman" panose="02020603050405020304" pitchFamily="18" charset="0"/>
              </a:rPr>
              <a:t>Thêm</a:t>
            </a:r>
            <a:r>
              <a:rPr lang="en-US" sz="2000" dirty="0">
                <a:solidFill>
                  <a:srgbClr val="00B0F0"/>
                </a:solidFill>
                <a:latin typeface="Times New Roman" panose="02020603050405020304" pitchFamily="18" charset="0"/>
                <a:cs typeface="Times New Roman" panose="02020603050405020304" pitchFamily="18" charset="0"/>
              </a:rPr>
              <a:t> node DSLK </a:t>
            </a:r>
            <a:r>
              <a:rPr lang="en-US" sz="2000" dirty="0" err="1">
                <a:solidFill>
                  <a:srgbClr val="00B0F0"/>
                </a:solidFill>
                <a:latin typeface="Times New Roman" panose="02020603050405020304" pitchFamily="18" charset="0"/>
                <a:cs typeface="Times New Roman" panose="02020603050405020304" pitchFamily="18" charset="0"/>
              </a:rPr>
              <a:t>vòng</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đơn</a:t>
            </a:r>
            <a:endParaRPr lang="en-US" sz="2000" dirty="0">
              <a:solidFill>
                <a:srgbClr val="00B0F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948127" y="1131682"/>
            <a:ext cx="5558827" cy="4553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96064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688064"/>
            <a:ext cx="8946541" cy="5560336"/>
          </a:xfrm>
        </p:spPr>
        <p:txBody>
          <a:bodyPr/>
          <a:lstStyle/>
          <a:p>
            <a:pPr marL="0" indent="0">
              <a:buNone/>
            </a:pP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giữa</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Ta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next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node </a:t>
            </a:r>
            <a:r>
              <a:rPr lang="en-US" dirty="0" err="1" smtClean="0">
                <a:latin typeface="Times New Roman" panose="02020603050405020304" pitchFamily="18" charset="0"/>
                <a:cs typeface="Times New Roman" panose="02020603050405020304" pitchFamily="18" charset="0"/>
              </a:rPr>
              <a:t>mới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tới</a:t>
            </a:r>
            <a:r>
              <a:rPr lang="en-US" dirty="0" smtClean="0">
                <a:latin typeface="Times New Roman" panose="02020603050405020304" pitchFamily="18" charset="0"/>
                <a:cs typeface="Times New Roman" panose="02020603050405020304" pitchFamily="18" charset="0"/>
              </a:rPr>
              <a:t> node </a:t>
            </a:r>
            <a:r>
              <a:rPr lang="en-US" dirty="0" err="1" smtClean="0">
                <a:latin typeface="Times New Roman" panose="02020603050405020304" pitchFamily="18" charset="0"/>
                <a:cs typeface="Times New Roman" panose="02020603050405020304" pitchFamily="18" charset="0"/>
              </a:rPr>
              <a:t>phía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muốn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chèn</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next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node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tới</a:t>
            </a:r>
            <a:r>
              <a:rPr lang="en-US" dirty="0" smtClean="0">
                <a:latin typeface="Times New Roman" panose="02020603050405020304" pitchFamily="18" charset="0"/>
                <a:cs typeface="Times New Roman" panose="02020603050405020304" pitchFamily="18" charset="0"/>
              </a:rPr>
              <a:t> node </a:t>
            </a:r>
            <a:r>
              <a:rPr lang="en-US" dirty="0" err="1" smtClean="0">
                <a:latin typeface="Times New Roman" panose="02020603050405020304" pitchFamily="18" charset="0"/>
                <a:cs typeface="Times New Roman" panose="02020603050405020304" pitchFamily="18" charset="0"/>
              </a:rPr>
              <a:t>mới</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DSLK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vòng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				</a:t>
            </a:r>
            <a:r>
              <a:rPr lang="en-US" dirty="0" err="1" smtClean="0">
                <a:solidFill>
                  <a:srgbClr val="00B0F0"/>
                </a:solidFill>
                <a:latin typeface="Times New Roman" panose="02020603050405020304" pitchFamily="18" charset="0"/>
                <a:cs typeface="Times New Roman" panose="02020603050405020304" pitchFamily="18" charset="0"/>
              </a:rPr>
              <a:t>Hình</a:t>
            </a:r>
            <a:r>
              <a:rPr lang="en-US" dirty="0" smtClean="0">
                <a:solidFill>
                  <a:srgbClr val="00B0F0"/>
                </a:solidFill>
                <a:latin typeface="Times New Roman" panose="02020603050405020304" pitchFamily="18" charset="0"/>
                <a:cs typeface="Times New Roman" panose="02020603050405020304" pitchFamily="18" charset="0"/>
              </a:rPr>
              <a:t> 13. </a:t>
            </a:r>
            <a:r>
              <a:rPr lang="en-US" dirty="0" err="1" smtClean="0">
                <a:solidFill>
                  <a:srgbClr val="00B0F0"/>
                </a:solidFill>
                <a:latin typeface="Times New Roman" panose="02020603050405020304" pitchFamily="18" charset="0"/>
                <a:cs typeface="Times New Roman" panose="02020603050405020304" pitchFamily="18" charset="0"/>
              </a:rPr>
              <a:t>Thêm</a:t>
            </a:r>
            <a:r>
              <a:rPr lang="en-US" dirty="0" smtClean="0">
                <a:solidFill>
                  <a:srgbClr val="00B0F0"/>
                </a:solidFill>
                <a:latin typeface="Times New Roman" panose="02020603050405020304" pitchFamily="18" charset="0"/>
                <a:cs typeface="Times New Roman" panose="02020603050405020304" pitchFamily="18" charset="0"/>
              </a:rPr>
              <a:t> node </a:t>
            </a:r>
            <a:r>
              <a:rPr lang="en-US" dirty="0" err="1" smtClean="0">
                <a:solidFill>
                  <a:srgbClr val="00B0F0"/>
                </a:solidFill>
                <a:latin typeface="Times New Roman" panose="02020603050405020304" pitchFamily="18" charset="0"/>
                <a:cs typeface="Times New Roman" panose="02020603050405020304" pitchFamily="18" charset="0"/>
              </a:rPr>
              <a:t>giữa</a:t>
            </a:r>
            <a:r>
              <a:rPr lang="en-US" dirty="0" smtClean="0">
                <a:solidFill>
                  <a:srgbClr val="00B0F0"/>
                </a:solidFill>
                <a:latin typeface="Times New Roman" panose="02020603050405020304" pitchFamily="18" charset="0"/>
                <a:cs typeface="Times New Roman" panose="02020603050405020304" pitchFamily="18" charset="0"/>
              </a:rPr>
              <a:t> DSLK </a:t>
            </a:r>
            <a:r>
              <a:rPr lang="en-US" dirty="0" err="1" smtClean="0">
                <a:solidFill>
                  <a:srgbClr val="00B0F0"/>
                </a:solidFill>
                <a:latin typeface="Times New Roman" panose="02020603050405020304" pitchFamily="18" charset="0"/>
                <a:cs typeface="Times New Roman" panose="02020603050405020304" pitchFamily="18" charset="0"/>
              </a:rPr>
              <a:t>đơn</a:t>
            </a:r>
            <a:r>
              <a:rPr lang="en-US" dirty="0" smtClean="0">
                <a:solidFill>
                  <a:srgbClr val="00B0F0"/>
                </a:solidFill>
                <a:latin typeface="Times New Roman" panose="02020603050405020304" pitchFamily="18" charset="0"/>
                <a:cs typeface="Times New Roman" panose="02020603050405020304" pitchFamily="18" charset="0"/>
              </a:rPr>
              <a:t> &amp; </a:t>
            </a:r>
            <a:r>
              <a:rPr lang="en-US" dirty="0" err="1" smtClean="0">
                <a:solidFill>
                  <a:srgbClr val="00B0F0"/>
                </a:solidFill>
                <a:latin typeface="Times New Roman" panose="02020603050405020304" pitchFamily="18" charset="0"/>
                <a:cs typeface="Times New Roman" panose="02020603050405020304" pitchFamily="18" charset="0"/>
              </a:rPr>
              <a:t>vòng</a:t>
            </a:r>
            <a:r>
              <a:rPr lang="en-US" dirty="0" smtClean="0">
                <a:solidFill>
                  <a:srgbClr val="00B0F0"/>
                </a:solidFill>
                <a:latin typeface="Times New Roman" panose="02020603050405020304" pitchFamily="18" charset="0"/>
                <a:cs typeface="Times New Roman" panose="02020603050405020304" pitchFamily="18" charset="0"/>
              </a:rPr>
              <a:t> </a:t>
            </a:r>
            <a:r>
              <a:rPr lang="en-US" dirty="0" err="1" smtClean="0">
                <a:solidFill>
                  <a:srgbClr val="00B0F0"/>
                </a:solidFill>
                <a:latin typeface="Times New Roman" panose="02020603050405020304" pitchFamily="18" charset="0"/>
                <a:cs typeface="Times New Roman" panose="02020603050405020304" pitchFamily="18" charset="0"/>
              </a:rPr>
              <a:t>đơn</a:t>
            </a:r>
            <a:endParaRPr lang="en-US" dirty="0">
              <a:solidFill>
                <a:srgbClr val="00B0F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716" y="2925825"/>
            <a:ext cx="6000750" cy="1857375"/>
          </a:xfrm>
          <a:prstGeom prst="rect">
            <a:avLst/>
          </a:prstGeom>
        </p:spPr>
      </p:pic>
    </p:spTree>
    <p:extLst>
      <p:ext uri="{BB962C8B-B14F-4D97-AF65-F5344CB8AC3E}">
        <p14:creationId xmlns:p14="http://schemas.microsoft.com/office/powerpoint/2010/main" val="1556306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811"/>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 DANH SÁCH LIÊN KẾT</a:t>
            </a:r>
          </a:p>
        </p:txBody>
      </p:sp>
      <p:sp>
        <p:nvSpPr>
          <p:cNvPr id="3" name="Content Placeholder 2"/>
          <p:cNvSpPr>
            <a:spLocks noGrp="1"/>
          </p:cNvSpPr>
          <p:nvPr>
            <p:ph idx="1"/>
          </p:nvPr>
        </p:nvSpPr>
        <p:spPr>
          <a:xfrm>
            <a:off x="838200" y="1149791"/>
            <a:ext cx="10515600" cy="5314384"/>
          </a:xfrm>
        </p:spPr>
        <p:txBody>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3.2. Code </a:t>
            </a:r>
            <a:r>
              <a:rPr lang="en-US" dirty="0" err="1" smtClean="0">
                <a:latin typeface="Times New Roman" panose="02020603050405020304" pitchFamily="18" charset="0"/>
                <a:cs typeface="Times New Roman" panose="02020603050405020304" pitchFamily="18" charset="0"/>
              </a:rPr>
              <a:t>mẫu</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3.2.1. DSLK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92D050"/>
                </a:solidFill>
                <a:latin typeface="Times New Roman" panose="02020603050405020304" pitchFamily="18" charset="0"/>
                <a:cs typeface="Times New Roman" panose="02020603050405020304" pitchFamily="18" charset="0"/>
              </a:rPr>
              <a:t>		3.2.1.3. </a:t>
            </a:r>
            <a:r>
              <a:rPr lang="en-US" sz="2400" dirty="0" err="1">
                <a:solidFill>
                  <a:srgbClr val="92D050"/>
                </a:solidFill>
                <a:latin typeface="Times New Roman" panose="02020603050405020304" pitchFamily="18" charset="0"/>
                <a:cs typeface="Times New Roman" panose="02020603050405020304" pitchFamily="18" charset="0"/>
              </a:rPr>
              <a:t>Xóa</a:t>
            </a:r>
            <a:r>
              <a:rPr lang="en-US" sz="2400" dirty="0">
                <a:solidFill>
                  <a:srgbClr val="92D050"/>
                </a:solidFill>
                <a:latin typeface="Times New Roman" panose="02020603050405020304" pitchFamily="18" charset="0"/>
                <a:cs typeface="Times New Roman" panose="02020603050405020304" pitchFamily="18" charset="0"/>
              </a:rPr>
              <a:t> node</a:t>
            </a:r>
          </a:p>
          <a:p>
            <a:pPr marL="0" indent="0">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head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null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&lt;= 0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head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next, </a:t>
            </a:r>
            <a:r>
              <a:rPr lang="en-US" sz="2000" dirty="0" err="1">
                <a:latin typeface="Times New Roman" panose="02020603050405020304" pitchFamily="18" charset="0"/>
                <a:cs typeface="Times New Roman" panose="02020603050405020304" pitchFamily="18" charset="0"/>
              </a:rPr>
              <a:t>tách</a:t>
            </a:r>
            <a:r>
              <a:rPr lang="en-US" sz="2000" dirty="0">
                <a:latin typeface="Times New Roman" panose="02020603050405020304" pitchFamily="18" charset="0"/>
                <a:cs typeface="Times New Roman" panose="02020603050405020304" pitchFamily="18" charset="0"/>
              </a:rPr>
              <a:t> head </a:t>
            </a:r>
            <a:r>
              <a:rPr lang="en-US" sz="2000" dirty="0" err="1">
                <a:latin typeface="Times New Roman" panose="02020603050405020304" pitchFamily="18" charset="0"/>
                <a:cs typeface="Times New Roman" panose="02020603050405020304" pitchFamily="18" charset="0"/>
              </a:rPr>
              <a:t>cũ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khỏi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đứng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trước</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đứng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tách</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khỏi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cuối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xong</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tail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trước</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cuối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xong</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DSLK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solidFill>
                  <a:schemeClr val="accent2"/>
                </a:solidFill>
                <a:latin typeface="Times New Roman" panose="02020603050405020304" pitchFamily="18" charset="0"/>
                <a:cs typeface="Times New Roman" panose="02020603050405020304" pitchFamily="18" charset="0"/>
              </a:rPr>
              <a:t>tail.next</a:t>
            </a:r>
            <a:r>
              <a:rPr lang="en-US" sz="2000" dirty="0">
                <a:solidFill>
                  <a:schemeClr val="accent2"/>
                </a:solidFill>
                <a:latin typeface="Times New Roman" panose="02020603050405020304" pitchFamily="18" charset="0"/>
                <a:cs typeface="Times New Roman" panose="02020603050405020304" pitchFamily="18" charset="0"/>
              </a:rPr>
              <a:t>=head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kín</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78160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19539" y="401216"/>
            <a:ext cx="10515600" cy="5896947"/>
          </a:xfrm>
        </p:spPr>
        <p:txBody>
          <a:bodyPr/>
          <a:lstStyle/>
          <a:p>
            <a:pPr marL="0" indent="0">
              <a:buNone/>
            </a:pPr>
            <a:endParaRPr lang="en-US" dirty="0" smtClean="0"/>
          </a:p>
          <a:p>
            <a:endParaRPr lang="en-US" dirty="0"/>
          </a:p>
          <a:p>
            <a:endParaRPr lang="en-US" dirty="0" smtClean="0"/>
          </a:p>
          <a:p>
            <a:endParaRPr lang="en-US" dirty="0"/>
          </a:p>
          <a:p>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p>
          <a:p>
            <a:pPr marL="0" indent="0">
              <a:buNone/>
            </a:pPr>
            <a:r>
              <a:rPr lang="en-US" dirty="0" smtClean="0"/>
              <a:t> </a:t>
            </a:r>
          </a:p>
          <a:p>
            <a:pPr marL="0" indent="0">
              <a:buNone/>
            </a:pP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err="1" smtClean="0">
                <a:solidFill>
                  <a:srgbClr val="00B0F0"/>
                </a:solidFill>
                <a:latin typeface="Times New Roman" panose="02020603050405020304" pitchFamily="18" charset="0"/>
                <a:cs typeface="Times New Roman" panose="02020603050405020304" pitchFamily="18" charset="0"/>
              </a:rPr>
              <a:t>Hình</a:t>
            </a:r>
            <a:r>
              <a:rPr lang="en-US" sz="2000" dirty="0" smtClean="0">
                <a:solidFill>
                  <a:srgbClr val="00B0F0"/>
                </a:solidFill>
                <a:latin typeface="Times New Roman" panose="02020603050405020304" pitchFamily="18" charset="0"/>
                <a:cs typeface="Times New Roman" panose="02020603050405020304" pitchFamily="18" charset="0"/>
              </a:rPr>
              <a:t> 14. </a:t>
            </a:r>
            <a:r>
              <a:rPr lang="en-US" sz="2000" dirty="0" err="1">
                <a:solidFill>
                  <a:srgbClr val="00B0F0"/>
                </a:solidFill>
                <a:latin typeface="Times New Roman" panose="02020603050405020304" pitchFamily="18" charset="0"/>
                <a:cs typeface="Times New Roman" panose="02020603050405020304" pitchFamily="18" charset="0"/>
              </a:rPr>
              <a:t>Xóa</a:t>
            </a:r>
            <a:r>
              <a:rPr lang="en-US" sz="2000" dirty="0">
                <a:solidFill>
                  <a:srgbClr val="00B0F0"/>
                </a:solidFill>
                <a:latin typeface="Times New Roman" panose="02020603050405020304" pitchFamily="18" charset="0"/>
                <a:cs typeface="Times New Roman" panose="02020603050405020304" pitchFamily="18" charset="0"/>
              </a:rPr>
              <a:t> node DSLK </a:t>
            </a:r>
            <a:r>
              <a:rPr lang="en-US" sz="2000" dirty="0" err="1">
                <a:solidFill>
                  <a:srgbClr val="00B0F0"/>
                </a:solidFill>
                <a:latin typeface="Times New Roman" panose="02020603050405020304" pitchFamily="18" charset="0"/>
                <a:cs typeface="Times New Roman" panose="02020603050405020304" pitchFamily="18" charset="0"/>
              </a:rPr>
              <a:t>đơn</a:t>
            </a:r>
            <a:r>
              <a:rPr lang="en-US" sz="2000" dirty="0">
                <a:solidFill>
                  <a:srgbClr val="00B0F0"/>
                </a:solidFill>
                <a:latin typeface="Times New Roman" panose="02020603050405020304" pitchFamily="18" charset="0"/>
                <a:cs typeface="Times New Roman" panose="02020603050405020304" pitchFamily="18" charset="0"/>
              </a:rPr>
              <a:t>			</a:t>
            </a:r>
            <a:r>
              <a:rPr lang="en-US" dirty="0">
                <a:solidFill>
                  <a:srgbClr val="00B0F0"/>
                </a:solidFill>
                <a:latin typeface="Times New Roman" panose="02020603050405020304" pitchFamily="18" charset="0"/>
                <a:cs typeface="Times New Roman" panose="02020603050405020304" pitchFamily="18" charset="0"/>
              </a:rPr>
              <a:t>	</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Hình</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smtClean="0">
                <a:solidFill>
                  <a:srgbClr val="00B0F0"/>
                </a:solidFill>
                <a:latin typeface="Times New Roman" panose="02020603050405020304" pitchFamily="18" charset="0"/>
                <a:cs typeface="Times New Roman" panose="02020603050405020304" pitchFamily="18" charset="0"/>
              </a:rPr>
              <a:t>15. </a:t>
            </a:r>
            <a:r>
              <a:rPr lang="en-US" sz="2000" dirty="0" err="1">
                <a:solidFill>
                  <a:srgbClr val="00B0F0"/>
                </a:solidFill>
                <a:latin typeface="Times New Roman" panose="02020603050405020304" pitchFamily="18" charset="0"/>
                <a:cs typeface="Times New Roman" panose="02020603050405020304" pitchFamily="18" charset="0"/>
              </a:rPr>
              <a:t>Xóa</a:t>
            </a:r>
            <a:r>
              <a:rPr lang="en-US" sz="2000" dirty="0">
                <a:solidFill>
                  <a:srgbClr val="00B0F0"/>
                </a:solidFill>
                <a:latin typeface="Times New Roman" panose="02020603050405020304" pitchFamily="18" charset="0"/>
                <a:cs typeface="Times New Roman" panose="02020603050405020304" pitchFamily="18" charset="0"/>
              </a:rPr>
              <a:t> node DSLK </a:t>
            </a:r>
            <a:r>
              <a:rPr lang="en-US" sz="2000" dirty="0" err="1">
                <a:solidFill>
                  <a:srgbClr val="00B0F0"/>
                </a:solidFill>
                <a:latin typeface="Times New Roman" panose="02020603050405020304" pitchFamily="18" charset="0"/>
                <a:cs typeface="Times New Roman" panose="02020603050405020304" pitchFamily="18" charset="0"/>
              </a:rPr>
              <a:t>vòng</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đơn</a:t>
            </a:r>
            <a:endParaRPr lang="en-US" dirty="0">
              <a:solidFill>
                <a:srgbClr val="00B0F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6611" y="853888"/>
            <a:ext cx="3474720" cy="4335780"/>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672" y="853888"/>
            <a:ext cx="4282440" cy="43357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90667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89711"/>
            <a:ext cx="8946541" cy="6210677"/>
          </a:xfrm>
        </p:spPr>
        <p:txBody>
          <a:bodyPr>
            <a:normAutofit/>
          </a:bodyPr>
          <a:lstStyle/>
          <a:p>
            <a:pPr marL="400050" lvl="1" indent="0">
              <a:buNone/>
            </a:pP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minh </a:t>
            </a:r>
            <a:r>
              <a:rPr lang="en-US" sz="2000" dirty="0" err="1" smtClean="0">
                <a:latin typeface="Times New Roman" panose="02020603050405020304" pitchFamily="18" charset="0"/>
                <a:cs typeface="Times New Roman" panose="02020603050405020304" pitchFamily="18" charset="0"/>
              </a:rPr>
              <a:t>họa</a:t>
            </a:r>
            <a:r>
              <a:rPr lang="en-US" sz="2000" dirty="0" smtClean="0">
                <a:latin typeface="Times New Roman" panose="02020603050405020304" pitchFamily="18" charset="0"/>
                <a:cs typeface="Times New Roman" panose="02020603050405020304" pitchFamily="18" charset="0"/>
              </a:rPr>
              <a:t>.</a:t>
            </a:r>
          </a:p>
          <a:p>
            <a:pPr marL="400050" lvl="1" indent="0">
              <a:buNone/>
            </a:pPr>
            <a:endParaRPr lang="en-US" sz="2000" dirty="0">
              <a:latin typeface="Times New Roman" panose="02020603050405020304" pitchFamily="18" charset="0"/>
              <a:cs typeface="Times New Roman" panose="02020603050405020304" pitchFamily="18" charset="0"/>
            </a:endParaRPr>
          </a:p>
          <a:p>
            <a:pPr marL="400050" lvl="1" indent="0">
              <a:buNone/>
            </a:pPr>
            <a:endParaRPr lang="en-US" sz="2000" dirty="0" smtClean="0">
              <a:latin typeface="Times New Roman" panose="02020603050405020304" pitchFamily="18" charset="0"/>
              <a:cs typeface="Times New Roman" panose="02020603050405020304" pitchFamily="18" charset="0"/>
            </a:endParaRPr>
          </a:p>
          <a:p>
            <a:pPr marL="400050" lvl="1" indent="0">
              <a:buNone/>
            </a:pPr>
            <a:endParaRPr lang="en-US" sz="2000" dirty="0">
              <a:latin typeface="Times New Roman" panose="02020603050405020304" pitchFamily="18" charset="0"/>
              <a:cs typeface="Times New Roman" panose="02020603050405020304" pitchFamily="18" charset="0"/>
            </a:endParaRPr>
          </a:p>
          <a:p>
            <a:pPr marL="400050" lvl="1" indent="0">
              <a:buNone/>
            </a:pPr>
            <a:endParaRPr lang="en-US" sz="2000" dirty="0" smtClean="0">
              <a:latin typeface="Times New Roman" panose="02020603050405020304" pitchFamily="18" charset="0"/>
              <a:cs typeface="Times New Roman" panose="02020603050405020304" pitchFamily="18" charset="0"/>
            </a:endParaRPr>
          </a:p>
          <a:p>
            <a:pPr marL="400050" lvl="1" indent="0">
              <a:buNone/>
            </a:pPr>
            <a:r>
              <a:rPr lang="en-US" sz="2000" dirty="0">
                <a:solidFill>
                  <a:srgbClr val="00B0F0"/>
                </a:solidFill>
                <a:latin typeface="Times New Roman" panose="02020603050405020304" pitchFamily="18" charset="0"/>
                <a:cs typeface="Times New Roman" panose="02020603050405020304" pitchFamily="18" charset="0"/>
              </a:rPr>
              <a:t>	</a:t>
            </a:r>
            <a:r>
              <a:rPr lang="en-US" sz="2000" dirty="0" smtClean="0">
                <a:solidFill>
                  <a:srgbClr val="00B0F0"/>
                </a:solidFill>
                <a:latin typeface="Times New Roman" panose="02020603050405020304" pitchFamily="18" charset="0"/>
                <a:cs typeface="Times New Roman" panose="02020603050405020304" pitchFamily="18" charset="0"/>
              </a:rPr>
              <a:t>									</a:t>
            </a:r>
          </a:p>
          <a:p>
            <a:pPr marL="400050" lvl="1" indent="0">
              <a:buNone/>
            </a:pP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err="1" smtClean="0">
                <a:solidFill>
                  <a:srgbClr val="00B0F0"/>
                </a:solidFill>
                <a:latin typeface="Times New Roman" panose="02020603050405020304" pitchFamily="18" charset="0"/>
                <a:cs typeface="Times New Roman" panose="02020603050405020304" pitchFamily="18" charset="0"/>
              </a:rPr>
              <a:t>Hình</a:t>
            </a:r>
            <a:r>
              <a:rPr lang="en-US" sz="2000" dirty="0" smtClean="0">
                <a:solidFill>
                  <a:srgbClr val="00B0F0"/>
                </a:solidFill>
                <a:latin typeface="Times New Roman" panose="02020603050405020304" pitchFamily="18" charset="0"/>
                <a:cs typeface="Times New Roman" panose="02020603050405020304" pitchFamily="18" charset="0"/>
              </a:rPr>
              <a:t> 16. </a:t>
            </a:r>
            <a:r>
              <a:rPr lang="en-US" sz="2000" dirty="0" err="1" smtClean="0">
                <a:solidFill>
                  <a:srgbClr val="00B0F0"/>
                </a:solidFill>
                <a:latin typeface="Times New Roman" panose="02020603050405020304" pitchFamily="18" charset="0"/>
                <a:cs typeface="Times New Roman" panose="02020603050405020304" pitchFamily="18" charset="0"/>
              </a:rPr>
              <a:t>Xóa</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err="1" smtClean="0">
                <a:solidFill>
                  <a:srgbClr val="00B0F0"/>
                </a:solidFill>
                <a:latin typeface="Times New Roman" panose="02020603050405020304" pitchFamily="18" charset="0"/>
                <a:cs typeface="Times New Roman" panose="02020603050405020304" pitchFamily="18" charset="0"/>
              </a:rPr>
              <a:t>đầu</a:t>
            </a:r>
            <a:r>
              <a:rPr lang="en-US" sz="2000" dirty="0" smtClean="0">
                <a:solidFill>
                  <a:srgbClr val="00B0F0"/>
                </a:solidFill>
                <a:latin typeface="Times New Roman" panose="02020603050405020304" pitchFamily="18" charset="0"/>
                <a:cs typeface="Times New Roman" panose="02020603050405020304" pitchFamily="18" charset="0"/>
              </a:rPr>
              <a:t> DSLK </a:t>
            </a:r>
            <a:r>
              <a:rPr lang="en-US" sz="2000" dirty="0" err="1" smtClean="0">
                <a:solidFill>
                  <a:srgbClr val="00B0F0"/>
                </a:solidFill>
                <a:latin typeface="Times New Roman" panose="02020603050405020304" pitchFamily="18" charset="0"/>
                <a:cs typeface="Times New Roman" panose="02020603050405020304" pitchFamily="18" charset="0"/>
              </a:rPr>
              <a:t>đơn</a:t>
            </a:r>
            <a:endParaRPr lang="en-US" sz="2000" dirty="0" smtClean="0">
              <a:solidFill>
                <a:srgbClr val="00B0F0"/>
              </a:solidFill>
              <a:latin typeface="Times New Roman" panose="02020603050405020304" pitchFamily="18" charset="0"/>
              <a:cs typeface="Times New Roman" panose="02020603050405020304" pitchFamily="18" charset="0"/>
            </a:endParaRPr>
          </a:p>
          <a:p>
            <a:pPr marL="400050" lvl="1" indent="0">
              <a:buNone/>
            </a:pPr>
            <a:endParaRPr lang="en-US" sz="2000" dirty="0">
              <a:latin typeface="Times New Roman" panose="02020603050405020304" pitchFamily="18" charset="0"/>
              <a:cs typeface="Times New Roman" panose="02020603050405020304" pitchFamily="18" charset="0"/>
            </a:endParaRPr>
          </a:p>
          <a:p>
            <a:pPr marL="400050" lvl="1" indent="0">
              <a:buNone/>
            </a:pPr>
            <a:endParaRPr lang="en-US" sz="2000" dirty="0" smtClean="0">
              <a:latin typeface="Times New Roman" panose="02020603050405020304" pitchFamily="18" charset="0"/>
              <a:cs typeface="Times New Roman" panose="02020603050405020304" pitchFamily="18" charset="0"/>
            </a:endParaRPr>
          </a:p>
          <a:p>
            <a:pPr marL="400050" lvl="1" indent="0">
              <a:buNone/>
            </a:pPr>
            <a:endParaRPr lang="en-US" sz="2000" dirty="0">
              <a:latin typeface="Times New Roman" panose="02020603050405020304" pitchFamily="18" charset="0"/>
              <a:cs typeface="Times New Roman" panose="02020603050405020304" pitchFamily="18" charset="0"/>
            </a:endParaRPr>
          </a:p>
          <a:p>
            <a:pPr marL="400050" lvl="1" indent="0">
              <a:buNone/>
            </a:pPr>
            <a:endParaRPr lang="en-US" sz="2000" dirty="0" smtClean="0">
              <a:latin typeface="Times New Roman" panose="02020603050405020304" pitchFamily="18" charset="0"/>
              <a:cs typeface="Times New Roman" panose="02020603050405020304" pitchFamily="18" charset="0"/>
            </a:endParaRPr>
          </a:p>
          <a:p>
            <a:pPr marL="400050" lvl="1" indent="0">
              <a:buNone/>
            </a:pPr>
            <a:endParaRPr lang="en-US" sz="2000" dirty="0">
              <a:latin typeface="Times New Roman" panose="02020603050405020304" pitchFamily="18" charset="0"/>
              <a:cs typeface="Times New Roman" panose="02020603050405020304" pitchFamily="18" charset="0"/>
            </a:endParaRPr>
          </a:p>
          <a:p>
            <a:pPr marL="40005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solidFill>
                  <a:srgbClr val="00B0F0"/>
                </a:solidFill>
                <a:latin typeface="Times New Roman" panose="02020603050405020304" pitchFamily="18" charset="0"/>
                <a:cs typeface="Times New Roman" panose="02020603050405020304" pitchFamily="18" charset="0"/>
              </a:rPr>
              <a:t>Hình</a:t>
            </a:r>
            <a:r>
              <a:rPr lang="en-US" sz="2000" dirty="0" smtClean="0">
                <a:solidFill>
                  <a:srgbClr val="00B0F0"/>
                </a:solidFill>
                <a:latin typeface="Times New Roman" panose="02020603050405020304" pitchFamily="18" charset="0"/>
                <a:cs typeface="Times New Roman" panose="02020603050405020304" pitchFamily="18" charset="0"/>
              </a:rPr>
              <a:t> 17. </a:t>
            </a:r>
            <a:r>
              <a:rPr lang="en-US" sz="2000" dirty="0" err="1" smtClean="0">
                <a:solidFill>
                  <a:srgbClr val="00B0F0"/>
                </a:solidFill>
                <a:latin typeface="Times New Roman" panose="02020603050405020304" pitchFamily="18" charset="0"/>
                <a:cs typeface="Times New Roman" panose="02020603050405020304" pitchFamily="18" charset="0"/>
              </a:rPr>
              <a:t>Xóa</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err="1" smtClean="0">
                <a:solidFill>
                  <a:srgbClr val="00B0F0"/>
                </a:solidFill>
                <a:latin typeface="Times New Roman" panose="02020603050405020304" pitchFamily="18" charset="0"/>
                <a:cs typeface="Times New Roman" panose="02020603050405020304" pitchFamily="18" charset="0"/>
              </a:rPr>
              <a:t>giữa</a:t>
            </a:r>
            <a:r>
              <a:rPr lang="en-US" sz="2000" dirty="0" smtClean="0">
                <a:solidFill>
                  <a:srgbClr val="00B0F0"/>
                </a:solidFill>
                <a:latin typeface="Times New Roman" panose="02020603050405020304" pitchFamily="18" charset="0"/>
                <a:cs typeface="Times New Roman" panose="02020603050405020304" pitchFamily="18" charset="0"/>
              </a:rPr>
              <a:t> DSLK </a:t>
            </a:r>
            <a:r>
              <a:rPr lang="en-US" sz="2000" dirty="0" err="1" smtClean="0">
                <a:solidFill>
                  <a:srgbClr val="00B0F0"/>
                </a:solidFill>
                <a:latin typeface="Times New Roman" panose="02020603050405020304" pitchFamily="18" charset="0"/>
                <a:cs typeface="Times New Roman" panose="02020603050405020304" pitchFamily="18" charset="0"/>
              </a:rPr>
              <a:t>đơn</a:t>
            </a:r>
            <a:endParaRPr lang="en-US" sz="2000" dirty="0">
              <a:solidFill>
                <a:srgbClr val="00B0F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154" y="832919"/>
            <a:ext cx="4137358" cy="1981200"/>
          </a:xfrm>
          <a:prstGeom prst="rect">
            <a:avLst/>
          </a:prstGeom>
        </p:spPr>
      </p:pic>
      <p:pic>
        <p:nvPicPr>
          <p:cNvPr id="5" name="Picture 4"/>
          <p:cNvPicPr>
            <a:picLocks noChangeAspect="1"/>
          </p:cNvPicPr>
          <p:nvPr/>
        </p:nvPicPr>
        <p:blipFill>
          <a:blip r:embed="rId3"/>
          <a:stretch>
            <a:fillRect/>
          </a:stretch>
        </p:blipFill>
        <p:spPr>
          <a:xfrm>
            <a:off x="2115521" y="3757188"/>
            <a:ext cx="6524625" cy="1657350"/>
          </a:xfrm>
          <a:prstGeom prst="rect">
            <a:avLst/>
          </a:prstGeom>
        </p:spPr>
      </p:pic>
    </p:spTree>
    <p:extLst>
      <p:ext uri="{BB962C8B-B14F-4D97-AF65-F5344CB8AC3E}">
        <p14:creationId xmlns:p14="http://schemas.microsoft.com/office/powerpoint/2010/main" val="610327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7383"/>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 DANH SÁCH LIÊN KẾT</a:t>
            </a:r>
          </a:p>
        </p:txBody>
      </p:sp>
      <p:sp>
        <p:nvSpPr>
          <p:cNvPr id="3" name="Content Placeholder 2"/>
          <p:cNvSpPr>
            <a:spLocks noGrp="1"/>
          </p:cNvSpPr>
          <p:nvPr>
            <p:ph idx="1"/>
          </p:nvPr>
        </p:nvSpPr>
        <p:spPr>
          <a:xfrm>
            <a:off x="838200" y="1149790"/>
            <a:ext cx="10723075" cy="5350599"/>
          </a:xfrm>
        </p:spPr>
        <p:txBody>
          <a:bodyPr>
            <a:normAutofit/>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3.2. Code </a:t>
            </a:r>
            <a:r>
              <a:rPr lang="en-US" dirty="0" err="1" smtClean="0">
                <a:latin typeface="Times New Roman" panose="02020603050405020304" pitchFamily="18" charset="0"/>
                <a:cs typeface="Times New Roman" panose="02020603050405020304" pitchFamily="18" charset="0"/>
              </a:rPr>
              <a:t>mẫu</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3.2.1. DSLK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92D050"/>
                </a:solidFill>
                <a:latin typeface="Times New Roman" panose="02020603050405020304" pitchFamily="18" charset="0"/>
                <a:cs typeface="Times New Roman" panose="02020603050405020304" pitchFamily="18" charset="0"/>
              </a:rPr>
              <a:t>		3.2.1.4. </a:t>
            </a:r>
            <a:r>
              <a:rPr lang="en-US" sz="2400" dirty="0" err="1">
                <a:solidFill>
                  <a:srgbClr val="92D050"/>
                </a:solidFill>
                <a:latin typeface="Times New Roman" panose="02020603050405020304" pitchFamily="18" charset="0"/>
                <a:cs typeface="Times New Roman" panose="02020603050405020304" pitchFamily="18" charset="0"/>
              </a:rPr>
              <a:t>Duyệt</a:t>
            </a:r>
            <a:r>
              <a:rPr lang="en-US" sz="2400" dirty="0">
                <a:solidFill>
                  <a:srgbClr val="92D050"/>
                </a:solidFill>
                <a:latin typeface="Times New Roman" panose="02020603050405020304" pitchFamily="18" charset="0"/>
                <a:cs typeface="Times New Roman" panose="02020603050405020304" pitchFamily="18" charset="0"/>
              </a:rPr>
              <a:t> </a:t>
            </a:r>
            <a:r>
              <a:rPr lang="en-US" sz="2400" dirty="0" err="1">
                <a:solidFill>
                  <a:srgbClr val="92D050"/>
                </a:solidFill>
                <a:latin typeface="Times New Roman" panose="02020603050405020304" pitchFamily="18" charset="0"/>
                <a:cs typeface="Times New Roman" panose="02020603050405020304" pitchFamily="18" charset="0"/>
              </a:rPr>
              <a:t>và</a:t>
            </a:r>
            <a:r>
              <a:rPr lang="en-US" sz="2400" dirty="0">
                <a:solidFill>
                  <a:srgbClr val="92D050"/>
                </a:solidFill>
                <a:latin typeface="Times New Roman" panose="02020603050405020304" pitchFamily="18" charset="0"/>
                <a:cs typeface="Times New Roman" panose="02020603050405020304" pitchFamily="18" charset="0"/>
              </a:rPr>
              <a:t> </a:t>
            </a:r>
            <a:r>
              <a:rPr lang="en-US" sz="2400" dirty="0" err="1">
                <a:solidFill>
                  <a:srgbClr val="92D050"/>
                </a:solidFill>
                <a:latin typeface="Times New Roman" panose="02020603050405020304" pitchFamily="18" charset="0"/>
                <a:cs typeface="Times New Roman" panose="02020603050405020304" pitchFamily="18" charset="0"/>
              </a:rPr>
              <a:t>tìm</a:t>
            </a:r>
            <a:r>
              <a:rPr lang="en-US" sz="2400" dirty="0">
                <a:solidFill>
                  <a:srgbClr val="92D050"/>
                </a:solidFill>
                <a:latin typeface="Times New Roman" panose="02020603050405020304" pitchFamily="18" charset="0"/>
                <a:cs typeface="Times New Roman" panose="02020603050405020304" pitchFamily="18" charset="0"/>
              </a:rPr>
              <a:t> </a:t>
            </a:r>
            <a:r>
              <a:rPr lang="en-US" sz="2400" dirty="0" err="1">
                <a:solidFill>
                  <a:srgbClr val="92D050"/>
                </a:solidFill>
                <a:latin typeface="Times New Roman" panose="02020603050405020304" pitchFamily="18" charset="0"/>
                <a:cs typeface="Times New Roman" panose="02020603050405020304" pitchFamily="18" charset="0"/>
              </a:rPr>
              <a:t>kiếm</a:t>
            </a:r>
            <a:endParaRPr lang="en-US" sz="2400" dirty="0">
              <a:solidFill>
                <a:srgbClr val="92D050"/>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Duyệt</a:t>
            </a:r>
            <a:r>
              <a:rPr lang="en-US" sz="2400" dirty="0">
                <a:latin typeface="Times New Roman" panose="02020603050405020304" pitchFamily="18" charset="0"/>
                <a:cs typeface="Times New Roman" panose="02020603050405020304" pitchFamily="18" charset="0"/>
              </a:rPr>
              <a:t> DSLK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DSLK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node </a:t>
            </a:r>
            <a:r>
              <a:rPr lang="en-US" sz="2400" dirty="0" err="1">
                <a:latin typeface="Times New Roman" panose="02020603050405020304" pitchFamily="18" charset="0"/>
                <a:cs typeface="Times New Roman" panose="02020603050405020304" pitchFamily="18" charset="0"/>
              </a:rPr>
              <a:t>thỏa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err="1">
                <a:solidFill>
                  <a:srgbClr val="00B0F0"/>
                </a:solidFill>
                <a:latin typeface="Times New Roman" panose="02020603050405020304" pitchFamily="18" charset="0"/>
                <a:cs typeface="Times New Roman" panose="02020603050405020304" pitchFamily="18" charset="0"/>
              </a:rPr>
              <a:t>Hình</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smtClean="0">
                <a:solidFill>
                  <a:srgbClr val="00B0F0"/>
                </a:solidFill>
                <a:latin typeface="Times New Roman" panose="02020603050405020304" pitchFamily="18" charset="0"/>
                <a:cs typeface="Times New Roman" panose="02020603050405020304" pitchFamily="18" charset="0"/>
              </a:rPr>
              <a:t>18. </a:t>
            </a:r>
            <a:r>
              <a:rPr lang="en-US" sz="2000" dirty="0" err="1">
                <a:solidFill>
                  <a:srgbClr val="00B0F0"/>
                </a:solidFill>
                <a:latin typeface="Times New Roman" panose="02020603050405020304" pitchFamily="18" charset="0"/>
                <a:cs typeface="Times New Roman" panose="02020603050405020304" pitchFamily="18" charset="0"/>
              </a:rPr>
              <a:t>Tìm</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kiếm</a:t>
            </a:r>
            <a:r>
              <a:rPr lang="en-US" sz="2000" dirty="0">
                <a:solidFill>
                  <a:srgbClr val="00B0F0"/>
                </a:solidFill>
                <a:latin typeface="Times New Roman" panose="02020603050405020304" pitchFamily="18" charset="0"/>
                <a:cs typeface="Times New Roman" panose="02020603050405020304" pitchFamily="18" charset="0"/>
              </a:rPr>
              <a:t> DSLK </a:t>
            </a:r>
            <a:r>
              <a:rPr lang="en-US" sz="2000" dirty="0" err="1">
                <a:solidFill>
                  <a:srgbClr val="00B0F0"/>
                </a:solidFill>
                <a:latin typeface="Times New Roman" panose="02020603050405020304" pitchFamily="18" charset="0"/>
                <a:cs typeface="Times New Roman" panose="02020603050405020304" pitchFamily="18" charset="0"/>
              </a:rPr>
              <a:t>đơn</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err="1" smtClean="0">
                <a:solidFill>
                  <a:srgbClr val="00B0F0"/>
                </a:solidFill>
                <a:latin typeface="Times New Roman" panose="02020603050405020304" pitchFamily="18" charset="0"/>
                <a:cs typeface="Times New Roman" panose="02020603050405020304" pitchFamily="18" charset="0"/>
              </a:rPr>
              <a:t>Hình</a:t>
            </a:r>
            <a:r>
              <a:rPr lang="en-US" sz="2000" dirty="0" smtClean="0">
                <a:solidFill>
                  <a:srgbClr val="00B0F0"/>
                </a:solidFill>
                <a:latin typeface="Times New Roman" panose="02020603050405020304" pitchFamily="18" charset="0"/>
                <a:cs typeface="Times New Roman" panose="02020603050405020304" pitchFamily="18" charset="0"/>
              </a:rPr>
              <a:t> 19. </a:t>
            </a:r>
            <a:r>
              <a:rPr lang="en-US" sz="2000" dirty="0" err="1">
                <a:solidFill>
                  <a:srgbClr val="00B0F0"/>
                </a:solidFill>
                <a:latin typeface="Times New Roman" panose="02020603050405020304" pitchFamily="18" charset="0"/>
                <a:cs typeface="Times New Roman" panose="02020603050405020304" pitchFamily="18" charset="0"/>
              </a:rPr>
              <a:t>Tìm</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kiếm</a:t>
            </a:r>
            <a:r>
              <a:rPr lang="en-US" sz="2000" dirty="0">
                <a:solidFill>
                  <a:srgbClr val="00B0F0"/>
                </a:solidFill>
                <a:latin typeface="Times New Roman" panose="02020603050405020304" pitchFamily="18" charset="0"/>
                <a:cs typeface="Times New Roman" panose="02020603050405020304" pitchFamily="18" charset="0"/>
              </a:rPr>
              <a:t> DSLK </a:t>
            </a:r>
            <a:r>
              <a:rPr lang="en-US" sz="2000" dirty="0" err="1">
                <a:solidFill>
                  <a:srgbClr val="00B0F0"/>
                </a:solidFill>
                <a:latin typeface="Times New Roman" panose="02020603050405020304" pitchFamily="18" charset="0"/>
                <a:cs typeface="Times New Roman" panose="02020603050405020304" pitchFamily="18" charset="0"/>
              </a:rPr>
              <a:t>vòng</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đơn</a:t>
            </a:r>
            <a:r>
              <a:rPr lang="en-US" sz="2000" dirty="0">
                <a:solidFill>
                  <a:srgbClr val="00B0F0"/>
                </a:solidFill>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8201" y="3911663"/>
            <a:ext cx="4067175" cy="171450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5760032" y="3494639"/>
            <a:ext cx="5343525" cy="2131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87733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0223"/>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 DANH SÁCH LIÊN KẾT</a:t>
            </a:r>
          </a:p>
        </p:txBody>
      </p:sp>
      <p:sp>
        <p:nvSpPr>
          <p:cNvPr id="3" name="Content Placeholder 2"/>
          <p:cNvSpPr>
            <a:spLocks noGrp="1"/>
          </p:cNvSpPr>
          <p:nvPr>
            <p:ph idx="1"/>
          </p:nvPr>
        </p:nvSpPr>
        <p:spPr>
          <a:xfrm>
            <a:off x="838200" y="1050201"/>
            <a:ext cx="10515600" cy="5278171"/>
          </a:xfrm>
        </p:spPr>
        <p:txBody>
          <a:bodyPr>
            <a:normAutofit fontScale="92500" lnSpcReduction="10000"/>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3.2. Code </a:t>
            </a:r>
            <a:r>
              <a:rPr lang="en-US" dirty="0" err="1" smtClean="0">
                <a:latin typeface="Times New Roman" panose="02020603050405020304" pitchFamily="18" charset="0"/>
                <a:cs typeface="Times New Roman" panose="02020603050405020304" pitchFamily="18" charset="0"/>
              </a:rPr>
              <a:t>mẫu</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3.2.2. DSLK </a:t>
            </a:r>
            <a:r>
              <a:rPr lang="en-US" sz="2600" dirty="0" err="1">
                <a:latin typeface="Times New Roman" panose="02020603050405020304" pitchFamily="18" charset="0"/>
                <a:cs typeface="Times New Roman" panose="02020603050405020304" pitchFamily="18" charset="0"/>
              </a:rPr>
              <a:t>đôi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vòng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đôi</a:t>
            </a:r>
            <a:endParaRPr lang="en-US" sz="2600" dirty="0">
              <a:latin typeface="Times New Roman" panose="02020603050405020304" pitchFamily="18" charset="0"/>
              <a:cs typeface="Times New Roman" panose="02020603050405020304" pitchFamily="18" charset="0"/>
            </a:endParaRPr>
          </a:p>
          <a:p>
            <a:pPr marL="0" indent="0">
              <a:buNone/>
            </a:pPr>
            <a:r>
              <a:rPr lang="en-US" dirty="0" smtClean="0">
                <a:solidFill>
                  <a:srgbClr val="92D050"/>
                </a:solidFill>
                <a:latin typeface="Times New Roman" panose="02020603050405020304" pitchFamily="18" charset="0"/>
                <a:cs typeface="Times New Roman" panose="02020603050405020304" pitchFamily="18" charset="0"/>
              </a:rPr>
              <a:t>		</a:t>
            </a:r>
            <a:r>
              <a:rPr lang="en-US" sz="2600" dirty="0">
                <a:solidFill>
                  <a:srgbClr val="92D050"/>
                </a:solidFill>
                <a:latin typeface="Times New Roman" panose="02020603050405020304" pitchFamily="18" charset="0"/>
                <a:cs typeface="Times New Roman" panose="02020603050405020304" pitchFamily="18" charset="0"/>
              </a:rPr>
              <a:t>3.2.2.1 </a:t>
            </a:r>
            <a:r>
              <a:rPr lang="en-US" sz="2600" dirty="0" err="1">
                <a:solidFill>
                  <a:srgbClr val="92D050"/>
                </a:solidFill>
                <a:latin typeface="Times New Roman" panose="02020603050405020304" pitchFamily="18" charset="0"/>
                <a:cs typeface="Times New Roman" panose="02020603050405020304" pitchFamily="18" charset="0"/>
              </a:rPr>
              <a:t>Tạo</a:t>
            </a:r>
            <a:r>
              <a:rPr lang="en-US" sz="2600" dirty="0">
                <a:solidFill>
                  <a:srgbClr val="92D050"/>
                </a:solidFill>
                <a:latin typeface="Times New Roman" panose="02020603050405020304" pitchFamily="18" charset="0"/>
                <a:cs typeface="Times New Roman" panose="02020603050405020304" pitchFamily="18" charset="0"/>
              </a:rPr>
              <a:t> node:</a:t>
            </a:r>
          </a:p>
          <a:p>
            <a:pPr marL="0" indent="0">
              <a:buNone/>
            </a:pPr>
            <a:r>
              <a:rPr lang="en-US"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khởi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tạo</a:t>
            </a:r>
            <a:r>
              <a:rPr lang="en-US" sz="2200" dirty="0">
                <a:latin typeface="Times New Roman" panose="02020603050405020304" pitchFamily="18" charset="0"/>
                <a:cs typeface="Times New Roman" panose="02020603050405020304" pitchFamily="18" charset="0"/>
              </a:rPr>
              <a:t> ở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6 </a:t>
            </a:r>
            <a:r>
              <a:rPr lang="en-US" sz="2200" dirty="0" err="1">
                <a:latin typeface="Times New Roman" panose="02020603050405020304" pitchFamily="18" charset="0"/>
                <a:cs typeface="Times New Roman" panose="02020603050405020304" pitchFamily="18" charset="0"/>
              </a:rPr>
              <a:t>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DSLK </a:t>
            </a:r>
            <a:r>
              <a:rPr lang="en-US" sz="2200" dirty="0" err="1">
                <a:latin typeface="Times New Roman" panose="02020603050405020304" pitchFamily="18" charset="0"/>
                <a:cs typeface="Times New Roman" panose="02020603050405020304" pitchFamily="18" charset="0"/>
              </a:rPr>
              <a:t>đôi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vòng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đôi</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Tạo</a:t>
            </a:r>
            <a:r>
              <a:rPr lang="en-US" sz="2200" dirty="0">
                <a:latin typeface="Times New Roman" panose="02020603050405020304" pitchFamily="18" charset="0"/>
                <a:cs typeface="Times New Roman" panose="02020603050405020304" pitchFamily="18" charset="0"/>
              </a:rPr>
              <a:t> node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DSLK </a:t>
            </a:r>
            <a:r>
              <a:rPr lang="en-US" sz="2200" dirty="0" err="1">
                <a:latin typeface="Times New Roman" panose="02020603050405020304" pitchFamily="18" charset="0"/>
                <a:cs typeface="Times New Roman" panose="02020603050405020304" pitchFamily="18" charset="0"/>
              </a:rPr>
              <a:t>đơn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err="1">
                <a:latin typeface="Times New Roman" panose="02020603050405020304" pitchFamily="18" charset="0"/>
                <a:cs typeface="Times New Roman" panose="02020603050405020304" pitchFamily="18" charset="0"/>
              </a:rPr>
              <a:t>vòng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nhưng</a:t>
            </a:r>
            <a:r>
              <a:rPr lang="en-US" sz="2200" dirty="0">
                <a:latin typeface="Times New Roman" panose="02020603050405020304" pitchFamily="18" charset="0"/>
                <a:cs typeface="Times New Roman" panose="02020603050405020304" pitchFamily="18" charset="0"/>
              </a:rPr>
              <a:t> ta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thêm</a:t>
            </a:r>
            <a:r>
              <a:rPr lang="en-US" sz="2200" dirty="0">
                <a:latin typeface="Times New Roman" panose="02020603050405020304" pitchFamily="18" charset="0"/>
                <a:cs typeface="Times New Roman" panose="02020603050405020304" pitchFamily="18" charset="0"/>
              </a:rPr>
              <a:t> con </a:t>
            </a:r>
            <a:r>
              <a:rPr lang="en-US" sz="2200" dirty="0" err="1">
                <a:latin typeface="Times New Roman" panose="02020603050405020304" pitchFamily="18" charset="0"/>
                <a:cs typeface="Times New Roman" panose="02020603050405020304" pitchFamily="18" charset="0"/>
              </a:rPr>
              <a:t>trỏ</a:t>
            </a:r>
            <a:r>
              <a:rPr lang="en-US" sz="2200" dirty="0">
                <a:latin typeface="Times New Roman" panose="02020603050405020304" pitchFamily="18" charset="0"/>
                <a:cs typeface="Times New Roman" panose="02020603050405020304" pitchFamily="18" charset="0"/>
              </a:rPr>
              <a:t> previous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trỏ</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node </a:t>
            </a:r>
            <a:r>
              <a:rPr lang="en-US" sz="2200" dirty="0" err="1">
                <a:latin typeface="Times New Roman" panose="02020603050405020304" pitchFamily="18" charset="0"/>
                <a:cs typeface="Times New Roman" panose="02020603050405020304" pitchFamily="18" charset="0"/>
              </a:rPr>
              <a:t>phía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trước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còn</a:t>
            </a:r>
            <a:r>
              <a:rPr lang="en-US" sz="2200" dirty="0">
                <a:latin typeface="Times New Roman" panose="02020603050405020304" pitchFamily="18" charset="0"/>
                <a:cs typeface="Times New Roman" panose="02020603050405020304" pitchFamily="18" charset="0"/>
              </a:rPr>
              <a:t> con </a:t>
            </a:r>
            <a:r>
              <a:rPr lang="en-US" sz="2200" dirty="0" err="1">
                <a:latin typeface="Times New Roman" panose="02020603050405020304" pitchFamily="18" charset="0"/>
                <a:cs typeface="Times New Roman" panose="02020603050405020304" pitchFamily="18" charset="0"/>
              </a:rPr>
              <a:t>trỏ</a:t>
            </a:r>
            <a:r>
              <a:rPr lang="en-US" sz="2200" dirty="0">
                <a:latin typeface="Times New Roman" panose="02020603050405020304" pitchFamily="18" charset="0"/>
                <a:cs typeface="Times New Roman" panose="02020603050405020304" pitchFamily="18" charset="0"/>
              </a:rPr>
              <a:t> next </a:t>
            </a:r>
            <a:r>
              <a:rPr lang="en-US" sz="2200" dirty="0" err="1">
                <a:latin typeface="Times New Roman" panose="02020603050405020304" pitchFamily="18" charset="0"/>
                <a:cs typeface="Times New Roman" panose="02020603050405020304" pitchFamily="18" charset="0"/>
              </a:rPr>
              <a:t>sẽ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trỏ</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tới</a:t>
            </a:r>
            <a:r>
              <a:rPr lang="en-US" sz="2200" dirty="0">
                <a:latin typeface="Times New Roman" panose="02020603050405020304" pitchFamily="18" charset="0"/>
                <a:cs typeface="Times New Roman" panose="02020603050405020304" pitchFamily="18" charset="0"/>
              </a:rPr>
              <a:t> node </a:t>
            </a:r>
            <a:r>
              <a:rPr lang="en-US" sz="2200" dirty="0" err="1">
                <a:latin typeface="Times New Roman" panose="02020603050405020304" pitchFamily="18" charset="0"/>
                <a:cs typeface="Times New Roman" panose="02020603050405020304" pitchFamily="18" charset="0"/>
              </a:rPr>
              <a:t>phía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sau</a:t>
            </a:r>
            <a:r>
              <a:rPr lang="en-US" sz="2200"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sz="2000" dirty="0" err="1" smtClean="0">
                <a:solidFill>
                  <a:srgbClr val="00B0F0"/>
                </a:solidFill>
                <a:latin typeface="Times New Roman" panose="02020603050405020304" pitchFamily="18" charset="0"/>
                <a:cs typeface="Times New Roman" panose="02020603050405020304" pitchFamily="18" charset="0"/>
              </a:rPr>
              <a:t>Hình</a:t>
            </a:r>
            <a:r>
              <a:rPr lang="en-US" sz="2000" dirty="0" smtClean="0">
                <a:solidFill>
                  <a:srgbClr val="00B0F0"/>
                </a:solidFill>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20</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Tạo</a:t>
            </a:r>
            <a:r>
              <a:rPr lang="en-US" sz="2000" dirty="0">
                <a:solidFill>
                  <a:srgbClr val="00B0F0"/>
                </a:solidFill>
                <a:latin typeface="Times New Roman" panose="02020603050405020304" pitchFamily="18" charset="0"/>
                <a:cs typeface="Times New Roman" panose="02020603050405020304" pitchFamily="18" charset="0"/>
              </a:rPr>
              <a:t> node </a:t>
            </a:r>
            <a:r>
              <a:rPr lang="en-US" sz="2000" dirty="0" err="1">
                <a:solidFill>
                  <a:srgbClr val="00B0F0"/>
                </a:solidFill>
                <a:latin typeface="Times New Roman" panose="02020603050405020304" pitchFamily="18" charset="0"/>
                <a:cs typeface="Times New Roman" panose="02020603050405020304" pitchFamily="18" charset="0"/>
              </a:rPr>
              <a:t>cho</a:t>
            </a:r>
            <a:r>
              <a:rPr lang="en-US" sz="2000" dirty="0">
                <a:solidFill>
                  <a:srgbClr val="00B0F0"/>
                </a:solidFill>
                <a:latin typeface="Times New Roman" panose="02020603050405020304" pitchFamily="18" charset="0"/>
                <a:cs typeface="Times New Roman" panose="02020603050405020304" pitchFamily="18" charset="0"/>
              </a:rPr>
              <a:t> DSLK 									</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đôi</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và</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vòng</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đôi</a:t>
            </a:r>
            <a:endParaRPr lang="en-US" dirty="0">
              <a:solidFill>
                <a:srgbClr val="00B0F0"/>
              </a:solidFill>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345707" y="1557198"/>
            <a:ext cx="3673115" cy="315277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1799659" y="4709973"/>
            <a:ext cx="4584589" cy="1432684"/>
          </a:xfrm>
          <a:prstGeom prst="rect">
            <a:avLst/>
          </a:prstGeom>
        </p:spPr>
      </p:pic>
    </p:spTree>
    <p:extLst>
      <p:ext uri="{BB962C8B-B14F-4D97-AF65-F5344CB8AC3E}">
        <p14:creationId xmlns:p14="http://schemas.microsoft.com/office/powerpoint/2010/main" val="1846286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165"/>
            <a:ext cx="10515600" cy="766559"/>
          </a:xfrm>
        </p:spPr>
        <p:txBody>
          <a:bodyPr>
            <a:normAutofit/>
          </a:bodyPr>
          <a:lstStyle/>
          <a:p>
            <a:pPr algn="ctr"/>
            <a:r>
              <a:rPr lang="en-US" dirty="0">
                <a:solidFill>
                  <a:srgbClr val="FFFF00"/>
                </a:solidFill>
                <a:latin typeface="Times New Roman" panose="02020603050405020304" pitchFamily="18" charset="0"/>
                <a:cs typeface="Times New Roman" panose="02020603050405020304" pitchFamily="18" charset="0"/>
              </a:rPr>
              <a:t>CÁC NỘI DUNG CHÍNH</a:t>
            </a:r>
          </a:p>
        </p:txBody>
      </p:sp>
      <p:sp>
        <p:nvSpPr>
          <p:cNvPr id="3" name="Content Placeholder 2"/>
          <p:cNvSpPr>
            <a:spLocks noGrp="1"/>
          </p:cNvSpPr>
          <p:nvPr>
            <p:ph idx="1"/>
          </p:nvPr>
        </p:nvSpPr>
        <p:spPr>
          <a:xfrm>
            <a:off x="838200" y="1303699"/>
            <a:ext cx="10515600" cy="5042780"/>
          </a:xfrm>
        </p:spPr>
        <p:txBody>
          <a:bodyPr>
            <a:normAutofit fontScale="92500" lnSpcReduction="10000"/>
          </a:bodyPr>
          <a:lstStyle/>
          <a:p>
            <a:pPr marL="0" indent="0">
              <a:buNone/>
            </a:pPr>
            <a:r>
              <a:rPr lang="en-US" sz="2400" dirty="0">
                <a:solidFill>
                  <a:srgbClr val="FFC000"/>
                </a:solidFill>
                <a:latin typeface="Times New Roman" panose="02020603050405020304" pitchFamily="18" charset="0"/>
                <a:cs typeface="Times New Roman" panose="02020603050405020304" pitchFamily="18" charset="0"/>
              </a:rPr>
              <a:t>I. CẤU TRÚC DỮ LIỆU DANH SÁCH LIÊN KẾT</a:t>
            </a:r>
          </a:p>
          <a:p>
            <a:pPr marL="0" indent="0">
              <a:buNone/>
            </a:pPr>
            <a:r>
              <a:rPr lang="en-US" sz="2400" dirty="0">
                <a:latin typeface="Times New Roman" panose="02020603050405020304" pitchFamily="18" charset="0"/>
                <a:cs typeface="Times New Roman" panose="02020603050405020304" pitchFamily="18" charset="0"/>
              </a:rPr>
              <a:t>	</a:t>
            </a:r>
            <a:r>
              <a:rPr lang="en-US" sz="2000" dirty="0">
                <a:solidFill>
                  <a:srgbClr val="92D050"/>
                </a:solidFill>
                <a:latin typeface="Times New Roman" panose="02020603050405020304" pitchFamily="18" charset="0"/>
                <a:cs typeface="Times New Roman" panose="02020603050405020304" pitchFamily="18" charset="0"/>
              </a:rPr>
              <a:t>1. GIỚI THIỆU DANH SÁCH LIÊN KẾT</a:t>
            </a:r>
          </a:p>
          <a:p>
            <a:pPr marL="0" indent="0">
              <a:buNone/>
            </a:pPr>
            <a:r>
              <a:rPr lang="en-US" sz="2000" dirty="0">
                <a:solidFill>
                  <a:srgbClr val="92D050"/>
                </a:solidFill>
                <a:latin typeface="Times New Roman" panose="02020603050405020304" pitchFamily="18" charset="0"/>
                <a:cs typeface="Times New Roman" panose="02020603050405020304" pitchFamily="18" charset="0"/>
              </a:rPr>
              <a:t>	2. CÁC LOẠI DANH SÁCH LIÊN KẾT</a:t>
            </a:r>
          </a:p>
          <a:p>
            <a:pPr marL="0" indent="0">
              <a:buNone/>
            </a:pPr>
            <a:r>
              <a:rPr lang="en-US" sz="2000" dirty="0">
                <a:solidFill>
                  <a:srgbClr val="92D050"/>
                </a:solidFill>
                <a:latin typeface="Times New Roman" panose="02020603050405020304" pitchFamily="18" charset="0"/>
                <a:cs typeface="Times New Roman" panose="02020603050405020304" pitchFamily="18" charset="0"/>
              </a:rPr>
              <a:t>	3. VÍ DỤ MINH HỌA VÀ THỰC HIỆN CODE MẪU</a:t>
            </a:r>
          </a:p>
          <a:p>
            <a:pPr marL="0" indent="0">
              <a:buNone/>
            </a:pPr>
            <a:r>
              <a:rPr lang="en-US" sz="2000" dirty="0">
                <a:solidFill>
                  <a:srgbClr val="92D050"/>
                </a:solidFill>
              </a:rPr>
              <a:t>	</a:t>
            </a:r>
            <a:r>
              <a:rPr lang="en-US" sz="2000" dirty="0">
                <a:solidFill>
                  <a:srgbClr val="92D050"/>
                </a:solidFill>
                <a:latin typeface="Times New Roman" panose="02020603050405020304" pitchFamily="18" charset="0"/>
                <a:cs typeface="Times New Roman" panose="02020603050405020304" pitchFamily="18" charset="0"/>
              </a:rPr>
              <a:t>4. ĐÁNH GIÁ KHẢ NĂNG TÌM KIẾM BẰNG DSLK</a:t>
            </a:r>
          </a:p>
          <a:p>
            <a:pPr marL="0" indent="0">
              <a:buNone/>
            </a:pPr>
            <a:r>
              <a:rPr lang="en-US" sz="2000" dirty="0">
                <a:solidFill>
                  <a:srgbClr val="92D050"/>
                </a:solidFill>
                <a:latin typeface="Times New Roman" panose="02020603050405020304" pitchFamily="18" charset="0"/>
                <a:cs typeface="Times New Roman" panose="02020603050405020304" pitchFamily="18" charset="0"/>
              </a:rPr>
              <a:t>	5. ƯU ĐIỂM – NHƯỢC ĐIỂM</a:t>
            </a:r>
          </a:p>
          <a:p>
            <a:pPr marL="0" indent="0">
              <a:buNone/>
            </a:pPr>
            <a:r>
              <a:rPr lang="en-US" sz="2400" dirty="0">
                <a:solidFill>
                  <a:srgbClr val="FFC000"/>
                </a:solidFill>
                <a:latin typeface="Times New Roman" panose="02020603050405020304" pitchFamily="18" charset="0"/>
                <a:cs typeface="Times New Roman" panose="02020603050405020304" pitchFamily="18" charset="0"/>
              </a:rPr>
              <a:t>II. CẤU TRÚC DỮ LIỆU CÂY NHỊ PHÂN TÌM KIẾM</a:t>
            </a:r>
          </a:p>
          <a:p>
            <a:pPr marL="0" indent="0">
              <a:buNone/>
            </a:pPr>
            <a:r>
              <a:rPr lang="en-US" sz="2400" dirty="0">
                <a:latin typeface="Times New Roman" panose="02020603050405020304" pitchFamily="18" charset="0"/>
                <a:cs typeface="Times New Roman" panose="02020603050405020304" pitchFamily="18" charset="0"/>
              </a:rPr>
              <a:t>	</a:t>
            </a:r>
            <a:r>
              <a:rPr lang="en-US" sz="2000" dirty="0">
                <a:solidFill>
                  <a:srgbClr val="92D050"/>
                </a:solidFill>
                <a:latin typeface="Times New Roman" panose="02020603050405020304" pitchFamily="18" charset="0"/>
                <a:cs typeface="Times New Roman" panose="02020603050405020304" pitchFamily="18" charset="0"/>
              </a:rPr>
              <a:t>1. GIỚI THIỆU CÂY NHỊ PHÂN TÌM KIẾM</a:t>
            </a:r>
          </a:p>
          <a:p>
            <a:pPr marL="0" indent="0">
              <a:buNone/>
            </a:pPr>
            <a:r>
              <a:rPr lang="en-US" sz="2000" dirty="0">
                <a:solidFill>
                  <a:srgbClr val="92D050"/>
                </a:solidFill>
                <a:latin typeface="Times New Roman" panose="02020603050405020304" pitchFamily="18" charset="0"/>
                <a:cs typeface="Times New Roman" panose="02020603050405020304" pitchFamily="18" charset="0"/>
              </a:rPr>
              <a:t>	2. ƯU ĐIỂM – NHƯỢC ĐIỂM</a:t>
            </a:r>
          </a:p>
          <a:p>
            <a:pPr marL="0" indent="0">
              <a:buNone/>
            </a:pPr>
            <a:r>
              <a:rPr lang="en-US" sz="2000" dirty="0">
                <a:solidFill>
                  <a:srgbClr val="92D050"/>
                </a:solidFill>
                <a:latin typeface="Times New Roman" panose="02020603050405020304" pitchFamily="18" charset="0"/>
                <a:cs typeface="Times New Roman" panose="02020603050405020304" pitchFamily="18" charset="0"/>
              </a:rPr>
              <a:t>	3. CÁC LOẠI CÂY NHỊ PHÂN TÌM KIẾM VÀ VÍ DỤ</a:t>
            </a:r>
          </a:p>
          <a:p>
            <a:pPr marL="0" indent="0">
              <a:buNone/>
            </a:pPr>
            <a:r>
              <a:rPr lang="en-US" sz="2000" dirty="0">
                <a:solidFill>
                  <a:srgbClr val="92D050"/>
                </a:solidFill>
                <a:latin typeface="Times New Roman" panose="02020603050405020304" pitchFamily="18" charset="0"/>
                <a:cs typeface="Times New Roman" panose="02020603050405020304" pitchFamily="18" charset="0"/>
              </a:rPr>
              <a:t>	4. ĐÁNH GIÁ ĐỘ PHỨC TẠP THUẬT TOÁN CỦA TỪNG LOẠI</a:t>
            </a:r>
          </a:p>
          <a:p>
            <a:pPr marL="0" indent="0">
              <a:buNone/>
            </a:pPr>
            <a:r>
              <a:rPr lang="en-US" sz="2400" dirty="0">
                <a:solidFill>
                  <a:srgbClr val="FFC000"/>
                </a:solidFill>
                <a:latin typeface="Times New Roman" panose="02020603050405020304" pitchFamily="18" charset="0"/>
                <a:cs typeface="Times New Roman" panose="02020603050405020304" pitchFamily="18" charset="0"/>
              </a:rPr>
              <a:t>III. TỔNG KẾT</a:t>
            </a:r>
          </a:p>
        </p:txBody>
      </p:sp>
    </p:spTree>
    <p:extLst>
      <p:ext uri="{BB962C8B-B14F-4D97-AF65-F5344CB8AC3E}">
        <p14:creationId xmlns:p14="http://schemas.microsoft.com/office/powerpoint/2010/main" val="24921690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03596"/>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 DANH SÁCH LIÊN KẾT</a:t>
            </a:r>
          </a:p>
        </p:txBody>
      </p:sp>
      <p:sp>
        <p:nvSpPr>
          <p:cNvPr id="3" name="Content Placeholder 2"/>
          <p:cNvSpPr>
            <a:spLocks noGrp="1"/>
          </p:cNvSpPr>
          <p:nvPr>
            <p:ph idx="1"/>
          </p:nvPr>
        </p:nvSpPr>
        <p:spPr>
          <a:xfrm>
            <a:off x="838200" y="1068310"/>
            <a:ext cx="10515600" cy="5549775"/>
          </a:xfrm>
        </p:spPr>
        <p:txBody>
          <a:bodyPr>
            <a:normAutofit lnSpcReduction="10000"/>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3.2. Code </a:t>
            </a:r>
            <a:r>
              <a:rPr lang="en-US" dirty="0" err="1" smtClean="0">
                <a:latin typeface="Times New Roman" panose="02020603050405020304" pitchFamily="18" charset="0"/>
                <a:cs typeface="Times New Roman" panose="02020603050405020304" pitchFamily="18" charset="0"/>
              </a:rPr>
              <a:t>mẫu</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3.2.2. DSLK </a:t>
            </a:r>
            <a:r>
              <a:rPr lang="en-US" sz="2400" dirty="0" err="1">
                <a:latin typeface="Times New Roman" panose="02020603050405020304" pitchFamily="18" charset="0"/>
                <a:cs typeface="Times New Roman" panose="02020603050405020304" pitchFamily="18" charset="0"/>
              </a:rPr>
              <a:t>đôi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đôi</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92D050"/>
                </a:solidFill>
                <a:latin typeface="Times New Roman" panose="02020603050405020304" pitchFamily="18" charset="0"/>
                <a:cs typeface="Times New Roman" panose="02020603050405020304" pitchFamily="18" charset="0"/>
              </a:rPr>
              <a:t>		3.2.2.2. </a:t>
            </a:r>
            <a:r>
              <a:rPr lang="en-US" sz="2400" dirty="0" err="1">
                <a:solidFill>
                  <a:srgbClr val="92D050"/>
                </a:solidFill>
                <a:latin typeface="Times New Roman" panose="02020603050405020304" pitchFamily="18" charset="0"/>
                <a:cs typeface="Times New Roman" panose="02020603050405020304" pitchFamily="18" charset="0"/>
              </a:rPr>
              <a:t>Thêm</a:t>
            </a:r>
            <a:r>
              <a:rPr lang="en-US" sz="2400" dirty="0">
                <a:solidFill>
                  <a:srgbClr val="92D050"/>
                </a:solidFill>
                <a:latin typeface="Times New Roman" panose="02020603050405020304" pitchFamily="18" charset="0"/>
                <a:cs typeface="Times New Roman" panose="02020603050405020304" pitchFamily="18" charset="0"/>
              </a:rPr>
              <a:t> node</a:t>
            </a:r>
          </a:p>
          <a:p>
            <a:pPr marL="0" indent="0">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DSLK </a:t>
            </a:r>
            <a:r>
              <a:rPr lang="en-US" sz="2000" dirty="0" err="1">
                <a:latin typeface="Times New Roman" panose="02020603050405020304" pitchFamily="18" charset="0"/>
                <a:cs typeface="Times New Roman" panose="02020603050405020304" pitchFamily="18" charset="0"/>
              </a:rPr>
              <a:t>đôi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DSLK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Nhưng</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trỏ</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previous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node head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rồi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a:solidFill>
                  <a:schemeClr val="accent2"/>
                </a:solidFill>
                <a:latin typeface="Times New Roman" panose="02020603050405020304" pitchFamily="18" charset="0"/>
                <a:cs typeface="Times New Roman" panose="02020603050405020304" pitchFamily="18" charset="0"/>
              </a:rPr>
              <a:t>head =</a:t>
            </a:r>
            <a:r>
              <a:rPr lang="en-US" sz="2000" dirty="0" err="1">
                <a:solidFill>
                  <a:schemeClr val="accent2"/>
                </a:solidFill>
                <a:latin typeface="Times New Roman" panose="02020603050405020304" pitchFamily="18" charset="0"/>
                <a:cs typeface="Times New Roman" panose="02020603050405020304" pitchFamily="18" charset="0"/>
              </a:rPr>
              <a:t>newNode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DSLK </a:t>
            </a: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rồi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head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tail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kín</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solidFill>
                  <a:srgbClr val="00B0F0"/>
                </a:solidFill>
                <a:latin typeface="Times New Roman" panose="02020603050405020304" pitchFamily="18" charset="0"/>
                <a:cs typeface="Times New Roman" panose="02020603050405020304" pitchFamily="18" charset="0"/>
              </a:rPr>
              <a:t>Hình</a:t>
            </a:r>
            <a:r>
              <a:rPr lang="en-US" sz="2000" dirty="0" smtClean="0">
                <a:solidFill>
                  <a:srgbClr val="00B0F0"/>
                </a:solidFill>
                <a:latin typeface="Times New Roman" panose="02020603050405020304" pitchFamily="18" charset="0"/>
                <a:cs typeface="Times New Roman" panose="02020603050405020304" pitchFamily="18" charset="0"/>
              </a:rPr>
              <a:t> 21. </a:t>
            </a:r>
            <a:r>
              <a:rPr lang="en-US" sz="2000" dirty="0" err="1">
                <a:solidFill>
                  <a:srgbClr val="00B0F0"/>
                </a:solidFill>
                <a:latin typeface="Times New Roman" panose="02020603050405020304" pitchFamily="18" charset="0"/>
                <a:cs typeface="Times New Roman" panose="02020603050405020304" pitchFamily="18" charset="0"/>
              </a:rPr>
              <a:t>Thêm</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đầu</a:t>
            </a:r>
            <a:r>
              <a:rPr lang="en-US" sz="2000" dirty="0">
                <a:solidFill>
                  <a:srgbClr val="00B0F0"/>
                </a:solidFill>
                <a:latin typeface="Times New Roman" panose="02020603050405020304" pitchFamily="18" charset="0"/>
                <a:cs typeface="Times New Roman" panose="02020603050405020304" pitchFamily="18" charset="0"/>
              </a:rPr>
              <a:t> DSLK </a:t>
            </a:r>
            <a:r>
              <a:rPr lang="en-US" sz="2000" dirty="0" err="1">
                <a:solidFill>
                  <a:srgbClr val="00B0F0"/>
                </a:solidFill>
                <a:latin typeface="Times New Roman" panose="02020603050405020304" pitchFamily="18" charset="0"/>
                <a:cs typeface="Times New Roman" panose="02020603050405020304" pitchFamily="18" charset="0"/>
              </a:rPr>
              <a:t>đôi</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Hình</a:t>
            </a:r>
            <a:r>
              <a:rPr lang="en-US" sz="2000" dirty="0">
                <a:solidFill>
                  <a:srgbClr val="00B0F0"/>
                </a:solidFill>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22</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Thêm</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đầu</a:t>
            </a:r>
            <a:r>
              <a:rPr lang="en-US" sz="2000" dirty="0">
                <a:solidFill>
                  <a:srgbClr val="00B0F0"/>
                </a:solidFill>
                <a:latin typeface="Times New Roman" panose="02020603050405020304" pitchFamily="18" charset="0"/>
                <a:cs typeface="Times New Roman" panose="02020603050405020304" pitchFamily="18" charset="0"/>
              </a:rPr>
              <a:t> DSLK </a:t>
            </a:r>
            <a:r>
              <a:rPr lang="en-US" sz="2000" dirty="0" err="1">
                <a:solidFill>
                  <a:srgbClr val="00B0F0"/>
                </a:solidFill>
                <a:latin typeface="Times New Roman" panose="02020603050405020304" pitchFamily="18" charset="0"/>
                <a:cs typeface="Times New Roman" panose="02020603050405020304" pitchFamily="18" charset="0"/>
              </a:rPr>
              <a:t>vòng</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đôi</a:t>
            </a:r>
            <a:endParaRPr lang="en-US" sz="2400" dirty="0">
              <a:solidFill>
                <a:srgbClr val="00B0F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91496" y="4362249"/>
            <a:ext cx="3322608" cy="1664352"/>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4744" y="4037781"/>
            <a:ext cx="3268980" cy="19888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30459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558328"/>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 DANH SÁCH LIÊN KẾT</a:t>
            </a:r>
          </a:p>
        </p:txBody>
      </p:sp>
      <p:sp>
        <p:nvSpPr>
          <p:cNvPr id="3" name="Content Placeholder 2"/>
          <p:cNvSpPr>
            <a:spLocks noGrp="1"/>
          </p:cNvSpPr>
          <p:nvPr>
            <p:ph idx="1"/>
          </p:nvPr>
        </p:nvSpPr>
        <p:spPr>
          <a:xfrm>
            <a:off x="838199" y="923455"/>
            <a:ext cx="10836056" cy="5631255"/>
          </a:xfrm>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	3.2. Code </a:t>
            </a:r>
            <a:r>
              <a:rPr lang="en-US" dirty="0" err="1" smtClean="0">
                <a:latin typeface="Times New Roman" panose="02020603050405020304" pitchFamily="18" charset="0"/>
                <a:cs typeface="Times New Roman" panose="02020603050405020304" pitchFamily="18" charset="0"/>
              </a:rPr>
              <a:t>mẫu</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3.2.2. DSLK </a:t>
            </a:r>
            <a:r>
              <a:rPr lang="en-US" sz="2400" dirty="0" err="1">
                <a:latin typeface="Times New Roman" panose="02020603050405020304" pitchFamily="18" charset="0"/>
                <a:cs typeface="Times New Roman" panose="02020603050405020304" pitchFamily="18" charset="0"/>
              </a:rPr>
              <a:t>đôi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đôi</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92D050"/>
                </a:solidFill>
                <a:latin typeface="Times New Roman" panose="02020603050405020304" pitchFamily="18" charset="0"/>
                <a:cs typeface="Times New Roman" panose="02020603050405020304" pitchFamily="18" charset="0"/>
              </a:rPr>
              <a:t>		3.2.2.2. </a:t>
            </a:r>
            <a:r>
              <a:rPr lang="en-US" sz="2400" dirty="0" err="1">
                <a:solidFill>
                  <a:srgbClr val="92D050"/>
                </a:solidFill>
                <a:latin typeface="Times New Roman" panose="02020603050405020304" pitchFamily="18" charset="0"/>
                <a:cs typeface="Times New Roman" panose="02020603050405020304" pitchFamily="18" charset="0"/>
              </a:rPr>
              <a:t>Thêm</a:t>
            </a:r>
            <a:r>
              <a:rPr lang="en-US" sz="2400" dirty="0">
                <a:solidFill>
                  <a:srgbClr val="92D050"/>
                </a:solidFill>
                <a:latin typeface="Times New Roman" panose="02020603050405020304" pitchFamily="18" charset="0"/>
                <a:cs typeface="Times New Roman" panose="02020603050405020304" pitchFamily="18" charset="0"/>
              </a:rPr>
              <a:t> node (</a:t>
            </a:r>
            <a:r>
              <a:rPr lang="en-US" sz="2400" dirty="0" err="1">
                <a:solidFill>
                  <a:srgbClr val="92D050"/>
                </a:solidFill>
                <a:latin typeface="Times New Roman" panose="02020603050405020304" pitchFamily="18" charset="0"/>
                <a:cs typeface="Times New Roman" panose="02020603050405020304" pitchFamily="18" charset="0"/>
              </a:rPr>
              <a:t>tt</a:t>
            </a:r>
            <a:r>
              <a:rPr lang="en-US" sz="2400" dirty="0">
                <a:solidFill>
                  <a:srgbClr val="92D05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cuối</a:t>
            </a:r>
            <a:r>
              <a:rPr lang="en-US" sz="2000" dirty="0">
                <a:latin typeface="Times New Roman" panose="02020603050405020304" pitchFamily="18" charset="0"/>
                <a:cs typeface="Times New Roman" panose="02020603050405020304" pitchFamily="18" charset="0"/>
              </a:rPr>
              <a:t> DSLK </a:t>
            </a:r>
            <a:r>
              <a:rPr lang="en-US" sz="2000" dirty="0" err="1">
                <a:latin typeface="Times New Roman" panose="02020603050405020304" pitchFamily="18" charset="0"/>
                <a:cs typeface="Times New Roman" panose="02020603050405020304" pitchFamily="18" charset="0"/>
              </a:rPr>
              <a:t>đôi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DSLK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nhưng</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previous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mới</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tail </a:t>
            </a:r>
            <a:r>
              <a:rPr lang="en-US" sz="2000" dirty="0" err="1">
                <a:latin typeface="Times New Roman" panose="02020603050405020304" pitchFamily="18" charset="0"/>
                <a:cs typeface="Times New Roman" panose="02020603050405020304" pitchFamily="18" charset="0"/>
              </a:rPr>
              <a:t>trước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tail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DSLK </a:t>
            </a: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rồi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head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tail </a:t>
            </a:r>
            <a:r>
              <a:rPr lang="en-US" sz="2000" dirty="0" err="1">
                <a:latin typeface="Times New Roman" panose="02020603050405020304" pitchFamily="18" charset="0"/>
                <a:cs typeface="Times New Roman" panose="02020603050405020304" pitchFamily="18" charset="0"/>
              </a:rPr>
              <a:t>giống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Hình</a:t>
            </a:r>
            <a:r>
              <a:rPr lang="en-US" sz="2000" dirty="0">
                <a:solidFill>
                  <a:srgbClr val="00B0F0"/>
                </a:solidFill>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23</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Thêm</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cuối</a:t>
            </a:r>
            <a:r>
              <a:rPr lang="en-US" sz="2000" dirty="0">
                <a:solidFill>
                  <a:srgbClr val="00B0F0"/>
                </a:solidFill>
                <a:latin typeface="Times New Roman" panose="02020603050405020304" pitchFamily="18" charset="0"/>
                <a:cs typeface="Times New Roman" panose="02020603050405020304" pitchFamily="18" charset="0"/>
              </a:rPr>
              <a:t> DSLK </a:t>
            </a:r>
            <a:r>
              <a:rPr lang="en-US" sz="2000" dirty="0" err="1">
                <a:solidFill>
                  <a:srgbClr val="00B0F0"/>
                </a:solidFill>
                <a:latin typeface="Times New Roman" panose="02020603050405020304" pitchFamily="18" charset="0"/>
                <a:cs typeface="Times New Roman" panose="02020603050405020304" pitchFamily="18" charset="0"/>
              </a:rPr>
              <a:t>đôi</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err="1" smtClean="0">
                <a:solidFill>
                  <a:srgbClr val="00B0F0"/>
                </a:solidFill>
                <a:latin typeface="Times New Roman" panose="02020603050405020304" pitchFamily="18" charset="0"/>
                <a:cs typeface="Times New Roman" panose="02020603050405020304" pitchFamily="18" charset="0"/>
              </a:rPr>
              <a:t>Hình</a:t>
            </a:r>
            <a:r>
              <a:rPr lang="en-US" sz="2000" dirty="0" smtClean="0">
                <a:solidFill>
                  <a:srgbClr val="00B0F0"/>
                </a:solidFill>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24</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Thêm</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cuối</a:t>
            </a:r>
            <a:r>
              <a:rPr lang="en-US" sz="2000" dirty="0">
                <a:solidFill>
                  <a:srgbClr val="00B0F0"/>
                </a:solidFill>
                <a:latin typeface="Times New Roman" panose="02020603050405020304" pitchFamily="18" charset="0"/>
                <a:cs typeface="Times New Roman" panose="02020603050405020304" pitchFamily="18" charset="0"/>
              </a:rPr>
              <a:t> DSLK </a:t>
            </a:r>
            <a:r>
              <a:rPr lang="en-US" sz="2000" dirty="0" err="1">
                <a:solidFill>
                  <a:srgbClr val="00B0F0"/>
                </a:solidFill>
                <a:latin typeface="Times New Roman" panose="02020603050405020304" pitchFamily="18" charset="0"/>
                <a:cs typeface="Times New Roman" panose="02020603050405020304" pitchFamily="18" charset="0"/>
              </a:rPr>
              <a:t>vòng</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đôi</a:t>
            </a:r>
            <a:endParaRPr lang="en-US" sz="2000" dirty="0">
              <a:solidFill>
                <a:srgbClr val="00B0F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79634" y="3739082"/>
            <a:ext cx="4010025" cy="2036889"/>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stretch>
            <a:fillRect/>
          </a:stretch>
        </p:blipFill>
        <p:spPr>
          <a:xfrm>
            <a:off x="6915043" y="3467336"/>
            <a:ext cx="4076700" cy="23086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877076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435"/>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 DANH SÁCH LIÊN KẾT</a:t>
            </a:r>
          </a:p>
        </p:txBody>
      </p:sp>
      <p:sp>
        <p:nvSpPr>
          <p:cNvPr id="3" name="Content Placeholder 2"/>
          <p:cNvSpPr>
            <a:spLocks noGrp="1"/>
          </p:cNvSpPr>
          <p:nvPr>
            <p:ph idx="1"/>
          </p:nvPr>
        </p:nvSpPr>
        <p:spPr>
          <a:xfrm>
            <a:off x="838200" y="941562"/>
            <a:ext cx="10515600" cy="5610775"/>
          </a:xfrm>
        </p:spPr>
        <p:txBody>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3.2. Code </a:t>
            </a:r>
            <a:r>
              <a:rPr lang="en-US" dirty="0" err="1" smtClean="0">
                <a:latin typeface="Times New Roman" panose="02020603050405020304" pitchFamily="18" charset="0"/>
                <a:cs typeface="Times New Roman" panose="02020603050405020304" pitchFamily="18" charset="0"/>
              </a:rPr>
              <a:t>mẫu</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3.2.2. DSLK </a:t>
            </a:r>
            <a:r>
              <a:rPr lang="en-US" sz="2400" dirty="0" err="1">
                <a:latin typeface="Times New Roman" panose="02020603050405020304" pitchFamily="18" charset="0"/>
                <a:cs typeface="Times New Roman" panose="02020603050405020304" pitchFamily="18" charset="0"/>
              </a:rPr>
              <a:t>đôi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đôi</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92D050"/>
                </a:solidFill>
                <a:latin typeface="Times New Roman" panose="02020603050405020304" pitchFamily="18" charset="0"/>
                <a:cs typeface="Times New Roman" panose="02020603050405020304" pitchFamily="18" charset="0"/>
              </a:rPr>
              <a:t>		3.2.2.2. </a:t>
            </a:r>
            <a:r>
              <a:rPr lang="en-US" sz="2400" dirty="0" err="1">
                <a:solidFill>
                  <a:srgbClr val="92D050"/>
                </a:solidFill>
                <a:latin typeface="Times New Roman" panose="02020603050405020304" pitchFamily="18" charset="0"/>
                <a:cs typeface="Times New Roman" panose="02020603050405020304" pitchFamily="18" charset="0"/>
              </a:rPr>
              <a:t>Thêm</a:t>
            </a:r>
            <a:r>
              <a:rPr lang="en-US" sz="2400" dirty="0">
                <a:solidFill>
                  <a:srgbClr val="92D050"/>
                </a:solidFill>
                <a:latin typeface="Times New Roman" panose="02020603050405020304" pitchFamily="18" charset="0"/>
                <a:cs typeface="Times New Roman" panose="02020603050405020304" pitchFamily="18" charset="0"/>
              </a:rPr>
              <a:t> node (</a:t>
            </a:r>
            <a:r>
              <a:rPr lang="en-US" sz="2400" dirty="0" err="1">
                <a:solidFill>
                  <a:srgbClr val="92D050"/>
                </a:solidFill>
                <a:latin typeface="Times New Roman" panose="02020603050405020304" pitchFamily="18" charset="0"/>
                <a:cs typeface="Times New Roman" panose="02020603050405020304" pitchFamily="18" charset="0"/>
              </a:rPr>
              <a:t>tt</a:t>
            </a:r>
            <a:r>
              <a:rPr lang="en-US" sz="2400" dirty="0">
                <a:solidFill>
                  <a:srgbClr val="92D050"/>
                </a:solidFill>
                <a:latin typeface="Times New Roman" panose="02020603050405020304" pitchFamily="18" charset="0"/>
                <a:cs typeface="Times New Roman" panose="02020603050405020304" pitchFamily="18" charset="0"/>
              </a:rPr>
              <a:t>):</a:t>
            </a:r>
          </a:p>
          <a:p>
            <a:pPr marL="0" indent="0">
              <a:buNone/>
            </a:pPr>
            <a:r>
              <a:rPr lang="en-US" dirty="0" smtClean="0"/>
              <a:t>	</a:t>
            </a:r>
            <a:r>
              <a:rPr lang="en-US" sz="2000" dirty="0"/>
              <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tiên</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next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đứng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previous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r>
              <a:rPr lang="en-US" sz="2000" dirty="0" smtClean="0">
                <a:latin typeface="Times New Roman" panose="02020603050405020304" pitchFamily="18" charset="0"/>
                <a:cs typeface="Times New Roman" panose="02020603050405020304" pitchFamily="18" charset="0"/>
              </a:rPr>
              <a:t>									</a:t>
            </a:r>
            <a:r>
              <a:rPr lang="en-US" dirty="0" err="1" smtClean="0">
                <a:solidFill>
                  <a:srgbClr val="00B0F0"/>
                </a:solidFill>
                <a:latin typeface="Times New Roman" panose="02020603050405020304" pitchFamily="18" charset="0"/>
                <a:cs typeface="Times New Roman" panose="02020603050405020304" pitchFamily="18" charset="0"/>
              </a:rPr>
              <a:t>Hình</a:t>
            </a:r>
            <a:r>
              <a:rPr lang="en-US" dirty="0" smtClean="0">
                <a:solidFill>
                  <a:srgbClr val="00B0F0"/>
                </a:solidFill>
                <a:latin typeface="Times New Roman" panose="02020603050405020304" pitchFamily="18" charset="0"/>
                <a:cs typeface="Times New Roman" panose="02020603050405020304" pitchFamily="18" charset="0"/>
              </a:rPr>
              <a:t> 25. </a:t>
            </a:r>
            <a:r>
              <a:rPr lang="en-US" dirty="0" err="1">
                <a:solidFill>
                  <a:srgbClr val="00B0F0"/>
                </a:solidFill>
                <a:latin typeface="Times New Roman" panose="02020603050405020304" pitchFamily="18" charset="0"/>
                <a:cs typeface="Times New Roman" panose="02020603050405020304" pitchFamily="18" charset="0"/>
              </a:rPr>
              <a:t>Thêm</a:t>
            </a:r>
            <a:r>
              <a:rPr lang="en-US" dirty="0">
                <a:solidFill>
                  <a:srgbClr val="00B0F0"/>
                </a:solidFill>
                <a:latin typeface="Times New Roman" panose="02020603050405020304" pitchFamily="18" charset="0"/>
                <a:cs typeface="Times New Roman" panose="02020603050405020304" pitchFamily="18" charset="0"/>
              </a:rPr>
              <a:t> node DSLK </a:t>
            </a:r>
            <a:r>
              <a:rPr lang="en-US" dirty="0" err="1">
                <a:solidFill>
                  <a:srgbClr val="00B0F0"/>
                </a:solidFill>
                <a:latin typeface="Times New Roman" panose="02020603050405020304" pitchFamily="18" charset="0"/>
                <a:cs typeface="Times New Roman" panose="02020603050405020304" pitchFamily="18" charset="0"/>
              </a:rPr>
              <a:t>đôi</a:t>
            </a:r>
            <a:endParaRPr lang="en-US" sz="2000" dirty="0">
              <a:solidFill>
                <a:srgbClr val="00B0F0"/>
              </a:solidFill>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previous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Rồi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next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DSLK </a:t>
            </a: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head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tail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cuối</a:t>
            </a:r>
            <a:r>
              <a:rPr lang="en-US" sz="2000" dirty="0">
                <a:latin typeface="Times New Roman" panose="02020603050405020304" pitchFamily="18" charset="0"/>
                <a:cs typeface="Times New Roman" panose="02020603050405020304" pitchFamily="18" charset="0"/>
              </a:rPr>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77990"/>
            <a:ext cx="5227320" cy="23469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25041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1605"/>
            <a:ext cx="10515600" cy="6246891"/>
          </a:xfrm>
        </p:spPr>
        <p:txBody>
          <a:bodyPr>
            <a:normAutofit/>
          </a:bodyPr>
          <a:lstStyle/>
          <a:p>
            <a:pPr marL="0" indent="0">
              <a:buNone/>
            </a:pPr>
            <a:endParaRPr lang="en-US" dirty="0" smtClean="0"/>
          </a:p>
          <a:p>
            <a:pPr>
              <a:buFontTx/>
              <a:buChar char="-"/>
            </a:pP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DSLK </a:t>
            </a: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chú</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k!=null</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k!=tail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lặp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solidFill>
                  <a:srgbClr val="00B0F0"/>
                </a:solidFill>
                <a:latin typeface="Times New Roman" panose="02020603050405020304" pitchFamily="18" charset="0"/>
                <a:cs typeface="Times New Roman" panose="02020603050405020304" pitchFamily="18" charset="0"/>
              </a:rPr>
              <a:t>Hình</a:t>
            </a:r>
            <a:r>
              <a:rPr lang="en-US" sz="2000" dirty="0" smtClean="0">
                <a:solidFill>
                  <a:srgbClr val="00B0F0"/>
                </a:solidFill>
                <a:latin typeface="Times New Roman" panose="02020603050405020304" pitchFamily="18" charset="0"/>
                <a:cs typeface="Times New Roman" panose="02020603050405020304" pitchFamily="18" charset="0"/>
              </a:rPr>
              <a:t> 26. </a:t>
            </a:r>
            <a:r>
              <a:rPr lang="en-US" sz="2000" dirty="0" err="1">
                <a:solidFill>
                  <a:srgbClr val="00B0F0"/>
                </a:solidFill>
                <a:latin typeface="Times New Roman" panose="02020603050405020304" pitchFamily="18" charset="0"/>
                <a:cs typeface="Times New Roman" panose="02020603050405020304" pitchFamily="18" charset="0"/>
              </a:rPr>
              <a:t>Thêm</a:t>
            </a:r>
            <a:r>
              <a:rPr lang="en-US" sz="2000" dirty="0">
                <a:solidFill>
                  <a:srgbClr val="00B0F0"/>
                </a:solidFill>
                <a:latin typeface="Times New Roman" panose="02020603050405020304" pitchFamily="18" charset="0"/>
                <a:cs typeface="Times New Roman" panose="02020603050405020304" pitchFamily="18" charset="0"/>
              </a:rPr>
              <a:t> DSLK </a:t>
            </a:r>
            <a:r>
              <a:rPr lang="en-US" sz="2000" dirty="0" err="1">
                <a:solidFill>
                  <a:srgbClr val="00B0F0"/>
                </a:solidFill>
                <a:latin typeface="Times New Roman" panose="02020603050405020304" pitchFamily="18" charset="0"/>
                <a:cs typeface="Times New Roman" panose="02020603050405020304" pitchFamily="18" charset="0"/>
              </a:rPr>
              <a:t>đôi</a:t>
            </a:r>
            <a:endParaRPr lang="en-US" sz="2000" dirty="0">
              <a:solidFill>
                <a:srgbClr val="00B0F0"/>
              </a:solidFill>
              <a:latin typeface="Times New Roman" panose="02020603050405020304" pitchFamily="18" charset="0"/>
              <a:cs typeface="Times New Roman" panose="02020603050405020304" pitchFamily="18" charset="0"/>
            </a:endParaRPr>
          </a:p>
          <a:p>
            <a:pPr marL="0" indent="0">
              <a:buNone/>
            </a:pPr>
            <a:r>
              <a:rPr lang="en-US" dirty="0"/>
              <a:t>	</a:t>
            </a:r>
            <a:r>
              <a:rPr lang="en-US" dirty="0" smtClean="0"/>
              <a:t>					</a:t>
            </a:r>
            <a:endParaRPr lang="en-US" dirty="0"/>
          </a:p>
        </p:txBody>
      </p:sp>
      <p:pic>
        <p:nvPicPr>
          <p:cNvPr id="4" name="Picture 3"/>
          <p:cNvPicPr>
            <a:picLocks noChangeAspect="1"/>
          </p:cNvPicPr>
          <p:nvPr/>
        </p:nvPicPr>
        <p:blipFill>
          <a:blip r:embed="rId2"/>
          <a:stretch>
            <a:fillRect/>
          </a:stretch>
        </p:blipFill>
        <p:spPr>
          <a:xfrm>
            <a:off x="6122980" y="271605"/>
            <a:ext cx="5230821" cy="5035732"/>
          </a:xfrm>
          <a:prstGeom prst="rect">
            <a:avLst/>
          </a:prstGeom>
        </p:spPr>
      </p:pic>
    </p:spTree>
    <p:extLst>
      <p:ext uri="{BB962C8B-B14F-4D97-AF65-F5344CB8AC3E}">
        <p14:creationId xmlns:p14="http://schemas.microsoft.com/office/powerpoint/2010/main" val="31209718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435"/>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 DANH SÁCH LIÊN KẾT</a:t>
            </a:r>
          </a:p>
        </p:txBody>
      </p:sp>
      <p:sp>
        <p:nvSpPr>
          <p:cNvPr id="3" name="Content Placeholder 2"/>
          <p:cNvSpPr>
            <a:spLocks noGrp="1"/>
          </p:cNvSpPr>
          <p:nvPr>
            <p:ph idx="1"/>
          </p:nvPr>
        </p:nvSpPr>
        <p:spPr>
          <a:xfrm>
            <a:off x="838200" y="1013990"/>
            <a:ext cx="10515600" cy="5162975"/>
          </a:xfrm>
        </p:spPr>
        <p:txBody>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3.2. Code </a:t>
            </a:r>
            <a:r>
              <a:rPr lang="en-US" dirty="0" err="1" smtClean="0">
                <a:latin typeface="Times New Roman" panose="02020603050405020304" pitchFamily="18" charset="0"/>
                <a:cs typeface="Times New Roman" panose="02020603050405020304" pitchFamily="18" charset="0"/>
              </a:rPr>
              <a:t>mẫu</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3.2.2. DSLK </a:t>
            </a:r>
            <a:r>
              <a:rPr lang="en-US" sz="2400" dirty="0" err="1">
                <a:latin typeface="Times New Roman" panose="02020603050405020304" pitchFamily="18" charset="0"/>
                <a:cs typeface="Times New Roman" panose="02020603050405020304" pitchFamily="18" charset="0"/>
              </a:rPr>
              <a:t>đôi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đôi</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92D050"/>
                </a:solidFill>
                <a:latin typeface="Times New Roman" panose="02020603050405020304" pitchFamily="18" charset="0"/>
                <a:cs typeface="Times New Roman" panose="02020603050405020304" pitchFamily="18" charset="0"/>
              </a:rPr>
              <a:t>		3.2.2.2. </a:t>
            </a:r>
            <a:r>
              <a:rPr lang="en-US" sz="2400" dirty="0" err="1">
                <a:solidFill>
                  <a:srgbClr val="92D050"/>
                </a:solidFill>
                <a:latin typeface="Times New Roman" panose="02020603050405020304" pitchFamily="18" charset="0"/>
                <a:cs typeface="Times New Roman" panose="02020603050405020304" pitchFamily="18" charset="0"/>
              </a:rPr>
              <a:t>Xóa</a:t>
            </a:r>
            <a:r>
              <a:rPr lang="en-US" sz="2400" dirty="0">
                <a:solidFill>
                  <a:srgbClr val="92D050"/>
                </a:solidFill>
                <a:latin typeface="Times New Roman" panose="02020603050405020304" pitchFamily="18" charset="0"/>
                <a:cs typeface="Times New Roman" panose="02020603050405020304" pitchFamily="18" charset="0"/>
              </a:rPr>
              <a:t> node:</a:t>
            </a:r>
          </a:p>
          <a:p>
            <a:pPr marL="0" indent="0">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DSLK </a:t>
            </a:r>
            <a:r>
              <a:rPr lang="en-US" sz="2000" dirty="0" err="1">
                <a:latin typeface="Times New Roman" panose="02020603050405020304" pitchFamily="18" charset="0"/>
                <a:cs typeface="Times New Roman" panose="02020603050405020304" pitchFamily="18" charset="0"/>
              </a:rPr>
              <a:t>đôi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đứng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trước</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prev</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Cho next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prev</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phía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Cho previous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phía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prev</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tách</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khỏi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=&gt;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DSLK </a:t>
            </a: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rồi</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head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tail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vẫn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kín</a:t>
            </a:r>
            <a:r>
              <a:rPr lang="en-US" sz="20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422993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711"/>
            <a:ext cx="10515600" cy="6129197"/>
          </a:xfrm>
        </p:spPr>
        <p:txBody>
          <a:bodyPr>
            <a:normAutofit lnSpcReduction="10000"/>
          </a:bodyPr>
          <a:lstStyle/>
          <a:p>
            <a:pPr>
              <a:buFontTx/>
              <a:buChar char="-"/>
            </a:pP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DSLK </a:t>
            </a: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k!=tail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k!=null.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Hình</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smtClean="0">
                <a:solidFill>
                  <a:srgbClr val="00B0F0"/>
                </a:solidFill>
                <a:latin typeface="Times New Roman" panose="02020603050405020304" pitchFamily="18" charset="0"/>
                <a:cs typeface="Times New Roman" panose="02020603050405020304" pitchFamily="18" charset="0"/>
              </a:rPr>
              <a:t>27. </a:t>
            </a:r>
            <a:r>
              <a:rPr lang="en-US" sz="2000" dirty="0" err="1">
                <a:solidFill>
                  <a:srgbClr val="00B0F0"/>
                </a:solidFill>
                <a:latin typeface="Times New Roman" panose="02020603050405020304" pitchFamily="18" charset="0"/>
                <a:cs typeface="Times New Roman" panose="02020603050405020304" pitchFamily="18" charset="0"/>
              </a:rPr>
              <a:t>Mô</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tả</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quá</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trình</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xóa</a:t>
            </a:r>
            <a:endParaRPr lang="en-US" sz="2000" dirty="0">
              <a:solidFill>
                <a:srgbClr val="00B0F0"/>
              </a:solidFill>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solidFill>
                  <a:srgbClr val="00B0F0"/>
                </a:solidFill>
                <a:latin typeface="Times New Roman" panose="02020603050405020304" pitchFamily="18" charset="0"/>
                <a:cs typeface="Times New Roman" panose="02020603050405020304" pitchFamily="18" charset="0"/>
              </a:rPr>
              <a:t>Hình</a:t>
            </a:r>
            <a:r>
              <a:rPr lang="en-US" sz="2000" dirty="0" smtClean="0">
                <a:solidFill>
                  <a:srgbClr val="00B0F0"/>
                </a:solidFill>
                <a:latin typeface="Times New Roman" panose="02020603050405020304" pitchFamily="18" charset="0"/>
                <a:cs typeface="Times New Roman" panose="02020603050405020304" pitchFamily="18" charset="0"/>
              </a:rPr>
              <a:t> 28. </a:t>
            </a:r>
            <a:r>
              <a:rPr lang="en-US" sz="2000" dirty="0" err="1">
                <a:solidFill>
                  <a:srgbClr val="00B0F0"/>
                </a:solidFill>
                <a:latin typeface="Times New Roman" panose="02020603050405020304" pitchFamily="18" charset="0"/>
                <a:cs typeface="Times New Roman" panose="02020603050405020304" pitchFamily="18" charset="0"/>
              </a:rPr>
              <a:t>Xóa</a:t>
            </a:r>
            <a:r>
              <a:rPr lang="en-US" sz="2000" dirty="0">
                <a:solidFill>
                  <a:srgbClr val="00B0F0"/>
                </a:solidFill>
                <a:latin typeface="Times New Roman" panose="02020603050405020304" pitchFamily="18" charset="0"/>
                <a:cs typeface="Times New Roman" panose="02020603050405020304" pitchFamily="18" charset="0"/>
              </a:rPr>
              <a:t> node DSLK </a:t>
            </a:r>
            <a:r>
              <a:rPr lang="en-US" sz="2000" dirty="0" err="1">
                <a:solidFill>
                  <a:srgbClr val="00B0F0"/>
                </a:solidFill>
                <a:latin typeface="Times New Roman" panose="02020603050405020304" pitchFamily="18" charset="0"/>
                <a:cs typeface="Times New Roman" panose="02020603050405020304" pitchFamily="18" charset="0"/>
              </a:rPr>
              <a:t>đôi</a:t>
            </a:r>
            <a:endParaRPr lang="en-US" sz="2000" dirty="0">
              <a:solidFill>
                <a:srgbClr val="00B0F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080" y="289712"/>
            <a:ext cx="4236720" cy="5486401"/>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15863"/>
            <a:ext cx="6060541" cy="15697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9143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5077"/>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 DANH SÁCH LIÊN KẾT</a:t>
            </a:r>
          </a:p>
        </p:txBody>
      </p:sp>
      <p:sp>
        <p:nvSpPr>
          <p:cNvPr id="3" name="Content Placeholder 2"/>
          <p:cNvSpPr>
            <a:spLocks noGrp="1"/>
          </p:cNvSpPr>
          <p:nvPr>
            <p:ph idx="1"/>
          </p:nvPr>
        </p:nvSpPr>
        <p:spPr>
          <a:xfrm>
            <a:off x="838200" y="1050204"/>
            <a:ext cx="10515600" cy="5126761"/>
          </a:xfrm>
        </p:spPr>
        <p:txBody>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3.2. Code </a:t>
            </a:r>
            <a:r>
              <a:rPr lang="en-US" dirty="0" err="1" smtClean="0">
                <a:latin typeface="Times New Roman" panose="02020603050405020304" pitchFamily="18" charset="0"/>
                <a:cs typeface="Times New Roman" panose="02020603050405020304" pitchFamily="18" charset="0"/>
              </a:rPr>
              <a:t>mẫu</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3.2.2. DSLK </a:t>
            </a:r>
            <a:r>
              <a:rPr lang="en-US" sz="2400" dirty="0" err="1">
                <a:latin typeface="Times New Roman" panose="02020603050405020304" pitchFamily="18" charset="0"/>
                <a:cs typeface="Times New Roman" panose="02020603050405020304" pitchFamily="18" charset="0"/>
              </a:rPr>
              <a:t>đôi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đôi</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92D050"/>
                </a:solidFill>
                <a:latin typeface="Times New Roman" panose="02020603050405020304" pitchFamily="18" charset="0"/>
                <a:cs typeface="Times New Roman" panose="02020603050405020304" pitchFamily="18" charset="0"/>
              </a:rPr>
              <a:t>		3.2.2.2. </a:t>
            </a:r>
            <a:r>
              <a:rPr lang="en-US" sz="2400" dirty="0" err="1">
                <a:solidFill>
                  <a:srgbClr val="92D050"/>
                </a:solidFill>
                <a:latin typeface="Times New Roman" panose="02020603050405020304" pitchFamily="18" charset="0"/>
                <a:cs typeface="Times New Roman" panose="02020603050405020304" pitchFamily="18" charset="0"/>
              </a:rPr>
              <a:t>Duyệt</a:t>
            </a:r>
            <a:r>
              <a:rPr lang="en-US" sz="2400" dirty="0">
                <a:solidFill>
                  <a:srgbClr val="92D050"/>
                </a:solidFill>
                <a:latin typeface="Times New Roman" panose="02020603050405020304" pitchFamily="18" charset="0"/>
                <a:cs typeface="Times New Roman" panose="02020603050405020304" pitchFamily="18" charset="0"/>
              </a:rPr>
              <a:t> </a:t>
            </a:r>
            <a:r>
              <a:rPr lang="en-US" sz="2400" dirty="0" err="1">
                <a:solidFill>
                  <a:srgbClr val="92D050"/>
                </a:solidFill>
                <a:latin typeface="Times New Roman" panose="02020603050405020304" pitchFamily="18" charset="0"/>
                <a:cs typeface="Times New Roman" panose="02020603050405020304" pitchFamily="18" charset="0"/>
              </a:rPr>
              <a:t>và</a:t>
            </a:r>
            <a:r>
              <a:rPr lang="en-US" sz="2400" dirty="0">
                <a:solidFill>
                  <a:srgbClr val="92D050"/>
                </a:solidFill>
                <a:latin typeface="Times New Roman" panose="02020603050405020304" pitchFamily="18" charset="0"/>
                <a:cs typeface="Times New Roman" panose="02020603050405020304" pitchFamily="18" charset="0"/>
              </a:rPr>
              <a:t> </a:t>
            </a:r>
            <a:r>
              <a:rPr lang="en-US" sz="2400" dirty="0" err="1">
                <a:solidFill>
                  <a:srgbClr val="92D050"/>
                </a:solidFill>
                <a:latin typeface="Times New Roman" panose="02020603050405020304" pitchFamily="18" charset="0"/>
                <a:cs typeface="Times New Roman" panose="02020603050405020304" pitchFamily="18" charset="0"/>
              </a:rPr>
              <a:t>tìm</a:t>
            </a:r>
            <a:r>
              <a:rPr lang="en-US" sz="2400" dirty="0">
                <a:solidFill>
                  <a:srgbClr val="92D050"/>
                </a:solidFill>
                <a:latin typeface="Times New Roman" panose="02020603050405020304" pitchFamily="18" charset="0"/>
                <a:cs typeface="Times New Roman" panose="02020603050405020304" pitchFamily="18" charset="0"/>
              </a:rPr>
              <a:t> </a:t>
            </a:r>
            <a:r>
              <a:rPr lang="en-US" sz="2400" dirty="0" err="1">
                <a:solidFill>
                  <a:srgbClr val="92D050"/>
                </a:solidFill>
                <a:latin typeface="Times New Roman" panose="02020603050405020304" pitchFamily="18" charset="0"/>
                <a:cs typeface="Times New Roman" panose="02020603050405020304" pitchFamily="18" charset="0"/>
              </a:rPr>
              <a:t>kiếm</a:t>
            </a:r>
            <a:r>
              <a:rPr lang="en-US" sz="2400" dirty="0">
                <a:solidFill>
                  <a:srgbClr val="92D05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DSLK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4. </a:t>
            </a:r>
            <a:r>
              <a:rPr lang="en-US" dirty="0" err="1" smtClean="0">
                <a:latin typeface="Times New Roman" panose="02020603050405020304" pitchFamily="18" charset="0"/>
                <a:cs typeface="Times New Roman" panose="02020603050405020304" pitchFamily="18" charset="0"/>
              </a:rPr>
              <a:t>Đánh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DSLK</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duyệt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qua </a:t>
            </a:r>
            <a:r>
              <a:rPr lang="en-US" sz="2000" dirty="0" err="1">
                <a:latin typeface="Times New Roman" panose="02020603050405020304" pitchFamily="18" charset="0"/>
                <a:cs typeface="Times New Roman" panose="02020603050405020304" pitchFamily="18" charset="0"/>
              </a:rPr>
              <a:t>từng</a:t>
            </a:r>
            <a:r>
              <a:rPr lang="en-US" sz="2000" dirty="0">
                <a:latin typeface="Times New Roman" panose="02020603050405020304" pitchFamily="18" charset="0"/>
                <a:cs typeface="Times New Roman" panose="02020603050405020304" pitchFamily="18" charset="0"/>
              </a:rPr>
              <a:t> node.</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N node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node K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(K=N)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duyệt</a:t>
            </a:r>
            <a:r>
              <a:rPr lang="en-US" sz="2000" dirty="0">
                <a:latin typeface="Times New Roman" panose="02020603050405020304" pitchFamily="18" charset="0"/>
                <a:cs typeface="Times New Roman" panose="02020603050405020304" pitchFamily="18" charset="0"/>
              </a:rPr>
              <a:t> qua N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 =&gt;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O(N).</a:t>
            </a:r>
          </a:p>
          <a:p>
            <a:pPr marL="0" indent="0">
              <a:buNone/>
            </a:pPr>
            <a:endParaRPr lang="en-US" dirty="0"/>
          </a:p>
        </p:txBody>
      </p:sp>
    </p:spTree>
    <p:extLst>
      <p:ext uri="{BB962C8B-B14F-4D97-AF65-F5344CB8AC3E}">
        <p14:creationId xmlns:p14="http://schemas.microsoft.com/office/powerpoint/2010/main" val="1354407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 DANH SÁCH LIÊN KẾT</a:t>
            </a:r>
          </a:p>
        </p:txBody>
      </p:sp>
      <p:sp>
        <p:nvSpPr>
          <p:cNvPr id="3" name="Content Placeholder 2"/>
          <p:cNvSpPr>
            <a:spLocks noGrp="1"/>
          </p:cNvSpPr>
          <p:nvPr>
            <p:ph idx="1"/>
          </p:nvPr>
        </p:nvSpPr>
        <p:spPr>
          <a:xfrm>
            <a:off x="838200" y="1023043"/>
            <a:ext cx="10515600" cy="5486400"/>
          </a:xfrm>
        </p:spPr>
        <p:txBody>
          <a:bodyPr>
            <a:normAutofit/>
          </a:bodyPr>
          <a:lstStyle/>
          <a:p>
            <a:pPr marL="0" indent="0">
              <a:buNone/>
            </a:pPr>
            <a:r>
              <a:rPr lang="en-US" dirty="0" smtClean="0">
                <a:solidFill>
                  <a:srgbClr val="92D050"/>
                </a:solidFill>
              </a:rPr>
              <a:t>	</a:t>
            </a:r>
            <a:r>
              <a:rPr lang="en-US" dirty="0" smtClean="0">
                <a:solidFill>
                  <a:srgbClr val="92D050"/>
                </a:solidFill>
                <a:latin typeface="Times New Roman" panose="02020603050405020304" pitchFamily="18" charset="0"/>
                <a:cs typeface="Times New Roman" panose="02020603050405020304" pitchFamily="18" charset="0"/>
              </a:rPr>
              <a:t>5. </a:t>
            </a:r>
            <a:r>
              <a:rPr lang="en-US" dirty="0" err="1" smtClean="0">
                <a:solidFill>
                  <a:srgbClr val="92D050"/>
                </a:solidFill>
                <a:latin typeface="Times New Roman" panose="02020603050405020304" pitchFamily="18" charset="0"/>
                <a:cs typeface="Times New Roman" panose="02020603050405020304" pitchFamily="18" charset="0"/>
              </a:rPr>
              <a:t>Ưu</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điểm</a:t>
            </a:r>
            <a:r>
              <a:rPr lang="en-US" dirty="0" smtClean="0">
                <a:solidFill>
                  <a:srgbClr val="92D050"/>
                </a:solidFill>
                <a:latin typeface="Times New Roman" panose="02020603050405020304" pitchFamily="18" charset="0"/>
                <a:cs typeface="Times New Roman" panose="02020603050405020304" pitchFamily="18" charset="0"/>
              </a:rPr>
              <a:t> – </a:t>
            </a:r>
            <a:r>
              <a:rPr lang="en-US" dirty="0" err="1" smtClean="0">
                <a:solidFill>
                  <a:srgbClr val="92D050"/>
                </a:solidFill>
                <a:latin typeface="Times New Roman" panose="02020603050405020304" pitchFamily="18" charset="0"/>
                <a:cs typeface="Times New Roman" panose="02020603050405020304" pitchFamily="18" charset="0"/>
              </a:rPr>
              <a:t>nhược</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điểm</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của</a:t>
            </a:r>
            <a:r>
              <a:rPr lang="en-US" dirty="0" smtClean="0">
                <a:solidFill>
                  <a:srgbClr val="92D050"/>
                </a:solidFill>
                <a:latin typeface="Times New Roman" panose="02020603050405020304" pitchFamily="18" charset="0"/>
                <a:cs typeface="Times New Roman" panose="02020603050405020304" pitchFamily="18" charset="0"/>
              </a:rPr>
              <a:t> DSLK:</a:t>
            </a:r>
          </a:p>
          <a:p>
            <a:pPr marL="0" indent="0">
              <a:buNone/>
            </a:pP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Thao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chèn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dàng</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Phù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k</a:t>
            </a:r>
            <a:r>
              <a:rPr lang="vi-VN" sz="2000" dirty="0">
                <a:latin typeface="Times New Roman" panose="02020603050405020304" pitchFamily="18" charset="0"/>
                <a:cs typeface="Times New Roman" panose="02020603050405020304" pitchFamily="18" charset="0"/>
              </a:rPr>
              <a:t>hi bạn không biết collection có bao nhiêu phần tử, đặc biệt là khi bộ nhớ hữu hạn</a:t>
            </a:r>
            <a:r>
              <a:rPr lang="en-US" sz="2000" dirty="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Hữu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ích</a:t>
            </a:r>
            <a:r>
              <a:rPr lang="en-US" sz="2000" dirty="0">
                <a:latin typeface="Times New Roman" panose="02020603050405020304" pitchFamily="18" charset="0"/>
                <a:cs typeface="Times New Roman" panose="02020603050405020304" pitchFamily="18" charset="0"/>
              </a:rPr>
              <a:t> k</a:t>
            </a:r>
            <a:r>
              <a:rPr lang="vi-VN" sz="2000" dirty="0">
                <a:latin typeface="Times New Roman" panose="02020603050405020304" pitchFamily="18" charset="0"/>
                <a:cs typeface="Times New Roman" panose="02020603050405020304" pitchFamily="18" charset="0"/>
              </a:rPr>
              <a:t>hi bạn không có nhu cầu truy xuất ngẫu nhiên vào phần tử nào</a:t>
            </a:r>
          </a:p>
          <a:p>
            <a:pPr marL="0" indent="0">
              <a:buNone/>
            </a:pP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vi-VN" sz="2000" dirty="0">
                <a:latin typeface="Times New Roman" panose="02020603050405020304" pitchFamily="18" charset="0"/>
                <a:cs typeface="Times New Roman" panose="02020603050405020304" pitchFamily="18" charset="0"/>
              </a:rPr>
              <a:t>Kh</a:t>
            </a:r>
            <a:r>
              <a:rPr lang="en-US" sz="2000" dirty="0" err="1">
                <a:latin typeface="Times New Roman" panose="02020603050405020304" pitchFamily="18" charset="0"/>
                <a:cs typeface="Times New Roman" panose="02020603050405020304" pitchFamily="18" charset="0"/>
              </a:rPr>
              <a:t>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ngẫu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 =&gt; </a:t>
            </a:r>
            <a:r>
              <a:rPr lang="en-US" sz="2000" dirty="0" err="1">
                <a:latin typeface="Times New Roman" panose="02020603050405020304" pitchFamily="18" charset="0"/>
                <a:cs typeface="Times New Roman" panose="02020603050405020304" pitchFamily="18" charset="0"/>
              </a:rPr>
              <a:t>duyêt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chậm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nhớ</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a:t>
            </a:r>
            <a:endParaRPr lang="en-US" sz="2000" dirty="0"/>
          </a:p>
        </p:txBody>
      </p:sp>
    </p:spTree>
    <p:extLst>
      <p:ext uri="{BB962C8B-B14F-4D97-AF65-F5344CB8AC3E}">
        <p14:creationId xmlns:p14="http://schemas.microsoft.com/office/powerpoint/2010/main" val="29203038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9404723" cy="461682"/>
          </a:xfrm>
        </p:spPr>
        <p:txBody>
          <a:bodyPr>
            <a:normAutofit fontScale="90000"/>
          </a:bodyPr>
          <a:lstStyle/>
          <a:p>
            <a:r>
              <a:rPr lang="en-US" sz="2800" dirty="0">
                <a:solidFill>
                  <a:srgbClr val="FFC000"/>
                </a:solidFill>
                <a:latin typeface="Times New Roman" panose="02020603050405020304" pitchFamily="18" charset="0"/>
                <a:cs typeface="Times New Roman" panose="02020603050405020304" pitchFamily="18" charset="0"/>
              </a:rPr>
              <a:t>I. DANH SÁCH LIÊN KẾT</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122630"/>
            <a:ext cx="8946541" cy="5187635"/>
          </a:xfrm>
        </p:spPr>
        <p:txBody>
          <a:bodyPr/>
          <a:lstStyle/>
          <a:p>
            <a:pPr marL="0" indent="0">
              <a:buNone/>
            </a:pPr>
            <a:r>
              <a:rPr lang="en-US" dirty="0" smtClean="0">
                <a:solidFill>
                  <a:srgbClr val="92D050"/>
                </a:solidFill>
                <a:latin typeface="Times New Roman" panose="02020603050405020304" pitchFamily="18" charset="0"/>
                <a:cs typeface="Times New Roman" panose="02020603050405020304" pitchFamily="18" charset="0"/>
              </a:rPr>
              <a:t>6. </a:t>
            </a:r>
            <a:r>
              <a:rPr lang="en-US" dirty="0" err="1" smtClean="0">
                <a:solidFill>
                  <a:srgbClr val="92D050"/>
                </a:solidFill>
                <a:latin typeface="Times New Roman" panose="02020603050405020304" pitchFamily="18" charset="0"/>
                <a:cs typeface="Times New Roman" panose="02020603050405020304" pitchFamily="18" charset="0"/>
              </a:rPr>
              <a:t>Tại</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sao</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phải</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có</a:t>
            </a:r>
            <a:r>
              <a:rPr lang="en-US" dirty="0" smtClean="0">
                <a:solidFill>
                  <a:srgbClr val="92D050"/>
                </a:solidFill>
                <a:latin typeface="Times New Roman" panose="02020603050405020304" pitchFamily="18" charset="0"/>
                <a:cs typeface="Times New Roman" panose="02020603050405020304" pitchFamily="18" charset="0"/>
              </a:rPr>
              <a:t> DSLK </a:t>
            </a:r>
            <a:r>
              <a:rPr lang="en-US" dirty="0" err="1" smtClean="0">
                <a:solidFill>
                  <a:srgbClr val="92D050"/>
                </a:solidFill>
                <a:latin typeface="Times New Roman" panose="02020603050405020304" pitchFamily="18" charset="0"/>
                <a:cs typeface="Times New Roman" panose="02020603050405020304" pitchFamily="18" charset="0"/>
              </a:rPr>
              <a:t>vòng</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đơn</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và</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vòng</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đôi</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trong</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khi</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đã</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có</a:t>
            </a:r>
            <a:r>
              <a:rPr lang="en-US" dirty="0" smtClean="0">
                <a:solidFill>
                  <a:srgbClr val="92D050"/>
                </a:solidFill>
                <a:latin typeface="Times New Roman" panose="02020603050405020304" pitchFamily="18" charset="0"/>
                <a:cs typeface="Times New Roman" panose="02020603050405020304" pitchFamily="18" charset="0"/>
              </a:rPr>
              <a:t> DSLK </a:t>
            </a:r>
            <a:r>
              <a:rPr lang="en-US" dirty="0" err="1" smtClean="0">
                <a:solidFill>
                  <a:srgbClr val="92D050"/>
                </a:solidFill>
                <a:latin typeface="Times New Roman" panose="02020603050405020304" pitchFamily="18" charset="0"/>
                <a:cs typeface="Times New Roman" panose="02020603050405020304" pitchFamily="18" charset="0"/>
              </a:rPr>
              <a:t>đơn</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và</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đôi</a:t>
            </a:r>
            <a:r>
              <a:rPr lang="en-US" dirty="0" smtClean="0">
                <a:solidFill>
                  <a:srgbClr val="92D050"/>
                </a:solidFill>
                <a:latin typeface="Times New Roman" panose="02020603050405020304" pitchFamily="18" charset="0"/>
                <a:cs typeface="Times New Roman" panose="02020603050405020304" pitchFamily="18" charset="0"/>
              </a:rPr>
              <a:t>?</a:t>
            </a:r>
          </a:p>
          <a:p>
            <a:pPr marL="0" indent="0">
              <a:buNone/>
            </a:pPr>
            <a:r>
              <a:rPr lang="en-US" dirty="0">
                <a:solidFill>
                  <a:srgbClr val="92D05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DSLK </a:t>
            </a:r>
            <a:r>
              <a:rPr lang="en-US" dirty="0" err="1" smtClean="0">
                <a:latin typeface="Times New Roman" panose="02020603050405020304" pitchFamily="18" charset="0"/>
                <a:cs typeface="Times New Roman" panose="02020603050405020304" pitchFamily="18" charset="0"/>
              </a:rPr>
              <a:t>vòng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lặp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game </a:t>
            </a:r>
            <a:r>
              <a:rPr lang="en-US" dirty="0" err="1" smtClean="0">
                <a:latin typeface="Times New Roman" panose="02020603050405020304" pitchFamily="18" charset="0"/>
                <a:cs typeface="Times New Roman" panose="02020603050405020304" pitchFamily="18" charset="0"/>
              </a:rPr>
              <a:t>đánh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4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lượt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1, 2, 3, 4. </a:t>
            </a:r>
            <a:r>
              <a:rPr lang="en-US" dirty="0" err="1" smtClean="0">
                <a:latin typeface="Times New Roman" panose="02020603050405020304" pitchFamily="18" charset="0"/>
                <a:cs typeface="Times New Roman" panose="02020603050405020304" pitchFamily="18" charset="0"/>
              </a:rPr>
              <a:t>Bắt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a:t>
            </a:r>
            <a:r>
              <a:rPr lang="en-US" dirty="0" smtClean="0">
                <a:latin typeface="Times New Roman" panose="02020603050405020304" pitchFamily="18" charset="0"/>
                <a:cs typeface="Times New Roman" panose="02020603050405020304" pitchFamily="18" charset="0"/>
              </a:rPr>
              <a:t> 1, </a:t>
            </a:r>
          </a:p>
          <a:p>
            <a:pPr marL="0" indent="0">
              <a:buNone/>
            </a:pP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a:t>
            </a:r>
            <a:r>
              <a:rPr lang="en-US" dirty="0" smtClean="0">
                <a:latin typeface="Times New Roman" panose="02020603050405020304" pitchFamily="18" charset="0"/>
                <a:cs typeface="Times New Roman" panose="02020603050405020304" pitchFamily="18" charset="0"/>
              </a:rPr>
              <a:t> 4 </a:t>
            </a:r>
            <a:r>
              <a:rPr lang="en-US" dirty="0" err="1" smtClean="0">
                <a:latin typeface="Times New Roman" panose="02020603050405020304" pitchFamily="18" charset="0"/>
                <a:cs typeface="Times New Roman" panose="02020603050405020304" pitchFamily="18" charset="0"/>
              </a:rPr>
              <a:t>đánh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lượt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quay </a:t>
            </a:r>
            <a:r>
              <a:rPr lang="en-US" dirty="0" err="1" smtClean="0">
                <a:latin typeface="Times New Roman" panose="02020603050405020304" pitchFamily="18" charset="0"/>
                <a:cs typeface="Times New Roman" panose="02020603050405020304" pitchFamily="18" charset="0"/>
              </a:rPr>
              <a:t>lại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lần</a:t>
            </a:r>
            <a:r>
              <a:rPr lang="en-US" dirty="0" smtClean="0">
                <a:latin typeface="Times New Roman" panose="02020603050405020304" pitchFamily="18" charset="0"/>
                <a:cs typeface="Times New Roman" panose="02020603050405020304" pitchFamily="18" charset="0"/>
              </a:rPr>
              <a:t> 2,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vòng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tuần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a:t>
            </a:r>
            <a:r>
              <a:rPr lang="en-US" dirty="0" smtClean="0">
                <a:latin typeface="Times New Roman" panose="02020603050405020304" pitchFamily="18" charset="0"/>
                <a:cs typeface="Times New Roman" panose="02020603050405020304" pitchFamily="18" charset="0"/>
              </a:rPr>
              <a:t> </a:t>
            </a:r>
          </a:p>
          <a:p>
            <a:pPr marL="0" indent="0">
              <a:buNone/>
            </a:pPr>
            <a:r>
              <a:rPr lang="en-US" dirty="0" err="1" smtClean="0">
                <a:latin typeface="Times New Roman" panose="02020603050405020304" pitchFamily="18" charset="0"/>
                <a:cs typeface="Times New Roman" panose="02020603050405020304" pitchFamily="18" charset="0"/>
              </a:rPr>
              <a:t>cứ</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lặp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DSLK </a:t>
            </a:r>
            <a:r>
              <a:rPr lang="en-US" dirty="0" err="1" smtClean="0">
                <a:latin typeface="Times New Roman" panose="02020603050405020304" pitchFamily="18" charset="0"/>
                <a:cs typeface="Times New Roman" panose="02020603050405020304" pitchFamily="18" charset="0"/>
              </a:rPr>
              <a:t>vòng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đôi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muốn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vòng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p>
          <a:p>
            <a:pPr marL="0" indent="0">
              <a:buNone/>
            </a:pPr>
            <a:r>
              <a:rPr lang="en-US" dirty="0" err="1" smtClean="0">
                <a:latin typeface="Times New Roman" panose="02020603050405020304" pitchFamily="18" charset="0"/>
                <a:cs typeface="Times New Roman" panose="02020603050405020304" pitchFamily="18" charset="0"/>
              </a:rPr>
              <a:t>linh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duyệt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duyệt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trước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102498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79789"/>
          </a:xfrm>
        </p:spPr>
        <p:txBody>
          <a:bodyPr>
            <a:normAutofit fontScale="90000"/>
          </a:bodyPr>
          <a:lstStyle/>
          <a:p>
            <a:r>
              <a:rPr lang="en-US" sz="2800" dirty="0">
                <a:solidFill>
                  <a:srgbClr val="FFC000"/>
                </a:solidFill>
                <a:latin typeface="Times New Roman" panose="02020603050405020304" pitchFamily="18" charset="0"/>
                <a:cs typeface="Times New Roman" panose="02020603050405020304" pitchFamily="18" charset="0"/>
              </a:rPr>
              <a:t>I. DANH SÁCH LIÊN KẾT</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167896"/>
            <a:ext cx="8946541" cy="5080503"/>
          </a:xfrm>
        </p:spPr>
        <p:txBody>
          <a:bodyPr/>
          <a:lstStyle/>
          <a:p>
            <a:pPr marL="0" indent="0">
              <a:buNone/>
            </a:pPr>
            <a:r>
              <a:rPr lang="en-US" dirty="0" smtClean="0">
                <a:solidFill>
                  <a:srgbClr val="92D050"/>
                </a:solidFill>
                <a:latin typeface="Times New Roman" panose="02020603050405020304" pitchFamily="18" charset="0"/>
                <a:cs typeface="Times New Roman" panose="02020603050405020304" pitchFamily="18" charset="0"/>
              </a:rPr>
              <a:t>7. So </a:t>
            </a:r>
            <a:r>
              <a:rPr lang="en-US" dirty="0" err="1" smtClean="0">
                <a:solidFill>
                  <a:srgbClr val="92D050"/>
                </a:solidFill>
                <a:latin typeface="Times New Roman" panose="02020603050405020304" pitchFamily="18" charset="0"/>
                <a:cs typeface="Times New Roman" panose="02020603050405020304" pitchFamily="18" charset="0"/>
              </a:rPr>
              <a:t>sánh</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các</a:t>
            </a:r>
            <a:r>
              <a:rPr lang="en-US" dirty="0" smtClean="0">
                <a:solidFill>
                  <a:srgbClr val="92D050"/>
                </a:solidFill>
                <a:latin typeface="Times New Roman" panose="02020603050405020304" pitchFamily="18" charset="0"/>
                <a:cs typeface="Times New Roman" panose="02020603050405020304" pitchFamily="18" charset="0"/>
              </a:rPr>
              <a:t> DSLK.</a:t>
            </a:r>
          </a:p>
          <a:p>
            <a:pPr marL="0" indent="0">
              <a:buNone/>
            </a:pPr>
            <a:r>
              <a:rPr lang="en-US" dirty="0">
                <a:solidFill>
                  <a:srgbClr val="92D05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chúng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con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con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nút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xuyên</a:t>
            </a:r>
            <a:r>
              <a:rPr lang="en-US" dirty="0" smtClean="0">
                <a:latin typeface="Times New Roman" panose="02020603050405020304" pitchFamily="18" charset="0"/>
                <a:cs typeface="Times New Roman" panose="02020603050405020304" pitchFamily="18" charset="0"/>
              </a:rPr>
              <a:t> update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xuất</a:t>
            </a:r>
            <a:r>
              <a:rPr lang="en-US" dirty="0" smtClean="0">
                <a:latin typeface="Times New Roman" panose="02020603050405020304" pitchFamily="18" charset="0"/>
                <a:cs typeface="Times New Roman" panose="02020603050405020304" pitchFamily="18" charset="0"/>
              </a:rPr>
              <a:t>.</a:t>
            </a:r>
          </a:p>
          <a:p>
            <a:pPr marL="0" indent="0">
              <a:buNone/>
            </a:pPr>
            <a:r>
              <a:rPr lang="en-US" dirty="0">
                <a:solidFill>
                  <a:srgbClr val="92D05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 </a:t>
            </a:r>
          </a:p>
          <a:p>
            <a:pPr marL="0" indent="0">
              <a:buNone/>
            </a:pPr>
            <a:r>
              <a:rPr lang="en-US" dirty="0">
                <a:solidFill>
                  <a:srgbClr val="92D050"/>
                </a:solidFill>
                <a:latin typeface="Times New Roman" panose="02020603050405020304" pitchFamily="18" charset="0"/>
                <a:cs typeface="Times New Roman" panose="02020603050405020304" pitchFamily="18" charset="0"/>
              </a:rPr>
              <a:t>	</a:t>
            </a:r>
            <a:r>
              <a:rPr lang="en-US" dirty="0" smtClean="0">
                <a:solidFill>
                  <a:srgbClr val="92D05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DSLK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vòng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2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data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con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next. </a:t>
            </a:r>
            <a:r>
              <a:rPr lang="en-US" dirty="0" err="1" smtClean="0">
                <a:latin typeface="Times New Roman" panose="02020603050405020304" pitchFamily="18" charset="0"/>
                <a:cs typeface="Times New Roman" panose="02020603050405020304" pitchFamily="18" charset="0"/>
              </a:rPr>
              <a:t>Còn</a:t>
            </a:r>
            <a:r>
              <a:rPr lang="en-US" dirty="0" smtClean="0">
                <a:latin typeface="Times New Roman" panose="02020603050405020304" pitchFamily="18" charset="0"/>
                <a:cs typeface="Times New Roman" panose="02020603050405020304" pitchFamily="18" charset="0"/>
              </a:rPr>
              <a:t> DSLK </a:t>
            </a:r>
            <a:r>
              <a:rPr lang="en-US" dirty="0" err="1" smtClean="0">
                <a:latin typeface="Times New Roman" panose="02020603050405020304" pitchFamily="18" charset="0"/>
                <a:cs typeface="Times New Roman" panose="02020603050405020304" pitchFamily="18" charset="0"/>
              </a:rPr>
              <a:t>đôi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vòng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đôi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a:t>
            </a:r>
            <a:r>
              <a:rPr lang="en-US" dirty="0" smtClean="0">
                <a:latin typeface="Times New Roman" panose="02020603050405020304" pitchFamily="18" charset="0"/>
                <a:cs typeface="Times New Roman" panose="02020603050405020304" pitchFamily="18" charset="0"/>
              </a:rPr>
              <a:t> 3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con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previous.</a:t>
            </a:r>
          </a:p>
          <a:p>
            <a:pPr marL="0" indent="0">
              <a:buNone/>
            </a:pPr>
            <a:r>
              <a:rPr lang="en-US" dirty="0">
                <a:solidFill>
                  <a:srgbClr val="92D050"/>
                </a:solidFill>
                <a:latin typeface="Times New Roman" panose="02020603050405020304" pitchFamily="18" charset="0"/>
                <a:cs typeface="Times New Roman" panose="02020603050405020304" pitchFamily="18" charset="0"/>
              </a:rPr>
              <a:t>	</a:t>
            </a:r>
            <a:r>
              <a:rPr lang="en-US" dirty="0" smtClean="0">
                <a:solidFill>
                  <a:srgbClr val="92D05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data (</a:t>
            </a:r>
            <a:r>
              <a:rPr lang="en-US" dirty="0" err="1" smtClean="0">
                <a:latin typeface="Times New Roman" panose="02020603050405020304" pitchFamily="18" charset="0"/>
                <a:cs typeface="Times New Roman" panose="02020603050405020304" pitchFamily="18" charset="0"/>
              </a:rPr>
              <a:t>chứa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con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next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tới</a:t>
            </a:r>
            <a:r>
              <a:rPr lang="en-US" dirty="0" smtClean="0">
                <a:latin typeface="Times New Roman" panose="02020603050405020304" pitchFamily="18" charset="0"/>
                <a:cs typeface="Times New Roman" panose="02020603050405020304" pitchFamily="18" charset="0"/>
              </a:rPr>
              <a:t> node </a:t>
            </a:r>
            <a:r>
              <a:rPr lang="en-US" dirty="0" err="1" smtClean="0">
                <a:latin typeface="Times New Roman" panose="02020603050405020304" pitchFamily="18" charset="0"/>
                <a:cs typeface="Times New Roman" panose="02020603050405020304" pitchFamily="18" charset="0"/>
              </a:rPr>
              <a:t>phía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con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previous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tới</a:t>
            </a:r>
            <a:r>
              <a:rPr lang="en-US" dirty="0" smtClean="0">
                <a:latin typeface="Times New Roman" panose="02020603050405020304" pitchFamily="18" charset="0"/>
                <a:cs typeface="Times New Roman" panose="02020603050405020304" pitchFamily="18" charset="0"/>
              </a:rPr>
              <a:t> node </a:t>
            </a:r>
            <a:r>
              <a:rPr lang="en-US" dirty="0" err="1" smtClean="0">
                <a:latin typeface="Times New Roman" panose="02020603050405020304" pitchFamily="18" charset="0"/>
                <a:cs typeface="Times New Roman" panose="02020603050405020304" pitchFamily="18" charset="0"/>
              </a:rPr>
              <a:t>phía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trước</a:t>
            </a:r>
            <a:r>
              <a:rPr lang="en-US" dirty="0" smtClean="0">
                <a:latin typeface="Times New Roman" panose="02020603050405020304" pitchFamily="18" charset="0"/>
                <a:cs typeface="Times New Roman" panose="02020603050405020304" pitchFamily="18" charset="0"/>
              </a:rPr>
              <a:t>).</a:t>
            </a:r>
          </a:p>
          <a:p>
            <a:pPr marL="0" indent="0">
              <a:buNone/>
            </a:pPr>
            <a:r>
              <a:rPr lang="en-US" dirty="0">
                <a:solidFill>
                  <a:srgbClr val="92D050"/>
                </a:solidFill>
                <a:latin typeface="Times New Roman" panose="02020603050405020304" pitchFamily="18" charset="0"/>
                <a:cs typeface="Times New Roman" panose="02020603050405020304" pitchFamily="18" charset="0"/>
              </a:rPr>
              <a:t>	</a:t>
            </a:r>
            <a:r>
              <a:rPr lang="en-US" dirty="0" smtClean="0">
                <a:solidFill>
                  <a:srgbClr val="92D05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DSLK </a:t>
            </a:r>
            <a:r>
              <a:rPr lang="en-US" dirty="0" err="1" smtClean="0">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đôi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next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tail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tới</a:t>
            </a:r>
            <a:r>
              <a:rPr lang="en-US" dirty="0" smtClean="0">
                <a:latin typeface="Times New Roman" panose="02020603050405020304" pitchFamily="18" charset="0"/>
                <a:cs typeface="Times New Roman" panose="02020603050405020304" pitchFamily="18" charset="0"/>
              </a:rPr>
              <a:t> null, </a:t>
            </a:r>
            <a:r>
              <a:rPr lang="en-US" dirty="0" err="1" smtClean="0">
                <a:latin typeface="Times New Roman" panose="02020603050405020304" pitchFamily="18" charset="0"/>
                <a:cs typeface="Times New Roman" panose="02020603050405020304" pitchFamily="18" charset="0"/>
              </a:rPr>
              <a:t>riêng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DSLK </a:t>
            </a:r>
            <a:r>
              <a:rPr lang="en-US" dirty="0" err="1" smtClean="0">
                <a:latin typeface="Times New Roman" panose="02020603050405020304" pitchFamily="18" charset="0"/>
                <a:cs typeface="Times New Roman" panose="02020603050405020304" pitchFamily="18" charset="0"/>
              </a:rPr>
              <a:t>đôi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previous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head </a:t>
            </a:r>
            <a:r>
              <a:rPr lang="en-US" dirty="0" err="1" smtClean="0">
                <a:latin typeface="Times New Roman" panose="02020603050405020304" pitchFamily="18" charset="0"/>
                <a:cs typeface="Times New Roman" panose="02020603050405020304" pitchFamily="18" charset="0"/>
              </a:rPr>
              <a:t>cũng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tới</a:t>
            </a:r>
            <a:r>
              <a:rPr lang="en-US" dirty="0" smtClean="0">
                <a:latin typeface="Times New Roman" panose="02020603050405020304" pitchFamily="18" charset="0"/>
                <a:cs typeface="Times New Roman" panose="02020603050405020304" pitchFamily="18" charset="0"/>
              </a:rPr>
              <a:t> null. </a:t>
            </a:r>
            <a:r>
              <a:rPr lang="en-US" dirty="0" err="1" smtClean="0">
                <a:latin typeface="Times New Roman" panose="02020603050405020304" pitchFamily="18" charset="0"/>
                <a:cs typeface="Times New Roman" panose="02020603050405020304" pitchFamily="18" charset="0"/>
              </a:rPr>
              <a:t>Còn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DSLK </a:t>
            </a:r>
            <a:r>
              <a:rPr lang="en-US" dirty="0" err="1" smtClean="0">
                <a:latin typeface="Times New Roman" panose="02020603050405020304" pitchFamily="18" charset="0"/>
                <a:cs typeface="Times New Roman" panose="02020603050405020304" pitchFamily="18" charset="0"/>
              </a:rPr>
              <a:t>vòng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đôi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tới</a:t>
            </a:r>
            <a:r>
              <a:rPr lang="en-US" dirty="0" smtClean="0">
                <a:latin typeface="Times New Roman" panose="02020603050405020304" pitchFamily="18" charset="0"/>
                <a:cs typeface="Times New Roman" panose="02020603050405020304" pitchFamily="18" charset="0"/>
              </a:rPr>
              <a:t> null </a:t>
            </a:r>
            <a:r>
              <a:rPr lang="en-US" dirty="0" err="1" smtClean="0">
                <a:latin typeface="Times New Roman" panose="02020603050405020304" pitchFamily="18" charset="0"/>
                <a:cs typeface="Times New Roman" panose="02020603050405020304" pitchFamily="18" charset="0"/>
              </a:rPr>
              <a:t>mà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quay </a:t>
            </a:r>
            <a:r>
              <a:rPr lang="en-US" dirty="0" err="1" smtClean="0">
                <a:latin typeface="Times New Roman" panose="02020603050405020304" pitchFamily="18" charset="0"/>
                <a:cs typeface="Times New Roman" panose="02020603050405020304" pitchFamily="18" charset="0"/>
              </a:rPr>
              <a:t>lại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DSLK </a:t>
            </a:r>
            <a:r>
              <a:rPr lang="en-US" dirty="0" err="1" smtClean="0">
                <a:latin typeface="Times New Roman" panose="02020603050405020304" pitchFamily="18" charset="0"/>
                <a:cs typeface="Times New Roman" panose="02020603050405020304" pitchFamily="18" charset="0"/>
              </a:rPr>
              <a:t>vòng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DSLK </a:t>
            </a:r>
            <a:r>
              <a:rPr lang="en-US" dirty="0" err="1" smtClean="0">
                <a:latin typeface="Times New Roman" panose="02020603050405020304" pitchFamily="18" charset="0"/>
                <a:cs typeface="Times New Roman" panose="02020603050405020304" pitchFamily="18" charset="0"/>
              </a:rPr>
              <a:t>vòng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đôi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previous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cuối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2 </a:t>
            </a:r>
            <a:r>
              <a:rPr lang="en-US" dirty="0" err="1" smtClean="0">
                <a:latin typeface="Times New Roman" panose="02020603050405020304" pitchFamily="18" charset="0"/>
                <a:cs typeface="Times New Roman" panose="02020603050405020304" pitchFamily="18" charset="0"/>
              </a:rPr>
              <a:t>vòng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chiều</a:t>
            </a:r>
            <a:r>
              <a:rPr lang="en-US" dirty="0" smtClean="0">
                <a:latin typeface="Times New Roman" panose="02020603050405020304" pitchFamily="18" charset="0"/>
                <a:cs typeface="Times New Roman" panose="02020603050405020304" pitchFamily="18" charset="0"/>
              </a:rPr>
              <a:t>.</a:t>
            </a:r>
            <a:endParaRPr lang="en-US" dirty="0">
              <a:solidFill>
                <a:srgbClr val="92D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522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902360"/>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 DANH SÁCH LIÊN KẾT</a:t>
            </a:r>
          </a:p>
        </p:txBody>
      </p:sp>
      <p:sp>
        <p:nvSpPr>
          <p:cNvPr id="3" name="Content Placeholder 2"/>
          <p:cNvSpPr>
            <a:spLocks noGrp="1"/>
          </p:cNvSpPr>
          <p:nvPr>
            <p:ph idx="1"/>
          </p:nvPr>
        </p:nvSpPr>
        <p:spPr>
          <a:xfrm>
            <a:off x="838200" y="968721"/>
            <a:ext cx="10515600" cy="5495453"/>
          </a:xfrm>
        </p:spPr>
        <p:txBody>
          <a:bodyPr>
            <a:normAutofit/>
          </a:bodyPr>
          <a:lstStyle/>
          <a:p>
            <a:pPr marL="0" indent="0">
              <a:buNone/>
            </a:pPr>
            <a:r>
              <a:rPr lang="en-US" sz="2400" dirty="0">
                <a:solidFill>
                  <a:srgbClr val="92D050"/>
                </a:solidFill>
                <a:latin typeface="Times New Roman" panose="02020603050405020304" pitchFamily="18" charset="0"/>
                <a:cs typeface="Times New Roman" panose="02020603050405020304" pitchFamily="18" charset="0"/>
              </a:rPr>
              <a:t>	1. </a:t>
            </a:r>
            <a:r>
              <a:rPr lang="en-US" dirty="0" err="1" smtClean="0">
                <a:solidFill>
                  <a:srgbClr val="92D050"/>
                </a:solidFill>
                <a:latin typeface="Times New Roman" panose="02020603050405020304" pitchFamily="18" charset="0"/>
                <a:cs typeface="Times New Roman" panose="02020603050405020304" pitchFamily="18" charset="0"/>
              </a:rPr>
              <a:t>Giới</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thiệu</a:t>
            </a:r>
            <a:endParaRPr lang="en-US" dirty="0" smtClean="0">
              <a:solidFill>
                <a:srgbClr val="92D050"/>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(DSLK) </a:t>
            </a:r>
            <a:r>
              <a:rPr lang="vi-VN" sz="2000" dirty="0">
                <a:latin typeface="Times New Roman" panose="02020603050405020304" pitchFamily="18" charset="0"/>
                <a:cs typeface="Times New Roman" panose="02020603050405020304" pitchFamily="18" charset="0"/>
              </a:rPr>
              <a:t>là một tập hợp tuyến tính các phần tử dữ liệu,</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với thứ tự không</a:t>
            </a:r>
            <a:endParaRPr lang="en-US" sz="2000" dirty="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 được đưa ra bởi vị trí vật lý của chúng trong bộ nhớ. Thay vào đó,</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mỗi phần tử chỉ </a:t>
            </a:r>
            <a:r>
              <a:rPr lang="en-US" sz="2000" dirty="0" err="1">
                <a:latin typeface="Times New Roman" panose="02020603050405020304" pitchFamily="18" charset="0"/>
                <a:cs typeface="Times New Roman" panose="02020603050405020304" pitchFamily="18" charset="0"/>
              </a:rPr>
              <a:t>đến</a:t>
            </a:r>
            <a:r>
              <a:rPr lang="vi-VN" sz="2000" dirty="0">
                <a:latin typeface="Times New Roman" panose="02020603050405020304" pitchFamily="18" charset="0"/>
                <a:cs typeface="Times New Roman" panose="02020603050405020304" pitchFamily="18" charset="0"/>
              </a:rPr>
              <a:t> phần tử tiếp </a:t>
            </a:r>
            <a:endParaRPr lang="en-US" sz="2000" dirty="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theo. Nó là một </a:t>
            </a:r>
            <a:r>
              <a:rPr lang="en-US" sz="2000" dirty="0" err="1">
                <a:latin typeface="Times New Roman" panose="02020603050405020304" pitchFamily="18" charset="0"/>
                <a:cs typeface="Times New Roman" panose="02020603050405020304" pitchFamily="18" charset="0"/>
              </a:rPr>
              <a:t>cấu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vi-VN" sz="2000" dirty="0">
                <a:latin typeface="Times New Roman" panose="02020603050405020304" pitchFamily="18" charset="0"/>
                <a:cs typeface="Times New Roman" panose="02020603050405020304" pitchFamily="18" charset="0"/>
              </a:rPr>
              <a:t> bao gồm một tập</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hợp các n</a:t>
            </a:r>
            <a:r>
              <a:rPr lang="en-US" sz="2000" dirty="0" err="1">
                <a:latin typeface="Times New Roman" panose="02020603050405020304" pitchFamily="18" charset="0"/>
                <a:cs typeface="Times New Roman" panose="02020603050405020304" pitchFamily="18" charset="0"/>
              </a:rPr>
              <a:t>út</a:t>
            </a:r>
            <a:r>
              <a:rPr lang="vi-VN" sz="2000" dirty="0">
                <a:latin typeface="Times New Roman" panose="02020603050405020304" pitchFamily="18" charset="0"/>
                <a:cs typeface="Times New Roman" panose="02020603050405020304" pitchFamily="18" charset="0"/>
              </a:rPr>
              <a:t> cùng thể hiện một dã</a:t>
            </a:r>
            <a:r>
              <a:rPr lang="en-US" sz="2000" dirty="0">
                <a:latin typeface="Times New Roman" panose="02020603050405020304" pitchFamily="18" charset="0"/>
                <a:cs typeface="Times New Roman" panose="02020603050405020304" pitchFamily="18" charset="0"/>
              </a:rPr>
              <a:t>y.</a:t>
            </a:r>
          </a:p>
          <a:p>
            <a:pPr marL="0" indent="0">
              <a:buNone/>
            </a:pPr>
            <a:r>
              <a:rPr lang="en-US" sz="2000" dirty="0">
                <a:latin typeface="Times New Roman" panose="02020603050405020304" pitchFamily="18" charset="0"/>
                <a:cs typeface="Times New Roman" panose="02020603050405020304" pitchFamily="18" charset="0"/>
              </a:rPr>
              <a:t>	- </a:t>
            </a:r>
            <a:r>
              <a:rPr lang="vi-VN" sz="2000" dirty="0">
                <a:latin typeface="Times New Roman" panose="02020603050405020304" pitchFamily="18" charset="0"/>
                <a:cs typeface="Times New Roman" panose="02020603050405020304" pitchFamily="18" charset="0"/>
              </a:rPr>
              <a:t>Ở dạng cơ bản nhất, mỗi nút chứa: dữ liệu, và một tham chiếu (hay nói</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cách khác là </a:t>
            </a:r>
            <a:r>
              <a:rPr lang="vi-VN" sz="2000" i="1" dirty="0">
                <a:latin typeface="Times New Roman" panose="02020603050405020304" pitchFamily="18" charset="0"/>
                <a:cs typeface="Times New Roman" panose="02020603050405020304" pitchFamily="18" charset="0"/>
              </a:rPr>
              <a:t>liên</a:t>
            </a:r>
            <a:endParaRPr lang="en-US" sz="2000" i="1" dirty="0">
              <a:latin typeface="Times New Roman" panose="02020603050405020304" pitchFamily="18" charset="0"/>
              <a:cs typeface="Times New Roman" panose="02020603050405020304" pitchFamily="18" charset="0"/>
            </a:endParaRPr>
          </a:p>
          <a:p>
            <a:pPr marL="0" indent="0">
              <a:buNone/>
            </a:pPr>
            <a:r>
              <a:rPr lang="vi-VN" sz="2000" i="1" dirty="0">
                <a:latin typeface="Times New Roman" panose="02020603050405020304" pitchFamily="18" charset="0"/>
                <a:cs typeface="Times New Roman" panose="02020603050405020304" pitchFamily="18" charset="0"/>
              </a:rPr>
              <a:t> kết</a:t>
            </a:r>
            <a:r>
              <a:rPr lang="vi-VN" sz="2000" dirty="0">
                <a:latin typeface="Times New Roman" panose="02020603050405020304" pitchFamily="18" charset="0"/>
                <a:cs typeface="Times New Roman" panose="02020603050405020304" pitchFamily="18" charset="0"/>
              </a:rPr>
              <a:t>) tới nút kế tiếp trong dãy</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vi-VN" sz="2000" dirty="0">
                <a:latin typeface="Times New Roman" panose="02020603050405020304" pitchFamily="18" charset="0"/>
                <a:cs typeface="Times New Roman" panose="02020603050405020304" pitchFamily="18" charset="0"/>
              </a:rPr>
              <a:t>Danh sách liên kết là một trong những cấu trúc dữ liệu đơn giản và phổ</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biến nhất. Nó có</a:t>
            </a:r>
            <a:endParaRPr lang="en-US" sz="2000" dirty="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 thể được dùng để hiện thực một số kiểu dữ liệu trừu tượng phổ</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biến khác, bao</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gồm danh</a:t>
            </a:r>
            <a:r>
              <a:rPr lang="en-US" sz="2000" dirty="0">
                <a:latin typeface="Times New Roman" panose="02020603050405020304" pitchFamily="18" charset="0"/>
                <a:cs typeface="Times New Roman" panose="02020603050405020304" pitchFamily="18" charset="0"/>
              </a:rPr>
              <a:t> </a:t>
            </a:r>
          </a:p>
          <a:p>
            <a:pPr marL="0" indent="0">
              <a:buNone/>
            </a:pPr>
            <a:r>
              <a:rPr lang="vi-VN" sz="2000" dirty="0">
                <a:latin typeface="Times New Roman" panose="02020603050405020304" pitchFamily="18" charset="0"/>
                <a:cs typeface="Times New Roman" panose="02020603050405020304" pitchFamily="18" charset="0"/>
              </a:rPr>
              <a:t>sách (list), ngăn xếp (stack), hàng đợi</a:t>
            </a:r>
            <a:r>
              <a:rPr lang="en-US" sz="2000" dirty="0">
                <a:latin typeface="Times New Roman" panose="02020603050405020304" pitchFamily="18" charset="0"/>
                <a:cs typeface="Times New Roman" panose="02020603050405020304" pitchFamily="18" charset="0"/>
              </a:rPr>
              <a:t> (queue), </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159520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52629"/>
          </a:xfrm>
        </p:spPr>
        <p:txBody>
          <a:bodyPr>
            <a:normAutofit fontScale="90000"/>
          </a:bodyPr>
          <a:lstStyle/>
          <a:p>
            <a:r>
              <a:rPr lang="en-US" sz="2800" dirty="0">
                <a:solidFill>
                  <a:srgbClr val="FFC000"/>
                </a:solidFill>
                <a:latin typeface="Times New Roman" panose="02020603050405020304" pitchFamily="18" charset="0"/>
                <a:cs typeface="Times New Roman" panose="02020603050405020304" pitchFamily="18" charset="0"/>
              </a:rPr>
              <a:t>I. DANH SÁCH LIÊN KẾT</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086416"/>
            <a:ext cx="9434922" cy="5314384"/>
          </a:xfrm>
        </p:spPr>
        <p:txBody>
          <a:bodyPr>
            <a:normAutofit/>
          </a:bodyPr>
          <a:lstStyle/>
          <a:p>
            <a:pPr marL="0" indent="0">
              <a:buNone/>
            </a:pPr>
            <a:r>
              <a:rPr lang="en-US" dirty="0" smtClean="0">
                <a:solidFill>
                  <a:srgbClr val="92D050"/>
                </a:solidFill>
              </a:rPr>
              <a:t>8. So </a:t>
            </a:r>
            <a:r>
              <a:rPr lang="en-US" dirty="0" err="1" smtClean="0">
                <a:solidFill>
                  <a:srgbClr val="92D050"/>
                </a:solidFill>
              </a:rPr>
              <a:t>sánh</a:t>
            </a:r>
            <a:r>
              <a:rPr lang="en-US" dirty="0" smtClean="0">
                <a:solidFill>
                  <a:srgbClr val="92D050"/>
                </a:solidFill>
              </a:rPr>
              <a:t> DSLK </a:t>
            </a:r>
            <a:r>
              <a:rPr lang="en-US" dirty="0" err="1" smtClean="0">
                <a:solidFill>
                  <a:srgbClr val="92D050"/>
                </a:solidFill>
              </a:rPr>
              <a:t>với</a:t>
            </a:r>
            <a:r>
              <a:rPr lang="en-US" dirty="0" smtClean="0">
                <a:solidFill>
                  <a:srgbClr val="92D050"/>
                </a:solidFill>
              </a:rPr>
              <a:t> </a:t>
            </a:r>
            <a:r>
              <a:rPr lang="en-US" dirty="0" err="1" smtClean="0">
                <a:solidFill>
                  <a:srgbClr val="92D050"/>
                </a:solidFill>
              </a:rPr>
              <a:t>mảng</a:t>
            </a:r>
            <a:r>
              <a:rPr lang="en-US" dirty="0" smtClean="0">
                <a:solidFill>
                  <a:srgbClr val="92D050"/>
                </a:solidFill>
              </a:rPr>
              <a:t> </a:t>
            </a:r>
            <a:r>
              <a:rPr lang="en-US" dirty="0" err="1" smtClean="0">
                <a:solidFill>
                  <a:srgbClr val="92D050"/>
                </a:solidFill>
              </a:rPr>
              <a:t>động</a:t>
            </a:r>
            <a:endParaRPr lang="en-US" dirty="0" smtClean="0">
              <a:solidFill>
                <a:srgbClr val="92D050"/>
              </a:solidFill>
            </a:endParaRPr>
          </a:p>
          <a:p>
            <a:pPr marL="0" indent="0">
              <a:buNone/>
            </a:pPr>
            <a:r>
              <a:rPr lang="en-US" dirty="0">
                <a:solidFill>
                  <a:srgbClr val="92D050"/>
                </a:solidFill>
              </a:rPr>
              <a:t>	</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 con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a:t>
            </a:r>
            <a:r>
              <a:rPr lang="en-US" dirty="0" smtClean="0">
                <a:latin typeface="Times New Roman" panose="02020603050405020304" pitchFamily="18" charset="0"/>
                <a:cs typeface="Times New Roman" panose="02020603050405020304" pitchFamily="18" charset="0"/>
              </a:rPr>
              <a:t> 2 </a:t>
            </a:r>
            <a:r>
              <a:rPr lang="en-US" dirty="0" err="1" smtClean="0">
                <a:latin typeface="Times New Roman" panose="02020603050405020304" pitchFamily="18" charset="0"/>
                <a:cs typeface="Times New Roman" panose="02020603050405020304" pitchFamily="18" charset="0"/>
              </a:rPr>
              <a:t>đều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con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thước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chạy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a:t>
            </a:r>
          </a:p>
          <a:p>
            <a:pPr marL="0" indent="0">
              <a:buNone/>
            </a:pPr>
            <a:r>
              <a:rPr lang="en-US" dirty="0">
                <a:solidFill>
                  <a:srgbClr val="92D05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nhớ</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chạy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còn</a:t>
            </a:r>
            <a:r>
              <a:rPr lang="en-US" dirty="0" smtClean="0">
                <a:latin typeface="Times New Roman" panose="02020603050405020304" pitchFamily="18" charset="0"/>
                <a:cs typeface="Times New Roman" panose="02020603050405020304" pitchFamily="18" charset="0"/>
              </a:rPr>
              <a:t> DSLK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solidFill>
                  <a:srgbClr val="92D050"/>
                </a:solidFill>
              </a:rPr>
              <a:t>		</a:t>
            </a:r>
            <a:r>
              <a:rPr lang="en-US" dirty="0" smtClean="0"/>
              <a:t>+ </a:t>
            </a:r>
            <a:r>
              <a:rPr lang="en-US" dirty="0" smtClean="0">
                <a:latin typeface="Times New Roman" panose="02020603050405020304" pitchFamily="18" charset="0"/>
                <a:cs typeface="Times New Roman" panose="02020603050405020304" pitchFamily="18" charset="0"/>
              </a:rPr>
              <a:t>DSLK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con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next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node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ta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1 con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còn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chúng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a:t>
            </a:r>
          </a:p>
          <a:p>
            <a:pPr marL="0" indent="0">
              <a:buNone/>
            </a:pPr>
            <a:r>
              <a:rPr lang="en-US" dirty="0">
                <a:solidFill>
                  <a:srgbClr val="92D050"/>
                </a:solidFill>
                <a:latin typeface="Times New Roman" panose="02020603050405020304" pitchFamily="18" charset="0"/>
                <a:cs typeface="Times New Roman" panose="02020603050405020304" pitchFamily="18" charset="0"/>
              </a:rPr>
              <a:t>	</a:t>
            </a:r>
            <a:r>
              <a:rPr lang="en-US" dirty="0" smtClean="0">
                <a:solidFill>
                  <a:srgbClr val="92D05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DSLK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tránh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mảnh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nhớ</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mỗi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100kb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nhớ</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còn</a:t>
            </a:r>
            <a:r>
              <a:rPr lang="en-US" dirty="0" smtClean="0">
                <a:latin typeface="Times New Roman" panose="02020603050405020304" pitchFamily="18" charset="0"/>
                <a:cs typeface="Times New Roman" panose="02020603050405020304" pitchFamily="18" charset="0"/>
              </a:rPr>
              <a:t> 50kb,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nhớ</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Còn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DSLK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gặp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nhớ</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node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tục</a:t>
            </a:r>
            <a:r>
              <a:rPr lang="en-US" dirty="0" smtClean="0">
                <a:latin typeface="Times New Roman" panose="02020603050405020304" pitchFamily="18" charset="0"/>
                <a:cs typeface="Times New Roman" panose="02020603050405020304" pitchFamily="18" charset="0"/>
              </a:rPr>
              <a:t>.</a:t>
            </a:r>
            <a:endParaRPr lang="en-US" dirty="0">
              <a:solidFill>
                <a:srgbClr val="92D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9303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5077"/>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p>
        </p:txBody>
      </p:sp>
      <p:sp>
        <p:nvSpPr>
          <p:cNvPr id="3" name="Content Placeholder 2"/>
          <p:cNvSpPr>
            <a:spLocks noGrp="1"/>
          </p:cNvSpPr>
          <p:nvPr>
            <p:ph idx="1"/>
          </p:nvPr>
        </p:nvSpPr>
        <p:spPr>
          <a:xfrm>
            <a:off x="838200" y="1240325"/>
            <a:ext cx="10515600" cy="5142368"/>
          </a:xfrm>
        </p:spPr>
        <p:txBody>
          <a:bodyPr/>
          <a:lstStyle/>
          <a:p>
            <a:pPr marL="0" indent="0">
              <a:buNone/>
            </a:pPr>
            <a:r>
              <a:rPr lang="en-US" dirty="0">
                <a:solidFill>
                  <a:srgbClr val="92D050"/>
                </a:solidFill>
              </a:rPr>
              <a:t>	</a:t>
            </a:r>
            <a:r>
              <a:rPr lang="en-US" dirty="0" smtClean="0">
                <a:solidFill>
                  <a:srgbClr val="92D050"/>
                </a:solidFill>
                <a:latin typeface="Times New Roman" panose="02020603050405020304" pitchFamily="18" charset="0"/>
                <a:cs typeface="Times New Roman" panose="02020603050405020304" pitchFamily="18" charset="0"/>
              </a:rPr>
              <a:t>I. </a:t>
            </a:r>
            <a:r>
              <a:rPr lang="en-US" dirty="0" err="1" smtClean="0">
                <a:solidFill>
                  <a:srgbClr val="92D050"/>
                </a:solidFill>
                <a:latin typeface="Times New Roman" panose="02020603050405020304" pitchFamily="18" charset="0"/>
                <a:cs typeface="Times New Roman" panose="02020603050405020304" pitchFamily="18" charset="0"/>
              </a:rPr>
              <a:t>Giới</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thiệu</a:t>
            </a:r>
            <a:endParaRPr lang="en-US" dirty="0" smtClean="0">
              <a:solidFill>
                <a:srgbClr val="92D050"/>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lưu</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nút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nút</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nhưng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nút</a:t>
            </a:r>
            <a:r>
              <a:rPr lang="en-US" sz="2000" dirty="0">
                <a:latin typeface="Times New Roman" panose="02020603050405020304" pitchFamily="18" charset="0"/>
                <a:cs typeface="Times New Roman" panose="02020603050405020304" pitchFamily="18" charset="0"/>
              </a:rPr>
              <a:t> con.</a:t>
            </a:r>
          </a:p>
          <a:p>
            <a:pPr marL="0" indent="0">
              <a:buNone/>
            </a:pPr>
            <a:r>
              <a:rPr lang="en-US" sz="2000" dirty="0">
                <a:latin typeface="Times New Roman" panose="02020603050405020304" pitchFamily="18" charset="0"/>
                <a:cs typeface="Times New Roman" panose="02020603050405020304" pitchFamily="18" charset="0"/>
              </a:rPr>
              <a:t>	- CNPTK l</a:t>
            </a:r>
            <a:r>
              <a:rPr lang="vi-VN" sz="2000" dirty="0">
                <a:latin typeface="Times New Roman" panose="02020603050405020304" pitchFamily="18" charset="0"/>
                <a:cs typeface="Times New Roman" panose="02020603050405020304" pitchFamily="18" charset="0"/>
              </a:rPr>
              <a:t>à cây nhị phân mà khoá tại mỗi nút cây lớn hơn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vi-VN" sz="2000" dirty="0">
                <a:latin typeface="Times New Roman" panose="02020603050405020304" pitchFamily="18" charset="0"/>
                <a:cs typeface="Times New Roman" panose="02020603050405020304" pitchFamily="18" charset="0"/>
              </a:rPr>
              <a:t> khoá của tất cả các nút thuộc cây con bên trái và nhỏ hơn khoá của tất cả các nút thuộc cây con bên phải</a:t>
            </a:r>
            <a:r>
              <a:rPr lang="vi-VN" sz="2000" b="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1 node </a:t>
            </a:r>
            <a:r>
              <a:rPr lang="en-US" sz="2000" dirty="0" err="1">
                <a:latin typeface="Times New Roman" panose="02020603050405020304" pitchFamily="18" charset="0"/>
                <a:cs typeface="Times New Roman" panose="02020603050405020304" pitchFamily="18" charset="0"/>
              </a:rPr>
              <a:t>duy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node cha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gốc</a:t>
            </a:r>
            <a:r>
              <a:rPr lang="vi-VN" sz="2000" b="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node con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lá</a:t>
            </a:r>
            <a:r>
              <a:rPr lang="en-US" sz="2000" dirty="0"/>
              <a:t>.</a:t>
            </a:r>
          </a:p>
          <a:p>
            <a:pPr marL="0" indent="0">
              <a:buNone/>
            </a:pPr>
            <a:r>
              <a:rPr lang="en-US" sz="2000" dirty="0"/>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1 DSLK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cây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p>
          <a:p>
            <a:pPr marL="0" indent="0">
              <a:buNone/>
            </a:pPr>
            <a:r>
              <a:rPr lang="en-US" sz="2000" dirty="0" err="1">
                <a:latin typeface="Times New Roman" panose="02020603050405020304" pitchFamily="18" charset="0"/>
                <a:cs typeface="Times New Roman" panose="02020603050405020304" pitchFamily="18" charset="0"/>
              </a:rPr>
              <a:t>trái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7104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03596"/>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p>
        </p:txBody>
      </p:sp>
      <p:sp>
        <p:nvSpPr>
          <p:cNvPr id="3" name="Content Placeholder 2"/>
          <p:cNvSpPr>
            <a:spLocks noGrp="1"/>
          </p:cNvSpPr>
          <p:nvPr>
            <p:ph idx="1"/>
          </p:nvPr>
        </p:nvSpPr>
        <p:spPr>
          <a:xfrm>
            <a:off x="838200" y="1186005"/>
            <a:ext cx="10515600" cy="4990959"/>
          </a:xfrm>
        </p:spPr>
        <p:txBody>
          <a:bodyPr/>
          <a:lstStyle/>
          <a:p>
            <a:pPr marL="0" indent="0">
              <a:buNone/>
            </a:pPr>
            <a:r>
              <a:rPr lang="en-US" sz="2400" dirty="0">
                <a:solidFill>
                  <a:srgbClr val="92D050"/>
                </a:solidFill>
                <a:latin typeface="Times New Roman" panose="02020603050405020304" pitchFamily="18" charset="0"/>
                <a:cs typeface="Times New Roman" panose="02020603050405020304" pitchFamily="18" charset="0"/>
              </a:rPr>
              <a:t>	</a:t>
            </a:r>
            <a:r>
              <a:rPr lang="en-US" dirty="0" smtClean="0">
                <a:solidFill>
                  <a:srgbClr val="92D050"/>
                </a:solidFill>
                <a:latin typeface="Times New Roman" panose="02020603050405020304" pitchFamily="18" charset="0"/>
                <a:cs typeface="Times New Roman" panose="02020603050405020304" pitchFamily="18" charset="0"/>
              </a:rPr>
              <a:t>2. </a:t>
            </a:r>
            <a:r>
              <a:rPr lang="en-US" dirty="0" err="1" smtClean="0">
                <a:solidFill>
                  <a:srgbClr val="92D050"/>
                </a:solidFill>
                <a:latin typeface="Times New Roman" panose="02020603050405020304" pitchFamily="18" charset="0"/>
                <a:cs typeface="Times New Roman" panose="02020603050405020304" pitchFamily="18" charset="0"/>
              </a:rPr>
              <a:t>Ưu</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điểm</a:t>
            </a:r>
            <a:r>
              <a:rPr lang="en-US" dirty="0" smtClean="0">
                <a:solidFill>
                  <a:srgbClr val="92D050"/>
                </a:solidFill>
                <a:latin typeface="Times New Roman" panose="02020603050405020304" pitchFamily="18" charset="0"/>
                <a:cs typeface="Times New Roman" panose="02020603050405020304" pitchFamily="18" charset="0"/>
              </a:rPr>
              <a:t> – </a:t>
            </a:r>
            <a:r>
              <a:rPr lang="en-US" dirty="0" err="1" smtClean="0">
                <a:solidFill>
                  <a:srgbClr val="92D050"/>
                </a:solidFill>
                <a:latin typeface="Times New Roman" panose="02020603050405020304" pitchFamily="18" charset="0"/>
                <a:cs typeface="Times New Roman" panose="02020603050405020304" pitchFamily="18" charset="0"/>
              </a:rPr>
              <a:t>nhược</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điểm</a:t>
            </a:r>
            <a:r>
              <a:rPr lang="en-US" dirty="0" smtClean="0">
                <a:solidFill>
                  <a:srgbClr val="92D05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CTKNP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ưu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DSLK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nhanh</a:t>
            </a:r>
            <a:r>
              <a:rPr lang="en-US" sz="2000" dirty="0">
                <a:latin typeface="Times New Roman" panose="02020603050405020304" pitchFamily="18" charset="0"/>
                <a:cs typeface="Times New Roman" panose="02020603050405020304" pitchFamily="18" charset="0"/>
              </a:rPr>
              <a:t> =&gt; </a:t>
            </a:r>
            <a:r>
              <a:rPr lang="en-US" sz="2000" dirty="0" err="1">
                <a:latin typeface="Times New Roman" panose="02020603050405020304" pitchFamily="18" charset="0"/>
                <a:cs typeface="Times New Roman" panose="02020603050405020304" pitchFamily="18" charset="0"/>
              </a:rPr>
              <a:t>ưu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mảng</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Thao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dàng</a:t>
            </a:r>
            <a:r>
              <a:rPr lang="en-US" sz="2000" dirty="0">
                <a:latin typeface="Times New Roman" panose="02020603050405020304" pitchFamily="18" charset="0"/>
                <a:cs typeface="Times New Roman" panose="02020603050405020304" pitchFamily="18" charset="0"/>
              </a:rPr>
              <a:t> =&gt; </a:t>
            </a:r>
            <a:r>
              <a:rPr lang="en-US" sz="2000" dirty="0" err="1">
                <a:latin typeface="Times New Roman" panose="02020603050405020304" pitchFamily="18" charset="0"/>
                <a:cs typeface="Times New Roman" panose="02020603050405020304" pitchFamily="18" charset="0"/>
              </a:rPr>
              <a:t>ưu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DSLK</a:t>
            </a:r>
          </a:p>
          <a:p>
            <a:pPr marL="0" indent="0">
              <a:buNone/>
            </a:pP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nhớ</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US" dirty="0" smtClean="0"/>
              <a:t>	</a:t>
            </a:r>
            <a:endParaRPr lang="en-US" dirty="0"/>
          </a:p>
        </p:txBody>
      </p:sp>
    </p:spTree>
    <p:extLst>
      <p:ext uri="{BB962C8B-B14F-4D97-AF65-F5344CB8AC3E}">
        <p14:creationId xmlns:p14="http://schemas.microsoft.com/office/powerpoint/2010/main" val="27486616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03596"/>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p>
        </p:txBody>
      </p:sp>
      <p:sp>
        <p:nvSpPr>
          <p:cNvPr id="3" name="Content Placeholder 2"/>
          <p:cNvSpPr>
            <a:spLocks noGrp="1"/>
          </p:cNvSpPr>
          <p:nvPr>
            <p:ph idx="1"/>
          </p:nvPr>
        </p:nvSpPr>
        <p:spPr>
          <a:xfrm>
            <a:off x="838200" y="1276539"/>
            <a:ext cx="10515600" cy="3892991"/>
          </a:xfrm>
        </p:spPr>
        <p:txBody>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CNPTK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smtClean="0">
              <a:latin typeface="Times New Roman" panose="02020603050405020304" pitchFamily="18" charset="0"/>
              <a:cs typeface="Times New Roman" panose="02020603050405020304" pitchFamily="18" charset="0"/>
            </a:endParaRPr>
          </a:p>
          <a:p>
            <a:pPr marL="0" indent="0">
              <a:buNone/>
            </a:pPr>
            <a:r>
              <a:rPr lang="en-US" dirty="0">
                <a:solidFill>
                  <a:srgbClr val="92D050"/>
                </a:solidFill>
                <a:latin typeface="Times New Roman" panose="02020603050405020304" pitchFamily="18" charset="0"/>
                <a:cs typeface="Times New Roman" panose="02020603050405020304" pitchFamily="18" charset="0"/>
              </a:rPr>
              <a:t>	 </a:t>
            </a:r>
            <a:r>
              <a:rPr lang="en-US" dirty="0" smtClean="0">
                <a:solidFill>
                  <a:srgbClr val="92D050"/>
                </a:solidFill>
                <a:latin typeface="Times New Roman" panose="02020603050405020304" pitchFamily="18" charset="0"/>
                <a:cs typeface="Times New Roman" panose="02020603050405020304" pitchFamily="18" charset="0"/>
              </a:rPr>
              <a:t>   </a:t>
            </a:r>
            <a:r>
              <a:rPr lang="en-US" sz="2400" dirty="0">
                <a:solidFill>
                  <a:srgbClr val="92D050"/>
                </a:solidFill>
                <a:latin typeface="Times New Roman" panose="02020603050405020304" pitchFamily="18" charset="0"/>
                <a:cs typeface="Times New Roman" panose="02020603050405020304" pitchFamily="18" charset="0"/>
              </a:rPr>
              <a:t>3.1 </a:t>
            </a:r>
            <a:r>
              <a:rPr lang="en-US" sz="2400" dirty="0" err="1">
                <a:solidFill>
                  <a:srgbClr val="92D050"/>
                </a:solidFill>
                <a:latin typeface="Times New Roman" panose="02020603050405020304" pitchFamily="18" charset="0"/>
                <a:cs typeface="Times New Roman" panose="02020603050405020304" pitchFamily="18" charset="0"/>
              </a:rPr>
              <a:t>Các</a:t>
            </a:r>
            <a:r>
              <a:rPr lang="en-US" sz="2400" dirty="0">
                <a:solidFill>
                  <a:srgbClr val="92D050"/>
                </a:solidFill>
                <a:latin typeface="Times New Roman" panose="02020603050405020304" pitchFamily="18" charset="0"/>
                <a:cs typeface="Times New Roman" panose="02020603050405020304" pitchFamily="18" charset="0"/>
              </a:rPr>
              <a:t> </a:t>
            </a:r>
            <a:r>
              <a:rPr lang="en-US" sz="2400" dirty="0" err="1">
                <a:solidFill>
                  <a:srgbClr val="92D050"/>
                </a:solidFill>
                <a:latin typeface="Times New Roman" panose="02020603050405020304" pitchFamily="18" charset="0"/>
                <a:cs typeface="Times New Roman" panose="02020603050405020304" pitchFamily="18" charset="0"/>
              </a:rPr>
              <a:t>loại</a:t>
            </a:r>
            <a:r>
              <a:rPr lang="en-US" sz="2400" dirty="0">
                <a:solidFill>
                  <a:srgbClr val="92D050"/>
                </a:solidFill>
                <a:latin typeface="Times New Roman" panose="02020603050405020304" pitchFamily="18" charset="0"/>
                <a:cs typeface="Times New Roman" panose="02020603050405020304" pitchFamily="18" charset="0"/>
              </a:rPr>
              <a:t> </a:t>
            </a:r>
            <a:r>
              <a:rPr lang="en-US" sz="2400" dirty="0" err="1">
                <a:solidFill>
                  <a:srgbClr val="92D050"/>
                </a:solidFill>
                <a:latin typeface="Times New Roman" panose="02020603050405020304" pitchFamily="18" charset="0"/>
                <a:cs typeface="Times New Roman" panose="02020603050405020304" pitchFamily="18" charset="0"/>
              </a:rPr>
              <a:t>cây</a:t>
            </a:r>
            <a:r>
              <a:rPr lang="en-US" sz="2400" dirty="0">
                <a:solidFill>
                  <a:srgbClr val="92D050"/>
                </a:solidFill>
                <a:latin typeface="Times New Roman" panose="02020603050405020304" pitchFamily="18" charset="0"/>
                <a:cs typeface="Times New Roman" panose="02020603050405020304" pitchFamily="18" charset="0"/>
              </a:rPr>
              <a:t> NPTK</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4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CNPTK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Cây</a:t>
            </a:r>
            <a:r>
              <a:rPr lang="en-US" sz="2000" dirty="0">
                <a:latin typeface="Times New Roman" panose="02020603050405020304" pitchFamily="18" charset="0"/>
                <a:cs typeface="Times New Roman" panose="02020603050405020304" pitchFamily="18" charset="0"/>
              </a:rPr>
              <a:t> 2 – 3 – 4 </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cây</a:t>
            </a:r>
            <a:r>
              <a:rPr lang="en-US" sz="2000" dirty="0">
                <a:latin typeface="Times New Roman" panose="02020603050405020304" pitchFamily="18" charset="0"/>
                <a:cs typeface="Times New Roman" panose="02020603050405020304" pitchFamily="18" charset="0"/>
              </a:rPr>
              <a:t> AVL)</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đen</a:t>
            </a:r>
            <a:endParaRPr lang="en-US" sz="2000" dirty="0"/>
          </a:p>
        </p:txBody>
      </p:sp>
    </p:spTree>
    <p:extLst>
      <p:ext uri="{BB962C8B-B14F-4D97-AF65-F5344CB8AC3E}">
        <p14:creationId xmlns:p14="http://schemas.microsoft.com/office/powerpoint/2010/main" val="39888367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9299"/>
            <a:ext cx="10515600" cy="615637"/>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p>
        </p:txBody>
      </p:sp>
      <p:sp>
        <p:nvSpPr>
          <p:cNvPr id="3" name="Content Placeholder 2"/>
          <p:cNvSpPr>
            <a:spLocks noGrp="1"/>
          </p:cNvSpPr>
          <p:nvPr>
            <p:ph idx="1"/>
          </p:nvPr>
        </p:nvSpPr>
        <p:spPr>
          <a:xfrm>
            <a:off x="838200" y="1131683"/>
            <a:ext cx="10515600" cy="5142368"/>
          </a:xfrm>
        </p:spPr>
        <p:txBody>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CNPTK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solidFill>
                  <a:srgbClr val="92D050"/>
                </a:solidFill>
              </a:rPr>
              <a:t>	    </a:t>
            </a:r>
            <a:r>
              <a:rPr lang="en-US" sz="2400" dirty="0">
                <a:solidFill>
                  <a:srgbClr val="92D050"/>
                </a:solidFill>
                <a:latin typeface="Times New Roman" panose="02020603050405020304" pitchFamily="18" charset="0"/>
                <a:cs typeface="Times New Roman" panose="02020603050405020304" pitchFamily="18" charset="0"/>
              </a:rPr>
              <a:t>3.2. </a:t>
            </a:r>
            <a:r>
              <a:rPr lang="en-US" sz="2400" dirty="0" err="1">
                <a:solidFill>
                  <a:srgbClr val="92D050"/>
                </a:solidFill>
                <a:latin typeface="Times New Roman" panose="02020603050405020304" pitchFamily="18" charset="0"/>
                <a:cs typeface="Times New Roman" panose="02020603050405020304" pitchFamily="18" charset="0"/>
              </a:rPr>
              <a:t>Các</a:t>
            </a:r>
            <a:r>
              <a:rPr lang="en-US" sz="2400" dirty="0">
                <a:solidFill>
                  <a:srgbClr val="92D050"/>
                </a:solidFill>
                <a:latin typeface="Times New Roman" panose="02020603050405020304" pitchFamily="18" charset="0"/>
                <a:cs typeface="Times New Roman" panose="02020603050405020304" pitchFamily="18" charset="0"/>
              </a:rPr>
              <a:t> </a:t>
            </a:r>
            <a:r>
              <a:rPr lang="en-US" sz="2400" dirty="0" err="1">
                <a:solidFill>
                  <a:srgbClr val="92D050"/>
                </a:solidFill>
                <a:latin typeface="Times New Roman" panose="02020603050405020304" pitchFamily="18" charset="0"/>
                <a:cs typeface="Times New Roman" panose="02020603050405020304" pitchFamily="18" charset="0"/>
              </a:rPr>
              <a:t>ví</a:t>
            </a:r>
            <a:r>
              <a:rPr lang="en-US" sz="2400" dirty="0">
                <a:solidFill>
                  <a:srgbClr val="92D050"/>
                </a:solidFill>
                <a:latin typeface="Times New Roman" panose="02020603050405020304" pitchFamily="18" charset="0"/>
                <a:cs typeface="Times New Roman" panose="02020603050405020304" pitchFamily="18" charset="0"/>
              </a:rPr>
              <a:t> </a:t>
            </a:r>
            <a:r>
              <a:rPr lang="en-US" sz="2400" dirty="0" err="1">
                <a:solidFill>
                  <a:srgbClr val="92D050"/>
                </a:solidFill>
                <a:latin typeface="Times New Roman" panose="02020603050405020304" pitchFamily="18" charset="0"/>
                <a:cs typeface="Times New Roman" panose="02020603050405020304" pitchFamily="18" charset="0"/>
              </a:rPr>
              <a:t>dụ</a:t>
            </a:r>
            <a:endParaRPr lang="en-US" sz="2000" dirty="0">
              <a:solidFill>
                <a:srgbClr val="92D050"/>
              </a:solidFill>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CNPTK</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node</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node</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node</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Duyệt</a:t>
            </a:r>
            <a:r>
              <a:rPr lang="en-US" sz="2000" dirty="0">
                <a:latin typeface="Times New Roman" panose="02020603050405020304" pitchFamily="18" charset="0"/>
                <a:cs typeface="Times New Roman" panose="02020603050405020304" pitchFamily="18" charset="0"/>
              </a:rPr>
              <a:t> &amp;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endParaRPr lang="en-US" sz="20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9874850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4541"/>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p>
        </p:txBody>
      </p:sp>
      <p:sp>
        <p:nvSpPr>
          <p:cNvPr id="3" name="Content Placeholder 2"/>
          <p:cNvSpPr>
            <a:spLocks noGrp="1"/>
          </p:cNvSpPr>
          <p:nvPr>
            <p:ph idx="1"/>
          </p:nvPr>
        </p:nvSpPr>
        <p:spPr>
          <a:xfrm>
            <a:off x="838200" y="1204111"/>
            <a:ext cx="10515600" cy="4972852"/>
          </a:xfrm>
        </p:spPr>
        <p:txBody>
          <a:bodyPr>
            <a:normAutofit/>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CNPTK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t>	    </a:t>
            </a:r>
            <a:r>
              <a:rPr lang="en-US" sz="2400" dirty="0">
                <a:latin typeface="Times New Roman" panose="02020603050405020304" pitchFamily="18" charset="0"/>
                <a:cs typeface="Times New Roman" panose="02020603050405020304" pitchFamily="18" charset="0"/>
              </a:rPr>
              <a:t>3.2.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3.2.1. </a:t>
            </a:r>
            <a:r>
              <a:rPr lang="en-US" sz="2400" dirty="0" err="1">
                <a:latin typeface="Times New Roman" panose="02020603050405020304" pitchFamily="18" charset="0"/>
                <a:cs typeface="Times New Roman" panose="02020603050405020304" pitchFamily="18" charset="0"/>
              </a:rPr>
              <a:t>Cây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92D050"/>
                </a:solidFill>
                <a:latin typeface="Times New Roman" panose="02020603050405020304" pitchFamily="18" charset="0"/>
                <a:cs typeface="Times New Roman" panose="02020603050405020304" pitchFamily="18" charset="0"/>
              </a:rPr>
              <a:t>		  3.2.1.1. </a:t>
            </a:r>
            <a:r>
              <a:rPr lang="en-US" sz="2400" dirty="0" err="1">
                <a:solidFill>
                  <a:srgbClr val="92D050"/>
                </a:solidFill>
                <a:latin typeface="Times New Roman" panose="02020603050405020304" pitchFamily="18" charset="0"/>
                <a:cs typeface="Times New Roman" panose="02020603050405020304" pitchFamily="18" charset="0"/>
              </a:rPr>
              <a:t>Tạo</a:t>
            </a:r>
            <a:r>
              <a:rPr lang="en-US" sz="2400" dirty="0">
                <a:solidFill>
                  <a:srgbClr val="92D050"/>
                </a:solidFill>
                <a:latin typeface="Times New Roman" panose="02020603050405020304" pitchFamily="18" charset="0"/>
                <a:cs typeface="Times New Roman" panose="02020603050405020304" pitchFamily="18" charset="0"/>
              </a:rPr>
              <a:t> node</a:t>
            </a:r>
          </a:p>
          <a:p>
            <a:pPr marL="0" indent="0">
              <a:buNone/>
            </a:pPr>
            <a:r>
              <a:rPr lang="en-US" dirty="0" smtClean="0"/>
              <a:t>		</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3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DSLK </a:t>
            </a:r>
            <a:r>
              <a:rPr lang="en-US" sz="2000" dirty="0" err="1">
                <a:latin typeface="Times New Roman" panose="02020603050405020304" pitchFamily="18" charset="0"/>
                <a:cs typeface="Times New Roman" panose="02020603050405020304" pitchFamily="18" charset="0"/>
              </a:rPr>
              <a:t>đôi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1 data(</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2 con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left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right.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1 node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left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right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null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solidFill>
                  <a:srgbClr val="00B0F0"/>
                </a:solidFill>
                <a:latin typeface="Times New Roman" panose="02020603050405020304" pitchFamily="18" charset="0"/>
                <a:cs typeface="Times New Roman" panose="02020603050405020304" pitchFamily="18" charset="0"/>
              </a:rPr>
              <a:t>Hình</a:t>
            </a:r>
            <a:r>
              <a:rPr lang="en-US" sz="2000" dirty="0" smtClean="0">
                <a:solidFill>
                  <a:srgbClr val="00B0F0"/>
                </a:solidFill>
                <a:latin typeface="Times New Roman" panose="02020603050405020304" pitchFamily="18" charset="0"/>
                <a:cs typeface="Times New Roman" panose="02020603050405020304" pitchFamily="18" charset="0"/>
              </a:rPr>
              <a:t> 29. </a:t>
            </a:r>
            <a:r>
              <a:rPr lang="en-US" sz="2000" dirty="0">
                <a:solidFill>
                  <a:srgbClr val="00B0F0"/>
                </a:solidFill>
                <a:latin typeface="Times New Roman" panose="02020603050405020304" pitchFamily="18" charset="0"/>
                <a:cs typeface="Times New Roman" panose="02020603050405020304" pitchFamily="18" charset="0"/>
              </a:rPr>
              <a:t>Node</a:t>
            </a:r>
          </a:p>
        </p:txBody>
      </p:sp>
      <p:pic>
        <p:nvPicPr>
          <p:cNvPr id="4" name="Picture 3"/>
          <p:cNvPicPr>
            <a:picLocks noChangeAspect="1"/>
          </p:cNvPicPr>
          <p:nvPr/>
        </p:nvPicPr>
        <p:blipFill>
          <a:blip r:embed="rId2"/>
          <a:stretch>
            <a:fillRect/>
          </a:stretch>
        </p:blipFill>
        <p:spPr>
          <a:xfrm>
            <a:off x="3937551" y="4476561"/>
            <a:ext cx="3990975" cy="838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413785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2115"/>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p>
        </p:txBody>
      </p:sp>
      <p:sp>
        <p:nvSpPr>
          <p:cNvPr id="3" name="Content Placeholder 2"/>
          <p:cNvSpPr>
            <a:spLocks noGrp="1"/>
          </p:cNvSpPr>
          <p:nvPr>
            <p:ph idx="1"/>
          </p:nvPr>
        </p:nvSpPr>
        <p:spPr>
          <a:xfrm>
            <a:off x="838200" y="1167897"/>
            <a:ext cx="10515600" cy="5009067"/>
          </a:xfrm>
        </p:spPr>
        <p:txBody>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CNPTK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t>	    </a:t>
            </a:r>
            <a:r>
              <a:rPr lang="en-US" sz="2400" dirty="0">
                <a:latin typeface="Times New Roman" panose="02020603050405020304" pitchFamily="18" charset="0"/>
                <a:cs typeface="Times New Roman" panose="02020603050405020304" pitchFamily="18" charset="0"/>
              </a:rPr>
              <a:t>3.2.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3.2.1. </a:t>
            </a:r>
            <a:r>
              <a:rPr lang="en-US" sz="2400" dirty="0" err="1">
                <a:latin typeface="Times New Roman" panose="02020603050405020304" pitchFamily="18" charset="0"/>
                <a:cs typeface="Times New Roman" panose="02020603050405020304" pitchFamily="18" charset="0"/>
              </a:rPr>
              <a:t>Cây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92D050"/>
                </a:solidFill>
                <a:latin typeface="Times New Roman" panose="02020603050405020304" pitchFamily="18" charset="0"/>
                <a:cs typeface="Times New Roman" panose="02020603050405020304" pitchFamily="18" charset="0"/>
              </a:rPr>
              <a:t>		  3.2.1.2. </a:t>
            </a:r>
            <a:r>
              <a:rPr lang="en-US" sz="2400" dirty="0" err="1">
                <a:solidFill>
                  <a:srgbClr val="92D050"/>
                </a:solidFill>
                <a:latin typeface="Times New Roman" panose="02020603050405020304" pitchFamily="18" charset="0"/>
                <a:cs typeface="Times New Roman" panose="02020603050405020304" pitchFamily="18" charset="0"/>
              </a:rPr>
              <a:t>Thêm</a:t>
            </a:r>
            <a:r>
              <a:rPr lang="en-US" sz="2400" dirty="0">
                <a:solidFill>
                  <a:srgbClr val="92D050"/>
                </a:solidFill>
                <a:latin typeface="Times New Roman" panose="02020603050405020304" pitchFamily="18" charset="0"/>
                <a:cs typeface="Times New Roman" panose="02020603050405020304" pitchFamily="18" charset="0"/>
              </a:rPr>
              <a:t> node</a:t>
            </a:r>
          </a:p>
          <a:p>
            <a:pPr marL="0" indent="0">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&lt;= node </a:t>
            </a:r>
            <a:r>
              <a:rPr lang="en-US" sz="2000" dirty="0" err="1">
                <a:latin typeface="Times New Roman" panose="02020603050405020304" pitchFamily="18" charset="0"/>
                <a:cs typeface="Times New Roman" panose="02020603050405020304" pitchFamily="18" charset="0"/>
              </a:rPr>
              <a:t>gốc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so </a:t>
            </a:r>
            <a:r>
              <a:rPr lang="en-US" sz="2000" dirty="0" err="1">
                <a:latin typeface="Times New Roman" panose="02020603050405020304" pitchFamily="18" charset="0"/>
                <a:cs typeface="Times New Roman" panose="02020603050405020304" pitchFamily="18" charset="0"/>
              </a:rPr>
              <a:t>sánh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node con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&gt; node </a:t>
            </a:r>
            <a:r>
              <a:rPr lang="en-US" sz="2000" dirty="0" err="1">
                <a:latin typeface="Times New Roman" panose="02020603050405020304" pitchFamily="18" charset="0"/>
                <a:cs typeface="Times New Roman" panose="02020603050405020304" pitchFamily="18" charset="0"/>
              </a:rPr>
              <a:t>gốc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so </a:t>
            </a:r>
            <a:r>
              <a:rPr lang="en-US" sz="2000" dirty="0" err="1">
                <a:latin typeface="Times New Roman" panose="02020603050405020304" pitchFamily="18" charset="0"/>
                <a:cs typeface="Times New Roman" panose="02020603050405020304" pitchFamily="18" charset="0"/>
              </a:rPr>
              <a:t>sánh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node con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lặp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thao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lá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node con)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028452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307818"/>
            <a:ext cx="10515600" cy="622223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a:t>
            </a:r>
            <a:r>
              <a:rPr lang="en-US" sz="2000" dirty="0" err="1"/>
              <a:t>Quan</a:t>
            </a:r>
            <a:r>
              <a:rPr lang="en-US" sz="2000" dirty="0"/>
              <a:t> </a:t>
            </a:r>
            <a:r>
              <a:rPr lang="en-US" sz="2000" dirty="0" err="1"/>
              <a:t>sát</a:t>
            </a:r>
            <a:r>
              <a:rPr lang="en-US" sz="2000" dirty="0"/>
              <a:t> </a:t>
            </a:r>
            <a:r>
              <a:rPr lang="en-US" sz="2000" dirty="0" err="1"/>
              <a:t>quá</a:t>
            </a:r>
            <a:r>
              <a:rPr lang="en-US" sz="2000" dirty="0"/>
              <a:t> </a:t>
            </a:r>
            <a:r>
              <a:rPr lang="en-US" sz="2000" dirty="0" err="1"/>
              <a:t>trình</a:t>
            </a:r>
            <a:r>
              <a:rPr lang="en-US" sz="2000" dirty="0"/>
              <a:t> </a:t>
            </a:r>
            <a:r>
              <a:rPr lang="en-US" sz="2000" dirty="0" err="1"/>
              <a:t>chèn</a:t>
            </a:r>
            <a:r>
              <a:rPr lang="en-US" sz="2000" dirty="0"/>
              <a:t> node </a:t>
            </a:r>
            <a:r>
              <a:rPr lang="en-US" sz="2000" dirty="0" err="1"/>
              <a:t>có</a:t>
            </a:r>
            <a:r>
              <a:rPr lang="en-US" sz="2000" dirty="0"/>
              <a:t> key=17 </a:t>
            </a:r>
            <a:r>
              <a:rPr lang="en-US" sz="2000" dirty="0" err="1"/>
              <a:t>như</a:t>
            </a:r>
            <a:r>
              <a:rPr lang="en-US" sz="2000" dirty="0"/>
              <a:t> </a:t>
            </a:r>
            <a:r>
              <a:rPr lang="en-US" sz="2000" dirty="0" err="1"/>
              <a:t>trên</a:t>
            </a:r>
            <a:r>
              <a:rPr lang="en-US" sz="2000" dirty="0"/>
              <a:t> </a:t>
            </a:r>
            <a:r>
              <a:rPr lang="en-US" sz="2000" dirty="0" err="1"/>
              <a:t>hình</a:t>
            </a:r>
            <a:r>
              <a:rPr lang="en-US" sz="2000" dirty="0"/>
              <a:t> 24: </a:t>
            </a:r>
          </a:p>
          <a:p>
            <a:pPr marL="0" indent="0">
              <a:buNone/>
            </a:pPr>
            <a:r>
              <a:rPr lang="en-US" sz="2000" dirty="0"/>
              <a:t>	*</a:t>
            </a:r>
            <a:r>
              <a:rPr lang="en-US" sz="2000" dirty="0" err="1"/>
              <a:t>chú</a:t>
            </a:r>
            <a:r>
              <a:rPr lang="en-US" sz="2000" dirty="0"/>
              <a:t> </a:t>
            </a:r>
            <a:r>
              <a:rPr lang="en-US" sz="2000" dirty="0" err="1"/>
              <a:t>thích</a:t>
            </a:r>
            <a:r>
              <a:rPr lang="en-US" sz="2000" dirty="0"/>
              <a:t>: node(X) </a:t>
            </a:r>
            <a:r>
              <a:rPr lang="en-US" sz="2000" dirty="0" err="1"/>
              <a:t>là</a:t>
            </a:r>
            <a:r>
              <a:rPr lang="en-US" sz="2000" dirty="0"/>
              <a:t> node </a:t>
            </a:r>
            <a:r>
              <a:rPr lang="en-US" sz="2000" dirty="0" err="1"/>
              <a:t>có</a:t>
            </a:r>
            <a:r>
              <a:rPr lang="en-US" sz="2000" dirty="0"/>
              <a:t> </a:t>
            </a:r>
            <a:r>
              <a:rPr lang="en-US" sz="2000" dirty="0" err="1"/>
              <a:t>giá</a:t>
            </a:r>
            <a:r>
              <a:rPr lang="en-US" sz="2000" dirty="0"/>
              <a:t> </a:t>
            </a:r>
            <a:r>
              <a:rPr lang="en-US" sz="2000" dirty="0" err="1"/>
              <a:t>trị</a:t>
            </a:r>
            <a:r>
              <a:rPr lang="en-US" sz="2000" dirty="0"/>
              <a:t> key=X.</a:t>
            </a:r>
          </a:p>
          <a:p>
            <a:pPr>
              <a:buFont typeface="Wingdings" panose="05000000000000000000" pitchFamily="2" charset="2"/>
              <a:buChar char="v"/>
            </a:pPr>
            <a:r>
              <a:rPr lang="en-US" sz="2000" dirty="0"/>
              <a:t> </a:t>
            </a:r>
            <a:r>
              <a:rPr lang="en-US" sz="2000" dirty="0" err="1"/>
              <a:t>Bước</a:t>
            </a:r>
            <a:r>
              <a:rPr lang="en-US" sz="2000" dirty="0"/>
              <a:t> 1: so </a:t>
            </a:r>
            <a:r>
              <a:rPr lang="en-US" sz="2000" dirty="0" err="1"/>
              <a:t>sánh</a:t>
            </a:r>
            <a:r>
              <a:rPr lang="en-US" sz="2000" dirty="0"/>
              <a:t> node(17) </a:t>
            </a:r>
            <a:r>
              <a:rPr lang="en-US" sz="2000" dirty="0" err="1"/>
              <a:t>với</a:t>
            </a:r>
            <a:r>
              <a:rPr lang="en-US" sz="2000" dirty="0"/>
              <a:t> node(10). </a:t>
            </a:r>
            <a:r>
              <a:rPr lang="en-US" sz="2000" dirty="0" err="1"/>
              <a:t>Vì</a:t>
            </a:r>
            <a:r>
              <a:rPr lang="en-US" sz="2000" dirty="0"/>
              <a:t> 17&gt;10 </a:t>
            </a:r>
            <a:r>
              <a:rPr lang="en-US" sz="2000" dirty="0" err="1" smtClean="0"/>
              <a:t>nên</a:t>
            </a:r>
            <a:r>
              <a:rPr lang="en-US" sz="2000" dirty="0" smtClean="0"/>
              <a:t> </a:t>
            </a:r>
            <a:r>
              <a:rPr lang="en-US" sz="2000" dirty="0" err="1"/>
              <a:t>tiếp</a:t>
            </a:r>
            <a:r>
              <a:rPr lang="en-US" sz="2000" dirty="0"/>
              <a:t> </a:t>
            </a:r>
            <a:r>
              <a:rPr lang="en-US" sz="2000" dirty="0" err="1" smtClean="0"/>
              <a:t>tục</a:t>
            </a:r>
            <a:r>
              <a:rPr lang="en-US" dirty="0" smtClean="0"/>
              <a:t> </a:t>
            </a:r>
            <a:r>
              <a:rPr lang="en-US" sz="2000" dirty="0" smtClean="0"/>
              <a:t>so </a:t>
            </a:r>
            <a:r>
              <a:rPr lang="en-US" sz="2000" dirty="0" err="1"/>
              <a:t>sánh</a:t>
            </a:r>
            <a:r>
              <a:rPr lang="en-US" sz="2000" dirty="0"/>
              <a:t> </a:t>
            </a:r>
            <a:r>
              <a:rPr lang="en-US" sz="2000" dirty="0" err="1"/>
              <a:t>với</a:t>
            </a:r>
            <a:r>
              <a:rPr lang="en-US" sz="2000" dirty="0"/>
              <a:t> node con </a:t>
            </a:r>
            <a:r>
              <a:rPr lang="en-US" sz="2000" dirty="0" err="1"/>
              <a:t>bên</a:t>
            </a:r>
            <a:r>
              <a:rPr lang="en-US" sz="2000" dirty="0"/>
              <a:t> </a:t>
            </a:r>
            <a:r>
              <a:rPr lang="en-US" sz="2000" dirty="0" err="1"/>
              <a:t>phải</a:t>
            </a:r>
            <a:r>
              <a:rPr lang="en-US" sz="2000" dirty="0"/>
              <a:t> </a:t>
            </a:r>
            <a:r>
              <a:rPr lang="en-US" sz="2000" dirty="0" err="1"/>
              <a:t>của</a:t>
            </a:r>
            <a:r>
              <a:rPr lang="en-US" sz="2000" dirty="0"/>
              <a:t> node(10).</a:t>
            </a:r>
          </a:p>
          <a:p>
            <a:pPr>
              <a:buFont typeface="Wingdings" panose="05000000000000000000" pitchFamily="2" charset="2"/>
              <a:buChar char="v"/>
            </a:pPr>
            <a:r>
              <a:rPr lang="en-US" sz="2000" dirty="0"/>
              <a:t> </a:t>
            </a:r>
            <a:r>
              <a:rPr lang="en-US" sz="2000" dirty="0" err="1"/>
              <a:t>Bước</a:t>
            </a:r>
            <a:r>
              <a:rPr lang="en-US" sz="2000" dirty="0"/>
              <a:t> 2: so </a:t>
            </a:r>
            <a:r>
              <a:rPr lang="en-US" sz="2000" dirty="0" err="1"/>
              <a:t>sánh</a:t>
            </a:r>
            <a:r>
              <a:rPr lang="en-US" sz="2000" dirty="0"/>
              <a:t> node(17) </a:t>
            </a:r>
            <a:r>
              <a:rPr lang="en-US" sz="2000" dirty="0" err="1"/>
              <a:t>với</a:t>
            </a:r>
            <a:r>
              <a:rPr lang="en-US" sz="2000" dirty="0"/>
              <a:t> node(15). </a:t>
            </a:r>
            <a:r>
              <a:rPr lang="en-US" sz="2000" dirty="0" err="1"/>
              <a:t>Vì</a:t>
            </a:r>
            <a:r>
              <a:rPr lang="en-US" sz="2000" dirty="0"/>
              <a:t> 17&gt;15 </a:t>
            </a:r>
            <a:r>
              <a:rPr lang="en-US" sz="2000" dirty="0" err="1" smtClean="0"/>
              <a:t>nên</a:t>
            </a:r>
            <a:r>
              <a:rPr lang="en-US" sz="2000" dirty="0" smtClean="0"/>
              <a:t> </a:t>
            </a:r>
            <a:r>
              <a:rPr lang="en-US" sz="2000" dirty="0" err="1"/>
              <a:t>tiếp</a:t>
            </a:r>
            <a:r>
              <a:rPr lang="en-US" sz="2000" dirty="0"/>
              <a:t> </a:t>
            </a:r>
            <a:r>
              <a:rPr lang="en-US" sz="2000" dirty="0" err="1"/>
              <a:t>tục</a:t>
            </a:r>
            <a:r>
              <a:rPr lang="en-US" sz="2000" dirty="0"/>
              <a:t> </a:t>
            </a:r>
            <a:r>
              <a:rPr lang="en-US" sz="2000" dirty="0" smtClean="0"/>
              <a:t>so </a:t>
            </a:r>
            <a:r>
              <a:rPr lang="en-US" sz="2000" dirty="0" err="1"/>
              <a:t>sánh</a:t>
            </a:r>
            <a:r>
              <a:rPr lang="en-US" sz="2000" dirty="0"/>
              <a:t> </a:t>
            </a:r>
            <a:r>
              <a:rPr lang="en-US" sz="2000" dirty="0" err="1"/>
              <a:t>với</a:t>
            </a:r>
            <a:r>
              <a:rPr lang="en-US" sz="2000" dirty="0"/>
              <a:t> node con </a:t>
            </a:r>
            <a:r>
              <a:rPr lang="en-US" sz="2000" dirty="0" err="1"/>
              <a:t>bên</a:t>
            </a:r>
            <a:r>
              <a:rPr lang="en-US" sz="2000" dirty="0"/>
              <a:t> </a:t>
            </a:r>
            <a:r>
              <a:rPr lang="en-US" sz="2000" dirty="0" err="1"/>
              <a:t>phải</a:t>
            </a:r>
            <a:r>
              <a:rPr lang="en-US" sz="2000" dirty="0"/>
              <a:t> </a:t>
            </a:r>
            <a:r>
              <a:rPr lang="en-US" sz="2000" dirty="0" err="1"/>
              <a:t>của</a:t>
            </a:r>
            <a:r>
              <a:rPr lang="en-US" sz="2000" dirty="0"/>
              <a:t> node(15).</a:t>
            </a:r>
          </a:p>
          <a:p>
            <a:pPr>
              <a:buFont typeface="Wingdings" panose="05000000000000000000" pitchFamily="2" charset="2"/>
              <a:buChar char="v"/>
            </a:pPr>
            <a:r>
              <a:rPr lang="en-US" sz="2000" dirty="0"/>
              <a:t> </a:t>
            </a:r>
            <a:r>
              <a:rPr lang="en-US" sz="2000" dirty="0" err="1"/>
              <a:t>Bước</a:t>
            </a:r>
            <a:r>
              <a:rPr lang="en-US" sz="2000" dirty="0"/>
              <a:t> 3: so </a:t>
            </a:r>
            <a:r>
              <a:rPr lang="en-US" sz="2000" dirty="0" err="1"/>
              <a:t>sánh</a:t>
            </a:r>
            <a:r>
              <a:rPr lang="en-US" sz="2000" dirty="0"/>
              <a:t> node(17) </a:t>
            </a:r>
            <a:r>
              <a:rPr lang="en-US" sz="2000" dirty="0" err="1"/>
              <a:t>với</a:t>
            </a:r>
            <a:r>
              <a:rPr lang="en-US" sz="2000" dirty="0"/>
              <a:t> node(20). </a:t>
            </a:r>
            <a:r>
              <a:rPr lang="en-US" sz="2000" dirty="0" err="1"/>
              <a:t>Vì</a:t>
            </a:r>
            <a:r>
              <a:rPr lang="en-US" sz="2000" dirty="0"/>
              <a:t> 17&lt;20 </a:t>
            </a:r>
            <a:r>
              <a:rPr lang="en-US" sz="2000" dirty="0" err="1"/>
              <a:t>nên</a:t>
            </a:r>
            <a:r>
              <a:rPr lang="en-US" sz="2000" dirty="0"/>
              <a:t> </a:t>
            </a:r>
            <a:r>
              <a:rPr lang="en-US" sz="2000" dirty="0" err="1"/>
              <a:t>tiếp</a:t>
            </a:r>
            <a:r>
              <a:rPr lang="en-US" sz="2000" dirty="0"/>
              <a:t> </a:t>
            </a:r>
            <a:r>
              <a:rPr lang="en-US" sz="2000" dirty="0" err="1"/>
              <a:t>tục</a:t>
            </a:r>
            <a:r>
              <a:rPr lang="en-US" sz="2000" dirty="0"/>
              <a:t>	</a:t>
            </a:r>
            <a:r>
              <a:rPr lang="en-US" sz="2000" dirty="0" smtClean="0"/>
              <a:t> so </a:t>
            </a:r>
            <a:r>
              <a:rPr lang="en-US" sz="2000" dirty="0" err="1"/>
              <a:t>sánh</a:t>
            </a:r>
            <a:r>
              <a:rPr lang="en-US" sz="2000" dirty="0"/>
              <a:t> </a:t>
            </a:r>
            <a:r>
              <a:rPr lang="en-US" sz="2000" dirty="0" err="1"/>
              <a:t>với</a:t>
            </a:r>
            <a:r>
              <a:rPr lang="en-US" sz="2000" dirty="0"/>
              <a:t> node con </a:t>
            </a:r>
            <a:r>
              <a:rPr lang="en-US" sz="2000" dirty="0" err="1"/>
              <a:t>bên</a:t>
            </a:r>
            <a:r>
              <a:rPr lang="en-US" sz="2000" dirty="0"/>
              <a:t> </a:t>
            </a:r>
            <a:r>
              <a:rPr lang="en-US" sz="2000" dirty="0" err="1"/>
              <a:t>trái</a:t>
            </a:r>
            <a:r>
              <a:rPr lang="en-US" sz="2000" dirty="0"/>
              <a:t> </a:t>
            </a:r>
            <a:r>
              <a:rPr lang="en-US" sz="2000" dirty="0" err="1"/>
              <a:t>của</a:t>
            </a:r>
            <a:r>
              <a:rPr lang="en-US" sz="2000" dirty="0"/>
              <a:t> node(20).</a:t>
            </a:r>
          </a:p>
          <a:p>
            <a:pPr>
              <a:buFont typeface="Wingdings" panose="05000000000000000000" pitchFamily="2" charset="2"/>
              <a:buChar char="v"/>
            </a:pPr>
            <a:r>
              <a:rPr lang="en-US" sz="2000" dirty="0"/>
              <a:t> </a:t>
            </a:r>
            <a:r>
              <a:rPr lang="en-US" sz="2000" dirty="0" err="1"/>
              <a:t>Bước</a:t>
            </a:r>
            <a:r>
              <a:rPr lang="en-US" sz="2000" dirty="0"/>
              <a:t> 4: </a:t>
            </a:r>
            <a:r>
              <a:rPr lang="en-US" sz="2000" dirty="0" err="1"/>
              <a:t>vì</a:t>
            </a:r>
            <a:r>
              <a:rPr lang="en-US" sz="2000" dirty="0"/>
              <a:t> </a:t>
            </a:r>
            <a:r>
              <a:rPr lang="en-US" sz="2000" dirty="0" err="1"/>
              <a:t>bên</a:t>
            </a:r>
            <a:r>
              <a:rPr lang="en-US" sz="2000" dirty="0"/>
              <a:t> </a:t>
            </a:r>
            <a:r>
              <a:rPr lang="en-US" sz="2000" dirty="0" err="1"/>
              <a:t>trái</a:t>
            </a:r>
            <a:r>
              <a:rPr lang="en-US" sz="2000" dirty="0"/>
              <a:t> node(20) </a:t>
            </a:r>
            <a:r>
              <a:rPr lang="en-US" sz="2000" dirty="0" err="1"/>
              <a:t>không</a:t>
            </a:r>
            <a:r>
              <a:rPr lang="en-US" sz="2000" dirty="0"/>
              <a:t> </a:t>
            </a:r>
            <a:r>
              <a:rPr lang="en-US" sz="2000" dirty="0" err="1"/>
              <a:t>có</a:t>
            </a:r>
            <a:r>
              <a:rPr lang="en-US" sz="2000" dirty="0"/>
              <a:t> node con </a:t>
            </a:r>
            <a:r>
              <a:rPr lang="en-US" sz="2000" dirty="0" err="1"/>
              <a:t>nào</a:t>
            </a:r>
            <a:r>
              <a:rPr lang="en-US" sz="2000" dirty="0"/>
              <a:t> -&gt; </a:t>
            </a:r>
            <a:r>
              <a:rPr lang="en-US" sz="2000" dirty="0" err="1"/>
              <a:t>đây</a:t>
            </a:r>
            <a:r>
              <a:rPr lang="en-US" sz="2000" dirty="0"/>
              <a:t> </a:t>
            </a:r>
            <a:r>
              <a:rPr lang="en-US" sz="2000" dirty="0" err="1"/>
              <a:t>là</a:t>
            </a:r>
            <a:r>
              <a:rPr lang="en-US" sz="2000" dirty="0"/>
              <a:t> </a:t>
            </a:r>
            <a:r>
              <a:rPr lang="en-US" sz="2000" dirty="0" err="1" smtClean="0"/>
              <a:t>vị</a:t>
            </a:r>
            <a:r>
              <a:rPr lang="en-US" sz="2000" dirty="0" smtClean="0"/>
              <a:t> </a:t>
            </a:r>
            <a:r>
              <a:rPr lang="en-US" sz="2000" dirty="0" err="1"/>
              <a:t>trí</a:t>
            </a:r>
            <a:r>
              <a:rPr lang="en-US" sz="2000" dirty="0"/>
              <a:t> </a:t>
            </a:r>
            <a:r>
              <a:rPr lang="en-US" sz="2000" dirty="0" err="1"/>
              <a:t>cần</a:t>
            </a:r>
            <a:r>
              <a:rPr lang="en-US" sz="2000" dirty="0"/>
              <a:t> </a:t>
            </a:r>
            <a:r>
              <a:rPr lang="en-US" sz="2000" dirty="0" err="1"/>
              <a:t>chèn</a:t>
            </a:r>
            <a:r>
              <a:rPr lang="en-US" sz="2000" dirty="0"/>
              <a:t> node(17).</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en-US" dirty="0" err="1" smtClean="0">
                <a:solidFill>
                  <a:srgbClr val="00B0F0"/>
                </a:solidFill>
              </a:rPr>
              <a:t>Hình</a:t>
            </a:r>
            <a:r>
              <a:rPr lang="en-US" dirty="0" smtClean="0">
                <a:solidFill>
                  <a:srgbClr val="00B0F0"/>
                </a:solidFill>
              </a:rPr>
              <a:t> 30. </a:t>
            </a:r>
            <a:r>
              <a:rPr lang="en-US" dirty="0" err="1">
                <a:solidFill>
                  <a:srgbClr val="00B0F0"/>
                </a:solidFill>
              </a:rPr>
              <a:t>Chèn</a:t>
            </a:r>
            <a:r>
              <a:rPr lang="en-US" dirty="0">
                <a:solidFill>
                  <a:srgbClr val="00B0F0"/>
                </a:solidFill>
              </a:rPr>
              <a:t> node</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err="1" smtClean="0">
                <a:solidFill>
                  <a:srgbClr val="00B0F0"/>
                </a:solidFill>
                <a:latin typeface="Times New Roman" panose="02020603050405020304" pitchFamily="18" charset="0"/>
                <a:cs typeface="Times New Roman" panose="02020603050405020304" pitchFamily="18" charset="0"/>
              </a:rPr>
              <a:t>Hình</a:t>
            </a:r>
            <a:r>
              <a:rPr lang="en-US" sz="2000" dirty="0" smtClean="0">
                <a:solidFill>
                  <a:srgbClr val="00B0F0"/>
                </a:solidFill>
                <a:latin typeface="Times New Roman" panose="02020603050405020304" pitchFamily="18" charset="0"/>
                <a:cs typeface="Times New Roman" panose="02020603050405020304" pitchFamily="18" charset="0"/>
              </a:rPr>
              <a:t> 31. </a:t>
            </a:r>
            <a:r>
              <a:rPr lang="en-US" sz="2000" dirty="0">
                <a:solidFill>
                  <a:srgbClr val="00B0F0"/>
                </a:solidFill>
                <a:latin typeface="Times New Roman" panose="02020603050405020304" pitchFamily="18" charset="0"/>
                <a:cs typeface="Times New Roman" panose="02020603050405020304" pitchFamily="18" charset="0"/>
              </a:rPr>
              <a:t>Code </a:t>
            </a:r>
            <a:r>
              <a:rPr lang="en-US" sz="2000" dirty="0" err="1">
                <a:solidFill>
                  <a:srgbClr val="00B0F0"/>
                </a:solidFill>
                <a:latin typeface="Times New Roman" panose="02020603050405020304" pitchFamily="18" charset="0"/>
                <a:cs typeface="Times New Roman" panose="02020603050405020304" pitchFamily="18" charset="0"/>
              </a:rPr>
              <a:t>chèn</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smtClean="0">
                <a:solidFill>
                  <a:srgbClr val="00B0F0"/>
                </a:solidFill>
                <a:latin typeface="Times New Roman" panose="02020603050405020304" pitchFamily="18" charset="0"/>
                <a:cs typeface="Times New Roman" panose="02020603050405020304" pitchFamily="18" charset="0"/>
              </a:rPr>
              <a:t>node</a:t>
            </a:r>
            <a:endParaRPr lang="en-US" sz="2000" dirty="0">
              <a:solidFill>
                <a:srgbClr val="00B0F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662027" y="3920704"/>
            <a:ext cx="3727931" cy="170989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9930" y="3804248"/>
            <a:ext cx="3680460" cy="19428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57899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9324"/>
            <a:ext cx="10515600" cy="531168"/>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p>
        </p:txBody>
      </p:sp>
      <p:sp>
        <p:nvSpPr>
          <p:cNvPr id="3" name="Content Placeholder 2"/>
          <p:cNvSpPr>
            <a:spLocks noGrp="1"/>
          </p:cNvSpPr>
          <p:nvPr>
            <p:ph idx="1"/>
          </p:nvPr>
        </p:nvSpPr>
        <p:spPr>
          <a:xfrm>
            <a:off x="838200" y="760493"/>
            <a:ext cx="10704968" cy="5758003"/>
          </a:xfrm>
        </p:spPr>
        <p:txBody>
          <a:bodyPr>
            <a:normAutofit/>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CNPTK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t>	    </a:t>
            </a:r>
            <a:r>
              <a:rPr lang="en-US" sz="2400" dirty="0">
                <a:latin typeface="Times New Roman" panose="02020603050405020304" pitchFamily="18" charset="0"/>
                <a:cs typeface="Times New Roman" panose="02020603050405020304" pitchFamily="18" charset="0"/>
              </a:rPr>
              <a:t>3.2.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3.2.1. </a:t>
            </a:r>
            <a:r>
              <a:rPr lang="en-US" sz="2400" dirty="0" err="1">
                <a:latin typeface="Times New Roman" panose="02020603050405020304" pitchFamily="18" charset="0"/>
                <a:cs typeface="Times New Roman" panose="02020603050405020304" pitchFamily="18" charset="0"/>
              </a:rPr>
              <a:t>Cây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92D050"/>
                </a:solidFill>
                <a:latin typeface="Times New Roman" panose="02020603050405020304" pitchFamily="18" charset="0"/>
                <a:cs typeface="Times New Roman" panose="02020603050405020304" pitchFamily="18" charset="0"/>
              </a:rPr>
              <a:t>		    3.2.1.3. </a:t>
            </a:r>
            <a:r>
              <a:rPr lang="en-US" sz="2400" dirty="0" err="1">
                <a:solidFill>
                  <a:srgbClr val="92D050"/>
                </a:solidFill>
                <a:latin typeface="Times New Roman" panose="02020603050405020304" pitchFamily="18" charset="0"/>
                <a:cs typeface="Times New Roman" panose="02020603050405020304" pitchFamily="18" charset="0"/>
              </a:rPr>
              <a:t>Xóa</a:t>
            </a:r>
            <a:r>
              <a:rPr lang="en-US" sz="2400" dirty="0">
                <a:solidFill>
                  <a:srgbClr val="92D050"/>
                </a:solidFill>
                <a:latin typeface="Times New Roman" panose="02020603050405020304" pitchFamily="18" charset="0"/>
                <a:cs typeface="Times New Roman" panose="02020603050405020304" pitchFamily="18" charset="0"/>
              </a:rPr>
              <a:t> node</a:t>
            </a:r>
          </a:p>
          <a:p>
            <a:pPr marL="0" indent="0">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3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node X:</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lá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hưởng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cây</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1 con ta </a:t>
            </a:r>
            <a:r>
              <a:rPr lang="en-US" sz="2000" dirty="0" err="1">
                <a:latin typeface="Times New Roman" panose="02020603050405020304" pitchFamily="18" charset="0"/>
                <a:cs typeface="Times New Roman" panose="02020603050405020304" pitchFamily="18" charset="0"/>
              </a:rPr>
              <a:t>móc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nối</a:t>
            </a:r>
            <a:r>
              <a:rPr lang="en-US" sz="2000" dirty="0">
                <a:latin typeface="Times New Roman" panose="02020603050405020304" pitchFamily="18" charset="0"/>
                <a:cs typeface="Times New Roman" panose="02020603050405020304" pitchFamily="18" charset="0"/>
              </a:rPr>
              <a:t> cha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node.</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2 con, ta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1 node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1 con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node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Y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lên</a:t>
            </a:r>
            <a:r>
              <a:rPr lang="en-US" sz="2000" dirty="0">
                <a:latin typeface="Times New Roman" panose="02020603050405020304" pitchFamily="18" charset="0"/>
                <a:cs typeface="Times New Roman" panose="02020603050405020304" pitchFamily="18" charset="0"/>
              </a:rPr>
              <a:t> X.</a:t>
            </a:r>
          </a:p>
          <a:p>
            <a:pPr marL="0" indent="0">
              <a:buNone/>
            </a:pPr>
            <a:r>
              <a:rPr lang="en-US" sz="2000" dirty="0">
                <a:latin typeface="Times New Roman" panose="02020603050405020304" pitchFamily="18" charset="0"/>
                <a:cs typeface="Times New Roman" panose="02020603050405020304" pitchFamily="18" charset="0"/>
              </a:rPr>
              <a:t>			* Ta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Y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Y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a:t>
            </a:r>
          </a:p>
          <a:p>
            <a:pPr marL="0" lvl="2"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 Y</a:t>
            </a:r>
            <a:r>
              <a:rPr lang="en-US" dirty="0" smtClean="0"/>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node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key </a:t>
            </a:r>
            <a:r>
              <a:rPr lang="en-US" dirty="0" err="1">
                <a:latin typeface="Times New Roman" panose="02020603050405020304" pitchFamily="18" charset="0"/>
                <a:cs typeface="Times New Roman" panose="02020603050405020304" pitchFamily="18" charset="0"/>
              </a:rPr>
              <a:t>nhỏ</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nhất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nhất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X.</a:t>
            </a:r>
            <a:endParaRPr lang="en-US" dirty="0">
              <a:latin typeface="Times New Roman" panose="02020603050405020304" pitchFamily="18" charset="0"/>
              <a:cs typeface="Times New Roman" panose="02020603050405020304" pitchFamily="18" charset="0"/>
            </a:endParaRPr>
          </a:p>
          <a:p>
            <a:pPr marL="0" indent="0">
              <a:buNone/>
            </a:pPr>
            <a:r>
              <a:rPr lang="en-US" sz="2000" dirty="0"/>
              <a:t>				</a:t>
            </a:r>
            <a:r>
              <a:rPr lang="en-US" sz="2000" dirty="0">
                <a:latin typeface="Times New Roman" panose="02020603050405020304" pitchFamily="18" charset="0"/>
                <a:cs typeface="Times New Roman" panose="02020603050405020304" pitchFamily="18" charset="0"/>
              </a:rPr>
              <a:t>2) Y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key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cây</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trái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X.</a:t>
            </a:r>
            <a:endParaRPr lang="en-US" sz="2000" dirty="0"/>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366842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513060"/>
          </a:xfrm>
        </p:spPr>
        <p:txBody>
          <a:bodyPr>
            <a:normAutofit fontScale="90000"/>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p>
        </p:txBody>
      </p:sp>
      <p:sp>
        <p:nvSpPr>
          <p:cNvPr id="3" name="Content Placeholder 2"/>
          <p:cNvSpPr>
            <a:spLocks noGrp="1"/>
          </p:cNvSpPr>
          <p:nvPr>
            <p:ph idx="1"/>
          </p:nvPr>
        </p:nvSpPr>
        <p:spPr>
          <a:xfrm>
            <a:off x="838200" y="956492"/>
            <a:ext cx="10515600" cy="5371880"/>
          </a:xfrm>
        </p:spPr>
        <p:txBody>
          <a:bodyPr/>
          <a:lstStyle/>
          <a:p>
            <a:pPr marL="0" indent="0">
              <a:buNone/>
            </a:pPr>
            <a:r>
              <a:rPr lang="en-US" dirty="0" smtClean="0"/>
              <a:t>	</a:t>
            </a: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CNPTK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a:p>
            <a:pPr marL="0" indent="0">
              <a:buNone/>
            </a:pPr>
            <a:r>
              <a:rPr lang="en-US" dirty="0"/>
              <a:t>	    </a:t>
            </a:r>
            <a:r>
              <a:rPr lang="en-US" sz="2400" dirty="0">
                <a:latin typeface="Times New Roman" panose="02020603050405020304" pitchFamily="18" charset="0"/>
                <a:cs typeface="Times New Roman" panose="02020603050405020304" pitchFamily="18" charset="0"/>
              </a:rPr>
              <a:t>3.2.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3.2.1. </a:t>
            </a:r>
            <a:r>
              <a:rPr lang="en-US" sz="2400" dirty="0" err="1">
                <a:latin typeface="Times New Roman" panose="02020603050405020304" pitchFamily="18" charset="0"/>
                <a:cs typeface="Times New Roman" panose="02020603050405020304" pitchFamily="18" charset="0"/>
              </a:rPr>
              <a:t>Cây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92D050"/>
                </a:solidFill>
                <a:latin typeface="Times New Roman" panose="02020603050405020304" pitchFamily="18" charset="0"/>
                <a:cs typeface="Times New Roman" panose="02020603050405020304" pitchFamily="18" charset="0"/>
              </a:rPr>
              <a:t>		    3.2.1.3. </a:t>
            </a:r>
            <a:r>
              <a:rPr lang="en-US" sz="2400" dirty="0" err="1">
                <a:solidFill>
                  <a:srgbClr val="92D050"/>
                </a:solidFill>
                <a:latin typeface="Times New Roman" panose="02020603050405020304" pitchFamily="18" charset="0"/>
                <a:cs typeface="Times New Roman" panose="02020603050405020304" pitchFamily="18" charset="0"/>
              </a:rPr>
              <a:t>Xóa</a:t>
            </a:r>
            <a:r>
              <a:rPr lang="en-US" sz="2400" dirty="0">
                <a:solidFill>
                  <a:srgbClr val="92D050"/>
                </a:solidFill>
                <a:latin typeface="Times New Roman" panose="02020603050405020304" pitchFamily="18" charset="0"/>
                <a:cs typeface="Times New Roman" panose="02020603050405020304" pitchFamily="18" charset="0"/>
              </a:rPr>
              <a:t> node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dirty="0" err="1" smtClean="0">
                <a:solidFill>
                  <a:srgbClr val="00B0F0"/>
                </a:solidFill>
                <a:latin typeface="Times New Roman" panose="02020603050405020304" pitchFamily="18" charset="0"/>
                <a:cs typeface="Times New Roman" panose="02020603050405020304" pitchFamily="18" charset="0"/>
              </a:rPr>
              <a:t>Hình</a:t>
            </a:r>
            <a:r>
              <a:rPr lang="en-US" dirty="0" smtClean="0">
                <a:solidFill>
                  <a:srgbClr val="00B0F0"/>
                </a:solidFill>
                <a:latin typeface="Times New Roman" panose="02020603050405020304" pitchFamily="18" charset="0"/>
                <a:cs typeface="Times New Roman" panose="02020603050405020304" pitchFamily="18" charset="0"/>
              </a:rPr>
              <a:t> 32. </a:t>
            </a:r>
            <a:r>
              <a:rPr lang="en-US" dirty="0" err="1">
                <a:solidFill>
                  <a:srgbClr val="00B0F0"/>
                </a:solidFill>
                <a:latin typeface="Times New Roman" panose="02020603050405020304" pitchFamily="18" charset="0"/>
                <a:cs typeface="Times New Roman" panose="02020603050405020304" pitchFamily="18" charset="0"/>
              </a:rPr>
              <a:t>Xóa</a:t>
            </a:r>
            <a:r>
              <a:rPr lang="en-US" dirty="0">
                <a:solidFill>
                  <a:srgbClr val="00B0F0"/>
                </a:solidFill>
                <a:latin typeface="Times New Roman" panose="02020603050405020304" pitchFamily="18" charset="0"/>
                <a:cs typeface="Times New Roman" panose="02020603050405020304" pitchFamily="18" charset="0"/>
              </a:rPr>
              <a:t> node 1 con	</a:t>
            </a:r>
            <a:r>
              <a:rPr lang="en-US" dirty="0" smtClean="0">
                <a:solidFill>
                  <a:srgbClr val="00B0F0"/>
                </a:solidFill>
                <a:latin typeface="Times New Roman" panose="02020603050405020304" pitchFamily="18" charset="0"/>
                <a:cs typeface="Times New Roman" panose="02020603050405020304" pitchFamily="18" charset="0"/>
              </a:rPr>
              <a:t>			</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Hình</a:t>
            </a: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33. </a:t>
            </a:r>
            <a:r>
              <a:rPr lang="en-US" dirty="0" err="1">
                <a:solidFill>
                  <a:srgbClr val="00B0F0"/>
                </a:solidFill>
                <a:latin typeface="Times New Roman" panose="02020603050405020304" pitchFamily="18" charset="0"/>
                <a:cs typeface="Times New Roman" panose="02020603050405020304" pitchFamily="18" charset="0"/>
              </a:rPr>
              <a:t>Xóa</a:t>
            </a:r>
            <a:r>
              <a:rPr lang="en-US" dirty="0">
                <a:solidFill>
                  <a:srgbClr val="00B0F0"/>
                </a:solidFill>
                <a:latin typeface="Times New Roman" panose="02020603050405020304" pitchFamily="18" charset="0"/>
                <a:cs typeface="Times New Roman" panose="02020603050405020304" pitchFamily="18" charset="0"/>
              </a:rPr>
              <a:t> node 2 con</a:t>
            </a:r>
          </a:p>
          <a:p>
            <a:pPr marL="0" indent="0">
              <a:buNone/>
            </a:pPr>
            <a:endParaRPr lang="en-US" dirty="0"/>
          </a:p>
        </p:txBody>
      </p:sp>
      <p:pic>
        <p:nvPicPr>
          <p:cNvPr id="4" name="Picture 3"/>
          <p:cNvPicPr>
            <a:picLocks noChangeAspect="1"/>
          </p:cNvPicPr>
          <p:nvPr/>
        </p:nvPicPr>
        <p:blipFill>
          <a:blip r:embed="rId2"/>
          <a:stretch>
            <a:fillRect/>
          </a:stretch>
        </p:blipFill>
        <p:spPr>
          <a:xfrm>
            <a:off x="2323961" y="2890075"/>
            <a:ext cx="3578663" cy="2164268"/>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6871390" y="2525918"/>
            <a:ext cx="3664015" cy="27094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14999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733332"/>
            <a:ext cx="8946541" cy="5515068"/>
          </a:xfrm>
        </p:spPr>
        <p:txBody>
          <a:bodyPr/>
          <a:lstStyle/>
          <a:p>
            <a:pPr marL="0" indent="0">
              <a:buNone/>
            </a:pPr>
            <a:r>
              <a:rPr lang="en-US" dirty="0" smtClean="0"/>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DSLK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trỏ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err="1" smtClean="0">
                <a:latin typeface="Times New Roman" panose="02020603050405020304" pitchFamily="18" charset="0"/>
                <a:cs typeface="Times New Roman" panose="02020603050405020304" pitchFamily="18" charset="0"/>
              </a:rPr>
              <a:t>bình</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trỏ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ô </a:t>
            </a:r>
            <a:r>
              <a:rPr lang="en-US" dirty="0" err="1">
                <a:latin typeface="Times New Roman" panose="02020603050405020304" pitchFamily="18" charset="0"/>
                <a:cs typeface="Times New Roman" panose="02020603050405020304" pitchFamily="18" charset="0"/>
              </a:rPr>
              <a:t>nhớ</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nhớ</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							</a:t>
            </a:r>
            <a:r>
              <a:rPr lang="en-US" dirty="0" err="1" smtClean="0">
                <a:solidFill>
                  <a:srgbClr val="00B0F0"/>
                </a:solidFill>
                <a:latin typeface="Times New Roman" panose="02020603050405020304" pitchFamily="18" charset="0"/>
                <a:cs typeface="Times New Roman" panose="02020603050405020304" pitchFamily="18" charset="0"/>
              </a:rPr>
              <a:t>Hình</a:t>
            </a:r>
            <a:r>
              <a:rPr lang="en-US" dirty="0" smtClean="0">
                <a:solidFill>
                  <a:srgbClr val="00B0F0"/>
                </a:solidFill>
                <a:latin typeface="Times New Roman" panose="02020603050405020304" pitchFamily="18" charset="0"/>
                <a:cs typeface="Times New Roman" panose="02020603050405020304" pitchFamily="18" charset="0"/>
              </a:rPr>
              <a:t> 1. Con </a:t>
            </a:r>
            <a:r>
              <a:rPr lang="en-US" dirty="0" err="1" smtClean="0">
                <a:solidFill>
                  <a:srgbClr val="00B0F0"/>
                </a:solidFill>
                <a:latin typeface="Times New Roman" panose="02020603050405020304" pitchFamily="18" charset="0"/>
                <a:cs typeface="Times New Roman" panose="02020603050405020304" pitchFamily="18" charset="0"/>
              </a:rPr>
              <a:t>trỏ</a:t>
            </a:r>
            <a:endParaRPr lang="en-US" dirty="0">
              <a:solidFill>
                <a:srgbClr val="00B0F0"/>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861" y="2076638"/>
            <a:ext cx="6096000" cy="3429000"/>
          </a:xfrm>
          <a:prstGeom prst="rect">
            <a:avLst/>
          </a:prstGeom>
        </p:spPr>
      </p:pic>
    </p:spTree>
    <p:extLst>
      <p:ext uri="{BB962C8B-B14F-4D97-AF65-F5344CB8AC3E}">
        <p14:creationId xmlns:p14="http://schemas.microsoft.com/office/powerpoint/2010/main" val="5441536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5489"/>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p>
        </p:txBody>
      </p:sp>
      <p:sp>
        <p:nvSpPr>
          <p:cNvPr id="3" name="Content Placeholder 2"/>
          <p:cNvSpPr>
            <a:spLocks noGrp="1"/>
          </p:cNvSpPr>
          <p:nvPr>
            <p:ph idx="1"/>
          </p:nvPr>
        </p:nvSpPr>
        <p:spPr>
          <a:xfrm>
            <a:off x="838200" y="1074187"/>
            <a:ext cx="10515600" cy="5326613"/>
          </a:xfrm>
        </p:spPr>
        <p:txBody>
          <a:bodyPr/>
          <a:lstStyle/>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CNPTK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a:p>
            <a:pPr marL="0" indent="0">
              <a:buNone/>
            </a:pPr>
            <a:r>
              <a:rPr lang="en-US" dirty="0"/>
              <a:t>	    </a:t>
            </a:r>
            <a:r>
              <a:rPr lang="en-US" sz="2400" dirty="0">
                <a:latin typeface="Times New Roman" panose="02020603050405020304" pitchFamily="18" charset="0"/>
                <a:cs typeface="Times New Roman" panose="02020603050405020304" pitchFamily="18" charset="0"/>
              </a:rPr>
              <a:t>3.2.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3.2.1. </a:t>
            </a:r>
            <a:r>
              <a:rPr lang="en-US" sz="2400" dirty="0" err="1">
                <a:latin typeface="Times New Roman" panose="02020603050405020304" pitchFamily="18" charset="0"/>
                <a:cs typeface="Times New Roman" panose="02020603050405020304" pitchFamily="18" charset="0"/>
              </a:rPr>
              <a:t>Cây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92D050"/>
                </a:solidFill>
                <a:latin typeface="Times New Roman" panose="02020603050405020304" pitchFamily="18" charset="0"/>
                <a:cs typeface="Times New Roman" panose="02020603050405020304" pitchFamily="18" charset="0"/>
              </a:rPr>
              <a:t>		    3.2.1.3. </a:t>
            </a:r>
            <a:r>
              <a:rPr lang="en-US" sz="2400" dirty="0" err="1">
                <a:solidFill>
                  <a:srgbClr val="92D050"/>
                </a:solidFill>
                <a:latin typeface="Times New Roman" panose="02020603050405020304" pitchFamily="18" charset="0"/>
                <a:cs typeface="Times New Roman" panose="02020603050405020304" pitchFamily="18" charset="0"/>
              </a:rPr>
              <a:t>Xóa</a:t>
            </a:r>
            <a:r>
              <a:rPr lang="en-US" sz="2400" dirty="0">
                <a:solidFill>
                  <a:srgbClr val="92D050"/>
                </a:solidFill>
                <a:latin typeface="Times New Roman" panose="02020603050405020304" pitchFamily="18" charset="0"/>
                <a:cs typeface="Times New Roman" panose="02020603050405020304" pitchFamily="18" charset="0"/>
              </a:rPr>
              <a:t> node</a:t>
            </a:r>
          </a:p>
          <a:p>
            <a:pPr marL="0" indent="0">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Code minh </a:t>
            </a:r>
            <a:r>
              <a:rPr lang="en-US" sz="2000" dirty="0" err="1">
                <a:latin typeface="Times New Roman" panose="02020603050405020304" pitchFamily="18" charset="0"/>
                <a:cs typeface="Times New Roman" panose="02020603050405020304" pitchFamily="18" charset="0"/>
              </a:rPr>
              <a:t>họa</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				</a:t>
            </a:r>
            <a:r>
              <a:rPr lang="en-US" sz="2000" dirty="0" err="1" smtClean="0">
                <a:solidFill>
                  <a:srgbClr val="00B0F0"/>
                </a:solidFill>
                <a:latin typeface="Times New Roman" panose="02020603050405020304" pitchFamily="18" charset="0"/>
                <a:cs typeface="Times New Roman" panose="02020603050405020304" pitchFamily="18" charset="0"/>
              </a:rPr>
              <a:t>Hình</a:t>
            </a:r>
            <a:r>
              <a:rPr lang="en-US" sz="2000" dirty="0" smtClean="0">
                <a:solidFill>
                  <a:srgbClr val="00B0F0"/>
                </a:solidFill>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34</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Tìm</a:t>
            </a:r>
            <a:r>
              <a:rPr lang="en-US" sz="2000" dirty="0">
                <a:solidFill>
                  <a:srgbClr val="00B0F0"/>
                </a:solidFill>
                <a:latin typeface="Times New Roman" panose="02020603050405020304" pitchFamily="18" charset="0"/>
                <a:cs typeface="Times New Roman" panose="02020603050405020304" pitchFamily="18" charset="0"/>
              </a:rPr>
              <a:t> node </a:t>
            </a:r>
            <a:r>
              <a:rPr lang="en-US" sz="2000" dirty="0" err="1">
                <a:solidFill>
                  <a:srgbClr val="00B0F0"/>
                </a:solidFill>
                <a:latin typeface="Times New Roman" panose="02020603050405020304" pitchFamily="18" charset="0"/>
                <a:cs typeface="Times New Roman" panose="02020603050405020304" pitchFamily="18" charset="0"/>
              </a:rPr>
              <a:t>thế</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mạng</a:t>
            </a:r>
            <a:r>
              <a:rPr lang="en-US" sz="2000" dirty="0">
                <a:solidFill>
                  <a:srgbClr val="00B0F0"/>
                </a:solidFill>
                <a:latin typeface="Times New Roman" panose="02020603050405020304" pitchFamily="18" charset="0"/>
                <a:cs typeface="Times New Roman" panose="02020603050405020304" pitchFamily="18" charset="0"/>
              </a:rPr>
              <a:t>(th1)	</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Hình</a:t>
            </a:r>
            <a:r>
              <a:rPr lang="en-US" sz="2000" dirty="0">
                <a:solidFill>
                  <a:srgbClr val="00B0F0"/>
                </a:solidFill>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35</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Xóa</a:t>
            </a:r>
            <a:r>
              <a:rPr lang="en-US" sz="2000" dirty="0">
                <a:solidFill>
                  <a:srgbClr val="00B0F0"/>
                </a:solidFill>
                <a:latin typeface="Times New Roman" panose="02020603050405020304" pitchFamily="18" charset="0"/>
                <a:cs typeface="Times New Roman" panose="02020603050405020304" pitchFamily="18" charset="0"/>
              </a:rPr>
              <a:t> node </a:t>
            </a:r>
            <a:r>
              <a:rPr lang="en-US" sz="2000" dirty="0" err="1">
                <a:solidFill>
                  <a:srgbClr val="00B0F0"/>
                </a:solidFill>
                <a:latin typeface="Times New Roman" panose="02020603050405020304" pitchFamily="18" charset="0"/>
                <a:cs typeface="Times New Roman" panose="02020603050405020304" pitchFamily="18" charset="0"/>
              </a:rPr>
              <a:t>trong</a:t>
            </a:r>
            <a:r>
              <a:rPr lang="en-US" sz="2000" dirty="0">
                <a:solidFill>
                  <a:srgbClr val="00B0F0"/>
                </a:solidFill>
                <a:latin typeface="Times New Roman" panose="02020603050405020304" pitchFamily="18" charset="0"/>
                <a:cs typeface="Times New Roman" panose="02020603050405020304" pitchFamily="18" charset="0"/>
              </a:rPr>
              <a:t> CNPTK</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816669" y="1249379"/>
            <a:ext cx="4365115" cy="384804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2994614" y="3462635"/>
            <a:ext cx="2834887" cy="17253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43828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p>
        </p:txBody>
      </p:sp>
      <p:sp>
        <p:nvSpPr>
          <p:cNvPr id="3" name="Content Placeholder 2"/>
          <p:cNvSpPr>
            <a:spLocks noGrp="1"/>
          </p:cNvSpPr>
          <p:nvPr>
            <p:ph idx="1"/>
          </p:nvPr>
        </p:nvSpPr>
        <p:spPr>
          <a:xfrm>
            <a:off x="838200" y="1068310"/>
            <a:ext cx="10515600" cy="5232903"/>
          </a:xfrm>
        </p:spPr>
        <p:txBody>
          <a:bodyPr>
            <a:normAutofit/>
          </a:bodyPr>
          <a:lstStyle/>
          <a:p>
            <a:pPr marL="0" indent="0">
              <a:buNone/>
            </a:pPr>
            <a:r>
              <a:rPr lang="en-US" dirty="0" smtClean="0"/>
              <a:t>	</a:t>
            </a: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CNPTK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a:p>
            <a:pPr marL="0" indent="0">
              <a:buNone/>
            </a:pPr>
            <a:r>
              <a:rPr lang="en-US" dirty="0"/>
              <a:t>	    </a:t>
            </a:r>
            <a:r>
              <a:rPr lang="en-US" sz="2400" dirty="0">
                <a:latin typeface="Times New Roman" panose="02020603050405020304" pitchFamily="18" charset="0"/>
                <a:cs typeface="Times New Roman" panose="02020603050405020304" pitchFamily="18" charset="0"/>
              </a:rPr>
              <a:t>3.2.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3.2.1. </a:t>
            </a:r>
            <a:r>
              <a:rPr lang="en-US" sz="2400" dirty="0" err="1">
                <a:latin typeface="Times New Roman" panose="02020603050405020304" pitchFamily="18" charset="0"/>
                <a:cs typeface="Times New Roman" panose="02020603050405020304" pitchFamily="18" charset="0"/>
              </a:rPr>
              <a:t>Cây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92D050"/>
                </a:solidFill>
                <a:latin typeface="Times New Roman" panose="02020603050405020304" pitchFamily="18" charset="0"/>
                <a:cs typeface="Times New Roman" panose="02020603050405020304" pitchFamily="18" charset="0"/>
              </a:rPr>
              <a:t>		    3.2.1.4. </a:t>
            </a:r>
            <a:r>
              <a:rPr lang="en-US" sz="2400" dirty="0" err="1">
                <a:solidFill>
                  <a:srgbClr val="92D050"/>
                </a:solidFill>
                <a:latin typeface="Times New Roman" panose="02020603050405020304" pitchFamily="18" charset="0"/>
                <a:cs typeface="Times New Roman" panose="02020603050405020304" pitchFamily="18" charset="0"/>
              </a:rPr>
              <a:t>Tìm</a:t>
            </a:r>
            <a:r>
              <a:rPr lang="en-US" sz="2400" dirty="0">
                <a:solidFill>
                  <a:srgbClr val="92D050"/>
                </a:solidFill>
                <a:latin typeface="Times New Roman" panose="02020603050405020304" pitchFamily="18" charset="0"/>
                <a:cs typeface="Times New Roman" panose="02020603050405020304" pitchFamily="18" charset="0"/>
              </a:rPr>
              <a:t> </a:t>
            </a:r>
            <a:r>
              <a:rPr lang="en-US" sz="2400" dirty="0" err="1">
                <a:solidFill>
                  <a:srgbClr val="92D050"/>
                </a:solidFill>
                <a:latin typeface="Times New Roman" panose="02020603050405020304" pitchFamily="18" charset="0"/>
                <a:cs typeface="Times New Roman" panose="02020603050405020304" pitchFamily="18" charset="0"/>
              </a:rPr>
              <a:t>kiếm</a:t>
            </a:r>
            <a:endParaRPr lang="en-US" sz="2400" dirty="0">
              <a:solidFill>
                <a:srgbClr val="92D050"/>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duyệt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tắc</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 qua </a:t>
            </a:r>
            <a:r>
              <a:rPr lang="en-US" sz="2000" dirty="0" err="1">
                <a:latin typeface="Times New Roman" panose="02020603050405020304" pitchFamily="18" charset="0"/>
                <a:cs typeface="Times New Roman" panose="02020603050405020304" pitchFamily="18" charset="0"/>
              </a:rPr>
              <a:t>trái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 qua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solidFill>
                  <a:srgbClr val="00B0F0"/>
                </a:solidFill>
                <a:latin typeface="Times New Roman" panose="02020603050405020304" pitchFamily="18" charset="0"/>
                <a:cs typeface="Times New Roman" panose="02020603050405020304" pitchFamily="18" charset="0"/>
              </a:rPr>
              <a:t>Hình</a:t>
            </a:r>
            <a:r>
              <a:rPr lang="en-US" sz="2000" dirty="0" smtClean="0">
                <a:solidFill>
                  <a:srgbClr val="00B0F0"/>
                </a:solidFill>
                <a:latin typeface="Times New Roman" panose="02020603050405020304" pitchFamily="18" charset="0"/>
                <a:cs typeface="Times New Roman" panose="02020603050405020304" pitchFamily="18" charset="0"/>
              </a:rPr>
              <a:t> 36. </a:t>
            </a:r>
            <a:r>
              <a:rPr lang="en-US" sz="2000" dirty="0" err="1">
                <a:solidFill>
                  <a:srgbClr val="00B0F0"/>
                </a:solidFill>
                <a:latin typeface="Times New Roman" panose="02020603050405020304" pitchFamily="18" charset="0"/>
                <a:cs typeface="Times New Roman" panose="02020603050405020304" pitchFamily="18" charset="0"/>
              </a:rPr>
              <a:t>Duyệt</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cây</a:t>
            </a:r>
            <a:r>
              <a:rPr lang="en-US" sz="2000" dirty="0">
                <a:solidFill>
                  <a:srgbClr val="00B0F0"/>
                </a:solidFill>
                <a:latin typeface="Times New Roman" panose="02020603050405020304" pitchFamily="18" charset="0"/>
                <a:cs typeface="Times New Roman" panose="02020603050405020304" pitchFamily="18" charset="0"/>
              </a:rPr>
              <a:t> LNR		</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Hình</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smtClean="0">
                <a:solidFill>
                  <a:srgbClr val="00B0F0"/>
                </a:solidFill>
                <a:latin typeface="Times New Roman" panose="02020603050405020304" pitchFamily="18" charset="0"/>
                <a:cs typeface="Times New Roman" panose="02020603050405020304" pitchFamily="18" charset="0"/>
              </a:rPr>
              <a:t>37. </a:t>
            </a:r>
            <a:r>
              <a:rPr lang="en-US" sz="2000" dirty="0" err="1">
                <a:solidFill>
                  <a:srgbClr val="00B0F0"/>
                </a:solidFill>
                <a:latin typeface="Times New Roman" panose="02020603050405020304" pitchFamily="18" charset="0"/>
                <a:cs typeface="Times New Roman" panose="02020603050405020304" pitchFamily="18" charset="0"/>
              </a:rPr>
              <a:t>Tìm</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kiếm</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trên</a:t>
            </a:r>
            <a:r>
              <a:rPr lang="en-US" sz="2000" dirty="0">
                <a:solidFill>
                  <a:srgbClr val="00B0F0"/>
                </a:solidFill>
                <a:latin typeface="Times New Roman" panose="02020603050405020304" pitchFamily="18" charset="0"/>
                <a:cs typeface="Times New Roman" panose="02020603050405020304" pitchFamily="18" charset="0"/>
              </a:rPr>
              <a:t> CNPTK</a:t>
            </a:r>
            <a:endParaRPr lang="en-US" sz="2400" dirty="0">
              <a:solidFill>
                <a:srgbClr val="00B0F0"/>
              </a:solidFill>
              <a:latin typeface="Times New Roman" panose="02020603050405020304" pitchFamily="18" charset="0"/>
              <a:cs typeface="Times New Roman" panose="02020603050405020304" pitchFamily="18" charset="0"/>
            </a:endParaRPr>
          </a:p>
          <a:p>
            <a:pPr marL="0" indent="0">
              <a:buNone/>
            </a:pPr>
            <a:endParaRPr lang="en-US" dirty="0">
              <a:solidFill>
                <a:srgbClr val="00B0F0"/>
              </a:solidFill>
            </a:endParaRPr>
          </a:p>
        </p:txBody>
      </p:sp>
      <p:pic>
        <p:nvPicPr>
          <p:cNvPr id="4" name="Picture 3"/>
          <p:cNvPicPr>
            <a:picLocks noChangeAspect="1"/>
          </p:cNvPicPr>
          <p:nvPr/>
        </p:nvPicPr>
        <p:blipFill>
          <a:blip r:embed="rId2"/>
          <a:stretch>
            <a:fillRect/>
          </a:stretch>
        </p:blipFill>
        <p:spPr>
          <a:xfrm>
            <a:off x="6657503" y="2149739"/>
            <a:ext cx="4381500" cy="312420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2168304" y="4005862"/>
            <a:ext cx="3267739" cy="12680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232818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0223"/>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p>
        </p:txBody>
      </p:sp>
      <p:sp>
        <p:nvSpPr>
          <p:cNvPr id="3" name="Content Placeholder 2"/>
          <p:cNvSpPr>
            <a:spLocks noGrp="1"/>
          </p:cNvSpPr>
          <p:nvPr>
            <p:ph idx="1"/>
          </p:nvPr>
        </p:nvSpPr>
        <p:spPr>
          <a:xfrm>
            <a:off x="838200" y="1050203"/>
            <a:ext cx="10515600" cy="5305331"/>
          </a:xfrm>
        </p:spPr>
        <p:txBody>
          <a:bodyPr>
            <a:normAutofit/>
          </a:bodyPr>
          <a:lstStyle/>
          <a:p>
            <a:pPr marL="0" indent="0">
              <a:buNone/>
            </a:pPr>
            <a:r>
              <a:rPr lang="en-US" dirty="0" smtClean="0"/>
              <a:t>	</a:t>
            </a: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CNPTK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a:p>
            <a:pPr marL="0" indent="0">
              <a:buNone/>
            </a:pPr>
            <a:r>
              <a:rPr lang="en-US" dirty="0"/>
              <a:t>	    </a:t>
            </a:r>
            <a:r>
              <a:rPr lang="en-US" sz="2400" dirty="0">
                <a:latin typeface="Times New Roman" panose="02020603050405020304" pitchFamily="18" charset="0"/>
                <a:cs typeface="Times New Roman" panose="02020603050405020304" pitchFamily="18" charset="0"/>
              </a:rPr>
              <a:t>3.2.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3.2.1. </a:t>
            </a:r>
            <a:r>
              <a:rPr lang="en-US" sz="2400" dirty="0" err="1">
                <a:latin typeface="Times New Roman" panose="02020603050405020304" pitchFamily="18" charset="0"/>
                <a:cs typeface="Times New Roman" panose="02020603050405020304" pitchFamily="18" charset="0"/>
              </a:rPr>
              <a:t>Cây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92D050"/>
                </a:solidFill>
                <a:latin typeface="Times New Roman" panose="02020603050405020304" pitchFamily="18" charset="0"/>
                <a:cs typeface="Times New Roman" panose="02020603050405020304" pitchFamily="18" charset="0"/>
              </a:rPr>
              <a:t>		    3.2.1.5. </a:t>
            </a:r>
            <a:r>
              <a:rPr lang="en-US" sz="2400" dirty="0" err="1">
                <a:solidFill>
                  <a:srgbClr val="92D050"/>
                </a:solidFill>
                <a:latin typeface="Times New Roman" panose="02020603050405020304" pitchFamily="18" charset="0"/>
                <a:cs typeface="Times New Roman" panose="02020603050405020304" pitchFamily="18" charset="0"/>
              </a:rPr>
              <a:t>Đánh</a:t>
            </a:r>
            <a:r>
              <a:rPr lang="en-US" sz="2400" dirty="0">
                <a:solidFill>
                  <a:srgbClr val="92D050"/>
                </a:solidFill>
                <a:latin typeface="Times New Roman" panose="02020603050405020304" pitchFamily="18" charset="0"/>
                <a:cs typeface="Times New Roman" panose="02020603050405020304" pitchFamily="18" charset="0"/>
              </a:rPr>
              <a:t> </a:t>
            </a:r>
            <a:r>
              <a:rPr lang="en-US" sz="2400" dirty="0" err="1">
                <a:solidFill>
                  <a:srgbClr val="92D050"/>
                </a:solidFill>
                <a:latin typeface="Times New Roman" panose="02020603050405020304" pitchFamily="18" charset="0"/>
                <a:cs typeface="Times New Roman" panose="02020603050405020304" pitchFamily="18" charset="0"/>
              </a:rPr>
              <a:t>giá</a:t>
            </a:r>
            <a:r>
              <a:rPr lang="en-US" sz="2400" dirty="0">
                <a:solidFill>
                  <a:srgbClr val="92D050"/>
                </a:solidFill>
                <a:latin typeface="Times New Roman" panose="02020603050405020304" pitchFamily="18" charset="0"/>
                <a:cs typeface="Times New Roman" panose="02020603050405020304" pitchFamily="18" charset="0"/>
              </a:rPr>
              <a:t> </a:t>
            </a:r>
            <a:r>
              <a:rPr lang="en-US" sz="2400" dirty="0" err="1">
                <a:solidFill>
                  <a:srgbClr val="92D050"/>
                </a:solidFill>
                <a:latin typeface="Times New Roman" panose="02020603050405020304" pitchFamily="18" charset="0"/>
                <a:cs typeface="Times New Roman" panose="02020603050405020304" pitchFamily="18" charset="0"/>
              </a:rPr>
              <a:t>độ</a:t>
            </a:r>
            <a:r>
              <a:rPr lang="en-US" sz="2400" dirty="0">
                <a:solidFill>
                  <a:srgbClr val="92D050"/>
                </a:solidFill>
                <a:latin typeface="Times New Roman" panose="02020603050405020304" pitchFamily="18" charset="0"/>
                <a:cs typeface="Times New Roman" panose="02020603050405020304" pitchFamily="18" charset="0"/>
              </a:rPr>
              <a:t> </a:t>
            </a:r>
            <a:r>
              <a:rPr lang="en-US" sz="2400" dirty="0" err="1">
                <a:solidFill>
                  <a:srgbClr val="92D050"/>
                </a:solidFill>
                <a:latin typeface="Times New Roman" panose="02020603050405020304" pitchFamily="18" charset="0"/>
                <a:cs typeface="Times New Roman" panose="02020603050405020304" pitchFamily="18" charset="0"/>
              </a:rPr>
              <a:t>phức</a:t>
            </a:r>
            <a:r>
              <a:rPr lang="en-US" sz="2400" dirty="0">
                <a:solidFill>
                  <a:srgbClr val="92D050"/>
                </a:solidFill>
                <a:latin typeface="Times New Roman" panose="02020603050405020304" pitchFamily="18" charset="0"/>
                <a:cs typeface="Times New Roman" panose="02020603050405020304" pitchFamily="18" charset="0"/>
              </a:rPr>
              <a:t> </a:t>
            </a:r>
            <a:r>
              <a:rPr lang="en-US" sz="2400" dirty="0" err="1">
                <a:solidFill>
                  <a:srgbClr val="92D050"/>
                </a:solidFill>
                <a:latin typeface="Times New Roman" panose="02020603050405020304" pitchFamily="18" charset="0"/>
                <a:cs typeface="Times New Roman" panose="02020603050405020304" pitchFamily="18" charset="0"/>
              </a:rPr>
              <a:t>tạp</a:t>
            </a:r>
            <a:r>
              <a:rPr lang="en-US" sz="2400" dirty="0">
                <a:solidFill>
                  <a:srgbClr val="92D050"/>
                </a:solidFill>
                <a:latin typeface="Times New Roman" panose="02020603050405020304" pitchFamily="18" charset="0"/>
                <a:cs typeface="Times New Roman" panose="02020603050405020304" pitchFamily="18" charset="0"/>
              </a:rPr>
              <a:t> </a:t>
            </a:r>
            <a:r>
              <a:rPr lang="en-US" sz="2400" dirty="0" err="1">
                <a:solidFill>
                  <a:srgbClr val="92D050"/>
                </a:solidFill>
                <a:latin typeface="Times New Roman" panose="02020603050405020304" pitchFamily="18" charset="0"/>
                <a:cs typeface="Times New Roman" panose="02020603050405020304" pitchFamily="18" charset="0"/>
              </a:rPr>
              <a:t>thuật</a:t>
            </a:r>
            <a:r>
              <a:rPr lang="en-US" sz="2400" dirty="0">
                <a:solidFill>
                  <a:srgbClr val="92D050"/>
                </a:solidFill>
                <a:latin typeface="Times New Roman" panose="02020603050405020304" pitchFamily="18" charset="0"/>
                <a:cs typeface="Times New Roman" panose="02020603050405020304" pitchFamily="18" charset="0"/>
              </a:rPr>
              <a:t> </a:t>
            </a:r>
            <a:r>
              <a:rPr lang="en-US" sz="2400" dirty="0" err="1">
                <a:solidFill>
                  <a:srgbClr val="92D050"/>
                </a:solidFill>
                <a:latin typeface="Times New Roman" panose="02020603050405020304" pitchFamily="18" charset="0"/>
                <a:cs typeface="Times New Roman" panose="02020603050405020304" pitchFamily="18" charset="0"/>
              </a:rPr>
              <a:t>toán</a:t>
            </a:r>
            <a:r>
              <a:rPr lang="en-US" sz="2400" dirty="0">
                <a:solidFill>
                  <a:srgbClr val="92D050"/>
                </a:solidFill>
                <a:latin typeface="Times New Roman" panose="02020603050405020304" pitchFamily="18" charset="0"/>
                <a:cs typeface="Times New Roman" panose="02020603050405020304" pitchFamily="18" charset="0"/>
              </a:rPr>
              <a:t>.</a:t>
            </a:r>
          </a:p>
          <a:p>
            <a:pPr marL="0" indent="0">
              <a:buNone/>
            </a:pPr>
            <a:r>
              <a:rPr lang="en-US" sz="2000" dirty="0" err="1"/>
              <a:t>Gọi</a:t>
            </a:r>
            <a:r>
              <a:rPr lang="en-US" sz="2000" dirty="0"/>
              <a:t> T(n) </a:t>
            </a:r>
            <a:r>
              <a:rPr lang="en-US" sz="2000" dirty="0" err="1"/>
              <a:t>là</a:t>
            </a:r>
            <a:r>
              <a:rPr lang="en-US" sz="2000" dirty="0"/>
              <a:t> </a:t>
            </a:r>
            <a:r>
              <a:rPr lang="en-US" sz="2000" dirty="0" err="1"/>
              <a:t>thời</a:t>
            </a:r>
            <a:r>
              <a:rPr lang="en-US" sz="2000" dirty="0"/>
              <a:t> </a:t>
            </a:r>
            <a:r>
              <a:rPr lang="en-US" sz="2000" dirty="0" err="1"/>
              <a:t>gian</a:t>
            </a:r>
            <a:r>
              <a:rPr lang="en-US" sz="2000" dirty="0"/>
              <a:t> </a:t>
            </a:r>
            <a:r>
              <a:rPr lang="en-US" sz="2000" dirty="0" err="1"/>
              <a:t>thực</a:t>
            </a:r>
            <a:r>
              <a:rPr lang="en-US" sz="2000" dirty="0"/>
              <a:t> </a:t>
            </a:r>
            <a:r>
              <a:rPr lang="en-US" sz="2000" dirty="0" err="1"/>
              <a:t>hiện</a:t>
            </a:r>
            <a:r>
              <a:rPr lang="en-US" sz="2000" dirty="0"/>
              <a:t> </a:t>
            </a:r>
            <a:r>
              <a:rPr lang="en-US" sz="2000" dirty="0" err="1"/>
              <a:t>với</a:t>
            </a:r>
            <a:r>
              <a:rPr lang="en-US" sz="2000" dirty="0"/>
              <a:t> n </a:t>
            </a:r>
            <a:r>
              <a:rPr lang="en-US" sz="2000" dirty="0" err="1"/>
              <a:t>là</a:t>
            </a:r>
            <a:r>
              <a:rPr lang="en-US" sz="2000" dirty="0"/>
              <a:t> </a:t>
            </a:r>
            <a:r>
              <a:rPr lang="en-US" sz="2000" dirty="0" err="1"/>
              <a:t>sô</a:t>
            </a:r>
            <a:r>
              <a:rPr lang="en-US" sz="2000" dirty="0"/>
              <a:t> </a:t>
            </a:r>
            <a:r>
              <a:rPr lang="en-US" sz="2000" dirty="0" err="1"/>
              <a:t>lượng</a:t>
            </a:r>
            <a:r>
              <a:rPr lang="en-US" sz="2000" dirty="0"/>
              <a:t> node</a:t>
            </a:r>
          </a:p>
          <a:p>
            <a:pPr marL="0" indent="0">
              <a:buNone/>
            </a:pPr>
            <a:r>
              <a:rPr lang="en-US" sz="2000" dirty="0" err="1"/>
              <a:t>Mỗi</a:t>
            </a:r>
            <a:r>
              <a:rPr lang="en-US" sz="2000" dirty="0"/>
              <a:t> </a:t>
            </a:r>
            <a:r>
              <a:rPr lang="en-US" sz="2000" dirty="0" err="1"/>
              <a:t>lần</a:t>
            </a:r>
            <a:r>
              <a:rPr lang="en-US" sz="2000" dirty="0"/>
              <a:t> </a:t>
            </a:r>
            <a:r>
              <a:rPr lang="en-US" sz="2000" dirty="0" err="1"/>
              <a:t>đệ</a:t>
            </a:r>
            <a:r>
              <a:rPr lang="en-US" sz="2000" dirty="0"/>
              <a:t> </a:t>
            </a:r>
            <a:r>
              <a:rPr lang="en-US" sz="2000" dirty="0" err="1"/>
              <a:t>quy</a:t>
            </a:r>
            <a:r>
              <a:rPr lang="en-US" sz="2000" dirty="0"/>
              <a:t> </a:t>
            </a:r>
            <a:r>
              <a:rPr lang="en-US" sz="2000" dirty="0" err="1"/>
              <a:t>thì</a:t>
            </a:r>
            <a:r>
              <a:rPr lang="en-US" sz="2000" dirty="0"/>
              <a:t> </a:t>
            </a:r>
            <a:r>
              <a:rPr lang="en-US" sz="2000" dirty="0" err="1"/>
              <a:t>cây</a:t>
            </a:r>
            <a:r>
              <a:rPr lang="en-US" sz="2000" dirty="0"/>
              <a:t> </a:t>
            </a:r>
            <a:r>
              <a:rPr lang="en-US" sz="2000" dirty="0" err="1"/>
              <a:t>sẽ</a:t>
            </a:r>
            <a:r>
              <a:rPr lang="en-US" sz="2000" dirty="0"/>
              <a:t> chia </a:t>
            </a:r>
            <a:r>
              <a:rPr lang="en-US" sz="2000" dirty="0" err="1"/>
              <a:t>làm</a:t>
            </a:r>
            <a:r>
              <a:rPr lang="en-US" sz="2000" dirty="0"/>
              <a:t> 2</a:t>
            </a:r>
          </a:p>
          <a:p>
            <a:pPr>
              <a:buFont typeface="Symbol" panose="05050102010706020507" pitchFamily="18" charset="2"/>
              <a:buChar char="Þ"/>
            </a:pPr>
            <a:r>
              <a:rPr lang="en-US" sz="2000" dirty="0"/>
              <a:t>   T(n) =  5 + T(n/2)</a:t>
            </a:r>
          </a:p>
          <a:p>
            <a:pPr marL="0" indent="0">
              <a:buNone/>
            </a:pPr>
            <a:r>
              <a:rPr lang="en-US" sz="2000" dirty="0"/>
              <a:t>	= 5 + 5 + T(n/4)</a:t>
            </a:r>
          </a:p>
          <a:p>
            <a:pPr marL="0" indent="0">
              <a:buNone/>
            </a:pPr>
            <a:r>
              <a:rPr lang="en-US" sz="2000" dirty="0"/>
              <a:t>	= 5 + 5 + 5 + T(n/8)</a:t>
            </a:r>
          </a:p>
          <a:p>
            <a:pPr marL="0" indent="0">
              <a:buNone/>
            </a:pPr>
            <a:r>
              <a:rPr lang="en-US" sz="2000" dirty="0"/>
              <a:t>             …= 5*k + T(n/2^k)</a:t>
            </a:r>
          </a:p>
          <a:p>
            <a:pPr marL="0" indent="0">
              <a:buNone/>
            </a:pPr>
            <a:r>
              <a:rPr lang="en-US" sz="2000" dirty="0" err="1"/>
              <a:t>Hàm</a:t>
            </a:r>
            <a:r>
              <a:rPr lang="en-US" sz="2000" dirty="0"/>
              <a:t> </a:t>
            </a:r>
            <a:r>
              <a:rPr lang="en-US" sz="2000" dirty="0" err="1"/>
              <a:t>dừng</a:t>
            </a:r>
            <a:r>
              <a:rPr lang="en-US" sz="2000" dirty="0"/>
              <a:t> </a:t>
            </a:r>
            <a:r>
              <a:rPr lang="en-US" sz="2000" dirty="0" err="1"/>
              <a:t>khi</a:t>
            </a:r>
            <a:r>
              <a:rPr lang="en-US" sz="2000" dirty="0"/>
              <a:t> T(1) =&gt; n=2^k =&gt; k=log2(n)</a:t>
            </a:r>
          </a:p>
          <a:p>
            <a:pPr marL="0" indent="0">
              <a:buNone/>
            </a:pPr>
            <a:r>
              <a:rPr lang="en-US" sz="2000" dirty="0"/>
              <a:t>=&gt; T(n)=5*log2(n)+1 =&gt; </a:t>
            </a:r>
            <a:r>
              <a:rPr lang="en-US" sz="2000" dirty="0" err="1"/>
              <a:t>độ</a:t>
            </a:r>
            <a:r>
              <a:rPr lang="en-US" sz="2000" dirty="0"/>
              <a:t> </a:t>
            </a:r>
            <a:r>
              <a:rPr lang="en-US" sz="2000" dirty="0" err="1"/>
              <a:t>phức</a:t>
            </a:r>
            <a:r>
              <a:rPr lang="en-US" sz="2000" dirty="0"/>
              <a:t> </a:t>
            </a:r>
            <a:r>
              <a:rPr lang="en-US" sz="2000" dirty="0" err="1"/>
              <a:t>tạp</a:t>
            </a:r>
            <a:r>
              <a:rPr lang="en-US" sz="2000" dirty="0"/>
              <a:t>: O(log2(n))</a:t>
            </a:r>
          </a:p>
        </p:txBody>
      </p:sp>
      <p:pic>
        <p:nvPicPr>
          <p:cNvPr id="4" name="Picture 3"/>
          <p:cNvPicPr>
            <a:picLocks noChangeAspect="1"/>
          </p:cNvPicPr>
          <p:nvPr/>
        </p:nvPicPr>
        <p:blipFill>
          <a:blip r:embed="rId2"/>
          <a:stretch>
            <a:fillRect/>
          </a:stretch>
        </p:blipFill>
        <p:spPr>
          <a:xfrm>
            <a:off x="7080133" y="3151674"/>
            <a:ext cx="4273667" cy="2908044"/>
          </a:xfrm>
          <a:prstGeom prst="rect">
            <a:avLst/>
          </a:prstGeom>
        </p:spPr>
      </p:pic>
    </p:spTree>
    <p:extLst>
      <p:ext uri="{BB962C8B-B14F-4D97-AF65-F5344CB8AC3E}">
        <p14:creationId xmlns:p14="http://schemas.microsoft.com/office/powerpoint/2010/main" val="36388699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9683" y="368018"/>
            <a:ext cx="10515600" cy="6059943"/>
          </a:xfrm>
        </p:spPr>
        <p:txBody>
          <a:bodyPr>
            <a:normAutofit lnSpcReduction="10000"/>
          </a:bodyPr>
          <a:lstStyle/>
          <a:p>
            <a:pPr marL="0" indent="0">
              <a:buNone/>
            </a:pPr>
            <a:r>
              <a:rPr lang="en-US" sz="2000" dirty="0">
                <a:latin typeface="Times New Roman" panose="02020603050405020304" pitchFamily="18" charset="0"/>
                <a:cs typeface="Times New Roman" panose="02020603050405020304" pitchFamily="18" charset="0"/>
              </a:rPr>
              <a:t>=&gt; T(n) = 3 + T(n/2)</a:t>
            </a:r>
          </a:p>
          <a:p>
            <a:pPr marL="0" indent="0">
              <a:buNone/>
            </a:pPr>
            <a:r>
              <a:rPr lang="en-US" sz="2000" dirty="0">
                <a:latin typeface="Times New Roman" panose="02020603050405020304" pitchFamily="18" charset="0"/>
                <a:cs typeface="Times New Roman" panose="02020603050405020304" pitchFamily="18" charset="0"/>
              </a:rPr>
              <a:t>	= 3 + 3 +T(n/4)</a:t>
            </a:r>
          </a:p>
          <a:p>
            <a:pPr marL="0" indent="0">
              <a:buNone/>
            </a:pPr>
            <a:r>
              <a:rPr lang="en-US" sz="2000" dirty="0">
                <a:latin typeface="Times New Roman" panose="02020603050405020304" pitchFamily="18" charset="0"/>
                <a:cs typeface="Times New Roman" panose="02020603050405020304" pitchFamily="18" charset="0"/>
              </a:rPr>
              <a:t>	=3 + 3 </a:t>
            </a:r>
            <a:r>
              <a:rPr lang="en-US" sz="2000" dirty="0" smtClean="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T(n/8)</a:t>
            </a:r>
          </a:p>
          <a:p>
            <a:pPr marL="0" indent="0">
              <a:buNone/>
            </a:pPr>
            <a:r>
              <a:rPr lang="en-US" sz="2000" dirty="0">
                <a:latin typeface="Times New Roman" panose="02020603050405020304" pitchFamily="18" charset="0"/>
                <a:cs typeface="Times New Roman" panose="02020603050405020304" pitchFamily="18" charset="0"/>
              </a:rPr>
              <a:t>	…= 3*k + T(n/2^k)</a:t>
            </a:r>
          </a:p>
          <a:p>
            <a:pPr marL="0" indent="0">
              <a:buNone/>
            </a:pPr>
            <a:r>
              <a:rPr lang="en-US" sz="2000" dirty="0" err="1">
                <a:latin typeface="Times New Roman" panose="02020603050405020304" pitchFamily="18" charset="0"/>
                <a:cs typeface="Times New Roman" panose="02020603050405020304" pitchFamily="18" charset="0"/>
              </a:rPr>
              <a:t>Dừng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T(1) =&gt; n=2^k =&gt; k=log2(n)</a:t>
            </a:r>
          </a:p>
          <a:p>
            <a:pPr marL="0" indent="0">
              <a:buNone/>
            </a:pPr>
            <a:r>
              <a:rPr lang="en-US" sz="2000" dirty="0">
                <a:latin typeface="Times New Roman" panose="02020603050405020304" pitchFamily="18" charset="0"/>
                <a:cs typeface="Times New Roman" panose="02020603050405020304" pitchFamily="18" charset="0"/>
              </a:rPr>
              <a:t>T(n) = 3*log2(n) + 1</a:t>
            </a:r>
          </a:p>
          <a:p>
            <a:pPr marL="0" indent="0">
              <a:buNone/>
            </a:pPr>
            <a:r>
              <a:rPr lang="en-US" sz="2000" dirty="0" err="1"/>
              <a:t>Độ</a:t>
            </a:r>
            <a:r>
              <a:rPr lang="en-US" sz="2000" dirty="0"/>
              <a:t> </a:t>
            </a:r>
            <a:r>
              <a:rPr lang="en-US" sz="2000" dirty="0" err="1"/>
              <a:t>phức</a:t>
            </a:r>
            <a:r>
              <a:rPr lang="en-US" sz="2000" dirty="0"/>
              <a:t> </a:t>
            </a:r>
            <a:r>
              <a:rPr lang="en-US" sz="2000" dirty="0" err="1"/>
              <a:t>tạp</a:t>
            </a:r>
            <a:r>
              <a:rPr lang="en-US" sz="2000" dirty="0"/>
              <a:t> </a:t>
            </a:r>
            <a:r>
              <a:rPr lang="en-US" sz="2000" dirty="0" err="1"/>
              <a:t>là</a:t>
            </a:r>
            <a:r>
              <a:rPr lang="en-US" sz="2000" dirty="0"/>
              <a:t>: O(log2(n))</a:t>
            </a:r>
          </a:p>
          <a:p>
            <a:pPr marL="0" indent="0">
              <a:buNone/>
            </a:pPr>
            <a:endParaRPr lang="en-US" sz="2000" dirty="0"/>
          </a:p>
          <a:p>
            <a:pPr marL="0" indent="0">
              <a:buNone/>
            </a:pPr>
            <a:endParaRPr lang="en-US" sz="2000" dirty="0"/>
          </a:p>
          <a:p>
            <a:pPr marL="0" indent="0">
              <a:buNone/>
            </a:pPr>
            <a:r>
              <a:rPr lang="en-US" sz="2000" dirty="0"/>
              <a:t>					</a:t>
            </a:r>
            <a:r>
              <a:rPr lang="en-US" sz="2000" dirty="0" smtClean="0"/>
              <a:t>				</a:t>
            </a:r>
            <a:r>
              <a:rPr lang="en-US" sz="2000" dirty="0" smtClean="0">
                <a:latin typeface="Times New Roman" panose="02020603050405020304" pitchFamily="18" charset="0"/>
                <a:cs typeface="Times New Roman" panose="02020603050405020304" pitchFamily="18" charset="0"/>
              </a:rPr>
              <a:t>T(n</a:t>
            </a:r>
            <a:r>
              <a:rPr lang="en-US" sz="2000" dirty="0">
                <a:latin typeface="Times New Roman" panose="02020603050405020304" pitchFamily="18" charset="0"/>
                <a:cs typeface="Times New Roman" panose="02020603050405020304" pitchFamily="18" charset="0"/>
              </a:rPr>
              <a:t>) = 1 + T(n/2) +T(n/2) = 1 + 2T(n/2)</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1 + 2(1+2T(n/4)) = 1 + 2(1+2(1+2T(n/8)))</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 1 + 2(k-1) + 2^k*T(n/2^k)</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Dừng</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T(1) =&gt; n=2^k =&gt; k=log2(n)</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=&gt; </a:t>
            </a:r>
            <a:r>
              <a:rPr lang="en-US" sz="2000" dirty="0">
                <a:latin typeface="Times New Roman" panose="02020603050405020304" pitchFamily="18" charset="0"/>
                <a:cs typeface="Times New Roman" panose="02020603050405020304" pitchFamily="18" charset="0"/>
              </a:rPr>
              <a:t>T(n)=1+2log2(n) –1+2^(log2(n))*1= 2log2(n) + n</a:t>
            </a:r>
            <a:endParaRPr lang="en-US" sz="2000" dirty="0"/>
          </a:p>
          <a:p>
            <a:pPr marL="0" indent="0">
              <a:buNone/>
            </a:pPr>
            <a:r>
              <a:rPr lang="en-US" sz="2000" dirty="0"/>
              <a:t>					</a:t>
            </a:r>
            <a:r>
              <a:rPr lang="en-US" sz="2000" dirty="0" smtClean="0"/>
              <a:t>				</a:t>
            </a:r>
            <a:r>
              <a:rPr lang="en-US" sz="2000" dirty="0" smtClean="0">
                <a:latin typeface="Times New Roman" panose="02020603050405020304" pitchFamily="18" charset="0"/>
                <a:cs typeface="Times New Roman" panose="02020603050405020304" pitchFamily="18" charset="0"/>
              </a:rPr>
              <a:t>=&gt;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O(n).</a:t>
            </a:r>
            <a:r>
              <a:rPr lang="en-US" sz="2000" dirty="0"/>
              <a:t>	</a:t>
            </a:r>
          </a:p>
        </p:txBody>
      </p:sp>
      <p:pic>
        <p:nvPicPr>
          <p:cNvPr id="5" name="Picture 4"/>
          <p:cNvPicPr>
            <a:picLocks noChangeAspect="1"/>
          </p:cNvPicPr>
          <p:nvPr/>
        </p:nvPicPr>
        <p:blipFill>
          <a:blip r:embed="rId2"/>
          <a:stretch>
            <a:fillRect/>
          </a:stretch>
        </p:blipFill>
        <p:spPr>
          <a:xfrm>
            <a:off x="6460517" y="368016"/>
            <a:ext cx="4974767" cy="3712787"/>
          </a:xfrm>
          <a:prstGeom prst="rect">
            <a:avLst/>
          </a:prstGeom>
        </p:spPr>
      </p:pic>
      <p:pic>
        <p:nvPicPr>
          <p:cNvPr id="6" name="Picture 5"/>
          <p:cNvPicPr>
            <a:picLocks noChangeAspect="1"/>
          </p:cNvPicPr>
          <p:nvPr/>
        </p:nvPicPr>
        <p:blipFill>
          <a:blip r:embed="rId3"/>
          <a:stretch>
            <a:fillRect/>
          </a:stretch>
        </p:blipFill>
        <p:spPr>
          <a:xfrm>
            <a:off x="1096770" y="4080803"/>
            <a:ext cx="3859103" cy="2259612"/>
          </a:xfrm>
          <a:prstGeom prst="rect">
            <a:avLst/>
          </a:prstGeom>
        </p:spPr>
      </p:pic>
      <p:cxnSp>
        <p:nvCxnSpPr>
          <p:cNvPr id="8" name="Straight Connector 7"/>
          <p:cNvCxnSpPr/>
          <p:nvPr/>
        </p:nvCxnSpPr>
        <p:spPr>
          <a:xfrm>
            <a:off x="932509" y="3802457"/>
            <a:ext cx="10502775" cy="633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7653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445"/>
            <a:ext cx="10515600" cy="6264999"/>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T(n)=2+2n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while </a:t>
            </a:r>
            <a:r>
              <a:rPr lang="en-US" sz="2000" dirty="0" err="1">
                <a:latin typeface="Times New Roman" panose="02020603050405020304" pitchFamily="18" charset="0"/>
                <a:cs typeface="Times New Roman" panose="02020603050405020304" pitchFamily="18" charset="0"/>
              </a:rPr>
              <a:t>duyệt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tuyến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n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while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duyệt</a:t>
            </a:r>
            <a:r>
              <a:rPr lang="en-US" sz="2000" dirty="0">
                <a:latin typeface="Times New Roman" panose="02020603050405020304" pitchFamily="18" charset="0"/>
                <a:cs typeface="Times New Roman" panose="02020603050405020304" pitchFamily="18" charset="0"/>
              </a:rPr>
              <a:t> n </a:t>
            </a:r>
            <a:r>
              <a:rPr lang="en-US" sz="2000" dirty="0" err="1">
                <a:latin typeface="Times New Roman" panose="02020603050405020304" pitchFamily="18" charset="0"/>
                <a:cs typeface="Times New Roman" panose="02020603050405020304" pitchFamily="18" charset="0"/>
              </a:rPr>
              <a:t>lần</a:t>
            </a:r>
            <a:endParaRPr lang="en-US" sz="2000" dirty="0">
              <a:latin typeface="Times New Roman" panose="02020603050405020304" pitchFamily="18" charset="0"/>
              <a:cs typeface="Times New Roman" panose="02020603050405020304" pitchFamily="18" charset="0"/>
            </a:endParaRPr>
          </a:p>
          <a:p>
            <a:pPr>
              <a:buFont typeface="Symbol" panose="05050102010706020507" pitchFamily="18" charset="2"/>
              <a:buChar char="Þ"/>
            </a:pP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tạp</a:t>
            </a:r>
            <a:r>
              <a:rPr lang="en-US" sz="2000" dirty="0">
                <a:latin typeface="Times New Roman" panose="02020603050405020304" pitchFamily="18" charset="0"/>
                <a:cs typeface="Times New Roman" panose="02020603050405020304" pitchFamily="18" charset="0"/>
              </a:rPr>
              <a:t>: 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T(n)=9+3T(n/2)+n = 9+n+3(9+n+3T(n/4))</a:t>
            </a:r>
          </a:p>
          <a:p>
            <a:pPr marL="0" indent="0">
              <a:buNone/>
            </a:pPr>
            <a:r>
              <a:rPr lang="en-US" sz="2000" dirty="0">
                <a:latin typeface="Times New Roman" panose="02020603050405020304" pitchFamily="18" charset="0"/>
                <a:cs typeface="Times New Roman" panose="02020603050405020304" pitchFamily="18" charset="0"/>
              </a:rPr>
              <a:t>      =9+n+3(9+n+3(9+n+3(T(n/8)))</a:t>
            </a:r>
          </a:p>
          <a:p>
            <a:pPr marL="0" indent="0">
              <a:buNone/>
            </a:pPr>
            <a:r>
              <a:rPr lang="en-US" sz="2000" dirty="0">
                <a:latin typeface="Times New Roman" panose="02020603050405020304" pitchFamily="18" charset="0"/>
                <a:cs typeface="Times New Roman" panose="02020603050405020304" pitchFamily="18" charset="0"/>
              </a:rPr>
              <a:t>…  =9+n+3^k*(9+n)+3^k*T(n/2^k)</a:t>
            </a:r>
          </a:p>
          <a:p>
            <a:pPr marL="0" indent="0">
              <a:buNone/>
            </a:pPr>
            <a:r>
              <a:rPr lang="en-US" sz="2000" dirty="0" err="1">
                <a:latin typeface="Times New Roman" panose="02020603050405020304" pitchFamily="18" charset="0"/>
                <a:cs typeface="Times New Roman" panose="02020603050405020304" pitchFamily="18" charset="0"/>
              </a:rPr>
              <a:t>Dừng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T(1)=&gt; n=2^k =&gt; k=log2(n)</a:t>
            </a:r>
          </a:p>
          <a:p>
            <a:pPr>
              <a:buFont typeface="Symbol" panose="05050102010706020507" pitchFamily="18" charset="2"/>
              <a:buChar char="Þ"/>
            </a:pPr>
            <a:r>
              <a:rPr lang="en-US" sz="2000" dirty="0">
                <a:latin typeface="Times New Roman" panose="02020603050405020304" pitchFamily="18" charset="0"/>
                <a:cs typeface="Times New Roman" panose="02020603050405020304" pitchFamily="18" charset="0"/>
              </a:rPr>
              <a:t>T(n)=9+n+3^log2(n)+3^log2(n)*1</a:t>
            </a:r>
          </a:p>
          <a:p>
            <a:pPr marL="0" indent="0">
              <a:buNone/>
            </a:pPr>
            <a:r>
              <a:rPr lang="en-US" sz="2000" dirty="0" err="1">
                <a:latin typeface="Times New Roman" panose="02020603050405020304" pitchFamily="18" charset="0"/>
                <a:cs typeface="Times New Roman" panose="02020603050405020304" pitchFamily="18" charset="0"/>
              </a:rPr>
              <a:t>Thấy</a:t>
            </a:r>
            <a:r>
              <a:rPr lang="en-US" sz="2000" dirty="0">
                <a:latin typeface="Times New Roman" panose="02020603050405020304" pitchFamily="18" charset="0"/>
                <a:cs typeface="Times New Roman" panose="02020603050405020304" pitchFamily="18" charset="0"/>
              </a:rPr>
              <a:t> n&gt;3^log2(n) =&gt;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tạp</a:t>
            </a:r>
            <a:r>
              <a:rPr lang="en-US" sz="2000" dirty="0">
                <a:latin typeface="Times New Roman" panose="02020603050405020304" pitchFamily="18" charset="0"/>
                <a:cs typeface="Times New Roman" panose="02020603050405020304" pitchFamily="18" charset="0"/>
              </a:rPr>
              <a:t>: O(n)</a:t>
            </a:r>
          </a:p>
        </p:txBody>
      </p:sp>
      <p:pic>
        <p:nvPicPr>
          <p:cNvPr id="4" name="Picture 3"/>
          <p:cNvPicPr>
            <a:picLocks noChangeAspect="1"/>
          </p:cNvPicPr>
          <p:nvPr/>
        </p:nvPicPr>
        <p:blipFill>
          <a:blip r:embed="rId2"/>
          <a:stretch>
            <a:fillRect/>
          </a:stretch>
        </p:blipFill>
        <p:spPr>
          <a:xfrm>
            <a:off x="7927553" y="244445"/>
            <a:ext cx="3426249" cy="2316681"/>
          </a:xfrm>
          <a:prstGeom prst="rect">
            <a:avLst/>
          </a:prstGeom>
        </p:spPr>
      </p:pic>
      <p:pic>
        <p:nvPicPr>
          <p:cNvPr id="5" name="Picture 4"/>
          <p:cNvPicPr>
            <a:picLocks noChangeAspect="1"/>
          </p:cNvPicPr>
          <p:nvPr/>
        </p:nvPicPr>
        <p:blipFill>
          <a:blip r:embed="rId3"/>
          <a:stretch>
            <a:fillRect/>
          </a:stretch>
        </p:blipFill>
        <p:spPr>
          <a:xfrm>
            <a:off x="6397322" y="2419729"/>
            <a:ext cx="4956479" cy="4438273"/>
          </a:xfrm>
          <a:prstGeom prst="rect">
            <a:avLst/>
          </a:prstGeom>
        </p:spPr>
      </p:pic>
      <p:cxnSp>
        <p:nvCxnSpPr>
          <p:cNvPr id="7" name="Straight Connector 6"/>
          <p:cNvCxnSpPr/>
          <p:nvPr/>
        </p:nvCxnSpPr>
        <p:spPr>
          <a:xfrm>
            <a:off x="841973" y="2419727"/>
            <a:ext cx="1051182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6929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506949"/>
          </a:xfrm>
        </p:spPr>
        <p:txBody>
          <a:bodyPr>
            <a:normAutofit fontScale="90000"/>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158844"/>
            <a:ext cx="8946541" cy="5089555"/>
          </a:xfrm>
        </p:spPr>
        <p:txBody>
          <a:bodyPr/>
          <a:lstStyle/>
          <a:p>
            <a:pPr marL="0" indent="0">
              <a:buNone/>
            </a:pPr>
            <a:r>
              <a:rPr lang="en-US" dirty="0" smtClean="0"/>
              <a:t>	</a:t>
            </a: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CNPTK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a:p>
            <a:pPr marL="0" indent="0">
              <a:buNone/>
            </a:pPr>
            <a:r>
              <a:rPr lang="en-US" dirty="0"/>
              <a:t>	    </a:t>
            </a:r>
            <a:r>
              <a:rPr lang="en-US" dirty="0">
                <a:latin typeface="Times New Roman" panose="02020603050405020304" pitchFamily="18" charset="0"/>
                <a:cs typeface="Times New Roman" panose="02020603050405020304" pitchFamily="18" charset="0"/>
              </a:rPr>
              <a:t>3.2.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3.2.2.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Cây</a:t>
            </a:r>
            <a:r>
              <a:rPr lang="en-US" dirty="0" smtClean="0">
                <a:latin typeface="Times New Roman" panose="02020603050405020304" pitchFamily="18" charset="0"/>
                <a:cs typeface="Times New Roman" panose="02020603050405020304" pitchFamily="18" charset="0"/>
              </a:rPr>
              <a:t> AVL)</a:t>
            </a:r>
            <a:endParaRPr lang="en-US" dirty="0">
              <a:latin typeface="Times New Roman" panose="02020603050405020304" pitchFamily="18" charset="0"/>
              <a:cs typeface="Times New Roman" panose="02020603050405020304" pitchFamily="18" charset="0"/>
            </a:endParaRPr>
          </a:p>
          <a:p>
            <a:pPr marL="0" indent="0">
              <a:buNone/>
            </a:pPr>
            <a:r>
              <a:rPr lang="en-US" sz="1800" dirty="0" smtClean="0">
                <a:solidFill>
                  <a:srgbClr val="92D050"/>
                </a:solidFill>
                <a:latin typeface="Times New Roman" panose="02020603050405020304" pitchFamily="18" charset="0"/>
                <a:cs typeface="Times New Roman" panose="02020603050405020304" pitchFamily="18" charset="0"/>
              </a:rPr>
              <a:t>		</a:t>
            </a:r>
            <a:r>
              <a:rPr lang="en-US" sz="1800" b="1" dirty="0">
                <a:solidFill>
                  <a:srgbClr val="92D050"/>
                </a:solidFill>
                <a:latin typeface="Times New Roman" panose="02020603050405020304" pitchFamily="18" charset="0"/>
                <a:cs typeface="Times New Roman" panose="02020603050405020304" pitchFamily="18" charset="0"/>
              </a:rPr>
              <a:t> </a:t>
            </a:r>
            <a:r>
              <a:rPr lang="en-US" sz="1800" b="1" dirty="0" smtClean="0">
                <a:solidFill>
                  <a:srgbClr val="92D050"/>
                </a:solidFill>
                <a:latin typeface="Times New Roman" panose="02020603050405020304" pitchFamily="18" charset="0"/>
                <a:cs typeface="Times New Roman" panose="02020603050405020304" pitchFamily="18" charset="0"/>
              </a:rPr>
              <a:t>3.2.2.1 </a:t>
            </a:r>
            <a:r>
              <a:rPr lang="en-US" sz="1800" b="1" dirty="0" err="1">
                <a:solidFill>
                  <a:srgbClr val="92D050"/>
                </a:solidFill>
                <a:latin typeface="Times New Roman" panose="02020603050405020304" pitchFamily="18" charset="0"/>
                <a:cs typeface="Times New Roman" panose="02020603050405020304" pitchFamily="18" charset="0"/>
              </a:rPr>
              <a:t>Tổng</a:t>
            </a:r>
            <a:r>
              <a:rPr lang="en-US" sz="1800" b="1" dirty="0">
                <a:solidFill>
                  <a:srgbClr val="92D050"/>
                </a:solidFill>
                <a:latin typeface="Times New Roman" panose="02020603050405020304" pitchFamily="18" charset="0"/>
                <a:cs typeface="Times New Roman" panose="02020603050405020304" pitchFamily="18" charset="0"/>
              </a:rPr>
              <a:t> </a:t>
            </a:r>
            <a:r>
              <a:rPr lang="en-US" sz="1800" b="1" dirty="0" err="1">
                <a:solidFill>
                  <a:srgbClr val="92D050"/>
                </a:solidFill>
                <a:latin typeface="Times New Roman" panose="02020603050405020304" pitchFamily="18" charset="0"/>
                <a:cs typeface="Times New Roman" panose="02020603050405020304" pitchFamily="18" charset="0"/>
              </a:rPr>
              <a:t>quan</a:t>
            </a:r>
            <a:r>
              <a:rPr lang="en-US" sz="1800" b="1" dirty="0">
                <a:solidFill>
                  <a:srgbClr val="92D050"/>
                </a:solidFill>
                <a:latin typeface="Times New Roman" panose="02020603050405020304" pitchFamily="18" charset="0"/>
                <a:cs typeface="Times New Roman" panose="02020603050405020304" pitchFamily="18" charset="0"/>
              </a:rPr>
              <a:t> </a:t>
            </a:r>
            <a:r>
              <a:rPr lang="en-US" sz="1800" b="1" dirty="0" err="1">
                <a:solidFill>
                  <a:srgbClr val="92D050"/>
                </a:solidFill>
                <a:latin typeface="Times New Roman" panose="02020603050405020304" pitchFamily="18" charset="0"/>
                <a:cs typeface="Times New Roman" panose="02020603050405020304" pitchFamily="18" charset="0"/>
              </a:rPr>
              <a:t>về</a:t>
            </a:r>
            <a:r>
              <a:rPr lang="en-US" sz="1800" b="1" dirty="0">
                <a:solidFill>
                  <a:srgbClr val="92D050"/>
                </a:solidFill>
                <a:latin typeface="Times New Roman" panose="02020603050405020304" pitchFamily="18" charset="0"/>
                <a:cs typeface="Times New Roman" panose="02020603050405020304" pitchFamily="18" charset="0"/>
              </a:rPr>
              <a:t> </a:t>
            </a:r>
            <a:r>
              <a:rPr lang="en-US" sz="1800" b="1" dirty="0" err="1" smtClean="0">
                <a:solidFill>
                  <a:srgbClr val="92D050"/>
                </a:solidFill>
                <a:latin typeface="Times New Roman" panose="02020603050405020304" pitchFamily="18" charset="0"/>
                <a:cs typeface="Times New Roman" panose="02020603050405020304" pitchFamily="18" charset="0"/>
              </a:rPr>
              <a:t>cây</a:t>
            </a:r>
            <a:r>
              <a:rPr lang="en-US" sz="1800" b="1" dirty="0" smtClean="0">
                <a:solidFill>
                  <a:srgbClr val="92D050"/>
                </a:solidFill>
                <a:latin typeface="Times New Roman" panose="02020603050405020304" pitchFamily="18" charset="0"/>
                <a:cs typeface="Times New Roman" panose="02020603050405020304" pitchFamily="18" charset="0"/>
              </a:rPr>
              <a:t> </a:t>
            </a:r>
            <a:r>
              <a:rPr lang="en-US" sz="1800" b="1" dirty="0" err="1">
                <a:solidFill>
                  <a:srgbClr val="92D050"/>
                </a:solidFill>
                <a:latin typeface="Times New Roman" panose="02020603050405020304" pitchFamily="18" charset="0"/>
                <a:cs typeface="Times New Roman" panose="02020603050405020304" pitchFamily="18" charset="0"/>
              </a:rPr>
              <a:t>nhị</a:t>
            </a:r>
            <a:r>
              <a:rPr lang="en-US" sz="1800" b="1" dirty="0">
                <a:solidFill>
                  <a:srgbClr val="92D050"/>
                </a:solidFill>
                <a:latin typeface="Times New Roman" panose="02020603050405020304" pitchFamily="18" charset="0"/>
                <a:cs typeface="Times New Roman" panose="02020603050405020304" pitchFamily="18" charset="0"/>
              </a:rPr>
              <a:t> </a:t>
            </a:r>
            <a:r>
              <a:rPr lang="en-US" sz="1800" b="1" dirty="0" err="1">
                <a:solidFill>
                  <a:srgbClr val="92D050"/>
                </a:solidFill>
                <a:latin typeface="Times New Roman" panose="02020603050405020304" pitchFamily="18" charset="0"/>
                <a:cs typeface="Times New Roman" panose="02020603050405020304" pitchFamily="18" charset="0"/>
              </a:rPr>
              <a:t>phân</a:t>
            </a:r>
            <a:r>
              <a:rPr lang="en-US" sz="1800" b="1" dirty="0">
                <a:solidFill>
                  <a:srgbClr val="92D050"/>
                </a:solidFill>
                <a:latin typeface="Times New Roman" panose="02020603050405020304" pitchFamily="18" charset="0"/>
                <a:cs typeface="Times New Roman" panose="02020603050405020304" pitchFamily="18" charset="0"/>
              </a:rPr>
              <a:t> </a:t>
            </a:r>
            <a:r>
              <a:rPr lang="en-US" sz="1800" b="1" dirty="0" err="1">
                <a:solidFill>
                  <a:srgbClr val="92D050"/>
                </a:solidFill>
                <a:latin typeface="Times New Roman" panose="02020603050405020304" pitchFamily="18" charset="0"/>
                <a:cs typeface="Times New Roman" panose="02020603050405020304" pitchFamily="18" charset="0"/>
              </a:rPr>
              <a:t>tìm</a:t>
            </a:r>
            <a:r>
              <a:rPr lang="en-US" sz="1800" b="1" dirty="0">
                <a:solidFill>
                  <a:srgbClr val="92D050"/>
                </a:solidFill>
                <a:latin typeface="Times New Roman" panose="02020603050405020304" pitchFamily="18" charset="0"/>
                <a:cs typeface="Times New Roman" panose="02020603050405020304" pitchFamily="18" charset="0"/>
              </a:rPr>
              <a:t> </a:t>
            </a:r>
            <a:r>
              <a:rPr lang="en-US" sz="1800" b="1" dirty="0" err="1">
                <a:solidFill>
                  <a:srgbClr val="92D050"/>
                </a:solidFill>
                <a:latin typeface="Times New Roman" panose="02020603050405020304" pitchFamily="18" charset="0"/>
                <a:cs typeface="Times New Roman" panose="02020603050405020304" pitchFamily="18" charset="0"/>
              </a:rPr>
              <a:t>kiếm</a:t>
            </a:r>
            <a:r>
              <a:rPr lang="en-US" sz="1800" b="1" dirty="0">
                <a:solidFill>
                  <a:srgbClr val="92D050"/>
                </a:solidFill>
                <a:latin typeface="Times New Roman" panose="02020603050405020304" pitchFamily="18" charset="0"/>
                <a:cs typeface="Times New Roman" panose="02020603050405020304" pitchFamily="18" charset="0"/>
              </a:rPr>
              <a:t> </a:t>
            </a:r>
            <a:r>
              <a:rPr lang="en-US" sz="1800" b="1" dirty="0" err="1">
                <a:solidFill>
                  <a:srgbClr val="92D050"/>
                </a:solidFill>
                <a:latin typeface="Times New Roman" panose="02020603050405020304" pitchFamily="18" charset="0"/>
                <a:cs typeface="Times New Roman" panose="02020603050405020304" pitchFamily="18" charset="0"/>
              </a:rPr>
              <a:t>cân</a:t>
            </a:r>
            <a:r>
              <a:rPr lang="en-US" sz="1800" b="1" dirty="0">
                <a:solidFill>
                  <a:srgbClr val="92D050"/>
                </a:solidFill>
                <a:latin typeface="Times New Roman" panose="02020603050405020304" pitchFamily="18" charset="0"/>
                <a:cs typeface="Times New Roman" panose="02020603050405020304" pitchFamily="18" charset="0"/>
              </a:rPr>
              <a:t> </a:t>
            </a:r>
            <a:r>
              <a:rPr lang="en-US" sz="1800" b="1" dirty="0" err="1" smtClean="0">
                <a:solidFill>
                  <a:srgbClr val="92D050"/>
                </a:solidFill>
                <a:latin typeface="Times New Roman" panose="02020603050405020304" pitchFamily="18" charset="0"/>
                <a:cs typeface="Times New Roman" panose="02020603050405020304" pitchFamily="18" charset="0"/>
              </a:rPr>
              <a:t>bằng</a:t>
            </a:r>
            <a:endParaRPr lang="en-US" sz="1800" b="1" dirty="0" smtClean="0">
              <a:solidFill>
                <a:srgbClr val="92D050"/>
              </a:solidFill>
              <a:latin typeface="Times New Roman" panose="02020603050405020304" pitchFamily="18" charset="0"/>
              <a:cs typeface="Times New Roman" panose="02020603050405020304" pitchFamily="18" charset="0"/>
            </a:endParaRPr>
          </a:p>
          <a:p>
            <a:pPr marL="0" lvl="0" indent="0">
              <a:buNone/>
            </a:pPr>
            <a:r>
              <a:rPr lang="en-US" sz="1800" b="1" dirty="0">
                <a:solidFill>
                  <a:srgbClr val="92D050"/>
                </a:solidFill>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nhị</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tìm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kiếm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bằng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mỗi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nút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cây</a:t>
            </a:r>
            <a:r>
              <a:rPr lang="en-US" sz="1800" dirty="0">
                <a:latin typeface="Times New Roman" panose="02020603050405020304" pitchFamily="18" charset="0"/>
                <a:cs typeface="Times New Roman" panose="02020603050405020304" pitchFamily="18" charset="0"/>
              </a:rPr>
              <a:t> con </a:t>
            </a:r>
            <a:r>
              <a:rPr lang="en-US" sz="1800" dirty="0" err="1">
                <a:latin typeface="Times New Roman" panose="02020603050405020304" pitchFamily="18" charset="0"/>
                <a:cs typeface="Times New Roman" panose="02020603050405020304" pitchFamily="18" charset="0"/>
              </a:rPr>
              <a:t>trái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cây</a:t>
            </a:r>
            <a:r>
              <a:rPr lang="en-US" sz="1800" dirty="0">
                <a:latin typeface="Times New Roman" panose="02020603050405020304" pitchFamily="18" charset="0"/>
                <a:cs typeface="Times New Roman" panose="02020603050405020304" pitchFamily="18" charset="0"/>
              </a:rPr>
              <a:t> con </a:t>
            </a:r>
            <a:r>
              <a:rPr lang="en-US" sz="1800" dirty="0" err="1">
                <a:latin typeface="Times New Roman" panose="02020603050405020304" pitchFamily="18" charset="0"/>
                <a:cs typeface="Times New Roman" panose="02020603050405020304" pitchFamily="18" charset="0"/>
              </a:rPr>
              <a:t>phải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chênh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lệch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a:t>
            </a:r>
          </a:p>
          <a:p>
            <a:pPr marL="0" lvl="0" indent="0">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Độ</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lệch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giữa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nút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gọi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chỉ</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bằng</a:t>
            </a:r>
            <a:r>
              <a:rPr lang="en-US" sz="1800" dirty="0">
                <a:latin typeface="Times New Roman" panose="02020603050405020304" pitchFamily="18" charset="0"/>
                <a:cs typeface="Times New Roman" panose="02020603050405020304" pitchFamily="18" charset="0"/>
              </a:rPr>
              <a:t>.</a:t>
            </a:r>
          </a:p>
          <a:p>
            <a:pPr marL="0" lvl="0" indent="0">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Các</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trường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hợp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hợp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chỉ</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bằng</a:t>
            </a:r>
            <a:r>
              <a:rPr lang="en-US" sz="1800" dirty="0">
                <a:latin typeface="Times New Roman" panose="02020603050405020304" pitchFamily="18" charset="0"/>
                <a:cs typeface="Times New Roman" panose="02020603050405020304" pitchFamily="18" charset="0"/>
              </a:rPr>
              <a:t> (CSCB):</a:t>
            </a:r>
          </a:p>
          <a:p>
            <a:pPr marL="0" indent="0">
              <a:buNone/>
            </a:pPr>
            <a:r>
              <a:rPr lang="en-US" sz="1800" dirty="0" smtClean="0">
                <a:latin typeface="Times New Roman" panose="02020603050405020304" pitchFamily="18" charset="0"/>
                <a:cs typeface="Times New Roman" panose="02020603050405020304" pitchFamily="18" charset="0"/>
              </a:rPr>
              <a:t>		+ CSCB </a:t>
            </a:r>
            <a:r>
              <a:rPr lang="en-US" sz="1800" dirty="0">
                <a:latin typeface="Times New Roman" panose="02020603050405020304" pitchFamily="18" charset="0"/>
                <a:cs typeface="Times New Roman" panose="02020603050405020304" pitchFamily="18" charset="0"/>
              </a:rPr>
              <a:t>= 1: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nhỏ</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phải</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 CSCB </a:t>
            </a:r>
            <a:r>
              <a:rPr lang="en-US" sz="1800" dirty="0">
                <a:latin typeface="Times New Roman" panose="02020603050405020304" pitchFamily="18" charset="0"/>
                <a:cs typeface="Times New Roman" panose="02020603050405020304" pitchFamily="18" charset="0"/>
              </a:rPr>
              <a:t>= 0: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bằng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phải</a:t>
            </a:r>
            <a:r>
              <a:rPr lang="en-US" sz="1800" dirty="0">
                <a:latin typeface="Times New Roman" panose="02020603050405020304" pitchFamily="18" charset="0"/>
                <a:cs typeface="Times New Roman" panose="02020603050405020304" pitchFamily="18" charset="0"/>
              </a:rPr>
              <a:t>.</a:t>
            </a:r>
          </a:p>
          <a:p>
            <a:pPr marL="0" indent="0">
              <a:buNone/>
            </a:pPr>
            <a:r>
              <a:rPr lang="en-US" sz="1800" dirty="0" smtClean="0">
                <a:latin typeface="Times New Roman" panose="02020603050405020304" pitchFamily="18" charset="0"/>
                <a:cs typeface="Times New Roman" panose="02020603050405020304" pitchFamily="18" charset="0"/>
              </a:rPr>
              <a:t>		 + CSCB </a:t>
            </a:r>
            <a:r>
              <a:rPr lang="en-US" sz="1800" dirty="0">
                <a:latin typeface="Times New Roman" panose="02020603050405020304" pitchFamily="18" charset="0"/>
                <a:cs typeface="Times New Roman" panose="02020603050405020304" pitchFamily="18" charset="0"/>
              </a:rPr>
              <a:t>= -1: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lớn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phải</a:t>
            </a:r>
            <a:endParaRPr lang="en-US" sz="1800" dirty="0">
              <a:solidFill>
                <a:srgbClr val="92D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0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06949"/>
          </a:xfrm>
        </p:spPr>
        <p:txBody>
          <a:bodyPr>
            <a:normAutofit fontScale="90000"/>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p>
        </p:txBody>
      </p:sp>
      <p:sp>
        <p:nvSpPr>
          <p:cNvPr id="3" name="Content Placeholder 2"/>
          <p:cNvSpPr>
            <a:spLocks noGrp="1"/>
          </p:cNvSpPr>
          <p:nvPr>
            <p:ph idx="1"/>
          </p:nvPr>
        </p:nvSpPr>
        <p:spPr>
          <a:xfrm>
            <a:off x="1103312" y="1077362"/>
            <a:ext cx="9362494" cy="5171037"/>
          </a:xfrm>
        </p:spPr>
        <p:txBody>
          <a:bodyPr/>
          <a:lstStyle/>
          <a:p>
            <a:pPr marL="0" indent="0">
              <a:buNone/>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CNPTK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a:p>
            <a:pPr marL="0" indent="0">
              <a:buNone/>
            </a:pPr>
            <a:r>
              <a:rPr lang="en-US" dirty="0"/>
              <a:t>	    </a:t>
            </a:r>
            <a:r>
              <a:rPr lang="en-US" dirty="0">
                <a:latin typeface="Times New Roman" panose="02020603050405020304" pitchFamily="18" charset="0"/>
                <a:cs typeface="Times New Roman" panose="02020603050405020304" pitchFamily="18" charset="0"/>
              </a:rPr>
              <a:t>3.2.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3.2.2.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AVL</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sz="1600" dirty="0" err="1">
                <a:solidFill>
                  <a:srgbClr val="00B0F0"/>
                </a:solidFill>
              </a:rPr>
              <a:t>Hình</a:t>
            </a:r>
            <a:r>
              <a:rPr lang="en-US" sz="1600" dirty="0">
                <a:solidFill>
                  <a:srgbClr val="00B0F0"/>
                </a:solidFill>
              </a:rPr>
              <a:t> </a:t>
            </a:r>
            <a:r>
              <a:rPr lang="en-US" sz="1600" dirty="0" smtClean="0">
                <a:solidFill>
                  <a:srgbClr val="00B0F0"/>
                </a:solidFill>
              </a:rPr>
              <a:t>38. </a:t>
            </a:r>
            <a:r>
              <a:rPr lang="en-US" sz="1600" dirty="0" err="1">
                <a:solidFill>
                  <a:srgbClr val="00B0F0"/>
                </a:solidFill>
              </a:rPr>
              <a:t>Cây</a:t>
            </a:r>
            <a:r>
              <a:rPr lang="en-US" sz="1600" dirty="0">
                <a:solidFill>
                  <a:srgbClr val="00B0F0"/>
                </a:solidFill>
              </a:rPr>
              <a:t>  </a:t>
            </a:r>
            <a:r>
              <a:rPr lang="en-US" sz="1600" dirty="0" err="1">
                <a:solidFill>
                  <a:srgbClr val="00B0F0"/>
                </a:solidFill>
              </a:rPr>
              <a:t>nhị</a:t>
            </a:r>
            <a:r>
              <a:rPr lang="en-US" sz="1600" dirty="0">
                <a:solidFill>
                  <a:srgbClr val="00B0F0"/>
                </a:solidFill>
              </a:rPr>
              <a:t> </a:t>
            </a:r>
            <a:r>
              <a:rPr lang="en-US" sz="1600" dirty="0" err="1">
                <a:solidFill>
                  <a:srgbClr val="00B0F0"/>
                </a:solidFill>
              </a:rPr>
              <a:t>phân</a:t>
            </a:r>
            <a:r>
              <a:rPr lang="en-US" sz="1600" dirty="0">
                <a:solidFill>
                  <a:srgbClr val="00B0F0"/>
                </a:solidFill>
              </a:rPr>
              <a:t> </a:t>
            </a:r>
            <a:r>
              <a:rPr lang="en-US" sz="1600" dirty="0" err="1">
                <a:solidFill>
                  <a:srgbClr val="00B0F0"/>
                </a:solidFill>
              </a:rPr>
              <a:t>tìm</a:t>
            </a:r>
            <a:r>
              <a:rPr lang="en-US" sz="1600" dirty="0">
                <a:solidFill>
                  <a:srgbClr val="00B0F0"/>
                </a:solidFill>
              </a:rPr>
              <a:t> </a:t>
            </a:r>
            <a:r>
              <a:rPr lang="en-US" sz="1600" dirty="0" smtClean="0">
                <a:solidFill>
                  <a:srgbClr val="00B0F0"/>
                </a:solidFill>
              </a:rPr>
              <a:t>																</a:t>
            </a:r>
            <a:r>
              <a:rPr lang="en-US" sz="1600" dirty="0" err="1" smtClean="0">
                <a:solidFill>
                  <a:srgbClr val="00B0F0"/>
                </a:solidFill>
              </a:rPr>
              <a:t>kiếm</a:t>
            </a:r>
            <a:r>
              <a:rPr lang="en-US" sz="1600" dirty="0" smtClean="0">
                <a:solidFill>
                  <a:srgbClr val="00B0F0"/>
                </a:solidFill>
              </a:rPr>
              <a:t> </a:t>
            </a:r>
            <a:r>
              <a:rPr lang="en-US" sz="1600" dirty="0" err="1">
                <a:solidFill>
                  <a:srgbClr val="00B0F0"/>
                </a:solidFill>
              </a:rPr>
              <a:t>cân</a:t>
            </a:r>
            <a:r>
              <a:rPr lang="en-US" sz="1600" dirty="0">
                <a:solidFill>
                  <a:srgbClr val="00B0F0"/>
                </a:solidFill>
              </a:rPr>
              <a:t> </a:t>
            </a:r>
            <a:r>
              <a:rPr lang="en-US" sz="1600" dirty="0" err="1" smtClean="0">
                <a:solidFill>
                  <a:srgbClr val="00B0F0"/>
                </a:solidFill>
              </a:rPr>
              <a:t>bằng</a:t>
            </a:r>
            <a:endParaRPr lang="en-US" sz="1600" dirty="0">
              <a:solidFill>
                <a:srgbClr val="00B0F0"/>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17554" y="2535022"/>
            <a:ext cx="3613274" cy="2255716"/>
          </a:xfrm>
          <a:prstGeom prst="rect">
            <a:avLst/>
          </a:prstGeom>
        </p:spPr>
      </p:pic>
      <p:pic>
        <p:nvPicPr>
          <p:cNvPr id="5" name="Picture 4"/>
          <p:cNvPicPr>
            <a:picLocks noChangeAspect="1"/>
          </p:cNvPicPr>
          <p:nvPr/>
        </p:nvPicPr>
        <p:blipFill>
          <a:blip r:embed="rId3"/>
          <a:stretch>
            <a:fillRect/>
          </a:stretch>
        </p:blipFill>
        <p:spPr>
          <a:xfrm>
            <a:off x="1248859" y="2400818"/>
            <a:ext cx="4714875" cy="3782699"/>
          </a:xfrm>
          <a:prstGeom prst="rect">
            <a:avLst/>
          </a:prstGeom>
        </p:spPr>
      </p:pic>
    </p:spTree>
    <p:extLst>
      <p:ext uri="{BB962C8B-B14F-4D97-AF65-F5344CB8AC3E}">
        <p14:creationId xmlns:p14="http://schemas.microsoft.com/office/powerpoint/2010/main" val="35072206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53131"/>
            <a:ext cx="9404723" cy="497896"/>
          </a:xfrm>
        </p:spPr>
        <p:txBody>
          <a:bodyPr>
            <a:normAutofit fontScale="90000"/>
          </a:bodyPr>
          <a:lstStyle/>
          <a:p>
            <a:r>
              <a:rPr lang="en-US" sz="280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959668"/>
            <a:ext cx="9099943" cy="5477346"/>
          </a:xfrm>
        </p:spPr>
        <p:txBody>
          <a:bodyPr>
            <a:normAutofit fontScale="92500"/>
          </a:bodyPr>
          <a:lstStyle/>
          <a:p>
            <a:pPr marL="0" indent="0">
              <a:buNone/>
            </a:pPr>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CNPTK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t>	    </a:t>
            </a:r>
            <a:r>
              <a:rPr lang="en-US" sz="2400" dirty="0">
                <a:latin typeface="Times New Roman" panose="02020603050405020304" pitchFamily="18" charset="0"/>
                <a:cs typeface="Times New Roman" panose="02020603050405020304" pitchFamily="18" charset="0"/>
              </a:rPr>
              <a:t>3.2.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3.2.2. </a:t>
            </a:r>
            <a:r>
              <a:rPr lang="en-US" sz="2400" dirty="0" err="1">
                <a:latin typeface="Times New Roman" panose="02020603050405020304" pitchFamily="18" charset="0"/>
                <a:cs typeface="Times New Roman" panose="02020603050405020304" pitchFamily="18" charset="0"/>
              </a:rPr>
              <a:t>Cây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Cây</a:t>
            </a:r>
            <a:r>
              <a:rPr lang="en-US" sz="2400" dirty="0">
                <a:latin typeface="Times New Roman" panose="02020603050405020304" pitchFamily="18" charset="0"/>
                <a:cs typeface="Times New Roman" panose="02020603050405020304" pitchFamily="18" charset="0"/>
              </a:rPr>
              <a:t> AVL</a:t>
            </a:r>
            <a:r>
              <a:rPr lang="en-US" sz="2400" dirty="0" smtClean="0">
                <a:latin typeface="Times New Roman" panose="02020603050405020304" pitchFamily="18" charset="0"/>
                <a:cs typeface="Times New Roman" panose="02020603050405020304" pitchFamily="18" charset="0"/>
              </a:rPr>
              <a:t>)</a:t>
            </a:r>
          </a:p>
          <a:p>
            <a:pPr marL="0" indent="0">
              <a:buNone/>
            </a:pPr>
            <a:r>
              <a:rPr lang="en-US" dirty="0">
                <a:solidFill>
                  <a:srgbClr val="92D050"/>
                </a:solidFill>
                <a:latin typeface="Times New Roman" panose="02020603050405020304" pitchFamily="18" charset="0"/>
                <a:cs typeface="Times New Roman" panose="02020603050405020304" pitchFamily="18" charset="0"/>
              </a:rPr>
              <a:t>	</a:t>
            </a:r>
            <a:r>
              <a:rPr lang="en-US" dirty="0" smtClean="0">
                <a:solidFill>
                  <a:srgbClr val="92D050"/>
                </a:solidFill>
                <a:latin typeface="Times New Roman" panose="02020603050405020304" pitchFamily="18" charset="0"/>
                <a:cs typeface="Times New Roman" panose="02020603050405020304" pitchFamily="18" charset="0"/>
              </a:rPr>
              <a:t>	3.</a:t>
            </a:r>
            <a:r>
              <a:rPr lang="en-US" sz="2200" b="1" dirty="0" smtClean="0">
                <a:solidFill>
                  <a:srgbClr val="92D050"/>
                </a:solidFill>
                <a:latin typeface="Times New Roman" panose="02020603050405020304" pitchFamily="18" charset="0"/>
                <a:cs typeface="Times New Roman" panose="02020603050405020304" pitchFamily="18" charset="0"/>
              </a:rPr>
              <a:t>2.2.2 </a:t>
            </a:r>
            <a:r>
              <a:rPr lang="en-US" sz="2200" b="1" dirty="0" err="1">
                <a:solidFill>
                  <a:srgbClr val="92D050"/>
                </a:solidFill>
                <a:latin typeface="Times New Roman" panose="02020603050405020304" pitchFamily="18" charset="0"/>
                <a:cs typeface="Times New Roman" panose="02020603050405020304" pitchFamily="18" charset="0"/>
              </a:rPr>
              <a:t>Các</a:t>
            </a:r>
            <a:r>
              <a:rPr lang="en-US" sz="2200" b="1" dirty="0">
                <a:solidFill>
                  <a:srgbClr val="92D050"/>
                </a:solidFill>
                <a:latin typeface="Times New Roman" panose="02020603050405020304" pitchFamily="18" charset="0"/>
                <a:cs typeface="Times New Roman" panose="02020603050405020304" pitchFamily="18" charset="0"/>
              </a:rPr>
              <a:t> </a:t>
            </a:r>
            <a:r>
              <a:rPr lang="en-US" sz="2200" b="1" dirty="0" err="1">
                <a:solidFill>
                  <a:srgbClr val="92D050"/>
                </a:solidFill>
                <a:latin typeface="Times New Roman" panose="02020603050405020304" pitchFamily="18" charset="0"/>
                <a:cs typeface="Times New Roman" panose="02020603050405020304" pitchFamily="18" charset="0"/>
              </a:rPr>
              <a:t>thao</a:t>
            </a:r>
            <a:r>
              <a:rPr lang="en-US" sz="2200" b="1" dirty="0">
                <a:solidFill>
                  <a:srgbClr val="92D050"/>
                </a:solidFill>
                <a:latin typeface="Times New Roman" panose="02020603050405020304" pitchFamily="18" charset="0"/>
                <a:cs typeface="Times New Roman" panose="02020603050405020304" pitchFamily="18" charset="0"/>
              </a:rPr>
              <a:t> </a:t>
            </a:r>
            <a:r>
              <a:rPr lang="en-US" sz="2200" b="1" dirty="0" err="1">
                <a:solidFill>
                  <a:srgbClr val="92D050"/>
                </a:solidFill>
                <a:latin typeface="Times New Roman" panose="02020603050405020304" pitchFamily="18" charset="0"/>
                <a:cs typeface="Times New Roman" panose="02020603050405020304" pitchFamily="18" charset="0"/>
              </a:rPr>
              <a:t>tác</a:t>
            </a:r>
            <a:r>
              <a:rPr lang="en-US" sz="2200" b="1" dirty="0">
                <a:solidFill>
                  <a:srgbClr val="92D050"/>
                </a:solidFill>
                <a:latin typeface="Times New Roman" panose="02020603050405020304" pitchFamily="18" charset="0"/>
                <a:cs typeface="Times New Roman" panose="02020603050405020304" pitchFamily="18" charset="0"/>
              </a:rPr>
              <a:t> </a:t>
            </a:r>
            <a:r>
              <a:rPr lang="en-US" sz="2200" b="1" dirty="0" err="1">
                <a:solidFill>
                  <a:srgbClr val="92D050"/>
                </a:solidFill>
                <a:latin typeface="Times New Roman" panose="02020603050405020304" pitchFamily="18" charset="0"/>
                <a:cs typeface="Times New Roman" panose="02020603050405020304" pitchFamily="18" charset="0"/>
              </a:rPr>
              <a:t>trên</a:t>
            </a:r>
            <a:r>
              <a:rPr lang="en-US" sz="2200" b="1" dirty="0">
                <a:solidFill>
                  <a:srgbClr val="92D050"/>
                </a:solidFill>
                <a:latin typeface="Times New Roman" panose="02020603050405020304" pitchFamily="18" charset="0"/>
                <a:cs typeface="Times New Roman" panose="02020603050405020304" pitchFamily="18" charset="0"/>
              </a:rPr>
              <a:t> </a:t>
            </a:r>
            <a:r>
              <a:rPr lang="en-US" sz="2200" b="1" dirty="0" err="1">
                <a:solidFill>
                  <a:srgbClr val="92D050"/>
                </a:solidFill>
                <a:latin typeface="Times New Roman" panose="02020603050405020304" pitchFamily="18" charset="0"/>
                <a:cs typeface="Times New Roman" panose="02020603050405020304" pitchFamily="18" charset="0"/>
              </a:rPr>
              <a:t>cây</a:t>
            </a:r>
            <a:r>
              <a:rPr lang="en-US" sz="2200" b="1" dirty="0">
                <a:solidFill>
                  <a:srgbClr val="92D050"/>
                </a:solidFill>
                <a:latin typeface="Times New Roman" panose="02020603050405020304" pitchFamily="18" charset="0"/>
                <a:cs typeface="Times New Roman" panose="02020603050405020304" pitchFamily="18" charset="0"/>
              </a:rPr>
              <a:t> </a:t>
            </a:r>
            <a:r>
              <a:rPr lang="en-US" sz="2200" b="1" dirty="0" err="1">
                <a:solidFill>
                  <a:srgbClr val="92D050"/>
                </a:solidFill>
                <a:latin typeface="Times New Roman" panose="02020603050405020304" pitchFamily="18" charset="0"/>
                <a:cs typeface="Times New Roman" panose="02020603050405020304" pitchFamily="18" charset="0"/>
              </a:rPr>
              <a:t>cân</a:t>
            </a:r>
            <a:r>
              <a:rPr lang="en-US" sz="2200" b="1" dirty="0">
                <a:solidFill>
                  <a:srgbClr val="92D050"/>
                </a:solidFill>
                <a:latin typeface="Times New Roman" panose="02020603050405020304" pitchFamily="18" charset="0"/>
                <a:cs typeface="Times New Roman" panose="02020603050405020304" pitchFamily="18" charset="0"/>
              </a:rPr>
              <a:t> </a:t>
            </a:r>
            <a:r>
              <a:rPr lang="en-US" sz="2200" b="1" dirty="0" err="1">
                <a:solidFill>
                  <a:srgbClr val="92D050"/>
                </a:solidFill>
                <a:latin typeface="Times New Roman" panose="02020603050405020304" pitchFamily="18" charset="0"/>
                <a:cs typeface="Times New Roman" panose="02020603050405020304" pitchFamily="18" charset="0"/>
              </a:rPr>
              <a:t>bằng</a:t>
            </a:r>
            <a:endParaRPr lang="en-US" sz="2200" dirty="0">
              <a:solidFill>
                <a:srgbClr val="92D050"/>
              </a:solidFill>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thêm</a:t>
            </a:r>
            <a:r>
              <a:rPr lang="en-US" sz="2200" dirty="0">
                <a:latin typeface="Times New Roman" panose="02020603050405020304" pitchFamily="18" charset="0"/>
                <a:cs typeface="Times New Roman" panose="02020603050405020304" pitchFamily="18" charset="0"/>
              </a:rPr>
              <a:t> hay </a:t>
            </a:r>
            <a:r>
              <a:rPr lang="en-US" sz="2200" dirty="0" err="1">
                <a:latin typeface="Times New Roman" panose="02020603050405020304" pitchFamily="18" charset="0"/>
                <a:cs typeface="Times New Roman" panose="02020603050405020304" pitchFamily="18" charset="0"/>
              </a:rPr>
              <a:t>xoá</a:t>
            </a:r>
            <a:r>
              <a:rPr lang="en-US" sz="2200" dirty="0">
                <a:latin typeface="Times New Roman" panose="02020603050405020304" pitchFamily="18" charset="0"/>
                <a:cs typeface="Times New Roman" panose="02020603050405020304" pitchFamily="18" charset="0"/>
              </a:rPr>
              <a:t> 1 </a:t>
            </a:r>
            <a:r>
              <a:rPr lang="en-US" sz="2200" dirty="0" err="1">
                <a:latin typeface="Times New Roman" panose="02020603050405020304" pitchFamily="18" charset="0"/>
                <a:cs typeface="Times New Roman" panose="02020603050405020304" pitchFamily="18" charset="0"/>
              </a:rPr>
              <a:t>nút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ấy</a:t>
            </a:r>
            <a:r>
              <a:rPr lang="en-US" sz="2200" dirty="0">
                <a:latin typeface="Times New Roman" panose="02020603050405020304" pitchFamily="18" charset="0"/>
                <a:cs typeface="Times New Roman" panose="02020603050405020304" pitchFamily="18" charset="0"/>
              </a:rPr>
              <a:t> ta </a:t>
            </a:r>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thay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đổi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cao</a:t>
            </a:r>
            <a:r>
              <a:rPr lang="en-US" sz="2200" dirty="0">
                <a:latin typeface="Times New Roman" panose="02020603050405020304" pitchFamily="18" charset="0"/>
                <a:cs typeface="Times New Roman" panose="02020603050405020304" pitchFamily="18" charset="0"/>
              </a:rPr>
              <a:t>:</a:t>
            </a:r>
          </a:p>
          <a:p>
            <a:pPr lvl="0">
              <a:buFont typeface="Wingdings" panose="05000000000000000000" pitchFamily="2" charset="2"/>
              <a:buChar char="Ø"/>
            </a:pPr>
            <a:r>
              <a:rPr lang="en-US" sz="2200" dirty="0" err="1">
                <a:latin typeface="Times New Roman" panose="02020603050405020304" pitchFamily="18" charset="0"/>
                <a:cs typeface="Times New Roman" panose="02020603050405020304" pitchFamily="18" charset="0"/>
              </a:rPr>
              <a:t>Thêm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trái</a:t>
            </a:r>
            <a:r>
              <a:rPr lang="en-US" sz="2200" dirty="0">
                <a:latin typeface="Times New Roman" panose="02020603050405020304" pitchFamily="18" charset="0"/>
                <a:cs typeface="Times New Roman" panose="02020603050405020304" pitchFamily="18" charset="0"/>
              </a:rPr>
              <a:t> -&gt; </a:t>
            </a:r>
            <a:r>
              <a:rPr lang="en-US" sz="2200" dirty="0" err="1">
                <a:latin typeface="Times New Roman" panose="02020603050405020304" pitchFamily="18" charset="0"/>
                <a:cs typeface="Times New Roman" panose="02020603050405020304" pitchFamily="18" charset="0"/>
              </a:rPr>
              <a:t>lệch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trái</a:t>
            </a:r>
            <a:endParaRPr lang="en-US" sz="2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200" dirty="0" err="1">
                <a:latin typeface="Times New Roman" panose="02020603050405020304" pitchFamily="18" charset="0"/>
                <a:cs typeface="Times New Roman" panose="02020603050405020304" pitchFamily="18" charset="0"/>
              </a:rPr>
              <a:t>Thêm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-&gt; </a:t>
            </a:r>
            <a:r>
              <a:rPr lang="en-US" sz="2200" dirty="0" err="1">
                <a:latin typeface="Times New Roman" panose="02020603050405020304" pitchFamily="18" charset="0"/>
                <a:cs typeface="Times New Roman" panose="02020603050405020304" pitchFamily="18" charset="0"/>
              </a:rPr>
              <a:t>lệch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phải</a:t>
            </a:r>
            <a:endParaRPr lang="en-US" sz="2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200" dirty="0" err="1">
                <a:latin typeface="Times New Roman" panose="02020603050405020304" pitchFamily="18" charset="0"/>
                <a:cs typeface="Times New Roman" panose="02020603050405020304" pitchFamily="18" charset="0"/>
              </a:rPr>
              <a:t>Hủy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-&gt; </a:t>
            </a:r>
            <a:r>
              <a:rPr lang="en-US" sz="2200" dirty="0" err="1">
                <a:latin typeface="Times New Roman" panose="02020603050405020304" pitchFamily="18" charset="0"/>
                <a:cs typeface="Times New Roman" panose="02020603050405020304" pitchFamily="18" charset="0"/>
              </a:rPr>
              <a:t>lệch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trái</a:t>
            </a:r>
            <a:endParaRPr lang="en-US" sz="2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200" dirty="0" err="1">
                <a:latin typeface="Times New Roman" panose="02020603050405020304" pitchFamily="18" charset="0"/>
                <a:cs typeface="Times New Roman" panose="02020603050405020304" pitchFamily="18" charset="0"/>
              </a:rPr>
              <a:t>Hủy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trái</a:t>
            </a:r>
            <a:r>
              <a:rPr lang="en-US" sz="2200" dirty="0">
                <a:latin typeface="Times New Roman" panose="02020603050405020304" pitchFamily="18" charset="0"/>
                <a:cs typeface="Times New Roman" panose="02020603050405020304" pitchFamily="18" charset="0"/>
              </a:rPr>
              <a:t> -&gt; </a:t>
            </a:r>
            <a:r>
              <a:rPr lang="en-US" sz="2200" dirty="0" err="1">
                <a:latin typeface="Times New Roman" panose="02020603050405020304" pitchFamily="18" charset="0"/>
                <a:cs typeface="Times New Roman" panose="02020603050405020304" pitchFamily="18" charset="0"/>
              </a:rPr>
              <a:t>lệch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phải</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cây</a:t>
            </a:r>
            <a:r>
              <a:rPr lang="en-US" sz="2200" dirty="0">
                <a:latin typeface="Times New Roman" panose="02020603050405020304" pitchFamily="18" charset="0"/>
                <a:cs typeface="Times New Roman" panose="02020603050405020304" pitchFamily="18" charset="0"/>
              </a:rPr>
              <a:t> ta </a:t>
            </a: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cao</a:t>
            </a:r>
            <a:r>
              <a:rPr lang="en-US" sz="2200" dirty="0">
                <a:latin typeface="Times New Roman" panose="02020603050405020304" pitchFamily="18" charset="0"/>
                <a:cs typeface="Times New Roman" panose="02020603050405020304" pitchFamily="18" charset="0"/>
              </a:rPr>
              <a:t> 2 </a:t>
            </a:r>
            <a:r>
              <a:rPr lang="en-US" sz="2200" dirty="0" err="1">
                <a:latin typeface="Times New Roman" panose="02020603050405020304" pitchFamily="18" charset="0"/>
                <a:cs typeface="Times New Roman" panose="02020603050405020304" pitchFamily="18" charset="0"/>
              </a:rPr>
              <a:t>cây</a:t>
            </a:r>
            <a:r>
              <a:rPr lang="en-US" sz="2200" dirty="0">
                <a:latin typeface="Times New Roman" panose="02020603050405020304" pitchFamily="18" charset="0"/>
                <a:cs typeface="Times New Roman" panose="02020603050405020304" pitchFamily="18" charset="0"/>
              </a:rPr>
              <a:t> con </a:t>
            </a:r>
            <a:r>
              <a:rPr lang="en-US" sz="2200" dirty="0" err="1">
                <a:latin typeface="Times New Roman" panose="02020603050405020304" pitchFamily="18" charset="0"/>
                <a:cs typeface="Times New Roman" panose="02020603050405020304" pitchFamily="18" charset="0"/>
              </a:rPr>
              <a:t>cân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kéo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bù</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thấp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đảm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vẫn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nhị</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kiếm</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7375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43163"/>
          </a:xfrm>
        </p:spPr>
        <p:txBody>
          <a:bodyPr/>
          <a:lstStyle/>
          <a:p>
            <a:r>
              <a:rPr lang="en-US" sz="280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122630"/>
            <a:ext cx="8946541" cy="5125769"/>
          </a:xfrm>
        </p:spPr>
        <p:txBody>
          <a:bodyPr/>
          <a:lstStyle/>
          <a:p>
            <a:pPr marL="0" indent="0">
              <a:buNone/>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CNPTK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a:p>
            <a:pPr marL="0" indent="0">
              <a:buNone/>
            </a:pPr>
            <a:r>
              <a:rPr lang="en-US" dirty="0"/>
              <a:t>	    </a:t>
            </a:r>
            <a:r>
              <a:rPr lang="en-US" dirty="0">
                <a:latin typeface="Times New Roman" panose="02020603050405020304" pitchFamily="18" charset="0"/>
                <a:cs typeface="Times New Roman" panose="02020603050405020304" pitchFamily="18" charset="0"/>
              </a:rPr>
              <a:t>3.2.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3.2.2.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AVL</a:t>
            </a:r>
            <a:r>
              <a:rPr lang="en-US" dirty="0" smtClean="0">
                <a:latin typeface="Times New Roman" panose="02020603050405020304" pitchFamily="18" charset="0"/>
                <a:cs typeface="Times New Roman" panose="02020603050405020304" pitchFamily="18" charset="0"/>
              </a:rPr>
              <a:t>)	</a:t>
            </a:r>
          </a:p>
          <a:p>
            <a:pPr marL="0" lvl="0" indent="0">
              <a:buNone/>
            </a:pP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Cân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1 (Left – Left: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T</a:t>
            </a:r>
            <a:r>
              <a:rPr lang="en-US" dirty="0" smtClean="0">
                <a:latin typeface="Times New Roman" panose="02020603050405020304" pitchFamily="18" charset="0"/>
                <a:cs typeface="Times New Roman" panose="02020603050405020304" pitchFamily="18" charset="0"/>
              </a:rPr>
              <a:t>):</a:t>
            </a: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sz="1600" dirty="0" smtClean="0">
                <a:solidFill>
                  <a:srgbClr val="00B0F0"/>
                </a:solidFill>
                <a:latin typeface="Times New Roman" panose="02020603050405020304" pitchFamily="18" charset="0"/>
                <a:cs typeface="Times New Roman" panose="02020603050405020304" pitchFamily="18" charset="0"/>
              </a:rPr>
              <a:t>						</a:t>
            </a:r>
            <a:r>
              <a:rPr lang="en-US" sz="1600" dirty="0" err="1">
                <a:solidFill>
                  <a:srgbClr val="00B0F0"/>
                </a:solidFill>
              </a:rPr>
              <a:t>Hình</a:t>
            </a:r>
            <a:r>
              <a:rPr lang="en-US" sz="1600" dirty="0">
                <a:solidFill>
                  <a:srgbClr val="00B0F0"/>
                </a:solidFill>
              </a:rPr>
              <a:t> </a:t>
            </a:r>
            <a:r>
              <a:rPr lang="en-US" sz="1600" dirty="0" smtClean="0">
                <a:solidFill>
                  <a:srgbClr val="00B0F0"/>
                </a:solidFill>
              </a:rPr>
              <a:t>39. </a:t>
            </a:r>
            <a:r>
              <a:rPr lang="en-US" sz="1600" dirty="0" err="1">
                <a:solidFill>
                  <a:srgbClr val="00B0F0"/>
                </a:solidFill>
              </a:rPr>
              <a:t>Cân</a:t>
            </a:r>
            <a:r>
              <a:rPr lang="en-US" sz="1600" dirty="0">
                <a:solidFill>
                  <a:srgbClr val="00B0F0"/>
                </a:solidFill>
              </a:rPr>
              <a:t> </a:t>
            </a:r>
            <a:r>
              <a:rPr lang="en-US" sz="1600" dirty="0" err="1">
                <a:solidFill>
                  <a:srgbClr val="00B0F0"/>
                </a:solidFill>
              </a:rPr>
              <a:t>bằng</a:t>
            </a:r>
            <a:r>
              <a:rPr lang="en-US" sz="1600" dirty="0">
                <a:solidFill>
                  <a:srgbClr val="00B0F0"/>
                </a:solidFill>
              </a:rPr>
              <a:t> </a:t>
            </a:r>
            <a:r>
              <a:rPr lang="en-US" sz="1600" dirty="0" err="1">
                <a:solidFill>
                  <a:srgbClr val="00B0F0"/>
                </a:solidFill>
              </a:rPr>
              <a:t>cây</a:t>
            </a:r>
            <a:r>
              <a:rPr lang="en-US" sz="1600" dirty="0">
                <a:solidFill>
                  <a:srgbClr val="00B0F0"/>
                </a:solidFill>
              </a:rPr>
              <a:t> </a:t>
            </a:r>
            <a:r>
              <a:rPr lang="en-US" sz="1600" dirty="0" err="1">
                <a:solidFill>
                  <a:srgbClr val="00B0F0"/>
                </a:solidFill>
              </a:rPr>
              <a:t>trường</a:t>
            </a:r>
            <a:r>
              <a:rPr lang="en-US" sz="1600" dirty="0">
                <a:solidFill>
                  <a:srgbClr val="00B0F0"/>
                </a:solidFill>
              </a:rPr>
              <a:t> </a:t>
            </a:r>
            <a:r>
              <a:rPr lang="en-US" sz="1600" dirty="0" err="1">
                <a:solidFill>
                  <a:srgbClr val="00B0F0"/>
                </a:solidFill>
              </a:rPr>
              <a:t>hợp</a:t>
            </a:r>
            <a:r>
              <a:rPr lang="en-US" sz="1600" dirty="0">
                <a:solidFill>
                  <a:srgbClr val="00B0F0"/>
                </a:solidFill>
              </a:rPr>
              <a:t> Left – Left</a:t>
            </a:r>
            <a:r>
              <a:rPr lang="en-US" sz="1600" dirty="0" smtClean="0">
                <a:solidFill>
                  <a:srgbClr val="00B0F0"/>
                </a:solidFill>
              </a:rPr>
              <a:t>.</a:t>
            </a:r>
            <a:endParaRPr lang="en-US" sz="1600" dirty="0">
              <a:solidFill>
                <a:srgbClr val="00B0F0"/>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046240" y="3009505"/>
            <a:ext cx="5791702" cy="1816765"/>
          </a:xfrm>
          <a:prstGeom prst="rect">
            <a:avLst/>
          </a:prstGeom>
        </p:spPr>
      </p:pic>
    </p:spTree>
    <p:extLst>
      <p:ext uri="{BB962C8B-B14F-4D97-AF65-F5344CB8AC3E}">
        <p14:creationId xmlns:p14="http://schemas.microsoft.com/office/powerpoint/2010/main" val="36618064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43163"/>
          </a:xfrm>
        </p:spPr>
        <p:txBody>
          <a:bodyPr/>
          <a:lstStyle/>
          <a:p>
            <a:r>
              <a:rPr lang="en-US" sz="280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122630"/>
            <a:ext cx="8946541" cy="5125769"/>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Left - Left:</a:t>
            </a:r>
          </a:p>
          <a:p>
            <a:pPr marL="0" indent="0">
              <a:buNone/>
            </a:pPr>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Lech_trai_trai</a:t>
            </a:r>
            <a:r>
              <a:rPr lang="en-US" dirty="0">
                <a:latin typeface="Times New Roman" panose="02020603050405020304" pitchFamily="18" charset="0"/>
                <a:cs typeface="Times New Roman" panose="02020603050405020304" pitchFamily="18" charset="0"/>
              </a:rPr>
              <a:t>(Tree &amp;T)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Node </a:t>
            </a:r>
            <a:r>
              <a:rPr lang="en-US" dirty="0">
                <a:latin typeface="Times New Roman" panose="02020603050405020304" pitchFamily="18" charset="0"/>
                <a:cs typeface="Times New Roman" panose="02020603050405020304" pitchFamily="18" charset="0"/>
              </a:rPr>
              <a:t>*T1 = T-&gt;Left;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a:t>
            </a:r>
            <a:r>
              <a:rPr lang="en-US" dirty="0">
                <a:latin typeface="Times New Roman" panose="02020603050405020304" pitchFamily="18" charset="0"/>
                <a:cs typeface="Times New Roman" panose="02020603050405020304" pitchFamily="18" charset="0"/>
              </a:rPr>
              <a:t>&gt;Left = T1-&gt;Right;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T1-</a:t>
            </a:r>
            <a:r>
              <a:rPr lang="en-US" dirty="0">
                <a:latin typeface="Times New Roman" panose="02020603050405020304" pitchFamily="18" charset="0"/>
                <a:cs typeface="Times New Roman" panose="02020603050405020304" pitchFamily="18" charset="0"/>
              </a:rPr>
              <a:t>&gt;Right=T;</a:t>
            </a:r>
          </a:p>
          <a:p>
            <a:pPr marL="0" indent="0">
              <a:buNone/>
            </a:pPr>
            <a:r>
              <a:rPr lang="en-US" dirty="0" smtClean="0">
                <a:latin typeface="Times New Roman" panose="02020603050405020304" pitchFamily="18" charset="0"/>
                <a:cs typeface="Times New Roman" panose="02020603050405020304" pitchFamily="18" charset="0"/>
              </a:rPr>
              <a:t>      switch(T1-</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BalanceFactor</a:t>
            </a:r>
            <a:r>
              <a:rPr lang="en-US" dirty="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	case </a:t>
            </a:r>
            <a:r>
              <a:rPr lang="en-US" dirty="0">
                <a:latin typeface="Times New Roman" panose="02020603050405020304" pitchFamily="18" charset="0"/>
                <a:cs typeface="Times New Roman" panose="02020603050405020304" pitchFamily="18" charset="0"/>
              </a:rPr>
              <a:t>LH:</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BalanceFactor</a:t>
            </a:r>
            <a:r>
              <a:rPr lang="en-US" dirty="0">
                <a:latin typeface="Times New Roman" panose="02020603050405020304" pitchFamily="18" charset="0"/>
                <a:cs typeface="Times New Roman" panose="02020603050405020304" pitchFamily="18" charset="0"/>
              </a:rPr>
              <a:t> =EH;</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T1-</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BalanceFactor</a:t>
            </a:r>
            <a:r>
              <a:rPr lang="en-US" dirty="0">
                <a:latin typeface="Times New Roman" panose="02020603050405020304" pitchFamily="18" charset="0"/>
                <a:cs typeface="Times New Roman" panose="02020603050405020304" pitchFamily="18" charset="0"/>
              </a:rPr>
              <a:t>=EH;  break;</a:t>
            </a:r>
          </a:p>
          <a:p>
            <a:pPr marL="0" indent="0">
              <a:buNone/>
            </a:pPr>
            <a:r>
              <a:rPr lang="en-US" dirty="0" smtClean="0">
                <a:latin typeface="Times New Roman" panose="02020603050405020304" pitchFamily="18" charset="0"/>
                <a:cs typeface="Times New Roman" panose="02020603050405020304" pitchFamily="18" charset="0"/>
              </a:rPr>
              <a:t>	case </a:t>
            </a:r>
            <a:r>
              <a:rPr lang="en-US" dirty="0">
                <a:latin typeface="Times New Roman" panose="02020603050405020304" pitchFamily="18" charset="0"/>
                <a:cs typeface="Times New Roman" panose="02020603050405020304" pitchFamily="18" charset="0"/>
              </a:rPr>
              <a:t>EH:</a:t>
            </a:r>
          </a:p>
          <a:p>
            <a:pPr marL="0" indent="0">
              <a:buNone/>
            </a:pPr>
            <a:r>
              <a:rPr lang="en-US" dirty="0" smtClean="0">
                <a:latin typeface="Times New Roman" panose="02020603050405020304" pitchFamily="18" charset="0"/>
                <a:cs typeface="Times New Roman" panose="02020603050405020304" pitchFamily="18" charset="0"/>
              </a:rPr>
              <a:t>		T-</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BalanceFactor</a:t>
            </a:r>
            <a:r>
              <a:rPr lang="en-US" dirty="0">
                <a:latin typeface="Times New Roman" panose="02020603050405020304" pitchFamily="18" charset="0"/>
                <a:cs typeface="Times New Roman" panose="02020603050405020304" pitchFamily="18" charset="0"/>
              </a:rPr>
              <a:t> =EH;</a:t>
            </a:r>
          </a:p>
          <a:p>
            <a:pPr marL="0" indent="0">
              <a:buNone/>
            </a:pPr>
            <a:r>
              <a:rPr lang="en-US" dirty="0" smtClean="0">
                <a:latin typeface="Times New Roman" panose="02020603050405020304" pitchFamily="18" charset="0"/>
                <a:cs typeface="Times New Roman" panose="02020603050405020304" pitchFamily="18" charset="0"/>
              </a:rPr>
              <a:t>		T1-</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BalanceFactor</a:t>
            </a:r>
            <a:r>
              <a:rPr lang="en-US" dirty="0">
                <a:latin typeface="Times New Roman" panose="02020603050405020304" pitchFamily="18" charset="0"/>
                <a:cs typeface="Times New Roman" panose="02020603050405020304" pitchFamily="18" charset="0"/>
              </a:rPr>
              <a:t>=RH;  break;</a:t>
            </a:r>
          </a:p>
          <a:p>
            <a:pPr marL="0" indent="0">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T=T1</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830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5077"/>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 DANH SÁCH LIÊN KẾT</a:t>
            </a:r>
          </a:p>
        </p:txBody>
      </p:sp>
      <p:sp>
        <p:nvSpPr>
          <p:cNvPr id="3" name="Content Placeholder 2"/>
          <p:cNvSpPr>
            <a:spLocks noGrp="1"/>
          </p:cNvSpPr>
          <p:nvPr>
            <p:ph idx="1"/>
          </p:nvPr>
        </p:nvSpPr>
        <p:spPr>
          <a:xfrm>
            <a:off x="838200" y="1050201"/>
            <a:ext cx="10515600" cy="5251011"/>
          </a:xfrm>
        </p:spPr>
        <p:txBody>
          <a:bodyPr>
            <a:normAutofit/>
          </a:bodyPr>
          <a:lstStyle/>
          <a:p>
            <a:pPr marL="0" indent="0">
              <a:buNone/>
            </a:pPr>
            <a:r>
              <a:rPr lang="en-US" sz="2400" dirty="0">
                <a:solidFill>
                  <a:srgbClr val="92D050"/>
                </a:solidFill>
                <a:latin typeface="Times New Roman" panose="02020603050405020304" pitchFamily="18" charset="0"/>
                <a:cs typeface="Times New Roman" panose="02020603050405020304" pitchFamily="18" charset="0"/>
              </a:rPr>
              <a:t>	2. </a:t>
            </a:r>
            <a:r>
              <a:rPr lang="en-US" dirty="0" err="1" smtClean="0">
                <a:solidFill>
                  <a:srgbClr val="92D050"/>
                </a:solidFill>
                <a:latin typeface="Times New Roman" panose="02020603050405020304" pitchFamily="18" charset="0"/>
                <a:cs typeface="Times New Roman" panose="02020603050405020304" pitchFamily="18" charset="0"/>
              </a:rPr>
              <a:t>Các</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loại</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danh</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sách</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liên</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kết</a:t>
            </a:r>
            <a:endParaRPr lang="en-US" dirty="0" smtClean="0">
              <a:solidFill>
                <a:srgbClr val="92D050"/>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nút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nhớ</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nút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data (</a:t>
            </a:r>
            <a:r>
              <a:rPr lang="en-US" sz="2000" dirty="0" err="1">
                <a:latin typeface="Times New Roman" panose="02020603050405020304" pitchFamily="18" charset="0"/>
                <a:cs typeface="Times New Roman" panose="02020603050405020304" pitchFamily="18" charset="0"/>
              </a:rPr>
              <a:t>chứa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next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nút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b)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DSLK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chút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previous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nút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c)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DSLK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DSLK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next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nút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DSLK </a:t>
            </a:r>
            <a:r>
              <a:rPr lang="en-US" sz="2000" dirty="0" err="1">
                <a:latin typeface="Times New Roman" panose="02020603050405020304" pitchFamily="18" charset="0"/>
                <a:cs typeface="Times New Roman" panose="02020603050405020304" pitchFamily="18" charset="0"/>
              </a:rPr>
              <a:t>đôi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Ngoài</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next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nút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còn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previous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nút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34480419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43163"/>
          </a:xfrm>
        </p:spPr>
        <p:txBody>
          <a:bodyPr/>
          <a:lstStyle/>
          <a:p>
            <a:r>
              <a:rPr lang="en-US" sz="280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122630"/>
            <a:ext cx="8946541" cy="5125769"/>
          </a:xfrm>
        </p:spPr>
        <p:txBody>
          <a:bodyPr/>
          <a:lstStyle/>
          <a:p>
            <a:pPr marL="0" indent="0">
              <a:buNone/>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CNPTK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a:p>
            <a:pPr marL="0" indent="0">
              <a:buNone/>
            </a:pPr>
            <a:r>
              <a:rPr lang="en-US" dirty="0"/>
              <a:t>	    </a:t>
            </a:r>
            <a:r>
              <a:rPr lang="en-US" dirty="0">
                <a:latin typeface="Times New Roman" panose="02020603050405020304" pitchFamily="18" charset="0"/>
                <a:cs typeface="Times New Roman" panose="02020603050405020304" pitchFamily="18" charset="0"/>
              </a:rPr>
              <a:t>3.2.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3.2.2.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AVL</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2 (Left – Right: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T</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1800" dirty="0" smtClean="0">
                <a:solidFill>
                  <a:srgbClr val="00B0F0"/>
                </a:solidFill>
                <a:latin typeface="Times New Roman" panose="02020603050405020304" pitchFamily="18" charset="0"/>
                <a:cs typeface="Times New Roman" panose="02020603050405020304" pitchFamily="18" charset="0"/>
              </a:rPr>
              <a:t>					</a:t>
            </a:r>
            <a:r>
              <a:rPr lang="en-US" sz="1800" dirty="0" err="1" smtClean="0">
                <a:solidFill>
                  <a:srgbClr val="00B0F0"/>
                </a:solidFill>
                <a:latin typeface="Times New Roman" panose="02020603050405020304" pitchFamily="18" charset="0"/>
                <a:cs typeface="Times New Roman" panose="02020603050405020304" pitchFamily="18" charset="0"/>
              </a:rPr>
              <a:t>Hình</a:t>
            </a:r>
            <a:r>
              <a:rPr lang="en-US" sz="1800" dirty="0" smtClean="0">
                <a:solidFill>
                  <a:srgbClr val="00B0F0"/>
                </a:solidFill>
                <a:latin typeface="Times New Roman" panose="02020603050405020304" pitchFamily="18" charset="0"/>
                <a:cs typeface="Times New Roman" panose="02020603050405020304" pitchFamily="18" charset="0"/>
              </a:rPr>
              <a:t> 40. </a:t>
            </a:r>
            <a:r>
              <a:rPr lang="en-US" sz="1800" dirty="0" err="1">
                <a:solidFill>
                  <a:srgbClr val="00B0F0"/>
                </a:solidFill>
                <a:latin typeface="Times New Roman" panose="02020603050405020304" pitchFamily="18" charset="0"/>
                <a:cs typeface="Times New Roman" panose="02020603050405020304" pitchFamily="18" charset="0"/>
              </a:rPr>
              <a:t>Cân</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bằng</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cây</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trường</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hợp</a:t>
            </a:r>
            <a:r>
              <a:rPr lang="en-US" sz="1800" dirty="0">
                <a:solidFill>
                  <a:srgbClr val="00B0F0"/>
                </a:solidFill>
                <a:latin typeface="Times New Roman" panose="02020603050405020304" pitchFamily="18" charset="0"/>
                <a:cs typeface="Times New Roman" panose="02020603050405020304" pitchFamily="18" charset="0"/>
              </a:rPr>
              <a:t> Left – Right.</a:t>
            </a:r>
          </a:p>
          <a:p>
            <a:pPr marL="0" indent="0">
              <a:buNone/>
            </a:pPr>
            <a:endParaRPr lang="en-US" sz="1800" dirty="0">
              <a:solidFill>
                <a:srgbClr val="00B0F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880320" y="3126378"/>
            <a:ext cx="5779509" cy="1981372"/>
          </a:xfrm>
          <a:prstGeom prst="rect">
            <a:avLst/>
          </a:prstGeom>
        </p:spPr>
      </p:pic>
    </p:spTree>
    <p:extLst>
      <p:ext uri="{BB962C8B-B14F-4D97-AF65-F5344CB8AC3E}">
        <p14:creationId xmlns:p14="http://schemas.microsoft.com/office/powerpoint/2010/main" val="1025761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26381"/>
            <a:ext cx="9404723" cy="543163"/>
          </a:xfrm>
        </p:spPr>
        <p:txBody>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851026"/>
            <a:ext cx="8946541" cy="5703683"/>
          </a:xfrm>
        </p:spPr>
        <p:txBody>
          <a:bodyPr>
            <a:normAutofit fontScale="32500" lnSpcReduction="20000"/>
          </a:bodyPr>
          <a:lstStyle/>
          <a:p>
            <a:pPr marL="0" indent="0">
              <a:buNone/>
            </a:pPr>
            <a:r>
              <a:rPr lang="en-US" dirty="0">
                <a:latin typeface="Times New Roman" panose="02020603050405020304" pitchFamily="18" charset="0"/>
                <a:cs typeface="Times New Roman" panose="02020603050405020304" pitchFamily="18" charset="0"/>
              </a:rPr>
              <a:t>	</a:t>
            </a:r>
            <a:r>
              <a:rPr lang="en-US" sz="6200" dirty="0" err="1">
                <a:latin typeface="Times New Roman" panose="02020603050405020304" pitchFamily="18" charset="0"/>
                <a:cs typeface="Times New Roman" panose="02020603050405020304" pitchFamily="18" charset="0"/>
              </a:rPr>
              <a:t>Hàm</a:t>
            </a:r>
            <a:r>
              <a:rPr lang="en-US" sz="6200" dirty="0">
                <a:latin typeface="Times New Roman" panose="02020603050405020304" pitchFamily="18" charset="0"/>
                <a:cs typeface="Times New Roman" panose="02020603050405020304" pitchFamily="18" charset="0"/>
              </a:rPr>
              <a:t> </a:t>
            </a:r>
            <a:r>
              <a:rPr lang="en-US" sz="6200" dirty="0" err="1">
                <a:latin typeface="Times New Roman" panose="02020603050405020304" pitchFamily="18" charset="0"/>
                <a:cs typeface="Times New Roman" panose="02020603050405020304" pitchFamily="18" charset="0"/>
              </a:rPr>
              <a:t>cân</a:t>
            </a:r>
            <a:r>
              <a:rPr lang="en-US" sz="6200" dirty="0">
                <a:latin typeface="Times New Roman" panose="02020603050405020304" pitchFamily="18" charset="0"/>
                <a:cs typeface="Times New Roman" panose="02020603050405020304" pitchFamily="18" charset="0"/>
              </a:rPr>
              <a:t> </a:t>
            </a:r>
            <a:r>
              <a:rPr lang="en-US" sz="6200" dirty="0" err="1">
                <a:latin typeface="Times New Roman" panose="02020603050405020304" pitchFamily="18" charset="0"/>
                <a:cs typeface="Times New Roman" panose="02020603050405020304" pitchFamily="18" charset="0"/>
              </a:rPr>
              <a:t>bằng</a:t>
            </a:r>
            <a:r>
              <a:rPr lang="en-US" sz="6200" dirty="0">
                <a:latin typeface="Times New Roman" panose="02020603050405020304" pitchFamily="18" charset="0"/>
                <a:cs typeface="Times New Roman" panose="02020603050405020304" pitchFamily="18" charset="0"/>
              </a:rPr>
              <a:t> </a:t>
            </a:r>
            <a:r>
              <a:rPr lang="en-US" sz="6200" dirty="0" err="1">
                <a:latin typeface="Times New Roman" panose="02020603050405020304" pitchFamily="18" charset="0"/>
                <a:cs typeface="Times New Roman" panose="02020603050405020304" pitchFamily="18" charset="0"/>
              </a:rPr>
              <a:t>cho</a:t>
            </a:r>
            <a:r>
              <a:rPr lang="en-US" sz="6200" dirty="0">
                <a:latin typeface="Times New Roman" panose="02020603050405020304" pitchFamily="18" charset="0"/>
                <a:cs typeface="Times New Roman" panose="02020603050405020304" pitchFamily="18" charset="0"/>
              </a:rPr>
              <a:t> </a:t>
            </a:r>
            <a:r>
              <a:rPr lang="en-US" sz="6200" dirty="0" err="1">
                <a:latin typeface="Times New Roman" panose="02020603050405020304" pitchFamily="18" charset="0"/>
                <a:cs typeface="Times New Roman" panose="02020603050405020304" pitchFamily="18" charset="0"/>
              </a:rPr>
              <a:t>trường</a:t>
            </a:r>
            <a:r>
              <a:rPr lang="en-US" sz="6200" dirty="0">
                <a:latin typeface="Times New Roman" panose="02020603050405020304" pitchFamily="18" charset="0"/>
                <a:cs typeface="Times New Roman" panose="02020603050405020304" pitchFamily="18" charset="0"/>
              </a:rPr>
              <a:t> </a:t>
            </a:r>
            <a:r>
              <a:rPr lang="en-US" sz="6200" dirty="0" err="1">
                <a:latin typeface="Times New Roman" panose="02020603050405020304" pitchFamily="18" charset="0"/>
                <a:cs typeface="Times New Roman" panose="02020603050405020304" pitchFamily="18" charset="0"/>
              </a:rPr>
              <a:t>hợp</a:t>
            </a:r>
            <a:r>
              <a:rPr lang="en-US" sz="6200" dirty="0">
                <a:latin typeface="Times New Roman" panose="02020603050405020304" pitchFamily="18" charset="0"/>
                <a:cs typeface="Times New Roman" panose="02020603050405020304" pitchFamily="18" charset="0"/>
              </a:rPr>
              <a:t> Left - Right:</a:t>
            </a:r>
          </a:p>
          <a:p>
            <a:pPr marL="0" indent="0">
              <a:buNone/>
            </a:pPr>
            <a:r>
              <a:rPr lang="en-US" sz="4400" dirty="0" smtClean="0"/>
              <a:t>void </a:t>
            </a:r>
            <a:r>
              <a:rPr lang="en-US" sz="4400" dirty="0" err="1"/>
              <a:t>Lech_trai_phai</a:t>
            </a:r>
            <a:r>
              <a:rPr lang="en-US" sz="4400" dirty="0"/>
              <a:t>(Tree &amp;T){</a:t>
            </a:r>
          </a:p>
          <a:p>
            <a:pPr marL="0" indent="0">
              <a:buNone/>
            </a:pPr>
            <a:r>
              <a:rPr lang="en-US" sz="4400" dirty="0"/>
              <a:t> </a:t>
            </a:r>
            <a:r>
              <a:rPr lang="en-US" sz="4400" dirty="0" smtClean="0"/>
              <a:t>	Node </a:t>
            </a:r>
            <a:r>
              <a:rPr lang="en-US" sz="4400" dirty="0"/>
              <a:t>*T1=T-&gt;Left, *T2=T1-&gt;Right;</a:t>
            </a:r>
          </a:p>
          <a:p>
            <a:pPr marL="0" indent="0">
              <a:buNone/>
            </a:pPr>
            <a:r>
              <a:rPr lang="en-US" sz="4400" dirty="0" smtClean="0"/>
              <a:t>	T-</a:t>
            </a:r>
            <a:r>
              <a:rPr lang="en-US" sz="4400" dirty="0"/>
              <a:t>&gt;Left=T2-&gt;Right;</a:t>
            </a:r>
          </a:p>
          <a:p>
            <a:pPr marL="0" indent="0">
              <a:buNone/>
            </a:pPr>
            <a:r>
              <a:rPr lang="en-US" sz="4400" dirty="0" smtClean="0"/>
              <a:t>	T2-</a:t>
            </a:r>
            <a:r>
              <a:rPr lang="en-US" sz="4400" dirty="0"/>
              <a:t>&gt;Right=T;</a:t>
            </a:r>
          </a:p>
          <a:p>
            <a:pPr marL="0" indent="0">
              <a:buNone/>
            </a:pPr>
            <a:r>
              <a:rPr lang="en-US" sz="4400" dirty="0" smtClean="0"/>
              <a:t>	T1-</a:t>
            </a:r>
            <a:r>
              <a:rPr lang="en-US" sz="4400" dirty="0"/>
              <a:t>&gt;Right= T2-&gt;Left;</a:t>
            </a:r>
          </a:p>
          <a:p>
            <a:pPr marL="0" indent="0">
              <a:buNone/>
            </a:pPr>
            <a:r>
              <a:rPr lang="en-US" sz="4400" dirty="0" smtClean="0"/>
              <a:t>	T2-</a:t>
            </a:r>
            <a:r>
              <a:rPr lang="en-US" sz="4400" dirty="0"/>
              <a:t>&gt;Left = T1;</a:t>
            </a:r>
          </a:p>
          <a:p>
            <a:pPr marL="0" indent="0">
              <a:buNone/>
            </a:pPr>
            <a:r>
              <a:rPr lang="en-US" sz="4400" dirty="0"/>
              <a:t>   </a:t>
            </a:r>
            <a:r>
              <a:rPr lang="en-US" sz="4400" dirty="0" smtClean="0"/>
              <a:t>	switch(T2-</a:t>
            </a:r>
            <a:r>
              <a:rPr lang="en-US" sz="4400" dirty="0"/>
              <a:t>&gt;</a:t>
            </a:r>
            <a:r>
              <a:rPr lang="en-US" sz="4400" dirty="0" err="1"/>
              <a:t>BalanceFactor</a:t>
            </a:r>
            <a:r>
              <a:rPr lang="en-US" sz="4400" dirty="0"/>
              <a:t>){</a:t>
            </a:r>
          </a:p>
          <a:p>
            <a:pPr marL="0" indent="0">
              <a:buNone/>
            </a:pPr>
            <a:r>
              <a:rPr lang="en-US" sz="4400" dirty="0"/>
              <a:t>   </a:t>
            </a:r>
            <a:r>
              <a:rPr lang="en-US" sz="4400" dirty="0" smtClean="0"/>
              <a:t>		case </a:t>
            </a:r>
            <a:r>
              <a:rPr lang="en-US" sz="4400" dirty="0"/>
              <a:t>LH:</a:t>
            </a:r>
          </a:p>
          <a:p>
            <a:pPr marL="0" indent="0">
              <a:buNone/>
            </a:pPr>
            <a:r>
              <a:rPr lang="en-US" sz="4400" dirty="0"/>
              <a:t> </a:t>
            </a:r>
            <a:r>
              <a:rPr lang="en-US" sz="4400" dirty="0" smtClean="0"/>
              <a:t>			T-</a:t>
            </a:r>
            <a:r>
              <a:rPr lang="en-US" sz="4400" dirty="0"/>
              <a:t>&gt;</a:t>
            </a:r>
            <a:r>
              <a:rPr lang="en-US" sz="4400" dirty="0" err="1"/>
              <a:t>BalanceFactor</a:t>
            </a:r>
            <a:r>
              <a:rPr lang="en-US" sz="4400" dirty="0"/>
              <a:t> = EH</a:t>
            </a:r>
            <a:r>
              <a:rPr lang="en-US" sz="4400" dirty="0" smtClean="0"/>
              <a:t>;   T1-</a:t>
            </a:r>
            <a:r>
              <a:rPr lang="en-US" sz="4400" dirty="0"/>
              <a:t>&gt;</a:t>
            </a:r>
            <a:r>
              <a:rPr lang="en-US" sz="4400" dirty="0" err="1"/>
              <a:t>BalanceFactor</a:t>
            </a:r>
            <a:r>
              <a:rPr lang="en-US" sz="4400" dirty="0"/>
              <a:t>= RH;   break;</a:t>
            </a:r>
          </a:p>
          <a:p>
            <a:pPr marL="0" indent="0">
              <a:buNone/>
            </a:pPr>
            <a:r>
              <a:rPr lang="en-US" sz="4400" dirty="0"/>
              <a:t>  </a:t>
            </a:r>
            <a:r>
              <a:rPr lang="en-US" sz="4400" dirty="0" smtClean="0"/>
              <a:t>		case </a:t>
            </a:r>
            <a:r>
              <a:rPr lang="en-US" sz="4400" dirty="0"/>
              <a:t>EH:</a:t>
            </a:r>
          </a:p>
          <a:p>
            <a:pPr marL="0" indent="0">
              <a:buNone/>
            </a:pPr>
            <a:r>
              <a:rPr lang="en-US" sz="4400" dirty="0"/>
              <a:t>    </a:t>
            </a:r>
            <a:r>
              <a:rPr lang="en-US" sz="4400" dirty="0" smtClean="0"/>
              <a:t>			T-</a:t>
            </a:r>
            <a:r>
              <a:rPr lang="en-US" sz="4400" dirty="0"/>
              <a:t>&gt;</a:t>
            </a:r>
            <a:r>
              <a:rPr lang="en-US" sz="4400" dirty="0" err="1"/>
              <a:t>BalanceFactor</a:t>
            </a:r>
            <a:r>
              <a:rPr lang="en-US" sz="4400" dirty="0"/>
              <a:t> = </a:t>
            </a:r>
            <a:r>
              <a:rPr lang="en-US" sz="4400" dirty="0" smtClean="0"/>
              <a:t>EH;   T1-</a:t>
            </a:r>
            <a:r>
              <a:rPr lang="en-US" sz="4400" dirty="0"/>
              <a:t>&gt;</a:t>
            </a:r>
            <a:r>
              <a:rPr lang="en-US" sz="4400" dirty="0" err="1"/>
              <a:t>BalanceFactor</a:t>
            </a:r>
            <a:r>
              <a:rPr lang="en-US" sz="4400" dirty="0"/>
              <a:t>= EH</a:t>
            </a:r>
            <a:r>
              <a:rPr lang="en-US" sz="4400" dirty="0" smtClean="0"/>
              <a:t>;   </a:t>
            </a:r>
            <a:r>
              <a:rPr lang="en-US" sz="4400" dirty="0"/>
              <a:t>break;</a:t>
            </a:r>
          </a:p>
          <a:p>
            <a:pPr marL="0" indent="0">
              <a:buNone/>
            </a:pPr>
            <a:r>
              <a:rPr lang="en-US" sz="4400" dirty="0"/>
              <a:t> </a:t>
            </a:r>
            <a:r>
              <a:rPr lang="en-US" sz="4400" dirty="0" smtClean="0"/>
              <a:t>		case </a:t>
            </a:r>
            <a:r>
              <a:rPr lang="en-US" sz="4400" dirty="0"/>
              <a:t>RH:</a:t>
            </a:r>
          </a:p>
          <a:p>
            <a:pPr marL="0" indent="0">
              <a:buNone/>
            </a:pPr>
            <a:r>
              <a:rPr lang="en-US" sz="4400" dirty="0"/>
              <a:t>   </a:t>
            </a:r>
            <a:r>
              <a:rPr lang="en-US" sz="4400" dirty="0" smtClean="0"/>
              <a:t>		T-</a:t>
            </a:r>
            <a:r>
              <a:rPr lang="en-US" sz="4400" dirty="0"/>
              <a:t>&gt;</a:t>
            </a:r>
            <a:r>
              <a:rPr lang="en-US" sz="4400" dirty="0" err="1"/>
              <a:t>BalanceFactor</a:t>
            </a:r>
            <a:r>
              <a:rPr lang="en-US" sz="4400" dirty="0"/>
              <a:t> = </a:t>
            </a:r>
            <a:r>
              <a:rPr lang="en-US" sz="4400" dirty="0" smtClean="0"/>
              <a:t>LH;   T1-</a:t>
            </a:r>
            <a:r>
              <a:rPr lang="en-US" sz="4400" dirty="0"/>
              <a:t>&gt;</a:t>
            </a:r>
            <a:r>
              <a:rPr lang="en-US" sz="4400" dirty="0" err="1"/>
              <a:t>BalanceFactor</a:t>
            </a:r>
            <a:r>
              <a:rPr lang="en-US" sz="4400" dirty="0"/>
              <a:t>= EH</a:t>
            </a:r>
            <a:r>
              <a:rPr lang="en-US" sz="4400" dirty="0" smtClean="0"/>
              <a:t>;  </a:t>
            </a:r>
            <a:r>
              <a:rPr lang="en-US" sz="4400" dirty="0"/>
              <a:t>break;</a:t>
            </a:r>
          </a:p>
          <a:p>
            <a:pPr marL="0" indent="0">
              <a:buNone/>
            </a:pPr>
            <a:r>
              <a:rPr lang="en-US" sz="4400" dirty="0" smtClean="0"/>
              <a:t>	}</a:t>
            </a:r>
            <a:endParaRPr lang="en-US" sz="4400" dirty="0"/>
          </a:p>
          <a:p>
            <a:pPr marL="0" indent="0">
              <a:buNone/>
            </a:pPr>
            <a:r>
              <a:rPr lang="en-US" sz="4400" dirty="0"/>
              <a:t>   </a:t>
            </a:r>
            <a:r>
              <a:rPr lang="en-US" sz="4400" dirty="0" smtClean="0"/>
              <a:t>	T2-</a:t>
            </a:r>
            <a:r>
              <a:rPr lang="en-US" sz="4400" dirty="0"/>
              <a:t>&gt;</a:t>
            </a:r>
            <a:r>
              <a:rPr lang="en-US" sz="4400" dirty="0" err="1"/>
              <a:t>BalanceFactor</a:t>
            </a:r>
            <a:r>
              <a:rPr lang="en-US" sz="4400" dirty="0"/>
              <a:t> = EH;</a:t>
            </a:r>
          </a:p>
          <a:p>
            <a:pPr marL="0" indent="0">
              <a:buNone/>
            </a:pPr>
            <a:r>
              <a:rPr lang="en-US" sz="4400" dirty="0"/>
              <a:t>   </a:t>
            </a:r>
            <a:r>
              <a:rPr lang="en-US" sz="4400" dirty="0" smtClean="0"/>
              <a:t>	T=T2</a:t>
            </a:r>
            <a:r>
              <a:rPr lang="en-US" sz="4400" dirty="0"/>
              <a:t>;</a:t>
            </a:r>
          </a:p>
          <a:p>
            <a:pPr marL="0" indent="0">
              <a:buNone/>
            </a:pPr>
            <a:r>
              <a:rPr lang="en-US" sz="4400" dirty="0" smtClean="0"/>
              <a:t>}</a:t>
            </a:r>
            <a:endParaRPr lang="en-US" sz="4400" dirty="0"/>
          </a:p>
        </p:txBody>
      </p:sp>
    </p:spTree>
    <p:extLst>
      <p:ext uri="{BB962C8B-B14F-4D97-AF65-F5344CB8AC3E}">
        <p14:creationId xmlns:p14="http://schemas.microsoft.com/office/powerpoint/2010/main" val="3249803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43163"/>
          </a:xfrm>
        </p:spPr>
        <p:txBody>
          <a:bodyPr/>
          <a:lstStyle/>
          <a:p>
            <a:r>
              <a:rPr lang="en-US" sz="280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122630"/>
            <a:ext cx="8946541" cy="5125769"/>
          </a:xfrm>
        </p:spPr>
        <p:txBody>
          <a:bodyPr/>
          <a:lstStyle/>
          <a:p>
            <a:pPr marL="0" indent="0">
              <a:buNone/>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CNPTK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a:p>
            <a:pPr marL="0" indent="0">
              <a:buNone/>
            </a:pPr>
            <a:r>
              <a:rPr lang="en-US" dirty="0"/>
              <a:t>	    </a:t>
            </a:r>
            <a:r>
              <a:rPr lang="en-US" dirty="0">
                <a:latin typeface="Times New Roman" panose="02020603050405020304" pitchFamily="18" charset="0"/>
                <a:cs typeface="Times New Roman" panose="02020603050405020304" pitchFamily="18" charset="0"/>
              </a:rPr>
              <a:t>3.2.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3.2.2.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AVL</a:t>
            </a:r>
            <a:r>
              <a:rPr lang="en-US" dirty="0" smtClean="0">
                <a:latin typeface="Times New Roman" panose="02020603050405020304" pitchFamily="18" charset="0"/>
                <a:cs typeface="Times New Roman" panose="02020603050405020304" pitchFamily="18" charset="0"/>
              </a:rPr>
              <a:t>)</a:t>
            </a:r>
          </a:p>
          <a:p>
            <a:pPr marL="0" lv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3 (Right – Right: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T</a:t>
            </a:r>
            <a:r>
              <a:rPr lang="en-US" dirty="0" smtClean="0">
                <a:latin typeface="Times New Roman" panose="02020603050405020304" pitchFamily="18" charset="0"/>
                <a:cs typeface="Times New Roman" panose="02020603050405020304" pitchFamily="18" charset="0"/>
              </a:rPr>
              <a:t>):</a:t>
            </a: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marL="0" indent="0">
              <a:buNone/>
            </a:pPr>
            <a:r>
              <a:rPr lang="en-US" sz="1600" dirty="0">
                <a:solidFill>
                  <a:srgbClr val="00B0F0"/>
                </a:solidFill>
                <a:latin typeface="Times New Roman" panose="02020603050405020304" pitchFamily="18" charset="0"/>
                <a:cs typeface="Times New Roman" panose="02020603050405020304" pitchFamily="18" charset="0"/>
              </a:rPr>
              <a:t>	</a:t>
            </a:r>
            <a:r>
              <a:rPr lang="en-US" sz="1600" dirty="0" smtClean="0">
                <a:solidFill>
                  <a:srgbClr val="00B0F0"/>
                </a:solidFill>
                <a:latin typeface="Times New Roman" panose="02020603050405020304" pitchFamily="18" charset="0"/>
                <a:cs typeface="Times New Roman" panose="02020603050405020304" pitchFamily="18" charset="0"/>
              </a:rPr>
              <a:t>					</a:t>
            </a:r>
            <a:r>
              <a:rPr lang="en-US" sz="1600" dirty="0" err="1" smtClean="0">
                <a:solidFill>
                  <a:srgbClr val="00B0F0"/>
                </a:solidFill>
                <a:latin typeface="Times New Roman" panose="02020603050405020304" pitchFamily="18" charset="0"/>
                <a:cs typeface="Times New Roman" panose="02020603050405020304" pitchFamily="18" charset="0"/>
              </a:rPr>
              <a:t>Hình</a:t>
            </a:r>
            <a:r>
              <a:rPr lang="en-US" sz="1600" dirty="0" smtClean="0">
                <a:solidFill>
                  <a:srgbClr val="00B0F0"/>
                </a:solidFill>
                <a:latin typeface="Times New Roman" panose="02020603050405020304" pitchFamily="18" charset="0"/>
                <a:cs typeface="Times New Roman" panose="02020603050405020304" pitchFamily="18" charset="0"/>
              </a:rPr>
              <a:t> 41. </a:t>
            </a:r>
            <a:r>
              <a:rPr lang="en-US" sz="1600" dirty="0" err="1">
                <a:solidFill>
                  <a:srgbClr val="00B0F0"/>
                </a:solidFill>
                <a:latin typeface="Times New Roman" panose="02020603050405020304" pitchFamily="18" charset="0"/>
                <a:cs typeface="Times New Roman" panose="02020603050405020304" pitchFamily="18" charset="0"/>
              </a:rPr>
              <a:t>Cân</a:t>
            </a:r>
            <a:r>
              <a:rPr lang="en-US" sz="1600" dirty="0">
                <a:solidFill>
                  <a:srgbClr val="00B0F0"/>
                </a:solidFill>
                <a:latin typeface="Times New Roman" panose="02020603050405020304" pitchFamily="18" charset="0"/>
                <a:cs typeface="Times New Roman" panose="02020603050405020304" pitchFamily="18" charset="0"/>
              </a:rPr>
              <a:t> </a:t>
            </a:r>
            <a:r>
              <a:rPr lang="en-US" sz="1600" dirty="0" err="1">
                <a:solidFill>
                  <a:srgbClr val="00B0F0"/>
                </a:solidFill>
                <a:latin typeface="Times New Roman" panose="02020603050405020304" pitchFamily="18" charset="0"/>
                <a:cs typeface="Times New Roman" panose="02020603050405020304" pitchFamily="18" charset="0"/>
              </a:rPr>
              <a:t>bằng</a:t>
            </a:r>
            <a:r>
              <a:rPr lang="en-US" sz="1600" dirty="0">
                <a:solidFill>
                  <a:srgbClr val="00B0F0"/>
                </a:solidFill>
                <a:latin typeface="Times New Roman" panose="02020603050405020304" pitchFamily="18" charset="0"/>
                <a:cs typeface="Times New Roman" panose="02020603050405020304" pitchFamily="18" charset="0"/>
              </a:rPr>
              <a:t> </a:t>
            </a:r>
            <a:r>
              <a:rPr lang="en-US" sz="1600" dirty="0" err="1">
                <a:solidFill>
                  <a:srgbClr val="00B0F0"/>
                </a:solidFill>
                <a:latin typeface="Times New Roman" panose="02020603050405020304" pitchFamily="18" charset="0"/>
                <a:cs typeface="Times New Roman" panose="02020603050405020304" pitchFamily="18" charset="0"/>
              </a:rPr>
              <a:t>cây</a:t>
            </a:r>
            <a:r>
              <a:rPr lang="en-US" sz="1600" dirty="0">
                <a:solidFill>
                  <a:srgbClr val="00B0F0"/>
                </a:solidFill>
                <a:latin typeface="Times New Roman" panose="02020603050405020304" pitchFamily="18" charset="0"/>
                <a:cs typeface="Times New Roman" panose="02020603050405020304" pitchFamily="18" charset="0"/>
              </a:rPr>
              <a:t> </a:t>
            </a:r>
            <a:r>
              <a:rPr lang="en-US" sz="1600" dirty="0" err="1">
                <a:solidFill>
                  <a:srgbClr val="00B0F0"/>
                </a:solidFill>
                <a:latin typeface="Times New Roman" panose="02020603050405020304" pitchFamily="18" charset="0"/>
                <a:cs typeface="Times New Roman" panose="02020603050405020304" pitchFamily="18" charset="0"/>
              </a:rPr>
              <a:t>trường</a:t>
            </a:r>
            <a:r>
              <a:rPr lang="en-US" sz="1600" dirty="0">
                <a:solidFill>
                  <a:srgbClr val="00B0F0"/>
                </a:solidFill>
                <a:latin typeface="Times New Roman" panose="02020603050405020304" pitchFamily="18" charset="0"/>
                <a:cs typeface="Times New Roman" panose="02020603050405020304" pitchFamily="18" charset="0"/>
              </a:rPr>
              <a:t> </a:t>
            </a:r>
            <a:r>
              <a:rPr lang="en-US" sz="1600" dirty="0" err="1">
                <a:solidFill>
                  <a:srgbClr val="00B0F0"/>
                </a:solidFill>
                <a:latin typeface="Times New Roman" panose="02020603050405020304" pitchFamily="18" charset="0"/>
                <a:cs typeface="Times New Roman" panose="02020603050405020304" pitchFamily="18" charset="0"/>
              </a:rPr>
              <a:t>hợp</a:t>
            </a:r>
            <a:r>
              <a:rPr lang="en-US" sz="1600" dirty="0">
                <a:solidFill>
                  <a:srgbClr val="00B0F0"/>
                </a:solidFill>
                <a:latin typeface="Times New Roman" panose="02020603050405020304" pitchFamily="18" charset="0"/>
                <a:cs typeface="Times New Roman" panose="02020603050405020304" pitchFamily="18" charset="0"/>
              </a:rPr>
              <a:t> Right – Right</a:t>
            </a:r>
          </a:p>
          <a:p>
            <a:pPr marL="0" lv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54882" y="3132017"/>
            <a:ext cx="5791702" cy="2060627"/>
          </a:xfrm>
          <a:prstGeom prst="rect">
            <a:avLst/>
          </a:prstGeom>
        </p:spPr>
      </p:pic>
    </p:spTree>
    <p:extLst>
      <p:ext uri="{BB962C8B-B14F-4D97-AF65-F5344CB8AC3E}">
        <p14:creationId xmlns:p14="http://schemas.microsoft.com/office/powerpoint/2010/main" val="12942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79789"/>
          </a:xfrm>
        </p:spPr>
        <p:txBody>
          <a:bodyPr>
            <a:normAutofit fontScale="90000"/>
          </a:bodyPr>
          <a:lstStyle/>
          <a:p>
            <a:r>
              <a:rPr lang="en-US" sz="280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1095470"/>
            <a:ext cx="8946541" cy="5143876"/>
          </a:xfrm>
        </p:spPr>
        <p:txBody>
          <a:bodyPr>
            <a:normAutofit fontScale="92500" lnSpcReduction="10000"/>
          </a:bodyPr>
          <a:lstStyle/>
          <a:p>
            <a:pPr marL="0" indent="0">
              <a:buNone/>
            </a:pPr>
            <a:r>
              <a:rPr lang="en-US"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Right - Right:.</a:t>
            </a:r>
          </a:p>
          <a:p>
            <a:pPr marL="0" indent="0">
              <a:buNone/>
            </a:pPr>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Lech_phai_phai</a:t>
            </a:r>
            <a:r>
              <a:rPr lang="en-US" dirty="0">
                <a:latin typeface="Times New Roman" panose="02020603050405020304" pitchFamily="18" charset="0"/>
                <a:cs typeface="Times New Roman" panose="02020603050405020304" pitchFamily="18" charset="0"/>
              </a:rPr>
              <a:t>(Tree &amp;T)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Node </a:t>
            </a:r>
            <a:r>
              <a:rPr lang="en-US" dirty="0">
                <a:latin typeface="Times New Roman" panose="02020603050405020304" pitchFamily="18" charset="0"/>
                <a:cs typeface="Times New Roman" panose="02020603050405020304" pitchFamily="18" charset="0"/>
              </a:rPr>
              <a:t>*T1= T-&gt;Right;</a:t>
            </a:r>
          </a:p>
          <a:p>
            <a:pPr marL="0" indent="0">
              <a:buNone/>
            </a:pPr>
            <a:r>
              <a:rPr lang="en-US" dirty="0">
                <a:latin typeface="Times New Roman" panose="02020603050405020304" pitchFamily="18" charset="0"/>
                <a:cs typeface="Times New Roman" panose="02020603050405020304" pitchFamily="18" charset="0"/>
              </a:rPr>
              <a:t>    T-&gt;Right=T1-&gt;Left;</a:t>
            </a:r>
          </a:p>
          <a:p>
            <a:pPr marL="0" indent="0">
              <a:buNone/>
            </a:pPr>
            <a:r>
              <a:rPr lang="en-US" dirty="0">
                <a:latin typeface="Times New Roman" panose="02020603050405020304" pitchFamily="18" charset="0"/>
                <a:cs typeface="Times New Roman" panose="02020603050405020304" pitchFamily="18" charset="0"/>
              </a:rPr>
              <a:t>   T1-&gt;Left=T;</a:t>
            </a:r>
          </a:p>
          <a:p>
            <a:pPr marL="0" indent="0">
              <a:buNone/>
            </a:pPr>
            <a:r>
              <a:rPr lang="en-US" dirty="0">
                <a:latin typeface="Times New Roman" panose="02020603050405020304" pitchFamily="18" charset="0"/>
                <a:cs typeface="Times New Roman" panose="02020603050405020304" pitchFamily="18" charset="0"/>
              </a:rPr>
              <a:t>  switch(T1-&gt; </a:t>
            </a:r>
            <a:r>
              <a:rPr lang="en-US" dirty="0" err="1">
                <a:latin typeface="Times New Roman" panose="02020603050405020304" pitchFamily="18" charset="0"/>
                <a:cs typeface="Times New Roman" panose="02020603050405020304" pitchFamily="18" charset="0"/>
              </a:rPr>
              <a:t>BalanceFactor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case RH:</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T-&gt; </a:t>
            </a:r>
            <a:r>
              <a:rPr lang="en-US" dirty="0" err="1">
                <a:latin typeface="Times New Roman" panose="02020603050405020304" pitchFamily="18" charset="0"/>
                <a:cs typeface="Times New Roman" panose="02020603050405020304" pitchFamily="18" charset="0"/>
              </a:rPr>
              <a:t>BalanceFactor</a:t>
            </a:r>
            <a:r>
              <a:rPr lang="en-US" dirty="0">
                <a:latin typeface="Times New Roman" panose="02020603050405020304" pitchFamily="18" charset="0"/>
                <a:cs typeface="Times New Roman" panose="02020603050405020304" pitchFamily="18" charset="0"/>
              </a:rPr>
              <a:t> = EH</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T-&gt; </a:t>
            </a:r>
            <a:r>
              <a:rPr lang="en-US" dirty="0" err="1">
                <a:latin typeface="Times New Roman" panose="02020603050405020304" pitchFamily="18" charset="0"/>
                <a:cs typeface="Times New Roman" panose="02020603050405020304" pitchFamily="18" charset="0"/>
              </a:rPr>
              <a:t>BalanceFactor</a:t>
            </a:r>
            <a:r>
              <a:rPr lang="en-US" dirty="0">
                <a:latin typeface="Times New Roman" panose="02020603050405020304" pitchFamily="18" charset="0"/>
                <a:cs typeface="Times New Roman" panose="02020603050405020304" pitchFamily="18" charset="0"/>
              </a:rPr>
              <a:t> = EH</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break;</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case </a:t>
            </a:r>
            <a:r>
              <a:rPr lang="en-US" dirty="0">
                <a:latin typeface="Times New Roman" panose="02020603050405020304" pitchFamily="18" charset="0"/>
                <a:cs typeface="Times New Roman" panose="02020603050405020304" pitchFamily="18" charset="0"/>
              </a:rPr>
              <a:t>EH:</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T-&gt; </a:t>
            </a:r>
            <a:r>
              <a:rPr lang="en-US" dirty="0" err="1">
                <a:latin typeface="Times New Roman" panose="02020603050405020304" pitchFamily="18" charset="0"/>
                <a:cs typeface="Times New Roman" panose="02020603050405020304" pitchFamily="18" charset="0"/>
              </a:rPr>
              <a:t>BalanceFactor</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EH;   T1-</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BalanceFactor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LH;   break</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T=T1</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44451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79789"/>
          </a:xfrm>
        </p:spPr>
        <p:txBody>
          <a:bodyPr>
            <a:normAutofit fontScale="90000"/>
          </a:bodyPr>
          <a:lstStyle/>
          <a:p>
            <a:r>
              <a:rPr lang="en-US" sz="280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1095470"/>
            <a:ext cx="8946541" cy="5143876"/>
          </a:xfrm>
        </p:spPr>
        <p:txBody>
          <a:bodyPr/>
          <a:lstStyle/>
          <a:p>
            <a:pPr marL="0" indent="0">
              <a:buNone/>
            </a:pPr>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CNPTK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t>	    </a:t>
            </a:r>
            <a:r>
              <a:rPr lang="en-US" dirty="0" smtClean="0">
                <a:latin typeface="Times New Roman" panose="02020603050405020304" pitchFamily="18" charset="0"/>
                <a:cs typeface="Times New Roman" panose="02020603050405020304" pitchFamily="18" charset="0"/>
              </a:rPr>
              <a:t>3.2.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3.2.2. </a:t>
            </a:r>
            <a:r>
              <a:rPr lang="en-US" dirty="0" err="1" smtClean="0">
                <a:latin typeface="Times New Roman" panose="02020603050405020304" pitchFamily="18" charset="0"/>
                <a:cs typeface="Times New Roman" panose="02020603050405020304" pitchFamily="18" charset="0"/>
              </a:rPr>
              <a:t>Cây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Cây</a:t>
            </a:r>
            <a:r>
              <a:rPr lang="en-US" dirty="0" smtClean="0">
                <a:latin typeface="Times New Roman" panose="02020603050405020304" pitchFamily="18" charset="0"/>
                <a:cs typeface="Times New Roman" panose="02020603050405020304" pitchFamily="18" charset="0"/>
              </a:rPr>
              <a:t> AVL)</a:t>
            </a:r>
          </a:p>
          <a:p>
            <a:pPr marL="0" lv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4 (Right – Left: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T</a:t>
            </a:r>
            <a:r>
              <a:rPr lang="en-US" dirty="0" smtClean="0">
                <a:latin typeface="Times New Roman" panose="02020603050405020304" pitchFamily="18" charset="0"/>
                <a:cs typeface="Times New Roman" panose="02020603050405020304" pitchFamily="18" charset="0"/>
              </a:rPr>
              <a:t>):</a:t>
            </a: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1800" dirty="0" smtClean="0">
                <a:solidFill>
                  <a:srgbClr val="00B0F0"/>
                </a:solidFill>
                <a:latin typeface="Times New Roman" panose="02020603050405020304" pitchFamily="18" charset="0"/>
                <a:cs typeface="Times New Roman" panose="02020603050405020304" pitchFamily="18" charset="0"/>
              </a:rPr>
              <a:t>				</a:t>
            </a:r>
            <a:r>
              <a:rPr lang="en-US" sz="1800" dirty="0" err="1" smtClean="0">
                <a:solidFill>
                  <a:srgbClr val="00B0F0"/>
                </a:solidFill>
                <a:latin typeface="Times New Roman" panose="02020603050405020304" pitchFamily="18" charset="0"/>
                <a:cs typeface="Times New Roman" panose="02020603050405020304" pitchFamily="18" charset="0"/>
              </a:rPr>
              <a:t>Hình</a:t>
            </a:r>
            <a:r>
              <a:rPr lang="en-US" sz="1800" dirty="0" smtClean="0">
                <a:solidFill>
                  <a:srgbClr val="00B0F0"/>
                </a:solidFill>
                <a:latin typeface="Times New Roman" panose="02020603050405020304" pitchFamily="18" charset="0"/>
                <a:cs typeface="Times New Roman" panose="02020603050405020304" pitchFamily="18" charset="0"/>
              </a:rPr>
              <a:t>  42. </a:t>
            </a:r>
            <a:r>
              <a:rPr lang="en-US" sz="1800" dirty="0" err="1">
                <a:solidFill>
                  <a:srgbClr val="00B0F0"/>
                </a:solidFill>
                <a:latin typeface="Times New Roman" panose="02020603050405020304" pitchFamily="18" charset="0"/>
                <a:cs typeface="Times New Roman" panose="02020603050405020304" pitchFamily="18" charset="0"/>
              </a:rPr>
              <a:t>Cân</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bằng</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cây</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trường</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hợp</a:t>
            </a:r>
            <a:r>
              <a:rPr lang="en-US" sz="1800" dirty="0">
                <a:solidFill>
                  <a:srgbClr val="00B0F0"/>
                </a:solidFill>
                <a:latin typeface="Times New Roman" panose="02020603050405020304" pitchFamily="18" charset="0"/>
                <a:cs typeface="Times New Roman" panose="02020603050405020304" pitchFamily="18" charset="0"/>
              </a:rPr>
              <a:t> Right – Left</a:t>
            </a:r>
          </a:p>
          <a:p>
            <a:pPr marL="0" lv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452621" y="3311134"/>
            <a:ext cx="5791702" cy="1847248"/>
          </a:xfrm>
          <a:prstGeom prst="rect">
            <a:avLst/>
          </a:prstGeom>
        </p:spPr>
      </p:pic>
    </p:spTree>
    <p:extLst>
      <p:ext uri="{BB962C8B-B14F-4D97-AF65-F5344CB8AC3E}">
        <p14:creationId xmlns:p14="http://schemas.microsoft.com/office/powerpoint/2010/main" val="20740841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79789"/>
          </a:xfrm>
        </p:spPr>
        <p:txBody>
          <a:bodyPr>
            <a:normAutofit fontScale="90000"/>
          </a:bodyPr>
          <a:lstStyle/>
          <a:p>
            <a:r>
              <a:rPr lang="en-US" sz="280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1095470"/>
            <a:ext cx="8946541" cy="5143876"/>
          </a:xfrm>
        </p:spPr>
        <p:txBody>
          <a:bodyPr>
            <a:normAutofit fontScale="77500" lnSpcReduction="20000"/>
          </a:bodyPr>
          <a:lstStyle/>
          <a:p>
            <a:pPr marL="0" indent="0">
              <a:buNone/>
            </a:pPr>
            <a:r>
              <a:rPr lang="en-US"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Hàm</a:t>
            </a:r>
            <a:r>
              <a:rPr lang="en-US" sz="2900" dirty="0" smtClean="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cân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bằng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cho</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trường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hợp</a:t>
            </a:r>
            <a:r>
              <a:rPr lang="en-US" sz="2900" dirty="0">
                <a:latin typeface="Times New Roman" panose="02020603050405020304" pitchFamily="18" charset="0"/>
                <a:cs typeface="Times New Roman" panose="02020603050405020304" pitchFamily="18" charset="0"/>
              </a:rPr>
              <a:t> Right – Left</a:t>
            </a:r>
            <a:r>
              <a:rPr lang="en-US" sz="2900" dirty="0" smtClean="0">
                <a:latin typeface="Times New Roman" panose="02020603050405020304" pitchFamily="18" charset="0"/>
                <a:cs typeface="Times New Roman" panose="02020603050405020304" pitchFamily="18" charset="0"/>
              </a:rPr>
              <a:t>:</a:t>
            </a:r>
          </a:p>
          <a:p>
            <a:pPr marL="0" indent="0">
              <a:buNone/>
            </a:pPr>
            <a:r>
              <a:rPr lang="en-US" dirty="0"/>
              <a:t>void </a:t>
            </a:r>
            <a:r>
              <a:rPr lang="en-US" dirty="0" err="1"/>
              <a:t>Lech_phai_trai</a:t>
            </a:r>
            <a:r>
              <a:rPr lang="en-US" dirty="0"/>
              <a:t>(Tree &amp;T</a:t>
            </a:r>
            <a:r>
              <a:rPr lang="en-US" dirty="0" smtClean="0"/>
              <a:t>) { </a:t>
            </a:r>
            <a:endParaRPr lang="en-US" dirty="0"/>
          </a:p>
          <a:p>
            <a:pPr marL="0" indent="0">
              <a:buNone/>
            </a:pPr>
            <a:r>
              <a:rPr lang="en-US" dirty="0"/>
              <a:t> </a:t>
            </a:r>
            <a:r>
              <a:rPr lang="en-US" dirty="0" smtClean="0"/>
              <a:t>     </a:t>
            </a:r>
            <a:r>
              <a:rPr lang="en-US" dirty="0"/>
              <a:t>Node *T1= T-&gt;Right, *T2=T1-&gt;Left;</a:t>
            </a:r>
          </a:p>
          <a:p>
            <a:pPr marL="0" indent="0">
              <a:buNone/>
            </a:pPr>
            <a:r>
              <a:rPr lang="en-US" dirty="0"/>
              <a:t>   </a:t>
            </a:r>
            <a:r>
              <a:rPr lang="en-US" dirty="0" smtClean="0"/>
              <a:t>   T-</a:t>
            </a:r>
            <a:r>
              <a:rPr lang="en-US" dirty="0"/>
              <a:t>&gt;Right = T2-&gt;Left;</a:t>
            </a:r>
          </a:p>
          <a:p>
            <a:pPr marL="0" indent="0">
              <a:buNone/>
            </a:pPr>
            <a:r>
              <a:rPr lang="en-US" dirty="0"/>
              <a:t>   </a:t>
            </a:r>
            <a:r>
              <a:rPr lang="en-US" dirty="0" smtClean="0"/>
              <a:t>   T2-</a:t>
            </a:r>
            <a:r>
              <a:rPr lang="en-US" dirty="0"/>
              <a:t>&gt;Left = T;</a:t>
            </a:r>
          </a:p>
          <a:p>
            <a:pPr marL="0" indent="0">
              <a:buNone/>
            </a:pPr>
            <a:r>
              <a:rPr lang="en-US" dirty="0"/>
              <a:t>   </a:t>
            </a:r>
            <a:r>
              <a:rPr lang="en-US" dirty="0" smtClean="0"/>
              <a:t>   T1-</a:t>
            </a:r>
            <a:r>
              <a:rPr lang="en-US" dirty="0"/>
              <a:t>&gt;Left = T2-&gt;Right;</a:t>
            </a:r>
          </a:p>
          <a:p>
            <a:pPr marL="0" indent="0">
              <a:buNone/>
            </a:pPr>
            <a:r>
              <a:rPr lang="en-US" dirty="0"/>
              <a:t>   </a:t>
            </a:r>
            <a:r>
              <a:rPr lang="en-US" dirty="0" smtClean="0"/>
              <a:t>   T2-</a:t>
            </a:r>
            <a:r>
              <a:rPr lang="en-US" dirty="0"/>
              <a:t>&gt;Right = T1;</a:t>
            </a:r>
          </a:p>
          <a:p>
            <a:pPr marL="0" indent="0">
              <a:buNone/>
            </a:pPr>
            <a:r>
              <a:rPr lang="en-US" dirty="0"/>
              <a:t>  </a:t>
            </a:r>
            <a:r>
              <a:rPr lang="en-US" dirty="0" smtClean="0"/>
              <a:t>    switch(T2-</a:t>
            </a:r>
            <a:r>
              <a:rPr lang="en-US" dirty="0"/>
              <a:t>&gt; </a:t>
            </a:r>
            <a:r>
              <a:rPr lang="en-US" dirty="0" err="1"/>
              <a:t>BalanceFactor</a:t>
            </a:r>
            <a:r>
              <a:rPr lang="en-US" dirty="0" smtClean="0"/>
              <a:t>)  </a:t>
            </a:r>
            <a:r>
              <a:rPr lang="en-US" dirty="0"/>
              <a:t>{</a:t>
            </a:r>
          </a:p>
          <a:p>
            <a:pPr marL="0" indent="0">
              <a:buNone/>
            </a:pPr>
            <a:r>
              <a:rPr lang="en-US" dirty="0"/>
              <a:t>     </a:t>
            </a:r>
            <a:r>
              <a:rPr lang="en-US" dirty="0" smtClean="0"/>
              <a:t>    case </a:t>
            </a:r>
            <a:r>
              <a:rPr lang="en-US" dirty="0"/>
              <a:t>RH:</a:t>
            </a:r>
          </a:p>
          <a:p>
            <a:pPr marL="0" indent="0">
              <a:buNone/>
            </a:pPr>
            <a:r>
              <a:rPr lang="en-US" dirty="0"/>
              <a:t>       </a:t>
            </a:r>
            <a:r>
              <a:rPr lang="en-US" dirty="0" smtClean="0"/>
              <a:t>  		T-</a:t>
            </a:r>
            <a:r>
              <a:rPr lang="en-US" dirty="0"/>
              <a:t>&gt; </a:t>
            </a:r>
            <a:r>
              <a:rPr lang="en-US" dirty="0" err="1"/>
              <a:t>BalanceFactor</a:t>
            </a:r>
            <a:r>
              <a:rPr lang="en-US" dirty="0"/>
              <a:t> = EH</a:t>
            </a:r>
            <a:r>
              <a:rPr lang="en-US" dirty="0" smtClean="0"/>
              <a:t>;    </a:t>
            </a:r>
            <a:r>
              <a:rPr lang="en-US" dirty="0"/>
              <a:t>T1-&gt; </a:t>
            </a:r>
            <a:r>
              <a:rPr lang="en-US" dirty="0" err="1"/>
              <a:t>BalanceFactor</a:t>
            </a:r>
            <a:r>
              <a:rPr lang="en-US" dirty="0"/>
              <a:t> = LH; </a:t>
            </a:r>
            <a:r>
              <a:rPr lang="en-US" dirty="0" smtClean="0"/>
              <a:t> break</a:t>
            </a:r>
            <a:r>
              <a:rPr lang="en-US" dirty="0"/>
              <a:t>;</a:t>
            </a:r>
          </a:p>
          <a:p>
            <a:pPr marL="0" indent="0">
              <a:buNone/>
            </a:pPr>
            <a:r>
              <a:rPr lang="en-US" dirty="0"/>
              <a:t>  </a:t>
            </a:r>
            <a:r>
              <a:rPr lang="en-US" dirty="0" smtClean="0"/>
              <a:t>	case </a:t>
            </a:r>
            <a:r>
              <a:rPr lang="en-US" dirty="0"/>
              <a:t>EH:</a:t>
            </a:r>
          </a:p>
          <a:p>
            <a:pPr marL="0" indent="0">
              <a:buNone/>
            </a:pPr>
            <a:r>
              <a:rPr lang="en-US" dirty="0"/>
              <a:t>     </a:t>
            </a:r>
            <a:r>
              <a:rPr lang="en-US" dirty="0" smtClean="0"/>
              <a:t>		T-</a:t>
            </a:r>
            <a:r>
              <a:rPr lang="en-US" dirty="0"/>
              <a:t>&gt; </a:t>
            </a:r>
            <a:r>
              <a:rPr lang="en-US" dirty="0" err="1"/>
              <a:t>BalanceFactor</a:t>
            </a:r>
            <a:r>
              <a:rPr lang="en-US" dirty="0"/>
              <a:t> = </a:t>
            </a:r>
            <a:r>
              <a:rPr lang="en-US" dirty="0" smtClean="0"/>
              <a:t>EH;   T1-</a:t>
            </a:r>
            <a:r>
              <a:rPr lang="en-US" dirty="0"/>
              <a:t>&gt; </a:t>
            </a:r>
            <a:r>
              <a:rPr lang="en-US" dirty="0" err="1"/>
              <a:t>BalanceFactor</a:t>
            </a:r>
            <a:r>
              <a:rPr lang="en-US" dirty="0"/>
              <a:t> = EH; </a:t>
            </a:r>
            <a:r>
              <a:rPr lang="en-US" dirty="0" smtClean="0"/>
              <a:t> break</a:t>
            </a:r>
            <a:r>
              <a:rPr lang="en-US" dirty="0"/>
              <a:t>;</a:t>
            </a:r>
          </a:p>
          <a:p>
            <a:pPr marL="0" indent="0">
              <a:buNone/>
            </a:pPr>
            <a:r>
              <a:rPr lang="en-US" dirty="0"/>
              <a:t>  </a:t>
            </a:r>
            <a:r>
              <a:rPr lang="en-US" dirty="0" smtClean="0"/>
              <a:t>	case </a:t>
            </a:r>
            <a:r>
              <a:rPr lang="en-US" dirty="0"/>
              <a:t>LH:</a:t>
            </a:r>
          </a:p>
          <a:p>
            <a:pPr marL="0" indent="0">
              <a:buNone/>
            </a:pPr>
            <a:r>
              <a:rPr lang="en-US" dirty="0"/>
              <a:t>     </a:t>
            </a:r>
            <a:r>
              <a:rPr lang="en-US" dirty="0" smtClean="0"/>
              <a:t>		T-</a:t>
            </a:r>
            <a:r>
              <a:rPr lang="en-US" dirty="0"/>
              <a:t>&gt; </a:t>
            </a:r>
            <a:r>
              <a:rPr lang="en-US" dirty="0" err="1"/>
              <a:t>BalanceFactor</a:t>
            </a:r>
            <a:r>
              <a:rPr lang="en-US" dirty="0"/>
              <a:t> = RH</a:t>
            </a:r>
            <a:r>
              <a:rPr lang="en-US" dirty="0" smtClean="0"/>
              <a:t>;   </a:t>
            </a:r>
            <a:r>
              <a:rPr lang="en-US" dirty="0"/>
              <a:t>T1-&gt; </a:t>
            </a:r>
            <a:r>
              <a:rPr lang="en-US" dirty="0" err="1"/>
              <a:t>BalanceFactor</a:t>
            </a:r>
            <a:r>
              <a:rPr lang="en-US" dirty="0"/>
              <a:t> = EH; </a:t>
            </a:r>
            <a:r>
              <a:rPr lang="en-US" dirty="0" smtClean="0"/>
              <a:t> break</a:t>
            </a:r>
            <a:endParaRPr lang="en-US" dirty="0"/>
          </a:p>
          <a:p>
            <a:pPr marL="0" indent="0">
              <a:buNone/>
            </a:pPr>
            <a:r>
              <a:rPr lang="en-US" dirty="0"/>
              <a:t>  }</a:t>
            </a:r>
          </a:p>
          <a:p>
            <a:pPr marL="0" indent="0">
              <a:buNone/>
            </a:pPr>
            <a:r>
              <a:rPr lang="en-US" dirty="0"/>
              <a:t>    T2-&gt; </a:t>
            </a:r>
            <a:r>
              <a:rPr lang="en-US" dirty="0" err="1"/>
              <a:t>BalanceFactor</a:t>
            </a:r>
            <a:r>
              <a:rPr lang="en-US" dirty="0"/>
              <a:t> =EH; T=T2;</a:t>
            </a:r>
          </a:p>
          <a:p>
            <a:pPr marL="0" indent="0">
              <a:buNone/>
            </a:pPr>
            <a:r>
              <a:rPr lang="en-US" dirty="0"/>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885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79789"/>
          </a:xfrm>
        </p:spPr>
        <p:txBody>
          <a:bodyPr>
            <a:normAutofit fontScale="90000"/>
          </a:bodyPr>
          <a:lstStyle/>
          <a:p>
            <a:r>
              <a:rPr lang="en-US" sz="280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1095470"/>
            <a:ext cx="8946541" cy="5143876"/>
          </a:xfrm>
        </p:spPr>
        <p:txBody>
          <a:bodyPr>
            <a:normAutofit lnSpcReduction="10000"/>
          </a:bodyPr>
          <a:lstStyle/>
          <a:p>
            <a:pPr marL="0" indent="0">
              <a:buNone/>
            </a:pPr>
            <a:r>
              <a:rPr lang="en-US" sz="2200" dirty="0" smtClean="0">
                <a:latin typeface="Times New Roman" panose="02020603050405020304" pitchFamily="18" charset="0"/>
                <a:cs typeface="Times New Roman" panose="02020603050405020304" pitchFamily="18" charset="0"/>
              </a:rPr>
              <a:t>3.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loại</a:t>
            </a:r>
            <a:r>
              <a:rPr lang="en-US" sz="2200" dirty="0" smtClean="0">
                <a:latin typeface="Times New Roman" panose="02020603050405020304" pitchFamily="18" charset="0"/>
                <a:cs typeface="Times New Roman" panose="02020603050405020304" pitchFamily="18" charset="0"/>
              </a:rPr>
              <a:t> CNPTK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dụ</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3.2.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dụ</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3.2.2. </a:t>
            </a:r>
            <a:r>
              <a:rPr lang="en-US" sz="2200" dirty="0" err="1" smtClean="0">
                <a:latin typeface="Times New Roman" panose="02020603050405020304" pitchFamily="18" charset="0"/>
                <a:cs typeface="Times New Roman" panose="02020603050405020304" pitchFamily="18" charset="0"/>
              </a:rPr>
              <a:t>Cây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nhị</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phân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tìm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cân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bằng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Cây</a:t>
            </a:r>
            <a:r>
              <a:rPr lang="en-US" sz="2200" dirty="0" smtClean="0">
                <a:latin typeface="Times New Roman" panose="02020603050405020304" pitchFamily="18" charset="0"/>
                <a:cs typeface="Times New Roman" panose="02020603050405020304" pitchFamily="18" charset="0"/>
              </a:rPr>
              <a:t> AVL)</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tiện</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trái</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lệch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t>- </a:t>
            </a:r>
            <a:r>
              <a:rPr lang="en-US" dirty="0" err="1" smtClean="0"/>
              <a:t>Cân</a:t>
            </a:r>
            <a:r>
              <a:rPr lang="en-US" dirty="0" smtClean="0"/>
              <a:t> </a:t>
            </a:r>
            <a:r>
              <a:rPr lang="en-US" dirty="0" err="1"/>
              <a:t>bằng</a:t>
            </a:r>
            <a:r>
              <a:rPr lang="en-US" dirty="0"/>
              <a:t> </a:t>
            </a:r>
            <a:r>
              <a:rPr lang="en-US" dirty="0" err="1"/>
              <a:t>khi</a:t>
            </a:r>
            <a:r>
              <a:rPr lang="en-US" dirty="0"/>
              <a:t> </a:t>
            </a:r>
            <a:r>
              <a:rPr lang="en-US" dirty="0" err="1"/>
              <a:t>cây</a:t>
            </a:r>
            <a:r>
              <a:rPr lang="en-US" dirty="0"/>
              <a:t> </a:t>
            </a:r>
            <a:r>
              <a:rPr lang="en-US" dirty="0" err="1"/>
              <a:t>bị</a:t>
            </a:r>
            <a:r>
              <a:rPr lang="en-US" dirty="0"/>
              <a:t> </a:t>
            </a:r>
            <a:r>
              <a:rPr lang="en-US" dirty="0" err="1"/>
              <a:t>lêch</a:t>
            </a:r>
            <a:r>
              <a:rPr lang="en-US" dirty="0"/>
              <a:t> </a:t>
            </a:r>
            <a:r>
              <a:rPr lang="en-US" dirty="0" err="1"/>
              <a:t>về</a:t>
            </a:r>
            <a:r>
              <a:rPr lang="en-US" dirty="0"/>
              <a:t> </a:t>
            </a:r>
            <a:r>
              <a:rPr lang="en-US" dirty="0" err="1"/>
              <a:t>bên</a:t>
            </a:r>
            <a:r>
              <a:rPr lang="en-US" dirty="0"/>
              <a:t> </a:t>
            </a:r>
            <a:r>
              <a:rPr lang="en-US" dirty="0" err="1"/>
              <a:t>trái</a:t>
            </a:r>
            <a:endParaRPr lang="en-US" dirty="0"/>
          </a:p>
          <a:p>
            <a:pPr marL="0" indent="0">
              <a:buNone/>
            </a:pPr>
            <a:r>
              <a:rPr lang="en-US" dirty="0"/>
              <a:t/>
            </a:r>
            <a:br>
              <a:rPr lang="en-US" dirty="0"/>
            </a:br>
            <a:r>
              <a:rPr lang="en-US" dirty="0" err="1"/>
              <a:t>int</a:t>
            </a:r>
            <a:r>
              <a:rPr lang="en-US" dirty="0"/>
              <a:t> </a:t>
            </a:r>
            <a:r>
              <a:rPr lang="en-US" dirty="0" err="1"/>
              <a:t>balanceLeft</a:t>
            </a:r>
            <a:r>
              <a:rPr lang="en-US" dirty="0"/>
              <a:t>(Tree &amp;T)</a:t>
            </a:r>
            <a:br>
              <a:rPr lang="en-US" dirty="0"/>
            </a:br>
            <a:r>
              <a:rPr lang="en-US" dirty="0"/>
              <a:t>{</a:t>
            </a:r>
            <a:br>
              <a:rPr lang="en-US" dirty="0"/>
            </a:br>
            <a:r>
              <a:rPr lang="en-US" dirty="0"/>
              <a:t>            switch (T-&gt; Left -&gt; </a:t>
            </a:r>
            <a:r>
              <a:rPr lang="en-US" dirty="0" err="1"/>
              <a:t>BalanceFactor</a:t>
            </a:r>
            <a:r>
              <a:rPr lang="en-US" dirty="0"/>
              <a:t> )</a:t>
            </a:r>
            <a:br>
              <a:rPr lang="en-US" dirty="0"/>
            </a:br>
            <a:r>
              <a:rPr lang="en-US" dirty="0"/>
              <a:t>            {</a:t>
            </a:r>
            <a:br>
              <a:rPr lang="en-US" dirty="0"/>
            </a:br>
            <a:r>
              <a:rPr lang="en-US" dirty="0"/>
              <a:t>                         case LH: </a:t>
            </a:r>
            <a:r>
              <a:rPr lang="en-US" dirty="0" err="1"/>
              <a:t>Lech_trai_trai</a:t>
            </a:r>
            <a:r>
              <a:rPr lang="en-US" dirty="0"/>
              <a:t>  (T);  return 2;</a:t>
            </a:r>
            <a:br>
              <a:rPr lang="en-US" dirty="0"/>
            </a:br>
            <a:r>
              <a:rPr lang="en-US" dirty="0"/>
              <a:t>                         case EH: </a:t>
            </a:r>
            <a:r>
              <a:rPr lang="en-US" dirty="0" err="1"/>
              <a:t>Lech_trai_trai</a:t>
            </a:r>
            <a:r>
              <a:rPr lang="en-US" dirty="0"/>
              <a:t>  (T);  return 1;</a:t>
            </a:r>
            <a:br>
              <a:rPr lang="en-US" dirty="0"/>
            </a:br>
            <a:r>
              <a:rPr lang="en-US" dirty="0"/>
              <a:t>                         case RH: </a:t>
            </a:r>
            <a:r>
              <a:rPr lang="en-US" dirty="0" err="1"/>
              <a:t>Lech_trai_phai</a:t>
            </a:r>
            <a:r>
              <a:rPr lang="en-US" dirty="0"/>
              <a:t> (T); return 2;</a:t>
            </a:r>
            <a:br>
              <a:rPr lang="en-US" dirty="0"/>
            </a:br>
            <a:r>
              <a:rPr lang="en-US" dirty="0"/>
              <a:t>            }</a:t>
            </a:r>
            <a:br>
              <a:rPr lang="en-US" dirty="0"/>
            </a:br>
            <a:r>
              <a:rPr lang="en-US" dirty="0"/>
              <a:t>            return 0;</a:t>
            </a:r>
            <a:br>
              <a:rPr lang="en-US" dirty="0"/>
            </a:br>
            <a:r>
              <a:rPr lang="en-US" dirty="0" smtClean="0"/>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7108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79789"/>
          </a:xfrm>
        </p:spPr>
        <p:txBody>
          <a:bodyPr>
            <a:normAutofit fontScale="90000"/>
          </a:bodyPr>
          <a:lstStyle/>
          <a:p>
            <a:r>
              <a:rPr lang="en-US" sz="280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1095470"/>
            <a:ext cx="8946541" cy="5143876"/>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CNPTK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t>	    </a:t>
            </a:r>
            <a:r>
              <a:rPr lang="en-US" dirty="0" smtClean="0">
                <a:latin typeface="Times New Roman" panose="02020603050405020304" pitchFamily="18" charset="0"/>
                <a:cs typeface="Times New Roman" panose="02020603050405020304" pitchFamily="18" charset="0"/>
              </a:rPr>
              <a:t>3.2.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3.2.2. </a:t>
            </a:r>
            <a:r>
              <a:rPr lang="en-US" dirty="0" err="1" smtClean="0">
                <a:latin typeface="Times New Roman" panose="02020603050405020304" pitchFamily="18" charset="0"/>
                <a:cs typeface="Times New Roman" panose="02020603050405020304" pitchFamily="18" charset="0"/>
              </a:rPr>
              <a:t>Cây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Cây</a:t>
            </a:r>
            <a:r>
              <a:rPr lang="en-US" dirty="0" smtClean="0">
                <a:latin typeface="Times New Roman" panose="02020603050405020304" pitchFamily="18" charset="0"/>
                <a:cs typeface="Times New Roman" panose="02020603050405020304" pitchFamily="18" charset="0"/>
              </a:rPr>
              <a:t> AVL)</a:t>
            </a:r>
          </a:p>
          <a:p>
            <a:pPr marL="0" indent="0">
              <a:buNone/>
            </a:pPr>
            <a:r>
              <a:rPr lang="en-US" dirty="0">
                <a:latin typeface="Times New Roman" panose="02020603050405020304" pitchFamily="18" charset="0"/>
                <a:cs typeface="Times New Roman" panose="02020603050405020304" pitchFamily="18" charset="0"/>
              </a:rPr>
              <a:t>	</a:t>
            </a:r>
            <a:r>
              <a:rPr lang="en-US" dirty="0" smtClean="0"/>
              <a:t>- </a:t>
            </a:r>
            <a:r>
              <a:rPr lang="en-US" dirty="0" err="1" smtClean="0"/>
              <a:t>Cân</a:t>
            </a:r>
            <a:r>
              <a:rPr lang="en-US" dirty="0" smtClean="0"/>
              <a:t> </a:t>
            </a:r>
            <a:r>
              <a:rPr lang="en-US" dirty="0" err="1"/>
              <a:t>bằng</a:t>
            </a:r>
            <a:r>
              <a:rPr lang="en-US" dirty="0"/>
              <a:t> </a:t>
            </a:r>
            <a:r>
              <a:rPr lang="en-US" dirty="0" err="1"/>
              <a:t>khi</a:t>
            </a:r>
            <a:r>
              <a:rPr lang="en-US" dirty="0"/>
              <a:t> </a:t>
            </a:r>
            <a:r>
              <a:rPr lang="en-US" dirty="0" err="1"/>
              <a:t>cây</a:t>
            </a:r>
            <a:r>
              <a:rPr lang="en-US" dirty="0"/>
              <a:t> </a:t>
            </a:r>
            <a:r>
              <a:rPr lang="en-US" dirty="0" err="1"/>
              <a:t>bị</a:t>
            </a:r>
            <a:r>
              <a:rPr lang="en-US" dirty="0"/>
              <a:t> </a:t>
            </a:r>
            <a:r>
              <a:rPr lang="en-US" dirty="0" err="1"/>
              <a:t>lêch</a:t>
            </a:r>
            <a:r>
              <a:rPr lang="en-US" dirty="0"/>
              <a:t> </a:t>
            </a:r>
            <a:r>
              <a:rPr lang="en-US" dirty="0" err="1"/>
              <a:t>về</a:t>
            </a:r>
            <a:r>
              <a:rPr lang="en-US" dirty="0"/>
              <a:t> </a:t>
            </a:r>
            <a:r>
              <a:rPr lang="en-US" dirty="0" err="1"/>
              <a:t>bên</a:t>
            </a:r>
            <a:r>
              <a:rPr lang="en-US" dirty="0"/>
              <a:t> </a:t>
            </a:r>
            <a:r>
              <a:rPr lang="en-US" dirty="0" err="1"/>
              <a:t>phải</a:t>
            </a:r>
            <a:endParaRPr lang="en-US" dirty="0"/>
          </a:p>
          <a:p>
            <a:pPr marL="0" indent="0">
              <a:buNone/>
            </a:pPr>
            <a:r>
              <a:rPr lang="en-US" dirty="0"/>
              <a:t/>
            </a:r>
            <a:br>
              <a:rPr lang="en-US" dirty="0"/>
            </a:br>
            <a:r>
              <a:rPr lang="en-US" dirty="0" err="1"/>
              <a:t>int</a:t>
            </a:r>
            <a:r>
              <a:rPr lang="en-US" dirty="0"/>
              <a:t> </a:t>
            </a:r>
            <a:r>
              <a:rPr lang="en-US" dirty="0" err="1"/>
              <a:t>balanceRight</a:t>
            </a:r>
            <a:r>
              <a:rPr lang="en-US" dirty="0"/>
              <a:t>(Tree &amp;T)</a:t>
            </a:r>
            <a:br>
              <a:rPr lang="en-US" dirty="0"/>
            </a:br>
            <a:r>
              <a:rPr lang="en-US" dirty="0"/>
              <a:t>{</a:t>
            </a:r>
            <a:br>
              <a:rPr lang="en-US" dirty="0"/>
            </a:br>
            <a:r>
              <a:rPr lang="en-US" dirty="0"/>
              <a:t>            switch (T-&gt; Right -&gt; </a:t>
            </a:r>
            <a:r>
              <a:rPr lang="en-US" dirty="0" err="1"/>
              <a:t>BalanceFactor</a:t>
            </a:r>
            <a:r>
              <a:rPr lang="en-US" dirty="0"/>
              <a:t> )</a:t>
            </a:r>
            <a:br>
              <a:rPr lang="en-US" dirty="0"/>
            </a:br>
            <a:r>
              <a:rPr lang="en-US" dirty="0"/>
              <a:t>            {</a:t>
            </a:r>
            <a:br>
              <a:rPr lang="en-US" dirty="0"/>
            </a:br>
            <a:r>
              <a:rPr lang="en-US" dirty="0"/>
              <a:t>                         case LH: </a:t>
            </a:r>
            <a:r>
              <a:rPr lang="en-US" dirty="0" err="1"/>
              <a:t>Lech_phai_trai</a:t>
            </a:r>
            <a:r>
              <a:rPr lang="en-US" dirty="0"/>
              <a:t>  (T);  return 2;</a:t>
            </a:r>
            <a:br>
              <a:rPr lang="en-US" dirty="0"/>
            </a:br>
            <a:r>
              <a:rPr lang="en-US" dirty="0"/>
              <a:t>                         case EH: </a:t>
            </a:r>
            <a:r>
              <a:rPr lang="en-US" dirty="0" err="1"/>
              <a:t>Lech_phai_phai</a:t>
            </a:r>
            <a:r>
              <a:rPr lang="en-US" dirty="0"/>
              <a:t>  (T); return 1;</a:t>
            </a:r>
            <a:br>
              <a:rPr lang="en-US" dirty="0"/>
            </a:br>
            <a:r>
              <a:rPr lang="en-US" dirty="0"/>
              <a:t>                         case RH: </a:t>
            </a:r>
            <a:r>
              <a:rPr lang="en-US" dirty="0" err="1"/>
              <a:t>Lech_phai_phai</a:t>
            </a:r>
            <a:r>
              <a:rPr lang="en-US" dirty="0"/>
              <a:t>  (T); return 2;</a:t>
            </a:r>
            <a:br>
              <a:rPr lang="en-US" dirty="0"/>
            </a:br>
            <a:r>
              <a:rPr lang="en-US" dirty="0"/>
              <a:t>            }</a:t>
            </a:r>
            <a:br>
              <a:rPr lang="en-US" dirty="0"/>
            </a:br>
            <a:r>
              <a:rPr lang="en-US" dirty="0"/>
              <a:t>            return 0;</a:t>
            </a:r>
            <a:br>
              <a:rPr lang="en-US" dirty="0"/>
            </a:br>
            <a:r>
              <a:rPr lang="en-US" dirty="0"/>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7133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79789"/>
          </a:xfrm>
        </p:spPr>
        <p:txBody>
          <a:bodyPr>
            <a:normAutofit fontScale="90000"/>
          </a:bodyPr>
          <a:lstStyle/>
          <a:p>
            <a:r>
              <a:rPr lang="en-US" sz="280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1095470"/>
            <a:ext cx="8946541" cy="5143876"/>
          </a:xfrm>
        </p:spPr>
        <p:txBody>
          <a:bodyPr/>
          <a:lstStyle/>
          <a:p>
            <a:pPr marL="0" indent="0">
              <a:buNone/>
            </a:pPr>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CNPTK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t>	    </a:t>
            </a:r>
            <a:r>
              <a:rPr lang="en-US" dirty="0" smtClean="0">
                <a:latin typeface="Times New Roman" panose="02020603050405020304" pitchFamily="18" charset="0"/>
                <a:cs typeface="Times New Roman" panose="02020603050405020304" pitchFamily="18" charset="0"/>
              </a:rPr>
              <a:t>3.2.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3.2.2. </a:t>
            </a:r>
            <a:r>
              <a:rPr lang="en-US" dirty="0" err="1" smtClean="0">
                <a:latin typeface="Times New Roman" panose="02020603050405020304" pitchFamily="18" charset="0"/>
                <a:cs typeface="Times New Roman" panose="02020603050405020304" pitchFamily="18" charset="0"/>
              </a:rPr>
              <a:t>Cây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Cây</a:t>
            </a:r>
            <a:r>
              <a:rPr lang="en-US" dirty="0" smtClean="0">
                <a:latin typeface="Times New Roman" panose="02020603050405020304" pitchFamily="18" charset="0"/>
                <a:cs typeface="Times New Roman" panose="02020603050405020304" pitchFamily="18" charset="0"/>
              </a:rPr>
              <a:t> AVL)</a:t>
            </a:r>
            <a:endParaRPr lang="en-US" dirty="0">
              <a:latin typeface="Times New Roman" panose="02020603050405020304" pitchFamily="18" charset="0"/>
              <a:cs typeface="Times New Roman" panose="02020603050405020304" pitchFamily="18" charset="0"/>
            </a:endParaRPr>
          </a:p>
          <a:p>
            <a:pPr marL="0" indent="0">
              <a:buNone/>
            </a:pPr>
            <a:r>
              <a:rPr lang="en-US" dirty="0" smtClean="0">
                <a:solidFill>
                  <a:srgbClr val="92D050"/>
                </a:solidFill>
                <a:latin typeface="Times New Roman" panose="02020603050405020304" pitchFamily="18" charset="0"/>
                <a:cs typeface="Times New Roman" panose="02020603050405020304" pitchFamily="18" charset="0"/>
              </a:rPr>
              <a:t>			3.</a:t>
            </a:r>
            <a:r>
              <a:rPr lang="en-US" b="1" dirty="0" smtClean="0">
                <a:solidFill>
                  <a:srgbClr val="92D050"/>
                </a:solidFill>
                <a:latin typeface="Times New Roman" panose="02020603050405020304" pitchFamily="18" charset="0"/>
                <a:cs typeface="Times New Roman" panose="02020603050405020304" pitchFamily="18" charset="0"/>
              </a:rPr>
              <a:t>2.2.3 </a:t>
            </a:r>
            <a:r>
              <a:rPr lang="en-US" b="1" dirty="0" err="1">
                <a:solidFill>
                  <a:srgbClr val="92D050"/>
                </a:solidFill>
                <a:latin typeface="Times New Roman" panose="02020603050405020304" pitchFamily="18" charset="0"/>
                <a:cs typeface="Times New Roman" panose="02020603050405020304" pitchFamily="18" charset="0"/>
              </a:rPr>
              <a:t>Thêm</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nút</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vào</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cây</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nhị</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phân</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tìm</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kiếm</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cân</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bằng</a:t>
            </a:r>
            <a:r>
              <a:rPr lang="en-US" b="1" dirty="0">
                <a:solidFill>
                  <a:srgbClr val="92D050"/>
                </a:solidFill>
                <a:latin typeface="Times New Roman" panose="02020603050405020304" pitchFamily="18" charset="0"/>
                <a:cs typeface="Times New Roman" panose="02020603050405020304" pitchFamily="18" charset="0"/>
              </a:rPr>
              <a:t>:</a:t>
            </a:r>
            <a:endParaRPr lang="en-US" dirty="0">
              <a:solidFill>
                <a:srgbClr val="92D050"/>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AVL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CNPTK. </a:t>
            </a:r>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insertNode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-1, 0, 1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nhớ</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Mở</a:t>
            </a:r>
            <a:r>
              <a:rPr lang="en-US" dirty="0" smtClean="0">
                <a:solidFill>
                  <a:srgbClr val="FF0000"/>
                </a:solidFill>
                <a:latin typeface="Times New Roman" panose="02020603050405020304" pitchFamily="18" charset="0"/>
                <a:cs typeface="Times New Roman" panose="02020603050405020304" pitchFamily="18" charset="0"/>
              </a:rPr>
              <a:t> file </a:t>
            </a:r>
            <a:r>
              <a:rPr lang="en-US" dirty="0" err="1" smtClean="0">
                <a:solidFill>
                  <a:srgbClr val="FF0000"/>
                </a:solidFill>
                <a:latin typeface="Times New Roman" panose="02020603050405020304" pitchFamily="18" charset="0"/>
                <a:cs typeface="Times New Roman" panose="02020603050405020304" pitchFamily="18" charset="0"/>
              </a:rPr>
              <a:t>báo</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cáo</a:t>
            </a:r>
            <a:r>
              <a:rPr lang="en-US" dirty="0" smtClean="0">
                <a:solidFill>
                  <a:srgbClr val="FF0000"/>
                </a:solidFill>
                <a:latin typeface="Times New Roman" panose="02020603050405020304" pitchFamily="18" charset="0"/>
                <a:cs typeface="Times New Roman" panose="02020603050405020304" pitchFamily="18" charset="0"/>
              </a:rPr>
              <a:t> word </a:t>
            </a:r>
            <a:r>
              <a:rPr lang="en-US" dirty="0" err="1" smtClean="0">
                <a:solidFill>
                  <a:srgbClr val="FF0000"/>
                </a:solidFill>
                <a:latin typeface="Times New Roman" panose="02020603050405020304" pitchFamily="18" charset="0"/>
                <a:cs typeface="Times New Roman" panose="02020603050405020304" pitchFamily="18" charset="0"/>
              </a:rPr>
              <a:t>để</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xem</a:t>
            </a:r>
            <a:r>
              <a:rPr lang="en-US" dirty="0" smtClean="0">
                <a:solidFill>
                  <a:srgbClr val="FF0000"/>
                </a:solidFill>
                <a:latin typeface="Times New Roman" panose="02020603050405020304" pitchFamily="18" charset="0"/>
                <a:cs typeface="Times New Roman" panose="02020603050405020304" pitchFamily="18" charset="0"/>
              </a:rPr>
              <a:t> code tr36).</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0851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79789"/>
          </a:xfrm>
        </p:spPr>
        <p:txBody>
          <a:bodyPr>
            <a:normAutofit fontScale="90000"/>
          </a:bodyPr>
          <a:lstStyle/>
          <a:p>
            <a:r>
              <a:rPr lang="en-US" sz="280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1095470"/>
            <a:ext cx="8946541" cy="5143876"/>
          </a:xfrm>
        </p:spPr>
        <p:txBody>
          <a:bodyPr/>
          <a:lstStyle/>
          <a:p>
            <a:pPr marL="0" indent="0">
              <a:buNone/>
            </a:pPr>
            <a:r>
              <a:rPr lang="en-US"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a:t>
            </a:r>
            <a:r>
              <a:rPr lang="en-US" sz="2400" dirty="0" smtClean="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Hình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hiện</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trình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AVL. </a:t>
            </a:r>
            <a:r>
              <a:rPr lang="en-US" dirty="0" err="1">
                <a:latin typeface="Times New Roman" panose="02020603050405020304" pitchFamily="18" charset="0"/>
                <a:cs typeface="Times New Roman" panose="02020603050405020304" pitchFamily="18" charset="0"/>
              </a:rPr>
              <a:t>Nếu</a:t>
            </a:r>
            <a:r>
              <a:rPr lang="en-US" dirty="0">
                <a:latin typeface="Times New Roman" panose="02020603050405020304" pitchFamily="18" charset="0"/>
                <a:cs typeface="Times New Roman" panose="02020603050405020304" pitchFamily="18" charset="0"/>
              </a:rPr>
              <a:t> node có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trị 3 </a:t>
            </a:r>
            <a:r>
              <a:rPr lang="en-US" dirty="0" err="1">
                <a:latin typeface="Times New Roman" panose="02020603050405020304" pitchFamily="18" charset="0"/>
                <a:cs typeface="Times New Roman" panose="02020603050405020304" pitchFamily="18" charset="0"/>
              </a:rPr>
              <a:t>được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vào</a:t>
            </a:r>
            <a:r>
              <a:rPr lang="en-US" dirty="0">
                <a:latin typeface="Times New Roman" panose="02020603050405020304" pitchFamily="18" charset="0"/>
                <a:cs typeface="Times New Roman" panose="02020603050405020304" pitchFamily="18" charset="0"/>
              </a:rPr>
              <a:t>, sẽ có </a:t>
            </a:r>
            <a:r>
              <a:rPr lang="en-US" dirty="0" err="1">
                <a:latin typeface="Times New Roman" panose="02020603050405020304" pitchFamily="18" charset="0"/>
                <a:cs typeface="Times New Roman" panose="02020603050405020304" pitchFamily="18" charset="0"/>
              </a:rPr>
              <a:t>một</a:t>
            </a:r>
            <a:r>
              <a:rPr lang="en-US" dirty="0">
                <a:latin typeface="Times New Roman" panose="02020603050405020304" pitchFamily="18" charset="0"/>
                <a:cs typeface="Times New Roman" panose="02020603050405020304" pitchFamily="18" charset="0"/>
              </a:rPr>
              <a:t> node có </a:t>
            </a:r>
            <a:r>
              <a:rPr lang="en-US" dirty="0" err="1">
                <a:latin typeface="Times New Roman" panose="02020603050405020304" pitchFamily="18" charset="0"/>
                <a:cs typeface="Times New Roman" panose="02020603050405020304" pitchFamily="18" charset="0"/>
              </a:rPr>
              <a:t>hê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bằng</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xuất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chỉnh</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hê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vượt</a:t>
            </a:r>
            <a:r>
              <a:rPr lang="en-US" dirty="0">
                <a:latin typeface="Times New Roman" panose="02020603050405020304" pitchFamily="18" charset="0"/>
                <a:cs typeface="Times New Roman" panose="02020603050405020304" pitchFamily="18" charset="0"/>
              </a:rPr>
              <a:t> quá 1.</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node có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trị </a:t>
            </a:r>
            <a:r>
              <a:rPr lang="en-US" dirty="0" err="1">
                <a:latin typeface="Times New Roman" panose="02020603050405020304" pitchFamily="18" charset="0"/>
                <a:cs typeface="Times New Roman" panose="02020603050405020304" pitchFamily="18" charset="0"/>
              </a:rPr>
              <a:t>bằng</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được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vào</a:t>
            </a:r>
            <a:r>
              <a:rPr lang="en-US" dirty="0">
                <a:latin typeface="Times New Roman" panose="02020603050405020304" pitchFamily="18" charset="0"/>
                <a:cs typeface="Times New Roman" panose="02020603050405020304" pitchFamily="18" charset="0"/>
              </a:rPr>
              <a:t> sẽ </a:t>
            </a:r>
            <a:r>
              <a:rPr lang="en-US" dirty="0" err="1">
                <a:latin typeface="Times New Roman" panose="02020603050405020304" pitchFamily="18" charset="0"/>
                <a:cs typeface="Times New Roman" panose="02020603050405020304" pitchFamily="18" charset="0"/>
              </a:rPr>
              <a:t>dẫn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xuất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một</a:t>
            </a:r>
            <a:r>
              <a:rPr lang="en-US" dirty="0">
                <a:latin typeface="Times New Roman" panose="02020603050405020304" pitchFamily="18" charset="0"/>
                <a:cs typeface="Times New Roman" panose="02020603050405020304" pitchFamily="18" charset="0"/>
              </a:rPr>
              <a:t> node có </a:t>
            </a:r>
            <a:r>
              <a:rPr lang="en-US" dirty="0" err="1">
                <a:latin typeface="Times New Roman" panose="02020603050405020304" pitchFamily="18" charset="0"/>
                <a:cs typeface="Times New Roman" panose="02020603050405020304" pitchFamily="18" charset="0"/>
              </a:rPr>
              <a:t>hê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bằng</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Lúc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này</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bằng</a:t>
            </a:r>
            <a:r>
              <a:rPr lang="en-US" dirty="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r>
              <a:rPr lang="en-US" sz="1800" dirty="0" err="1">
                <a:solidFill>
                  <a:srgbClr val="00B0F0"/>
                </a:solidFill>
                <a:latin typeface="Times New Roman" panose="02020603050405020304" pitchFamily="18" charset="0"/>
                <a:cs typeface="Times New Roman" panose="02020603050405020304" pitchFamily="18" charset="0"/>
              </a:rPr>
              <a:t>Hình</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smtClean="0">
                <a:solidFill>
                  <a:srgbClr val="00B0F0"/>
                </a:solidFill>
                <a:latin typeface="Times New Roman" panose="02020603050405020304" pitchFamily="18" charset="0"/>
                <a:cs typeface="Times New Roman" panose="02020603050405020304" pitchFamily="18" charset="0"/>
              </a:rPr>
              <a:t>43.  </a:t>
            </a:r>
            <a:r>
              <a:rPr lang="en-US" sz="1800" dirty="0" err="1">
                <a:solidFill>
                  <a:srgbClr val="00B0F0"/>
                </a:solidFill>
                <a:latin typeface="Times New Roman" panose="02020603050405020304" pitchFamily="18" charset="0"/>
                <a:cs typeface="Times New Roman" panose="02020603050405020304" pitchFamily="18" charset="0"/>
              </a:rPr>
              <a:t>Thêm</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nút</a:t>
            </a:r>
            <a:r>
              <a:rPr lang="en-US" sz="1800" dirty="0">
                <a:solidFill>
                  <a:srgbClr val="00B0F0"/>
                </a:solidFill>
                <a:latin typeface="Times New Roman" panose="02020603050405020304" pitchFamily="18" charset="0"/>
                <a:cs typeface="Times New Roman" panose="02020603050405020304" pitchFamily="18" charset="0"/>
              </a:rPr>
              <a:t>  2 </a:t>
            </a:r>
            <a:r>
              <a:rPr lang="en-US" sz="1800" dirty="0" err="1">
                <a:solidFill>
                  <a:srgbClr val="00B0F0"/>
                </a:solidFill>
                <a:latin typeface="Times New Roman" panose="02020603050405020304" pitchFamily="18" charset="0"/>
                <a:cs typeface="Times New Roman" panose="02020603050405020304" pitchFamily="18" charset="0"/>
              </a:rPr>
              <a:t>và</a:t>
            </a:r>
            <a:r>
              <a:rPr lang="en-US" sz="1800" dirty="0">
                <a:solidFill>
                  <a:srgbClr val="00B0F0"/>
                </a:solidFill>
                <a:latin typeface="Times New Roman" panose="02020603050405020304" pitchFamily="18" charset="0"/>
                <a:cs typeface="Times New Roman" panose="02020603050405020304" pitchFamily="18" charset="0"/>
              </a:rPr>
              <a:t> 3 </a:t>
            </a:r>
            <a:r>
              <a:rPr lang="en-US" sz="1800" dirty="0" err="1">
                <a:solidFill>
                  <a:srgbClr val="00B0F0"/>
                </a:solidFill>
                <a:latin typeface="Times New Roman" panose="02020603050405020304" pitchFamily="18" charset="0"/>
                <a:cs typeface="Times New Roman" panose="02020603050405020304" pitchFamily="18" charset="0"/>
              </a:rPr>
              <a:t>làm</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pha</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vơ</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cân</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bằng</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cây</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smtClean="0">
                <a:solidFill>
                  <a:srgbClr val="00B0F0"/>
                </a:solidFill>
                <a:latin typeface="Times New Roman" panose="02020603050405020304" pitchFamily="18" charset="0"/>
                <a:cs typeface="Times New Roman" panose="02020603050405020304" pitchFamily="18" charset="0"/>
              </a:rPr>
              <a:t>avl</a:t>
            </a:r>
            <a:endParaRPr lang="en-US" sz="1800" dirty="0">
              <a:solidFill>
                <a:srgbClr val="00B0F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62152" y="3784350"/>
            <a:ext cx="5230821" cy="1879722"/>
          </a:xfrm>
          <a:prstGeom prst="rect">
            <a:avLst/>
          </a:prstGeom>
        </p:spPr>
      </p:pic>
    </p:spTree>
    <p:extLst>
      <p:ext uri="{BB962C8B-B14F-4D97-AF65-F5344CB8AC3E}">
        <p14:creationId xmlns:p14="http://schemas.microsoft.com/office/powerpoint/2010/main" val="274420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531167"/>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 DANH SÁCH LIÊN KẾT</a:t>
            </a:r>
            <a:endParaRPr lang="en-US" sz="2800" dirty="0">
              <a:solidFill>
                <a:srgbClr val="FFC000"/>
              </a:solidFill>
            </a:endParaRPr>
          </a:p>
        </p:txBody>
      </p:sp>
      <p:sp>
        <p:nvSpPr>
          <p:cNvPr id="3" name="Content Placeholder 2"/>
          <p:cNvSpPr>
            <a:spLocks noGrp="1"/>
          </p:cNvSpPr>
          <p:nvPr>
            <p:ph idx="1"/>
          </p:nvPr>
        </p:nvSpPr>
        <p:spPr>
          <a:xfrm>
            <a:off x="838200" y="896294"/>
            <a:ext cx="10515600" cy="5423025"/>
          </a:xfrm>
        </p:spPr>
        <p:txBody>
          <a:bodyPr/>
          <a:lstStyle/>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minh </a:t>
            </a:r>
            <a:r>
              <a:rPr lang="en-US" dirty="0" err="1" smtClean="0">
                <a:latin typeface="Times New Roman" panose="02020603050405020304" pitchFamily="18" charset="0"/>
                <a:cs typeface="Times New Roman" panose="02020603050405020304" pitchFamily="18" charset="0"/>
              </a:rPr>
              <a:t>họa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code </a:t>
            </a:r>
            <a:r>
              <a:rPr lang="en-US" dirty="0" err="1" smtClean="0">
                <a:latin typeface="Times New Roman" panose="02020603050405020304" pitchFamily="18" charset="0"/>
                <a:cs typeface="Times New Roman" panose="02020603050405020304" pitchFamily="18" charset="0"/>
              </a:rPr>
              <a:t>mẫu</a:t>
            </a:r>
            <a:endParaRPr lang="en-US" dirty="0" smtClean="0">
              <a:latin typeface="Times New Roman" panose="02020603050405020304" pitchFamily="18" charset="0"/>
              <a:cs typeface="Times New Roman" panose="02020603050405020304" pitchFamily="18" charset="0"/>
            </a:endParaRPr>
          </a:p>
          <a:p>
            <a:pPr marL="0" indent="0">
              <a:buNone/>
            </a:pPr>
            <a:r>
              <a:rPr lang="en-US" dirty="0">
                <a:solidFill>
                  <a:srgbClr val="92D050"/>
                </a:solidFill>
                <a:latin typeface="Times New Roman" panose="02020603050405020304" pitchFamily="18" charset="0"/>
                <a:cs typeface="Times New Roman" panose="02020603050405020304" pitchFamily="18" charset="0"/>
              </a:rPr>
              <a:t>	</a:t>
            </a:r>
            <a:r>
              <a:rPr lang="en-US" dirty="0" smtClean="0">
                <a:solidFill>
                  <a:srgbClr val="92D050"/>
                </a:solidFill>
                <a:latin typeface="Times New Roman" panose="02020603050405020304" pitchFamily="18" charset="0"/>
                <a:cs typeface="Times New Roman" panose="02020603050405020304" pitchFamily="18" charset="0"/>
              </a:rPr>
              <a:t>    3.1. </a:t>
            </a:r>
            <a:r>
              <a:rPr lang="en-US" dirty="0" err="1" smtClean="0">
                <a:solidFill>
                  <a:srgbClr val="92D050"/>
                </a:solidFill>
                <a:latin typeface="Times New Roman" panose="02020603050405020304" pitchFamily="18" charset="0"/>
                <a:cs typeface="Times New Roman" panose="02020603050405020304" pitchFamily="18" charset="0"/>
              </a:rPr>
              <a:t>Ví</a:t>
            </a:r>
            <a:r>
              <a:rPr lang="en-US" dirty="0" smtClean="0">
                <a:solidFill>
                  <a:srgbClr val="92D050"/>
                </a:solidFill>
                <a:latin typeface="Times New Roman" panose="02020603050405020304" pitchFamily="18" charset="0"/>
                <a:cs typeface="Times New Roman" panose="02020603050405020304" pitchFamily="18" charset="0"/>
              </a:rPr>
              <a:t> </a:t>
            </a:r>
            <a:r>
              <a:rPr lang="en-US" dirty="0" err="1" smtClean="0">
                <a:solidFill>
                  <a:srgbClr val="92D050"/>
                </a:solidFill>
                <a:latin typeface="Times New Roman" panose="02020603050405020304" pitchFamily="18" charset="0"/>
                <a:cs typeface="Times New Roman" panose="02020603050405020304" pitchFamily="18" charset="0"/>
              </a:rPr>
              <a:t>dụ</a:t>
            </a:r>
            <a:endParaRPr lang="en-US" dirty="0" smtClean="0">
              <a:solidFill>
                <a:srgbClr val="92D050"/>
              </a:solidFill>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err="1" smtClean="0">
                <a:solidFill>
                  <a:srgbClr val="00B0F0"/>
                </a:solidFill>
                <a:latin typeface="Times New Roman" panose="02020603050405020304" pitchFamily="18" charset="0"/>
                <a:cs typeface="Times New Roman" panose="02020603050405020304" pitchFamily="18" charset="0"/>
              </a:rPr>
              <a:t>Hình</a:t>
            </a:r>
            <a:r>
              <a:rPr lang="en-US" sz="2000" dirty="0" smtClean="0">
                <a:solidFill>
                  <a:srgbClr val="00B0F0"/>
                </a:solidFill>
                <a:latin typeface="Times New Roman" panose="02020603050405020304" pitchFamily="18" charset="0"/>
                <a:cs typeface="Times New Roman" panose="02020603050405020304" pitchFamily="18" charset="0"/>
              </a:rPr>
              <a:t> </a:t>
            </a:r>
            <a:r>
              <a:rPr lang="en-US" dirty="0">
                <a:solidFill>
                  <a:srgbClr val="00B0F0"/>
                </a:solidFill>
                <a:latin typeface="Times New Roman" panose="02020603050405020304" pitchFamily="18" charset="0"/>
                <a:cs typeface="Times New Roman" panose="02020603050405020304" pitchFamily="18" charset="0"/>
              </a:rPr>
              <a:t>2</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a:solidFill>
                  <a:srgbClr val="00B0F0"/>
                </a:solidFill>
                <a:latin typeface="Times New Roman" panose="02020603050405020304" pitchFamily="18" charset="0"/>
                <a:cs typeface="Times New Roman" panose="02020603050405020304" pitchFamily="18" charset="0"/>
              </a:rPr>
              <a:t>DSLK </a:t>
            </a:r>
            <a:r>
              <a:rPr lang="en-US" sz="2000" dirty="0" err="1">
                <a:solidFill>
                  <a:srgbClr val="00B0F0"/>
                </a:solidFill>
                <a:latin typeface="Times New Roman" panose="02020603050405020304" pitchFamily="18" charset="0"/>
                <a:cs typeface="Times New Roman" panose="02020603050405020304" pitchFamily="18" charset="0"/>
              </a:rPr>
              <a:t>đơn</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Hình</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smtClean="0">
                <a:solidFill>
                  <a:srgbClr val="00B0F0"/>
                </a:solidFill>
                <a:latin typeface="Times New Roman" panose="02020603050405020304" pitchFamily="18" charset="0"/>
                <a:cs typeface="Times New Roman" panose="02020603050405020304" pitchFamily="18" charset="0"/>
              </a:rPr>
              <a:t>3. </a:t>
            </a:r>
            <a:r>
              <a:rPr lang="en-US" sz="2000" dirty="0">
                <a:solidFill>
                  <a:srgbClr val="00B0F0"/>
                </a:solidFill>
                <a:latin typeface="Times New Roman" panose="02020603050405020304" pitchFamily="18" charset="0"/>
                <a:cs typeface="Times New Roman" panose="02020603050405020304" pitchFamily="18" charset="0"/>
              </a:rPr>
              <a:t>DSLK </a:t>
            </a:r>
            <a:r>
              <a:rPr lang="en-US" sz="2000" dirty="0" err="1">
                <a:solidFill>
                  <a:srgbClr val="00B0F0"/>
                </a:solidFill>
                <a:latin typeface="Times New Roman" panose="02020603050405020304" pitchFamily="18" charset="0"/>
                <a:cs typeface="Times New Roman" panose="02020603050405020304" pitchFamily="18" charset="0"/>
              </a:rPr>
              <a:t>vòng</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đơn</a:t>
            </a:r>
            <a:endParaRPr lang="en-US" sz="2000" dirty="0">
              <a:solidFill>
                <a:srgbClr val="00B0F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B0F0"/>
              </a:solidFill>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Hình</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smtClean="0">
                <a:solidFill>
                  <a:srgbClr val="00B0F0"/>
                </a:solidFill>
                <a:latin typeface="Times New Roman" panose="02020603050405020304" pitchFamily="18" charset="0"/>
                <a:cs typeface="Times New Roman" panose="02020603050405020304" pitchFamily="18" charset="0"/>
              </a:rPr>
              <a:t>4. </a:t>
            </a:r>
            <a:r>
              <a:rPr lang="en-US" sz="2000" dirty="0">
                <a:solidFill>
                  <a:srgbClr val="00B0F0"/>
                </a:solidFill>
                <a:latin typeface="Times New Roman" panose="02020603050405020304" pitchFamily="18" charset="0"/>
                <a:cs typeface="Times New Roman" panose="02020603050405020304" pitchFamily="18" charset="0"/>
              </a:rPr>
              <a:t>DSLK </a:t>
            </a:r>
            <a:r>
              <a:rPr lang="en-US" sz="2000" dirty="0" err="1">
                <a:solidFill>
                  <a:srgbClr val="00B0F0"/>
                </a:solidFill>
                <a:latin typeface="Times New Roman" panose="02020603050405020304" pitchFamily="18" charset="0"/>
                <a:cs typeface="Times New Roman" panose="02020603050405020304" pitchFamily="18" charset="0"/>
              </a:rPr>
              <a:t>đôi</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kép</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Hình</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smtClean="0">
                <a:solidFill>
                  <a:srgbClr val="00B0F0"/>
                </a:solidFill>
                <a:latin typeface="Times New Roman" panose="02020603050405020304" pitchFamily="18" charset="0"/>
                <a:cs typeface="Times New Roman" panose="02020603050405020304" pitchFamily="18" charset="0"/>
              </a:rPr>
              <a:t>5. </a:t>
            </a:r>
            <a:r>
              <a:rPr lang="en-US" sz="2000" dirty="0">
                <a:solidFill>
                  <a:srgbClr val="00B0F0"/>
                </a:solidFill>
                <a:latin typeface="Times New Roman" panose="02020603050405020304" pitchFamily="18" charset="0"/>
                <a:cs typeface="Times New Roman" panose="02020603050405020304" pitchFamily="18" charset="0"/>
              </a:rPr>
              <a:t>DSLK </a:t>
            </a:r>
            <a:r>
              <a:rPr lang="en-US" sz="2000" dirty="0" err="1">
                <a:solidFill>
                  <a:srgbClr val="00B0F0"/>
                </a:solidFill>
                <a:latin typeface="Times New Roman" panose="02020603050405020304" pitchFamily="18" charset="0"/>
                <a:cs typeface="Times New Roman" panose="02020603050405020304" pitchFamily="18" charset="0"/>
              </a:rPr>
              <a:t>vòng</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đôi</a:t>
            </a:r>
            <a:endParaRPr lang="en-US" sz="2000" dirty="0">
              <a:solidFill>
                <a:srgbClr val="00B0F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093" y="1757827"/>
            <a:ext cx="5689349" cy="1059256"/>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411" y="3455437"/>
            <a:ext cx="5730240" cy="1279527"/>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7283" y="3607805"/>
            <a:ext cx="3614973" cy="139302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5738" y="1317278"/>
            <a:ext cx="3958063" cy="15526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70174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79789"/>
          </a:xfrm>
        </p:spPr>
        <p:txBody>
          <a:bodyPr>
            <a:normAutofit fontScale="90000"/>
          </a:bodyPr>
          <a:lstStyle/>
          <a:p>
            <a:r>
              <a:rPr lang="en-US" sz="280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1095470"/>
            <a:ext cx="8946541" cy="5143876"/>
          </a:xfrm>
        </p:spPr>
        <p:txBody>
          <a:bodyPr/>
          <a:lstStyle/>
          <a:p>
            <a:pPr marL="0" indent="0">
              <a:buNone/>
            </a:pPr>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CNPTK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t>	    </a:t>
            </a:r>
            <a:r>
              <a:rPr lang="en-US" dirty="0" smtClean="0">
                <a:latin typeface="Times New Roman" panose="02020603050405020304" pitchFamily="18" charset="0"/>
                <a:cs typeface="Times New Roman" panose="02020603050405020304" pitchFamily="18" charset="0"/>
              </a:rPr>
              <a:t>3.2.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3.2.2. </a:t>
            </a:r>
            <a:r>
              <a:rPr lang="en-US" dirty="0" err="1" smtClean="0">
                <a:latin typeface="Times New Roman" panose="02020603050405020304" pitchFamily="18" charset="0"/>
                <a:cs typeface="Times New Roman" panose="02020603050405020304" pitchFamily="18" charset="0"/>
              </a:rPr>
              <a:t>Cây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Cây</a:t>
            </a:r>
            <a:r>
              <a:rPr lang="en-US" dirty="0" smtClean="0">
                <a:latin typeface="Times New Roman" panose="02020603050405020304" pitchFamily="18" charset="0"/>
                <a:cs typeface="Times New Roman" panose="02020603050405020304" pitchFamily="18" charset="0"/>
              </a:rPr>
              <a:t> AVL)</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Quá </a:t>
            </a:r>
            <a:r>
              <a:rPr lang="en-US" b="1" dirty="0" err="1">
                <a:latin typeface="Times New Roman" panose="02020603050405020304" pitchFamily="18" charset="0"/>
                <a:cs typeface="Times New Roman" panose="02020603050405020304" pitchFamily="18" charset="0"/>
              </a:rPr>
              <a:t>trính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điều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chỉnh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mất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cân</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bằng</a:t>
            </a:r>
            <a:endParaRPr lang="en-US" b="1" dirty="0" smtClean="0">
              <a:latin typeface="Times New Roman" panose="02020603050405020304" pitchFamily="18" charset="0"/>
              <a:cs typeface="Times New Roman" panose="02020603050405020304" pitchFamily="18" charset="0"/>
            </a:endParaRPr>
          </a:p>
          <a:p>
            <a:pPr marL="0" indent="0">
              <a:buNone/>
            </a:pPr>
            <a:r>
              <a:rPr lang="en-US" dirty="0"/>
              <a:t> </a:t>
            </a:r>
            <a:r>
              <a:rPr lang="en-US" dirty="0" err="1">
                <a:latin typeface="Times New Roman" panose="02020603050405020304" pitchFamily="18" charset="0"/>
                <a:cs typeface="Times New Roman" panose="02020603050405020304" pitchFamily="18" charset="0"/>
              </a:rPr>
              <a:t>Hình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tả quá </a:t>
            </a:r>
            <a:r>
              <a:rPr lang="en-US" dirty="0" err="1">
                <a:latin typeface="Times New Roman" panose="02020603050405020304" pitchFamily="18" charset="0"/>
                <a:cs typeface="Times New Roman" panose="02020603050405020304" pitchFamily="18" charset="0"/>
              </a:rPr>
              <a:t>trình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đã</a:t>
            </a:r>
            <a:r>
              <a:rPr lang="en-US" dirty="0" smtClean="0">
                <a:latin typeface="Times New Roman" panose="02020603050405020304" pitchFamily="18" charset="0"/>
                <a:cs typeface="Times New Roman" panose="02020603050405020304" pitchFamily="18" charset="0"/>
              </a:rPr>
              <a:t> bị </a:t>
            </a:r>
            <a:r>
              <a:rPr lang="en-US" dirty="0" err="1">
                <a:latin typeface="Times New Roman" panose="02020603050405020304" pitchFamily="18" charset="0"/>
                <a:cs typeface="Times New Roman" panose="02020603050405020304" pitchFamily="18" charset="0"/>
              </a:rPr>
              <a:t>mất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một</a:t>
            </a:r>
            <a:r>
              <a:rPr lang="en-US" dirty="0">
                <a:latin typeface="Times New Roman" panose="02020603050405020304" pitchFamily="18" charset="0"/>
                <a:cs typeface="Times New Roman" panose="02020603050405020304" pitchFamily="18" charset="0"/>
              </a:rPr>
              <a:t> node </a:t>
            </a:r>
            <a:r>
              <a:rPr lang="en-US" dirty="0" err="1">
                <a:latin typeface="Times New Roman" panose="02020603050405020304" pitchFamily="18" charset="0"/>
                <a:cs typeface="Times New Roman" panose="02020603050405020304" pitchFamily="18" charset="0"/>
              </a:rPr>
              <a:t>mới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một</a:t>
            </a:r>
            <a:r>
              <a:rPr lang="en-US" dirty="0">
                <a:latin typeface="Times New Roman" panose="02020603050405020304" pitchFamily="18" charset="0"/>
                <a:cs typeface="Times New Roman" panose="02020603050405020304" pitchFamily="18" charset="0"/>
              </a:rPr>
              <a:t> node lá</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lgn="ctr">
              <a:buNone/>
            </a:pPr>
            <a:endParaRPr lang="en-US" sz="1800" dirty="0" smtClean="0">
              <a:solidFill>
                <a:srgbClr val="00B0F0"/>
              </a:solidFill>
              <a:latin typeface="Times New Roman" panose="02020603050405020304" pitchFamily="18" charset="0"/>
              <a:cs typeface="Times New Roman" panose="02020603050405020304" pitchFamily="18" charset="0"/>
            </a:endParaRPr>
          </a:p>
          <a:p>
            <a:pPr marL="0" indent="0" algn="ctr">
              <a:buNone/>
            </a:pPr>
            <a:r>
              <a:rPr lang="en-US" sz="1800" dirty="0" err="1" smtClean="0">
                <a:solidFill>
                  <a:srgbClr val="00B0F0"/>
                </a:solidFill>
                <a:latin typeface="Times New Roman" panose="02020603050405020304" pitchFamily="18" charset="0"/>
                <a:cs typeface="Times New Roman" panose="02020603050405020304" pitchFamily="18" charset="0"/>
              </a:rPr>
              <a:t>Hình</a:t>
            </a:r>
            <a:r>
              <a:rPr lang="en-US" sz="1800" dirty="0" smtClean="0">
                <a:solidFill>
                  <a:srgbClr val="00B0F0"/>
                </a:solidFill>
                <a:latin typeface="Times New Roman" panose="02020603050405020304" pitchFamily="18" charset="0"/>
                <a:cs typeface="Times New Roman" panose="02020603050405020304" pitchFamily="18" charset="0"/>
              </a:rPr>
              <a:t> 44.  </a:t>
            </a:r>
            <a:r>
              <a:rPr lang="en-US" sz="1800" dirty="0" err="1">
                <a:solidFill>
                  <a:srgbClr val="00B0F0"/>
                </a:solidFill>
                <a:latin typeface="Times New Roman" panose="02020603050405020304" pitchFamily="18" charset="0"/>
                <a:cs typeface="Times New Roman" panose="02020603050405020304" pitchFamily="18" charset="0"/>
              </a:rPr>
              <a:t>Điều</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chỉnh</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cân</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bằng</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khi</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một</a:t>
            </a:r>
            <a:r>
              <a:rPr lang="en-US" sz="1800" dirty="0">
                <a:solidFill>
                  <a:srgbClr val="00B0F0"/>
                </a:solidFill>
                <a:latin typeface="Times New Roman" panose="02020603050405020304" pitchFamily="18" charset="0"/>
                <a:cs typeface="Times New Roman" panose="02020603050405020304" pitchFamily="18" charset="0"/>
              </a:rPr>
              <a:t> node </a:t>
            </a:r>
            <a:r>
              <a:rPr lang="en-US" sz="1800" dirty="0" err="1">
                <a:solidFill>
                  <a:srgbClr val="00B0F0"/>
                </a:solidFill>
                <a:latin typeface="Times New Roman" panose="02020603050405020304" pitchFamily="18" charset="0"/>
                <a:cs typeface="Times New Roman" panose="02020603050405020304" pitchFamily="18" charset="0"/>
              </a:rPr>
              <a:t>được</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thêm</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vào</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bên</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err="1">
                <a:solidFill>
                  <a:srgbClr val="00B0F0"/>
                </a:solidFill>
                <a:latin typeface="Times New Roman" panose="02020603050405020304" pitchFamily="18" charset="0"/>
                <a:cs typeface="Times New Roman" panose="02020603050405020304" pitchFamily="18" charset="0"/>
              </a:rPr>
              <a:t>trái</a:t>
            </a:r>
            <a:r>
              <a:rPr lang="en-US" sz="1800" dirty="0">
                <a:solidFill>
                  <a:srgbClr val="00B0F0"/>
                </a:solidFill>
                <a:latin typeface="Times New Roman" panose="02020603050405020304" pitchFamily="18" charset="0"/>
                <a:cs typeface="Times New Roman" panose="02020603050405020304" pitchFamily="18" charset="0"/>
              </a:rPr>
              <a:t> node lá</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79688" y="3576118"/>
            <a:ext cx="4889416" cy="2039537"/>
          </a:xfrm>
          <a:prstGeom prst="rect">
            <a:avLst/>
          </a:prstGeom>
        </p:spPr>
      </p:pic>
    </p:spTree>
    <p:extLst>
      <p:ext uri="{BB962C8B-B14F-4D97-AF65-F5344CB8AC3E}">
        <p14:creationId xmlns:p14="http://schemas.microsoft.com/office/powerpoint/2010/main" val="41095294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79789"/>
          </a:xfrm>
        </p:spPr>
        <p:txBody>
          <a:bodyPr>
            <a:normAutofit fontScale="90000"/>
          </a:bodyPr>
          <a:lstStyle/>
          <a:p>
            <a:r>
              <a:rPr lang="en-US" sz="280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1095470"/>
            <a:ext cx="8946541" cy="5143876"/>
          </a:xfrm>
        </p:spPr>
        <p:txBody>
          <a:bodyPr/>
          <a:lstStyle/>
          <a:p>
            <a:pPr marL="0" indent="0">
              <a:buNone/>
            </a:pPr>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CNPTK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t>	    </a:t>
            </a:r>
            <a:r>
              <a:rPr lang="en-US" dirty="0" smtClean="0">
                <a:latin typeface="Times New Roman" panose="02020603050405020304" pitchFamily="18" charset="0"/>
                <a:cs typeface="Times New Roman" panose="02020603050405020304" pitchFamily="18" charset="0"/>
              </a:rPr>
              <a:t>3.2.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3.2.2. </a:t>
            </a:r>
            <a:r>
              <a:rPr lang="en-US" dirty="0" err="1" smtClean="0">
                <a:latin typeface="Times New Roman" panose="02020603050405020304" pitchFamily="18" charset="0"/>
                <a:cs typeface="Times New Roman" panose="02020603050405020304" pitchFamily="18" charset="0"/>
              </a:rPr>
              <a:t>Cây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Cây</a:t>
            </a:r>
            <a:r>
              <a:rPr lang="en-US" dirty="0" smtClean="0">
                <a:latin typeface="Times New Roman" panose="02020603050405020304" pitchFamily="18" charset="0"/>
                <a:cs typeface="Times New Roman" panose="02020603050405020304" pitchFamily="18" charset="0"/>
              </a:rPr>
              <a:t> AVL)</a:t>
            </a:r>
          </a:p>
          <a:p>
            <a:pPr marL="0" indent="0">
              <a:buNone/>
            </a:pPr>
            <a:r>
              <a:rPr lang="en-US" b="1" dirty="0" smtClean="0">
                <a:solidFill>
                  <a:srgbClr val="92D050"/>
                </a:solidFill>
                <a:latin typeface="Times New Roman" panose="02020603050405020304" pitchFamily="18" charset="0"/>
                <a:cs typeface="Times New Roman" panose="02020603050405020304" pitchFamily="18" charset="0"/>
              </a:rPr>
              <a:t>		2.2.4 </a:t>
            </a:r>
            <a:r>
              <a:rPr lang="en-US" b="1" dirty="0" err="1">
                <a:solidFill>
                  <a:srgbClr val="92D050"/>
                </a:solidFill>
                <a:latin typeface="Times New Roman" panose="02020603050405020304" pitchFamily="18" charset="0"/>
                <a:cs typeface="Times New Roman" panose="02020603050405020304" pitchFamily="18" charset="0"/>
              </a:rPr>
              <a:t>Hủy</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nút</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trên</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cây</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nhị</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phân</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tìm</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kiếm</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cân</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bằng</a:t>
            </a:r>
            <a:r>
              <a:rPr lang="en-US" b="1" dirty="0">
                <a:solidFill>
                  <a:srgbClr val="92D050"/>
                </a:solidFill>
                <a:latin typeface="Times New Roman" panose="02020603050405020304" pitchFamily="18" charset="0"/>
                <a:cs typeface="Times New Roman" panose="02020603050405020304" pitchFamily="18" charset="0"/>
              </a:rPr>
              <a:t>: </a:t>
            </a:r>
            <a:endParaRPr lang="en-US" dirty="0">
              <a:solidFill>
                <a:srgbClr val="92D050"/>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X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AVL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CNPTK.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chuyền</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deleteNode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1, 0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X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huỷ</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Mở</a:t>
            </a:r>
            <a:r>
              <a:rPr lang="en-US" dirty="0" smtClean="0">
                <a:solidFill>
                  <a:srgbClr val="FF0000"/>
                </a:solidFill>
                <a:latin typeface="Times New Roman" panose="02020603050405020304" pitchFamily="18" charset="0"/>
                <a:cs typeface="Times New Roman" panose="02020603050405020304" pitchFamily="18" charset="0"/>
              </a:rPr>
              <a:t> file </a:t>
            </a:r>
            <a:r>
              <a:rPr lang="en-US" dirty="0" err="1" smtClean="0">
                <a:solidFill>
                  <a:srgbClr val="FF0000"/>
                </a:solidFill>
                <a:latin typeface="Times New Roman" panose="02020603050405020304" pitchFamily="18" charset="0"/>
                <a:cs typeface="Times New Roman" panose="02020603050405020304" pitchFamily="18" charset="0"/>
              </a:rPr>
              <a:t>báo</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cáo</a:t>
            </a:r>
            <a:r>
              <a:rPr lang="en-US" dirty="0" smtClean="0">
                <a:solidFill>
                  <a:srgbClr val="FF0000"/>
                </a:solidFill>
                <a:latin typeface="Times New Roman" panose="02020603050405020304" pitchFamily="18" charset="0"/>
                <a:cs typeface="Times New Roman" panose="02020603050405020304" pitchFamily="18" charset="0"/>
              </a:rPr>
              <a:t> word </a:t>
            </a:r>
            <a:r>
              <a:rPr lang="en-US" dirty="0" err="1" smtClean="0">
                <a:solidFill>
                  <a:srgbClr val="FF0000"/>
                </a:solidFill>
                <a:latin typeface="Times New Roman" panose="02020603050405020304" pitchFamily="18" charset="0"/>
                <a:cs typeface="Times New Roman" panose="02020603050405020304" pitchFamily="18" charset="0"/>
              </a:rPr>
              <a:t>để</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xem</a:t>
            </a:r>
            <a:r>
              <a:rPr lang="en-US" dirty="0" smtClean="0">
                <a:solidFill>
                  <a:srgbClr val="FF0000"/>
                </a:solidFill>
                <a:latin typeface="Times New Roman" panose="02020603050405020304" pitchFamily="18" charset="0"/>
                <a:cs typeface="Times New Roman" panose="02020603050405020304" pitchFamily="18" charset="0"/>
              </a:rPr>
              <a:t> code tr39)</a:t>
            </a:r>
            <a:endParaRPr lang="en-US" dirty="0">
              <a:solidFill>
                <a:srgbClr val="FF0000"/>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3235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79789"/>
          </a:xfrm>
        </p:spPr>
        <p:txBody>
          <a:bodyPr>
            <a:normAutofit fontScale="90000"/>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1095470"/>
            <a:ext cx="8946541" cy="5143876"/>
          </a:xfrm>
        </p:spPr>
        <p:txBody>
          <a:bodyPr/>
          <a:lstStyle/>
          <a:p>
            <a:pPr marL="0" indent="0">
              <a:buNone/>
            </a:pPr>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CNPTK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t>	    </a:t>
            </a:r>
            <a:r>
              <a:rPr lang="en-US" dirty="0" smtClean="0">
                <a:latin typeface="Times New Roman" panose="02020603050405020304" pitchFamily="18" charset="0"/>
                <a:cs typeface="Times New Roman" panose="02020603050405020304" pitchFamily="18" charset="0"/>
              </a:rPr>
              <a:t>3.2.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3.2.2. </a:t>
            </a:r>
            <a:r>
              <a:rPr lang="en-US" dirty="0" err="1" smtClean="0">
                <a:latin typeface="Times New Roman" panose="02020603050405020304" pitchFamily="18" charset="0"/>
                <a:cs typeface="Times New Roman" panose="02020603050405020304" pitchFamily="18" charset="0"/>
              </a:rPr>
              <a:t>Cây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Cây</a:t>
            </a:r>
            <a:r>
              <a:rPr lang="en-US" dirty="0" smtClean="0">
                <a:latin typeface="Times New Roman" panose="02020603050405020304" pitchFamily="18" charset="0"/>
                <a:cs typeface="Times New Roman" panose="02020603050405020304" pitchFamily="18" charset="0"/>
              </a:rPr>
              <a:t> AVL)</a:t>
            </a:r>
          </a:p>
          <a:p>
            <a:pPr marL="0" indent="0">
              <a:buNone/>
            </a:pPr>
            <a:r>
              <a:rPr lang="en-US" b="1" dirty="0" smtClean="0"/>
              <a:t>		</a:t>
            </a:r>
            <a:r>
              <a:rPr lang="en-US" b="1" dirty="0" smtClean="0">
                <a:solidFill>
                  <a:srgbClr val="92D050"/>
                </a:solidFill>
              </a:rPr>
              <a:t> </a:t>
            </a:r>
            <a:r>
              <a:rPr lang="en-US" b="1" dirty="0">
                <a:solidFill>
                  <a:srgbClr val="92D050"/>
                </a:solidFill>
                <a:latin typeface="Times New Roman" panose="02020603050405020304" pitchFamily="18" charset="0"/>
                <a:cs typeface="Times New Roman" panose="02020603050405020304" pitchFamily="18" charset="0"/>
              </a:rPr>
              <a:t>2.2.5 </a:t>
            </a:r>
            <a:r>
              <a:rPr lang="en-US" b="1" dirty="0" err="1">
                <a:solidFill>
                  <a:srgbClr val="92D050"/>
                </a:solidFill>
                <a:latin typeface="Times New Roman" panose="02020603050405020304" pitchFamily="18" charset="0"/>
                <a:cs typeface="Times New Roman" panose="02020603050405020304" pitchFamily="18" charset="0"/>
              </a:rPr>
              <a:t>Độ</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phức</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tạp</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của</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cây</a:t>
            </a:r>
            <a:r>
              <a:rPr lang="en-US" b="1" dirty="0">
                <a:solidFill>
                  <a:srgbClr val="92D050"/>
                </a:solidFill>
                <a:latin typeface="Times New Roman" panose="02020603050405020304" pitchFamily="18" charset="0"/>
                <a:cs typeface="Times New Roman" panose="02020603050405020304" pitchFamily="18" charset="0"/>
              </a:rPr>
              <a:t> </a:t>
            </a:r>
            <a:r>
              <a:rPr lang="en-US" b="1" dirty="0" err="1">
                <a:solidFill>
                  <a:srgbClr val="92D050"/>
                </a:solidFill>
                <a:latin typeface="Times New Roman" panose="02020603050405020304" pitchFamily="18" charset="0"/>
                <a:cs typeface="Times New Roman" panose="02020603050405020304" pitchFamily="18" charset="0"/>
              </a:rPr>
              <a:t>avl</a:t>
            </a:r>
            <a:endParaRPr lang="en-US" dirty="0">
              <a:solidFill>
                <a:srgbClr val="92D050"/>
              </a:solidFill>
              <a:latin typeface="Times New Roman" panose="02020603050405020304" pitchFamily="18" charset="0"/>
              <a:cs typeface="Times New Roman" panose="02020603050405020304" pitchFamily="18" charset="0"/>
            </a:endParaRPr>
          </a:p>
          <a:p>
            <a:pPr marL="0" lv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Cây</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AVL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lvl="0" indent="0">
              <a:buNone/>
            </a:pP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so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mảng</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lvl="0" indent="0">
              <a:buNone/>
            </a:pPr>
            <a:r>
              <a:rPr lang="en-US" dirty="0" err="1" smtClean="0">
                <a:latin typeface="Times New Roman" panose="02020603050405020304" pitchFamily="18" charset="0"/>
                <a:cs typeface="Times New Roman" panose="02020603050405020304" pitchFamily="18" charset="0"/>
              </a:rPr>
              <a:t>tuyến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lvl="0" indent="0">
              <a:buNone/>
            </a:pP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Chèn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O(log n).</a:t>
            </a:r>
          </a:p>
          <a:p>
            <a:pPr marL="0" indent="0">
              <a:buNone/>
            </a:pP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AVL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err="1" smtClean="0">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điển</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Open </a:t>
            </a:r>
            <a:r>
              <a:rPr lang="en-US" dirty="0">
                <a:latin typeface="Times New Roman" panose="02020603050405020304" pitchFamily="18" charset="0"/>
                <a:cs typeface="Times New Roman" panose="02020603050405020304" pitchFamily="18" charset="0"/>
              </a:rPr>
              <a:t>Office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Open Office) ...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33919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107540" y="304122"/>
            <a:ext cx="9144000" cy="555958"/>
          </a:xfrm>
        </p:spPr>
        <p:txBody>
          <a:bodyPr>
            <a:noAutofit/>
          </a:bodyPr>
          <a:lstStyle/>
          <a:p>
            <a:r>
              <a:rPr lang="en-US" sz="280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524000" y="1023043"/>
            <a:ext cx="9144000" cy="5060886"/>
          </a:xfrm>
        </p:spPr>
        <p:txBody>
          <a:bodyPr>
            <a:normAutofit/>
          </a:bodyPr>
          <a:lstStyle/>
          <a:p>
            <a:r>
              <a:rPr lang="en-US" dirty="0" smtClean="0">
                <a:solidFill>
                  <a:schemeClr val="accent1">
                    <a:lumMod val="50000"/>
                  </a:schemeClr>
                </a:solidFill>
                <a:sym typeface="+mn-ea"/>
              </a:rPr>
              <a:t>	</a:t>
            </a:r>
            <a:r>
              <a:rPr lang="en-US" dirty="0">
                <a:solidFill>
                  <a:schemeClr val="tx1"/>
                </a:solidFill>
                <a:latin typeface="Times New Roman" panose="02020603050405020304" pitchFamily="18" charset="0"/>
                <a:cs typeface="Times New Roman" panose="02020603050405020304" pitchFamily="18" charset="0"/>
              </a:rPr>
              <a:t>3.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loại</a:t>
            </a:r>
            <a:r>
              <a:rPr lang="en-US" dirty="0">
                <a:solidFill>
                  <a:schemeClr val="tx1"/>
                </a:solidFill>
                <a:latin typeface="Times New Roman" panose="02020603050405020304" pitchFamily="18" charset="0"/>
                <a:cs typeface="Times New Roman" panose="02020603050405020304" pitchFamily="18" charset="0"/>
              </a:rPr>
              <a:t> CNPTK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3.2.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3.2.3. </a:t>
            </a:r>
            <a:r>
              <a:rPr lang="en-US" dirty="0" err="1">
                <a:solidFill>
                  <a:schemeClr val="tx1"/>
                </a:solidFill>
                <a:latin typeface="Times New Roman" panose="02020603050405020304" pitchFamily="18" charset="0"/>
                <a:cs typeface="Times New Roman" panose="02020603050405020304" pitchFamily="18" charset="0"/>
              </a:rPr>
              <a:t>Cây</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ĐỎ</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bg1">
                    <a:lumMod val="50000"/>
                    <a:lumOff val="50000"/>
                  </a:schemeClr>
                </a:solidFill>
                <a:latin typeface="Times New Roman" panose="02020603050405020304" pitchFamily="18" charset="0"/>
                <a:cs typeface="Times New Roman" panose="02020603050405020304" pitchFamily="18" charset="0"/>
              </a:rPr>
              <a:t>ĐEN</a:t>
            </a:r>
            <a:endParaRPr lang="en-US" dirty="0" smtClean="0">
              <a:solidFill>
                <a:schemeClr val="bg1">
                  <a:lumMod val="50000"/>
                  <a:lumOff val="50000"/>
                </a:schemeClr>
              </a:solidFill>
              <a:sym typeface="+mn-ea"/>
            </a:endParaRPr>
          </a:p>
          <a:p>
            <a:pPr algn="l"/>
            <a:r>
              <a:rPr lang="en-US" sz="1800" dirty="0" smtClean="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Định</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nghĩa</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Cây</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đỏ</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đen</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là</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một</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cây</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nhị</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phân</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tìm</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kiếm</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tuân</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thủ</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các</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quy</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tắc</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sau</a:t>
            </a:r>
            <a:r>
              <a:rPr lang="en-US" sz="1800" dirty="0">
                <a:solidFill>
                  <a:schemeClr val="tx1"/>
                </a:solidFill>
                <a:latin typeface="Times New Roman" panose="02020603050405020304" pitchFamily="18" charset="0"/>
                <a:cs typeface="Times New Roman" panose="02020603050405020304" pitchFamily="18" charset="0"/>
                <a:sym typeface="+mn-ea"/>
              </a:rPr>
              <a:t>:</a:t>
            </a:r>
            <a:endParaRPr lang="en-US" sz="1800" dirty="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Ø"/>
            </a:pPr>
            <a:r>
              <a:rPr lang="en-US" sz="1800" dirty="0" err="1">
                <a:solidFill>
                  <a:schemeClr val="tx1"/>
                </a:solidFill>
                <a:latin typeface="Times New Roman" panose="02020603050405020304" pitchFamily="18" charset="0"/>
                <a:cs typeface="Times New Roman" panose="02020603050405020304" pitchFamily="18" charset="0"/>
                <a:sym typeface="+mn-ea"/>
              </a:rPr>
              <a:t>Mọi</a:t>
            </a:r>
            <a:r>
              <a:rPr lang="en-US" sz="1800" dirty="0">
                <a:solidFill>
                  <a:schemeClr val="tx1"/>
                </a:solidFill>
                <a:latin typeface="Times New Roman" panose="02020603050405020304" pitchFamily="18" charset="0"/>
                <a:cs typeface="Times New Roman" panose="02020603050405020304" pitchFamily="18" charset="0"/>
                <a:sym typeface="+mn-ea"/>
              </a:rPr>
              <a:t> node </a:t>
            </a:r>
            <a:r>
              <a:rPr lang="en-US" sz="1800" dirty="0" err="1">
                <a:solidFill>
                  <a:schemeClr val="tx1"/>
                </a:solidFill>
                <a:latin typeface="Times New Roman" panose="02020603050405020304" pitchFamily="18" charset="0"/>
                <a:cs typeface="Times New Roman" panose="02020603050405020304" pitchFamily="18" charset="0"/>
                <a:sym typeface="+mn-ea"/>
              </a:rPr>
              <a:t>đều</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là</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đỏ</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hoặc</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đen</a:t>
            </a:r>
            <a:endParaRPr lang="en-US" sz="1800" dirty="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Ø"/>
            </a:pPr>
            <a:r>
              <a:rPr lang="en-US" sz="1800" dirty="0">
                <a:solidFill>
                  <a:schemeClr val="tx1"/>
                </a:solidFill>
                <a:latin typeface="Times New Roman" panose="02020603050405020304" pitchFamily="18" charset="0"/>
                <a:cs typeface="Times New Roman" panose="02020603050405020304" pitchFamily="18" charset="0"/>
                <a:sym typeface="+mn-ea"/>
              </a:rPr>
              <a:t>Node </a:t>
            </a:r>
            <a:r>
              <a:rPr lang="en-US" sz="1800" dirty="0" err="1">
                <a:solidFill>
                  <a:schemeClr val="tx1"/>
                </a:solidFill>
                <a:latin typeface="Times New Roman" panose="02020603050405020304" pitchFamily="18" charset="0"/>
                <a:cs typeface="Times New Roman" panose="02020603050405020304" pitchFamily="18" charset="0"/>
                <a:sym typeface="+mn-ea"/>
              </a:rPr>
              <a:t>gốc</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là</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đen</a:t>
            </a:r>
            <a:endParaRPr lang="en-US" sz="1800" dirty="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Ø"/>
            </a:pPr>
            <a:r>
              <a:rPr lang="en-US" sz="1800" dirty="0" err="1">
                <a:solidFill>
                  <a:schemeClr val="tx1"/>
                </a:solidFill>
                <a:latin typeface="Times New Roman" panose="02020603050405020304" pitchFamily="18" charset="0"/>
                <a:cs typeface="Times New Roman" panose="02020603050405020304" pitchFamily="18" charset="0"/>
                <a:sym typeface="+mn-ea"/>
              </a:rPr>
              <a:t>Tất</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cả</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các</a:t>
            </a:r>
            <a:r>
              <a:rPr lang="en-US" sz="1800" dirty="0">
                <a:solidFill>
                  <a:schemeClr val="tx1"/>
                </a:solidFill>
                <a:latin typeface="Times New Roman" panose="02020603050405020304" pitchFamily="18" charset="0"/>
                <a:cs typeface="Times New Roman" panose="02020603050405020304" pitchFamily="18" charset="0"/>
                <a:sym typeface="+mn-ea"/>
              </a:rPr>
              <a:t> node </a:t>
            </a:r>
            <a:r>
              <a:rPr lang="en-US" sz="1800" dirty="0" err="1">
                <a:solidFill>
                  <a:schemeClr val="tx1"/>
                </a:solidFill>
                <a:latin typeface="Times New Roman" panose="02020603050405020304" pitchFamily="18" charset="0"/>
                <a:cs typeface="Times New Roman" panose="02020603050405020304" pitchFamily="18" charset="0"/>
                <a:sym typeface="+mn-ea"/>
              </a:rPr>
              <a:t>ngoài</a:t>
            </a:r>
            <a:r>
              <a:rPr lang="en-US" sz="1800" dirty="0">
                <a:solidFill>
                  <a:schemeClr val="tx1"/>
                </a:solidFill>
                <a:latin typeface="Times New Roman" panose="02020603050405020304" pitchFamily="18" charset="0"/>
                <a:cs typeface="Times New Roman" panose="02020603050405020304" pitchFamily="18" charset="0"/>
                <a:sym typeface="+mn-ea"/>
              </a:rPr>
              <a:t>(NULL node) </a:t>
            </a:r>
            <a:r>
              <a:rPr lang="en-US" sz="1800" dirty="0" err="1">
                <a:solidFill>
                  <a:schemeClr val="tx1"/>
                </a:solidFill>
                <a:latin typeface="Times New Roman" panose="02020603050405020304" pitchFamily="18" charset="0"/>
                <a:cs typeface="Times New Roman" panose="02020603050405020304" pitchFamily="18" charset="0"/>
                <a:sym typeface="+mn-ea"/>
              </a:rPr>
              <a:t>là</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đen</a:t>
            </a:r>
            <a:endParaRPr lang="en-US" sz="1800" dirty="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Ø"/>
            </a:pPr>
            <a:r>
              <a:rPr lang="en-US" sz="1800" dirty="0" err="1">
                <a:solidFill>
                  <a:schemeClr val="tx1"/>
                </a:solidFill>
                <a:latin typeface="Times New Roman" panose="02020603050405020304" pitchFamily="18" charset="0"/>
                <a:cs typeface="Times New Roman" panose="02020603050405020304" pitchFamily="18" charset="0"/>
                <a:sym typeface="+mn-ea"/>
              </a:rPr>
              <a:t>Nếu</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một</a:t>
            </a:r>
            <a:r>
              <a:rPr lang="en-US" sz="1800" dirty="0">
                <a:solidFill>
                  <a:schemeClr val="tx1"/>
                </a:solidFill>
                <a:latin typeface="Times New Roman" panose="02020603050405020304" pitchFamily="18" charset="0"/>
                <a:cs typeface="Times New Roman" panose="02020603050405020304" pitchFamily="18" charset="0"/>
                <a:sym typeface="+mn-ea"/>
              </a:rPr>
              <a:t> node </a:t>
            </a:r>
            <a:r>
              <a:rPr lang="en-US" sz="1800" dirty="0" err="1">
                <a:solidFill>
                  <a:schemeClr val="tx1"/>
                </a:solidFill>
                <a:latin typeface="Times New Roman" panose="02020603050405020304" pitchFamily="18" charset="0"/>
                <a:cs typeface="Times New Roman" panose="02020603050405020304" pitchFamily="18" charset="0"/>
                <a:sym typeface="+mn-ea"/>
              </a:rPr>
              <a:t>là</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đỏ</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thì</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các</a:t>
            </a:r>
            <a:r>
              <a:rPr lang="en-US" sz="1800" dirty="0">
                <a:solidFill>
                  <a:schemeClr val="tx1"/>
                </a:solidFill>
                <a:latin typeface="Times New Roman" panose="02020603050405020304" pitchFamily="18" charset="0"/>
                <a:cs typeface="Times New Roman" panose="02020603050405020304" pitchFamily="18" charset="0"/>
                <a:sym typeface="+mn-ea"/>
              </a:rPr>
              <a:t> node con </a:t>
            </a:r>
            <a:r>
              <a:rPr lang="en-US" sz="1800" dirty="0" err="1">
                <a:solidFill>
                  <a:schemeClr val="tx1"/>
                </a:solidFill>
                <a:latin typeface="Times New Roman" panose="02020603050405020304" pitchFamily="18" charset="0"/>
                <a:cs typeface="Times New Roman" panose="02020603050405020304" pitchFamily="18" charset="0"/>
                <a:sym typeface="+mn-ea"/>
              </a:rPr>
              <a:t>nó</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đều</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phải</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là</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đen</a:t>
            </a:r>
            <a:endParaRPr lang="en-US" sz="1800" dirty="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Ø"/>
            </a:pPr>
            <a:r>
              <a:rPr lang="en-US" sz="1800" dirty="0" err="1">
                <a:solidFill>
                  <a:schemeClr val="tx1"/>
                </a:solidFill>
                <a:latin typeface="Times New Roman" panose="02020603050405020304" pitchFamily="18" charset="0"/>
                <a:cs typeface="Times New Roman" panose="02020603050405020304" pitchFamily="18" charset="0"/>
                <a:sym typeface="+mn-ea"/>
              </a:rPr>
              <a:t>Mọi</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đường</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dẫn</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từ</a:t>
            </a:r>
            <a:r>
              <a:rPr lang="en-US" sz="1800" dirty="0">
                <a:solidFill>
                  <a:schemeClr val="tx1"/>
                </a:solidFill>
                <a:latin typeface="Times New Roman" panose="02020603050405020304" pitchFamily="18" charset="0"/>
                <a:cs typeface="Times New Roman" panose="02020603050405020304" pitchFamily="18" charset="0"/>
                <a:sym typeface="+mn-ea"/>
              </a:rPr>
              <a:t> node </a:t>
            </a:r>
            <a:r>
              <a:rPr lang="en-US" sz="1800" dirty="0" err="1">
                <a:solidFill>
                  <a:schemeClr val="tx1"/>
                </a:solidFill>
                <a:latin typeface="Times New Roman" panose="02020603050405020304" pitchFamily="18" charset="0"/>
                <a:cs typeface="Times New Roman" panose="02020603050405020304" pitchFamily="18" charset="0"/>
                <a:sym typeface="+mn-ea"/>
              </a:rPr>
              <a:t>gốc</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tới</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các</a:t>
            </a:r>
            <a:r>
              <a:rPr lang="en-US" sz="1800" dirty="0">
                <a:solidFill>
                  <a:schemeClr val="tx1"/>
                </a:solidFill>
                <a:latin typeface="Times New Roman" panose="02020603050405020304" pitchFamily="18" charset="0"/>
                <a:cs typeface="Times New Roman" panose="02020603050405020304" pitchFamily="18" charset="0"/>
                <a:sym typeface="+mn-ea"/>
              </a:rPr>
              <a:t> node </a:t>
            </a:r>
            <a:r>
              <a:rPr lang="en-US" sz="1800" dirty="0" err="1">
                <a:solidFill>
                  <a:schemeClr val="tx1"/>
                </a:solidFill>
                <a:latin typeface="Times New Roman" panose="02020603050405020304" pitchFamily="18" charset="0"/>
                <a:cs typeface="Times New Roman" panose="02020603050405020304" pitchFamily="18" charset="0"/>
                <a:sym typeface="+mn-ea"/>
              </a:rPr>
              <a:t>đều</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phải</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cùng</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số</a:t>
            </a:r>
            <a:r>
              <a:rPr lang="en-US" sz="1800" dirty="0">
                <a:solidFill>
                  <a:schemeClr val="tx1"/>
                </a:solidFill>
                <a:latin typeface="Times New Roman" panose="02020603050405020304" pitchFamily="18" charset="0"/>
                <a:cs typeface="Times New Roman" panose="02020603050405020304" pitchFamily="18" charset="0"/>
                <a:sym typeface="+mn-ea"/>
              </a:rPr>
              <a:t> </a:t>
            </a:r>
            <a:r>
              <a:rPr lang="en-US" sz="1800" dirty="0" err="1">
                <a:solidFill>
                  <a:schemeClr val="tx1"/>
                </a:solidFill>
                <a:latin typeface="Times New Roman" panose="02020603050405020304" pitchFamily="18" charset="0"/>
                <a:cs typeface="Times New Roman" panose="02020603050405020304" pitchFamily="18" charset="0"/>
                <a:sym typeface="+mn-ea"/>
              </a:rPr>
              <a:t>lượng</a:t>
            </a:r>
            <a:r>
              <a:rPr lang="en-US" sz="1800" dirty="0">
                <a:solidFill>
                  <a:schemeClr val="tx1"/>
                </a:solidFill>
                <a:latin typeface="Times New Roman" panose="02020603050405020304" pitchFamily="18" charset="0"/>
                <a:cs typeface="Times New Roman" panose="02020603050405020304" pitchFamily="18" charset="0"/>
                <a:sym typeface="+mn-ea"/>
              </a:rPr>
              <a:t> node </a:t>
            </a:r>
            <a:r>
              <a:rPr lang="en-US" sz="1800" dirty="0" err="1">
                <a:solidFill>
                  <a:schemeClr val="tx1"/>
                </a:solidFill>
                <a:latin typeface="Times New Roman" panose="02020603050405020304" pitchFamily="18" charset="0"/>
                <a:cs typeface="Times New Roman" panose="02020603050405020304" pitchFamily="18" charset="0"/>
                <a:sym typeface="+mn-ea"/>
              </a:rPr>
              <a:t>đen</a:t>
            </a:r>
            <a:r>
              <a:rPr lang="en-US" dirty="0">
                <a:solidFill>
                  <a:schemeClr val="tx1"/>
                </a:solidFill>
                <a:sym typeface="+mn-ea"/>
              </a:rPr>
              <a:t>	      </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297484273"/>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415415" y="347842"/>
            <a:ext cx="9144000" cy="561478"/>
          </a:xfrm>
        </p:spPr>
        <p:txBody>
          <a:bodyPr>
            <a:normAutofit fontScale="90000"/>
          </a:bodyPr>
          <a:lstStyle/>
          <a:p>
            <a:r>
              <a:rPr lang="en-US" dirty="0">
                <a:solidFill>
                  <a:schemeClr val="accent1">
                    <a:lumMod val="75000"/>
                  </a:schemeClr>
                </a:solidFill>
                <a:sym typeface="+mn-ea"/>
              </a:rPr>
              <a:t/>
            </a:r>
            <a:br>
              <a:rPr lang="en-US" dirty="0">
                <a:solidFill>
                  <a:schemeClr val="accent1">
                    <a:lumMod val="75000"/>
                  </a:schemeClr>
                </a:solidFill>
                <a:sym typeface="+mn-ea"/>
              </a:rPr>
            </a:br>
            <a:r>
              <a:rPr lang="en-US" dirty="0">
                <a:solidFill>
                  <a:schemeClr val="accent1">
                    <a:lumMod val="75000"/>
                  </a:schemeClr>
                </a:solidFill>
                <a:sym typeface="+mn-ea"/>
              </a:rPr>
              <a:t/>
            </a:r>
            <a:br>
              <a:rPr lang="en-US" dirty="0">
                <a:solidFill>
                  <a:schemeClr val="accent1">
                    <a:lumMod val="75000"/>
                  </a:schemeClr>
                </a:solidFill>
                <a:sym typeface="+mn-ea"/>
              </a:rPr>
            </a:br>
            <a:r>
              <a:rPr lang="en-US" dirty="0">
                <a:sym typeface="+mn-ea"/>
              </a:rPr>
              <a:t/>
            </a:r>
            <a:br>
              <a:rPr lang="en-US" dirty="0">
                <a:sym typeface="+mn-ea"/>
              </a:rPr>
            </a:br>
            <a:r>
              <a:rPr lang="en-US" sz="3200" dirty="0">
                <a:solidFill>
                  <a:srgbClr val="FFC000"/>
                </a:solidFill>
                <a:latin typeface="Times New Roman" panose="02020603050405020304" pitchFamily="18" charset="0"/>
                <a:cs typeface="Times New Roman" panose="02020603050405020304" pitchFamily="18" charset="0"/>
              </a:rPr>
              <a:t>II. CÂY NHỊ PHÂN TÌM KIẾM</a:t>
            </a:r>
            <a:endParaRPr lang="en-US" sz="3100"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334135" y="5440045"/>
            <a:ext cx="9144000" cy="565785"/>
          </a:xfrm>
        </p:spPr>
        <p:txBody>
          <a:bodyPr>
            <a:normAutofit/>
          </a:bodyPr>
          <a:lstStyle/>
          <a:p>
            <a:pPr algn="ctr"/>
            <a:r>
              <a:rPr lang="en-US" dirty="0" smtClean="0">
                <a:solidFill>
                  <a:srgbClr val="00B0F0"/>
                </a:solidFill>
                <a:latin typeface="Times New Roman" panose="02020603050405020304" pitchFamily="18" charset="0"/>
                <a:cs typeface="Times New Roman" panose="02020603050405020304" pitchFamily="18" charset="0"/>
              </a:rPr>
              <a:t>HÌNH 45. VÍ DỤ CÂY ĐỎ ĐEN</a:t>
            </a:r>
            <a:endParaRPr lang="en-US" dirty="0">
              <a:solidFill>
                <a:srgbClr val="00B0F0"/>
              </a:solidFill>
              <a:latin typeface="Times New Roman" panose="02020603050405020304" pitchFamily="18" charset="0"/>
              <a:cs typeface="Times New Roman" panose="02020603050405020304" pitchFamily="18" charset="0"/>
            </a:endParaRPr>
          </a:p>
        </p:txBody>
      </p:sp>
      <p:pic>
        <p:nvPicPr>
          <p:cNvPr id="3" name="Picture 2" descr="50896"/>
          <p:cNvPicPr>
            <a:picLocks noChangeAspect="1"/>
          </p:cNvPicPr>
          <p:nvPr/>
        </p:nvPicPr>
        <p:blipFill>
          <a:blip r:embed="rId2"/>
          <a:stretch>
            <a:fillRect/>
          </a:stretch>
        </p:blipFill>
        <p:spPr>
          <a:xfrm>
            <a:off x="1415415" y="1139190"/>
            <a:ext cx="9660890" cy="4070985"/>
          </a:xfrm>
          <a:prstGeom prst="rect">
            <a:avLst/>
          </a:prstGeom>
        </p:spPr>
      </p:pic>
    </p:spTree>
    <p:extLst>
      <p:ext uri="{BB962C8B-B14F-4D97-AF65-F5344CB8AC3E}">
        <p14:creationId xmlns:p14="http://schemas.microsoft.com/office/powerpoint/2010/main" val="4261273049"/>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693421"/>
            <a:ext cx="9144000" cy="483530"/>
          </a:xfrm>
        </p:spPr>
        <p:txBody>
          <a:bodyPr>
            <a:normAutofit fontScale="90000"/>
          </a:bodyPr>
          <a:lstStyle/>
          <a:p>
            <a:r>
              <a:rPr lang="en-US" dirty="0">
                <a:solidFill>
                  <a:schemeClr val="accent1">
                    <a:lumMod val="75000"/>
                  </a:schemeClr>
                </a:solidFill>
                <a:sym typeface="+mn-ea"/>
              </a:rPr>
              <a:t/>
            </a:r>
            <a:br>
              <a:rPr lang="en-US" dirty="0">
                <a:solidFill>
                  <a:schemeClr val="accent1">
                    <a:lumMod val="75000"/>
                  </a:schemeClr>
                </a:solidFill>
                <a:sym typeface="+mn-ea"/>
              </a:rPr>
            </a:br>
            <a:r>
              <a:rPr lang="en-US" dirty="0">
                <a:sym typeface="+mn-ea"/>
              </a:rPr>
              <a:t/>
            </a:r>
            <a:br>
              <a:rPr lang="en-US"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rgbClr val="FFC000"/>
                </a:solidFill>
                <a:latin typeface="Times New Roman" panose="02020603050405020304" pitchFamily="18" charset="0"/>
                <a:cs typeface="Times New Roman" panose="02020603050405020304" pitchFamily="18" charset="0"/>
              </a:rPr>
              <a:t>II. CÂY NHỊ PHÂN TÌM KIẾM</a:t>
            </a:r>
            <a:endParaRPr lang="en-US" sz="3100"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524000" y="1348967"/>
            <a:ext cx="9144000" cy="4387624"/>
          </a:xfrm>
        </p:spPr>
        <p:txBody>
          <a:bodyPr>
            <a:normAutofit/>
          </a:bodyPr>
          <a:lstStyle/>
          <a:p>
            <a:r>
              <a:rPr lang="en-US" dirty="0" smtClean="0">
                <a:solidFill>
                  <a:schemeClr val="tx1"/>
                </a:solidFill>
                <a:latin typeface="Times New Roman" panose="02020603050405020304" pitchFamily="18" charset="0"/>
                <a:cs typeface="Times New Roman" panose="02020603050405020304" pitchFamily="18" charset="0"/>
              </a:rPr>
              <a:t>	3</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loại</a:t>
            </a:r>
            <a:r>
              <a:rPr lang="en-US" dirty="0">
                <a:solidFill>
                  <a:schemeClr val="tx1"/>
                </a:solidFill>
                <a:latin typeface="Times New Roman" panose="02020603050405020304" pitchFamily="18" charset="0"/>
                <a:cs typeface="Times New Roman" panose="02020603050405020304" pitchFamily="18" charset="0"/>
              </a:rPr>
              <a:t> CNPTK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3.2.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3.2.3. </a:t>
            </a:r>
            <a:r>
              <a:rPr lang="en-US" dirty="0" err="1">
                <a:solidFill>
                  <a:schemeClr val="tx1"/>
                </a:solidFill>
                <a:latin typeface="Times New Roman" panose="02020603050405020304" pitchFamily="18" charset="0"/>
                <a:cs typeface="Times New Roman" panose="02020603050405020304" pitchFamily="18" charset="0"/>
              </a:rPr>
              <a:t>Cây</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ĐỎ</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bg1">
                    <a:lumMod val="50000"/>
                    <a:lumOff val="50000"/>
                  </a:schemeClr>
                </a:solidFill>
                <a:latin typeface="Times New Roman" panose="02020603050405020304" pitchFamily="18" charset="0"/>
                <a:cs typeface="Times New Roman" panose="02020603050405020304" pitchFamily="18" charset="0"/>
              </a:rPr>
              <a:t>ĐEN</a:t>
            </a:r>
            <a:endParaRPr lang="en-US" dirty="0">
              <a:solidFill>
                <a:schemeClr val="bg1">
                  <a:lumMod val="50000"/>
                  <a:lumOff val="50000"/>
                </a:schemeClr>
              </a:solidFill>
              <a:sym typeface="+mn-ea"/>
            </a:endParaRPr>
          </a:p>
          <a:p>
            <a:pPr marL="0" marR="0" indent="457200" algn="just">
              <a:lnSpc>
                <a:spcPct val="107000"/>
              </a:lnSpc>
              <a:spcBef>
                <a:spcPts val="0"/>
              </a:spcBef>
              <a:spcAft>
                <a:spcPts val="0"/>
              </a:spcAft>
            </a:pPr>
            <a:endParaRPr lang="en-US" i="1" dirty="0" smtClean="0">
              <a:solidFill>
                <a:srgbClr val="00B0F0"/>
              </a:solidFill>
              <a:latin typeface="Times New Roman" panose="02020603050405020304" pitchFamily="18" charset="0"/>
              <a:ea typeface="Calibri" panose="020F0502020204030204" charset="0"/>
              <a:cs typeface="Times New Roman" panose="02020603050405020304" pitchFamily="18" charset="0"/>
              <a:sym typeface="+mn-ea"/>
            </a:endParaRPr>
          </a:p>
          <a:p>
            <a:pPr marL="0" marR="0" indent="457200" algn="just">
              <a:lnSpc>
                <a:spcPct val="107000"/>
              </a:lnSpc>
              <a:spcBef>
                <a:spcPts val="0"/>
              </a:spcBef>
              <a:spcAft>
                <a:spcPts val="0"/>
              </a:spcAft>
            </a:pPr>
            <a:r>
              <a:rPr lang="en-US" i="1" dirty="0" smtClean="0">
                <a:solidFill>
                  <a:srgbClr val="00B0F0"/>
                </a:solidFill>
                <a:latin typeface="Times New Roman" panose="02020603050405020304" pitchFamily="18" charset="0"/>
                <a:ea typeface="Calibri" panose="020F0502020204030204" charset="0"/>
                <a:cs typeface="Times New Roman" panose="02020603050405020304" pitchFamily="18" charset="0"/>
                <a:sym typeface="+mn-ea"/>
              </a:rPr>
              <a:t>//</a:t>
            </a:r>
            <a:r>
              <a:rPr lang="en-US" i="1" dirty="0" err="1">
                <a:solidFill>
                  <a:srgbClr val="00B0F0"/>
                </a:solidFill>
                <a:latin typeface="Times New Roman" panose="02020603050405020304" pitchFamily="18" charset="0"/>
                <a:ea typeface="Calibri" panose="020F0502020204030204" charset="0"/>
                <a:cs typeface="Times New Roman" panose="02020603050405020304" pitchFamily="18" charset="0"/>
                <a:sym typeface="+mn-ea"/>
              </a:rPr>
              <a:t>Cấu</a:t>
            </a:r>
            <a:r>
              <a:rPr lang="en-US" i="1" dirty="0">
                <a:solidFill>
                  <a:srgbClr val="00B0F0"/>
                </a:solidFill>
                <a:latin typeface="Times New Roman" panose="02020603050405020304" pitchFamily="18" charset="0"/>
                <a:ea typeface="Calibri" panose="020F0502020204030204" charset="0"/>
                <a:cs typeface="Times New Roman" panose="02020603050405020304" pitchFamily="18" charset="0"/>
                <a:sym typeface="+mn-ea"/>
              </a:rPr>
              <a:t> </a:t>
            </a:r>
            <a:r>
              <a:rPr lang="en-US" i="1" dirty="0" err="1">
                <a:solidFill>
                  <a:srgbClr val="00B0F0"/>
                </a:solidFill>
                <a:latin typeface="Times New Roman" panose="02020603050405020304" pitchFamily="18" charset="0"/>
                <a:ea typeface="Calibri" panose="020F0502020204030204" charset="0"/>
                <a:cs typeface="Times New Roman" panose="02020603050405020304" pitchFamily="18" charset="0"/>
                <a:sym typeface="+mn-ea"/>
              </a:rPr>
              <a:t>trúc</a:t>
            </a:r>
            <a:r>
              <a:rPr lang="en-US" i="1" dirty="0">
                <a:solidFill>
                  <a:srgbClr val="00B0F0"/>
                </a:solidFill>
                <a:latin typeface="Times New Roman" panose="02020603050405020304" pitchFamily="18" charset="0"/>
                <a:ea typeface="Calibri" panose="020F0502020204030204" charset="0"/>
                <a:cs typeface="Times New Roman" panose="02020603050405020304" pitchFamily="18" charset="0"/>
                <a:sym typeface="+mn-ea"/>
              </a:rPr>
              <a:t> </a:t>
            </a:r>
            <a:r>
              <a:rPr lang="en-US" i="1" dirty="0" err="1">
                <a:solidFill>
                  <a:srgbClr val="00B0F0"/>
                </a:solidFill>
                <a:latin typeface="Times New Roman" panose="02020603050405020304" pitchFamily="18" charset="0"/>
                <a:ea typeface="Calibri" panose="020F0502020204030204" charset="0"/>
                <a:cs typeface="Times New Roman" panose="02020603050405020304" pitchFamily="18" charset="0"/>
                <a:sym typeface="+mn-ea"/>
              </a:rPr>
              <a:t>của</a:t>
            </a:r>
            <a:r>
              <a:rPr lang="en-US" i="1" dirty="0">
                <a:solidFill>
                  <a:srgbClr val="00B0F0"/>
                </a:solidFill>
                <a:latin typeface="Times New Roman" panose="02020603050405020304" pitchFamily="18" charset="0"/>
                <a:ea typeface="Calibri" panose="020F0502020204030204" charset="0"/>
                <a:cs typeface="Times New Roman" panose="02020603050405020304" pitchFamily="18" charset="0"/>
                <a:sym typeface="+mn-ea"/>
              </a:rPr>
              <a:t> </a:t>
            </a:r>
            <a:r>
              <a:rPr lang="en-US" i="1" dirty="0" err="1">
                <a:solidFill>
                  <a:srgbClr val="00B0F0"/>
                </a:solidFill>
                <a:latin typeface="Times New Roman" panose="02020603050405020304" pitchFamily="18" charset="0"/>
                <a:ea typeface="Calibri" panose="020F0502020204030204" charset="0"/>
                <a:cs typeface="Times New Roman" panose="02020603050405020304" pitchFamily="18" charset="0"/>
                <a:sym typeface="+mn-ea"/>
              </a:rPr>
              <a:t>nút</a:t>
            </a:r>
            <a:endParaRPr lang="en-US" dirty="0">
              <a:latin typeface="Times New Roman" panose="02020603050405020304" pitchFamily="18" charset="0"/>
              <a:ea typeface="Calibri" panose="020F0502020204030204" charset="0"/>
              <a:cs typeface="Times New Roman" panose="02020603050405020304" pitchFamily="18" charset="0"/>
            </a:endParaRPr>
          </a:p>
          <a:p>
            <a:pPr marL="0" marR="0" indent="457200" algn="just">
              <a:lnSpc>
                <a:spcPct val="107000"/>
              </a:lnSpc>
              <a:spcBef>
                <a:spcPts val="0"/>
              </a:spcBef>
              <a:spcAft>
                <a:spcPts val="0"/>
              </a:spcAft>
            </a:pPr>
            <a:r>
              <a:rPr lang="en-US" b="1" i="1" dirty="0" err="1">
                <a:latin typeface="Times New Roman" panose="02020603050405020304" pitchFamily="18" charset="0"/>
                <a:ea typeface="Calibri" panose="020F0502020204030204" charset="0"/>
                <a:cs typeface="Times New Roman" panose="02020603050405020304" pitchFamily="18" charset="0"/>
                <a:sym typeface="+mn-ea"/>
              </a:rPr>
              <a:t>struct</a:t>
            </a:r>
            <a:r>
              <a:rPr lang="en-US" i="1" dirty="0">
                <a:latin typeface="Times New Roman" panose="02020603050405020304" pitchFamily="18" charset="0"/>
                <a:ea typeface="Calibri" panose="020F0502020204030204" charset="0"/>
                <a:cs typeface="Times New Roman" panose="02020603050405020304" pitchFamily="18" charset="0"/>
                <a:sym typeface="+mn-ea"/>
              </a:rPr>
              <a:t> Node</a:t>
            </a:r>
            <a:r>
              <a:rPr lang="en-US" i="1" dirty="0">
                <a:solidFill>
                  <a:srgbClr val="FF0000"/>
                </a:solidFill>
                <a:latin typeface="Times New Roman" panose="02020603050405020304" pitchFamily="18" charset="0"/>
                <a:ea typeface="Calibri" panose="020F0502020204030204" charset="0"/>
                <a:cs typeface="Times New Roman" panose="02020603050405020304" pitchFamily="18" charset="0"/>
                <a:sym typeface="+mn-ea"/>
              </a:rPr>
              <a:t>{</a:t>
            </a:r>
            <a:endParaRPr lang="en-US" dirty="0">
              <a:latin typeface="Times New Roman" panose="02020603050405020304" pitchFamily="18" charset="0"/>
              <a:ea typeface="Calibri" panose="020F0502020204030204" charset="0"/>
              <a:cs typeface="Times New Roman" panose="02020603050405020304" pitchFamily="18" charset="0"/>
            </a:endParaRPr>
          </a:p>
          <a:p>
            <a:pPr marL="0" marR="0" indent="457200" algn="just">
              <a:lnSpc>
                <a:spcPct val="107000"/>
              </a:lnSpc>
              <a:spcBef>
                <a:spcPts val="0"/>
              </a:spcBef>
              <a:spcAft>
                <a:spcPts val="0"/>
              </a:spcAft>
            </a:pPr>
            <a:r>
              <a:rPr lang="en-US" i="1" dirty="0">
                <a:solidFill>
                  <a:srgbClr val="FF0000"/>
                </a:solidFill>
                <a:latin typeface="Times New Roman" panose="02020603050405020304" pitchFamily="18" charset="0"/>
                <a:ea typeface="Calibri" panose="020F0502020204030204" charset="0"/>
                <a:cs typeface="Times New Roman" panose="02020603050405020304" pitchFamily="18" charset="0"/>
                <a:sym typeface="+mn-ea"/>
              </a:rPr>
              <a:t>	</a:t>
            </a:r>
            <a:r>
              <a:rPr lang="en-US" b="1" i="1" dirty="0" err="1">
                <a:latin typeface="Times New Roman" panose="02020603050405020304" pitchFamily="18" charset="0"/>
                <a:ea typeface="Calibri" panose="020F0502020204030204" charset="0"/>
                <a:cs typeface="Times New Roman" panose="02020603050405020304" pitchFamily="18" charset="0"/>
                <a:sym typeface="+mn-ea"/>
              </a:rPr>
              <a:t>int</a:t>
            </a:r>
            <a:r>
              <a:rPr lang="en-US" i="1" dirty="0">
                <a:latin typeface="Times New Roman" panose="02020603050405020304" pitchFamily="18" charset="0"/>
                <a:ea typeface="Calibri" panose="020F0502020204030204" charset="0"/>
                <a:cs typeface="Times New Roman" panose="02020603050405020304" pitchFamily="18" charset="0"/>
                <a:sym typeface="+mn-ea"/>
              </a:rPr>
              <a:t> key</a:t>
            </a:r>
            <a:r>
              <a:rPr lang="en-US" i="1" dirty="0">
                <a:solidFill>
                  <a:srgbClr val="FF0000"/>
                </a:solidFill>
                <a:latin typeface="Times New Roman" panose="02020603050405020304" pitchFamily="18" charset="0"/>
                <a:ea typeface="Calibri" panose="020F0502020204030204" charset="0"/>
                <a:cs typeface="Times New Roman" panose="02020603050405020304" pitchFamily="18" charset="0"/>
                <a:sym typeface="+mn-ea"/>
              </a:rPr>
              <a:t>; </a:t>
            </a:r>
            <a:r>
              <a:rPr lang="en-US" i="1" dirty="0">
                <a:solidFill>
                  <a:srgbClr val="00B0F0"/>
                </a:solidFill>
                <a:latin typeface="Times New Roman" panose="02020603050405020304" pitchFamily="18" charset="0"/>
                <a:ea typeface="Calibri" panose="020F0502020204030204" charset="0"/>
                <a:cs typeface="Times New Roman" panose="02020603050405020304" pitchFamily="18" charset="0"/>
                <a:sym typeface="+mn-ea"/>
              </a:rPr>
              <a:t>//</a:t>
            </a:r>
            <a:r>
              <a:rPr lang="en-US" i="1" dirty="0" err="1">
                <a:solidFill>
                  <a:srgbClr val="00B0F0"/>
                </a:solidFill>
                <a:latin typeface="Times New Roman" panose="02020603050405020304" pitchFamily="18" charset="0"/>
                <a:ea typeface="Calibri" panose="020F0502020204030204" charset="0"/>
                <a:cs typeface="Times New Roman" panose="02020603050405020304" pitchFamily="18" charset="0"/>
                <a:sym typeface="+mn-ea"/>
              </a:rPr>
              <a:t>Trường</a:t>
            </a:r>
            <a:r>
              <a:rPr lang="en-US" i="1" dirty="0">
                <a:solidFill>
                  <a:srgbClr val="00B0F0"/>
                </a:solidFill>
                <a:latin typeface="Times New Roman" panose="02020603050405020304" pitchFamily="18" charset="0"/>
                <a:ea typeface="Calibri" panose="020F0502020204030204" charset="0"/>
                <a:cs typeface="Times New Roman" panose="02020603050405020304" pitchFamily="18" charset="0"/>
                <a:sym typeface="+mn-ea"/>
              </a:rPr>
              <a:t> </a:t>
            </a:r>
            <a:r>
              <a:rPr lang="en-US" i="1" dirty="0" err="1">
                <a:solidFill>
                  <a:srgbClr val="00B0F0"/>
                </a:solidFill>
                <a:latin typeface="Times New Roman" panose="02020603050405020304" pitchFamily="18" charset="0"/>
                <a:ea typeface="Calibri" panose="020F0502020204030204" charset="0"/>
                <a:cs typeface="Times New Roman" panose="02020603050405020304" pitchFamily="18" charset="0"/>
                <a:sym typeface="+mn-ea"/>
              </a:rPr>
              <a:t>dữ</a:t>
            </a:r>
            <a:r>
              <a:rPr lang="en-US" i="1" dirty="0">
                <a:solidFill>
                  <a:srgbClr val="00B0F0"/>
                </a:solidFill>
                <a:latin typeface="Times New Roman" panose="02020603050405020304" pitchFamily="18" charset="0"/>
                <a:ea typeface="Calibri" panose="020F0502020204030204" charset="0"/>
                <a:cs typeface="Times New Roman" panose="02020603050405020304" pitchFamily="18" charset="0"/>
                <a:sym typeface="+mn-ea"/>
              </a:rPr>
              <a:t> </a:t>
            </a:r>
            <a:r>
              <a:rPr lang="en-US" i="1" dirty="0" err="1">
                <a:solidFill>
                  <a:srgbClr val="00B0F0"/>
                </a:solidFill>
                <a:latin typeface="Times New Roman" panose="02020603050405020304" pitchFamily="18" charset="0"/>
                <a:ea typeface="Calibri" panose="020F0502020204030204" charset="0"/>
                <a:cs typeface="Times New Roman" panose="02020603050405020304" pitchFamily="18" charset="0"/>
                <a:sym typeface="+mn-ea"/>
              </a:rPr>
              <a:t>liệu</a:t>
            </a:r>
            <a:r>
              <a:rPr lang="en-US" i="1" dirty="0">
                <a:solidFill>
                  <a:srgbClr val="00B0F0"/>
                </a:solidFill>
                <a:latin typeface="Times New Roman" panose="02020603050405020304" pitchFamily="18" charset="0"/>
                <a:ea typeface="Calibri" panose="020F0502020204030204" charset="0"/>
                <a:cs typeface="Times New Roman" panose="02020603050405020304" pitchFamily="18" charset="0"/>
                <a:sym typeface="+mn-ea"/>
              </a:rPr>
              <a:t> </a:t>
            </a:r>
            <a:r>
              <a:rPr lang="en-US" i="1" dirty="0" err="1" smtClean="0">
                <a:solidFill>
                  <a:srgbClr val="00B0F0"/>
                </a:solidFill>
                <a:latin typeface="Times New Roman" panose="02020603050405020304" pitchFamily="18" charset="0"/>
                <a:ea typeface="Calibri" panose="020F0502020204030204" charset="0"/>
                <a:cs typeface="Times New Roman" panose="02020603050405020304" pitchFamily="18" charset="0"/>
                <a:sym typeface="+mn-ea"/>
              </a:rPr>
              <a:t>là</a:t>
            </a:r>
            <a:r>
              <a:rPr lang="en-US" i="1" dirty="0" smtClean="0">
                <a:solidFill>
                  <a:srgbClr val="00B0F0"/>
                </a:solidFill>
                <a:latin typeface="Times New Roman" panose="02020603050405020304" pitchFamily="18" charset="0"/>
                <a:ea typeface="Calibri" panose="020F0502020204030204" charset="0"/>
                <a:cs typeface="Times New Roman" panose="02020603050405020304" pitchFamily="18" charset="0"/>
                <a:sym typeface="+mn-ea"/>
              </a:rPr>
              <a:t> </a:t>
            </a:r>
            <a:r>
              <a:rPr lang="en-US" i="1" dirty="0" err="1">
                <a:solidFill>
                  <a:srgbClr val="00B0F0"/>
                </a:solidFill>
                <a:latin typeface="Times New Roman" panose="02020603050405020304" pitchFamily="18" charset="0"/>
                <a:ea typeface="Calibri" panose="020F0502020204030204" charset="0"/>
                <a:cs typeface="Times New Roman" panose="02020603050405020304" pitchFamily="18" charset="0"/>
                <a:sym typeface="+mn-ea"/>
              </a:rPr>
              <a:t>số</a:t>
            </a:r>
            <a:r>
              <a:rPr lang="en-US" i="1" dirty="0">
                <a:solidFill>
                  <a:srgbClr val="00B0F0"/>
                </a:solidFill>
                <a:latin typeface="Times New Roman" panose="02020603050405020304" pitchFamily="18" charset="0"/>
                <a:ea typeface="Calibri" panose="020F0502020204030204" charset="0"/>
                <a:cs typeface="Times New Roman" panose="02020603050405020304" pitchFamily="18" charset="0"/>
                <a:sym typeface="+mn-ea"/>
              </a:rPr>
              <a:t> </a:t>
            </a:r>
            <a:r>
              <a:rPr lang="en-US" i="1" dirty="0" err="1">
                <a:solidFill>
                  <a:srgbClr val="00B0F0"/>
                </a:solidFill>
                <a:latin typeface="Times New Roman" panose="02020603050405020304" pitchFamily="18" charset="0"/>
                <a:ea typeface="Calibri" panose="020F0502020204030204" charset="0"/>
                <a:cs typeface="Times New Roman" panose="02020603050405020304" pitchFamily="18" charset="0"/>
                <a:sym typeface="+mn-ea"/>
              </a:rPr>
              <a:t>nguyên</a:t>
            </a:r>
            <a:endParaRPr lang="en-US" dirty="0">
              <a:latin typeface="Times New Roman" panose="02020603050405020304" pitchFamily="18" charset="0"/>
              <a:ea typeface="Calibri" panose="020F0502020204030204" charset="0"/>
              <a:cs typeface="Times New Roman" panose="02020603050405020304" pitchFamily="18" charset="0"/>
            </a:endParaRPr>
          </a:p>
          <a:p>
            <a:pPr marL="0" marR="0" indent="457200" algn="just">
              <a:lnSpc>
                <a:spcPct val="107000"/>
              </a:lnSpc>
              <a:spcBef>
                <a:spcPts val="0"/>
              </a:spcBef>
              <a:spcAft>
                <a:spcPts val="0"/>
              </a:spcAft>
            </a:pPr>
            <a:r>
              <a:rPr lang="en-US" i="1" dirty="0">
                <a:solidFill>
                  <a:srgbClr val="FF0000"/>
                </a:solidFill>
                <a:latin typeface="Times New Roman" panose="02020603050405020304" pitchFamily="18" charset="0"/>
                <a:ea typeface="Calibri" panose="020F0502020204030204" charset="0"/>
                <a:cs typeface="Times New Roman" panose="02020603050405020304" pitchFamily="18" charset="0"/>
                <a:sym typeface="+mn-ea"/>
              </a:rPr>
              <a:t>	</a:t>
            </a:r>
            <a:r>
              <a:rPr lang="en-US" i="1" dirty="0">
                <a:latin typeface="Times New Roman" panose="02020603050405020304" pitchFamily="18" charset="0"/>
                <a:ea typeface="Calibri" panose="020F0502020204030204" charset="0"/>
                <a:cs typeface="Times New Roman" panose="02020603050405020304" pitchFamily="18" charset="0"/>
                <a:sym typeface="+mn-ea"/>
              </a:rPr>
              <a:t>Node</a:t>
            </a:r>
            <a:r>
              <a:rPr lang="en-US" i="1" dirty="0">
                <a:solidFill>
                  <a:srgbClr val="FF0000"/>
                </a:solidFill>
                <a:latin typeface="Times New Roman" panose="02020603050405020304" pitchFamily="18" charset="0"/>
                <a:ea typeface="Calibri" panose="020F0502020204030204" charset="0"/>
                <a:cs typeface="Times New Roman" panose="02020603050405020304" pitchFamily="18" charset="0"/>
                <a:sym typeface="+mn-ea"/>
              </a:rPr>
              <a:t> *</a:t>
            </a:r>
            <a:r>
              <a:rPr lang="en-US" i="1" dirty="0" smtClean="0">
                <a:latin typeface="Times New Roman" panose="02020603050405020304" pitchFamily="18" charset="0"/>
                <a:ea typeface="Calibri" panose="020F0502020204030204" charset="0"/>
                <a:cs typeface="Times New Roman" panose="02020603050405020304" pitchFamily="18" charset="0"/>
                <a:sym typeface="+mn-ea"/>
              </a:rPr>
              <a:t>left</a:t>
            </a:r>
            <a:r>
              <a:rPr lang="en-US" i="1" dirty="0" smtClean="0">
                <a:solidFill>
                  <a:srgbClr val="FF0000"/>
                </a:solidFill>
                <a:latin typeface="Times New Roman" panose="02020603050405020304" pitchFamily="18" charset="0"/>
                <a:ea typeface="Calibri" panose="020F0502020204030204" charset="0"/>
                <a:cs typeface="Times New Roman" panose="02020603050405020304" pitchFamily="18" charset="0"/>
                <a:sym typeface="+mn-ea"/>
              </a:rPr>
              <a:t>, *</a:t>
            </a:r>
            <a:r>
              <a:rPr lang="en-US" i="1" dirty="0">
                <a:latin typeface="Times New Roman" panose="02020603050405020304" pitchFamily="18" charset="0"/>
                <a:ea typeface="Calibri" panose="020F0502020204030204" charset="0"/>
                <a:cs typeface="Times New Roman" panose="02020603050405020304" pitchFamily="18" charset="0"/>
                <a:sym typeface="+mn-ea"/>
              </a:rPr>
              <a:t>right</a:t>
            </a:r>
            <a:r>
              <a:rPr lang="en-US" i="1" dirty="0">
                <a:solidFill>
                  <a:srgbClr val="FF0000"/>
                </a:solidFill>
                <a:latin typeface="Times New Roman" panose="02020603050405020304" pitchFamily="18" charset="0"/>
                <a:ea typeface="Calibri" panose="020F0502020204030204" charset="0"/>
                <a:cs typeface="Times New Roman" panose="02020603050405020304" pitchFamily="18" charset="0"/>
                <a:sym typeface="+mn-ea"/>
              </a:rPr>
              <a:t>;</a:t>
            </a:r>
          </a:p>
          <a:p>
            <a:pPr marL="0" marR="0" indent="457200" algn="just">
              <a:lnSpc>
                <a:spcPct val="107000"/>
              </a:lnSpc>
              <a:spcBef>
                <a:spcPts val="0"/>
              </a:spcBef>
              <a:spcAft>
                <a:spcPts val="0"/>
              </a:spcAft>
            </a:pPr>
            <a:r>
              <a:rPr lang="en-US" i="1" dirty="0">
                <a:solidFill>
                  <a:srgbClr val="FF0000"/>
                </a:solidFill>
                <a:latin typeface="Times New Roman" panose="02020603050405020304" pitchFamily="18" charset="0"/>
                <a:ea typeface="Calibri" panose="020F0502020204030204" charset="0"/>
                <a:cs typeface="Times New Roman" panose="02020603050405020304" pitchFamily="18" charset="0"/>
                <a:sym typeface="+mn-ea"/>
              </a:rPr>
              <a:t>	Node *parent;</a:t>
            </a:r>
            <a:endParaRPr lang="en-US" dirty="0">
              <a:latin typeface="Times New Roman" panose="02020603050405020304" pitchFamily="18" charset="0"/>
              <a:ea typeface="Calibri" panose="020F0502020204030204" charset="0"/>
              <a:cs typeface="Times New Roman" panose="02020603050405020304" pitchFamily="18" charset="0"/>
            </a:endParaRPr>
          </a:p>
          <a:p>
            <a:pPr marL="0" marR="0" indent="457200" algn="just">
              <a:lnSpc>
                <a:spcPct val="107000"/>
              </a:lnSpc>
              <a:spcBef>
                <a:spcPts val="0"/>
              </a:spcBef>
              <a:spcAft>
                <a:spcPts val="0"/>
              </a:spcAft>
            </a:pPr>
            <a:r>
              <a:rPr lang="en-US" i="1" dirty="0">
                <a:solidFill>
                  <a:srgbClr val="FF0000"/>
                </a:solidFill>
                <a:latin typeface="Times New Roman" panose="02020603050405020304" pitchFamily="18" charset="0"/>
                <a:ea typeface="Calibri" panose="020F0502020204030204" charset="0"/>
                <a:cs typeface="Times New Roman" panose="02020603050405020304" pitchFamily="18" charset="0"/>
                <a:sym typeface="+mn-ea"/>
              </a:rPr>
              <a:t>};</a:t>
            </a:r>
            <a:endParaRPr lang="en-US" dirty="0">
              <a:latin typeface="Times New Roman" panose="02020603050405020304" pitchFamily="18" charset="0"/>
              <a:ea typeface="Calibri" panose="020F0502020204030204" charset="0"/>
              <a:cs typeface="Times New Roman" panose="02020603050405020304" pitchFamily="18" charset="0"/>
            </a:endParaRPr>
          </a:p>
          <a:p>
            <a:endParaRPr lang="en-US" dirty="0">
              <a:solidFill>
                <a:schemeClr val="accent1">
                  <a:lumMod val="50000"/>
                </a:schemeClr>
              </a:solidFill>
            </a:endParaRPr>
          </a:p>
        </p:txBody>
      </p:sp>
    </p:spTree>
    <p:extLst>
      <p:ext uri="{BB962C8B-B14F-4D97-AF65-F5344CB8AC3E}">
        <p14:creationId xmlns:p14="http://schemas.microsoft.com/office/powerpoint/2010/main" val="1859200175"/>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693421"/>
            <a:ext cx="9144000" cy="429210"/>
          </a:xfrm>
        </p:spPr>
        <p:txBody>
          <a:bodyPr>
            <a:noAutofit/>
          </a:bodyPr>
          <a:lstStyle/>
          <a:p>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524000" y="1403287"/>
            <a:ext cx="9144000" cy="4333303"/>
          </a:xfrm>
        </p:spPr>
        <p:txBody>
          <a:bodyPr>
            <a:normAutofit/>
          </a:bodyPr>
          <a:lstStyle/>
          <a:p>
            <a:r>
              <a:rPr lang="en-US" dirty="0" smtClean="0">
                <a:solidFill>
                  <a:schemeClr val="accent1">
                    <a:lumMod val="50000"/>
                  </a:schemeClr>
                </a:solidFill>
                <a:sym typeface="+mn-ea"/>
              </a:rPr>
              <a:t>	</a:t>
            </a:r>
            <a:r>
              <a:rPr lang="en-US" dirty="0">
                <a:solidFill>
                  <a:schemeClr val="tx1"/>
                </a:solidFill>
                <a:latin typeface="Times New Roman" panose="02020603050405020304" pitchFamily="18" charset="0"/>
                <a:cs typeface="Times New Roman" panose="02020603050405020304" pitchFamily="18" charset="0"/>
              </a:rPr>
              <a:t>3.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loại</a:t>
            </a:r>
            <a:r>
              <a:rPr lang="en-US" dirty="0">
                <a:solidFill>
                  <a:schemeClr val="tx1"/>
                </a:solidFill>
                <a:latin typeface="Times New Roman" panose="02020603050405020304" pitchFamily="18" charset="0"/>
                <a:cs typeface="Times New Roman" panose="02020603050405020304" pitchFamily="18" charset="0"/>
              </a:rPr>
              <a:t> CNPTK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3.2.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3.2.3. </a:t>
            </a:r>
            <a:r>
              <a:rPr lang="en-US" dirty="0" err="1">
                <a:solidFill>
                  <a:schemeClr val="tx1"/>
                </a:solidFill>
                <a:latin typeface="Times New Roman" panose="02020603050405020304" pitchFamily="18" charset="0"/>
                <a:cs typeface="Times New Roman" panose="02020603050405020304" pitchFamily="18" charset="0"/>
              </a:rPr>
              <a:t>Cây</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ĐỎ</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bg1">
                    <a:lumMod val="50000"/>
                    <a:lumOff val="50000"/>
                  </a:schemeClr>
                </a:solidFill>
                <a:latin typeface="Times New Roman" panose="02020603050405020304" pitchFamily="18" charset="0"/>
                <a:cs typeface="Times New Roman" panose="02020603050405020304" pitchFamily="18" charset="0"/>
              </a:rPr>
              <a:t>ĐEN</a:t>
            </a:r>
            <a:endParaRPr lang="en-US" dirty="0" smtClean="0">
              <a:solidFill>
                <a:schemeClr val="accent1">
                  <a:lumMod val="50000"/>
                </a:schemeClr>
              </a:solidFill>
              <a:sym typeface="+mn-ea"/>
            </a:endParaRPr>
          </a:p>
          <a:p>
            <a:pPr algn="l"/>
            <a:r>
              <a:rPr lang="en-US" dirty="0" smtClean="0">
                <a:solidFill>
                  <a:schemeClr val="tx1"/>
                </a:solidFill>
                <a:sym typeface="+mn-ea"/>
              </a:rPr>
              <a:t>+ </a:t>
            </a:r>
            <a:r>
              <a:rPr lang="en-US" dirty="0" err="1">
                <a:solidFill>
                  <a:schemeClr val="tx1"/>
                </a:solidFill>
                <a:sym typeface="+mn-ea"/>
              </a:rPr>
              <a:t>Các</a:t>
            </a:r>
            <a:r>
              <a:rPr lang="en-US" dirty="0">
                <a:solidFill>
                  <a:schemeClr val="tx1"/>
                </a:solidFill>
                <a:sym typeface="+mn-ea"/>
              </a:rPr>
              <a:t> </a:t>
            </a:r>
            <a:r>
              <a:rPr lang="en-US" dirty="0" err="1">
                <a:solidFill>
                  <a:schemeClr val="tx1"/>
                </a:solidFill>
                <a:sym typeface="+mn-ea"/>
              </a:rPr>
              <a:t>thao</a:t>
            </a:r>
            <a:r>
              <a:rPr lang="en-US" dirty="0">
                <a:solidFill>
                  <a:schemeClr val="tx1"/>
                </a:solidFill>
                <a:sym typeface="+mn-ea"/>
              </a:rPr>
              <a:t> </a:t>
            </a:r>
            <a:r>
              <a:rPr lang="en-US" dirty="0" err="1">
                <a:solidFill>
                  <a:schemeClr val="tx1"/>
                </a:solidFill>
                <a:sym typeface="+mn-ea"/>
              </a:rPr>
              <a:t>tác</a:t>
            </a:r>
            <a:r>
              <a:rPr lang="en-US" dirty="0">
                <a:solidFill>
                  <a:schemeClr val="tx1"/>
                </a:solidFill>
                <a:sym typeface="+mn-ea"/>
              </a:rPr>
              <a:t> </a:t>
            </a:r>
            <a:r>
              <a:rPr lang="en-US" dirty="0" err="1">
                <a:solidFill>
                  <a:schemeClr val="tx1"/>
                </a:solidFill>
                <a:sym typeface="+mn-ea"/>
              </a:rPr>
              <a:t>cơ</a:t>
            </a:r>
            <a:r>
              <a:rPr lang="en-US" dirty="0">
                <a:solidFill>
                  <a:schemeClr val="tx1"/>
                </a:solidFill>
                <a:sym typeface="+mn-ea"/>
              </a:rPr>
              <a:t> </a:t>
            </a:r>
            <a:r>
              <a:rPr lang="en-US" dirty="0" err="1">
                <a:solidFill>
                  <a:schemeClr val="tx1"/>
                </a:solidFill>
                <a:sym typeface="+mn-ea"/>
              </a:rPr>
              <a:t>bản</a:t>
            </a:r>
            <a:r>
              <a:rPr lang="en-US" dirty="0">
                <a:solidFill>
                  <a:schemeClr val="tx1"/>
                </a:solidFill>
                <a:sym typeface="+mn-ea"/>
              </a:rPr>
              <a:t>:</a:t>
            </a:r>
          </a:p>
          <a:p>
            <a:pPr marL="342900" indent="-342900" algn="l">
              <a:buFont typeface="Arial" panose="020B0604020202020204" pitchFamily="34" charset="0"/>
              <a:buChar char="•"/>
            </a:pPr>
            <a:r>
              <a:rPr lang="en-US" dirty="0" err="1">
                <a:solidFill>
                  <a:schemeClr val="tx1"/>
                </a:solidFill>
              </a:rPr>
              <a:t>Tìm</a:t>
            </a:r>
            <a:r>
              <a:rPr lang="en-US" dirty="0">
                <a:solidFill>
                  <a:schemeClr val="tx1"/>
                </a:solidFill>
              </a:rPr>
              <a:t> </a:t>
            </a:r>
            <a:r>
              <a:rPr lang="en-US" dirty="0" err="1">
                <a:solidFill>
                  <a:schemeClr val="tx1"/>
                </a:solidFill>
              </a:rPr>
              <a:t>kiếm</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duyệt</a:t>
            </a:r>
            <a:r>
              <a:rPr lang="en-US" dirty="0">
                <a:solidFill>
                  <a:schemeClr val="tx1"/>
                </a:solidFill>
              </a:rPr>
              <a:t> </a:t>
            </a:r>
            <a:r>
              <a:rPr lang="en-US" dirty="0" err="1">
                <a:solidFill>
                  <a:schemeClr val="tx1"/>
                </a:solidFill>
              </a:rPr>
              <a:t>cây</a:t>
            </a:r>
            <a:r>
              <a:rPr lang="en-US" dirty="0">
                <a:solidFill>
                  <a:schemeClr val="tx1"/>
                </a:solidFill>
              </a:rPr>
              <a:t>.(</a:t>
            </a:r>
            <a:r>
              <a:rPr lang="en-US" dirty="0" err="1">
                <a:solidFill>
                  <a:schemeClr val="tx1"/>
                </a:solidFill>
              </a:rPr>
              <a:t>giống</a:t>
            </a:r>
            <a:r>
              <a:rPr lang="en-US" dirty="0">
                <a:solidFill>
                  <a:schemeClr val="tx1"/>
                </a:solidFill>
              </a:rPr>
              <a:t> </a:t>
            </a:r>
            <a:r>
              <a:rPr lang="en-US" dirty="0" err="1">
                <a:solidFill>
                  <a:schemeClr val="tx1"/>
                </a:solidFill>
              </a:rPr>
              <a:t>cây</a:t>
            </a:r>
            <a:r>
              <a:rPr lang="en-US" dirty="0">
                <a:solidFill>
                  <a:schemeClr val="tx1"/>
                </a:solidFill>
              </a:rPr>
              <a:t> </a:t>
            </a:r>
            <a:r>
              <a:rPr lang="en-US" dirty="0" err="1">
                <a:solidFill>
                  <a:schemeClr val="tx1"/>
                </a:solidFill>
              </a:rPr>
              <a:t>nhị</a:t>
            </a:r>
            <a:r>
              <a:rPr lang="en-US" dirty="0">
                <a:solidFill>
                  <a:schemeClr val="tx1"/>
                </a:solidFill>
              </a:rPr>
              <a:t> </a:t>
            </a:r>
            <a:r>
              <a:rPr lang="en-US" dirty="0" err="1">
                <a:solidFill>
                  <a:schemeClr val="tx1"/>
                </a:solidFill>
              </a:rPr>
              <a:t>phân</a:t>
            </a:r>
            <a:r>
              <a:rPr lang="en-US" dirty="0">
                <a:solidFill>
                  <a:schemeClr val="tx1"/>
                </a:solidFill>
              </a:rPr>
              <a:t> </a:t>
            </a:r>
            <a:r>
              <a:rPr lang="en-US" dirty="0" err="1">
                <a:solidFill>
                  <a:schemeClr val="tx1"/>
                </a:solidFill>
              </a:rPr>
              <a:t>tìm</a:t>
            </a:r>
            <a:r>
              <a:rPr lang="en-US" dirty="0">
                <a:solidFill>
                  <a:schemeClr val="tx1"/>
                </a:solidFill>
              </a:rPr>
              <a:t> </a:t>
            </a:r>
            <a:r>
              <a:rPr lang="en-US" dirty="0" err="1">
                <a:solidFill>
                  <a:schemeClr val="tx1"/>
                </a:solidFill>
              </a:rPr>
              <a:t>kiếm</a:t>
            </a:r>
            <a:r>
              <a:rPr lang="en-US" dirty="0">
                <a:solidFill>
                  <a:schemeClr val="tx1"/>
                </a:solidFill>
              </a:rPr>
              <a:t>)</a:t>
            </a:r>
          </a:p>
          <a:p>
            <a:pPr marL="342900" indent="-342900" algn="l">
              <a:buFont typeface="Arial" panose="020B0604020202020204" pitchFamily="34" charset="0"/>
              <a:buChar char="•"/>
            </a:pPr>
            <a:r>
              <a:rPr lang="en-US" dirty="0" err="1">
                <a:solidFill>
                  <a:schemeClr val="tx1"/>
                </a:solidFill>
              </a:rPr>
              <a:t>Thêm</a:t>
            </a:r>
            <a:r>
              <a:rPr lang="en-US" dirty="0">
                <a:solidFill>
                  <a:schemeClr val="tx1"/>
                </a:solidFill>
              </a:rPr>
              <a:t> node</a:t>
            </a:r>
          </a:p>
          <a:p>
            <a:pPr marL="342900" indent="-342900" algn="l">
              <a:buFont typeface="Arial" panose="020B0604020202020204" pitchFamily="34" charset="0"/>
              <a:buChar char="•"/>
            </a:pPr>
            <a:r>
              <a:rPr lang="en-US" dirty="0" err="1">
                <a:solidFill>
                  <a:schemeClr val="tx1"/>
                </a:solidFill>
              </a:rPr>
              <a:t>Xóa</a:t>
            </a:r>
            <a:r>
              <a:rPr lang="en-US" dirty="0">
                <a:solidFill>
                  <a:schemeClr val="tx1"/>
                </a:solidFill>
              </a:rPr>
              <a:t> node</a:t>
            </a:r>
          </a:p>
        </p:txBody>
      </p:sp>
    </p:spTree>
    <p:extLst>
      <p:ext uri="{BB962C8B-B14F-4D97-AF65-F5344CB8AC3E}">
        <p14:creationId xmlns:p14="http://schemas.microsoft.com/office/powerpoint/2010/main" val="3594048016"/>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693421"/>
            <a:ext cx="9144000" cy="456370"/>
          </a:xfrm>
        </p:spPr>
        <p:txBody>
          <a:bodyPr>
            <a:noAutofit/>
          </a:bodyPr>
          <a:lstStyle/>
          <a:p>
            <a:r>
              <a:rPr lang="en-US" sz="28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28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2800" dirty="0">
                <a:latin typeface="Times New Roman" panose="02020603050405020304" pitchFamily="18" charset="0"/>
                <a:cs typeface="Times New Roman" panose="02020603050405020304" pitchFamily="18" charset="0"/>
                <a:sym typeface="+mn-ea"/>
              </a:rPr>
              <a:t/>
            </a:r>
            <a:br>
              <a:rPr lang="en-US" sz="2800" dirty="0">
                <a:latin typeface="Times New Roman" panose="02020603050405020304" pitchFamily="18" charset="0"/>
                <a:cs typeface="Times New Roman" panose="02020603050405020304" pitchFamily="18" charset="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524000" y="1367073"/>
            <a:ext cx="9144000" cy="4369517"/>
          </a:xfrm>
        </p:spPr>
        <p:txBody>
          <a:bodyPr>
            <a:normAutofit/>
          </a:bodyPr>
          <a:lstStyle/>
          <a:p>
            <a:r>
              <a:rPr lang="en-US" dirty="0" smtClean="0">
                <a:solidFill>
                  <a:schemeClr val="accent1">
                    <a:lumMod val="50000"/>
                  </a:schemeClr>
                </a:solidFill>
                <a:sym typeface="+mn-ea"/>
              </a:rPr>
              <a:t>	</a:t>
            </a:r>
            <a:r>
              <a:rPr lang="en-US" dirty="0">
                <a:solidFill>
                  <a:schemeClr val="tx1"/>
                </a:solidFill>
                <a:latin typeface="Times New Roman" panose="02020603050405020304" pitchFamily="18" charset="0"/>
                <a:cs typeface="Times New Roman" panose="02020603050405020304" pitchFamily="18" charset="0"/>
              </a:rPr>
              <a:t>3.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loại</a:t>
            </a:r>
            <a:r>
              <a:rPr lang="en-US" dirty="0">
                <a:solidFill>
                  <a:schemeClr val="tx1"/>
                </a:solidFill>
                <a:latin typeface="Times New Roman" panose="02020603050405020304" pitchFamily="18" charset="0"/>
                <a:cs typeface="Times New Roman" panose="02020603050405020304" pitchFamily="18" charset="0"/>
              </a:rPr>
              <a:t> CNPTK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3.2.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3.2.3. </a:t>
            </a:r>
            <a:r>
              <a:rPr lang="en-US" dirty="0" err="1">
                <a:solidFill>
                  <a:schemeClr val="tx1"/>
                </a:solidFill>
                <a:latin typeface="Times New Roman" panose="02020603050405020304" pitchFamily="18" charset="0"/>
                <a:cs typeface="Times New Roman" panose="02020603050405020304" pitchFamily="18" charset="0"/>
              </a:rPr>
              <a:t>Cây</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ĐỎ</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bg1">
                    <a:lumMod val="50000"/>
                    <a:lumOff val="50000"/>
                  </a:schemeClr>
                </a:solidFill>
                <a:latin typeface="Times New Roman" panose="02020603050405020304" pitchFamily="18" charset="0"/>
                <a:cs typeface="Times New Roman" panose="02020603050405020304" pitchFamily="18" charset="0"/>
              </a:rPr>
              <a:t>ĐEN</a:t>
            </a:r>
            <a:endParaRPr lang="en-US" dirty="0" smtClean="0">
              <a:solidFill>
                <a:schemeClr val="accent1">
                  <a:lumMod val="50000"/>
                </a:schemeClr>
              </a:solidFill>
              <a:sym typeface="+mn-ea"/>
            </a:endParaRPr>
          </a:p>
          <a:p>
            <a:pPr algn="l"/>
            <a:r>
              <a:rPr lang="en-US" dirty="0" smtClean="0">
                <a:solidFill>
                  <a:schemeClr val="tx1"/>
                </a:solidFill>
                <a:sym typeface="+mn-ea"/>
              </a:rPr>
              <a:t>+ </a:t>
            </a:r>
            <a:r>
              <a:rPr lang="en-US" dirty="0" err="1">
                <a:solidFill>
                  <a:schemeClr val="tx1"/>
                </a:solidFill>
                <a:sym typeface="+mn-ea"/>
              </a:rPr>
              <a:t>Thêm</a:t>
            </a:r>
            <a:r>
              <a:rPr lang="en-US" dirty="0">
                <a:solidFill>
                  <a:schemeClr val="tx1"/>
                </a:solidFill>
                <a:sym typeface="+mn-ea"/>
              </a:rPr>
              <a:t> node:</a:t>
            </a:r>
          </a:p>
          <a:p>
            <a:pPr marL="342900" indent="-342900" algn="l">
              <a:buFont typeface="Arial" panose="020B0604020202020204" pitchFamily="34" charset="0"/>
              <a:buChar char="•"/>
            </a:pPr>
            <a:r>
              <a:rPr lang="en-US" dirty="0" err="1">
                <a:solidFill>
                  <a:schemeClr val="tx1"/>
                </a:solidFill>
              </a:rPr>
              <a:t>Thực</a:t>
            </a:r>
            <a:r>
              <a:rPr lang="en-US" dirty="0">
                <a:solidFill>
                  <a:schemeClr val="tx1"/>
                </a:solidFill>
              </a:rPr>
              <a:t> </a:t>
            </a:r>
            <a:r>
              <a:rPr lang="en-US" dirty="0" err="1">
                <a:solidFill>
                  <a:schemeClr val="tx1"/>
                </a:solidFill>
              </a:rPr>
              <a:t>hiện</a:t>
            </a:r>
            <a:r>
              <a:rPr lang="en-US" dirty="0">
                <a:solidFill>
                  <a:schemeClr val="tx1"/>
                </a:solidFill>
              </a:rPr>
              <a:t> </a:t>
            </a:r>
            <a:r>
              <a:rPr lang="en-US" dirty="0" err="1">
                <a:solidFill>
                  <a:schemeClr val="tx1"/>
                </a:solidFill>
              </a:rPr>
              <a:t>giống</a:t>
            </a:r>
            <a:r>
              <a:rPr lang="en-US" dirty="0">
                <a:solidFill>
                  <a:schemeClr val="tx1"/>
                </a:solidFill>
              </a:rPr>
              <a:t> </a:t>
            </a:r>
            <a:r>
              <a:rPr lang="en-US" dirty="0" err="1">
                <a:solidFill>
                  <a:schemeClr val="tx1"/>
                </a:solidFill>
              </a:rPr>
              <a:t>cây</a:t>
            </a:r>
            <a:r>
              <a:rPr lang="en-US" dirty="0">
                <a:solidFill>
                  <a:schemeClr val="tx1"/>
                </a:solidFill>
              </a:rPr>
              <a:t> </a:t>
            </a:r>
            <a:r>
              <a:rPr lang="en-US" dirty="0" err="1">
                <a:solidFill>
                  <a:schemeClr val="tx1"/>
                </a:solidFill>
              </a:rPr>
              <a:t>nhị</a:t>
            </a:r>
            <a:r>
              <a:rPr lang="en-US" dirty="0">
                <a:solidFill>
                  <a:schemeClr val="tx1"/>
                </a:solidFill>
              </a:rPr>
              <a:t> </a:t>
            </a:r>
            <a:r>
              <a:rPr lang="en-US" dirty="0" err="1">
                <a:solidFill>
                  <a:schemeClr val="tx1"/>
                </a:solidFill>
              </a:rPr>
              <a:t>phân</a:t>
            </a:r>
            <a:r>
              <a:rPr lang="en-US" dirty="0">
                <a:solidFill>
                  <a:schemeClr val="tx1"/>
                </a:solidFill>
              </a:rPr>
              <a:t> </a:t>
            </a:r>
            <a:r>
              <a:rPr lang="en-US" dirty="0" err="1">
                <a:solidFill>
                  <a:schemeClr val="tx1"/>
                </a:solidFill>
              </a:rPr>
              <a:t>tìm</a:t>
            </a:r>
            <a:r>
              <a:rPr lang="en-US" dirty="0">
                <a:solidFill>
                  <a:schemeClr val="tx1"/>
                </a:solidFill>
              </a:rPr>
              <a:t> </a:t>
            </a:r>
            <a:r>
              <a:rPr lang="en-US" dirty="0" err="1">
                <a:solidFill>
                  <a:schemeClr val="tx1"/>
                </a:solidFill>
              </a:rPr>
              <a:t>kiếm</a:t>
            </a:r>
            <a:r>
              <a:rPr lang="en-US" dirty="0">
                <a:solidFill>
                  <a:schemeClr val="tx1"/>
                </a:solidFill>
              </a:rPr>
              <a:t> </a:t>
            </a:r>
            <a:r>
              <a:rPr lang="en-US" dirty="0" err="1">
                <a:solidFill>
                  <a:schemeClr val="tx1"/>
                </a:solidFill>
              </a:rPr>
              <a:t>bình</a:t>
            </a:r>
            <a:r>
              <a:rPr lang="en-US" dirty="0">
                <a:solidFill>
                  <a:schemeClr val="tx1"/>
                </a:solidFill>
              </a:rPr>
              <a:t> </a:t>
            </a:r>
            <a:r>
              <a:rPr lang="en-US" dirty="0" err="1">
                <a:solidFill>
                  <a:schemeClr val="tx1"/>
                </a:solidFill>
              </a:rPr>
              <a:t>thường</a:t>
            </a:r>
            <a:endParaRPr lang="en-US" dirty="0">
              <a:solidFill>
                <a:schemeClr val="tx1"/>
              </a:solidFill>
            </a:endParaRPr>
          </a:p>
          <a:p>
            <a:pPr marL="342900" indent="-342900" algn="l">
              <a:buFont typeface="Arial" panose="020B0604020202020204" pitchFamily="34" charset="0"/>
              <a:buChar char="•"/>
            </a:pPr>
            <a:r>
              <a:rPr lang="en-US" dirty="0">
                <a:solidFill>
                  <a:schemeClr val="tx1"/>
                </a:solidFill>
              </a:rPr>
              <a:t>Node </a:t>
            </a:r>
            <a:r>
              <a:rPr lang="en-US" dirty="0" err="1">
                <a:solidFill>
                  <a:schemeClr val="tx1"/>
                </a:solidFill>
              </a:rPr>
              <a:t>mới</a:t>
            </a:r>
            <a:r>
              <a:rPr lang="en-US" dirty="0">
                <a:solidFill>
                  <a:schemeClr val="tx1"/>
                </a:solidFill>
              </a:rPr>
              <a:t> </a:t>
            </a:r>
            <a:r>
              <a:rPr lang="en-US" dirty="0" err="1">
                <a:solidFill>
                  <a:schemeClr val="tx1"/>
                </a:solidFill>
              </a:rPr>
              <a:t>thêm</a:t>
            </a:r>
            <a:r>
              <a:rPr lang="en-US" dirty="0">
                <a:solidFill>
                  <a:schemeClr val="tx1"/>
                </a:solidFill>
              </a:rPr>
              <a:t> </a:t>
            </a:r>
            <a:r>
              <a:rPr lang="en-US" dirty="0" err="1">
                <a:solidFill>
                  <a:schemeClr val="tx1"/>
                </a:solidFill>
              </a:rPr>
              <a:t>luôn</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màu</a:t>
            </a:r>
            <a:r>
              <a:rPr lang="en-US" dirty="0">
                <a:solidFill>
                  <a:schemeClr val="tx1"/>
                </a:solidFill>
              </a:rPr>
              <a:t> </a:t>
            </a:r>
            <a:r>
              <a:rPr lang="en-US" dirty="0" err="1">
                <a:solidFill>
                  <a:schemeClr val="tx1"/>
                </a:solidFill>
              </a:rPr>
              <a:t>đỏ</a:t>
            </a:r>
            <a:endParaRPr lang="en-US" dirty="0">
              <a:solidFill>
                <a:schemeClr val="tx1"/>
              </a:solidFill>
            </a:endParaRPr>
          </a:p>
          <a:p>
            <a:pPr marL="342900" indent="-342900" algn="l">
              <a:buFont typeface="Arial" panose="020B0604020202020204" pitchFamily="34" charset="0"/>
              <a:buChar char="•"/>
            </a:pPr>
            <a:r>
              <a:rPr lang="en-US" dirty="0" err="1">
                <a:solidFill>
                  <a:schemeClr val="tx1"/>
                </a:solidFill>
              </a:rPr>
              <a:t>Nếu</a:t>
            </a:r>
            <a:r>
              <a:rPr lang="en-US" dirty="0">
                <a:solidFill>
                  <a:schemeClr val="tx1"/>
                </a:solidFill>
              </a:rPr>
              <a:t> </a:t>
            </a:r>
            <a:r>
              <a:rPr lang="en-US" dirty="0" err="1">
                <a:solidFill>
                  <a:schemeClr val="tx1"/>
                </a:solidFill>
              </a:rPr>
              <a:t>xảy</a:t>
            </a:r>
            <a:r>
              <a:rPr lang="en-US" dirty="0">
                <a:solidFill>
                  <a:schemeClr val="tx1"/>
                </a:solidFill>
              </a:rPr>
              <a:t> </a:t>
            </a:r>
            <a:r>
              <a:rPr lang="en-US" dirty="0" err="1">
                <a:solidFill>
                  <a:schemeClr val="tx1"/>
                </a:solidFill>
              </a:rPr>
              <a:t>ra</a:t>
            </a:r>
            <a:r>
              <a:rPr lang="en-US" dirty="0">
                <a:solidFill>
                  <a:schemeClr val="tx1"/>
                </a:solidFill>
              </a:rPr>
              <a:t> vi </a:t>
            </a:r>
            <a:r>
              <a:rPr lang="en-US" dirty="0" err="1">
                <a:solidFill>
                  <a:schemeClr val="tx1"/>
                </a:solidFill>
              </a:rPr>
              <a:t>pham</a:t>
            </a:r>
            <a:r>
              <a:rPr lang="en-US" dirty="0">
                <a:solidFill>
                  <a:schemeClr val="tx1"/>
                </a:solidFill>
              </a:rPr>
              <a:t> qui </a:t>
            </a:r>
            <a:r>
              <a:rPr lang="en-US" dirty="0" err="1">
                <a:solidFill>
                  <a:schemeClr val="tx1"/>
                </a:solidFill>
              </a:rPr>
              <a:t>tắt</a:t>
            </a:r>
            <a:r>
              <a:rPr lang="en-US" dirty="0">
                <a:solidFill>
                  <a:schemeClr val="tx1"/>
                </a:solidFill>
              </a:rPr>
              <a:t> =&gt; </a:t>
            </a:r>
            <a:r>
              <a:rPr lang="en-US" dirty="0" err="1">
                <a:solidFill>
                  <a:schemeClr val="tx1"/>
                </a:solidFill>
              </a:rPr>
              <a:t>điều</a:t>
            </a:r>
            <a:r>
              <a:rPr lang="en-US" dirty="0">
                <a:solidFill>
                  <a:schemeClr val="tx1"/>
                </a:solidFill>
              </a:rPr>
              <a:t> </a:t>
            </a:r>
            <a:r>
              <a:rPr lang="en-US" dirty="0" err="1">
                <a:solidFill>
                  <a:schemeClr val="tx1"/>
                </a:solidFill>
              </a:rPr>
              <a:t>chỉnh</a:t>
            </a:r>
            <a:r>
              <a:rPr lang="en-US" dirty="0">
                <a:solidFill>
                  <a:schemeClr val="tx1"/>
                </a:solidFill>
              </a:rPr>
              <a:t> </a:t>
            </a:r>
            <a:r>
              <a:rPr lang="en-US" dirty="0" err="1">
                <a:solidFill>
                  <a:schemeClr val="tx1"/>
                </a:solidFill>
              </a:rPr>
              <a:t>cây</a:t>
            </a:r>
            <a:endParaRPr lang="en-US" dirty="0">
              <a:solidFill>
                <a:schemeClr val="tx1"/>
              </a:solidFill>
            </a:endParaRPr>
          </a:p>
        </p:txBody>
      </p:sp>
    </p:spTree>
    <p:extLst>
      <p:ext uri="{BB962C8B-B14F-4D97-AF65-F5344CB8AC3E}">
        <p14:creationId xmlns:p14="http://schemas.microsoft.com/office/powerpoint/2010/main" val="1143518323"/>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606582"/>
            <a:ext cx="9144000" cy="552263"/>
          </a:xfrm>
        </p:spPr>
        <p:txBody>
          <a:bodyPr>
            <a:normAutofit fontScale="90000"/>
          </a:bodyPr>
          <a:lstStyle/>
          <a:p>
            <a:r>
              <a:rPr lang="en-US" dirty="0">
                <a:solidFill>
                  <a:schemeClr val="accent1">
                    <a:lumMod val="75000"/>
                  </a:schemeClr>
                </a:solidFill>
                <a:sym typeface="+mn-ea"/>
              </a:rPr>
              <a:t/>
            </a:r>
            <a:br>
              <a:rPr lang="en-US" dirty="0">
                <a:solidFill>
                  <a:schemeClr val="accent1">
                    <a:lumMod val="75000"/>
                  </a:schemeClr>
                </a:solidFill>
                <a:sym typeface="+mn-ea"/>
              </a:rPr>
            </a:br>
            <a:r>
              <a:rPr lang="en-US" dirty="0">
                <a:solidFill>
                  <a:schemeClr val="accent1">
                    <a:lumMod val="75000"/>
                  </a:schemeClr>
                </a:solidFill>
                <a:sym typeface="+mn-ea"/>
              </a:rPr>
              <a:t/>
            </a:r>
            <a:br>
              <a:rPr lang="en-US" dirty="0">
                <a:solidFill>
                  <a:schemeClr val="accent1">
                    <a:lumMod val="75000"/>
                  </a:schemeClr>
                </a:solidFill>
                <a:sym typeface="+mn-ea"/>
              </a:rPr>
            </a:br>
            <a:r>
              <a:rPr lang="en-US" dirty="0">
                <a:sym typeface="+mn-ea"/>
              </a:rPr>
              <a:t/>
            </a:r>
            <a:br>
              <a:rPr lang="en-US" dirty="0">
                <a:sym typeface="+mn-ea"/>
              </a:rPr>
            </a:br>
            <a:r>
              <a:rPr lang="en-US"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dirty="0">
                <a:latin typeface="Times New Roman" panose="02020603050405020304" pitchFamily="18" charset="0"/>
                <a:cs typeface="Times New Roman" panose="02020603050405020304" pitchFamily="18" charset="0"/>
                <a:sym typeface="+mn-ea"/>
              </a:rPr>
              <a:t/>
            </a:r>
            <a:br>
              <a:rPr lang="en-US" dirty="0">
                <a:latin typeface="Times New Roman" panose="02020603050405020304" pitchFamily="18" charset="0"/>
                <a:cs typeface="Times New Roman" panose="02020603050405020304" pitchFamily="18" charset="0"/>
                <a:sym typeface="+mn-ea"/>
              </a:rPr>
            </a:br>
            <a:r>
              <a:rPr lang="en-US" dirty="0">
                <a:solidFill>
                  <a:schemeClr val="accent1">
                    <a:lumMod val="75000"/>
                  </a:schemeClr>
                </a:solidFill>
                <a:sym typeface="+mn-ea"/>
              </a:rPr>
              <a:t/>
            </a:r>
            <a:br>
              <a:rPr lang="en-US" dirty="0">
                <a:solidFill>
                  <a:schemeClr val="accent1">
                    <a:lumMod val="75000"/>
                  </a:schemeClr>
                </a:solidFill>
                <a:sym typeface="+mn-ea"/>
              </a:rPr>
            </a:br>
            <a:r>
              <a:rPr lang="en-US" dirty="0">
                <a:sym typeface="+mn-ea"/>
              </a:rPr>
              <a:t/>
            </a:r>
            <a:br>
              <a:rPr lang="en-US" dirty="0">
                <a:sym typeface="+mn-ea"/>
              </a:rPr>
            </a:br>
            <a:r>
              <a:rPr lang="en-US" dirty="0">
                <a:solidFill>
                  <a:schemeClr val="accent1">
                    <a:lumMod val="75000"/>
                  </a:schemeClr>
                </a:solidFill>
                <a:sym typeface="+mn-ea"/>
              </a:rPr>
              <a:t/>
            </a:r>
            <a:br>
              <a:rPr lang="en-US" dirty="0">
                <a:solidFill>
                  <a:schemeClr val="accent1">
                    <a:lumMod val="75000"/>
                  </a:schemeClr>
                </a:solidFill>
                <a:sym typeface="+mn-ea"/>
              </a:rPr>
            </a:br>
            <a:r>
              <a:rPr lang="en-US" dirty="0">
                <a:solidFill>
                  <a:schemeClr val="accent1">
                    <a:lumMod val="75000"/>
                  </a:schemeClr>
                </a:solidFill>
                <a:sym typeface="+mn-ea"/>
              </a:rPr>
              <a:t/>
            </a:r>
            <a:br>
              <a:rPr lang="en-US" dirty="0">
                <a:solidFill>
                  <a:schemeClr val="accent1">
                    <a:lumMod val="75000"/>
                  </a:schemeClr>
                </a:solidFill>
                <a:sym typeface="+mn-ea"/>
              </a:rPr>
            </a:br>
            <a:r>
              <a:rPr lang="en-US" dirty="0">
                <a:sym typeface="+mn-ea"/>
              </a:rPr>
              <a:t/>
            </a:r>
            <a:br>
              <a:rPr lang="en-US" dirty="0">
                <a:sym typeface="+mn-ea"/>
              </a:rPr>
            </a:br>
            <a: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3200" dirty="0">
                <a:latin typeface="Times New Roman" panose="02020603050405020304" pitchFamily="18" charset="0"/>
                <a:cs typeface="Times New Roman" panose="02020603050405020304" pitchFamily="18" charset="0"/>
                <a:sym typeface="+mn-ea"/>
              </a:rPr>
              <a:t/>
            </a:r>
            <a:br>
              <a:rPr lang="en-US" sz="3200" dirty="0">
                <a:latin typeface="Times New Roman" panose="02020603050405020304" pitchFamily="18" charset="0"/>
                <a:cs typeface="Times New Roman" panose="02020603050405020304" pitchFamily="18" charset="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rgbClr val="FFC000"/>
                </a:solidFill>
                <a:latin typeface="Times New Roman" panose="02020603050405020304" pitchFamily="18" charset="0"/>
                <a:cs typeface="Times New Roman" panose="02020603050405020304" pitchFamily="18" charset="0"/>
              </a:rPr>
              <a:t>II. CÂY NHỊ PHÂN TÌM KIẾM</a:t>
            </a:r>
            <a:endParaRPr lang="en-US" sz="3100"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524000" y="1358021"/>
            <a:ext cx="9144000" cy="4378570"/>
          </a:xfrm>
        </p:spPr>
        <p:txBody>
          <a:bodyPr>
            <a:normAutofit/>
          </a:bodyPr>
          <a:lstStyle/>
          <a:p>
            <a:r>
              <a:rPr lang="en-US" dirty="0" smtClean="0">
                <a:solidFill>
                  <a:schemeClr val="accent1">
                    <a:lumMod val="50000"/>
                  </a:schemeClr>
                </a:solidFill>
                <a:sym typeface="+mn-ea"/>
              </a:rPr>
              <a:t>	</a:t>
            </a:r>
            <a:r>
              <a:rPr lang="en-US" dirty="0">
                <a:solidFill>
                  <a:schemeClr val="tx1"/>
                </a:solidFill>
                <a:latin typeface="Times New Roman" panose="02020603050405020304" pitchFamily="18" charset="0"/>
                <a:cs typeface="Times New Roman" panose="02020603050405020304" pitchFamily="18" charset="0"/>
              </a:rPr>
              <a:t>3.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loại</a:t>
            </a:r>
            <a:r>
              <a:rPr lang="en-US" dirty="0">
                <a:solidFill>
                  <a:schemeClr val="tx1"/>
                </a:solidFill>
                <a:latin typeface="Times New Roman" panose="02020603050405020304" pitchFamily="18" charset="0"/>
                <a:cs typeface="Times New Roman" panose="02020603050405020304" pitchFamily="18" charset="0"/>
              </a:rPr>
              <a:t> CNPTK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3.2.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3.2.3. </a:t>
            </a:r>
            <a:r>
              <a:rPr lang="en-US" dirty="0" err="1">
                <a:solidFill>
                  <a:schemeClr val="tx1"/>
                </a:solidFill>
                <a:latin typeface="Times New Roman" panose="02020603050405020304" pitchFamily="18" charset="0"/>
                <a:cs typeface="Times New Roman" panose="02020603050405020304" pitchFamily="18" charset="0"/>
              </a:rPr>
              <a:t>Cây</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ĐỎ</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bg1">
                    <a:lumMod val="50000"/>
                    <a:lumOff val="50000"/>
                  </a:schemeClr>
                </a:solidFill>
                <a:latin typeface="Times New Roman" panose="02020603050405020304" pitchFamily="18" charset="0"/>
                <a:cs typeface="Times New Roman" panose="02020603050405020304" pitchFamily="18" charset="0"/>
              </a:rPr>
              <a:t>ĐEN</a:t>
            </a:r>
            <a:endParaRPr lang="en-US" dirty="0" smtClean="0">
              <a:solidFill>
                <a:schemeClr val="accent1">
                  <a:lumMod val="50000"/>
                </a:schemeClr>
              </a:solidFill>
              <a:sym typeface="+mn-ea"/>
            </a:endParaRPr>
          </a:p>
          <a:p>
            <a:pPr algn="l"/>
            <a:r>
              <a:rPr lang="en-US" dirty="0" smtClean="0">
                <a:solidFill>
                  <a:schemeClr val="tx1"/>
                </a:solidFill>
                <a:sym typeface="+mn-ea"/>
              </a:rPr>
              <a:t>+ </a:t>
            </a:r>
            <a:r>
              <a:rPr lang="en-US" dirty="0" err="1">
                <a:solidFill>
                  <a:schemeClr val="tx1"/>
                </a:solidFill>
                <a:sym typeface="+mn-ea"/>
              </a:rPr>
              <a:t>Thêm</a:t>
            </a:r>
            <a:r>
              <a:rPr lang="en-US" dirty="0">
                <a:solidFill>
                  <a:schemeClr val="tx1"/>
                </a:solidFill>
                <a:sym typeface="+mn-ea"/>
              </a:rPr>
              <a:t> node:</a:t>
            </a:r>
          </a:p>
          <a:p>
            <a:pPr algn="l">
              <a:buFont typeface="Arial" panose="020B0604020202020204" pitchFamily="34" charset="0"/>
            </a:pPr>
            <a:r>
              <a:rPr lang="en-US" dirty="0" err="1">
                <a:solidFill>
                  <a:schemeClr val="tx1"/>
                </a:solidFill>
              </a:rPr>
              <a:t>Trường</a:t>
            </a:r>
            <a:r>
              <a:rPr lang="en-US" dirty="0">
                <a:solidFill>
                  <a:schemeClr val="tx1"/>
                </a:solidFill>
              </a:rPr>
              <a:t> </a:t>
            </a:r>
            <a:r>
              <a:rPr lang="en-US" dirty="0" err="1">
                <a:solidFill>
                  <a:schemeClr val="tx1"/>
                </a:solidFill>
              </a:rPr>
              <a:t>hợp</a:t>
            </a:r>
            <a:r>
              <a:rPr lang="en-US" dirty="0">
                <a:solidFill>
                  <a:schemeClr val="tx1"/>
                </a:solidFill>
              </a:rPr>
              <a:t> 1: </a:t>
            </a:r>
            <a:r>
              <a:rPr lang="en-US" dirty="0" err="1">
                <a:solidFill>
                  <a:schemeClr val="tx1"/>
                </a:solidFill>
              </a:rPr>
              <a:t>Nút</a:t>
            </a:r>
            <a:r>
              <a:rPr lang="en-US" dirty="0">
                <a:solidFill>
                  <a:schemeClr val="tx1"/>
                </a:solidFill>
              </a:rPr>
              <a:t> </a:t>
            </a:r>
            <a:r>
              <a:rPr lang="en-US" dirty="0" err="1">
                <a:solidFill>
                  <a:schemeClr val="tx1"/>
                </a:solidFill>
              </a:rPr>
              <a:t>mới</a:t>
            </a:r>
            <a:r>
              <a:rPr lang="en-US" dirty="0">
                <a:solidFill>
                  <a:schemeClr val="tx1"/>
                </a:solidFill>
              </a:rPr>
              <a:t> </a:t>
            </a:r>
            <a:r>
              <a:rPr lang="en-US" dirty="0" err="1">
                <a:solidFill>
                  <a:schemeClr val="tx1"/>
                </a:solidFill>
              </a:rPr>
              <a:t>thêm</a:t>
            </a:r>
            <a:r>
              <a:rPr lang="en-US" dirty="0">
                <a:solidFill>
                  <a:schemeClr val="tx1"/>
                </a:solidFill>
              </a:rPr>
              <a:t> N ở </a:t>
            </a:r>
            <a:r>
              <a:rPr lang="en-US" dirty="0" err="1">
                <a:solidFill>
                  <a:schemeClr val="tx1"/>
                </a:solidFill>
              </a:rPr>
              <a:t>tại</a:t>
            </a:r>
            <a:r>
              <a:rPr lang="en-US" dirty="0">
                <a:solidFill>
                  <a:schemeClr val="tx1"/>
                </a:solidFill>
              </a:rPr>
              <a:t> </a:t>
            </a:r>
            <a:r>
              <a:rPr lang="en-US" dirty="0" err="1">
                <a:solidFill>
                  <a:schemeClr val="tx1"/>
                </a:solidFill>
              </a:rPr>
              <a:t>gốc</a:t>
            </a:r>
            <a:r>
              <a:rPr lang="en-US" dirty="0">
                <a:solidFill>
                  <a:schemeClr val="tx1"/>
                </a:solidFill>
              </a:rPr>
              <a:t>. </a:t>
            </a:r>
            <a:r>
              <a:rPr lang="en-US" dirty="0" err="1">
                <a:solidFill>
                  <a:schemeClr val="tx1"/>
                </a:solidFill>
              </a:rPr>
              <a:t>Trong</a:t>
            </a:r>
            <a:r>
              <a:rPr lang="en-US" dirty="0">
                <a:solidFill>
                  <a:schemeClr val="tx1"/>
                </a:solidFill>
              </a:rPr>
              <a:t> </a:t>
            </a:r>
            <a:r>
              <a:rPr lang="en-US" dirty="0" err="1">
                <a:solidFill>
                  <a:schemeClr val="tx1"/>
                </a:solidFill>
              </a:rPr>
              <a:t>trường</a:t>
            </a:r>
            <a:r>
              <a:rPr lang="en-US" dirty="0">
                <a:solidFill>
                  <a:schemeClr val="tx1"/>
                </a:solidFill>
              </a:rPr>
              <a:t> </a:t>
            </a:r>
            <a:r>
              <a:rPr lang="en-US" dirty="0" err="1">
                <a:solidFill>
                  <a:schemeClr val="tx1"/>
                </a:solidFill>
              </a:rPr>
              <a:t>hợp</a:t>
            </a:r>
            <a:r>
              <a:rPr lang="en-US" dirty="0">
                <a:solidFill>
                  <a:schemeClr val="tx1"/>
                </a:solidFill>
              </a:rPr>
              <a:t> </a:t>
            </a:r>
            <a:r>
              <a:rPr lang="en-US" dirty="0" err="1">
                <a:solidFill>
                  <a:schemeClr val="tx1"/>
                </a:solidFill>
              </a:rPr>
              <a:t>này</a:t>
            </a:r>
            <a:r>
              <a:rPr lang="en-US" dirty="0" smtClean="0">
                <a:solidFill>
                  <a:schemeClr val="tx1"/>
                </a:solidFill>
              </a:rPr>
              <a:t>,</a:t>
            </a:r>
          </a:p>
          <a:p>
            <a:pPr algn="l">
              <a:buFont typeface="Arial" panose="020B0604020202020204" pitchFamily="34" charset="0"/>
            </a:pPr>
            <a:r>
              <a:rPr lang="en-US" dirty="0" smtClean="0">
                <a:solidFill>
                  <a:schemeClr val="tx1"/>
                </a:solidFill>
              </a:rPr>
              <a:t> </a:t>
            </a:r>
            <a:r>
              <a:rPr lang="en-US" dirty="0" err="1">
                <a:solidFill>
                  <a:schemeClr val="tx1"/>
                </a:solidFill>
              </a:rPr>
              <a:t>gán</a:t>
            </a:r>
            <a:r>
              <a:rPr lang="en-US" dirty="0">
                <a:solidFill>
                  <a:schemeClr val="tx1"/>
                </a:solidFill>
              </a:rPr>
              <a:t> </a:t>
            </a:r>
            <a:r>
              <a:rPr lang="en-US" dirty="0" err="1">
                <a:solidFill>
                  <a:schemeClr val="tx1"/>
                </a:solidFill>
              </a:rPr>
              <a:t>lại</a:t>
            </a:r>
            <a:r>
              <a:rPr lang="en-US" dirty="0">
                <a:solidFill>
                  <a:schemeClr val="tx1"/>
                </a:solidFill>
              </a:rPr>
              <a:t> </a:t>
            </a:r>
            <a:r>
              <a:rPr lang="en-US" dirty="0" err="1">
                <a:solidFill>
                  <a:schemeClr val="tx1"/>
                </a:solidFill>
              </a:rPr>
              <a:t>màu</a:t>
            </a:r>
            <a:r>
              <a:rPr lang="en-US" dirty="0">
                <a:solidFill>
                  <a:schemeClr val="tx1"/>
                </a:solidFill>
              </a:rPr>
              <a:t> </a:t>
            </a:r>
            <a:r>
              <a:rPr lang="en-US" dirty="0" err="1">
                <a:solidFill>
                  <a:schemeClr val="tx1"/>
                </a:solidFill>
              </a:rPr>
              <a:t>đen</a:t>
            </a:r>
            <a:r>
              <a:rPr lang="en-US" dirty="0">
                <a:solidFill>
                  <a:schemeClr val="tx1"/>
                </a:solidFill>
              </a:rPr>
              <a:t> </a:t>
            </a:r>
            <a:r>
              <a:rPr lang="en-US" dirty="0" err="1">
                <a:solidFill>
                  <a:schemeClr val="tx1"/>
                </a:solidFill>
              </a:rPr>
              <a:t>cho</a:t>
            </a:r>
            <a:r>
              <a:rPr lang="en-US" dirty="0">
                <a:solidFill>
                  <a:schemeClr val="tx1"/>
                </a:solidFill>
              </a:rPr>
              <a:t> N, </a:t>
            </a:r>
            <a:r>
              <a:rPr lang="en-US" dirty="0" err="1">
                <a:solidFill>
                  <a:schemeClr val="tx1"/>
                </a:solidFill>
              </a:rPr>
              <a:t>để</a:t>
            </a:r>
            <a:r>
              <a:rPr lang="en-US" dirty="0">
                <a:solidFill>
                  <a:schemeClr val="tx1"/>
                </a:solidFill>
              </a:rPr>
              <a:t> </a:t>
            </a:r>
            <a:r>
              <a:rPr lang="en-US" dirty="0" err="1">
                <a:solidFill>
                  <a:schemeClr val="tx1"/>
                </a:solidFill>
              </a:rPr>
              <a:t>bảo</a:t>
            </a:r>
            <a:r>
              <a:rPr lang="en-US" dirty="0">
                <a:solidFill>
                  <a:schemeClr val="tx1"/>
                </a:solidFill>
              </a:rPr>
              <a:t> </a:t>
            </a:r>
            <a:r>
              <a:rPr lang="en-US" dirty="0" err="1">
                <a:solidFill>
                  <a:schemeClr val="tx1"/>
                </a:solidFill>
              </a:rPr>
              <a:t>toàn</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chất</a:t>
            </a:r>
            <a:r>
              <a:rPr lang="en-US" dirty="0">
                <a:solidFill>
                  <a:schemeClr val="tx1"/>
                </a:solidFill>
              </a:rPr>
              <a:t> 2 (</a:t>
            </a:r>
            <a:r>
              <a:rPr lang="en-US" dirty="0" err="1">
                <a:solidFill>
                  <a:schemeClr val="tx1"/>
                </a:solidFill>
              </a:rPr>
              <a:t>Gốc</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đen</a:t>
            </a:r>
            <a:r>
              <a:rPr lang="en-US" dirty="0">
                <a:solidFill>
                  <a:schemeClr val="tx1"/>
                </a:solidFill>
              </a:rPr>
              <a:t>). </a:t>
            </a:r>
            <a:r>
              <a:rPr lang="en-US" dirty="0" err="1">
                <a:solidFill>
                  <a:schemeClr val="tx1"/>
                </a:solidFill>
              </a:rPr>
              <a:t>Vì</a:t>
            </a:r>
            <a:r>
              <a:rPr lang="en-US" dirty="0">
                <a:solidFill>
                  <a:schemeClr val="tx1"/>
                </a:solidFill>
              </a:rPr>
              <a:t> </a:t>
            </a:r>
            <a:endParaRPr lang="en-US" dirty="0" smtClean="0">
              <a:solidFill>
                <a:schemeClr val="tx1"/>
              </a:solidFill>
            </a:endParaRPr>
          </a:p>
          <a:p>
            <a:pPr algn="l">
              <a:buFont typeface="Arial" panose="020B0604020202020204" pitchFamily="34" charset="0"/>
            </a:pPr>
            <a:r>
              <a:rPr lang="en-US" dirty="0" err="1" smtClean="0">
                <a:solidFill>
                  <a:schemeClr val="tx1"/>
                </a:solidFill>
              </a:rPr>
              <a:t>mới</a:t>
            </a:r>
            <a:r>
              <a:rPr lang="en-US" dirty="0" smtClean="0">
                <a:solidFill>
                  <a:schemeClr val="tx1"/>
                </a:solidFill>
              </a:rPr>
              <a:t> </a:t>
            </a:r>
            <a:r>
              <a:rPr lang="en-US" dirty="0" err="1">
                <a:solidFill>
                  <a:schemeClr val="tx1"/>
                </a:solidFill>
              </a:rPr>
              <a:t>chỉ</a:t>
            </a:r>
            <a:r>
              <a:rPr lang="en-US" dirty="0">
                <a:solidFill>
                  <a:schemeClr val="tx1"/>
                </a:solidFill>
              </a:rPr>
              <a:t> </a:t>
            </a:r>
            <a:r>
              <a:rPr lang="en-US" dirty="0" err="1">
                <a:solidFill>
                  <a:schemeClr val="tx1"/>
                </a:solidFill>
              </a:rPr>
              <a:t>bổ</a:t>
            </a:r>
            <a:r>
              <a:rPr lang="en-US" dirty="0">
                <a:solidFill>
                  <a:schemeClr val="tx1"/>
                </a:solidFill>
              </a:rPr>
              <a:t> sung </a:t>
            </a:r>
            <a:r>
              <a:rPr lang="en-US" dirty="0" err="1">
                <a:solidFill>
                  <a:schemeClr val="tx1"/>
                </a:solidFill>
              </a:rPr>
              <a:t>một</a:t>
            </a:r>
            <a:r>
              <a:rPr lang="en-US" dirty="0">
                <a:solidFill>
                  <a:schemeClr val="tx1"/>
                </a:solidFill>
              </a:rPr>
              <a:t> </a:t>
            </a:r>
            <a:r>
              <a:rPr lang="en-US" dirty="0" err="1">
                <a:solidFill>
                  <a:schemeClr val="tx1"/>
                </a:solidFill>
              </a:rPr>
              <a:t>nút</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chất</a:t>
            </a:r>
            <a:r>
              <a:rPr lang="en-US" dirty="0">
                <a:solidFill>
                  <a:schemeClr val="tx1"/>
                </a:solidFill>
              </a:rPr>
              <a:t> 5 </a:t>
            </a:r>
            <a:r>
              <a:rPr lang="en-US" dirty="0" err="1">
                <a:solidFill>
                  <a:schemeClr val="tx1"/>
                </a:solidFill>
              </a:rPr>
              <a:t>được</a:t>
            </a:r>
            <a:r>
              <a:rPr lang="en-US" dirty="0">
                <a:solidFill>
                  <a:schemeClr val="tx1"/>
                </a:solidFill>
              </a:rPr>
              <a:t> </a:t>
            </a:r>
            <a:r>
              <a:rPr lang="en-US" dirty="0" err="1">
                <a:solidFill>
                  <a:schemeClr val="tx1"/>
                </a:solidFill>
              </a:rPr>
              <a:t>bảo</a:t>
            </a:r>
            <a:r>
              <a:rPr lang="en-US" dirty="0">
                <a:solidFill>
                  <a:schemeClr val="tx1"/>
                </a:solidFill>
              </a:rPr>
              <a:t> </a:t>
            </a:r>
            <a:r>
              <a:rPr lang="en-US" dirty="0" err="1">
                <a:solidFill>
                  <a:schemeClr val="tx1"/>
                </a:solidFill>
              </a:rPr>
              <a:t>đảm</a:t>
            </a:r>
            <a:r>
              <a:rPr lang="en-US" dirty="0">
                <a:solidFill>
                  <a:schemeClr val="tx1"/>
                </a:solidFill>
              </a:rPr>
              <a:t> </a:t>
            </a:r>
            <a:r>
              <a:rPr lang="en-US" dirty="0" err="1">
                <a:solidFill>
                  <a:schemeClr val="tx1"/>
                </a:solidFill>
              </a:rPr>
              <a:t>vì</a:t>
            </a:r>
            <a:r>
              <a:rPr lang="en-US" dirty="0">
                <a:solidFill>
                  <a:schemeClr val="tx1"/>
                </a:solidFill>
              </a:rPr>
              <a:t> </a:t>
            </a:r>
            <a:r>
              <a:rPr lang="en-US" dirty="0" err="1">
                <a:solidFill>
                  <a:schemeClr val="tx1"/>
                </a:solidFill>
              </a:rPr>
              <a:t>mọi</a:t>
            </a:r>
            <a:r>
              <a:rPr lang="en-US" dirty="0">
                <a:solidFill>
                  <a:schemeClr val="tx1"/>
                </a:solidFill>
              </a:rPr>
              <a:t> </a:t>
            </a:r>
            <a:r>
              <a:rPr lang="en-US" dirty="0" err="1">
                <a:solidFill>
                  <a:schemeClr val="tx1"/>
                </a:solidFill>
              </a:rPr>
              <a:t>đường</a:t>
            </a:r>
            <a:r>
              <a:rPr lang="en-US" dirty="0">
                <a:solidFill>
                  <a:schemeClr val="tx1"/>
                </a:solidFill>
              </a:rPr>
              <a:t> </a:t>
            </a:r>
            <a:endParaRPr lang="en-US" dirty="0" smtClean="0">
              <a:solidFill>
                <a:schemeClr val="tx1"/>
              </a:solidFill>
            </a:endParaRPr>
          </a:p>
          <a:p>
            <a:pPr algn="l">
              <a:buFont typeface="Arial" panose="020B0604020202020204" pitchFamily="34" charset="0"/>
            </a:pPr>
            <a:r>
              <a:rPr lang="en-US" dirty="0" err="1" smtClean="0">
                <a:solidFill>
                  <a:schemeClr val="tx1"/>
                </a:solidFill>
              </a:rPr>
              <a:t>đi</a:t>
            </a:r>
            <a:r>
              <a:rPr lang="en-US" dirty="0" smtClean="0">
                <a:solidFill>
                  <a:schemeClr val="tx1"/>
                </a:solidFill>
              </a:rPr>
              <a:t> </a:t>
            </a:r>
            <a:r>
              <a:rPr lang="en-US" dirty="0" err="1">
                <a:solidFill>
                  <a:schemeClr val="tx1"/>
                </a:solidFill>
              </a:rPr>
              <a:t>chỉ</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một</a:t>
            </a:r>
            <a:r>
              <a:rPr lang="en-US" dirty="0">
                <a:solidFill>
                  <a:schemeClr val="tx1"/>
                </a:solidFill>
              </a:rPr>
              <a:t> </a:t>
            </a:r>
            <a:r>
              <a:rPr lang="en-US" dirty="0" err="1">
                <a:solidFill>
                  <a:schemeClr val="tx1"/>
                </a:solidFill>
              </a:rPr>
              <a:t>nút</a:t>
            </a:r>
            <a:r>
              <a:rPr lang="en-US" dirty="0">
                <a:solidFill>
                  <a:schemeClr val="tx1"/>
                </a:solidFill>
              </a:rPr>
              <a:t>.</a:t>
            </a:r>
          </a:p>
          <a:p>
            <a:pPr algn="l">
              <a:buFont typeface="Arial" panose="020B0604020202020204" pitchFamily="34" charset="0"/>
            </a:pPr>
            <a:endParaRPr lang="en-US" dirty="0">
              <a:solidFill>
                <a:schemeClr val="accent1">
                  <a:lumMod val="50000"/>
                </a:schemeClr>
              </a:solidFill>
            </a:endParaRPr>
          </a:p>
          <a:p>
            <a:pPr algn="l">
              <a:buFont typeface="Arial" panose="020B0604020202020204" pitchFamily="34" charset="0"/>
            </a:pPr>
            <a:endParaRPr lang="en-US" dirty="0">
              <a:solidFill>
                <a:schemeClr val="accent1">
                  <a:lumMod val="50000"/>
                </a:schemeClr>
              </a:solidFill>
            </a:endParaRPr>
          </a:p>
          <a:p>
            <a:pPr algn="l">
              <a:buFont typeface="Arial" panose="020B0604020202020204" pitchFamily="34" charset="0"/>
            </a:pPr>
            <a:endParaRPr lang="en-US" dirty="0">
              <a:solidFill>
                <a:schemeClr val="accent1">
                  <a:lumMod val="50000"/>
                </a:schemeClr>
              </a:solidFill>
            </a:endParaRPr>
          </a:p>
          <a:p>
            <a:pPr algn="l">
              <a:buFont typeface="Arial" panose="020B0604020202020204" pitchFamily="34" charset="0"/>
            </a:pPr>
            <a:endParaRPr lang="en-US" dirty="0">
              <a:solidFill>
                <a:schemeClr val="accent1">
                  <a:lumMod val="50000"/>
                </a:schemeClr>
              </a:solidFill>
            </a:endParaRPr>
          </a:p>
        </p:txBody>
      </p:sp>
    </p:spTree>
    <p:extLst>
      <p:ext uri="{BB962C8B-B14F-4D97-AF65-F5344CB8AC3E}">
        <p14:creationId xmlns:p14="http://schemas.microsoft.com/office/powerpoint/2010/main" val="898445513"/>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481863" y="526098"/>
            <a:ext cx="9144000" cy="445136"/>
          </a:xfrm>
        </p:spPr>
        <p:txBody>
          <a:bodyPr>
            <a:normAutofit fontScale="90000"/>
          </a:bodyPr>
          <a:lstStyle/>
          <a:p>
            <a:r>
              <a:rPr lang="en-US" dirty="0">
                <a:solidFill>
                  <a:schemeClr val="accent1">
                    <a:lumMod val="75000"/>
                  </a:schemeClr>
                </a:solidFill>
                <a:sym typeface="+mn-ea"/>
              </a:rPr>
              <a:t/>
            </a:r>
            <a:br>
              <a:rPr lang="en-US" dirty="0">
                <a:solidFill>
                  <a:schemeClr val="accent1">
                    <a:lumMod val="75000"/>
                  </a:schemeClr>
                </a:solidFill>
                <a:sym typeface="+mn-ea"/>
              </a:rPr>
            </a:br>
            <a:r>
              <a:rPr lang="en-US" dirty="0">
                <a:solidFill>
                  <a:schemeClr val="accent1">
                    <a:lumMod val="75000"/>
                  </a:schemeClr>
                </a:solidFill>
                <a:sym typeface="+mn-ea"/>
              </a:rPr>
              <a:t/>
            </a:r>
            <a:br>
              <a:rPr lang="en-US" dirty="0">
                <a:solidFill>
                  <a:schemeClr val="accent1">
                    <a:lumMod val="75000"/>
                  </a:schemeClr>
                </a:solidFill>
                <a:sym typeface="+mn-ea"/>
              </a:rPr>
            </a:br>
            <a:r>
              <a:rPr lang="en-US" dirty="0">
                <a:sym typeface="+mn-ea"/>
              </a:rPr>
              <a:t/>
            </a:r>
            <a:br>
              <a:rPr lang="en-US"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28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2800" dirty="0">
                <a:latin typeface="Times New Roman" panose="02020603050405020304" pitchFamily="18" charset="0"/>
                <a:cs typeface="Times New Roman" panose="02020603050405020304" pitchFamily="18" charset="0"/>
                <a:sym typeface="+mn-ea"/>
              </a:rPr>
              <a:t/>
            </a:r>
            <a:br>
              <a:rPr lang="en-US" sz="2800" dirty="0">
                <a:latin typeface="Times New Roman" panose="02020603050405020304" pitchFamily="18" charset="0"/>
                <a:cs typeface="Times New Roman" panose="02020603050405020304" pitchFamily="18" charset="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28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2800" dirty="0">
                <a:latin typeface="Times New Roman" panose="02020603050405020304" pitchFamily="18" charset="0"/>
                <a:cs typeface="Times New Roman" panose="02020603050405020304" pitchFamily="18" charset="0"/>
                <a:sym typeface="+mn-ea"/>
              </a:rPr>
              <a:t/>
            </a:r>
            <a:br>
              <a:rPr lang="en-US" sz="2800" dirty="0">
                <a:latin typeface="Times New Roman" panose="02020603050405020304" pitchFamily="18" charset="0"/>
                <a:cs typeface="Times New Roman" panose="02020603050405020304" pitchFamily="18" charset="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rgbClr val="FFC000"/>
                </a:solidFill>
                <a:latin typeface="Times New Roman" panose="02020603050405020304" pitchFamily="18" charset="0"/>
                <a:cs typeface="Times New Roman" panose="02020603050405020304" pitchFamily="18" charset="0"/>
              </a:rPr>
              <a:t>II. CÂY NHỊ PHÂN TÌM KIẾM</a:t>
            </a:r>
            <a:endParaRPr lang="en-US" sz="3100"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524000" y="1195057"/>
            <a:ext cx="9144000" cy="5241957"/>
          </a:xfrm>
        </p:spPr>
        <p:txBody>
          <a:bodyPr>
            <a:normAutofit/>
          </a:bodyPr>
          <a:lstStyle/>
          <a:p>
            <a:pPr algn="l"/>
            <a:r>
              <a:rPr lang="en-US" dirty="0" smtClean="0">
                <a:solidFill>
                  <a:schemeClr val="tx1"/>
                </a:solidFill>
                <a:sym typeface="+mn-ea"/>
              </a:rPr>
              <a:t>	+ </a:t>
            </a:r>
            <a:r>
              <a:rPr lang="en-US" dirty="0" err="1">
                <a:solidFill>
                  <a:schemeClr val="tx1"/>
                </a:solidFill>
                <a:sym typeface="+mn-ea"/>
              </a:rPr>
              <a:t>Thêm</a:t>
            </a:r>
            <a:r>
              <a:rPr lang="en-US" dirty="0">
                <a:solidFill>
                  <a:schemeClr val="tx1"/>
                </a:solidFill>
                <a:sym typeface="+mn-ea"/>
              </a:rPr>
              <a:t> node:</a:t>
            </a:r>
          </a:p>
          <a:p>
            <a:pPr algn="l">
              <a:buFont typeface="Arial" panose="020B0604020202020204" pitchFamily="34" charset="0"/>
            </a:pP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Trường</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hợp</a:t>
            </a:r>
            <a:r>
              <a:rPr lang="en-US" sz="1800" dirty="0">
                <a:solidFill>
                  <a:schemeClr val="tx1"/>
                </a:solidFill>
                <a:latin typeface="Times New Roman" panose="02020603050405020304" pitchFamily="18" charset="0"/>
                <a:cs typeface="Times New Roman" panose="02020603050405020304" pitchFamily="18" charset="0"/>
              </a:rPr>
              <a:t> 2: </a:t>
            </a:r>
            <a:r>
              <a:rPr lang="en-US" sz="1800" dirty="0" err="1">
                <a:solidFill>
                  <a:schemeClr val="tx1"/>
                </a:solidFill>
                <a:latin typeface="Times New Roman" panose="02020603050405020304" pitchFamily="18" charset="0"/>
                <a:cs typeface="Times New Roman" panose="02020603050405020304" pitchFamily="18" charset="0"/>
              </a:rPr>
              <a:t>Nút</a:t>
            </a:r>
            <a:r>
              <a:rPr lang="en-US" sz="1800" dirty="0">
                <a:solidFill>
                  <a:schemeClr val="tx1"/>
                </a:solidFill>
                <a:latin typeface="Times New Roman" panose="02020603050405020304" pitchFamily="18" charset="0"/>
                <a:cs typeface="Times New Roman" panose="02020603050405020304" pitchFamily="18" charset="0"/>
              </a:rPr>
              <a:t> cha P </a:t>
            </a:r>
            <a:r>
              <a:rPr lang="en-US" sz="1800" dirty="0" err="1">
                <a:solidFill>
                  <a:schemeClr val="tx1"/>
                </a:solidFill>
                <a:latin typeface="Times New Roman" panose="02020603050405020304" pitchFamily="18" charset="0"/>
                <a:cs typeface="Times New Roman" panose="02020603050405020304" pitchFamily="18" charset="0"/>
              </a:rPr>
              <a:t>của</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nút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mới</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thêm</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là</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đen</a:t>
            </a:r>
            <a:endParaRPr lang="en-US" sz="1800" dirty="0">
              <a:solidFill>
                <a:schemeClr val="tx1"/>
              </a:solidFill>
              <a:latin typeface="Times New Roman" panose="02020603050405020304" pitchFamily="18" charset="0"/>
              <a:cs typeface="Times New Roman" panose="02020603050405020304" pitchFamily="18" charset="0"/>
            </a:endParaRPr>
          </a:p>
          <a:p>
            <a:pPr algn="l">
              <a:buFont typeface="Arial" panose="020B0604020202020204" pitchFamily="34" charset="0"/>
            </a:pP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Khi</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đó</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Tính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chất</a:t>
            </a:r>
            <a:r>
              <a:rPr lang="en-US" sz="1800" dirty="0">
                <a:solidFill>
                  <a:schemeClr val="tx1"/>
                </a:solidFill>
                <a:latin typeface="Times New Roman" panose="02020603050405020304" pitchFamily="18" charset="0"/>
                <a:cs typeface="Times New Roman" panose="02020603050405020304" pitchFamily="18" charset="0"/>
              </a:rPr>
              <a:t> 4 (</a:t>
            </a:r>
            <a:r>
              <a:rPr lang="en-US" sz="1800" dirty="0" err="1">
                <a:solidFill>
                  <a:schemeClr val="tx1"/>
                </a:solidFill>
                <a:latin typeface="Times New Roman" panose="02020603050405020304" pitchFamily="18" charset="0"/>
                <a:cs typeface="Times New Roman" panose="02020603050405020304" pitchFamily="18" charset="0"/>
              </a:rPr>
              <a:t>Cả</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hai</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nút</a:t>
            </a:r>
            <a:r>
              <a:rPr lang="en-US" sz="1800" dirty="0">
                <a:solidFill>
                  <a:schemeClr val="tx1"/>
                </a:solidFill>
                <a:latin typeface="Times New Roman" panose="02020603050405020304" pitchFamily="18" charset="0"/>
                <a:cs typeface="Times New Roman" panose="02020603050405020304" pitchFamily="18" charset="0"/>
              </a:rPr>
              <a:t> con </a:t>
            </a:r>
            <a:r>
              <a:rPr lang="en-US" sz="1800" dirty="0" err="1">
                <a:solidFill>
                  <a:schemeClr val="tx1"/>
                </a:solidFill>
                <a:latin typeface="Times New Roman" panose="02020603050405020304" pitchFamily="18" charset="0"/>
                <a:cs typeface="Times New Roman" panose="02020603050405020304" pitchFamily="18" charset="0"/>
              </a:rPr>
              <a:t>của</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nút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đỏ</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là</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đen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không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bị</a:t>
            </a:r>
            <a:r>
              <a:rPr lang="en-US" sz="1800" dirty="0">
                <a:solidFill>
                  <a:schemeClr val="tx1"/>
                </a:solidFill>
                <a:latin typeface="Times New Roman" panose="02020603050405020304" pitchFamily="18" charset="0"/>
                <a:cs typeface="Times New Roman" panose="02020603050405020304" pitchFamily="18" charset="0"/>
              </a:rPr>
              <a:t> vi </a:t>
            </a:r>
            <a:endParaRPr lang="en-US" sz="1800" dirty="0" smtClean="0">
              <a:solidFill>
                <a:schemeClr val="tx1"/>
              </a:solidFill>
              <a:latin typeface="Times New Roman" panose="02020603050405020304" pitchFamily="18" charset="0"/>
              <a:cs typeface="Times New Roman" panose="02020603050405020304" pitchFamily="18" charset="0"/>
            </a:endParaRPr>
          </a:p>
          <a:p>
            <a:pPr algn="l">
              <a:buFont typeface="Arial" panose="020B0604020202020204" pitchFamily="34" charset="0"/>
            </a:pPr>
            <a:r>
              <a:rPr lang="en-US" sz="1800" dirty="0" err="1" smtClean="0">
                <a:solidFill>
                  <a:schemeClr val="tx1"/>
                </a:solidFill>
                <a:latin typeface="Times New Roman" panose="02020603050405020304" pitchFamily="18" charset="0"/>
                <a:cs typeface="Times New Roman" panose="02020603050405020304" pitchFamily="18" charset="0"/>
              </a:rPr>
              <a:t>phạm</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vì</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nút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mới</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thêm</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có</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hai</a:t>
            </a:r>
            <a:r>
              <a:rPr lang="en-US" sz="1800" dirty="0">
                <a:solidFill>
                  <a:schemeClr val="tx1"/>
                </a:solidFill>
                <a:latin typeface="Times New Roman" panose="02020603050405020304" pitchFamily="18" charset="0"/>
                <a:cs typeface="Times New Roman" panose="02020603050405020304" pitchFamily="18" charset="0"/>
              </a:rPr>
              <a:t> con </a:t>
            </a:r>
            <a:r>
              <a:rPr lang="en-US" sz="1800" dirty="0" err="1">
                <a:solidFill>
                  <a:schemeClr val="tx1"/>
                </a:solidFill>
                <a:latin typeface="Times New Roman" panose="02020603050405020304" pitchFamily="18" charset="0"/>
                <a:cs typeface="Times New Roman" panose="02020603050405020304" pitchFamily="18" charset="0"/>
              </a:rPr>
              <a:t>là</a:t>
            </a:r>
            <a:r>
              <a:rPr lang="en-US" sz="1800" dirty="0">
                <a:solidFill>
                  <a:schemeClr val="tx1"/>
                </a:solidFill>
                <a:latin typeface="Times New Roman" panose="02020603050405020304" pitchFamily="18" charset="0"/>
                <a:cs typeface="Times New Roman" panose="02020603050405020304" pitchFamily="18" charset="0"/>
              </a:rPr>
              <a:t> "null' </a:t>
            </a:r>
            <a:r>
              <a:rPr lang="en-US" sz="1800" dirty="0" err="1">
                <a:solidFill>
                  <a:schemeClr val="tx1"/>
                </a:solidFill>
                <a:latin typeface="Times New Roman" panose="02020603050405020304" pitchFamily="18" charset="0"/>
                <a:cs typeface="Times New Roman" panose="02020603050405020304" pitchFamily="18" charset="0"/>
              </a:rPr>
              <a:t>là</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đen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Tính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chất</a:t>
            </a:r>
            <a:r>
              <a:rPr lang="en-US" sz="1800" dirty="0">
                <a:solidFill>
                  <a:schemeClr val="tx1"/>
                </a:solidFill>
                <a:latin typeface="Times New Roman" panose="02020603050405020304" pitchFamily="18" charset="0"/>
                <a:cs typeface="Times New Roman" panose="02020603050405020304" pitchFamily="18" charset="0"/>
              </a:rPr>
              <a:t> 5 </a:t>
            </a:r>
            <a:r>
              <a:rPr lang="en-US" sz="1800" dirty="0" err="1">
                <a:solidFill>
                  <a:schemeClr val="tx1"/>
                </a:solidFill>
                <a:latin typeface="Times New Roman" panose="02020603050405020304" pitchFamily="18" charset="0"/>
                <a:cs typeface="Times New Roman" panose="02020603050405020304" pitchFamily="18" charset="0"/>
              </a:rPr>
              <a:t>cũng</a:t>
            </a:r>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l">
              <a:buFont typeface="Arial" panose="020B0604020202020204" pitchFamily="34" charset="0"/>
            </a:pPr>
            <a:r>
              <a:rPr lang="en-US" sz="1800" dirty="0" err="1" smtClean="0">
                <a:solidFill>
                  <a:schemeClr val="tx1"/>
                </a:solidFill>
                <a:latin typeface="Times New Roman" panose="02020603050405020304" pitchFamily="18" charset="0"/>
                <a:cs typeface="Times New Roman" panose="02020603050405020304" pitchFamily="18" charset="0"/>
              </a:rPr>
              <a:t>không</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vi </a:t>
            </a:r>
            <a:r>
              <a:rPr lang="en-US" sz="1800" dirty="0" err="1">
                <a:solidFill>
                  <a:schemeClr val="tx1"/>
                </a:solidFill>
                <a:latin typeface="Times New Roman" panose="02020603050405020304" pitchFamily="18" charset="0"/>
                <a:cs typeface="Times New Roman" panose="02020603050405020304" pitchFamily="18" charset="0"/>
              </a:rPr>
              <a:t>phạm</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vì</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nút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mới</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thêm</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là</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đỏ</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không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ẩnh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hưởng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tới</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số</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nút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đen</a:t>
            </a:r>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l">
              <a:buFont typeface="Arial" panose="020B0604020202020204" pitchFamily="34" charset="0"/>
            </a:pPr>
            <a:r>
              <a:rPr lang="en-US" sz="1800" dirty="0" err="1" smtClean="0">
                <a:solidFill>
                  <a:schemeClr val="tx1"/>
                </a:solidFill>
                <a:latin typeface="Times New Roman" panose="02020603050405020304" pitchFamily="18" charset="0"/>
                <a:cs typeface="Times New Roman" panose="02020603050405020304" pitchFamily="18" charset="0"/>
              </a:rPr>
              <a:t>trên</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tất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cả</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đường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đi</a:t>
            </a:r>
            <a:r>
              <a:rPr lang="en-US" sz="1800" dirty="0" smtClean="0">
                <a:solidFill>
                  <a:schemeClr val="tx1"/>
                </a:solidFill>
                <a:latin typeface="Times New Roman" panose="02020603050405020304" pitchFamily="18" charset="0"/>
                <a:cs typeface="Times New Roman" panose="02020603050405020304" pitchFamily="18" charset="0"/>
              </a:rPr>
              <a:t>.</a:t>
            </a:r>
          </a:p>
          <a:p>
            <a:pPr algn="l">
              <a:buFont typeface="Arial" panose="020B0604020202020204" pitchFamily="34" charset="0"/>
            </a:pPr>
            <a:endParaRPr lang="en-US" sz="1800" dirty="0">
              <a:solidFill>
                <a:schemeClr val="tx1"/>
              </a:solidFill>
              <a:latin typeface="Times New Roman" panose="02020603050405020304" pitchFamily="18" charset="0"/>
              <a:cs typeface="Times New Roman" panose="02020603050405020304" pitchFamily="18" charset="0"/>
            </a:endParaRPr>
          </a:p>
        </p:txBody>
      </p:sp>
      <p:cxnSp>
        <p:nvCxnSpPr>
          <p:cNvPr id="115722" name="Straight Arrow Connector 72"/>
          <p:cNvCxnSpPr/>
          <p:nvPr/>
        </p:nvCxnSpPr>
        <p:spPr>
          <a:xfrm>
            <a:off x="6701155" y="3743643"/>
            <a:ext cx="744538" cy="808037"/>
          </a:xfrm>
          <a:prstGeom prst="straightConnector1">
            <a:avLst/>
          </a:prstGeom>
          <a:ln w="50800" cap="flat" cmpd="sng">
            <a:solidFill>
              <a:srgbClr val="2F2F98"/>
            </a:solidFill>
            <a:prstDash val="solid"/>
            <a:headEnd type="none" w="med" len="med"/>
            <a:tailEnd type="none" w="med" len="med"/>
          </a:ln>
        </p:spPr>
      </p:cxnSp>
      <p:cxnSp>
        <p:nvCxnSpPr>
          <p:cNvPr id="75" name="Straight Arrow Connector 74"/>
          <p:cNvCxnSpPr/>
          <p:nvPr/>
        </p:nvCxnSpPr>
        <p:spPr>
          <a:xfrm rot="5400000">
            <a:off x="5011896" y="5204936"/>
            <a:ext cx="714375" cy="357188"/>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sp>
        <p:nvSpPr>
          <p:cNvPr id="24" name="Isosceles Triangle 23"/>
          <p:cNvSpPr/>
          <p:nvPr/>
        </p:nvSpPr>
        <p:spPr>
          <a:xfrm>
            <a:off x="7077393" y="4535805"/>
            <a:ext cx="735012" cy="474663"/>
          </a:xfrm>
          <a:prstGeom prst="triangle">
            <a:avLst>
              <a:gd name="adj" fmla="val 50000"/>
            </a:avLst>
          </a:prstGeom>
          <a:solidFill>
            <a:schemeClr val="tx1"/>
          </a:solidFill>
          <a:ln w="3175" cap="flat" cmpd="sng">
            <a:solidFill>
              <a:schemeClr val="bg2"/>
            </a:solidFill>
            <a:prstDash val="solid"/>
            <a:miter/>
            <a:headEnd type="none" w="med" len="med"/>
            <a:tailEnd type="none" w="med" len="med"/>
          </a:ln>
        </p:spPr>
        <p:txBody>
          <a:bodyPr/>
          <a:lstStyle/>
          <a:p>
            <a:endParaRPr lang="en-US"/>
          </a:p>
        </p:txBody>
      </p:sp>
      <p:cxnSp>
        <p:nvCxnSpPr>
          <p:cNvPr id="25" name="Straight Arrow Connector 63"/>
          <p:cNvCxnSpPr>
            <a:endCxn id="26" idx="0"/>
          </p:cNvCxnSpPr>
          <p:nvPr/>
        </p:nvCxnSpPr>
        <p:spPr>
          <a:xfrm>
            <a:off x="5908358" y="5081905"/>
            <a:ext cx="601662" cy="642938"/>
          </a:xfrm>
          <a:prstGeom prst="straightConnector1">
            <a:avLst/>
          </a:prstGeom>
          <a:ln w="50800" cap="flat" cmpd="sng">
            <a:solidFill>
              <a:srgbClr val="2F2F98"/>
            </a:solidFill>
            <a:prstDash val="solid"/>
            <a:headEnd type="none" w="med" len="med"/>
            <a:tailEnd type="none" w="med" len="med"/>
          </a:ln>
        </p:spPr>
      </p:cxnSp>
      <p:sp>
        <p:nvSpPr>
          <p:cNvPr id="26" name="Isosceles Triangle 25"/>
          <p:cNvSpPr/>
          <p:nvPr/>
        </p:nvSpPr>
        <p:spPr>
          <a:xfrm>
            <a:off x="6142355" y="5724843"/>
            <a:ext cx="735013" cy="474662"/>
          </a:xfrm>
          <a:prstGeom prst="triangle">
            <a:avLst>
              <a:gd name="adj" fmla="val 50000"/>
            </a:avLst>
          </a:prstGeom>
          <a:solidFill>
            <a:schemeClr val="tx1"/>
          </a:solidFill>
          <a:ln w="3175" cap="flat" cmpd="sng">
            <a:solidFill>
              <a:schemeClr val="bg2"/>
            </a:solidFill>
            <a:prstDash val="solid"/>
            <a:miter/>
            <a:headEnd type="none" w="med" len="med"/>
            <a:tailEnd type="none" w="med" len="med"/>
          </a:ln>
        </p:spPr>
        <p:txBody>
          <a:bodyPr/>
          <a:lstStyle/>
          <a:p>
            <a:endParaRPr lang="en-US"/>
          </a:p>
        </p:txBody>
      </p:sp>
      <p:grpSp>
        <p:nvGrpSpPr>
          <p:cNvPr id="27" name="Group 75"/>
          <p:cNvGrpSpPr/>
          <p:nvPr/>
        </p:nvGrpSpPr>
        <p:grpSpPr>
          <a:xfrm>
            <a:off x="6195378" y="3302635"/>
            <a:ext cx="571500" cy="571500"/>
            <a:chOff x="2360631" y="2643182"/>
            <a:chExt cx="571500" cy="571500"/>
          </a:xfrm>
        </p:grpSpPr>
        <p:sp>
          <p:nvSpPr>
            <p:cNvPr id="28" name="Oval 35"/>
            <p:cNvSpPr/>
            <p:nvPr/>
          </p:nvSpPr>
          <p:spPr>
            <a:xfrm>
              <a:off x="2360631" y="2643182"/>
              <a:ext cx="571500" cy="571500"/>
            </a:xfrm>
            <a:prstGeom prst="ellipse">
              <a:avLst/>
            </a:prstGeom>
            <a:solidFill>
              <a:srgbClr val="000000"/>
            </a:solidFill>
            <a:ln w="9525" cap="flat" cmpd="sng">
              <a:solidFill>
                <a:srgbClr val="000000"/>
              </a:solidFill>
              <a:prstDash val="solid"/>
              <a:headEnd type="none" w="med" len="med"/>
              <a:tailEnd type="none" w="med" len="med"/>
            </a:ln>
          </p:spPr>
          <p:txBody>
            <a:bodyPr wrap="none" anchor="ctr"/>
            <a:lstStyle/>
            <a:p>
              <a:pPr algn="l" eaLnBrk="1" hangingPunct="1"/>
              <a:endParaRPr sz="1800" b="0" dirty="0">
                <a:latin typeface="Times New Roman" panose="02020603050405020304" pitchFamily="18" charset="0"/>
              </a:endParaRPr>
            </a:p>
          </p:txBody>
        </p:sp>
        <p:sp>
          <p:nvSpPr>
            <p:cNvPr id="29" name="Freeform 36"/>
            <p:cNvSpPr/>
            <p:nvPr/>
          </p:nvSpPr>
          <p:spPr>
            <a:xfrm>
              <a:off x="2425945" y="2652707"/>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rgbClr val="000000"/>
            </a:solidFill>
            <a:ln w="0">
              <a:noFill/>
            </a:ln>
          </p:spPr>
          <p:txBody>
            <a:bodyPr/>
            <a:lstStyle/>
            <a:p>
              <a:pPr algn="l" eaLnBrk="1" hangingPunct="1"/>
              <a:endParaRPr sz="1800" b="0" dirty="0">
                <a:latin typeface="Times New Roman" panose="02020603050405020304" pitchFamily="18" charset="0"/>
              </a:endParaRPr>
            </a:p>
          </p:txBody>
        </p:sp>
      </p:grpSp>
      <p:cxnSp>
        <p:nvCxnSpPr>
          <p:cNvPr id="30" name="Straight Arrow Connector 29"/>
          <p:cNvCxnSpPr/>
          <p:nvPr/>
        </p:nvCxnSpPr>
        <p:spPr>
          <a:xfrm rot="5400000">
            <a:off x="5580221" y="3990816"/>
            <a:ext cx="881063" cy="47942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pSp>
        <p:nvGrpSpPr>
          <p:cNvPr id="31" name="Group 87"/>
          <p:cNvGrpSpPr/>
          <p:nvPr/>
        </p:nvGrpSpPr>
        <p:grpSpPr>
          <a:xfrm>
            <a:off x="5495290" y="4506277"/>
            <a:ext cx="571500" cy="571500"/>
            <a:chOff x="1646251" y="3929066"/>
            <a:chExt cx="571500" cy="571500"/>
          </a:xfrm>
        </p:grpSpPr>
        <p:sp>
          <p:nvSpPr>
            <p:cNvPr id="32" name="Oval 82"/>
            <p:cNvSpPr/>
            <p:nvPr/>
          </p:nvSpPr>
          <p:spPr>
            <a:xfrm>
              <a:off x="1646251" y="3929066"/>
              <a:ext cx="571500" cy="571500"/>
            </a:xfrm>
            <a:prstGeom prst="ellipse">
              <a:avLst/>
            </a:prstGeom>
            <a:solidFill>
              <a:srgbClr val="000000"/>
            </a:solidFill>
            <a:ln w="9525" cap="flat" cmpd="sng">
              <a:solidFill>
                <a:srgbClr val="000000"/>
              </a:solidFill>
              <a:prstDash val="solid"/>
              <a:headEnd type="none" w="med" len="med"/>
              <a:tailEnd type="none" w="med" len="med"/>
            </a:ln>
          </p:spPr>
          <p:txBody>
            <a:bodyPr wrap="none" anchor="ctr"/>
            <a:lstStyle/>
            <a:p>
              <a:pPr algn="l" eaLnBrk="1" hangingPunct="1"/>
              <a:endParaRPr sz="1800" b="0" dirty="0">
                <a:latin typeface="Times New Roman" panose="02020603050405020304" pitchFamily="18" charset="0"/>
              </a:endParaRPr>
            </a:p>
          </p:txBody>
        </p:sp>
        <p:sp>
          <p:nvSpPr>
            <p:cNvPr id="33" name="Freeform 36"/>
            <p:cNvSpPr/>
            <p:nvPr/>
          </p:nvSpPr>
          <p:spPr>
            <a:xfrm>
              <a:off x="1711565" y="3938591"/>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rgbClr val="000000"/>
            </a:solidFill>
            <a:ln w="0">
              <a:noFill/>
            </a:ln>
          </p:spPr>
          <p:txBody>
            <a:bodyPr/>
            <a:lstStyle/>
            <a:p>
              <a:pPr algn="l" eaLnBrk="1" hangingPunct="1"/>
              <a:endParaRPr sz="1800" b="0" dirty="0">
                <a:latin typeface="Times New Roman" panose="02020603050405020304" pitchFamily="18" charset="0"/>
              </a:endParaRPr>
            </a:p>
          </p:txBody>
        </p:sp>
      </p:grpSp>
      <p:grpSp>
        <p:nvGrpSpPr>
          <p:cNvPr id="34" name="Group 92"/>
          <p:cNvGrpSpPr/>
          <p:nvPr/>
        </p:nvGrpSpPr>
        <p:grpSpPr>
          <a:xfrm>
            <a:off x="4833303" y="5715635"/>
            <a:ext cx="571500" cy="571500"/>
            <a:chOff x="3432201" y="3786190"/>
            <a:chExt cx="571500" cy="571500"/>
          </a:xfrm>
        </p:grpSpPr>
        <p:sp>
          <p:nvSpPr>
            <p:cNvPr id="35" name="Oval 91"/>
            <p:cNvSpPr/>
            <p:nvPr/>
          </p:nvSpPr>
          <p:spPr>
            <a:xfrm>
              <a:off x="3432201" y="3786190"/>
              <a:ext cx="571500" cy="571500"/>
            </a:xfrm>
            <a:prstGeom prst="ellipse">
              <a:avLst/>
            </a:prstGeom>
            <a:solidFill>
              <a:srgbClr val="FF0000"/>
            </a:solidFill>
            <a:ln w="9525" cap="flat" cmpd="sng">
              <a:solidFill>
                <a:srgbClr val="000000"/>
              </a:solidFill>
              <a:prstDash val="solid"/>
              <a:headEnd type="none" w="med" len="med"/>
              <a:tailEnd type="none" w="med" len="med"/>
            </a:ln>
          </p:spPr>
          <p:txBody>
            <a:bodyPr wrap="none" anchor="ctr"/>
            <a:lstStyle/>
            <a:p>
              <a:pPr algn="l" eaLnBrk="1" hangingPunct="1"/>
              <a:endParaRPr sz="1800" b="0" dirty="0">
                <a:solidFill>
                  <a:srgbClr val="FF0000"/>
                </a:solidFill>
                <a:latin typeface="Times New Roman" panose="02020603050405020304" pitchFamily="18" charset="0"/>
              </a:endParaRPr>
            </a:p>
          </p:txBody>
        </p:sp>
        <p:sp>
          <p:nvSpPr>
            <p:cNvPr id="36" name="Freeform 36"/>
            <p:cNvSpPr/>
            <p:nvPr/>
          </p:nvSpPr>
          <p:spPr>
            <a:xfrm>
              <a:off x="3497515" y="3795715"/>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rgbClr val="FF0000"/>
            </a:solidFill>
            <a:ln w="0">
              <a:noFill/>
            </a:ln>
          </p:spPr>
          <p:txBody>
            <a:bodyPr/>
            <a:lstStyle/>
            <a:p>
              <a:pPr algn="l" eaLnBrk="1" hangingPunct="1"/>
              <a:endParaRPr sz="1800" b="0" dirty="0">
                <a:solidFill>
                  <a:srgbClr val="FF0000"/>
                </a:solidFill>
                <a:latin typeface="Times New Roman" panose="02020603050405020304" pitchFamily="18" charset="0"/>
              </a:endParaRPr>
            </a:p>
          </p:txBody>
        </p:sp>
      </p:grpSp>
    </p:spTree>
    <p:extLst>
      <p:ext uri="{BB962C8B-B14F-4D97-AF65-F5344CB8AC3E}">
        <p14:creationId xmlns:p14="http://schemas.microsoft.com/office/powerpoint/2010/main" val="177661643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03184"/>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 DANH SÁCH LIÊN KẾT</a:t>
            </a:r>
          </a:p>
        </p:txBody>
      </p:sp>
      <p:sp>
        <p:nvSpPr>
          <p:cNvPr id="3" name="Content Placeholder 2"/>
          <p:cNvSpPr>
            <a:spLocks noGrp="1"/>
          </p:cNvSpPr>
          <p:nvPr>
            <p:ph idx="1"/>
          </p:nvPr>
        </p:nvSpPr>
        <p:spPr>
          <a:xfrm>
            <a:off x="838200" y="1258433"/>
            <a:ext cx="10515600" cy="5024673"/>
          </a:xfrm>
        </p:spPr>
        <p:txBody>
          <a:bodyPr>
            <a:normAutofit/>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3.2. Code </a:t>
            </a:r>
            <a:r>
              <a:rPr lang="en-US" dirty="0" err="1" smtClean="0">
                <a:latin typeface="Times New Roman" panose="02020603050405020304" pitchFamily="18" charset="0"/>
                <a:cs typeface="Times New Roman" panose="02020603050405020304" pitchFamily="18" charset="0"/>
              </a:rPr>
              <a:t>mẫu</a:t>
            </a:r>
            <a:endParaRPr lang="en-US"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3.2.1. DSLK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92D050"/>
                </a:solidFill>
                <a:latin typeface="Times New Roman" panose="02020603050405020304" pitchFamily="18" charset="0"/>
                <a:cs typeface="Times New Roman" panose="02020603050405020304" pitchFamily="18" charset="0"/>
              </a:rPr>
              <a:t>		3.2.1.1. </a:t>
            </a:r>
            <a:r>
              <a:rPr lang="en-US" sz="2400" dirty="0" err="1">
                <a:solidFill>
                  <a:srgbClr val="92D050"/>
                </a:solidFill>
                <a:latin typeface="Times New Roman" panose="02020603050405020304" pitchFamily="18" charset="0"/>
                <a:cs typeface="Times New Roman" panose="02020603050405020304" pitchFamily="18" charset="0"/>
              </a:rPr>
              <a:t>Tạo</a:t>
            </a:r>
            <a:r>
              <a:rPr lang="en-US" sz="2400" dirty="0">
                <a:solidFill>
                  <a:srgbClr val="92D050"/>
                </a:solidFill>
                <a:latin typeface="Times New Roman" panose="02020603050405020304" pitchFamily="18" charset="0"/>
                <a:cs typeface="Times New Roman" panose="02020603050405020304" pitchFamily="18" charset="0"/>
              </a:rPr>
              <a:t> node:</a:t>
            </a:r>
          </a:p>
          <a:p>
            <a:pPr marL="0" indent="0">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5 </a:t>
            </a:r>
            <a:r>
              <a:rPr lang="en-US" sz="2000" dirty="0" err="1">
                <a:latin typeface="Times New Roman" panose="02020603050405020304" pitchFamily="18" charset="0"/>
                <a:cs typeface="Times New Roman" panose="02020603050405020304" pitchFamily="18" charset="0"/>
              </a:rPr>
              <a:t>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DSLK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DSLK </a:t>
            </a: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key (</a:t>
            </a:r>
            <a:r>
              <a:rPr lang="en-US" sz="2000" dirty="0" err="1">
                <a:latin typeface="Times New Roman" panose="02020603050405020304" pitchFamily="18" charset="0"/>
                <a:cs typeface="Times New Roman" panose="02020603050405020304" pitchFamily="18" charset="0"/>
              </a:rPr>
              <a:t>chứa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next</a:t>
            </a:r>
            <a:endParaRPr lang="en-US" sz="2000" dirty="0"/>
          </a:p>
          <a:p>
            <a:pPr marL="0" indent="0">
              <a:buNone/>
            </a:pP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next=null).</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2 node head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tail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Khởi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rỗng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head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tail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null.</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000" dirty="0" err="1" smtClean="0">
                <a:solidFill>
                  <a:srgbClr val="00B0F0"/>
                </a:solidFill>
                <a:latin typeface="Times New Roman" panose="02020603050405020304" pitchFamily="18" charset="0"/>
                <a:cs typeface="Times New Roman" panose="02020603050405020304" pitchFamily="18" charset="0"/>
              </a:rPr>
              <a:t>Hình</a:t>
            </a:r>
            <a:r>
              <a:rPr lang="en-US" sz="2000" dirty="0" smtClean="0">
                <a:solidFill>
                  <a:srgbClr val="00B0F0"/>
                </a:solidFill>
                <a:latin typeface="Times New Roman" panose="02020603050405020304" pitchFamily="18" charset="0"/>
                <a:cs typeface="Times New Roman" panose="02020603050405020304" pitchFamily="18" charset="0"/>
              </a:rPr>
              <a:t> </a:t>
            </a:r>
            <a:r>
              <a:rPr lang="en-US" dirty="0">
                <a:solidFill>
                  <a:srgbClr val="00B0F0"/>
                </a:solidFill>
                <a:latin typeface="Times New Roman" panose="02020603050405020304" pitchFamily="18" charset="0"/>
                <a:cs typeface="Times New Roman" panose="02020603050405020304" pitchFamily="18" charset="0"/>
              </a:rPr>
              <a:t>6</a:t>
            </a:r>
            <a:r>
              <a:rPr lang="en-US" sz="2000" dirty="0" smtClean="0">
                <a:solidFill>
                  <a:srgbClr val="00B0F0"/>
                </a:solidFill>
                <a:latin typeface="Times New Roman" panose="02020603050405020304" pitchFamily="18" charset="0"/>
                <a:cs typeface="Times New Roman" panose="02020603050405020304" pitchFamily="18" charset="0"/>
              </a:rPr>
              <a:t>.Tạo </a:t>
            </a:r>
            <a:r>
              <a:rPr lang="en-US" sz="2000" dirty="0">
                <a:solidFill>
                  <a:srgbClr val="00B0F0"/>
                </a:solidFill>
                <a:latin typeface="Times New Roman" panose="02020603050405020304" pitchFamily="18" charset="0"/>
                <a:cs typeface="Times New Roman" panose="02020603050405020304" pitchFamily="18" charset="0"/>
              </a:rPr>
              <a:t>node 	</a:t>
            </a:r>
            <a:r>
              <a:rPr lang="en-US" sz="2000" dirty="0" err="1" smtClean="0">
                <a:solidFill>
                  <a:srgbClr val="00B0F0"/>
                </a:solidFill>
                <a:latin typeface="Times New Roman" panose="02020603050405020304" pitchFamily="18" charset="0"/>
                <a:cs typeface="Times New Roman" panose="02020603050405020304" pitchFamily="18" charset="0"/>
              </a:rPr>
              <a:t>cho</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a:solidFill>
                  <a:srgbClr val="00B0F0"/>
                </a:solidFill>
                <a:latin typeface="Times New Roman" panose="02020603050405020304" pitchFamily="18" charset="0"/>
                <a:cs typeface="Times New Roman" panose="02020603050405020304" pitchFamily="18" charset="0"/>
              </a:rPr>
              <a:t>DSLK </a:t>
            </a:r>
            <a:endParaRPr lang="en-US" sz="2000" dirty="0" smtClean="0">
              <a:solidFill>
                <a:srgbClr val="00B0F0"/>
              </a:solidFill>
              <a:latin typeface="Times New Roman" panose="02020603050405020304" pitchFamily="18" charset="0"/>
              <a:cs typeface="Times New Roman" panose="02020603050405020304" pitchFamily="18" charset="0"/>
            </a:endParaRPr>
          </a:p>
          <a:p>
            <a:pPr marL="0" indent="0">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															</a:t>
            </a:r>
            <a:r>
              <a:rPr lang="en-US" sz="2000" dirty="0" err="1" smtClean="0">
                <a:solidFill>
                  <a:srgbClr val="00B0F0"/>
                </a:solidFill>
                <a:latin typeface="Times New Roman" panose="02020603050405020304" pitchFamily="18" charset="0"/>
                <a:cs typeface="Times New Roman" panose="02020603050405020304" pitchFamily="18" charset="0"/>
              </a:rPr>
              <a:t>đơn</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và</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vòng</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đơn</a:t>
            </a:r>
            <a:endParaRPr lang="en-US" sz="2400" dirty="0">
              <a:solidFill>
                <a:srgbClr val="00B0F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790913" y="1577610"/>
            <a:ext cx="2562225" cy="3038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31387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693420"/>
            <a:ext cx="9144000" cy="515779"/>
          </a:xfrm>
        </p:spPr>
        <p:txBody>
          <a:bodyPr>
            <a:normAutofit fontScale="90000"/>
          </a:bodyPr>
          <a:lstStyle/>
          <a:p>
            <a:r>
              <a:rPr lang="en-US" dirty="0">
                <a:solidFill>
                  <a:schemeClr val="accent1">
                    <a:lumMod val="75000"/>
                  </a:schemeClr>
                </a:solidFill>
                <a:sym typeface="+mn-ea"/>
              </a:rPr>
              <a:t/>
            </a:r>
            <a:br>
              <a:rPr lang="en-US" dirty="0">
                <a:solidFill>
                  <a:schemeClr val="accent1">
                    <a:lumMod val="75000"/>
                  </a:schemeClr>
                </a:solidFill>
                <a:sym typeface="+mn-ea"/>
              </a:rPr>
            </a:br>
            <a:r>
              <a:rPr lang="en-US" dirty="0">
                <a:solidFill>
                  <a:schemeClr val="accent1">
                    <a:lumMod val="75000"/>
                  </a:schemeClr>
                </a:solidFill>
                <a:sym typeface="+mn-ea"/>
              </a:rPr>
              <a:t/>
            </a:r>
            <a:br>
              <a:rPr lang="en-US" dirty="0">
                <a:solidFill>
                  <a:schemeClr val="accent1">
                    <a:lumMod val="75000"/>
                  </a:schemeClr>
                </a:solidFill>
                <a:sym typeface="+mn-ea"/>
              </a:rPr>
            </a:br>
            <a:r>
              <a:rPr lang="en-US" dirty="0">
                <a:sym typeface="+mn-ea"/>
              </a:rPr>
              <a:t/>
            </a:r>
            <a:br>
              <a:rPr lang="en-US"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3200" dirty="0">
                <a:latin typeface="Times New Roman" panose="02020603050405020304" pitchFamily="18" charset="0"/>
                <a:cs typeface="Times New Roman" panose="02020603050405020304" pitchFamily="18" charset="0"/>
                <a:sym typeface="+mn-ea"/>
              </a:rPr>
              <a:t/>
            </a:r>
            <a:br>
              <a:rPr lang="en-US" sz="3200" dirty="0">
                <a:latin typeface="Times New Roman" panose="02020603050405020304" pitchFamily="18" charset="0"/>
                <a:cs typeface="Times New Roman" panose="02020603050405020304" pitchFamily="18" charset="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3200" dirty="0">
                <a:latin typeface="Times New Roman" panose="02020603050405020304" pitchFamily="18" charset="0"/>
                <a:cs typeface="Times New Roman" panose="02020603050405020304" pitchFamily="18" charset="0"/>
                <a:sym typeface="+mn-ea"/>
              </a:rPr>
              <a:t/>
            </a:r>
            <a:br>
              <a:rPr lang="en-US" sz="3200" dirty="0">
                <a:latin typeface="Times New Roman" panose="02020603050405020304" pitchFamily="18" charset="0"/>
                <a:cs typeface="Times New Roman" panose="02020603050405020304" pitchFamily="18" charset="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rgbClr val="FFC000"/>
                </a:solidFill>
                <a:latin typeface="Times New Roman" panose="02020603050405020304" pitchFamily="18" charset="0"/>
                <a:cs typeface="Times New Roman" panose="02020603050405020304" pitchFamily="18" charset="0"/>
              </a:rPr>
              <a:t>II. CÂY NHỊ PHÂN TÌM KIẾM</a:t>
            </a:r>
            <a:endParaRPr lang="en-US" sz="3100"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524000" y="1263175"/>
            <a:ext cx="9144000" cy="4473416"/>
          </a:xfrm>
        </p:spPr>
        <p:txBody>
          <a:bodyPr>
            <a:normAutofit/>
          </a:bodyPr>
          <a:lstStyle/>
          <a:p>
            <a:pPr algn="l"/>
            <a:r>
              <a:rPr lang="en-US" dirty="0">
                <a:solidFill>
                  <a:schemeClr val="tx1"/>
                </a:solidFill>
                <a:sym typeface="+mn-ea"/>
              </a:rPr>
              <a:t>+ </a:t>
            </a:r>
            <a:r>
              <a:rPr lang="en-US" dirty="0" err="1">
                <a:solidFill>
                  <a:schemeClr val="tx1"/>
                </a:solidFill>
                <a:sym typeface="+mn-ea"/>
              </a:rPr>
              <a:t>Thêm</a:t>
            </a:r>
            <a:r>
              <a:rPr lang="en-US" dirty="0">
                <a:solidFill>
                  <a:schemeClr val="tx1"/>
                </a:solidFill>
                <a:sym typeface="+mn-ea"/>
              </a:rPr>
              <a:t> node:</a:t>
            </a:r>
          </a:p>
          <a:p>
            <a:pPr algn="l">
              <a:buFont typeface="Arial" panose="020B0604020202020204" pitchFamily="34" charset="0"/>
            </a:pPr>
            <a:r>
              <a:rPr lang="en-US" dirty="0" err="1">
                <a:solidFill>
                  <a:schemeClr val="tx1"/>
                </a:solidFill>
              </a:rPr>
              <a:t>Trường</a:t>
            </a:r>
            <a:r>
              <a:rPr lang="en-US" dirty="0">
                <a:solidFill>
                  <a:schemeClr val="tx1"/>
                </a:solidFill>
              </a:rPr>
              <a:t> </a:t>
            </a:r>
            <a:r>
              <a:rPr lang="en-US" dirty="0" err="1">
                <a:solidFill>
                  <a:schemeClr val="tx1"/>
                </a:solidFill>
              </a:rPr>
              <a:t>hợp</a:t>
            </a:r>
            <a:r>
              <a:rPr lang="en-US" dirty="0">
                <a:solidFill>
                  <a:schemeClr val="tx1"/>
                </a:solidFill>
              </a:rPr>
              <a:t> 3: </a:t>
            </a:r>
            <a:r>
              <a:rPr lang="en-US" dirty="0" err="1">
                <a:solidFill>
                  <a:schemeClr val="tx1"/>
                </a:solidFill>
              </a:rPr>
              <a:t>Cả</a:t>
            </a:r>
            <a:r>
              <a:rPr lang="en-US" dirty="0">
                <a:solidFill>
                  <a:schemeClr val="tx1"/>
                </a:solidFill>
              </a:rPr>
              <a:t> cha P </a:t>
            </a:r>
            <a:r>
              <a:rPr lang="en-US" dirty="0" err="1">
                <a:solidFill>
                  <a:schemeClr val="tx1"/>
                </a:solidFill>
              </a:rPr>
              <a:t>và</a:t>
            </a:r>
            <a:r>
              <a:rPr lang="en-US" dirty="0">
                <a:solidFill>
                  <a:schemeClr val="tx1"/>
                </a:solidFill>
              </a:rPr>
              <a:t> </a:t>
            </a:r>
            <a:r>
              <a:rPr lang="en-US" dirty="0" err="1">
                <a:solidFill>
                  <a:schemeClr val="tx1"/>
                </a:solidFill>
              </a:rPr>
              <a:t>bác</a:t>
            </a:r>
            <a:r>
              <a:rPr lang="en-US" dirty="0">
                <a:solidFill>
                  <a:schemeClr val="tx1"/>
                </a:solidFill>
              </a:rPr>
              <a:t> U </a:t>
            </a:r>
            <a:r>
              <a:rPr lang="en-US" dirty="0" err="1">
                <a:solidFill>
                  <a:schemeClr val="tx1"/>
                </a:solidFill>
              </a:rPr>
              <a:t>là</a:t>
            </a:r>
            <a:r>
              <a:rPr lang="en-US" dirty="0">
                <a:solidFill>
                  <a:schemeClr val="tx1"/>
                </a:solidFill>
              </a:rPr>
              <a:t> </a:t>
            </a:r>
            <a:r>
              <a:rPr lang="en-US" dirty="0" err="1">
                <a:solidFill>
                  <a:schemeClr val="tx1"/>
                </a:solidFill>
              </a:rPr>
              <a:t>đỏ</a:t>
            </a:r>
            <a:r>
              <a:rPr lang="en-US" dirty="0">
                <a:solidFill>
                  <a:schemeClr val="tx1"/>
                </a:solidFill>
              </a:rPr>
              <a:t>, </a:t>
            </a:r>
            <a:r>
              <a:rPr lang="en-US" dirty="0" err="1">
                <a:solidFill>
                  <a:schemeClr val="tx1"/>
                </a:solidFill>
              </a:rPr>
              <a:t>thì</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đổi</a:t>
            </a:r>
            <a:r>
              <a:rPr lang="en-US" dirty="0">
                <a:solidFill>
                  <a:schemeClr val="tx1"/>
                </a:solidFill>
              </a:rPr>
              <a:t> </a:t>
            </a:r>
            <a:r>
              <a:rPr lang="en-US" dirty="0" err="1">
                <a:solidFill>
                  <a:schemeClr val="tx1"/>
                </a:solidFill>
              </a:rPr>
              <a:t>cả</a:t>
            </a:r>
            <a:r>
              <a:rPr lang="en-US" dirty="0">
                <a:solidFill>
                  <a:schemeClr val="tx1"/>
                </a:solidFill>
              </a:rPr>
              <a:t> </a:t>
            </a:r>
            <a:r>
              <a:rPr lang="en-US" dirty="0" err="1">
                <a:solidFill>
                  <a:schemeClr val="tx1"/>
                </a:solidFill>
              </a:rPr>
              <a:t>hai</a:t>
            </a:r>
            <a:r>
              <a:rPr lang="en-US" dirty="0">
                <a:solidFill>
                  <a:schemeClr val="tx1"/>
                </a:solidFill>
              </a:rPr>
              <a:t> </a:t>
            </a:r>
            <a:r>
              <a:rPr lang="en-US" dirty="0" err="1">
                <a:solidFill>
                  <a:schemeClr val="tx1"/>
                </a:solidFill>
              </a:rPr>
              <a:t>thành</a:t>
            </a:r>
            <a:r>
              <a:rPr lang="en-US" dirty="0">
                <a:solidFill>
                  <a:schemeClr val="tx1"/>
                </a:solidFill>
              </a:rPr>
              <a:t> </a:t>
            </a:r>
            <a:r>
              <a:rPr lang="en-US" dirty="0" err="1">
                <a:solidFill>
                  <a:schemeClr val="tx1"/>
                </a:solidFill>
              </a:rPr>
              <a:t>đen</a:t>
            </a:r>
            <a:r>
              <a:rPr lang="en-US" dirty="0">
                <a:solidFill>
                  <a:schemeClr val="tx1"/>
                </a:solidFill>
              </a:rPr>
              <a:t> </a:t>
            </a:r>
            <a:r>
              <a:rPr lang="en-US" dirty="0" err="1">
                <a:solidFill>
                  <a:schemeClr val="tx1"/>
                </a:solidFill>
              </a:rPr>
              <a:t>còn</a:t>
            </a:r>
            <a:r>
              <a:rPr lang="en-US" dirty="0">
                <a:solidFill>
                  <a:schemeClr val="tx1"/>
                </a:solidFill>
              </a:rPr>
              <a:t> G </a:t>
            </a:r>
            <a:r>
              <a:rPr lang="en-US" dirty="0" err="1">
                <a:solidFill>
                  <a:schemeClr val="tx1"/>
                </a:solidFill>
              </a:rPr>
              <a:t>thành</a:t>
            </a:r>
            <a:r>
              <a:rPr lang="en-US" dirty="0">
                <a:solidFill>
                  <a:schemeClr val="tx1"/>
                </a:solidFill>
              </a:rPr>
              <a:t> </a:t>
            </a:r>
            <a:r>
              <a:rPr lang="en-US" dirty="0" err="1">
                <a:solidFill>
                  <a:schemeClr val="tx1"/>
                </a:solidFill>
              </a:rPr>
              <a:t>đỏ</a:t>
            </a:r>
            <a:r>
              <a:rPr lang="en-US" dirty="0">
                <a:solidFill>
                  <a:schemeClr val="tx1"/>
                </a:solidFill>
              </a:rPr>
              <a:t> .</a:t>
            </a:r>
          </a:p>
        </p:txBody>
      </p:sp>
      <p:grpSp>
        <p:nvGrpSpPr>
          <p:cNvPr id="116796" name="Group 116795"/>
          <p:cNvGrpSpPr/>
          <p:nvPr/>
        </p:nvGrpSpPr>
        <p:grpSpPr>
          <a:xfrm>
            <a:off x="762635" y="2519680"/>
            <a:ext cx="3092450" cy="4114800"/>
            <a:chOff x="144" y="1200"/>
            <a:chExt cx="1948" cy="2592"/>
          </a:xfrm>
        </p:grpSpPr>
        <p:grpSp>
          <p:nvGrpSpPr>
            <p:cNvPr id="116742" name="Group 75"/>
            <p:cNvGrpSpPr/>
            <p:nvPr/>
          </p:nvGrpSpPr>
          <p:grpSpPr>
            <a:xfrm>
              <a:off x="969" y="1912"/>
              <a:ext cx="360" cy="360"/>
              <a:chOff x="2360631" y="2643182"/>
              <a:chExt cx="571500" cy="571500"/>
            </a:xfrm>
          </p:grpSpPr>
          <p:sp>
            <p:nvSpPr>
              <p:cNvPr id="66" name="Oval 35"/>
              <p:cNvSpPr>
                <a:spLocks noChangeArrowheads="1"/>
              </p:cNvSpPr>
              <p:nvPr/>
            </p:nvSpPr>
            <p:spPr bwMode="gray">
              <a:xfrm>
                <a:off x="2360631" y="2643182"/>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16744" name="Freeform 36"/>
              <p:cNvSpPr/>
              <p:nvPr/>
            </p:nvSpPr>
            <p:spPr>
              <a:xfrm>
                <a:off x="2425945" y="2652707"/>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68" name="Text Box 37"/>
            <p:cNvSpPr txBox="1">
              <a:spLocks noChangeArrowheads="1"/>
            </p:cNvSpPr>
            <p:nvPr/>
          </p:nvSpPr>
          <p:spPr bwMode="gray">
            <a:xfrm>
              <a:off x="924" y="1952"/>
              <a:ext cx="405" cy="250"/>
            </a:xfrm>
            <a:prstGeom prst="rect">
              <a:avLst/>
            </a:prstGeom>
            <a:noFill/>
            <a:ln w="9525" algn="ctr">
              <a:noFill/>
              <a:miter lim="800000"/>
            </a:ln>
            <a:effectLst/>
          </p:spPr>
          <p:txBody>
            <a:bodyPr>
              <a:spAutoFit/>
            </a:bodyPr>
            <a:lstStyle/>
            <a:p>
              <a:r>
                <a:rPr dirty="0">
                  <a:solidFill>
                    <a:srgbClr val="FF0000"/>
                  </a:solidFill>
                  <a:effectLst>
                    <a:outerShdw blurRad="38100" dist="38100" dir="2700000">
                      <a:srgbClr val="000000"/>
                    </a:outerShdw>
                  </a:effectLst>
                  <a:latin typeface="Verdana" panose="020B0604030504040204" pitchFamily="34" charset="0"/>
                </a:rPr>
                <a:t>g</a:t>
              </a:r>
            </a:p>
          </p:txBody>
        </p:sp>
        <p:cxnSp>
          <p:nvCxnSpPr>
            <p:cNvPr id="116746" name="Straight Arrow Connector 72"/>
            <p:cNvCxnSpPr>
              <a:endCxn id="112" idx="0"/>
            </p:cNvCxnSpPr>
            <p:nvPr/>
          </p:nvCxnSpPr>
          <p:spPr>
            <a:xfrm>
              <a:off x="1276" y="2219"/>
              <a:ext cx="526" cy="538"/>
            </a:xfrm>
            <a:prstGeom prst="straightConnector1">
              <a:avLst/>
            </a:prstGeom>
            <a:ln w="50800" cap="flat" cmpd="sng">
              <a:solidFill>
                <a:srgbClr val="2F2F98"/>
              </a:solidFill>
              <a:prstDash val="solid"/>
              <a:headEnd type="none" w="med" len="med"/>
              <a:tailEnd type="none" w="med" len="med"/>
            </a:ln>
          </p:spPr>
        </p:cxnSp>
        <p:cxnSp>
          <p:nvCxnSpPr>
            <p:cNvPr id="74" name="Straight Arrow Connector 73"/>
            <p:cNvCxnSpPr/>
            <p:nvPr/>
          </p:nvCxnSpPr>
          <p:spPr>
            <a:xfrm rot="5400000">
              <a:off x="594" y="2346"/>
              <a:ext cx="555" cy="302"/>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75" name="Straight Arrow Connector 74"/>
            <p:cNvCxnSpPr/>
            <p:nvPr/>
          </p:nvCxnSpPr>
          <p:spPr>
            <a:xfrm rot="5400000">
              <a:off x="224" y="3140"/>
              <a:ext cx="450" cy="22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pSp>
          <p:nvGrpSpPr>
            <p:cNvPr id="116749" name="Group 87"/>
            <p:cNvGrpSpPr/>
            <p:nvPr/>
          </p:nvGrpSpPr>
          <p:grpSpPr>
            <a:xfrm>
              <a:off x="519" y="2722"/>
              <a:ext cx="360" cy="360"/>
              <a:chOff x="1646251" y="3929066"/>
              <a:chExt cx="571500" cy="571500"/>
            </a:xfrm>
          </p:grpSpPr>
          <p:sp>
            <p:nvSpPr>
              <p:cNvPr id="116750" name="Oval 82"/>
              <p:cNvSpPr/>
              <p:nvPr/>
            </p:nvSpPr>
            <p:spPr>
              <a:xfrm>
                <a:off x="1646251" y="3929066"/>
                <a:ext cx="571500" cy="571500"/>
              </a:xfrm>
              <a:prstGeom prst="ellipse">
                <a:avLst/>
              </a:prstGeom>
              <a:solidFill>
                <a:srgbClr val="FF0000"/>
              </a:solidFill>
              <a:ln w="9525" cap="flat" cmpd="sng">
                <a:solidFill>
                  <a:srgbClr val="000000"/>
                </a:solidFill>
                <a:prstDash val="solid"/>
                <a:headEnd type="none" w="med" len="med"/>
                <a:tailEnd type="none" w="med" len="med"/>
              </a:ln>
            </p:spPr>
            <p:txBody>
              <a:bodyPr wrap="none" anchor="ctr"/>
              <a:lstStyle/>
              <a:p>
                <a:pPr algn="l" eaLnBrk="1" hangingPunct="1"/>
                <a:r>
                  <a:rPr lang="en-US" sz="1800" b="0" dirty="0">
                    <a:latin typeface="Times New Roman" panose="02020603050405020304" pitchFamily="18" charset="0"/>
                  </a:rPr>
                  <a:t>p</a:t>
                </a:r>
              </a:p>
            </p:txBody>
          </p:sp>
          <p:sp>
            <p:nvSpPr>
              <p:cNvPr id="116751" name="Freeform 36"/>
              <p:cNvSpPr/>
              <p:nvPr/>
            </p:nvSpPr>
            <p:spPr>
              <a:xfrm>
                <a:off x="1711565" y="3938591"/>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rgbClr val="FF0000"/>
              </a:solidFill>
              <a:ln w="0">
                <a:noFill/>
              </a:ln>
            </p:spPr>
            <p:txBody>
              <a:bodyPr/>
              <a:lstStyle/>
              <a:p>
                <a:pPr algn="l" eaLnBrk="1" hangingPunct="1"/>
                <a:endParaRPr sz="1800" b="0" dirty="0">
                  <a:latin typeface="Times New Roman" panose="02020603050405020304" pitchFamily="18" charset="0"/>
                </a:endParaRPr>
              </a:p>
            </p:txBody>
          </p:sp>
        </p:grpSp>
        <p:grpSp>
          <p:nvGrpSpPr>
            <p:cNvPr id="116754" name="Group 92"/>
            <p:cNvGrpSpPr/>
            <p:nvPr/>
          </p:nvGrpSpPr>
          <p:grpSpPr>
            <a:xfrm>
              <a:off x="189" y="3432"/>
              <a:ext cx="360" cy="360"/>
              <a:chOff x="3432201" y="3786190"/>
              <a:chExt cx="571500" cy="571500"/>
            </a:xfrm>
          </p:grpSpPr>
          <p:sp>
            <p:nvSpPr>
              <p:cNvPr id="116755" name="Oval 91"/>
              <p:cNvSpPr/>
              <p:nvPr/>
            </p:nvSpPr>
            <p:spPr>
              <a:xfrm>
                <a:off x="3432201" y="3786190"/>
                <a:ext cx="571500" cy="571500"/>
              </a:xfrm>
              <a:prstGeom prst="ellipse">
                <a:avLst/>
              </a:prstGeom>
              <a:solidFill>
                <a:srgbClr val="FF0000"/>
              </a:solidFill>
              <a:ln w="9525" cap="flat" cmpd="sng">
                <a:solidFill>
                  <a:srgbClr val="000000"/>
                </a:solidFill>
                <a:prstDash val="solid"/>
                <a:headEnd type="none" w="med" len="med"/>
                <a:tailEnd type="none" w="med" len="med"/>
              </a:ln>
            </p:spPr>
            <p:txBody>
              <a:bodyPr wrap="none" anchor="ctr"/>
              <a:lstStyle/>
              <a:p>
                <a:pPr algn="l" eaLnBrk="1" hangingPunct="1"/>
                <a:endParaRPr sz="1800" b="0" dirty="0">
                  <a:latin typeface="Times New Roman" panose="02020603050405020304" pitchFamily="18" charset="0"/>
                </a:endParaRPr>
              </a:p>
            </p:txBody>
          </p:sp>
          <p:sp>
            <p:nvSpPr>
              <p:cNvPr id="116756" name="Freeform 36"/>
              <p:cNvSpPr/>
              <p:nvPr/>
            </p:nvSpPr>
            <p:spPr>
              <a:xfrm>
                <a:off x="3497515" y="3795715"/>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rgbClr val="FF0000"/>
              </a:solidFill>
              <a:ln w="0">
                <a:noFill/>
              </a:ln>
            </p:spPr>
            <p:txBody>
              <a:bodyPr/>
              <a:lstStyle/>
              <a:p>
                <a:pPr algn="l" eaLnBrk="1" hangingPunct="1"/>
                <a:endParaRPr sz="1800" b="0" dirty="0">
                  <a:latin typeface="Times New Roman" panose="02020603050405020304" pitchFamily="18" charset="0"/>
                </a:endParaRPr>
              </a:p>
            </p:txBody>
          </p:sp>
        </p:grpSp>
        <p:sp>
          <p:nvSpPr>
            <p:cNvPr id="88" name="Text Box 37"/>
            <p:cNvSpPr txBox="1">
              <a:spLocks noChangeArrowheads="1"/>
            </p:cNvSpPr>
            <p:nvPr/>
          </p:nvSpPr>
          <p:spPr bwMode="gray">
            <a:xfrm>
              <a:off x="144" y="3477"/>
              <a:ext cx="405" cy="250"/>
            </a:xfrm>
            <a:prstGeom prst="rect">
              <a:avLst/>
            </a:prstGeom>
            <a:noFill/>
            <a:ln w="9525" algn="ctr">
              <a:noFill/>
              <a:miter lim="800000"/>
            </a:ln>
            <a:effectLst/>
          </p:spPr>
          <p:txBody>
            <a:bodyPr>
              <a:spAutoFit/>
            </a:bodyPr>
            <a:lstStyle/>
            <a:p>
              <a:r>
                <a:rPr dirty="0">
                  <a:solidFill>
                    <a:srgbClr val="000000"/>
                  </a:solidFill>
                  <a:effectLst>
                    <a:outerShdw blurRad="38100" dist="38100" dir="2700000">
                      <a:srgbClr val="FFFFFF"/>
                    </a:outerShdw>
                  </a:effectLst>
                  <a:latin typeface="Verdana" panose="020B0604030504040204" pitchFamily="34" charset="0"/>
                </a:rPr>
                <a:t>x</a:t>
              </a:r>
            </a:p>
          </p:txBody>
        </p:sp>
        <p:grpSp>
          <p:nvGrpSpPr>
            <p:cNvPr id="116763" name="Group 106"/>
            <p:cNvGrpSpPr/>
            <p:nvPr/>
          </p:nvGrpSpPr>
          <p:grpSpPr>
            <a:xfrm>
              <a:off x="1599" y="2712"/>
              <a:ext cx="405" cy="360"/>
              <a:chOff x="3000364" y="4572008"/>
              <a:chExt cx="642938" cy="571500"/>
            </a:xfrm>
          </p:grpSpPr>
          <p:grpSp>
            <p:nvGrpSpPr>
              <p:cNvPr id="116764" name="Group 67"/>
              <p:cNvGrpSpPr/>
              <p:nvPr/>
            </p:nvGrpSpPr>
            <p:grpSpPr>
              <a:xfrm>
                <a:off x="3071802" y="4572008"/>
                <a:ext cx="571500" cy="571500"/>
                <a:chOff x="4360895" y="4929198"/>
                <a:chExt cx="571500" cy="571500"/>
              </a:xfrm>
            </p:grpSpPr>
            <p:sp>
              <p:nvSpPr>
                <p:cNvPr id="116765" name="Oval 35"/>
                <p:cNvSpPr/>
                <p:nvPr/>
              </p:nvSpPr>
              <p:spPr>
                <a:xfrm>
                  <a:off x="4360895" y="4929198"/>
                  <a:ext cx="571500" cy="571500"/>
                </a:xfrm>
                <a:prstGeom prst="ellipse">
                  <a:avLst/>
                </a:prstGeom>
                <a:solidFill>
                  <a:srgbClr val="FF0000"/>
                </a:solidFill>
                <a:ln w="9525" cap="flat" cmpd="sng">
                  <a:solidFill>
                    <a:srgbClr val="000000"/>
                  </a:solidFill>
                  <a:prstDash val="solid"/>
                  <a:headEnd type="none" w="med" len="med"/>
                  <a:tailEnd type="none" w="med" len="med"/>
                </a:ln>
              </p:spPr>
              <p:txBody>
                <a:bodyPr wrap="none" anchor="ctr"/>
                <a:lstStyle/>
                <a:p>
                  <a:pPr algn="l" eaLnBrk="1" hangingPunct="1"/>
                  <a:endParaRPr b="0" dirty="0">
                    <a:latin typeface="Times New Roman" panose="02020603050405020304" pitchFamily="18" charset="0"/>
                  </a:endParaRPr>
                </a:p>
              </p:txBody>
            </p:sp>
            <p:sp>
              <p:nvSpPr>
                <p:cNvPr id="116766" name="Freeform 36"/>
                <p:cNvSpPr/>
                <p:nvPr/>
              </p:nvSpPr>
              <p:spPr>
                <a:xfrm>
                  <a:off x="4426209" y="4938723"/>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rgbClr val="FF0000"/>
                </a:solidFill>
                <a:ln w="0">
                  <a:noFill/>
                </a:ln>
              </p:spPr>
              <p:txBody>
                <a:bodyPr/>
                <a:lstStyle/>
                <a:p>
                  <a:pPr algn="l" eaLnBrk="1" hangingPunct="1"/>
                  <a:endParaRPr b="0" dirty="0">
                    <a:latin typeface="Times New Roman" panose="02020603050405020304" pitchFamily="18" charset="0"/>
                  </a:endParaRPr>
                </a:p>
              </p:txBody>
            </p:sp>
          </p:grpSp>
          <p:sp>
            <p:nvSpPr>
              <p:cNvPr id="112" name="Text Box 37"/>
              <p:cNvSpPr txBox="1">
                <a:spLocks noChangeArrowheads="1"/>
              </p:cNvSpPr>
              <p:nvPr/>
            </p:nvSpPr>
            <p:spPr bwMode="gray">
              <a:xfrm>
                <a:off x="3000364" y="4643446"/>
                <a:ext cx="642938" cy="396875"/>
              </a:xfrm>
              <a:prstGeom prst="rect">
                <a:avLst/>
              </a:prstGeom>
              <a:noFill/>
              <a:ln w="9525" algn="ctr">
                <a:noFill/>
                <a:miter lim="800000"/>
              </a:ln>
              <a:effectLst/>
            </p:spPr>
            <p:txBody>
              <a:bodyPr wrap="square">
                <a:spAutoFit/>
              </a:bodyPr>
              <a:lstStyle/>
              <a:p>
                <a:r>
                  <a:rPr dirty="0">
                    <a:solidFill>
                      <a:srgbClr val="FFFFFF"/>
                    </a:solidFill>
                    <a:effectLst>
                      <a:outerShdw blurRad="38100" dist="38100" dir="2700000">
                        <a:srgbClr val="000000"/>
                      </a:outerShdw>
                    </a:effectLst>
                    <a:latin typeface="Verdana" panose="020B0604030504040204" pitchFamily="34" charset="0"/>
                  </a:rPr>
                  <a:t>u</a:t>
                </a:r>
              </a:p>
            </p:txBody>
          </p:sp>
        </p:grpSp>
        <p:sp>
          <p:nvSpPr>
            <p:cNvPr id="116770" name="Isosceles Triangle 116769"/>
            <p:cNvSpPr/>
            <p:nvPr/>
          </p:nvSpPr>
          <p:spPr>
            <a:xfrm>
              <a:off x="1644" y="1200"/>
              <a:ext cx="448" cy="336"/>
            </a:xfrm>
            <a:prstGeom prst="triangle">
              <a:avLst>
                <a:gd name="adj" fmla="val 50000"/>
              </a:avLst>
            </a:prstGeom>
            <a:solidFill>
              <a:schemeClr val="tx1"/>
            </a:solidFill>
            <a:ln w="3175" cap="flat" cmpd="sng">
              <a:solidFill>
                <a:schemeClr val="bg2"/>
              </a:solidFill>
              <a:prstDash val="solid"/>
              <a:miter/>
              <a:headEnd type="none" w="med" len="med"/>
              <a:tailEnd type="none" w="med" len="med"/>
            </a:ln>
          </p:spPr>
          <p:txBody>
            <a:bodyPr/>
            <a:lstStyle/>
            <a:p>
              <a:endParaRPr lang="en-US"/>
            </a:p>
          </p:txBody>
        </p:sp>
        <p:cxnSp>
          <p:nvCxnSpPr>
            <p:cNvPr id="116771" name="Straight Arrow Connector 116770"/>
            <p:cNvCxnSpPr>
              <a:stCxn id="116770" idx="3"/>
              <a:endCxn id="66" idx="0"/>
            </p:cNvCxnSpPr>
            <p:nvPr/>
          </p:nvCxnSpPr>
          <p:spPr>
            <a:xfrm flipH="1">
              <a:off x="1149" y="1536"/>
              <a:ext cx="719" cy="376"/>
            </a:xfrm>
            <a:prstGeom prst="straightConnector1">
              <a:avLst/>
            </a:prstGeom>
            <a:ln w="3175" cap="flat" cmpd="sng">
              <a:solidFill>
                <a:schemeClr val="bg2"/>
              </a:solidFill>
              <a:prstDash val="solid"/>
              <a:headEnd type="none" w="med" len="med"/>
              <a:tailEnd type="none" w="med" len="med"/>
            </a:ln>
          </p:spPr>
        </p:cxnSp>
      </p:grpSp>
      <p:grpSp>
        <p:nvGrpSpPr>
          <p:cNvPr id="116798" name="Group 116797"/>
          <p:cNvGrpSpPr/>
          <p:nvPr/>
        </p:nvGrpSpPr>
        <p:grpSpPr>
          <a:xfrm>
            <a:off x="5682298" y="2519680"/>
            <a:ext cx="3081337" cy="4114800"/>
            <a:chOff x="3243" y="1200"/>
            <a:chExt cx="1941" cy="2592"/>
          </a:xfrm>
        </p:grpSpPr>
        <p:grpSp>
          <p:nvGrpSpPr>
            <p:cNvPr id="116772" name="Group 75"/>
            <p:cNvGrpSpPr/>
            <p:nvPr/>
          </p:nvGrpSpPr>
          <p:grpSpPr>
            <a:xfrm>
              <a:off x="4061" y="1912"/>
              <a:ext cx="360" cy="360"/>
              <a:chOff x="2360631" y="2643182"/>
              <a:chExt cx="571500" cy="571500"/>
            </a:xfrm>
          </p:grpSpPr>
          <p:sp>
            <p:nvSpPr>
              <p:cNvPr id="116773" name="Oval 35"/>
              <p:cNvSpPr/>
              <p:nvPr/>
            </p:nvSpPr>
            <p:spPr>
              <a:xfrm>
                <a:off x="2360631" y="2643182"/>
                <a:ext cx="571500" cy="571500"/>
              </a:xfrm>
              <a:prstGeom prst="ellipse">
                <a:avLst/>
              </a:prstGeom>
              <a:solidFill>
                <a:srgbClr val="FF0000"/>
              </a:solidFill>
              <a:ln w="9525" cap="flat" cmpd="sng">
                <a:solidFill>
                  <a:srgbClr val="000000"/>
                </a:solidFill>
                <a:prstDash val="solid"/>
                <a:headEnd type="none" w="med" len="med"/>
                <a:tailEnd type="none" w="med" len="med"/>
              </a:ln>
            </p:spPr>
            <p:txBody>
              <a:bodyPr wrap="none" anchor="ctr"/>
              <a:lstStyle/>
              <a:p>
                <a:pPr algn="l" eaLnBrk="1" hangingPunct="1"/>
                <a:endParaRPr sz="1800" b="0" dirty="0">
                  <a:latin typeface="Times New Roman" panose="02020603050405020304" pitchFamily="18" charset="0"/>
                </a:endParaRPr>
              </a:p>
            </p:txBody>
          </p:sp>
          <p:sp>
            <p:nvSpPr>
              <p:cNvPr id="116774" name="Freeform 36"/>
              <p:cNvSpPr/>
              <p:nvPr/>
            </p:nvSpPr>
            <p:spPr>
              <a:xfrm>
                <a:off x="2425945" y="2652707"/>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rgbClr val="FF0000"/>
              </a:solidFill>
              <a:ln w="0">
                <a:noFill/>
              </a:ln>
            </p:spPr>
            <p:txBody>
              <a:bodyPr/>
              <a:lstStyle/>
              <a:p>
                <a:pPr algn="l" eaLnBrk="1" hangingPunct="1"/>
                <a:endParaRPr sz="1800" b="0" dirty="0">
                  <a:latin typeface="Times New Roman" panose="02020603050405020304" pitchFamily="18" charset="0"/>
                </a:endParaRPr>
              </a:p>
            </p:txBody>
          </p:sp>
        </p:grpSp>
        <p:sp>
          <p:nvSpPr>
            <p:cNvPr id="2" name="Text Box 37"/>
            <p:cNvSpPr txBox="1">
              <a:spLocks noChangeArrowheads="1"/>
            </p:cNvSpPr>
            <p:nvPr/>
          </p:nvSpPr>
          <p:spPr bwMode="gray">
            <a:xfrm>
              <a:off x="4032" y="1952"/>
              <a:ext cx="405" cy="250"/>
            </a:xfrm>
            <a:prstGeom prst="rect">
              <a:avLst/>
            </a:prstGeom>
            <a:noFill/>
            <a:ln w="9525" algn="ctr">
              <a:noFill/>
              <a:miter lim="800000"/>
            </a:ln>
            <a:effectLst/>
          </p:spPr>
          <p:txBody>
            <a:bodyPr>
              <a:spAutoFit/>
            </a:bodyPr>
            <a:lstStyle/>
            <a:p>
              <a:r>
                <a:rPr dirty="0">
                  <a:solidFill>
                    <a:srgbClr val="000000"/>
                  </a:solidFill>
                  <a:effectLst>
                    <a:outerShdw blurRad="38100" dist="38100" dir="2700000">
                      <a:srgbClr val="FFFFFF"/>
                    </a:outerShdw>
                  </a:effectLst>
                  <a:latin typeface="Verdana" panose="020B0604030504040204" pitchFamily="34" charset="0"/>
                </a:rPr>
                <a:t>g</a:t>
              </a:r>
            </a:p>
          </p:txBody>
        </p:sp>
        <p:cxnSp>
          <p:nvCxnSpPr>
            <p:cNvPr id="116776" name="Straight Arrow Connector 72"/>
            <p:cNvCxnSpPr>
              <a:endCxn id="7" idx="0"/>
            </p:cNvCxnSpPr>
            <p:nvPr/>
          </p:nvCxnSpPr>
          <p:spPr>
            <a:xfrm>
              <a:off x="4381" y="2219"/>
              <a:ext cx="526" cy="538"/>
            </a:xfrm>
            <a:prstGeom prst="straightConnector1">
              <a:avLst/>
            </a:prstGeom>
            <a:ln w="50800" cap="flat" cmpd="sng">
              <a:solidFill>
                <a:srgbClr val="2F2F98"/>
              </a:solidFill>
              <a:prstDash val="solid"/>
              <a:headEnd type="none" w="med" len="med"/>
              <a:tailEnd type="none" w="med" len="med"/>
            </a:ln>
          </p:spPr>
        </p:cxnSp>
        <p:cxnSp>
          <p:nvCxnSpPr>
            <p:cNvPr id="3" name="Straight Arrow Connector 73"/>
            <p:cNvCxnSpPr/>
            <p:nvPr/>
          </p:nvCxnSpPr>
          <p:spPr>
            <a:xfrm rot="5400000">
              <a:off x="3686" y="2346"/>
              <a:ext cx="555" cy="302"/>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4" name="Straight Arrow Connector 74"/>
            <p:cNvCxnSpPr/>
            <p:nvPr/>
          </p:nvCxnSpPr>
          <p:spPr>
            <a:xfrm rot="5400000">
              <a:off x="3316" y="3140"/>
              <a:ext cx="450" cy="22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pSp>
          <p:nvGrpSpPr>
            <p:cNvPr id="116779" name="Group 87"/>
            <p:cNvGrpSpPr/>
            <p:nvPr/>
          </p:nvGrpSpPr>
          <p:grpSpPr>
            <a:xfrm>
              <a:off x="3611" y="2722"/>
              <a:ext cx="360" cy="360"/>
              <a:chOff x="1646251" y="3929066"/>
              <a:chExt cx="571500" cy="571500"/>
            </a:xfrm>
          </p:grpSpPr>
          <p:sp>
            <p:nvSpPr>
              <p:cNvPr id="116780" name="Oval 82"/>
              <p:cNvSpPr/>
              <p:nvPr/>
            </p:nvSpPr>
            <p:spPr>
              <a:xfrm>
                <a:off x="1646251" y="3929066"/>
                <a:ext cx="571500" cy="571500"/>
              </a:xfrm>
              <a:prstGeom prst="ellipse">
                <a:avLst/>
              </a:prstGeom>
              <a:solidFill>
                <a:srgbClr val="000000"/>
              </a:solidFill>
              <a:ln w="9525" cap="flat" cmpd="sng">
                <a:solidFill>
                  <a:srgbClr val="000000"/>
                </a:solidFill>
                <a:prstDash val="solid"/>
                <a:headEnd type="none" w="med" len="med"/>
                <a:tailEnd type="none" w="med" len="med"/>
              </a:ln>
            </p:spPr>
            <p:txBody>
              <a:bodyPr wrap="none" anchor="ctr"/>
              <a:lstStyle/>
              <a:p>
                <a:pPr algn="l" eaLnBrk="1" hangingPunct="1"/>
                <a:endParaRPr sz="1800" b="0" dirty="0">
                  <a:latin typeface="Times New Roman" panose="02020603050405020304" pitchFamily="18" charset="0"/>
                </a:endParaRPr>
              </a:p>
            </p:txBody>
          </p:sp>
          <p:sp>
            <p:nvSpPr>
              <p:cNvPr id="116781" name="Freeform 36"/>
              <p:cNvSpPr/>
              <p:nvPr/>
            </p:nvSpPr>
            <p:spPr>
              <a:xfrm>
                <a:off x="1711565" y="3938591"/>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rgbClr val="000000"/>
              </a:solidFill>
              <a:ln w="0">
                <a:noFill/>
              </a:ln>
            </p:spPr>
            <p:txBody>
              <a:bodyPr/>
              <a:lstStyle/>
              <a:p>
                <a:pPr algn="l" eaLnBrk="1" hangingPunct="1"/>
                <a:endParaRPr sz="1800" b="0" dirty="0">
                  <a:latin typeface="Times New Roman" panose="02020603050405020304" pitchFamily="18" charset="0"/>
                </a:endParaRPr>
              </a:p>
            </p:txBody>
          </p:sp>
        </p:grpSp>
        <p:sp>
          <p:nvSpPr>
            <p:cNvPr id="5" name="Text Box 37"/>
            <p:cNvSpPr txBox="1">
              <a:spLocks noChangeArrowheads="1"/>
            </p:cNvSpPr>
            <p:nvPr/>
          </p:nvSpPr>
          <p:spPr bwMode="gray">
            <a:xfrm>
              <a:off x="3600" y="2762"/>
              <a:ext cx="405" cy="250"/>
            </a:xfrm>
            <a:prstGeom prst="rect">
              <a:avLst/>
            </a:prstGeom>
            <a:noFill/>
            <a:ln w="9525" algn="ctr">
              <a:noFill/>
              <a:miter lim="800000"/>
            </a:ln>
            <a:effectLst/>
          </p:spPr>
          <p:txBody>
            <a:bodyPr>
              <a:spAutoFit/>
            </a:bodyPr>
            <a:lstStyle/>
            <a:p>
              <a:r>
                <a:rPr dirty="0">
                  <a:solidFill>
                    <a:srgbClr val="FFFFFF"/>
                  </a:solidFill>
                  <a:effectLst>
                    <a:outerShdw blurRad="38100" dist="38100" dir="2700000">
                      <a:srgbClr val="000000"/>
                    </a:outerShdw>
                  </a:effectLst>
                  <a:latin typeface="Verdana" panose="020B0604030504040204" pitchFamily="34" charset="0"/>
                </a:rPr>
                <a:t>p</a:t>
              </a:r>
            </a:p>
          </p:txBody>
        </p:sp>
        <p:grpSp>
          <p:nvGrpSpPr>
            <p:cNvPr id="116784" name="Group 92"/>
            <p:cNvGrpSpPr/>
            <p:nvPr/>
          </p:nvGrpSpPr>
          <p:grpSpPr>
            <a:xfrm>
              <a:off x="3281" y="3432"/>
              <a:ext cx="360" cy="360"/>
              <a:chOff x="3432201" y="3786190"/>
              <a:chExt cx="571500" cy="571500"/>
            </a:xfrm>
          </p:grpSpPr>
          <p:sp>
            <p:nvSpPr>
              <p:cNvPr id="116785" name="Oval 91"/>
              <p:cNvSpPr/>
              <p:nvPr/>
            </p:nvSpPr>
            <p:spPr>
              <a:xfrm>
                <a:off x="3432201" y="3786190"/>
                <a:ext cx="571500" cy="571500"/>
              </a:xfrm>
              <a:prstGeom prst="ellipse">
                <a:avLst/>
              </a:prstGeom>
              <a:solidFill>
                <a:srgbClr val="FF0000"/>
              </a:solidFill>
              <a:ln w="9525" cap="flat" cmpd="sng">
                <a:solidFill>
                  <a:srgbClr val="000000"/>
                </a:solidFill>
                <a:prstDash val="solid"/>
                <a:headEnd type="none" w="med" len="med"/>
                <a:tailEnd type="none" w="med" len="med"/>
              </a:ln>
            </p:spPr>
            <p:txBody>
              <a:bodyPr wrap="none" anchor="ctr"/>
              <a:lstStyle/>
              <a:p>
                <a:pPr algn="l" eaLnBrk="1" hangingPunct="1"/>
                <a:endParaRPr sz="1800" b="0" dirty="0">
                  <a:latin typeface="Times New Roman" panose="02020603050405020304" pitchFamily="18" charset="0"/>
                </a:endParaRPr>
              </a:p>
            </p:txBody>
          </p:sp>
          <p:sp>
            <p:nvSpPr>
              <p:cNvPr id="116786" name="Freeform 36"/>
              <p:cNvSpPr/>
              <p:nvPr/>
            </p:nvSpPr>
            <p:spPr>
              <a:xfrm>
                <a:off x="3497515" y="3795715"/>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rgbClr val="FF0000"/>
              </a:solidFill>
              <a:ln w="0">
                <a:noFill/>
              </a:ln>
            </p:spPr>
            <p:txBody>
              <a:bodyPr/>
              <a:lstStyle/>
              <a:p>
                <a:pPr algn="l" eaLnBrk="1" hangingPunct="1"/>
                <a:endParaRPr sz="1800" b="0" dirty="0">
                  <a:latin typeface="Times New Roman" panose="02020603050405020304" pitchFamily="18" charset="0"/>
                </a:endParaRPr>
              </a:p>
            </p:txBody>
          </p:sp>
        </p:grpSp>
        <p:sp>
          <p:nvSpPr>
            <p:cNvPr id="6" name="Text Box 37"/>
            <p:cNvSpPr txBox="1">
              <a:spLocks noChangeArrowheads="1"/>
            </p:cNvSpPr>
            <p:nvPr/>
          </p:nvSpPr>
          <p:spPr bwMode="gray">
            <a:xfrm>
              <a:off x="3243" y="3472"/>
              <a:ext cx="405" cy="250"/>
            </a:xfrm>
            <a:prstGeom prst="rect">
              <a:avLst/>
            </a:prstGeom>
            <a:noFill/>
            <a:ln w="9525" algn="ctr">
              <a:noFill/>
              <a:miter lim="800000"/>
            </a:ln>
            <a:effectLst/>
          </p:spPr>
          <p:txBody>
            <a:bodyPr>
              <a:spAutoFit/>
            </a:bodyPr>
            <a:lstStyle/>
            <a:p>
              <a:r>
                <a:rPr dirty="0">
                  <a:solidFill>
                    <a:srgbClr val="000000"/>
                  </a:solidFill>
                  <a:effectLst>
                    <a:outerShdw blurRad="38100" dist="38100" dir="2700000">
                      <a:srgbClr val="FFFFFF"/>
                    </a:outerShdw>
                  </a:effectLst>
                  <a:latin typeface="Verdana" panose="020B0604030504040204" pitchFamily="34" charset="0"/>
                </a:rPr>
                <a:t>x</a:t>
              </a:r>
            </a:p>
          </p:txBody>
        </p:sp>
        <p:grpSp>
          <p:nvGrpSpPr>
            <p:cNvPr id="116789" name="Group 67"/>
            <p:cNvGrpSpPr/>
            <p:nvPr/>
          </p:nvGrpSpPr>
          <p:grpSpPr>
            <a:xfrm>
              <a:off x="4736" y="2712"/>
              <a:ext cx="360" cy="360"/>
              <a:chOff x="4360895" y="4929198"/>
              <a:chExt cx="571500" cy="571500"/>
            </a:xfrm>
          </p:grpSpPr>
          <p:sp>
            <p:nvSpPr>
              <p:cNvPr id="116790" name="Oval 35"/>
              <p:cNvSpPr/>
              <p:nvPr/>
            </p:nvSpPr>
            <p:spPr>
              <a:xfrm>
                <a:off x="4360895" y="4929198"/>
                <a:ext cx="571500" cy="571500"/>
              </a:xfrm>
              <a:prstGeom prst="ellipse">
                <a:avLst/>
              </a:prstGeom>
              <a:solidFill>
                <a:srgbClr val="000000"/>
              </a:solidFill>
              <a:ln w="9525" cap="flat" cmpd="sng">
                <a:solidFill>
                  <a:srgbClr val="000000"/>
                </a:solidFill>
                <a:prstDash val="solid"/>
                <a:headEnd type="none" w="med" len="med"/>
                <a:tailEnd type="none" w="med" len="med"/>
              </a:ln>
            </p:spPr>
            <p:txBody>
              <a:bodyPr wrap="none" anchor="ctr"/>
              <a:lstStyle/>
              <a:p>
                <a:pPr algn="l" eaLnBrk="1" hangingPunct="1"/>
                <a:endParaRPr b="0" dirty="0">
                  <a:solidFill>
                    <a:srgbClr val="000000"/>
                  </a:solidFill>
                  <a:latin typeface="Times New Roman" panose="02020603050405020304" pitchFamily="18" charset="0"/>
                </a:endParaRPr>
              </a:p>
            </p:txBody>
          </p:sp>
          <p:sp>
            <p:nvSpPr>
              <p:cNvPr id="116791" name="Freeform 36"/>
              <p:cNvSpPr/>
              <p:nvPr/>
            </p:nvSpPr>
            <p:spPr>
              <a:xfrm>
                <a:off x="4426209" y="4938723"/>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rgbClr val="000000"/>
              </a:solidFill>
              <a:ln w="0">
                <a:noFill/>
              </a:ln>
            </p:spPr>
            <p:txBody>
              <a:bodyPr/>
              <a:lstStyle/>
              <a:p>
                <a:pPr algn="l" eaLnBrk="1" hangingPunct="1"/>
                <a:endParaRPr b="0" dirty="0">
                  <a:solidFill>
                    <a:srgbClr val="000000"/>
                  </a:solidFill>
                  <a:latin typeface="Times New Roman" panose="02020603050405020304" pitchFamily="18" charset="0"/>
                </a:endParaRPr>
              </a:p>
            </p:txBody>
          </p:sp>
        </p:grpSp>
        <p:sp>
          <p:nvSpPr>
            <p:cNvPr id="7" name="Text Box 37"/>
            <p:cNvSpPr txBox="1">
              <a:spLocks noChangeArrowheads="1"/>
            </p:cNvSpPr>
            <p:nvPr/>
          </p:nvSpPr>
          <p:spPr bwMode="gray">
            <a:xfrm>
              <a:off x="4704" y="2757"/>
              <a:ext cx="405" cy="250"/>
            </a:xfrm>
            <a:prstGeom prst="rect">
              <a:avLst/>
            </a:prstGeom>
            <a:noFill/>
            <a:ln w="9525" algn="ctr">
              <a:noFill/>
              <a:miter lim="800000"/>
            </a:ln>
            <a:effectLst/>
          </p:spPr>
          <p:txBody>
            <a:bodyPr wrap="square">
              <a:spAutoFit/>
            </a:bodyPr>
            <a:lstStyle/>
            <a:p>
              <a:r>
                <a:rPr dirty="0">
                  <a:solidFill>
                    <a:srgbClr val="FFFFFF"/>
                  </a:solidFill>
                  <a:effectLst>
                    <a:outerShdw blurRad="38100" dist="38100" dir="2700000">
                      <a:srgbClr val="000000"/>
                    </a:outerShdw>
                  </a:effectLst>
                  <a:latin typeface="Verdana" panose="020B0604030504040204" pitchFamily="34" charset="0"/>
                </a:rPr>
                <a:t>u</a:t>
              </a:r>
            </a:p>
          </p:txBody>
        </p:sp>
        <p:sp>
          <p:nvSpPr>
            <p:cNvPr id="116793" name="Isosceles Triangle 116792"/>
            <p:cNvSpPr/>
            <p:nvPr/>
          </p:nvSpPr>
          <p:spPr>
            <a:xfrm>
              <a:off x="4736" y="1200"/>
              <a:ext cx="448" cy="336"/>
            </a:xfrm>
            <a:prstGeom prst="triangle">
              <a:avLst>
                <a:gd name="adj" fmla="val 50000"/>
              </a:avLst>
            </a:prstGeom>
            <a:solidFill>
              <a:schemeClr val="tx1"/>
            </a:solidFill>
            <a:ln w="3175" cap="flat" cmpd="sng">
              <a:solidFill>
                <a:schemeClr val="bg2"/>
              </a:solidFill>
              <a:prstDash val="solid"/>
              <a:miter/>
              <a:headEnd type="none" w="med" len="med"/>
              <a:tailEnd type="none" w="med" len="med"/>
            </a:ln>
          </p:spPr>
          <p:txBody>
            <a:bodyPr/>
            <a:lstStyle/>
            <a:p>
              <a:endParaRPr lang="en-US"/>
            </a:p>
          </p:txBody>
        </p:sp>
        <p:cxnSp>
          <p:nvCxnSpPr>
            <p:cNvPr id="116794" name="Straight Arrow Connector 116793"/>
            <p:cNvCxnSpPr>
              <a:stCxn id="116793" idx="3"/>
              <a:endCxn id="116773" idx="0"/>
            </p:cNvCxnSpPr>
            <p:nvPr/>
          </p:nvCxnSpPr>
          <p:spPr>
            <a:xfrm flipH="1">
              <a:off x="4241" y="1536"/>
              <a:ext cx="719" cy="376"/>
            </a:xfrm>
            <a:prstGeom prst="straightConnector1">
              <a:avLst/>
            </a:prstGeom>
            <a:ln w="3175" cap="flat" cmpd="sng">
              <a:solidFill>
                <a:schemeClr val="bg2"/>
              </a:solidFill>
              <a:prstDash val="solid"/>
              <a:headEnd type="none" w="med" len="med"/>
              <a:tailEnd type="none" w="med" len="med"/>
            </a:ln>
          </p:spPr>
        </p:cxnSp>
      </p:grpSp>
      <p:sp>
        <p:nvSpPr>
          <p:cNvPr id="116795" name="Right Arrow 116794"/>
          <p:cNvSpPr/>
          <p:nvPr/>
        </p:nvSpPr>
        <p:spPr>
          <a:xfrm>
            <a:off x="3855085" y="4221480"/>
            <a:ext cx="2120900" cy="355600"/>
          </a:xfrm>
          <a:prstGeom prst="rightArrow">
            <a:avLst>
              <a:gd name="adj1" fmla="val 50000"/>
              <a:gd name="adj2" fmla="val 149107"/>
            </a:avLst>
          </a:prstGeom>
          <a:solidFill>
            <a:schemeClr val="tx1"/>
          </a:solidFill>
          <a:ln w="3175" cap="flat" cmpd="sng">
            <a:solidFill>
              <a:schemeClr val="bg2"/>
            </a:solidFill>
            <a:prstDash val="solid"/>
            <a:miter/>
            <a:headEnd type="none" w="med" len="med"/>
            <a:tailEnd type="none" w="med" len="med"/>
          </a:ln>
        </p:spPr>
        <p:txBody>
          <a:bodyPr/>
          <a:lstStyle/>
          <a:p>
            <a:endParaRPr lang="en-US"/>
          </a:p>
        </p:txBody>
      </p:sp>
    </p:spTree>
    <p:extLst>
      <p:ext uri="{BB962C8B-B14F-4D97-AF65-F5344CB8AC3E}">
        <p14:creationId xmlns:p14="http://schemas.microsoft.com/office/powerpoint/2010/main" val="32329051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116795"/>
                                        </p:tgtEl>
                                        <p:attrNameLst>
                                          <p:attrName>style.visibility</p:attrName>
                                        </p:attrNameLst>
                                      </p:cBhvr>
                                      <p:to>
                                        <p:strVal val="visible"/>
                                      </p:to>
                                    </p:set>
                                    <p:anim calcmode="lin" valueType="num">
                                      <p:cBhvr additive="base">
                                        <p:cTn id="7" dur="5000" fill="hold"/>
                                        <p:tgtEl>
                                          <p:spTgt spid="116795"/>
                                        </p:tgtEl>
                                        <p:attrNameLst>
                                          <p:attrName>ppt_x</p:attrName>
                                        </p:attrNameLst>
                                      </p:cBhvr>
                                      <p:tavLst>
                                        <p:tav tm="0">
                                          <p:val>
                                            <p:strVal val="#ppt_x"/>
                                          </p:val>
                                        </p:tav>
                                        <p:tav tm="100000">
                                          <p:val>
                                            <p:strVal val="#ppt_x"/>
                                          </p:val>
                                        </p:tav>
                                      </p:tavLst>
                                    </p:anim>
                                    <p:anim calcmode="lin" valueType="num">
                                      <p:cBhvr additive="base">
                                        <p:cTn id="8" dur="5000" fill="hold"/>
                                        <p:tgtEl>
                                          <p:spTgt spid="1167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693420"/>
            <a:ext cx="9144000" cy="489585"/>
          </a:xfrm>
        </p:spPr>
        <p:txBody>
          <a:bodyPr>
            <a:normAutofit fontScale="90000"/>
          </a:bodyPr>
          <a:lstStyle/>
          <a:p>
            <a:r>
              <a:rPr lang="en-US" dirty="0">
                <a:solidFill>
                  <a:schemeClr val="accent1">
                    <a:lumMod val="75000"/>
                  </a:schemeClr>
                </a:solidFill>
                <a:sym typeface="+mn-ea"/>
              </a:rPr>
              <a:t/>
            </a:r>
            <a:br>
              <a:rPr lang="en-US" dirty="0">
                <a:solidFill>
                  <a:schemeClr val="accent1">
                    <a:lumMod val="75000"/>
                  </a:schemeClr>
                </a:solidFill>
                <a:sym typeface="+mn-ea"/>
              </a:rPr>
            </a:br>
            <a:r>
              <a:rPr lang="en-US" dirty="0">
                <a:solidFill>
                  <a:schemeClr val="accent1">
                    <a:lumMod val="75000"/>
                  </a:schemeClr>
                </a:solidFill>
                <a:sym typeface="+mn-ea"/>
              </a:rPr>
              <a:t/>
            </a:r>
            <a:br>
              <a:rPr lang="en-US" dirty="0">
                <a:solidFill>
                  <a:schemeClr val="accent1">
                    <a:lumMod val="75000"/>
                  </a:schemeClr>
                </a:solidFill>
                <a:sym typeface="+mn-ea"/>
              </a:rPr>
            </a:br>
            <a:r>
              <a:rPr lang="en-US" dirty="0">
                <a:sym typeface="+mn-ea"/>
              </a:rPr>
              <a:t/>
            </a:r>
            <a:br>
              <a:rPr lang="en-US"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3200" dirty="0">
                <a:latin typeface="Times New Roman" panose="02020603050405020304" pitchFamily="18" charset="0"/>
                <a:cs typeface="Times New Roman" panose="02020603050405020304" pitchFamily="18" charset="0"/>
                <a:sym typeface="+mn-ea"/>
              </a:rPr>
              <a:t/>
            </a:r>
            <a:br>
              <a:rPr lang="en-US" sz="3200" dirty="0">
                <a:latin typeface="Times New Roman" panose="02020603050405020304" pitchFamily="18" charset="0"/>
                <a:cs typeface="Times New Roman" panose="02020603050405020304" pitchFamily="18" charset="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3200" dirty="0">
                <a:latin typeface="Times New Roman" panose="02020603050405020304" pitchFamily="18" charset="0"/>
                <a:cs typeface="Times New Roman" panose="02020603050405020304" pitchFamily="18" charset="0"/>
                <a:sym typeface="+mn-ea"/>
              </a:rPr>
              <a:t/>
            </a:r>
            <a:br>
              <a:rPr lang="en-US" sz="3200" dirty="0">
                <a:latin typeface="Times New Roman" panose="02020603050405020304" pitchFamily="18" charset="0"/>
                <a:cs typeface="Times New Roman" panose="02020603050405020304" pitchFamily="18" charset="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rgbClr val="FFC000"/>
                </a:solidFill>
                <a:latin typeface="Times New Roman" panose="02020603050405020304" pitchFamily="18" charset="0"/>
                <a:cs typeface="Times New Roman" panose="02020603050405020304" pitchFamily="18" charset="0"/>
              </a:rPr>
              <a:t>II. CÂY NHỊ PHÂN TÌM KIẾM</a:t>
            </a:r>
            <a:endParaRPr lang="en-US" sz="3100"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524000" y="1367073"/>
            <a:ext cx="9144000" cy="5015620"/>
          </a:xfrm>
        </p:spPr>
        <p:txBody>
          <a:bodyPr>
            <a:normAutofit/>
          </a:bodyPr>
          <a:lstStyle/>
          <a:p>
            <a:r>
              <a:rPr lang="en-US" dirty="0" smtClean="0">
                <a:solidFill>
                  <a:schemeClr val="tx1"/>
                </a:solidFill>
                <a:sym typeface="+mn-ea"/>
              </a:rPr>
              <a:t>	</a:t>
            </a:r>
            <a:r>
              <a:rPr lang="en-US" dirty="0">
                <a:solidFill>
                  <a:schemeClr val="tx1"/>
                </a:solidFill>
                <a:latin typeface="Times New Roman" panose="02020603050405020304" pitchFamily="18" charset="0"/>
                <a:cs typeface="Times New Roman" panose="02020603050405020304" pitchFamily="18" charset="0"/>
              </a:rPr>
              <a:t>3.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loại</a:t>
            </a:r>
            <a:r>
              <a:rPr lang="en-US" dirty="0">
                <a:solidFill>
                  <a:schemeClr val="tx1"/>
                </a:solidFill>
                <a:latin typeface="Times New Roman" panose="02020603050405020304" pitchFamily="18" charset="0"/>
                <a:cs typeface="Times New Roman" panose="02020603050405020304" pitchFamily="18" charset="0"/>
              </a:rPr>
              <a:t> CNPTK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3.2.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3.2.3. </a:t>
            </a:r>
            <a:r>
              <a:rPr lang="en-US" dirty="0" err="1">
                <a:solidFill>
                  <a:schemeClr val="tx1"/>
                </a:solidFill>
                <a:latin typeface="Times New Roman" panose="02020603050405020304" pitchFamily="18" charset="0"/>
                <a:cs typeface="Times New Roman" panose="02020603050405020304" pitchFamily="18" charset="0"/>
              </a:rPr>
              <a:t>Cây</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ĐỎ</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bg1">
                    <a:lumMod val="50000"/>
                    <a:lumOff val="50000"/>
                  </a:schemeClr>
                </a:solidFill>
                <a:latin typeface="Times New Roman" panose="02020603050405020304" pitchFamily="18" charset="0"/>
                <a:cs typeface="Times New Roman" panose="02020603050405020304" pitchFamily="18" charset="0"/>
              </a:rPr>
              <a:t>ĐEN</a:t>
            </a:r>
            <a:endParaRPr lang="en-US" dirty="0">
              <a:solidFill>
                <a:schemeClr val="accent1">
                  <a:lumMod val="50000"/>
                </a:schemeClr>
              </a:solidFill>
              <a:sym typeface="+mn-ea"/>
            </a:endParaRPr>
          </a:p>
          <a:p>
            <a:pPr algn="l"/>
            <a:r>
              <a:rPr lang="en-US" dirty="0" smtClean="0">
                <a:solidFill>
                  <a:schemeClr val="tx1"/>
                </a:solidFill>
                <a:sym typeface="+mn-ea"/>
              </a:rPr>
              <a:t>+ </a:t>
            </a:r>
            <a:r>
              <a:rPr lang="en-US" dirty="0" err="1">
                <a:solidFill>
                  <a:schemeClr val="tx1"/>
                </a:solidFill>
                <a:sym typeface="+mn-ea"/>
              </a:rPr>
              <a:t>Thêm</a:t>
            </a:r>
            <a:r>
              <a:rPr lang="en-US" dirty="0">
                <a:solidFill>
                  <a:schemeClr val="tx1"/>
                </a:solidFill>
                <a:sym typeface="+mn-ea"/>
              </a:rPr>
              <a:t> node:</a:t>
            </a:r>
          </a:p>
          <a:p>
            <a:pPr algn="l">
              <a:buFont typeface="Arial" panose="020B0604020202020204" pitchFamily="34" charset="0"/>
            </a:pPr>
            <a:r>
              <a:rPr lang="en-US" dirty="0" err="1">
                <a:solidFill>
                  <a:schemeClr val="tx1"/>
                </a:solidFill>
              </a:rPr>
              <a:t>Trường</a:t>
            </a:r>
            <a:r>
              <a:rPr lang="en-US" dirty="0">
                <a:solidFill>
                  <a:schemeClr val="tx1"/>
                </a:solidFill>
              </a:rPr>
              <a:t> </a:t>
            </a:r>
            <a:r>
              <a:rPr lang="en-US" dirty="0" err="1">
                <a:solidFill>
                  <a:schemeClr val="tx1"/>
                </a:solidFill>
              </a:rPr>
              <a:t>hợp</a:t>
            </a:r>
            <a:r>
              <a:rPr lang="en-US" dirty="0">
                <a:solidFill>
                  <a:schemeClr val="tx1"/>
                </a:solidFill>
              </a:rPr>
              <a:t> 4: </a:t>
            </a:r>
            <a:r>
              <a:rPr lang="en-US" dirty="0" err="1">
                <a:solidFill>
                  <a:schemeClr val="tx1"/>
                </a:solidFill>
              </a:rPr>
              <a:t>Nút</a:t>
            </a:r>
            <a:r>
              <a:rPr lang="en-US" dirty="0">
                <a:solidFill>
                  <a:schemeClr val="tx1"/>
                </a:solidFill>
              </a:rPr>
              <a:t> cha P </a:t>
            </a:r>
            <a:r>
              <a:rPr lang="en-US" dirty="0" err="1">
                <a:solidFill>
                  <a:schemeClr val="tx1"/>
                </a:solidFill>
              </a:rPr>
              <a:t>là</a:t>
            </a:r>
            <a:r>
              <a:rPr lang="en-US" dirty="0">
                <a:solidFill>
                  <a:schemeClr val="tx1"/>
                </a:solidFill>
              </a:rPr>
              <a:t> </a:t>
            </a:r>
            <a:r>
              <a:rPr lang="en-US" dirty="0" err="1">
                <a:solidFill>
                  <a:schemeClr val="tx1"/>
                </a:solidFill>
              </a:rPr>
              <a:t>đỏ</a:t>
            </a:r>
            <a:r>
              <a:rPr lang="en-US" dirty="0">
                <a:solidFill>
                  <a:schemeClr val="tx1"/>
                </a:solidFill>
              </a:rPr>
              <a:t> </a:t>
            </a:r>
            <a:r>
              <a:rPr lang="en-US" dirty="0" err="1">
                <a:solidFill>
                  <a:schemeClr val="tx1"/>
                </a:solidFill>
              </a:rPr>
              <a:t>nhưng</a:t>
            </a:r>
            <a:r>
              <a:rPr lang="en-US" dirty="0">
                <a:solidFill>
                  <a:schemeClr val="tx1"/>
                </a:solidFill>
              </a:rPr>
              <a:t> </a:t>
            </a:r>
            <a:r>
              <a:rPr lang="en-US" dirty="0" err="1">
                <a:solidFill>
                  <a:schemeClr val="tx1"/>
                </a:solidFill>
              </a:rPr>
              <a:t>nút</a:t>
            </a:r>
            <a:r>
              <a:rPr lang="en-US" dirty="0">
                <a:solidFill>
                  <a:schemeClr val="tx1"/>
                </a:solidFill>
              </a:rPr>
              <a:t> </a:t>
            </a:r>
            <a:r>
              <a:rPr lang="en-US" dirty="0" err="1">
                <a:solidFill>
                  <a:schemeClr val="tx1"/>
                </a:solidFill>
              </a:rPr>
              <a:t>chú</a:t>
            </a:r>
            <a:r>
              <a:rPr lang="en-US" dirty="0">
                <a:solidFill>
                  <a:schemeClr val="tx1"/>
                </a:solidFill>
              </a:rPr>
              <a:t> </a:t>
            </a:r>
            <a:r>
              <a:rPr lang="en-US" dirty="0" err="1">
                <a:solidFill>
                  <a:schemeClr val="tx1"/>
                </a:solidFill>
              </a:rPr>
              <a:t>bác</a:t>
            </a:r>
            <a:r>
              <a:rPr lang="en-US" dirty="0">
                <a:solidFill>
                  <a:schemeClr val="tx1"/>
                </a:solidFill>
              </a:rPr>
              <a:t> U </a:t>
            </a:r>
            <a:r>
              <a:rPr lang="en-US" dirty="0" err="1">
                <a:solidFill>
                  <a:schemeClr val="tx1"/>
                </a:solidFill>
              </a:rPr>
              <a:t>là</a:t>
            </a:r>
            <a:r>
              <a:rPr lang="en-US" dirty="0">
                <a:solidFill>
                  <a:schemeClr val="tx1"/>
                </a:solidFill>
              </a:rPr>
              <a:t> </a:t>
            </a:r>
            <a:r>
              <a:rPr lang="en-US" dirty="0" err="1">
                <a:solidFill>
                  <a:schemeClr val="tx1"/>
                </a:solidFill>
              </a:rPr>
              <a:t>đen</a:t>
            </a:r>
            <a:endParaRPr lang="en-US" dirty="0">
              <a:solidFill>
                <a:schemeClr val="tx1"/>
              </a:solidFill>
            </a:endParaRPr>
          </a:p>
        </p:txBody>
      </p:sp>
      <p:pic>
        <p:nvPicPr>
          <p:cNvPr id="2" name="Picture 1" descr="50894"/>
          <p:cNvPicPr>
            <a:picLocks noChangeAspect="1"/>
          </p:cNvPicPr>
          <p:nvPr/>
        </p:nvPicPr>
        <p:blipFill>
          <a:blip r:embed="rId2"/>
          <a:stretch>
            <a:fillRect/>
          </a:stretch>
        </p:blipFill>
        <p:spPr>
          <a:xfrm>
            <a:off x="4298950" y="3574986"/>
            <a:ext cx="3594100" cy="2136140"/>
          </a:xfrm>
          <a:prstGeom prst="rect">
            <a:avLst/>
          </a:prstGeom>
        </p:spPr>
      </p:pic>
    </p:spTree>
    <p:extLst>
      <p:ext uri="{BB962C8B-B14F-4D97-AF65-F5344CB8AC3E}">
        <p14:creationId xmlns:p14="http://schemas.microsoft.com/office/powerpoint/2010/main" val="2489608679"/>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495425" y="561975"/>
            <a:ext cx="9144000" cy="424819"/>
          </a:xfrm>
        </p:spPr>
        <p:txBody>
          <a:bodyPr>
            <a:normAutofit fontScale="90000"/>
          </a:bodyPr>
          <a:lstStyle/>
          <a:p>
            <a:r>
              <a:rPr lang="en-US" dirty="0">
                <a:solidFill>
                  <a:schemeClr val="accent1">
                    <a:lumMod val="75000"/>
                  </a:schemeClr>
                </a:solidFill>
                <a:sym typeface="+mn-ea"/>
              </a:rPr>
              <a:t/>
            </a:r>
            <a:br>
              <a:rPr lang="en-US" dirty="0">
                <a:solidFill>
                  <a:schemeClr val="accent1">
                    <a:lumMod val="75000"/>
                  </a:schemeClr>
                </a:solidFill>
                <a:sym typeface="+mn-ea"/>
              </a:rPr>
            </a:br>
            <a:r>
              <a:rPr lang="en-US" dirty="0">
                <a:solidFill>
                  <a:schemeClr val="accent1">
                    <a:lumMod val="75000"/>
                  </a:schemeClr>
                </a:solidFill>
                <a:sym typeface="+mn-ea"/>
              </a:rPr>
              <a:t/>
            </a:r>
            <a:br>
              <a:rPr lang="en-US" dirty="0">
                <a:solidFill>
                  <a:schemeClr val="accent1">
                    <a:lumMod val="75000"/>
                  </a:schemeClr>
                </a:solidFill>
                <a:sym typeface="+mn-ea"/>
              </a:rPr>
            </a:br>
            <a:r>
              <a:rPr lang="en-US" dirty="0">
                <a:sym typeface="+mn-ea"/>
              </a:rPr>
              <a:t/>
            </a:r>
            <a:br>
              <a:rPr lang="en-US"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3200" dirty="0">
                <a:latin typeface="Times New Roman" panose="02020603050405020304" pitchFamily="18" charset="0"/>
                <a:cs typeface="Times New Roman" panose="02020603050405020304" pitchFamily="18" charset="0"/>
                <a:sym typeface="+mn-ea"/>
              </a:rPr>
              <a:t/>
            </a:r>
            <a:br>
              <a:rPr lang="en-US" sz="3200" dirty="0">
                <a:latin typeface="Times New Roman" panose="02020603050405020304" pitchFamily="18" charset="0"/>
                <a:cs typeface="Times New Roman" panose="02020603050405020304" pitchFamily="18" charset="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3200" dirty="0">
                <a:latin typeface="Times New Roman" panose="02020603050405020304" pitchFamily="18" charset="0"/>
                <a:cs typeface="Times New Roman" panose="02020603050405020304" pitchFamily="18" charset="0"/>
                <a:sym typeface="+mn-ea"/>
              </a:rPr>
              <a:t/>
            </a:r>
            <a:br>
              <a:rPr lang="en-US" sz="3200" dirty="0">
                <a:latin typeface="Times New Roman" panose="02020603050405020304" pitchFamily="18" charset="0"/>
                <a:cs typeface="Times New Roman" panose="02020603050405020304" pitchFamily="18" charset="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rgbClr val="FFC000"/>
                </a:solidFill>
                <a:latin typeface="Times New Roman" panose="02020603050405020304" pitchFamily="18" charset="0"/>
                <a:cs typeface="Times New Roman" panose="02020603050405020304" pitchFamily="18" charset="0"/>
              </a:rPr>
              <a:t>II. CÂY NHỊ PHÂN TÌM KIẾM</a:t>
            </a:r>
            <a:endParaRPr lang="en-US" sz="3100"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524000" y="986795"/>
            <a:ext cx="9144000" cy="4749796"/>
          </a:xfrm>
        </p:spPr>
        <p:txBody>
          <a:bodyPr>
            <a:normAutofit/>
          </a:bodyPr>
          <a:lstStyle/>
          <a:p>
            <a:pPr algn="l"/>
            <a:r>
              <a:rPr lang="en-US" dirty="0" err="1">
                <a:solidFill>
                  <a:schemeClr val="accent1">
                    <a:lumMod val="50000"/>
                  </a:schemeClr>
                </a:solidFill>
              </a:rPr>
              <a:t>Phép</a:t>
            </a:r>
            <a:r>
              <a:rPr lang="en-US" dirty="0">
                <a:solidFill>
                  <a:schemeClr val="accent1">
                    <a:lumMod val="50000"/>
                  </a:schemeClr>
                </a:solidFill>
              </a:rPr>
              <a:t> Quay:</a:t>
            </a:r>
          </a:p>
        </p:txBody>
      </p:sp>
      <p:grpSp>
        <p:nvGrpSpPr>
          <p:cNvPr id="76825" name="Group 64"/>
          <p:cNvGrpSpPr/>
          <p:nvPr/>
        </p:nvGrpSpPr>
        <p:grpSpPr>
          <a:xfrm>
            <a:off x="7419658" y="1497013"/>
            <a:ext cx="3719512" cy="4217987"/>
            <a:chOff x="4786314" y="1500174"/>
            <a:chExt cx="3719541" cy="4218001"/>
          </a:xfrm>
        </p:grpSpPr>
        <p:cxnSp>
          <p:nvCxnSpPr>
            <p:cNvPr id="29" name="Straight Arrow Connector 28"/>
            <p:cNvCxnSpPr>
              <a:stCxn id="45" idx="5"/>
              <a:endCxn id="53" idx="0"/>
            </p:cNvCxnSpPr>
            <p:nvPr/>
          </p:nvCxnSpPr>
          <p:spPr>
            <a:xfrm rot="16200000" flipH="1">
              <a:off x="6153205" y="2966286"/>
              <a:ext cx="1004454" cy="905230"/>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pSp>
          <p:nvGrpSpPr>
            <p:cNvPr id="76827" name="Group 43"/>
            <p:cNvGrpSpPr/>
            <p:nvPr/>
          </p:nvGrpSpPr>
          <p:grpSpPr>
            <a:xfrm>
              <a:off x="6786578" y="3857628"/>
              <a:ext cx="1719277" cy="1844682"/>
              <a:chOff x="3643309" y="2214554"/>
              <a:chExt cx="1719277" cy="1844682"/>
            </a:xfrm>
          </p:grpSpPr>
          <p:grpSp>
            <p:nvGrpSpPr>
              <p:cNvPr id="76828" name="Group 33"/>
              <p:cNvGrpSpPr/>
              <p:nvPr/>
            </p:nvGrpSpPr>
            <p:grpSpPr>
              <a:xfrm>
                <a:off x="3643309" y="2214554"/>
                <a:ext cx="642938" cy="571500"/>
                <a:chOff x="1434" y="1968"/>
                <a:chExt cx="486" cy="432"/>
              </a:xfrm>
            </p:grpSpPr>
            <p:grpSp>
              <p:nvGrpSpPr>
                <p:cNvPr id="76829" name="Group 34"/>
                <p:cNvGrpSpPr/>
                <p:nvPr/>
              </p:nvGrpSpPr>
              <p:grpSpPr>
                <a:xfrm>
                  <a:off x="1488" y="1968"/>
                  <a:ext cx="432" cy="432"/>
                  <a:chOff x="2016" y="1920"/>
                  <a:chExt cx="1680" cy="1680"/>
                </a:xfrm>
              </p:grpSpPr>
              <p:sp>
                <p:nvSpPr>
                  <p:cNvPr id="54" name="Oval 35"/>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6831" name="Freeform 36"/>
                  <p:cNvSpPr/>
                  <p:nvPr/>
                </p:nvSpPr>
                <p:spPr>
                  <a:xfrm>
                    <a:off x="2208" y="1948"/>
                    <a:ext cx="1296" cy="634"/>
                  </a:xfrm>
                  <a:custGeom>
                    <a:avLst/>
                    <a:gdLst>
                      <a:gd name="txL" fmla="*/ 0 w 1321"/>
                      <a:gd name="txT" fmla="*/ 0 h 712"/>
                      <a:gd name="txR" fmla="*/ 1321 w 1321"/>
                      <a:gd name="txB" fmla="*/ 712 h 712"/>
                    </a:gdLst>
                    <a:ahLst/>
                    <a:cxnLst>
                      <a:cxn ang="0">
                        <a:pos x="1205" y="252"/>
                      </a:cxn>
                      <a:cxn ang="0">
                        <a:pos x="1220" y="279"/>
                      </a:cxn>
                      <a:cxn ang="0">
                        <a:pos x="1223" y="302"/>
                      </a:cxn>
                      <a:cxn ang="0">
                        <a:pos x="1218" y="324"/>
                      </a:cxn>
                      <a:cxn ang="0">
                        <a:pos x="1202" y="345"/>
                      </a:cxn>
                      <a:cxn ang="0">
                        <a:pos x="1178" y="364"/>
                      </a:cxn>
                      <a:cxn ang="0">
                        <a:pos x="1148" y="380"/>
                      </a:cxn>
                      <a:cxn ang="0">
                        <a:pos x="1108" y="394"/>
                      </a:cxn>
                      <a:cxn ang="0">
                        <a:pos x="1063" y="409"/>
                      </a:cxn>
                      <a:cxn ang="0">
                        <a:pos x="1011" y="419"/>
                      </a:cxn>
                      <a:cxn ang="0">
                        <a:pos x="955" y="429"/>
                      </a:cxn>
                      <a:cxn ang="0">
                        <a:pos x="896" y="436"/>
                      </a:cxn>
                      <a:cxn ang="0">
                        <a:pos x="830" y="443"/>
                      </a:cxn>
                      <a:cxn ang="0">
                        <a:pos x="763" y="446"/>
                      </a:cxn>
                      <a:cxn ang="0">
                        <a:pos x="737" y="448"/>
                      </a:cxn>
                      <a:cxn ang="0">
                        <a:pos x="441" y="448"/>
                      </a:cxn>
                      <a:cxn ang="0">
                        <a:pos x="437" y="448"/>
                      </a:cxn>
                      <a:cxn ang="0">
                        <a:pos x="379" y="445"/>
                      </a:cxn>
                      <a:cxn ang="0">
                        <a:pos x="323" y="443"/>
                      </a:cxn>
                      <a:cxn ang="0">
                        <a:pos x="270" y="438"/>
                      </a:cxn>
                      <a:cxn ang="0">
                        <a:pos x="219" y="434"/>
                      </a:cxn>
                      <a:cxn ang="0">
                        <a:pos x="173" y="426"/>
                      </a:cxn>
                      <a:cxn ang="0">
                        <a:pos x="130" y="416"/>
                      </a:cxn>
                      <a:cxn ang="0">
                        <a:pos x="94" y="408"/>
                      </a:cxn>
                      <a:cxn ang="0">
                        <a:pos x="63" y="396"/>
                      </a:cxn>
                      <a:cxn ang="0">
                        <a:pos x="35" y="382"/>
                      </a:cxn>
                      <a:cxn ang="0">
                        <a:pos x="18" y="366"/>
                      </a:cxn>
                      <a:cxn ang="0">
                        <a:pos x="6" y="348"/>
                      </a:cxn>
                      <a:cxn ang="0">
                        <a:pos x="0" y="329"/>
                      </a:cxn>
                      <a:cxn ang="0">
                        <a:pos x="0" y="327"/>
                      </a:cxn>
                      <a:cxn ang="0">
                        <a:pos x="4" y="306"/>
                      </a:cxn>
                      <a:cxn ang="0">
                        <a:pos x="16" y="280"/>
                      </a:cxn>
                      <a:cxn ang="0">
                        <a:pos x="47" y="232"/>
                      </a:cxn>
                      <a:cxn ang="0">
                        <a:pos x="86" y="188"/>
                      </a:cxn>
                      <a:cxn ang="0">
                        <a:pos x="135" y="148"/>
                      </a:cxn>
                      <a:cxn ang="0">
                        <a:pos x="188" y="111"/>
                      </a:cxn>
                      <a:cxn ang="0">
                        <a:pos x="250" y="78"/>
                      </a:cxn>
                      <a:cxn ang="0">
                        <a:pos x="317" y="52"/>
                      </a:cxn>
                      <a:cxn ang="0">
                        <a:pos x="384" y="29"/>
                      </a:cxn>
                      <a:cxn ang="0">
                        <a:pos x="461" y="13"/>
                      </a:cxn>
                      <a:cxn ang="0">
                        <a:pos x="538" y="4"/>
                      </a:cxn>
                      <a:cxn ang="0">
                        <a:pos x="618" y="0"/>
                      </a:cxn>
                      <a:cxn ang="0">
                        <a:pos x="618" y="0"/>
                      </a:cxn>
                      <a:cxn ang="0">
                        <a:pos x="703" y="4"/>
                      </a:cxn>
                      <a:cxn ang="0">
                        <a:pos x="785" y="14"/>
                      </a:cxn>
                      <a:cxn ang="0">
                        <a:pos x="863" y="33"/>
                      </a:cxn>
                      <a:cxn ang="0">
                        <a:pos x="936" y="56"/>
                      </a:cxn>
                      <a:cxn ang="0">
                        <a:pos x="1003" y="86"/>
                      </a:cxn>
                      <a:cxn ang="0">
                        <a:pos x="1064" y="122"/>
                      </a:cxn>
                      <a:cxn ang="0">
                        <a:pos x="1119" y="161"/>
                      </a:cxn>
                      <a:cxn ang="0">
                        <a:pos x="1166" y="204"/>
                      </a:cxn>
                      <a:cxn ang="0">
                        <a:pos x="1205" y="252"/>
                      </a:cxn>
                      <a:cxn ang="0">
                        <a:pos x="1205" y="252"/>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53" name="Text Box 37"/>
                <p:cNvSpPr txBox="1">
                  <a:spLocks noChangeArrowheads="1"/>
                </p:cNvSpPr>
                <p:nvPr/>
              </p:nvSpPr>
              <p:spPr bwMode="gray">
                <a:xfrm>
                  <a:off x="1434" y="2016"/>
                  <a:ext cx="486" cy="302"/>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y</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grpSp>
          <p:cxnSp>
            <p:nvCxnSpPr>
              <p:cNvPr id="49" name="Straight Arrow Connector 48"/>
              <p:cNvCxnSpPr/>
              <p:nvPr/>
            </p:nvCxnSpPr>
            <p:spPr>
              <a:xfrm rot="16200000" flipH="1">
                <a:off x="4166832" y="2738077"/>
                <a:ext cx="738900" cy="667466"/>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aphicFrame>
            <p:nvGraphicFramePr>
              <p:cNvPr id="76834" name="Object 5"/>
              <p:cNvGraphicFramePr/>
              <p:nvPr/>
            </p:nvGraphicFramePr>
            <p:xfrm>
              <a:off x="4708536" y="3298824"/>
              <a:ext cx="654050" cy="760412"/>
            </p:xfrm>
            <a:graphic>
              <a:graphicData uri="http://schemas.openxmlformats.org/presentationml/2006/ole">
                <mc:AlternateContent xmlns:mc="http://schemas.openxmlformats.org/markup-compatibility/2006">
                  <mc:Choice xmlns:v="urn:schemas-microsoft-com:vml" Requires="v">
                    <p:oleObj spid="_x0000_s2188" r:id="rId3" imgW="127000" imgH="164465" progId="Equation.DSMT4">
                      <p:embed/>
                    </p:oleObj>
                  </mc:Choice>
                  <mc:Fallback>
                    <p:oleObj r:id="rId3" imgW="127000" imgH="164465" progId="Equation.DSMT4">
                      <p:embed/>
                      <p:pic>
                        <p:nvPicPr>
                          <p:cNvPr id="0" name=""/>
                          <p:cNvPicPr/>
                          <p:nvPr/>
                        </p:nvPicPr>
                        <p:blipFill>
                          <a:blip r:embed="rId4"/>
                          <a:stretch>
                            <a:fillRect/>
                          </a:stretch>
                        </p:blipFill>
                        <p:spPr>
                          <a:xfrm>
                            <a:off x="4708536" y="3298824"/>
                            <a:ext cx="654050" cy="760412"/>
                          </a:xfrm>
                          <a:prstGeom prst="rect">
                            <a:avLst/>
                          </a:prstGeom>
                          <a:noFill/>
                          <a:ln w="38100">
                            <a:noFill/>
                            <a:miter/>
                          </a:ln>
                        </p:spPr>
                      </p:pic>
                    </p:oleObj>
                  </mc:Fallback>
                </mc:AlternateContent>
              </a:graphicData>
            </a:graphic>
          </p:graphicFrame>
        </p:grpSp>
        <p:cxnSp>
          <p:nvCxnSpPr>
            <p:cNvPr id="30" name="Straight Arrow Connector 29"/>
            <p:cNvCxnSpPr>
              <a:endCxn id="44" idx="0"/>
            </p:cNvCxnSpPr>
            <p:nvPr/>
          </p:nvCxnSpPr>
          <p:spPr>
            <a:xfrm rot="16200000" flipH="1">
              <a:off x="5451085" y="1978412"/>
              <a:ext cx="992194" cy="35719"/>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32" name="Straight Arrow Connector 31"/>
            <p:cNvCxnSpPr>
              <a:stCxn id="54" idx="2"/>
            </p:cNvCxnSpPr>
            <p:nvPr/>
          </p:nvCxnSpPr>
          <p:spPr>
            <a:xfrm rot="10800000" flipV="1">
              <a:off x="6072200" y="4143377"/>
              <a:ext cx="785816" cy="785821"/>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pSp>
          <p:nvGrpSpPr>
            <p:cNvPr id="76837" name="Group 44"/>
            <p:cNvGrpSpPr/>
            <p:nvPr/>
          </p:nvGrpSpPr>
          <p:grpSpPr>
            <a:xfrm>
              <a:off x="4786314" y="2428868"/>
              <a:ext cx="1500197" cy="2000264"/>
              <a:chOff x="2143108" y="3571876"/>
              <a:chExt cx="1500197" cy="2000264"/>
            </a:xfrm>
          </p:grpSpPr>
          <p:grpSp>
            <p:nvGrpSpPr>
              <p:cNvPr id="76838" name="Group 33"/>
              <p:cNvGrpSpPr/>
              <p:nvPr/>
            </p:nvGrpSpPr>
            <p:grpSpPr>
              <a:xfrm>
                <a:off x="3000367" y="3571876"/>
                <a:ext cx="642938" cy="571500"/>
                <a:chOff x="1434" y="1968"/>
                <a:chExt cx="486" cy="432"/>
              </a:xfrm>
            </p:grpSpPr>
            <p:grpSp>
              <p:nvGrpSpPr>
                <p:cNvPr id="76839" name="Group 34"/>
                <p:cNvGrpSpPr/>
                <p:nvPr/>
              </p:nvGrpSpPr>
              <p:grpSpPr>
                <a:xfrm>
                  <a:off x="1488" y="1968"/>
                  <a:ext cx="432" cy="432"/>
                  <a:chOff x="2016" y="1920"/>
                  <a:chExt cx="1680" cy="1680"/>
                </a:xfrm>
              </p:grpSpPr>
              <p:sp>
                <p:nvSpPr>
                  <p:cNvPr id="45" name="Oval 35"/>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6841" name="Freeform 36"/>
                  <p:cNvSpPr/>
                  <p:nvPr/>
                </p:nvSpPr>
                <p:spPr>
                  <a:xfrm>
                    <a:off x="2208" y="1948"/>
                    <a:ext cx="1296" cy="634"/>
                  </a:xfrm>
                  <a:custGeom>
                    <a:avLst/>
                    <a:gdLst>
                      <a:gd name="txL" fmla="*/ 0 w 1321"/>
                      <a:gd name="txT" fmla="*/ 0 h 712"/>
                      <a:gd name="txR" fmla="*/ 1321 w 1321"/>
                      <a:gd name="txB" fmla="*/ 712 h 712"/>
                    </a:gdLst>
                    <a:ahLst/>
                    <a:cxnLst>
                      <a:cxn ang="0">
                        <a:pos x="1205" y="252"/>
                      </a:cxn>
                      <a:cxn ang="0">
                        <a:pos x="1220" y="279"/>
                      </a:cxn>
                      <a:cxn ang="0">
                        <a:pos x="1223" y="302"/>
                      </a:cxn>
                      <a:cxn ang="0">
                        <a:pos x="1218" y="324"/>
                      </a:cxn>
                      <a:cxn ang="0">
                        <a:pos x="1202" y="345"/>
                      </a:cxn>
                      <a:cxn ang="0">
                        <a:pos x="1178" y="364"/>
                      </a:cxn>
                      <a:cxn ang="0">
                        <a:pos x="1148" y="380"/>
                      </a:cxn>
                      <a:cxn ang="0">
                        <a:pos x="1108" y="394"/>
                      </a:cxn>
                      <a:cxn ang="0">
                        <a:pos x="1063" y="409"/>
                      </a:cxn>
                      <a:cxn ang="0">
                        <a:pos x="1011" y="419"/>
                      </a:cxn>
                      <a:cxn ang="0">
                        <a:pos x="955" y="429"/>
                      </a:cxn>
                      <a:cxn ang="0">
                        <a:pos x="896" y="436"/>
                      </a:cxn>
                      <a:cxn ang="0">
                        <a:pos x="830" y="443"/>
                      </a:cxn>
                      <a:cxn ang="0">
                        <a:pos x="763" y="446"/>
                      </a:cxn>
                      <a:cxn ang="0">
                        <a:pos x="737" y="448"/>
                      </a:cxn>
                      <a:cxn ang="0">
                        <a:pos x="441" y="448"/>
                      </a:cxn>
                      <a:cxn ang="0">
                        <a:pos x="437" y="448"/>
                      </a:cxn>
                      <a:cxn ang="0">
                        <a:pos x="379" y="445"/>
                      </a:cxn>
                      <a:cxn ang="0">
                        <a:pos x="323" y="443"/>
                      </a:cxn>
                      <a:cxn ang="0">
                        <a:pos x="270" y="438"/>
                      </a:cxn>
                      <a:cxn ang="0">
                        <a:pos x="219" y="434"/>
                      </a:cxn>
                      <a:cxn ang="0">
                        <a:pos x="173" y="426"/>
                      </a:cxn>
                      <a:cxn ang="0">
                        <a:pos x="130" y="416"/>
                      </a:cxn>
                      <a:cxn ang="0">
                        <a:pos x="94" y="408"/>
                      </a:cxn>
                      <a:cxn ang="0">
                        <a:pos x="63" y="396"/>
                      </a:cxn>
                      <a:cxn ang="0">
                        <a:pos x="35" y="382"/>
                      </a:cxn>
                      <a:cxn ang="0">
                        <a:pos x="18" y="366"/>
                      </a:cxn>
                      <a:cxn ang="0">
                        <a:pos x="6" y="348"/>
                      </a:cxn>
                      <a:cxn ang="0">
                        <a:pos x="0" y="329"/>
                      </a:cxn>
                      <a:cxn ang="0">
                        <a:pos x="0" y="327"/>
                      </a:cxn>
                      <a:cxn ang="0">
                        <a:pos x="4" y="306"/>
                      </a:cxn>
                      <a:cxn ang="0">
                        <a:pos x="16" y="280"/>
                      </a:cxn>
                      <a:cxn ang="0">
                        <a:pos x="47" y="232"/>
                      </a:cxn>
                      <a:cxn ang="0">
                        <a:pos x="86" y="188"/>
                      </a:cxn>
                      <a:cxn ang="0">
                        <a:pos x="135" y="148"/>
                      </a:cxn>
                      <a:cxn ang="0">
                        <a:pos x="188" y="111"/>
                      </a:cxn>
                      <a:cxn ang="0">
                        <a:pos x="250" y="78"/>
                      </a:cxn>
                      <a:cxn ang="0">
                        <a:pos x="317" y="52"/>
                      </a:cxn>
                      <a:cxn ang="0">
                        <a:pos x="384" y="29"/>
                      </a:cxn>
                      <a:cxn ang="0">
                        <a:pos x="461" y="13"/>
                      </a:cxn>
                      <a:cxn ang="0">
                        <a:pos x="538" y="4"/>
                      </a:cxn>
                      <a:cxn ang="0">
                        <a:pos x="618" y="0"/>
                      </a:cxn>
                      <a:cxn ang="0">
                        <a:pos x="618" y="0"/>
                      </a:cxn>
                      <a:cxn ang="0">
                        <a:pos x="703" y="4"/>
                      </a:cxn>
                      <a:cxn ang="0">
                        <a:pos x="785" y="14"/>
                      </a:cxn>
                      <a:cxn ang="0">
                        <a:pos x="863" y="33"/>
                      </a:cxn>
                      <a:cxn ang="0">
                        <a:pos x="936" y="56"/>
                      </a:cxn>
                      <a:cxn ang="0">
                        <a:pos x="1003" y="86"/>
                      </a:cxn>
                      <a:cxn ang="0">
                        <a:pos x="1064" y="122"/>
                      </a:cxn>
                      <a:cxn ang="0">
                        <a:pos x="1119" y="161"/>
                      </a:cxn>
                      <a:cxn ang="0">
                        <a:pos x="1166" y="204"/>
                      </a:cxn>
                      <a:cxn ang="0">
                        <a:pos x="1205" y="252"/>
                      </a:cxn>
                      <a:cxn ang="0">
                        <a:pos x="1205" y="252"/>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44" name="Text Box 37"/>
                <p:cNvSpPr txBox="1">
                  <a:spLocks noChangeArrowheads="1"/>
                </p:cNvSpPr>
                <p:nvPr/>
              </p:nvSpPr>
              <p:spPr bwMode="gray">
                <a:xfrm>
                  <a:off x="1434" y="2016"/>
                  <a:ext cx="486" cy="302"/>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x</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grpSp>
          <p:cxnSp>
            <p:nvCxnSpPr>
              <p:cNvPr id="38" name="Straight Arrow Connector 37"/>
              <p:cNvCxnSpPr/>
              <p:nvPr/>
            </p:nvCxnSpPr>
            <p:spPr>
              <a:xfrm rot="5400000">
                <a:off x="2393140" y="4238280"/>
                <a:ext cx="940954" cy="583761"/>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aphicFrame>
            <p:nvGraphicFramePr>
              <p:cNvPr id="76844" name="Object 6"/>
              <p:cNvGraphicFramePr/>
              <p:nvPr/>
            </p:nvGraphicFramePr>
            <p:xfrm>
              <a:off x="2143108" y="4929198"/>
              <a:ext cx="785818" cy="642942"/>
            </p:xfrm>
            <a:graphic>
              <a:graphicData uri="http://schemas.openxmlformats.org/presentationml/2006/ole">
                <mc:AlternateContent xmlns:mc="http://schemas.openxmlformats.org/markup-compatibility/2006">
                  <mc:Choice xmlns:v="urn:schemas-microsoft-com:vml" Requires="v">
                    <p:oleObj spid="_x0000_s2189" r:id="rId5" imgW="152400" imgH="139700" progId="Equation.DSMT4">
                      <p:embed/>
                    </p:oleObj>
                  </mc:Choice>
                  <mc:Fallback>
                    <p:oleObj r:id="rId5" imgW="152400" imgH="139700" progId="Equation.DSMT4">
                      <p:embed/>
                      <p:pic>
                        <p:nvPicPr>
                          <p:cNvPr id="0" name=""/>
                          <p:cNvPicPr/>
                          <p:nvPr/>
                        </p:nvPicPr>
                        <p:blipFill>
                          <a:blip r:embed="rId6"/>
                          <a:stretch>
                            <a:fillRect/>
                          </a:stretch>
                        </p:blipFill>
                        <p:spPr>
                          <a:xfrm>
                            <a:off x="2143108" y="4929198"/>
                            <a:ext cx="785818" cy="642942"/>
                          </a:xfrm>
                          <a:prstGeom prst="rect">
                            <a:avLst/>
                          </a:prstGeom>
                          <a:noFill/>
                          <a:ln w="38100">
                            <a:noFill/>
                            <a:miter/>
                          </a:ln>
                        </p:spPr>
                      </p:pic>
                    </p:oleObj>
                  </mc:Fallback>
                </mc:AlternateContent>
              </a:graphicData>
            </a:graphic>
          </p:graphicFrame>
        </p:grpSp>
        <p:graphicFrame>
          <p:nvGraphicFramePr>
            <p:cNvPr id="76845" name="Object 7"/>
            <p:cNvGraphicFramePr/>
            <p:nvPr/>
          </p:nvGraphicFramePr>
          <p:xfrm>
            <a:off x="5576945" y="4783138"/>
            <a:ext cx="785813" cy="935037"/>
          </p:xfrm>
          <a:graphic>
            <a:graphicData uri="http://schemas.openxmlformats.org/presentationml/2006/ole">
              <mc:AlternateContent xmlns:mc="http://schemas.openxmlformats.org/markup-compatibility/2006">
                <mc:Choice xmlns:v="urn:schemas-microsoft-com:vml" Requires="v">
                  <p:oleObj spid="_x0000_s2190" r:id="rId7" imgW="152400" imgH="203200" progId="Equation.DSMT4">
                    <p:embed/>
                  </p:oleObj>
                </mc:Choice>
                <mc:Fallback>
                  <p:oleObj r:id="rId7" imgW="152400" imgH="203200" progId="Equation.DSMT4">
                    <p:embed/>
                    <p:pic>
                      <p:nvPicPr>
                        <p:cNvPr id="0" name=""/>
                        <p:cNvPicPr/>
                        <p:nvPr/>
                      </p:nvPicPr>
                      <p:blipFill>
                        <a:blip r:embed="rId8"/>
                        <a:stretch>
                          <a:fillRect/>
                        </a:stretch>
                      </p:blipFill>
                      <p:spPr>
                        <a:xfrm>
                          <a:off x="5576945" y="4783138"/>
                          <a:ext cx="785813" cy="935037"/>
                        </a:xfrm>
                        <a:prstGeom prst="rect">
                          <a:avLst/>
                        </a:prstGeom>
                        <a:noFill/>
                        <a:ln w="38100">
                          <a:noFill/>
                          <a:miter/>
                        </a:ln>
                      </p:spPr>
                    </p:pic>
                  </p:oleObj>
                </mc:Fallback>
              </mc:AlternateContent>
            </a:graphicData>
          </a:graphic>
        </p:graphicFrame>
      </p:grpSp>
      <p:cxnSp>
        <p:nvCxnSpPr>
          <p:cNvPr id="69" name="Straight Arrow Connector 68"/>
          <p:cNvCxnSpPr/>
          <p:nvPr/>
        </p:nvCxnSpPr>
        <p:spPr>
          <a:xfrm flipV="1">
            <a:off x="5097145" y="2997200"/>
            <a:ext cx="1643063" cy="0"/>
          </a:xfrm>
          <a:prstGeom prst="straightConnector1">
            <a:avLst/>
          </a:prstGeom>
          <a:ln w="50800" cmpd="sng">
            <a:solidFill>
              <a:srgbClr val="FF0000"/>
            </a:solidFill>
            <a:headEnd type="none"/>
            <a:tailEnd type="arrow"/>
          </a:ln>
        </p:spPr>
        <p:style>
          <a:lnRef idx="1">
            <a:schemeClr val="accent2"/>
          </a:lnRef>
          <a:fillRef idx="0">
            <a:schemeClr val="accent2"/>
          </a:fillRef>
          <a:effectRef idx="0">
            <a:schemeClr val="accent2"/>
          </a:effectRef>
          <a:fontRef idx="minor">
            <a:schemeClr val="tx1"/>
          </a:fontRef>
        </p:style>
      </p:cxnSp>
      <p:grpSp>
        <p:nvGrpSpPr>
          <p:cNvPr id="22" name="Group 75"/>
          <p:cNvGrpSpPr/>
          <p:nvPr/>
        </p:nvGrpSpPr>
        <p:grpSpPr>
          <a:xfrm>
            <a:off x="5025708" y="3716655"/>
            <a:ext cx="1643062" cy="581025"/>
            <a:chOff x="3786182" y="3571876"/>
            <a:chExt cx="1643074" cy="580474"/>
          </a:xfrm>
        </p:grpSpPr>
        <p:sp>
          <p:nvSpPr>
            <p:cNvPr id="76849" name="TextBox 66"/>
            <p:cNvSpPr txBox="1"/>
            <p:nvPr/>
          </p:nvSpPr>
          <p:spPr>
            <a:xfrm>
              <a:off x="3857620" y="3785985"/>
              <a:ext cx="1571636" cy="366365"/>
            </a:xfrm>
            <a:prstGeom prst="rect">
              <a:avLst/>
            </a:prstGeom>
            <a:noFill/>
            <a:ln w="9525">
              <a:noFill/>
            </a:ln>
          </p:spPr>
          <p:txBody>
            <a:bodyPr>
              <a:spAutoFit/>
            </a:bodyPr>
            <a:lstStyle/>
            <a:p>
              <a:pPr algn="l" eaLnBrk="1" hangingPunct="1"/>
              <a:r>
                <a:rPr sz="1800" dirty="0">
                  <a:solidFill>
                    <a:srgbClr val="FF0000"/>
                  </a:solidFill>
                  <a:latin typeface="Times New Roman" panose="02020603050405020304" pitchFamily="18" charset="0"/>
                </a:rPr>
                <a:t>Quay trái</a:t>
              </a:r>
            </a:p>
          </p:txBody>
        </p:sp>
        <p:cxnSp>
          <p:nvCxnSpPr>
            <p:cNvPr id="75" name="Straight Arrow Connector 74"/>
            <p:cNvCxnSpPr/>
            <p:nvPr/>
          </p:nvCxnSpPr>
          <p:spPr>
            <a:xfrm flipV="1">
              <a:off x="3786182" y="3571876"/>
              <a:ext cx="1643074" cy="4"/>
            </a:xfrm>
            <a:prstGeom prst="straightConnector1">
              <a:avLst/>
            </a:prstGeom>
            <a:ln w="50800" cmpd="sng">
              <a:solidFill>
                <a:srgbClr val="FF0000"/>
              </a:solidFill>
              <a:headEnd type="arrow"/>
              <a:tailEnd type="none"/>
            </a:ln>
          </p:spPr>
          <p:style>
            <a:lnRef idx="1">
              <a:schemeClr val="accent2"/>
            </a:lnRef>
            <a:fillRef idx="0">
              <a:schemeClr val="accent2"/>
            </a:fillRef>
            <a:effectRef idx="0">
              <a:schemeClr val="accent2"/>
            </a:effectRef>
            <a:fontRef idx="minor">
              <a:schemeClr val="tx1"/>
            </a:fontRef>
          </p:style>
        </p:cxnSp>
      </p:grpSp>
      <p:grpSp>
        <p:nvGrpSpPr>
          <p:cNvPr id="3" name="Group 69"/>
          <p:cNvGrpSpPr/>
          <p:nvPr/>
        </p:nvGrpSpPr>
        <p:grpSpPr>
          <a:xfrm>
            <a:off x="1806258" y="1608455"/>
            <a:ext cx="3219450" cy="4360863"/>
            <a:chOff x="566704" y="1285860"/>
            <a:chExt cx="3219478" cy="4360877"/>
          </a:xfrm>
        </p:grpSpPr>
        <p:grpSp>
          <p:nvGrpSpPr>
            <p:cNvPr id="4" name="Group 43"/>
            <p:cNvGrpSpPr/>
            <p:nvPr/>
          </p:nvGrpSpPr>
          <p:grpSpPr>
            <a:xfrm>
              <a:off x="2066902" y="2214555"/>
              <a:ext cx="1719280" cy="1844682"/>
              <a:chOff x="3643306" y="2214554"/>
              <a:chExt cx="1719280" cy="1844682"/>
            </a:xfrm>
          </p:grpSpPr>
          <p:grpSp>
            <p:nvGrpSpPr>
              <p:cNvPr id="5" name="Group 33"/>
              <p:cNvGrpSpPr/>
              <p:nvPr/>
            </p:nvGrpSpPr>
            <p:grpSpPr>
              <a:xfrm>
                <a:off x="3643306" y="2214554"/>
                <a:ext cx="642937" cy="571500"/>
                <a:chOff x="1434" y="1968"/>
                <a:chExt cx="486" cy="432"/>
              </a:xfrm>
            </p:grpSpPr>
            <p:grpSp>
              <p:nvGrpSpPr>
                <p:cNvPr id="6" name="Group 34"/>
                <p:cNvGrpSpPr/>
                <p:nvPr/>
              </p:nvGrpSpPr>
              <p:grpSpPr>
                <a:xfrm>
                  <a:off x="1488" y="1968"/>
                  <a:ext cx="432" cy="432"/>
                  <a:chOff x="2016" y="1920"/>
                  <a:chExt cx="1680" cy="1680"/>
                </a:xfrm>
              </p:grpSpPr>
              <p:sp>
                <p:nvSpPr>
                  <p:cNvPr id="7" name="Oval 35"/>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 name="Freeform 36"/>
                  <p:cNvSpPr/>
                  <p:nvPr/>
                </p:nvSpPr>
                <p:spPr>
                  <a:xfrm>
                    <a:off x="2208" y="1948"/>
                    <a:ext cx="1296" cy="634"/>
                  </a:xfrm>
                  <a:custGeom>
                    <a:avLst/>
                    <a:gdLst>
                      <a:gd name="txL" fmla="*/ 0 w 1321"/>
                      <a:gd name="txT" fmla="*/ 0 h 712"/>
                      <a:gd name="txR" fmla="*/ 1321 w 1321"/>
                      <a:gd name="txB" fmla="*/ 712 h 712"/>
                    </a:gdLst>
                    <a:ahLst/>
                    <a:cxnLst>
                      <a:cxn ang="0">
                        <a:pos x="1205" y="252"/>
                      </a:cxn>
                      <a:cxn ang="0">
                        <a:pos x="1220" y="279"/>
                      </a:cxn>
                      <a:cxn ang="0">
                        <a:pos x="1223" y="302"/>
                      </a:cxn>
                      <a:cxn ang="0">
                        <a:pos x="1218" y="324"/>
                      </a:cxn>
                      <a:cxn ang="0">
                        <a:pos x="1202" y="345"/>
                      </a:cxn>
                      <a:cxn ang="0">
                        <a:pos x="1178" y="364"/>
                      </a:cxn>
                      <a:cxn ang="0">
                        <a:pos x="1148" y="380"/>
                      </a:cxn>
                      <a:cxn ang="0">
                        <a:pos x="1108" y="394"/>
                      </a:cxn>
                      <a:cxn ang="0">
                        <a:pos x="1063" y="409"/>
                      </a:cxn>
                      <a:cxn ang="0">
                        <a:pos x="1011" y="419"/>
                      </a:cxn>
                      <a:cxn ang="0">
                        <a:pos x="955" y="429"/>
                      </a:cxn>
                      <a:cxn ang="0">
                        <a:pos x="896" y="436"/>
                      </a:cxn>
                      <a:cxn ang="0">
                        <a:pos x="830" y="443"/>
                      </a:cxn>
                      <a:cxn ang="0">
                        <a:pos x="763" y="446"/>
                      </a:cxn>
                      <a:cxn ang="0">
                        <a:pos x="737" y="448"/>
                      </a:cxn>
                      <a:cxn ang="0">
                        <a:pos x="441" y="448"/>
                      </a:cxn>
                      <a:cxn ang="0">
                        <a:pos x="437" y="448"/>
                      </a:cxn>
                      <a:cxn ang="0">
                        <a:pos x="379" y="445"/>
                      </a:cxn>
                      <a:cxn ang="0">
                        <a:pos x="323" y="443"/>
                      </a:cxn>
                      <a:cxn ang="0">
                        <a:pos x="270" y="438"/>
                      </a:cxn>
                      <a:cxn ang="0">
                        <a:pos x="219" y="434"/>
                      </a:cxn>
                      <a:cxn ang="0">
                        <a:pos x="173" y="426"/>
                      </a:cxn>
                      <a:cxn ang="0">
                        <a:pos x="130" y="416"/>
                      </a:cxn>
                      <a:cxn ang="0">
                        <a:pos x="94" y="408"/>
                      </a:cxn>
                      <a:cxn ang="0">
                        <a:pos x="63" y="396"/>
                      </a:cxn>
                      <a:cxn ang="0">
                        <a:pos x="35" y="382"/>
                      </a:cxn>
                      <a:cxn ang="0">
                        <a:pos x="18" y="366"/>
                      </a:cxn>
                      <a:cxn ang="0">
                        <a:pos x="6" y="348"/>
                      </a:cxn>
                      <a:cxn ang="0">
                        <a:pos x="0" y="329"/>
                      </a:cxn>
                      <a:cxn ang="0">
                        <a:pos x="0" y="327"/>
                      </a:cxn>
                      <a:cxn ang="0">
                        <a:pos x="4" y="306"/>
                      </a:cxn>
                      <a:cxn ang="0">
                        <a:pos x="16" y="280"/>
                      </a:cxn>
                      <a:cxn ang="0">
                        <a:pos x="47" y="232"/>
                      </a:cxn>
                      <a:cxn ang="0">
                        <a:pos x="86" y="188"/>
                      </a:cxn>
                      <a:cxn ang="0">
                        <a:pos x="135" y="148"/>
                      </a:cxn>
                      <a:cxn ang="0">
                        <a:pos x="188" y="111"/>
                      </a:cxn>
                      <a:cxn ang="0">
                        <a:pos x="250" y="78"/>
                      </a:cxn>
                      <a:cxn ang="0">
                        <a:pos x="317" y="52"/>
                      </a:cxn>
                      <a:cxn ang="0">
                        <a:pos x="384" y="29"/>
                      </a:cxn>
                      <a:cxn ang="0">
                        <a:pos x="461" y="13"/>
                      </a:cxn>
                      <a:cxn ang="0">
                        <a:pos x="538" y="4"/>
                      </a:cxn>
                      <a:cxn ang="0">
                        <a:pos x="618" y="0"/>
                      </a:cxn>
                      <a:cxn ang="0">
                        <a:pos x="618" y="0"/>
                      </a:cxn>
                      <a:cxn ang="0">
                        <a:pos x="703" y="4"/>
                      </a:cxn>
                      <a:cxn ang="0">
                        <a:pos x="785" y="14"/>
                      </a:cxn>
                      <a:cxn ang="0">
                        <a:pos x="863" y="33"/>
                      </a:cxn>
                      <a:cxn ang="0">
                        <a:pos x="936" y="56"/>
                      </a:cxn>
                      <a:cxn ang="0">
                        <a:pos x="1003" y="86"/>
                      </a:cxn>
                      <a:cxn ang="0">
                        <a:pos x="1064" y="122"/>
                      </a:cxn>
                      <a:cxn ang="0">
                        <a:pos x="1119" y="161"/>
                      </a:cxn>
                      <a:cxn ang="0">
                        <a:pos x="1166" y="204"/>
                      </a:cxn>
                      <a:cxn ang="0">
                        <a:pos x="1205" y="252"/>
                      </a:cxn>
                      <a:cxn ang="0">
                        <a:pos x="1205" y="252"/>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11" name="Text Box 37"/>
                <p:cNvSpPr txBox="1">
                  <a:spLocks noChangeArrowheads="1"/>
                </p:cNvSpPr>
                <p:nvPr/>
              </p:nvSpPr>
              <p:spPr bwMode="gray">
                <a:xfrm>
                  <a:off x="1434" y="2016"/>
                  <a:ext cx="486" cy="302"/>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y</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grpSp>
          <p:cxnSp>
            <p:nvCxnSpPr>
              <p:cNvPr id="12" name="Straight Arrow Connector 11"/>
              <p:cNvCxnSpPr/>
              <p:nvPr/>
            </p:nvCxnSpPr>
            <p:spPr>
              <a:xfrm rot="16200000" flipH="1">
                <a:off x="4166832" y="2738077"/>
                <a:ext cx="738900" cy="667466"/>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aphicFrame>
            <p:nvGraphicFramePr>
              <p:cNvPr id="13" name="Object 4"/>
              <p:cNvGraphicFramePr/>
              <p:nvPr/>
            </p:nvGraphicFramePr>
            <p:xfrm>
              <a:off x="4708536" y="3298824"/>
              <a:ext cx="654050" cy="760412"/>
            </p:xfrm>
            <a:graphic>
              <a:graphicData uri="http://schemas.openxmlformats.org/presentationml/2006/ole">
                <mc:AlternateContent xmlns:mc="http://schemas.openxmlformats.org/markup-compatibility/2006">
                  <mc:Choice xmlns:v="urn:schemas-microsoft-com:vml" Requires="v">
                    <p:oleObj spid="_x0000_s2191" r:id="rId9" imgW="127000" imgH="164465" progId="Equation.DSMT4">
                      <p:embed/>
                    </p:oleObj>
                  </mc:Choice>
                  <mc:Fallback>
                    <p:oleObj r:id="rId9" imgW="127000" imgH="164465" progId="Equation.DSMT4">
                      <p:embed/>
                      <p:pic>
                        <p:nvPicPr>
                          <p:cNvPr id="0" name=""/>
                          <p:cNvPicPr/>
                          <p:nvPr/>
                        </p:nvPicPr>
                        <p:blipFill>
                          <a:blip r:embed="rId4"/>
                          <a:stretch>
                            <a:fillRect/>
                          </a:stretch>
                        </p:blipFill>
                        <p:spPr>
                          <a:xfrm>
                            <a:off x="4708536" y="3298824"/>
                            <a:ext cx="654050" cy="760412"/>
                          </a:xfrm>
                          <a:prstGeom prst="rect">
                            <a:avLst/>
                          </a:prstGeom>
                          <a:noFill/>
                          <a:ln w="38100">
                            <a:noFill/>
                            <a:miter/>
                          </a:ln>
                        </p:spPr>
                      </p:pic>
                    </p:oleObj>
                  </mc:Fallback>
                </mc:AlternateContent>
              </a:graphicData>
            </a:graphic>
          </p:graphicFrame>
        </p:grpSp>
        <p:cxnSp>
          <p:nvCxnSpPr>
            <p:cNvPr id="16" name="Straight Arrow Connector 15"/>
            <p:cNvCxnSpPr/>
            <p:nvPr/>
          </p:nvCxnSpPr>
          <p:spPr>
            <a:xfrm rot="5400000">
              <a:off x="1542692" y="2903273"/>
              <a:ext cx="880252" cy="478431"/>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rot="16200000" flipH="1">
              <a:off x="1899884" y="1738631"/>
              <a:ext cx="939431" cy="33890"/>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a:xfrm rot="16200000" flipH="1">
              <a:off x="1911766" y="4131120"/>
              <a:ext cx="798078" cy="65520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pSp>
          <p:nvGrpSpPr>
            <p:cNvPr id="19" name="Group 44"/>
            <p:cNvGrpSpPr/>
            <p:nvPr/>
          </p:nvGrpSpPr>
          <p:grpSpPr>
            <a:xfrm>
              <a:off x="566704" y="3571877"/>
              <a:ext cx="1500193" cy="2000264"/>
              <a:chOff x="2143108" y="3571876"/>
              <a:chExt cx="1500193" cy="2000264"/>
            </a:xfrm>
          </p:grpSpPr>
          <p:grpSp>
            <p:nvGrpSpPr>
              <p:cNvPr id="20" name="Group 33"/>
              <p:cNvGrpSpPr/>
              <p:nvPr/>
            </p:nvGrpSpPr>
            <p:grpSpPr>
              <a:xfrm>
                <a:off x="3000364" y="3571876"/>
                <a:ext cx="642937" cy="571500"/>
                <a:chOff x="1434" y="1968"/>
                <a:chExt cx="486" cy="432"/>
              </a:xfrm>
            </p:grpSpPr>
            <p:grpSp>
              <p:nvGrpSpPr>
                <p:cNvPr id="21" name="Group 34"/>
                <p:cNvGrpSpPr/>
                <p:nvPr/>
              </p:nvGrpSpPr>
              <p:grpSpPr>
                <a:xfrm>
                  <a:off x="1488" y="1968"/>
                  <a:ext cx="432" cy="432"/>
                  <a:chOff x="2016" y="1920"/>
                  <a:chExt cx="1680" cy="1680"/>
                </a:xfrm>
              </p:grpSpPr>
              <p:sp>
                <p:nvSpPr>
                  <p:cNvPr id="24" name="Oval 35"/>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6" name="Freeform 36"/>
                  <p:cNvSpPr/>
                  <p:nvPr/>
                </p:nvSpPr>
                <p:spPr>
                  <a:xfrm>
                    <a:off x="2208" y="1948"/>
                    <a:ext cx="1296" cy="634"/>
                  </a:xfrm>
                  <a:custGeom>
                    <a:avLst/>
                    <a:gdLst>
                      <a:gd name="txL" fmla="*/ 0 w 1321"/>
                      <a:gd name="txT" fmla="*/ 0 h 712"/>
                      <a:gd name="txR" fmla="*/ 1321 w 1321"/>
                      <a:gd name="txB" fmla="*/ 712 h 712"/>
                    </a:gdLst>
                    <a:ahLst/>
                    <a:cxnLst>
                      <a:cxn ang="0">
                        <a:pos x="1205" y="252"/>
                      </a:cxn>
                      <a:cxn ang="0">
                        <a:pos x="1220" y="279"/>
                      </a:cxn>
                      <a:cxn ang="0">
                        <a:pos x="1223" y="302"/>
                      </a:cxn>
                      <a:cxn ang="0">
                        <a:pos x="1218" y="324"/>
                      </a:cxn>
                      <a:cxn ang="0">
                        <a:pos x="1202" y="345"/>
                      </a:cxn>
                      <a:cxn ang="0">
                        <a:pos x="1178" y="364"/>
                      </a:cxn>
                      <a:cxn ang="0">
                        <a:pos x="1148" y="380"/>
                      </a:cxn>
                      <a:cxn ang="0">
                        <a:pos x="1108" y="394"/>
                      </a:cxn>
                      <a:cxn ang="0">
                        <a:pos x="1063" y="409"/>
                      </a:cxn>
                      <a:cxn ang="0">
                        <a:pos x="1011" y="419"/>
                      </a:cxn>
                      <a:cxn ang="0">
                        <a:pos x="955" y="429"/>
                      </a:cxn>
                      <a:cxn ang="0">
                        <a:pos x="896" y="436"/>
                      </a:cxn>
                      <a:cxn ang="0">
                        <a:pos x="830" y="443"/>
                      </a:cxn>
                      <a:cxn ang="0">
                        <a:pos x="763" y="446"/>
                      </a:cxn>
                      <a:cxn ang="0">
                        <a:pos x="737" y="448"/>
                      </a:cxn>
                      <a:cxn ang="0">
                        <a:pos x="441" y="448"/>
                      </a:cxn>
                      <a:cxn ang="0">
                        <a:pos x="437" y="448"/>
                      </a:cxn>
                      <a:cxn ang="0">
                        <a:pos x="379" y="445"/>
                      </a:cxn>
                      <a:cxn ang="0">
                        <a:pos x="323" y="443"/>
                      </a:cxn>
                      <a:cxn ang="0">
                        <a:pos x="270" y="438"/>
                      </a:cxn>
                      <a:cxn ang="0">
                        <a:pos x="219" y="434"/>
                      </a:cxn>
                      <a:cxn ang="0">
                        <a:pos x="173" y="426"/>
                      </a:cxn>
                      <a:cxn ang="0">
                        <a:pos x="130" y="416"/>
                      </a:cxn>
                      <a:cxn ang="0">
                        <a:pos x="94" y="408"/>
                      </a:cxn>
                      <a:cxn ang="0">
                        <a:pos x="63" y="396"/>
                      </a:cxn>
                      <a:cxn ang="0">
                        <a:pos x="35" y="382"/>
                      </a:cxn>
                      <a:cxn ang="0">
                        <a:pos x="18" y="366"/>
                      </a:cxn>
                      <a:cxn ang="0">
                        <a:pos x="6" y="348"/>
                      </a:cxn>
                      <a:cxn ang="0">
                        <a:pos x="0" y="329"/>
                      </a:cxn>
                      <a:cxn ang="0">
                        <a:pos x="0" y="327"/>
                      </a:cxn>
                      <a:cxn ang="0">
                        <a:pos x="4" y="306"/>
                      </a:cxn>
                      <a:cxn ang="0">
                        <a:pos x="16" y="280"/>
                      </a:cxn>
                      <a:cxn ang="0">
                        <a:pos x="47" y="232"/>
                      </a:cxn>
                      <a:cxn ang="0">
                        <a:pos x="86" y="188"/>
                      </a:cxn>
                      <a:cxn ang="0">
                        <a:pos x="135" y="148"/>
                      </a:cxn>
                      <a:cxn ang="0">
                        <a:pos x="188" y="111"/>
                      </a:cxn>
                      <a:cxn ang="0">
                        <a:pos x="250" y="78"/>
                      </a:cxn>
                      <a:cxn ang="0">
                        <a:pos x="317" y="52"/>
                      </a:cxn>
                      <a:cxn ang="0">
                        <a:pos x="384" y="29"/>
                      </a:cxn>
                      <a:cxn ang="0">
                        <a:pos x="461" y="13"/>
                      </a:cxn>
                      <a:cxn ang="0">
                        <a:pos x="538" y="4"/>
                      </a:cxn>
                      <a:cxn ang="0">
                        <a:pos x="618" y="0"/>
                      </a:cxn>
                      <a:cxn ang="0">
                        <a:pos x="618" y="0"/>
                      </a:cxn>
                      <a:cxn ang="0">
                        <a:pos x="703" y="4"/>
                      </a:cxn>
                      <a:cxn ang="0">
                        <a:pos x="785" y="14"/>
                      </a:cxn>
                      <a:cxn ang="0">
                        <a:pos x="863" y="33"/>
                      </a:cxn>
                      <a:cxn ang="0">
                        <a:pos x="936" y="56"/>
                      </a:cxn>
                      <a:cxn ang="0">
                        <a:pos x="1003" y="86"/>
                      </a:cxn>
                      <a:cxn ang="0">
                        <a:pos x="1064" y="122"/>
                      </a:cxn>
                      <a:cxn ang="0">
                        <a:pos x="1119" y="161"/>
                      </a:cxn>
                      <a:cxn ang="0">
                        <a:pos x="1166" y="204"/>
                      </a:cxn>
                      <a:cxn ang="0">
                        <a:pos x="1205" y="252"/>
                      </a:cxn>
                      <a:cxn ang="0">
                        <a:pos x="1205" y="252"/>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27" name="Text Box 37"/>
                <p:cNvSpPr txBox="1">
                  <a:spLocks noChangeArrowheads="1"/>
                </p:cNvSpPr>
                <p:nvPr/>
              </p:nvSpPr>
              <p:spPr bwMode="gray">
                <a:xfrm>
                  <a:off x="1434" y="2016"/>
                  <a:ext cx="486" cy="302"/>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x</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grpSp>
          <p:cxnSp>
            <p:nvCxnSpPr>
              <p:cNvPr id="28" name="Straight Arrow Connector 27"/>
              <p:cNvCxnSpPr/>
              <p:nvPr/>
            </p:nvCxnSpPr>
            <p:spPr>
              <a:xfrm rot="5400000">
                <a:off x="2393140" y="4238280"/>
                <a:ext cx="940954" cy="583761"/>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aphicFrame>
            <p:nvGraphicFramePr>
              <p:cNvPr id="34" name="Object 2"/>
              <p:cNvGraphicFramePr/>
              <p:nvPr/>
            </p:nvGraphicFramePr>
            <p:xfrm>
              <a:off x="2143108" y="4929198"/>
              <a:ext cx="785818" cy="642942"/>
            </p:xfrm>
            <a:graphic>
              <a:graphicData uri="http://schemas.openxmlformats.org/presentationml/2006/ole">
                <mc:AlternateContent xmlns:mc="http://schemas.openxmlformats.org/markup-compatibility/2006">
                  <mc:Choice xmlns:v="urn:schemas-microsoft-com:vml" Requires="v">
                    <p:oleObj spid="_x0000_s2192" r:id="rId10" imgW="152400" imgH="139700" progId="Equation.DSMT4">
                      <p:embed/>
                    </p:oleObj>
                  </mc:Choice>
                  <mc:Fallback>
                    <p:oleObj r:id="rId10" imgW="152400" imgH="139700" progId="Equation.DSMT4">
                      <p:embed/>
                      <p:pic>
                        <p:nvPicPr>
                          <p:cNvPr id="0" name=""/>
                          <p:cNvPicPr/>
                          <p:nvPr/>
                        </p:nvPicPr>
                        <p:blipFill>
                          <a:blip r:embed="rId6"/>
                          <a:stretch>
                            <a:fillRect/>
                          </a:stretch>
                        </p:blipFill>
                        <p:spPr>
                          <a:xfrm>
                            <a:off x="2143108" y="4929198"/>
                            <a:ext cx="785818" cy="642942"/>
                          </a:xfrm>
                          <a:prstGeom prst="rect">
                            <a:avLst/>
                          </a:prstGeom>
                          <a:noFill/>
                          <a:ln w="38100">
                            <a:noFill/>
                            <a:miter/>
                          </a:ln>
                        </p:spPr>
                      </p:pic>
                    </p:oleObj>
                  </mc:Fallback>
                </mc:AlternateContent>
              </a:graphicData>
            </a:graphic>
          </p:graphicFrame>
        </p:grpSp>
        <p:graphicFrame>
          <p:nvGraphicFramePr>
            <p:cNvPr id="37" name="Object 2"/>
            <p:cNvGraphicFramePr/>
            <p:nvPr/>
          </p:nvGraphicFramePr>
          <p:xfrm>
            <a:off x="2281232" y="4711700"/>
            <a:ext cx="785813" cy="935037"/>
          </p:xfrm>
          <a:graphic>
            <a:graphicData uri="http://schemas.openxmlformats.org/presentationml/2006/ole">
              <mc:AlternateContent xmlns:mc="http://schemas.openxmlformats.org/markup-compatibility/2006">
                <mc:Choice xmlns:v="urn:schemas-microsoft-com:vml" Requires="v">
                  <p:oleObj spid="_x0000_s2193" r:id="rId11" imgW="152400" imgH="203200" progId="Equation.DSMT4">
                    <p:embed/>
                  </p:oleObj>
                </mc:Choice>
                <mc:Fallback>
                  <p:oleObj r:id="rId11" imgW="152400" imgH="203200" progId="Equation.DSMT4">
                    <p:embed/>
                    <p:pic>
                      <p:nvPicPr>
                        <p:cNvPr id="0" name=""/>
                        <p:cNvPicPr/>
                        <p:nvPr/>
                      </p:nvPicPr>
                      <p:blipFill>
                        <a:blip r:embed="rId8"/>
                        <a:stretch>
                          <a:fillRect/>
                        </a:stretch>
                      </p:blipFill>
                      <p:spPr>
                        <a:xfrm>
                          <a:off x="2281232" y="4711700"/>
                          <a:ext cx="785813" cy="935037"/>
                        </a:xfrm>
                        <a:prstGeom prst="rect">
                          <a:avLst/>
                        </a:prstGeom>
                        <a:noFill/>
                        <a:ln w="38100">
                          <a:noFill/>
                          <a:miter/>
                        </a:ln>
                      </p:spPr>
                    </p:pic>
                  </p:oleObj>
                </mc:Fallback>
              </mc:AlternateContent>
            </a:graphicData>
          </a:graphic>
        </p:graphicFrame>
      </p:grpSp>
      <p:sp>
        <p:nvSpPr>
          <p:cNvPr id="40" name="TextBox 65"/>
          <p:cNvSpPr txBox="1"/>
          <p:nvPr/>
        </p:nvSpPr>
        <p:spPr>
          <a:xfrm>
            <a:off x="5097145" y="2471103"/>
            <a:ext cx="2143125" cy="366712"/>
          </a:xfrm>
          <a:prstGeom prst="rect">
            <a:avLst/>
          </a:prstGeom>
          <a:noFill/>
          <a:ln w="9525">
            <a:noFill/>
          </a:ln>
        </p:spPr>
        <p:txBody>
          <a:bodyPr>
            <a:spAutoFit/>
          </a:bodyPr>
          <a:lstStyle/>
          <a:p>
            <a:pPr algn="l" eaLnBrk="1" hangingPunct="1"/>
            <a:r>
              <a:rPr sz="1800" dirty="0">
                <a:solidFill>
                  <a:srgbClr val="FF0000"/>
                </a:solidFill>
                <a:latin typeface="Times New Roman" panose="02020603050405020304" pitchFamily="18" charset="0"/>
              </a:rPr>
              <a:t>Quay phải</a:t>
            </a:r>
          </a:p>
        </p:txBody>
      </p:sp>
    </p:spTree>
    <p:extLst>
      <p:ext uri="{BB962C8B-B14F-4D97-AF65-F5344CB8AC3E}">
        <p14:creationId xmlns:p14="http://schemas.microsoft.com/office/powerpoint/2010/main" val="26666006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amond(in)">
                                      <p:cBhvr>
                                        <p:cTn id="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693421"/>
            <a:ext cx="9144000" cy="465424"/>
          </a:xfrm>
        </p:spPr>
        <p:txBody>
          <a:bodyPr>
            <a:normAutofit fontScale="90000"/>
          </a:bodyPr>
          <a:lstStyle/>
          <a:p>
            <a:r>
              <a:rPr lang="en-US" dirty="0">
                <a:solidFill>
                  <a:schemeClr val="accent1">
                    <a:lumMod val="75000"/>
                  </a:schemeClr>
                </a:solidFill>
                <a:sym typeface="+mn-ea"/>
              </a:rPr>
              <a:t/>
            </a:r>
            <a:br>
              <a:rPr lang="en-US" dirty="0">
                <a:solidFill>
                  <a:schemeClr val="accent1">
                    <a:lumMod val="75000"/>
                  </a:schemeClr>
                </a:solidFill>
                <a:sym typeface="+mn-ea"/>
              </a:rPr>
            </a:br>
            <a:r>
              <a:rPr lang="en-US" dirty="0">
                <a:sym typeface="+mn-ea"/>
              </a:rPr>
              <a:t/>
            </a:r>
            <a:br>
              <a:rPr lang="en-US"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3200" dirty="0">
                <a:latin typeface="Times New Roman" panose="02020603050405020304" pitchFamily="18" charset="0"/>
                <a:cs typeface="Times New Roman" panose="02020603050405020304" pitchFamily="18" charset="0"/>
                <a:sym typeface="+mn-ea"/>
              </a:rPr>
              <a:t/>
            </a:r>
            <a:br>
              <a:rPr lang="en-US" sz="3200" dirty="0">
                <a:latin typeface="Times New Roman" panose="02020603050405020304" pitchFamily="18" charset="0"/>
                <a:cs typeface="Times New Roman" panose="02020603050405020304" pitchFamily="18" charset="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3200" dirty="0">
                <a:latin typeface="Times New Roman" panose="02020603050405020304" pitchFamily="18" charset="0"/>
                <a:cs typeface="Times New Roman" panose="02020603050405020304" pitchFamily="18" charset="0"/>
                <a:sym typeface="+mn-ea"/>
              </a:rPr>
              <a:t/>
            </a:r>
            <a:br>
              <a:rPr lang="en-US" sz="3200" dirty="0">
                <a:latin typeface="Times New Roman" panose="02020603050405020304" pitchFamily="18" charset="0"/>
                <a:cs typeface="Times New Roman" panose="02020603050405020304" pitchFamily="18" charset="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rgbClr val="FFC000"/>
                </a:solidFill>
                <a:latin typeface="Times New Roman" panose="02020603050405020304" pitchFamily="18" charset="0"/>
                <a:cs typeface="Times New Roman" panose="02020603050405020304" pitchFamily="18" charset="0"/>
              </a:rPr>
              <a:t>II. CÂY NHỊ PHÂN TÌM KIẾM</a:t>
            </a:r>
            <a:endParaRPr lang="en-US" sz="3100"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524000" y="1339913"/>
            <a:ext cx="9144000" cy="4916032"/>
          </a:xfrm>
        </p:spPr>
        <p:txBody>
          <a:bodyPr>
            <a:normAutofit/>
          </a:bodyPr>
          <a:lstStyle/>
          <a:p>
            <a:r>
              <a:rPr lang="en-US" dirty="0" smtClean="0">
                <a:solidFill>
                  <a:schemeClr val="accent1">
                    <a:lumMod val="50000"/>
                  </a:schemeClr>
                </a:solidFill>
                <a:sym typeface="+mn-ea"/>
              </a:rPr>
              <a:t>	</a:t>
            </a:r>
            <a:r>
              <a:rPr lang="en-US" dirty="0">
                <a:solidFill>
                  <a:schemeClr val="tx1"/>
                </a:solidFill>
                <a:latin typeface="Times New Roman" panose="02020603050405020304" pitchFamily="18" charset="0"/>
                <a:cs typeface="Times New Roman" panose="02020603050405020304" pitchFamily="18" charset="0"/>
              </a:rPr>
              <a:t>3.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loại</a:t>
            </a:r>
            <a:r>
              <a:rPr lang="en-US" dirty="0">
                <a:solidFill>
                  <a:schemeClr val="tx1"/>
                </a:solidFill>
                <a:latin typeface="Times New Roman" panose="02020603050405020304" pitchFamily="18" charset="0"/>
                <a:cs typeface="Times New Roman" panose="02020603050405020304" pitchFamily="18" charset="0"/>
              </a:rPr>
              <a:t> CNPTK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3.2.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3.2.3. </a:t>
            </a:r>
            <a:r>
              <a:rPr lang="en-US" dirty="0" err="1">
                <a:solidFill>
                  <a:schemeClr val="tx1"/>
                </a:solidFill>
                <a:latin typeface="Times New Roman" panose="02020603050405020304" pitchFamily="18" charset="0"/>
                <a:cs typeface="Times New Roman" panose="02020603050405020304" pitchFamily="18" charset="0"/>
              </a:rPr>
              <a:t>Cây</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ĐỎ</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bg1">
                    <a:lumMod val="50000"/>
                    <a:lumOff val="50000"/>
                  </a:schemeClr>
                </a:solidFill>
                <a:latin typeface="Times New Roman" panose="02020603050405020304" pitchFamily="18" charset="0"/>
                <a:cs typeface="Times New Roman" panose="02020603050405020304" pitchFamily="18" charset="0"/>
              </a:rPr>
              <a:t>ĐEN</a:t>
            </a:r>
            <a:endParaRPr lang="en-US" dirty="0">
              <a:solidFill>
                <a:schemeClr val="accent1">
                  <a:lumMod val="50000"/>
                </a:schemeClr>
              </a:solidFill>
              <a:sym typeface="+mn-ea"/>
            </a:endParaRPr>
          </a:p>
          <a:p>
            <a:pPr algn="l"/>
            <a:r>
              <a:rPr lang="en-US" dirty="0" smtClean="0">
                <a:solidFill>
                  <a:schemeClr val="tx1"/>
                </a:solidFill>
                <a:sym typeface="+mn-ea"/>
              </a:rPr>
              <a:t>+ </a:t>
            </a:r>
            <a:r>
              <a:rPr lang="en-US" dirty="0" err="1">
                <a:solidFill>
                  <a:schemeClr val="tx1"/>
                </a:solidFill>
                <a:sym typeface="+mn-ea"/>
              </a:rPr>
              <a:t>Thêm</a:t>
            </a:r>
            <a:r>
              <a:rPr lang="en-US" dirty="0">
                <a:solidFill>
                  <a:schemeClr val="tx1"/>
                </a:solidFill>
                <a:sym typeface="+mn-ea"/>
              </a:rPr>
              <a:t> node:</a:t>
            </a:r>
          </a:p>
          <a:p>
            <a:pPr algn="l">
              <a:buFont typeface="Arial" panose="020B0604020202020204" pitchFamily="34" charset="0"/>
            </a:pPr>
            <a:r>
              <a:rPr lang="en-US" dirty="0" err="1">
                <a:solidFill>
                  <a:schemeClr val="tx1"/>
                </a:solidFill>
              </a:rPr>
              <a:t>Trường</a:t>
            </a:r>
            <a:r>
              <a:rPr lang="en-US" dirty="0">
                <a:solidFill>
                  <a:schemeClr val="tx1"/>
                </a:solidFill>
              </a:rPr>
              <a:t> </a:t>
            </a:r>
            <a:r>
              <a:rPr lang="en-US" dirty="0" err="1">
                <a:solidFill>
                  <a:schemeClr val="tx1"/>
                </a:solidFill>
              </a:rPr>
              <a:t>hợp</a:t>
            </a:r>
            <a:r>
              <a:rPr lang="en-US" dirty="0">
                <a:solidFill>
                  <a:schemeClr val="tx1"/>
                </a:solidFill>
              </a:rPr>
              <a:t> 5: </a:t>
            </a:r>
            <a:r>
              <a:rPr lang="en-US" dirty="0" err="1">
                <a:solidFill>
                  <a:schemeClr val="tx1"/>
                </a:solidFill>
              </a:rPr>
              <a:t>Nút</a:t>
            </a:r>
            <a:r>
              <a:rPr lang="en-US" dirty="0">
                <a:solidFill>
                  <a:schemeClr val="tx1"/>
                </a:solidFill>
              </a:rPr>
              <a:t> cha P </a:t>
            </a:r>
            <a:r>
              <a:rPr lang="en-US" dirty="0" err="1">
                <a:solidFill>
                  <a:schemeClr val="tx1"/>
                </a:solidFill>
              </a:rPr>
              <a:t>là</a:t>
            </a:r>
            <a:r>
              <a:rPr lang="en-US" dirty="0">
                <a:solidFill>
                  <a:schemeClr val="tx1"/>
                </a:solidFill>
              </a:rPr>
              <a:t> </a:t>
            </a:r>
            <a:r>
              <a:rPr lang="en-US" dirty="0" err="1">
                <a:solidFill>
                  <a:schemeClr val="tx1"/>
                </a:solidFill>
              </a:rPr>
              <a:t>đỏ</a:t>
            </a:r>
            <a:r>
              <a:rPr lang="en-US" dirty="0">
                <a:solidFill>
                  <a:schemeClr val="tx1"/>
                </a:solidFill>
              </a:rPr>
              <a:t> </a:t>
            </a:r>
            <a:r>
              <a:rPr lang="en-US" dirty="0" err="1">
                <a:solidFill>
                  <a:schemeClr val="tx1"/>
                </a:solidFill>
              </a:rPr>
              <a:t>nhưng</a:t>
            </a:r>
            <a:r>
              <a:rPr lang="en-US" dirty="0">
                <a:solidFill>
                  <a:schemeClr val="tx1"/>
                </a:solidFill>
              </a:rPr>
              <a:t> </a:t>
            </a:r>
            <a:r>
              <a:rPr lang="en-US" dirty="0" err="1">
                <a:solidFill>
                  <a:schemeClr val="tx1"/>
                </a:solidFill>
              </a:rPr>
              <a:t>nút</a:t>
            </a:r>
            <a:r>
              <a:rPr lang="en-US" dirty="0">
                <a:solidFill>
                  <a:schemeClr val="tx1"/>
                </a:solidFill>
              </a:rPr>
              <a:t> </a:t>
            </a:r>
            <a:r>
              <a:rPr lang="en-US" dirty="0" err="1">
                <a:solidFill>
                  <a:schemeClr val="tx1"/>
                </a:solidFill>
              </a:rPr>
              <a:t>bác</a:t>
            </a:r>
            <a:r>
              <a:rPr lang="en-US" dirty="0">
                <a:solidFill>
                  <a:schemeClr val="tx1"/>
                </a:solidFill>
              </a:rPr>
              <a:t> U </a:t>
            </a:r>
            <a:r>
              <a:rPr lang="en-US" dirty="0" err="1">
                <a:solidFill>
                  <a:schemeClr val="tx1"/>
                </a:solidFill>
              </a:rPr>
              <a:t>là</a:t>
            </a:r>
            <a:r>
              <a:rPr lang="en-US" dirty="0">
                <a:solidFill>
                  <a:schemeClr val="tx1"/>
                </a:solidFill>
              </a:rPr>
              <a:t> </a:t>
            </a:r>
            <a:r>
              <a:rPr lang="en-US" dirty="0" err="1">
                <a:solidFill>
                  <a:schemeClr val="tx1"/>
                </a:solidFill>
              </a:rPr>
              <a:t>đen</a:t>
            </a:r>
            <a:endParaRPr lang="en-US" dirty="0">
              <a:solidFill>
                <a:schemeClr val="tx1"/>
              </a:solidFill>
            </a:endParaRPr>
          </a:p>
        </p:txBody>
      </p:sp>
      <p:pic>
        <p:nvPicPr>
          <p:cNvPr id="3" name="Picture 2" descr="50898"/>
          <p:cNvPicPr>
            <a:picLocks noChangeAspect="1"/>
          </p:cNvPicPr>
          <p:nvPr/>
        </p:nvPicPr>
        <p:blipFill>
          <a:blip r:embed="rId2"/>
          <a:stretch>
            <a:fillRect/>
          </a:stretch>
        </p:blipFill>
        <p:spPr>
          <a:xfrm>
            <a:off x="4127500" y="3601625"/>
            <a:ext cx="3937000" cy="1752600"/>
          </a:xfrm>
          <a:prstGeom prst="rect">
            <a:avLst/>
          </a:prstGeom>
        </p:spPr>
      </p:pic>
    </p:spTree>
    <p:extLst>
      <p:ext uri="{BB962C8B-B14F-4D97-AF65-F5344CB8AC3E}">
        <p14:creationId xmlns:p14="http://schemas.microsoft.com/office/powerpoint/2010/main" val="1116873512"/>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408333"/>
            <a:ext cx="9144000" cy="455360"/>
          </a:xfrm>
        </p:spPr>
        <p:txBody>
          <a:bodyPr>
            <a:normAutofit fontScale="90000"/>
          </a:bodyPr>
          <a:lstStyle/>
          <a:p>
            <a:r>
              <a:rPr lang="en-US" dirty="0">
                <a:solidFill>
                  <a:schemeClr val="accent1">
                    <a:lumMod val="75000"/>
                  </a:schemeClr>
                </a:solidFill>
                <a:sym typeface="+mn-ea"/>
              </a:rPr>
              <a:t/>
            </a:r>
            <a:br>
              <a:rPr lang="en-US" dirty="0">
                <a:solidFill>
                  <a:schemeClr val="accent1">
                    <a:lumMod val="75000"/>
                  </a:schemeClr>
                </a:solidFill>
                <a:sym typeface="+mn-ea"/>
              </a:rPr>
            </a:br>
            <a:r>
              <a:rPr lang="en-US" dirty="0">
                <a:sym typeface="+mn-ea"/>
              </a:rPr>
              <a:t/>
            </a:r>
            <a:br>
              <a:rPr lang="en-US"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400" dirty="0">
                <a:solidFill>
                  <a:schemeClr val="accent1">
                    <a:lumMod val="75000"/>
                  </a:schemeClr>
                </a:solidFill>
                <a:sym typeface="+mn-ea"/>
              </a:rPr>
              <a:t/>
            </a:r>
            <a:br>
              <a:rPr lang="en-US" sz="2400" dirty="0">
                <a:solidFill>
                  <a:schemeClr val="accent1">
                    <a:lumMod val="75000"/>
                  </a:schemeClr>
                </a:solidFill>
                <a:sym typeface="+mn-ea"/>
              </a:rPr>
            </a:br>
            <a:r>
              <a:rPr lang="en-US" sz="2400" dirty="0">
                <a:solidFill>
                  <a:schemeClr val="accent1">
                    <a:lumMod val="75000"/>
                  </a:schemeClr>
                </a:solidFill>
                <a:sym typeface="+mn-ea"/>
              </a:rPr>
              <a:t/>
            </a:r>
            <a:br>
              <a:rPr lang="en-US" sz="2400" dirty="0">
                <a:solidFill>
                  <a:schemeClr val="accent1">
                    <a:lumMod val="75000"/>
                  </a:schemeClr>
                </a:solidFill>
                <a:sym typeface="+mn-ea"/>
              </a:rPr>
            </a:br>
            <a:r>
              <a:rPr lang="en-US" sz="2400" dirty="0">
                <a:sym typeface="+mn-ea"/>
              </a:rPr>
              <a:t/>
            </a:r>
            <a:br>
              <a:rPr lang="en-US" sz="24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28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2800" dirty="0">
                <a:latin typeface="Times New Roman" panose="02020603050405020304" pitchFamily="18" charset="0"/>
                <a:cs typeface="Times New Roman" panose="02020603050405020304" pitchFamily="18" charset="0"/>
                <a:sym typeface="+mn-ea"/>
              </a:rPr>
              <a:t/>
            </a:r>
            <a:br>
              <a:rPr lang="en-US" sz="2800" dirty="0">
                <a:latin typeface="Times New Roman" panose="02020603050405020304" pitchFamily="18" charset="0"/>
                <a:cs typeface="Times New Roman" panose="02020603050405020304" pitchFamily="18" charset="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28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2800" dirty="0">
                <a:latin typeface="Times New Roman" panose="02020603050405020304" pitchFamily="18" charset="0"/>
                <a:cs typeface="Times New Roman" panose="02020603050405020304" pitchFamily="18" charset="0"/>
                <a:sym typeface="+mn-ea"/>
              </a:rPr>
              <a:t/>
            </a:r>
            <a:br>
              <a:rPr lang="en-US" sz="2800" dirty="0">
                <a:latin typeface="Times New Roman" panose="02020603050405020304" pitchFamily="18" charset="0"/>
                <a:cs typeface="Times New Roman" panose="02020603050405020304" pitchFamily="18" charset="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rgbClr val="FFC000"/>
                </a:solidFill>
                <a:latin typeface="Times New Roman" panose="02020603050405020304" pitchFamily="18" charset="0"/>
                <a:cs typeface="Times New Roman" panose="02020603050405020304" pitchFamily="18" charset="0"/>
              </a:rPr>
              <a:t>II. CÂY NHỊ PHÂN TÌM KIẾM</a:t>
            </a:r>
            <a:endParaRPr lang="en-US" sz="3100"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524000" y="1050203"/>
            <a:ext cx="9144000" cy="4686388"/>
          </a:xfrm>
        </p:spPr>
        <p:txBody>
          <a:bodyPr>
            <a:normAutofit/>
          </a:bodyPr>
          <a:lstStyle/>
          <a:p>
            <a:pPr algn="l"/>
            <a:r>
              <a:rPr lang="en-US" dirty="0">
                <a:solidFill>
                  <a:schemeClr val="tx1"/>
                </a:solidFill>
                <a:sym typeface="+mn-ea"/>
              </a:rPr>
              <a:t>+ </a:t>
            </a:r>
            <a:r>
              <a:rPr lang="en-US" dirty="0" err="1">
                <a:solidFill>
                  <a:schemeClr val="tx1"/>
                </a:solidFill>
                <a:sym typeface="+mn-ea"/>
              </a:rPr>
              <a:t>Xóa</a:t>
            </a:r>
            <a:r>
              <a:rPr lang="en-US" dirty="0">
                <a:solidFill>
                  <a:schemeClr val="tx1"/>
                </a:solidFill>
                <a:sym typeface="+mn-ea"/>
              </a:rPr>
              <a:t> node:</a:t>
            </a:r>
          </a:p>
          <a:p>
            <a:pPr marL="342900" indent="-342900" algn="l">
              <a:buFont typeface="Arial" panose="020B0604020202020204" pitchFamily="34" charset="0"/>
              <a:buChar char="•"/>
            </a:pPr>
            <a:r>
              <a:rPr lang="en-US" dirty="0" err="1">
                <a:solidFill>
                  <a:schemeClr val="tx1"/>
                </a:solidFill>
              </a:rPr>
              <a:t>Nếu</a:t>
            </a:r>
            <a:r>
              <a:rPr lang="en-US" dirty="0">
                <a:solidFill>
                  <a:schemeClr val="tx1"/>
                </a:solidFill>
              </a:rPr>
              <a:t> y </a:t>
            </a:r>
            <a:r>
              <a:rPr lang="en-US" dirty="0" err="1">
                <a:solidFill>
                  <a:schemeClr val="tx1"/>
                </a:solidFill>
              </a:rPr>
              <a:t>đỏ</a:t>
            </a:r>
            <a:r>
              <a:rPr lang="en-US" dirty="0">
                <a:solidFill>
                  <a:schemeClr val="tx1"/>
                </a:solidFill>
              </a:rPr>
              <a:t> =&gt; </a:t>
            </a:r>
            <a:r>
              <a:rPr lang="en-US" dirty="0" err="1">
                <a:solidFill>
                  <a:schemeClr val="tx1"/>
                </a:solidFill>
              </a:rPr>
              <a:t>Xóa</a:t>
            </a:r>
            <a:r>
              <a:rPr lang="en-US" dirty="0">
                <a:solidFill>
                  <a:schemeClr val="tx1"/>
                </a:solidFill>
              </a:rPr>
              <a:t> y, </a:t>
            </a:r>
            <a:r>
              <a:rPr lang="en-US" dirty="0" err="1">
                <a:solidFill>
                  <a:schemeClr val="tx1"/>
                </a:solidFill>
              </a:rPr>
              <a:t>dừng</a:t>
            </a:r>
            <a:r>
              <a:rPr lang="en-US" dirty="0">
                <a:solidFill>
                  <a:schemeClr val="tx1"/>
                </a:solidFill>
              </a:rPr>
              <a:t>.</a:t>
            </a:r>
          </a:p>
          <a:p>
            <a:pPr marL="342900" indent="-342900" algn="l">
              <a:buFont typeface="Arial" panose="020B0604020202020204" pitchFamily="34" charset="0"/>
              <a:buChar char="•"/>
            </a:pPr>
            <a:r>
              <a:rPr lang="en-US" dirty="0" err="1">
                <a:solidFill>
                  <a:schemeClr val="tx1"/>
                </a:solidFill>
              </a:rPr>
              <a:t>Nếu</a:t>
            </a:r>
            <a:r>
              <a:rPr lang="en-US" dirty="0">
                <a:solidFill>
                  <a:schemeClr val="tx1"/>
                </a:solidFill>
              </a:rPr>
              <a:t> y </a:t>
            </a:r>
            <a:r>
              <a:rPr lang="en-US" dirty="0" err="1">
                <a:solidFill>
                  <a:schemeClr val="tx1"/>
                </a:solidFill>
              </a:rPr>
              <a:t>đen</a:t>
            </a:r>
            <a:r>
              <a:rPr lang="en-US" dirty="0">
                <a:solidFill>
                  <a:schemeClr val="tx1"/>
                </a:solidFill>
              </a:rPr>
              <a:t>:</a:t>
            </a:r>
          </a:p>
          <a:p>
            <a:pPr algn="l">
              <a:buFont typeface="Arial" panose="020B0604020202020204" pitchFamily="34" charset="0"/>
            </a:pPr>
            <a:r>
              <a:rPr lang="en-US" dirty="0">
                <a:solidFill>
                  <a:schemeClr val="tx1"/>
                </a:solidFill>
              </a:rPr>
              <a:t>        </a:t>
            </a:r>
            <a:r>
              <a:rPr lang="en-US" dirty="0" err="1">
                <a:solidFill>
                  <a:schemeClr val="tx1"/>
                </a:solidFill>
              </a:rPr>
              <a:t>Xóa</a:t>
            </a:r>
            <a:r>
              <a:rPr lang="en-US" dirty="0">
                <a:solidFill>
                  <a:schemeClr val="tx1"/>
                </a:solidFill>
              </a:rPr>
              <a:t> y.</a:t>
            </a:r>
          </a:p>
          <a:p>
            <a:pPr marL="457200" lvl="1" algn="l">
              <a:buFont typeface="Arial" panose="020B0604020202020204" pitchFamily="34" charset="0"/>
            </a:pPr>
            <a:r>
              <a:rPr lang="en-US" sz="1800" dirty="0">
                <a:solidFill>
                  <a:schemeClr val="tx1"/>
                </a:solidFill>
              </a:rPr>
              <a:t> </a:t>
            </a:r>
            <a:r>
              <a:rPr lang="en-US" sz="1800" dirty="0" err="1">
                <a:solidFill>
                  <a:schemeClr val="tx1"/>
                </a:solidFill>
              </a:rPr>
              <a:t>Đánh</a:t>
            </a:r>
            <a:r>
              <a:rPr lang="en-US" sz="1800" dirty="0">
                <a:solidFill>
                  <a:schemeClr val="tx1"/>
                </a:solidFill>
              </a:rPr>
              <a:t> </a:t>
            </a:r>
            <a:r>
              <a:rPr lang="en-US" sz="1800" dirty="0" err="1">
                <a:solidFill>
                  <a:schemeClr val="tx1"/>
                </a:solidFill>
              </a:rPr>
              <a:t>dấu</a:t>
            </a:r>
            <a:r>
              <a:rPr lang="en-US" sz="1800" dirty="0">
                <a:solidFill>
                  <a:schemeClr val="tx1"/>
                </a:solidFill>
              </a:rPr>
              <a:t> </a:t>
            </a:r>
            <a:r>
              <a:rPr lang="en-US" sz="1800" dirty="0" err="1">
                <a:solidFill>
                  <a:schemeClr val="tx1"/>
                </a:solidFill>
              </a:rPr>
              <a:t>hiệu</a:t>
            </a:r>
            <a:r>
              <a:rPr lang="en-US" sz="1800" dirty="0">
                <a:solidFill>
                  <a:schemeClr val="tx1"/>
                </a:solidFill>
              </a:rPr>
              <a:t> </a:t>
            </a:r>
            <a:r>
              <a:rPr lang="en-US" sz="1800" dirty="0" err="1">
                <a:solidFill>
                  <a:schemeClr val="tx1"/>
                </a:solidFill>
              </a:rPr>
              <a:t>đen</a:t>
            </a:r>
            <a:r>
              <a:rPr lang="en-US" sz="1800" dirty="0">
                <a:solidFill>
                  <a:schemeClr val="tx1"/>
                </a:solidFill>
              </a:rPr>
              <a:t> </a:t>
            </a:r>
            <a:r>
              <a:rPr lang="en-US" sz="1800" dirty="0" err="1">
                <a:solidFill>
                  <a:schemeClr val="tx1"/>
                </a:solidFill>
              </a:rPr>
              <a:t>cho</a:t>
            </a:r>
            <a:r>
              <a:rPr lang="en-US" sz="1800" dirty="0">
                <a:solidFill>
                  <a:schemeClr val="tx1"/>
                </a:solidFill>
              </a:rPr>
              <a:t> x. </a:t>
            </a:r>
            <a:r>
              <a:rPr lang="en-US" sz="1800" dirty="0" err="1">
                <a:solidFill>
                  <a:schemeClr val="tx1"/>
                </a:solidFill>
              </a:rPr>
              <a:t>Nếu</a:t>
            </a:r>
            <a:r>
              <a:rPr lang="en-US" sz="1800" dirty="0">
                <a:solidFill>
                  <a:schemeClr val="tx1"/>
                </a:solidFill>
              </a:rPr>
              <a:t> </a:t>
            </a:r>
            <a:r>
              <a:rPr lang="en-US" sz="1800" dirty="0" err="1">
                <a:solidFill>
                  <a:schemeClr val="tx1"/>
                </a:solidFill>
              </a:rPr>
              <a:t>bản</a:t>
            </a:r>
            <a:r>
              <a:rPr lang="en-US" sz="1800" dirty="0">
                <a:solidFill>
                  <a:schemeClr val="tx1"/>
                </a:solidFill>
              </a:rPr>
              <a:t> </a:t>
            </a:r>
            <a:r>
              <a:rPr lang="en-US" sz="1800" dirty="0" err="1">
                <a:solidFill>
                  <a:schemeClr val="tx1"/>
                </a:solidFill>
              </a:rPr>
              <a:t>thân</a:t>
            </a:r>
            <a:r>
              <a:rPr lang="en-US" sz="1800" dirty="0">
                <a:solidFill>
                  <a:schemeClr val="tx1"/>
                </a:solidFill>
              </a:rPr>
              <a:t> x </a:t>
            </a:r>
            <a:r>
              <a:rPr lang="en-US" sz="1800" dirty="0" err="1">
                <a:solidFill>
                  <a:schemeClr val="tx1"/>
                </a:solidFill>
              </a:rPr>
              <a:t>là</a:t>
            </a:r>
            <a:r>
              <a:rPr lang="en-US" sz="1800" dirty="0">
                <a:solidFill>
                  <a:schemeClr val="tx1"/>
                </a:solidFill>
              </a:rPr>
              <a:t>:</a:t>
            </a:r>
          </a:p>
          <a:p>
            <a:pPr marL="457200" lvl="1" algn="l">
              <a:buFont typeface="Arial" panose="020B0604020202020204" pitchFamily="34" charset="0"/>
            </a:pPr>
            <a:r>
              <a:rPr lang="en-US" sz="1800" dirty="0">
                <a:solidFill>
                  <a:schemeClr val="tx1"/>
                </a:solidFill>
              </a:rPr>
              <a:t>	+</a:t>
            </a:r>
            <a:r>
              <a:rPr lang="en-US" sz="1800" dirty="0" err="1">
                <a:solidFill>
                  <a:schemeClr val="tx1"/>
                </a:solidFill>
              </a:rPr>
              <a:t>Nút</a:t>
            </a:r>
            <a:r>
              <a:rPr lang="en-US" sz="1800" dirty="0">
                <a:solidFill>
                  <a:schemeClr val="tx1"/>
                </a:solidFill>
              </a:rPr>
              <a:t> </a:t>
            </a:r>
            <a:r>
              <a:rPr lang="en-US" sz="1800" dirty="0" err="1">
                <a:solidFill>
                  <a:schemeClr val="tx1"/>
                </a:solidFill>
              </a:rPr>
              <a:t>đen</a:t>
            </a:r>
            <a:r>
              <a:rPr lang="en-US" sz="1800" dirty="0">
                <a:solidFill>
                  <a:schemeClr val="tx1"/>
                </a:solidFill>
              </a:rPr>
              <a:t> =&gt;</a:t>
            </a:r>
            <a:r>
              <a:rPr lang="en-US" sz="1800" dirty="0" err="1">
                <a:solidFill>
                  <a:schemeClr val="tx1"/>
                </a:solidFill>
              </a:rPr>
              <a:t>nút</a:t>
            </a:r>
            <a:r>
              <a:rPr lang="en-US" sz="1800" dirty="0">
                <a:solidFill>
                  <a:schemeClr val="tx1"/>
                </a:solidFill>
              </a:rPr>
              <a:t> </a:t>
            </a:r>
            <a:r>
              <a:rPr lang="en-US" sz="1800" dirty="0" err="1">
                <a:solidFill>
                  <a:schemeClr val="tx1"/>
                </a:solidFill>
              </a:rPr>
              <a:t>đen</a:t>
            </a:r>
            <a:r>
              <a:rPr lang="en-US" sz="1800" dirty="0">
                <a:solidFill>
                  <a:schemeClr val="tx1"/>
                </a:solidFill>
              </a:rPr>
              <a:t> </a:t>
            </a:r>
            <a:r>
              <a:rPr lang="en-US" sz="1800" dirty="0" err="1">
                <a:solidFill>
                  <a:schemeClr val="tx1"/>
                </a:solidFill>
              </a:rPr>
              <a:t>kép</a:t>
            </a:r>
            <a:r>
              <a:rPr lang="en-US" sz="1800" dirty="0">
                <a:solidFill>
                  <a:schemeClr val="tx1"/>
                </a:solidFill>
              </a:rPr>
              <a:t>.</a:t>
            </a:r>
          </a:p>
          <a:p>
            <a:pPr marL="457200" lvl="1" algn="l">
              <a:buFont typeface="Arial" panose="020B0604020202020204" pitchFamily="34" charset="0"/>
            </a:pPr>
            <a:r>
              <a:rPr lang="en-US" sz="1800" dirty="0">
                <a:solidFill>
                  <a:schemeClr val="tx1"/>
                </a:solidFill>
              </a:rPr>
              <a:t>	+ </a:t>
            </a:r>
            <a:r>
              <a:rPr lang="en-US" sz="1800" dirty="0" err="1">
                <a:solidFill>
                  <a:schemeClr val="tx1"/>
                </a:solidFill>
              </a:rPr>
              <a:t>Nút</a:t>
            </a:r>
            <a:r>
              <a:rPr lang="en-US" sz="1800" dirty="0">
                <a:solidFill>
                  <a:schemeClr val="tx1"/>
                </a:solidFill>
              </a:rPr>
              <a:t> </a:t>
            </a:r>
            <a:r>
              <a:rPr lang="en-US" sz="1800" dirty="0" err="1">
                <a:solidFill>
                  <a:schemeClr val="tx1"/>
                </a:solidFill>
              </a:rPr>
              <a:t>đỏ</a:t>
            </a:r>
            <a:r>
              <a:rPr lang="en-US" sz="1800" dirty="0">
                <a:solidFill>
                  <a:schemeClr val="tx1"/>
                </a:solidFill>
              </a:rPr>
              <a:t> =&gt; </a:t>
            </a:r>
            <a:r>
              <a:rPr lang="en-US" sz="1800" dirty="0" err="1">
                <a:solidFill>
                  <a:schemeClr val="tx1"/>
                </a:solidFill>
              </a:rPr>
              <a:t>nút</a:t>
            </a:r>
            <a:r>
              <a:rPr lang="en-US" sz="1800" dirty="0">
                <a:solidFill>
                  <a:schemeClr val="tx1"/>
                </a:solidFill>
              </a:rPr>
              <a:t> </a:t>
            </a:r>
            <a:r>
              <a:rPr lang="en-US" sz="1800" dirty="0" err="1">
                <a:solidFill>
                  <a:schemeClr val="tx1"/>
                </a:solidFill>
              </a:rPr>
              <a:t>đỏ-đen</a:t>
            </a:r>
            <a:r>
              <a:rPr lang="en-US" sz="1800" dirty="0">
                <a:solidFill>
                  <a:schemeClr val="accent1">
                    <a:lumMod val="50000"/>
                  </a:schemeClr>
                </a:solidFill>
              </a:rPr>
              <a:t>.</a:t>
            </a:r>
          </a:p>
          <a:p>
            <a:pPr algn="l">
              <a:buFont typeface="Arial" panose="020B0604020202020204" pitchFamily="34" charset="0"/>
            </a:pPr>
            <a:endParaRPr lang="en-US" dirty="0">
              <a:solidFill>
                <a:schemeClr val="accent1">
                  <a:lumMod val="50000"/>
                </a:schemeClr>
              </a:solidFill>
            </a:endParaRPr>
          </a:p>
        </p:txBody>
      </p:sp>
      <p:grpSp>
        <p:nvGrpSpPr>
          <p:cNvPr id="116796" name="Group 116795"/>
          <p:cNvGrpSpPr/>
          <p:nvPr/>
        </p:nvGrpSpPr>
        <p:grpSpPr>
          <a:xfrm>
            <a:off x="6221782" y="2481309"/>
            <a:ext cx="2366392" cy="2077991"/>
            <a:chOff x="167" y="1876"/>
            <a:chExt cx="1860" cy="1916"/>
          </a:xfrm>
        </p:grpSpPr>
        <p:grpSp>
          <p:nvGrpSpPr>
            <p:cNvPr id="116742" name="Group 75"/>
            <p:cNvGrpSpPr/>
            <p:nvPr/>
          </p:nvGrpSpPr>
          <p:grpSpPr>
            <a:xfrm>
              <a:off x="969" y="1912"/>
              <a:ext cx="360" cy="360"/>
              <a:chOff x="2360631" y="2643182"/>
              <a:chExt cx="571500" cy="571500"/>
            </a:xfrm>
          </p:grpSpPr>
          <p:sp>
            <p:nvSpPr>
              <p:cNvPr id="66" name="Oval 35"/>
              <p:cNvSpPr>
                <a:spLocks noChangeArrowheads="1"/>
              </p:cNvSpPr>
              <p:nvPr/>
            </p:nvSpPr>
            <p:spPr bwMode="gray">
              <a:xfrm>
                <a:off x="2360631" y="2643182"/>
                <a:ext cx="571500" cy="571500"/>
              </a:xfrm>
              <a:prstGeom prst="ellipse">
                <a:avLst/>
              </a:prstGeom>
              <a:solidFill>
                <a:schemeClr val="tx1"/>
              </a:soli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16744" name="Freeform 36"/>
              <p:cNvSpPr/>
              <p:nvPr/>
            </p:nvSpPr>
            <p:spPr>
              <a:xfrm>
                <a:off x="2425945" y="2652707"/>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68" name="Text Box 37"/>
            <p:cNvSpPr txBox="1">
              <a:spLocks noChangeArrowheads="1"/>
            </p:cNvSpPr>
            <p:nvPr/>
          </p:nvSpPr>
          <p:spPr bwMode="gray">
            <a:xfrm>
              <a:off x="946" y="1876"/>
              <a:ext cx="405" cy="340"/>
            </a:xfrm>
            <a:prstGeom prst="rect">
              <a:avLst/>
            </a:prstGeom>
            <a:noFill/>
            <a:ln w="9525" algn="ctr">
              <a:noFill/>
              <a:miter lim="800000"/>
            </a:ln>
            <a:effectLst/>
          </p:spPr>
          <p:txBody>
            <a:bodyPr>
              <a:spAutoFit/>
            </a:bodyPr>
            <a:lstStyle/>
            <a:p>
              <a:r>
                <a:rPr lang="en-US" dirty="0">
                  <a:solidFill>
                    <a:srgbClr val="FF0000"/>
                  </a:solidFill>
                  <a:effectLst>
                    <a:outerShdw blurRad="38100" dist="38100" dir="2700000">
                      <a:srgbClr val="000000"/>
                    </a:outerShdw>
                  </a:effectLst>
                  <a:latin typeface="Verdana" panose="020B0604030504040204" pitchFamily="34" charset="0"/>
                </a:rPr>
                <a:t>p</a:t>
              </a:r>
            </a:p>
          </p:txBody>
        </p:sp>
        <p:cxnSp>
          <p:nvCxnSpPr>
            <p:cNvPr id="116746" name="Straight Arrow Connector 72"/>
            <p:cNvCxnSpPr/>
            <p:nvPr/>
          </p:nvCxnSpPr>
          <p:spPr>
            <a:xfrm>
              <a:off x="1212" y="2180"/>
              <a:ext cx="526" cy="538"/>
            </a:xfrm>
            <a:prstGeom prst="straightConnector1">
              <a:avLst/>
            </a:prstGeom>
            <a:ln w="50800" cap="flat" cmpd="sng">
              <a:solidFill>
                <a:srgbClr val="2F2F98"/>
              </a:solidFill>
              <a:prstDash val="solid"/>
              <a:headEnd type="none" w="med" len="med"/>
              <a:tailEnd type="none" w="med" len="med"/>
            </a:ln>
          </p:spPr>
        </p:cxnSp>
        <p:cxnSp>
          <p:nvCxnSpPr>
            <p:cNvPr id="74" name="Straight Arrow Connector 73"/>
            <p:cNvCxnSpPr/>
            <p:nvPr/>
          </p:nvCxnSpPr>
          <p:spPr>
            <a:xfrm rot="5400000">
              <a:off x="594" y="2346"/>
              <a:ext cx="555" cy="302"/>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75" name="Straight Arrow Connector 74"/>
            <p:cNvCxnSpPr/>
            <p:nvPr/>
          </p:nvCxnSpPr>
          <p:spPr>
            <a:xfrm rot="5400000">
              <a:off x="224" y="3140"/>
              <a:ext cx="450" cy="22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pSp>
          <p:nvGrpSpPr>
            <p:cNvPr id="116749" name="Group 87"/>
            <p:cNvGrpSpPr/>
            <p:nvPr/>
          </p:nvGrpSpPr>
          <p:grpSpPr>
            <a:xfrm>
              <a:off x="519" y="2722"/>
              <a:ext cx="360" cy="360"/>
              <a:chOff x="1646251" y="3929066"/>
              <a:chExt cx="571500" cy="571500"/>
            </a:xfrm>
          </p:grpSpPr>
          <p:sp>
            <p:nvSpPr>
              <p:cNvPr id="116750" name="Oval 82"/>
              <p:cNvSpPr/>
              <p:nvPr/>
            </p:nvSpPr>
            <p:spPr>
              <a:xfrm>
                <a:off x="1646251" y="3929066"/>
                <a:ext cx="571500" cy="571500"/>
              </a:xfrm>
              <a:prstGeom prst="ellipse">
                <a:avLst/>
              </a:prstGeom>
              <a:solidFill>
                <a:srgbClr val="FF0000"/>
              </a:solidFill>
              <a:ln w="9525" cap="flat" cmpd="sng">
                <a:solidFill>
                  <a:srgbClr val="000000"/>
                </a:solidFill>
                <a:prstDash val="solid"/>
                <a:headEnd type="none" w="med" len="med"/>
                <a:tailEnd type="none" w="med" len="med"/>
              </a:ln>
            </p:spPr>
            <p:txBody>
              <a:bodyPr wrap="none" anchor="ctr"/>
              <a:lstStyle/>
              <a:p>
                <a:pPr algn="l" eaLnBrk="1" hangingPunct="1"/>
                <a:r>
                  <a:rPr lang="en-US" sz="1800" b="0" dirty="0">
                    <a:latin typeface="Times New Roman" panose="02020603050405020304" pitchFamily="18" charset="0"/>
                  </a:rPr>
                  <a:t>y</a:t>
                </a:r>
              </a:p>
            </p:txBody>
          </p:sp>
          <p:sp>
            <p:nvSpPr>
              <p:cNvPr id="116751" name="Freeform 36"/>
              <p:cNvSpPr/>
              <p:nvPr/>
            </p:nvSpPr>
            <p:spPr>
              <a:xfrm>
                <a:off x="1711565" y="3938591"/>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rgbClr val="FF0000"/>
              </a:solidFill>
              <a:ln w="0">
                <a:noFill/>
              </a:ln>
            </p:spPr>
            <p:txBody>
              <a:bodyPr/>
              <a:lstStyle/>
              <a:p>
                <a:pPr algn="l" eaLnBrk="1" hangingPunct="1"/>
                <a:endParaRPr sz="1800" b="0" dirty="0">
                  <a:latin typeface="Times New Roman" panose="02020603050405020304" pitchFamily="18" charset="0"/>
                </a:endParaRPr>
              </a:p>
            </p:txBody>
          </p:sp>
        </p:grpSp>
        <p:grpSp>
          <p:nvGrpSpPr>
            <p:cNvPr id="116754" name="Group 92"/>
            <p:cNvGrpSpPr/>
            <p:nvPr/>
          </p:nvGrpSpPr>
          <p:grpSpPr>
            <a:xfrm>
              <a:off x="189" y="3432"/>
              <a:ext cx="360" cy="360"/>
              <a:chOff x="3432201" y="3786190"/>
              <a:chExt cx="571500" cy="571500"/>
            </a:xfrm>
          </p:grpSpPr>
          <p:sp>
            <p:nvSpPr>
              <p:cNvPr id="116755" name="Oval 91"/>
              <p:cNvSpPr/>
              <p:nvPr/>
            </p:nvSpPr>
            <p:spPr>
              <a:xfrm>
                <a:off x="3432201" y="3786190"/>
                <a:ext cx="571500" cy="571500"/>
              </a:xfrm>
              <a:prstGeom prst="ellipse">
                <a:avLst/>
              </a:prstGeom>
              <a:solidFill>
                <a:schemeClr val="tx1"/>
              </a:solidFill>
              <a:ln w="9525" cap="flat" cmpd="sng">
                <a:solidFill>
                  <a:srgbClr val="000000"/>
                </a:solidFill>
                <a:prstDash val="solid"/>
                <a:headEnd type="none" w="med" len="med"/>
                <a:tailEnd type="none" w="med" len="med"/>
              </a:ln>
            </p:spPr>
            <p:txBody>
              <a:bodyPr wrap="none" anchor="ctr"/>
              <a:lstStyle/>
              <a:p>
                <a:pPr algn="l" eaLnBrk="1" hangingPunct="1"/>
                <a:endParaRPr sz="1800" b="0" dirty="0">
                  <a:latin typeface="Times New Roman" panose="02020603050405020304" pitchFamily="18" charset="0"/>
                </a:endParaRPr>
              </a:p>
            </p:txBody>
          </p:sp>
          <p:sp>
            <p:nvSpPr>
              <p:cNvPr id="116756" name="Freeform 36"/>
              <p:cNvSpPr/>
              <p:nvPr/>
            </p:nvSpPr>
            <p:spPr>
              <a:xfrm>
                <a:off x="3497515" y="3795715"/>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chemeClr val="tx1"/>
              </a:solidFill>
              <a:ln w="0">
                <a:noFill/>
              </a:ln>
            </p:spPr>
            <p:txBody>
              <a:bodyPr/>
              <a:lstStyle/>
              <a:p>
                <a:pPr algn="l" eaLnBrk="1" hangingPunct="1"/>
                <a:endParaRPr sz="1800" b="0" dirty="0">
                  <a:latin typeface="Times New Roman" panose="02020603050405020304" pitchFamily="18" charset="0"/>
                </a:endParaRPr>
              </a:p>
            </p:txBody>
          </p:sp>
        </p:grpSp>
        <p:sp>
          <p:nvSpPr>
            <p:cNvPr id="88" name="Text Box 37"/>
            <p:cNvSpPr txBox="1">
              <a:spLocks noChangeArrowheads="1"/>
            </p:cNvSpPr>
            <p:nvPr/>
          </p:nvSpPr>
          <p:spPr bwMode="gray">
            <a:xfrm>
              <a:off x="167" y="3452"/>
              <a:ext cx="405" cy="340"/>
            </a:xfrm>
            <a:prstGeom prst="rect">
              <a:avLst/>
            </a:prstGeom>
            <a:noFill/>
            <a:ln w="9525" algn="ctr">
              <a:noFill/>
              <a:miter lim="800000"/>
            </a:ln>
            <a:effectLst/>
          </p:spPr>
          <p:txBody>
            <a:bodyPr>
              <a:spAutoFit/>
            </a:bodyPr>
            <a:lstStyle/>
            <a:p>
              <a:r>
                <a:rPr dirty="0">
                  <a:solidFill>
                    <a:srgbClr val="000000"/>
                  </a:solidFill>
                  <a:effectLst>
                    <a:outerShdw blurRad="38100" dist="38100" dir="2700000">
                      <a:srgbClr val="FFFFFF"/>
                    </a:outerShdw>
                  </a:effectLst>
                  <a:latin typeface="Verdana" panose="020B0604030504040204" pitchFamily="34" charset="0"/>
                </a:rPr>
                <a:t>x</a:t>
              </a:r>
            </a:p>
          </p:txBody>
        </p:sp>
        <p:grpSp>
          <p:nvGrpSpPr>
            <p:cNvPr id="116763" name="Group 106"/>
            <p:cNvGrpSpPr/>
            <p:nvPr/>
          </p:nvGrpSpPr>
          <p:grpSpPr>
            <a:xfrm>
              <a:off x="1622" y="2712"/>
              <a:ext cx="405" cy="370"/>
              <a:chOff x="3036811" y="4572008"/>
              <a:chExt cx="642938" cy="587298"/>
            </a:xfrm>
          </p:grpSpPr>
          <p:grpSp>
            <p:nvGrpSpPr>
              <p:cNvPr id="116764" name="Group 67"/>
              <p:cNvGrpSpPr/>
              <p:nvPr/>
            </p:nvGrpSpPr>
            <p:grpSpPr>
              <a:xfrm>
                <a:off x="3071802" y="4572008"/>
                <a:ext cx="571500" cy="571500"/>
                <a:chOff x="4360895" y="4929198"/>
                <a:chExt cx="571500" cy="571500"/>
              </a:xfrm>
            </p:grpSpPr>
            <p:sp>
              <p:nvSpPr>
                <p:cNvPr id="116765" name="Oval 35"/>
                <p:cNvSpPr/>
                <p:nvPr/>
              </p:nvSpPr>
              <p:spPr>
                <a:xfrm>
                  <a:off x="4360895" y="4929198"/>
                  <a:ext cx="571500" cy="571500"/>
                </a:xfrm>
                <a:prstGeom prst="ellipse">
                  <a:avLst/>
                </a:prstGeom>
                <a:solidFill>
                  <a:schemeClr val="tx1"/>
                </a:solidFill>
                <a:ln w="9525" cap="flat" cmpd="sng">
                  <a:solidFill>
                    <a:srgbClr val="000000"/>
                  </a:solidFill>
                  <a:prstDash val="solid"/>
                  <a:headEnd type="none" w="med" len="med"/>
                  <a:tailEnd type="none" w="med" len="med"/>
                </a:ln>
              </p:spPr>
              <p:txBody>
                <a:bodyPr wrap="none" anchor="ctr"/>
                <a:lstStyle/>
                <a:p>
                  <a:pPr algn="l" eaLnBrk="1" hangingPunct="1"/>
                  <a:endParaRPr b="0" dirty="0">
                    <a:latin typeface="Times New Roman" panose="02020603050405020304" pitchFamily="18" charset="0"/>
                  </a:endParaRPr>
                </a:p>
              </p:txBody>
            </p:sp>
            <p:sp>
              <p:nvSpPr>
                <p:cNvPr id="116766" name="Freeform 36"/>
                <p:cNvSpPr/>
                <p:nvPr/>
              </p:nvSpPr>
              <p:spPr>
                <a:xfrm>
                  <a:off x="4426209" y="4938723"/>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chemeClr val="tx1"/>
                </a:solidFill>
                <a:ln w="0">
                  <a:noFill/>
                </a:ln>
              </p:spPr>
              <p:txBody>
                <a:bodyPr/>
                <a:lstStyle/>
                <a:p>
                  <a:pPr algn="l" eaLnBrk="1" hangingPunct="1"/>
                  <a:endParaRPr b="0" dirty="0">
                    <a:latin typeface="Times New Roman" panose="02020603050405020304" pitchFamily="18" charset="0"/>
                  </a:endParaRPr>
                </a:p>
              </p:txBody>
            </p:sp>
          </p:grpSp>
          <p:sp>
            <p:nvSpPr>
              <p:cNvPr id="112" name="Text Box 37"/>
              <p:cNvSpPr txBox="1">
                <a:spLocks noChangeArrowheads="1"/>
              </p:cNvSpPr>
              <p:nvPr/>
            </p:nvSpPr>
            <p:spPr bwMode="gray">
              <a:xfrm>
                <a:off x="3036811" y="4620209"/>
                <a:ext cx="642938" cy="539097"/>
              </a:xfrm>
              <a:prstGeom prst="rect">
                <a:avLst/>
              </a:prstGeom>
              <a:noFill/>
              <a:ln w="9525" algn="ctr">
                <a:noFill/>
                <a:miter lim="800000"/>
              </a:ln>
              <a:effectLst/>
            </p:spPr>
            <p:txBody>
              <a:bodyPr wrap="square">
                <a:spAutoFit/>
              </a:bodyPr>
              <a:lstStyle/>
              <a:p>
                <a:r>
                  <a:rPr lang="en-US" dirty="0">
                    <a:solidFill>
                      <a:srgbClr val="FFFFFF"/>
                    </a:solidFill>
                    <a:effectLst>
                      <a:outerShdw blurRad="38100" dist="38100" dir="2700000">
                        <a:srgbClr val="000000"/>
                      </a:outerShdw>
                    </a:effectLst>
                    <a:latin typeface="Verdana" panose="020B0604030504040204" pitchFamily="34" charset="0"/>
                  </a:rPr>
                  <a:t>w</a:t>
                </a:r>
              </a:p>
            </p:txBody>
          </p:sp>
        </p:grpSp>
      </p:grpSp>
      <p:sp>
        <p:nvSpPr>
          <p:cNvPr id="116795" name="Right Arrow 116794"/>
          <p:cNvSpPr/>
          <p:nvPr/>
        </p:nvSpPr>
        <p:spPr>
          <a:xfrm>
            <a:off x="8689975" y="3415665"/>
            <a:ext cx="711200" cy="225425"/>
          </a:xfrm>
          <a:prstGeom prst="rightArrow">
            <a:avLst>
              <a:gd name="adj1" fmla="val 50000"/>
              <a:gd name="adj2" fmla="val 149107"/>
            </a:avLst>
          </a:prstGeom>
          <a:solidFill>
            <a:schemeClr val="tx1"/>
          </a:solidFill>
          <a:ln w="3175" cap="flat" cmpd="sng">
            <a:solidFill>
              <a:schemeClr val="bg2"/>
            </a:solidFill>
            <a:prstDash val="solid"/>
            <a:miter/>
            <a:headEnd type="none" w="med" len="med"/>
            <a:tailEnd type="none" w="med" len="med"/>
          </a:ln>
        </p:spPr>
        <p:txBody>
          <a:bodyPr/>
          <a:lstStyle/>
          <a:p>
            <a:endParaRPr lang="en-US"/>
          </a:p>
        </p:txBody>
      </p:sp>
      <p:grpSp>
        <p:nvGrpSpPr>
          <p:cNvPr id="2" name="Group 1"/>
          <p:cNvGrpSpPr/>
          <p:nvPr/>
        </p:nvGrpSpPr>
        <p:grpSpPr>
          <a:xfrm>
            <a:off x="9544867" y="2707043"/>
            <a:ext cx="1930051" cy="1254854"/>
            <a:chOff x="502" y="1912"/>
            <a:chExt cx="1517" cy="1157"/>
          </a:xfrm>
        </p:grpSpPr>
        <p:grpSp>
          <p:nvGrpSpPr>
            <p:cNvPr id="3" name="Group 75"/>
            <p:cNvGrpSpPr/>
            <p:nvPr/>
          </p:nvGrpSpPr>
          <p:grpSpPr>
            <a:xfrm>
              <a:off x="969" y="1912"/>
              <a:ext cx="360" cy="360"/>
              <a:chOff x="2360631" y="2643182"/>
              <a:chExt cx="571500" cy="571500"/>
            </a:xfrm>
          </p:grpSpPr>
          <p:sp>
            <p:nvSpPr>
              <p:cNvPr id="4" name="Oval 35"/>
              <p:cNvSpPr>
                <a:spLocks noChangeArrowheads="1"/>
              </p:cNvSpPr>
              <p:nvPr/>
            </p:nvSpPr>
            <p:spPr bwMode="gray">
              <a:xfrm>
                <a:off x="2360631" y="2643182"/>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Freeform 36"/>
              <p:cNvSpPr/>
              <p:nvPr/>
            </p:nvSpPr>
            <p:spPr>
              <a:xfrm>
                <a:off x="2425945" y="2652707"/>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6" name="Text Box 37"/>
            <p:cNvSpPr txBox="1">
              <a:spLocks noChangeArrowheads="1"/>
            </p:cNvSpPr>
            <p:nvPr/>
          </p:nvSpPr>
          <p:spPr bwMode="gray">
            <a:xfrm>
              <a:off x="924" y="1952"/>
              <a:ext cx="405" cy="340"/>
            </a:xfrm>
            <a:prstGeom prst="rect">
              <a:avLst/>
            </a:prstGeom>
            <a:noFill/>
            <a:ln w="9525" algn="ctr">
              <a:noFill/>
              <a:miter lim="800000"/>
            </a:ln>
            <a:effectLst/>
          </p:spPr>
          <p:txBody>
            <a:bodyPr>
              <a:spAutoFit/>
            </a:bodyPr>
            <a:lstStyle/>
            <a:p>
              <a:r>
                <a:rPr lang="en-US" dirty="0">
                  <a:solidFill>
                    <a:srgbClr val="FF0000"/>
                  </a:solidFill>
                  <a:effectLst>
                    <a:outerShdw blurRad="38100" dist="38100" dir="2700000">
                      <a:srgbClr val="000000"/>
                    </a:outerShdw>
                  </a:effectLst>
                  <a:latin typeface="Verdana" panose="020B0604030504040204" pitchFamily="34" charset="0"/>
                </a:rPr>
                <a:t>p</a:t>
              </a:r>
            </a:p>
          </p:txBody>
        </p:sp>
        <p:cxnSp>
          <p:nvCxnSpPr>
            <p:cNvPr id="7" name="Straight Arrow Connector 72"/>
            <p:cNvCxnSpPr>
              <a:endCxn id="23" idx="0"/>
            </p:cNvCxnSpPr>
            <p:nvPr/>
          </p:nvCxnSpPr>
          <p:spPr>
            <a:xfrm>
              <a:off x="1291" y="2194"/>
              <a:ext cx="526" cy="538"/>
            </a:xfrm>
            <a:prstGeom prst="straightConnector1">
              <a:avLst/>
            </a:prstGeom>
            <a:ln w="50800" cap="flat" cmpd="sng">
              <a:solidFill>
                <a:srgbClr val="2F2F98"/>
              </a:solidFill>
              <a:prstDash val="solid"/>
              <a:headEnd type="none" w="med" len="med"/>
              <a:tailEnd type="none" w="med" len="med"/>
            </a:ln>
          </p:spPr>
        </p:cxnSp>
        <p:cxnSp>
          <p:nvCxnSpPr>
            <p:cNvPr id="10" name="Straight Arrow Connector 9"/>
            <p:cNvCxnSpPr/>
            <p:nvPr/>
          </p:nvCxnSpPr>
          <p:spPr>
            <a:xfrm rot="5400000">
              <a:off x="594" y="2346"/>
              <a:ext cx="555" cy="302"/>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sp>
          <p:nvSpPr>
            <p:cNvPr id="13" name="Oval 82"/>
            <p:cNvSpPr/>
            <p:nvPr/>
          </p:nvSpPr>
          <p:spPr>
            <a:xfrm>
              <a:off x="502" y="2692"/>
              <a:ext cx="360" cy="360"/>
            </a:xfrm>
            <a:prstGeom prst="ellipse">
              <a:avLst/>
            </a:prstGeom>
            <a:solidFill>
              <a:schemeClr val="tx1"/>
            </a:solidFill>
            <a:ln w="9525" cap="flat" cmpd="sng">
              <a:solidFill>
                <a:srgbClr val="000000"/>
              </a:solidFill>
              <a:prstDash val="solid"/>
              <a:headEnd type="none" w="med" len="med"/>
              <a:tailEnd type="none" w="med" len="med"/>
            </a:ln>
          </p:spPr>
          <p:txBody>
            <a:bodyPr wrap="none" anchor="ctr"/>
            <a:lstStyle/>
            <a:p>
              <a:pPr algn="l" eaLnBrk="1" hangingPunct="1"/>
              <a:r>
                <a:rPr lang="en-US" sz="1800" b="0" dirty="0">
                  <a:solidFill>
                    <a:srgbClr val="FF0000"/>
                  </a:solidFill>
                  <a:latin typeface="Times New Roman" panose="02020603050405020304" pitchFamily="18" charset="0"/>
                </a:rPr>
                <a:t>x</a:t>
              </a:r>
            </a:p>
          </p:txBody>
        </p:sp>
        <p:grpSp>
          <p:nvGrpSpPr>
            <p:cNvPr id="19" name="Group 106"/>
            <p:cNvGrpSpPr/>
            <p:nvPr/>
          </p:nvGrpSpPr>
          <p:grpSpPr>
            <a:xfrm>
              <a:off x="1614" y="2709"/>
              <a:ext cx="405" cy="360"/>
              <a:chOff x="3024705" y="4572008"/>
              <a:chExt cx="642938" cy="571500"/>
            </a:xfrm>
          </p:grpSpPr>
          <p:grpSp>
            <p:nvGrpSpPr>
              <p:cNvPr id="20" name="Group 67"/>
              <p:cNvGrpSpPr/>
              <p:nvPr/>
            </p:nvGrpSpPr>
            <p:grpSpPr>
              <a:xfrm>
                <a:off x="3071802" y="4572008"/>
                <a:ext cx="571500" cy="571500"/>
                <a:chOff x="4360895" y="4929198"/>
                <a:chExt cx="571500" cy="571500"/>
              </a:xfrm>
            </p:grpSpPr>
            <p:sp>
              <p:nvSpPr>
                <p:cNvPr id="21" name="Oval 35"/>
                <p:cNvSpPr/>
                <p:nvPr/>
              </p:nvSpPr>
              <p:spPr>
                <a:xfrm>
                  <a:off x="4360895" y="4929198"/>
                  <a:ext cx="571500" cy="571500"/>
                </a:xfrm>
                <a:prstGeom prst="ellipse">
                  <a:avLst/>
                </a:prstGeom>
                <a:solidFill>
                  <a:srgbClr val="FF0000"/>
                </a:solidFill>
                <a:ln w="9525" cap="flat" cmpd="sng">
                  <a:solidFill>
                    <a:srgbClr val="000000"/>
                  </a:solidFill>
                  <a:prstDash val="solid"/>
                  <a:headEnd type="none" w="med" len="med"/>
                  <a:tailEnd type="none" w="med" len="med"/>
                </a:ln>
              </p:spPr>
              <p:txBody>
                <a:bodyPr wrap="none" anchor="ctr"/>
                <a:lstStyle/>
                <a:p>
                  <a:pPr algn="l" eaLnBrk="1" hangingPunct="1"/>
                  <a:endParaRPr b="0" dirty="0">
                    <a:latin typeface="Times New Roman" panose="02020603050405020304" pitchFamily="18" charset="0"/>
                  </a:endParaRPr>
                </a:p>
              </p:txBody>
            </p:sp>
            <p:sp>
              <p:nvSpPr>
                <p:cNvPr id="22" name="Freeform 36"/>
                <p:cNvSpPr/>
                <p:nvPr/>
              </p:nvSpPr>
              <p:spPr>
                <a:xfrm>
                  <a:off x="4426209" y="4938723"/>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rgbClr val="FF0000"/>
                </a:solidFill>
                <a:ln w="0">
                  <a:noFill/>
                </a:ln>
              </p:spPr>
              <p:txBody>
                <a:bodyPr/>
                <a:lstStyle/>
                <a:p>
                  <a:pPr algn="l" eaLnBrk="1" hangingPunct="1"/>
                  <a:endParaRPr b="0" dirty="0">
                    <a:latin typeface="Times New Roman" panose="02020603050405020304" pitchFamily="18" charset="0"/>
                  </a:endParaRPr>
                </a:p>
              </p:txBody>
            </p:sp>
          </p:grpSp>
          <p:sp>
            <p:nvSpPr>
              <p:cNvPr id="23" name="Text Box 37"/>
              <p:cNvSpPr txBox="1">
                <a:spLocks noChangeArrowheads="1"/>
              </p:cNvSpPr>
              <p:nvPr/>
            </p:nvSpPr>
            <p:spPr bwMode="gray">
              <a:xfrm>
                <a:off x="3024705" y="4604986"/>
                <a:ext cx="642938" cy="538522"/>
              </a:xfrm>
              <a:prstGeom prst="rect">
                <a:avLst/>
              </a:prstGeom>
              <a:solidFill>
                <a:schemeClr val="tx1"/>
              </a:solidFill>
              <a:ln w="9525" algn="ctr">
                <a:noFill/>
                <a:miter lim="800000"/>
              </a:ln>
              <a:effectLst/>
            </p:spPr>
            <p:txBody>
              <a:bodyPr wrap="square">
                <a:spAutoFit/>
              </a:bodyPr>
              <a:lstStyle/>
              <a:p>
                <a:r>
                  <a:rPr lang="en-US" dirty="0">
                    <a:solidFill>
                      <a:srgbClr val="FF0000"/>
                    </a:solidFill>
                    <a:effectLst>
                      <a:outerShdw blurRad="38100" dist="38100" dir="2700000">
                        <a:srgbClr val="000000"/>
                      </a:outerShdw>
                    </a:effectLst>
                    <a:latin typeface="Verdana" panose="020B0604030504040204" pitchFamily="34" charset="0"/>
                  </a:rPr>
                  <a:t>w</a:t>
                </a:r>
              </a:p>
            </p:txBody>
          </p:sp>
        </p:grpSp>
      </p:grpSp>
    </p:spTree>
    <p:extLst>
      <p:ext uri="{BB962C8B-B14F-4D97-AF65-F5344CB8AC3E}">
        <p14:creationId xmlns:p14="http://schemas.microsoft.com/office/powerpoint/2010/main" val="14000920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116795"/>
                                        </p:tgtEl>
                                        <p:attrNameLst>
                                          <p:attrName>style.visibility</p:attrName>
                                        </p:attrNameLst>
                                      </p:cBhvr>
                                      <p:to>
                                        <p:strVal val="visible"/>
                                      </p:to>
                                    </p:set>
                                    <p:anim calcmode="lin" valueType="num">
                                      <p:cBhvr additive="base">
                                        <p:cTn id="7" dur="5000" fill="hold"/>
                                        <p:tgtEl>
                                          <p:spTgt spid="116795"/>
                                        </p:tgtEl>
                                        <p:attrNameLst>
                                          <p:attrName>ppt_x</p:attrName>
                                        </p:attrNameLst>
                                      </p:cBhvr>
                                      <p:tavLst>
                                        <p:tav tm="0">
                                          <p:val>
                                            <p:strVal val="#ppt_x"/>
                                          </p:val>
                                        </p:tav>
                                        <p:tav tm="100000">
                                          <p:val>
                                            <p:strVal val="#ppt_x"/>
                                          </p:val>
                                        </p:tav>
                                      </p:tavLst>
                                    </p:anim>
                                    <p:anim calcmode="lin" valueType="num">
                                      <p:cBhvr additive="base">
                                        <p:cTn id="8" dur="5000" fill="hold"/>
                                        <p:tgtEl>
                                          <p:spTgt spid="1167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539511"/>
            <a:ext cx="9144000" cy="483531"/>
          </a:xfrm>
        </p:spPr>
        <p:txBody>
          <a:bodyPr>
            <a:normAutofit fontScale="90000"/>
          </a:bodyPr>
          <a:lstStyle/>
          <a:p>
            <a:r>
              <a:rPr lang="en-US" dirty="0">
                <a:solidFill>
                  <a:schemeClr val="accent1">
                    <a:lumMod val="75000"/>
                  </a:schemeClr>
                </a:solidFill>
                <a:sym typeface="+mn-ea"/>
              </a:rPr>
              <a:t/>
            </a:r>
            <a:br>
              <a:rPr lang="en-US" dirty="0">
                <a:solidFill>
                  <a:schemeClr val="accent1">
                    <a:lumMod val="75000"/>
                  </a:schemeClr>
                </a:solidFill>
                <a:sym typeface="+mn-ea"/>
              </a:rPr>
            </a:br>
            <a:r>
              <a:rPr lang="en-US" dirty="0">
                <a:solidFill>
                  <a:schemeClr val="accent1">
                    <a:lumMod val="75000"/>
                  </a:schemeClr>
                </a:solidFill>
                <a:sym typeface="+mn-ea"/>
              </a:rPr>
              <a:t/>
            </a:r>
            <a:br>
              <a:rPr lang="en-US" dirty="0">
                <a:solidFill>
                  <a:schemeClr val="accent1">
                    <a:lumMod val="75000"/>
                  </a:schemeClr>
                </a:solidFill>
                <a:sym typeface="+mn-ea"/>
              </a:rPr>
            </a:br>
            <a:r>
              <a:rPr lang="en-US" dirty="0">
                <a:sym typeface="+mn-ea"/>
              </a:rPr>
              <a:t/>
            </a:r>
            <a:br>
              <a:rPr lang="en-US"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400" dirty="0">
                <a:solidFill>
                  <a:schemeClr val="accent1">
                    <a:lumMod val="75000"/>
                  </a:schemeClr>
                </a:solidFill>
                <a:sym typeface="+mn-ea"/>
              </a:rPr>
              <a:t/>
            </a:r>
            <a:br>
              <a:rPr lang="en-US" sz="2400" dirty="0">
                <a:solidFill>
                  <a:schemeClr val="accent1">
                    <a:lumMod val="75000"/>
                  </a:schemeClr>
                </a:solidFill>
                <a:sym typeface="+mn-ea"/>
              </a:rPr>
            </a:br>
            <a:r>
              <a:rPr lang="en-US" sz="2400" dirty="0">
                <a:solidFill>
                  <a:schemeClr val="accent1">
                    <a:lumMod val="75000"/>
                  </a:schemeClr>
                </a:solidFill>
                <a:sym typeface="+mn-ea"/>
              </a:rPr>
              <a:t/>
            </a:r>
            <a:br>
              <a:rPr lang="en-US" sz="2400" dirty="0">
                <a:solidFill>
                  <a:schemeClr val="accent1">
                    <a:lumMod val="75000"/>
                  </a:schemeClr>
                </a:solidFill>
                <a:sym typeface="+mn-ea"/>
              </a:rPr>
            </a:br>
            <a:r>
              <a:rPr lang="en-US" sz="2400" dirty="0">
                <a:sym typeface="+mn-ea"/>
              </a:rPr>
              <a:t/>
            </a:r>
            <a:br>
              <a:rPr lang="en-US" sz="24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28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2800" dirty="0">
                <a:latin typeface="Times New Roman" panose="02020603050405020304" pitchFamily="18" charset="0"/>
                <a:cs typeface="Times New Roman" panose="02020603050405020304" pitchFamily="18" charset="0"/>
                <a:sym typeface="+mn-ea"/>
              </a:rPr>
              <a:t/>
            </a:r>
            <a:br>
              <a:rPr lang="en-US" sz="2800" dirty="0">
                <a:latin typeface="Times New Roman" panose="02020603050405020304" pitchFamily="18" charset="0"/>
                <a:cs typeface="Times New Roman" panose="02020603050405020304" pitchFamily="18" charset="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28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2800" dirty="0">
                <a:latin typeface="Times New Roman" panose="02020603050405020304" pitchFamily="18" charset="0"/>
                <a:cs typeface="Times New Roman" panose="02020603050405020304" pitchFamily="18" charset="0"/>
                <a:sym typeface="+mn-ea"/>
              </a:rPr>
              <a:t/>
            </a:r>
            <a:br>
              <a:rPr lang="en-US" sz="2800" dirty="0">
                <a:latin typeface="Times New Roman" panose="02020603050405020304" pitchFamily="18" charset="0"/>
                <a:cs typeface="Times New Roman" panose="02020603050405020304" pitchFamily="18" charset="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rgbClr val="FFC000"/>
                </a:solidFill>
                <a:latin typeface="Times New Roman" panose="02020603050405020304" pitchFamily="18" charset="0"/>
                <a:cs typeface="Times New Roman" panose="02020603050405020304" pitchFamily="18" charset="0"/>
              </a:rPr>
              <a:t>II. CÂY NHỊ PHÂN TÌM KIẾM</a:t>
            </a:r>
            <a:endParaRPr lang="en-US" sz="3100"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524000" y="1204111"/>
            <a:ext cx="9144000" cy="4532479"/>
          </a:xfrm>
        </p:spPr>
        <p:txBody>
          <a:bodyPr>
            <a:normAutofit/>
          </a:bodyPr>
          <a:lstStyle/>
          <a:p>
            <a:r>
              <a:rPr lang="en-US" dirty="0" smtClean="0">
                <a:solidFill>
                  <a:schemeClr val="tx1"/>
                </a:solidFill>
                <a:sym typeface="+mn-ea"/>
              </a:rPr>
              <a:t>	</a:t>
            </a:r>
            <a:r>
              <a:rPr lang="en-US" dirty="0">
                <a:solidFill>
                  <a:schemeClr val="tx1"/>
                </a:solidFill>
                <a:latin typeface="Times New Roman" panose="02020603050405020304" pitchFamily="18" charset="0"/>
                <a:cs typeface="Times New Roman" panose="02020603050405020304" pitchFamily="18" charset="0"/>
              </a:rPr>
              <a:t>3.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loại</a:t>
            </a:r>
            <a:r>
              <a:rPr lang="en-US" dirty="0">
                <a:solidFill>
                  <a:schemeClr val="tx1"/>
                </a:solidFill>
                <a:latin typeface="Times New Roman" panose="02020603050405020304" pitchFamily="18" charset="0"/>
                <a:cs typeface="Times New Roman" panose="02020603050405020304" pitchFamily="18" charset="0"/>
              </a:rPr>
              <a:t> CNPTK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3.2.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3.2.3. </a:t>
            </a:r>
            <a:r>
              <a:rPr lang="en-US" dirty="0" err="1">
                <a:solidFill>
                  <a:schemeClr val="tx1"/>
                </a:solidFill>
                <a:latin typeface="Times New Roman" panose="02020603050405020304" pitchFamily="18" charset="0"/>
                <a:cs typeface="Times New Roman" panose="02020603050405020304" pitchFamily="18" charset="0"/>
              </a:rPr>
              <a:t>Cây</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ĐỎ</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bg1">
                    <a:lumMod val="50000"/>
                    <a:lumOff val="50000"/>
                  </a:schemeClr>
                </a:solidFill>
                <a:latin typeface="Times New Roman" panose="02020603050405020304" pitchFamily="18" charset="0"/>
                <a:cs typeface="Times New Roman" panose="02020603050405020304" pitchFamily="18" charset="0"/>
              </a:rPr>
              <a:t>ĐEN</a:t>
            </a:r>
            <a:endParaRPr lang="en-US" dirty="0">
              <a:solidFill>
                <a:schemeClr val="accent1">
                  <a:lumMod val="50000"/>
                </a:schemeClr>
              </a:solidFill>
              <a:sym typeface="+mn-ea"/>
            </a:endParaRPr>
          </a:p>
          <a:p>
            <a:pPr algn="l"/>
            <a:r>
              <a:rPr lang="en-US" dirty="0" smtClean="0">
                <a:solidFill>
                  <a:schemeClr val="tx1"/>
                </a:solidFill>
                <a:sym typeface="+mn-ea"/>
              </a:rPr>
              <a:t>+ </a:t>
            </a:r>
            <a:r>
              <a:rPr lang="en-US" dirty="0" err="1">
                <a:solidFill>
                  <a:schemeClr val="tx1"/>
                </a:solidFill>
                <a:sym typeface="+mn-ea"/>
              </a:rPr>
              <a:t>Xóa</a:t>
            </a:r>
            <a:r>
              <a:rPr lang="en-US" dirty="0">
                <a:solidFill>
                  <a:schemeClr val="tx1"/>
                </a:solidFill>
                <a:sym typeface="+mn-ea"/>
              </a:rPr>
              <a:t> node:</a:t>
            </a:r>
          </a:p>
          <a:p>
            <a:pPr algn="l">
              <a:buFont typeface="Arial" panose="020B0604020202020204" pitchFamily="34" charset="0"/>
            </a:pPr>
            <a:r>
              <a:rPr lang="en-US" dirty="0">
                <a:solidFill>
                  <a:schemeClr val="tx1"/>
                </a:solidFill>
              </a:rPr>
              <a:t>TH1: x (</a:t>
            </a:r>
            <a:r>
              <a:rPr lang="en-US" dirty="0" err="1">
                <a:solidFill>
                  <a:schemeClr val="tx1"/>
                </a:solidFill>
              </a:rPr>
              <a:t>nút</a:t>
            </a:r>
            <a:r>
              <a:rPr lang="en-US" dirty="0">
                <a:solidFill>
                  <a:schemeClr val="tx1"/>
                </a:solidFill>
              </a:rPr>
              <a:t> </a:t>
            </a:r>
            <a:r>
              <a:rPr lang="en-US" dirty="0" err="1">
                <a:solidFill>
                  <a:schemeClr val="tx1"/>
                </a:solidFill>
              </a:rPr>
              <a:t>chứa</a:t>
            </a:r>
            <a:r>
              <a:rPr lang="en-US" dirty="0">
                <a:solidFill>
                  <a:schemeClr val="tx1"/>
                </a:solidFill>
              </a:rPr>
              <a:t> </a:t>
            </a:r>
            <a:r>
              <a:rPr lang="en-US" dirty="0" err="1">
                <a:solidFill>
                  <a:schemeClr val="tx1"/>
                </a:solidFill>
              </a:rPr>
              <a:t>dấu</a:t>
            </a:r>
            <a:r>
              <a:rPr lang="en-US" dirty="0">
                <a:solidFill>
                  <a:schemeClr val="tx1"/>
                </a:solidFill>
              </a:rPr>
              <a:t> </a:t>
            </a:r>
            <a:r>
              <a:rPr lang="en-US" dirty="0" err="1">
                <a:solidFill>
                  <a:schemeClr val="tx1"/>
                </a:solidFill>
              </a:rPr>
              <a:t>hiệu</a:t>
            </a:r>
            <a:r>
              <a:rPr lang="en-US" dirty="0">
                <a:solidFill>
                  <a:schemeClr val="tx1"/>
                </a:solidFill>
              </a:rPr>
              <a:t> </a:t>
            </a:r>
            <a:r>
              <a:rPr lang="en-US" dirty="0" err="1">
                <a:solidFill>
                  <a:schemeClr val="tx1"/>
                </a:solidFill>
              </a:rPr>
              <a:t>đen</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đỏ</a:t>
            </a:r>
            <a:r>
              <a:rPr lang="en-US" dirty="0">
                <a:solidFill>
                  <a:schemeClr val="tx1"/>
                </a:solidFill>
              </a:rPr>
              <a:t> </a:t>
            </a:r>
            <a:r>
              <a:rPr lang="en-US" dirty="0" err="1">
                <a:solidFill>
                  <a:schemeClr val="tx1"/>
                </a:solidFill>
              </a:rPr>
              <a:t>đen</a:t>
            </a:r>
            <a:r>
              <a:rPr lang="en-US" dirty="0">
                <a:solidFill>
                  <a:schemeClr val="tx1"/>
                </a:solidFill>
              </a:rPr>
              <a:t> </a:t>
            </a:r>
            <a:r>
              <a:rPr lang="en-US" dirty="0" err="1">
                <a:solidFill>
                  <a:schemeClr val="tx1"/>
                </a:solidFill>
              </a:rPr>
              <a:t>hoặc</a:t>
            </a:r>
            <a:r>
              <a:rPr lang="en-US" dirty="0">
                <a:solidFill>
                  <a:schemeClr val="tx1"/>
                </a:solidFill>
              </a:rPr>
              <a:t> </a:t>
            </a:r>
            <a:r>
              <a:rPr lang="en-US" dirty="0" err="1">
                <a:solidFill>
                  <a:schemeClr val="tx1"/>
                </a:solidFill>
              </a:rPr>
              <a:t>gốc</a:t>
            </a:r>
            <a:r>
              <a:rPr lang="en-US" dirty="0">
                <a:solidFill>
                  <a:schemeClr val="accent1">
                    <a:lumMod val="50000"/>
                  </a:schemeClr>
                </a:solidFill>
              </a:rPr>
              <a:t>.</a:t>
            </a:r>
          </a:p>
        </p:txBody>
      </p:sp>
      <p:sp>
        <p:nvSpPr>
          <p:cNvPr id="3" name="Text Box 2"/>
          <p:cNvSpPr txBox="1"/>
          <p:nvPr/>
        </p:nvSpPr>
        <p:spPr>
          <a:xfrm>
            <a:off x="1773756" y="3540860"/>
            <a:ext cx="5200015" cy="922020"/>
          </a:xfrm>
          <a:prstGeom prst="rect">
            <a:avLst/>
          </a:prstGeom>
          <a:noFill/>
        </p:spPr>
        <p:txBody>
          <a:bodyPr wrap="square" rtlCol="0" anchor="t">
            <a:spAutoFit/>
          </a:bodyPr>
          <a:lstStyle/>
          <a:p>
            <a:r>
              <a:rPr lang="en-US" dirty="0" err="1"/>
              <a:t>Xử</a:t>
            </a:r>
            <a:r>
              <a:rPr lang="en-US" dirty="0"/>
              <a:t> </a:t>
            </a:r>
            <a:r>
              <a:rPr lang="en-US" dirty="0" err="1"/>
              <a:t>lý</a:t>
            </a:r>
            <a:r>
              <a:rPr lang="en-US" dirty="0"/>
              <a:t>:</a:t>
            </a:r>
          </a:p>
          <a:p>
            <a:r>
              <a:rPr lang="en-US" dirty="0"/>
              <a:t></a:t>
            </a:r>
            <a:r>
              <a:rPr lang="en-US" dirty="0" err="1"/>
              <a:t>Tô</a:t>
            </a:r>
            <a:r>
              <a:rPr lang="en-US" dirty="0"/>
              <a:t> </a:t>
            </a:r>
            <a:r>
              <a:rPr lang="en-US" dirty="0" err="1"/>
              <a:t>màu</a:t>
            </a:r>
            <a:r>
              <a:rPr lang="en-US" dirty="0"/>
              <a:t> </a:t>
            </a:r>
            <a:r>
              <a:rPr lang="en-US" dirty="0" err="1"/>
              <a:t>nút</a:t>
            </a:r>
            <a:r>
              <a:rPr lang="en-US" dirty="0"/>
              <a:t> </a:t>
            </a:r>
            <a:r>
              <a:rPr lang="en-US" dirty="0" err="1"/>
              <a:t>đỏ</a:t>
            </a:r>
            <a:r>
              <a:rPr lang="en-US" dirty="0"/>
              <a:t> </a:t>
            </a:r>
            <a:r>
              <a:rPr lang="en-US" dirty="0" err="1"/>
              <a:t>đen</a:t>
            </a:r>
            <a:r>
              <a:rPr lang="en-US" dirty="0"/>
              <a:t> sang </a:t>
            </a:r>
            <a:r>
              <a:rPr lang="en-US" dirty="0" err="1"/>
              <a:t>màu</a:t>
            </a:r>
            <a:r>
              <a:rPr lang="en-US" dirty="0"/>
              <a:t> </a:t>
            </a:r>
            <a:r>
              <a:rPr lang="en-US" dirty="0" err="1"/>
              <a:t>đen</a:t>
            </a:r>
            <a:r>
              <a:rPr lang="en-US" dirty="0"/>
              <a:t>.</a:t>
            </a:r>
          </a:p>
          <a:p>
            <a:r>
              <a:rPr lang="en-US" dirty="0"/>
              <a:t></a:t>
            </a:r>
            <a:r>
              <a:rPr lang="en-US" dirty="0" err="1"/>
              <a:t>Loại</a:t>
            </a:r>
            <a:r>
              <a:rPr lang="en-US" dirty="0"/>
              <a:t> </a:t>
            </a:r>
            <a:r>
              <a:rPr lang="en-US" dirty="0" err="1"/>
              <a:t>bỏ</a:t>
            </a:r>
            <a:r>
              <a:rPr lang="en-US" dirty="0"/>
              <a:t> </a:t>
            </a:r>
            <a:r>
              <a:rPr lang="en-US" dirty="0" err="1"/>
              <a:t>dấu</a:t>
            </a:r>
            <a:r>
              <a:rPr lang="en-US" dirty="0"/>
              <a:t> </a:t>
            </a:r>
            <a:r>
              <a:rPr lang="en-US" dirty="0" err="1"/>
              <a:t>hiệu</a:t>
            </a:r>
            <a:r>
              <a:rPr lang="en-US" dirty="0"/>
              <a:t> </a:t>
            </a:r>
            <a:r>
              <a:rPr lang="en-US" dirty="0" err="1"/>
              <a:t>đen</a:t>
            </a:r>
            <a:r>
              <a:rPr lang="en-US" dirty="0"/>
              <a:t> </a:t>
            </a:r>
            <a:r>
              <a:rPr lang="en-US" dirty="0" err="1"/>
              <a:t>và</a:t>
            </a:r>
            <a:r>
              <a:rPr lang="en-US" dirty="0"/>
              <a:t> </a:t>
            </a:r>
            <a:r>
              <a:rPr lang="en-US" dirty="0" err="1"/>
              <a:t>kết</a:t>
            </a:r>
            <a:r>
              <a:rPr lang="en-US" dirty="0"/>
              <a:t> </a:t>
            </a:r>
            <a:r>
              <a:rPr lang="en-US" dirty="0" err="1"/>
              <a:t>thúc</a:t>
            </a:r>
            <a:endParaRPr lang="en-US" dirty="0"/>
          </a:p>
        </p:txBody>
      </p:sp>
    </p:spTree>
    <p:extLst>
      <p:ext uri="{BB962C8B-B14F-4D97-AF65-F5344CB8AC3E}">
        <p14:creationId xmlns:p14="http://schemas.microsoft.com/office/powerpoint/2010/main" val="3490202873"/>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693421"/>
            <a:ext cx="9144000" cy="427990"/>
          </a:xfrm>
        </p:spPr>
        <p:txBody>
          <a:bodyPr>
            <a:normAutofit fontScale="90000"/>
          </a:bodyPr>
          <a:lstStyle/>
          <a:p>
            <a:r>
              <a:rPr lang="en-US" dirty="0">
                <a:solidFill>
                  <a:schemeClr val="accent1">
                    <a:lumMod val="75000"/>
                  </a:schemeClr>
                </a:solidFill>
                <a:sym typeface="+mn-ea"/>
              </a:rPr>
              <a:t/>
            </a:r>
            <a:br>
              <a:rPr lang="en-US" dirty="0">
                <a:solidFill>
                  <a:schemeClr val="accent1">
                    <a:lumMod val="75000"/>
                  </a:schemeClr>
                </a:solidFill>
                <a:sym typeface="+mn-ea"/>
              </a:rPr>
            </a:br>
            <a:r>
              <a:rPr lang="en-US" dirty="0">
                <a:solidFill>
                  <a:schemeClr val="accent1">
                    <a:lumMod val="75000"/>
                  </a:schemeClr>
                </a:solidFill>
                <a:sym typeface="+mn-ea"/>
              </a:rPr>
              <a:t/>
            </a:r>
            <a:br>
              <a:rPr lang="en-US" dirty="0">
                <a:solidFill>
                  <a:schemeClr val="accent1">
                    <a:lumMod val="75000"/>
                  </a:schemeClr>
                </a:solidFill>
                <a:sym typeface="+mn-ea"/>
              </a:rPr>
            </a:br>
            <a:r>
              <a:rPr lang="en-US" dirty="0">
                <a:sym typeface="+mn-ea"/>
              </a:rPr>
              <a:t/>
            </a:r>
            <a:br>
              <a:rPr lang="en-US"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3200" dirty="0">
                <a:latin typeface="Times New Roman" panose="02020603050405020304" pitchFamily="18" charset="0"/>
                <a:cs typeface="Times New Roman" panose="02020603050405020304" pitchFamily="18" charset="0"/>
                <a:sym typeface="+mn-ea"/>
              </a:rPr>
              <a:t/>
            </a:r>
            <a:br>
              <a:rPr lang="en-US" sz="3200" dirty="0">
                <a:latin typeface="Times New Roman" panose="02020603050405020304" pitchFamily="18" charset="0"/>
                <a:cs typeface="Times New Roman" panose="02020603050405020304" pitchFamily="18" charset="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3200" dirty="0">
                <a:latin typeface="Times New Roman" panose="02020603050405020304" pitchFamily="18" charset="0"/>
                <a:cs typeface="Times New Roman" panose="02020603050405020304" pitchFamily="18" charset="0"/>
                <a:sym typeface="+mn-ea"/>
              </a:rPr>
              <a:t/>
            </a:r>
            <a:br>
              <a:rPr lang="en-US" sz="3200" dirty="0">
                <a:latin typeface="Times New Roman" panose="02020603050405020304" pitchFamily="18" charset="0"/>
                <a:cs typeface="Times New Roman" panose="02020603050405020304" pitchFamily="18" charset="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rgbClr val="FFC000"/>
                </a:solidFill>
                <a:latin typeface="Times New Roman" panose="02020603050405020304" pitchFamily="18" charset="0"/>
                <a:cs typeface="Times New Roman" panose="02020603050405020304" pitchFamily="18" charset="0"/>
              </a:rPr>
              <a:t>II. CÂY NHỊ PHÂN TÌM KIẾM</a:t>
            </a:r>
            <a:endParaRPr lang="en-US" sz="3100"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524000" y="1697355"/>
            <a:ext cx="9144000" cy="4039235"/>
          </a:xfrm>
        </p:spPr>
        <p:txBody>
          <a:bodyPr>
            <a:normAutofit fontScale="92500" lnSpcReduction="10000"/>
          </a:bodyPr>
          <a:lstStyle/>
          <a:p>
            <a:pPr algn="l"/>
            <a:r>
              <a:rPr lang="en-US" dirty="0">
                <a:solidFill>
                  <a:schemeClr val="tx1"/>
                </a:solidFill>
                <a:sym typeface="+mn-ea"/>
              </a:rPr>
              <a:t>+ </a:t>
            </a:r>
            <a:r>
              <a:rPr lang="en-US" dirty="0" err="1">
                <a:solidFill>
                  <a:schemeClr val="tx1"/>
                </a:solidFill>
                <a:sym typeface="+mn-ea"/>
              </a:rPr>
              <a:t>Xóa</a:t>
            </a:r>
            <a:r>
              <a:rPr lang="en-US" dirty="0">
                <a:solidFill>
                  <a:schemeClr val="tx1"/>
                </a:solidFill>
                <a:sym typeface="+mn-ea"/>
              </a:rPr>
              <a:t> node:</a:t>
            </a:r>
          </a:p>
          <a:p>
            <a:pPr algn="l">
              <a:buFont typeface="Arial" panose="020B0604020202020204" pitchFamily="34" charset="0"/>
            </a:pPr>
            <a:r>
              <a:rPr lang="en-US" dirty="0">
                <a:solidFill>
                  <a:schemeClr val="tx1"/>
                </a:solidFill>
              </a:rPr>
              <a:t>TH2: x </a:t>
            </a:r>
            <a:r>
              <a:rPr lang="en-US" dirty="0" err="1">
                <a:solidFill>
                  <a:schemeClr val="tx1"/>
                </a:solidFill>
              </a:rPr>
              <a:t>đen</a:t>
            </a:r>
            <a:r>
              <a:rPr lang="en-US" dirty="0">
                <a:solidFill>
                  <a:schemeClr val="tx1"/>
                </a:solidFill>
              </a:rPr>
              <a:t> </a:t>
            </a:r>
            <a:r>
              <a:rPr lang="en-US" dirty="0" err="1">
                <a:solidFill>
                  <a:schemeClr val="tx1"/>
                </a:solidFill>
              </a:rPr>
              <a:t>kép</a:t>
            </a:r>
            <a:r>
              <a:rPr lang="en-US" dirty="0">
                <a:solidFill>
                  <a:schemeClr val="tx1"/>
                </a:solidFill>
              </a:rPr>
              <a:t>, w </a:t>
            </a:r>
            <a:r>
              <a:rPr lang="en-US" dirty="0" err="1">
                <a:solidFill>
                  <a:schemeClr val="tx1"/>
                </a:solidFill>
              </a:rPr>
              <a:t>và</a:t>
            </a:r>
            <a:r>
              <a:rPr lang="en-US" dirty="0">
                <a:solidFill>
                  <a:schemeClr val="tx1"/>
                </a:solidFill>
              </a:rPr>
              <a:t> 2 con w </a:t>
            </a:r>
            <a:r>
              <a:rPr lang="en-US" dirty="0" err="1">
                <a:solidFill>
                  <a:schemeClr val="tx1"/>
                </a:solidFill>
              </a:rPr>
              <a:t>đều</a:t>
            </a:r>
            <a:r>
              <a:rPr lang="en-US" dirty="0">
                <a:solidFill>
                  <a:schemeClr val="tx1"/>
                </a:solidFill>
              </a:rPr>
              <a:t> </a:t>
            </a:r>
            <a:r>
              <a:rPr lang="en-US" dirty="0" err="1">
                <a:solidFill>
                  <a:schemeClr val="tx1"/>
                </a:solidFill>
              </a:rPr>
              <a:t>đen</a:t>
            </a:r>
            <a:endParaRPr lang="en-US" dirty="0">
              <a:solidFill>
                <a:schemeClr val="tx1"/>
              </a:solidFill>
            </a:endParaRPr>
          </a:p>
          <a:p>
            <a:pPr algn="l">
              <a:buFont typeface="Arial" panose="020B0604020202020204" pitchFamily="34" charset="0"/>
            </a:pPr>
            <a:r>
              <a:rPr lang="en-US" dirty="0">
                <a:solidFill>
                  <a:schemeClr val="tx1"/>
                </a:solidFill>
              </a:rPr>
              <a:t>+</a:t>
            </a:r>
            <a:r>
              <a:rPr lang="en-US" dirty="0" err="1">
                <a:solidFill>
                  <a:schemeClr val="tx1"/>
                </a:solidFill>
              </a:rPr>
              <a:t>Đổi</a:t>
            </a:r>
            <a:r>
              <a:rPr lang="en-US" dirty="0">
                <a:solidFill>
                  <a:schemeClr val="tx1"/>
                </a:solidFill>
              </a:rPr>
              <a:t> </a:t>
            </a:r>
            <a:r>
              <a:rPr lang="en-US" dirty="0" err="1">
                <a:solidFill>
                  <a:schemeClr val="tx1"/>
                </a:solidFill>
              </a:rPr>
              <a:t>màu</a:t>
            </a:r>
            <a:r>
              <a:rPr lang="en-US" dirty="0">
                <a:solidFill>
                  <a:schemeClr val="tx1"/>
                </a:solidFill>
              </a:rPr>
              <a:t> </a:t>
            </a:r>
            <a:r>
              <a:rPr lang="en-US" dirty="0" err="1">
                <a:solidFill>
                  <a:schemeClr val="tx1"/>
                </a:solidFill>
              </a:rPr>
              <a:t>nút</a:t>
            </a:r>
            <a:r>
              <a:rPr lang="en-US" dirty="0">
                <a:solidFill>
                  <a:schemeClr val="tx1"/>
                </a:solidFill>
              </a:rPr>
              <a:t> </a:t>
            </a:r>
            <a:r>
              <a:rPr lang="en-US" dirty="0" err="1">
                <a:solidFill>
                  <a:schemeClr val="tx1"/>
                </a:solidFill>
              </a:rPr>
              <a:t>anh</a:t>
            </a:r>
            <a:r>
              <a:rPr lang="en-US" dirty="0">
                <a:solidFill>
                  <a:schemeClr val="tx1"/>
                </a:solidFill>
              </a:rPr>
              <a:t> </a:t>
            </a:r>
            <a:r>
              <a:rPr lang="en-US" dirty="0" err="1">
                <a:solidFill>
                  <a:schemeClr val="tx1"/>
                </a:solidFill>
              </a:rPr>
              <a:t>em</a:t>
            </a:r>
            <a:r>
              <a:rPr lang="en-US" dirty="0">
                <a:solidFill>
                  <a:schemeClr val="tx1"/>
                </a:solidFill>
              </a:rPr>
              <a:t> </a:t>
            </a:r>
          </a:p>
          <a:p>
            <a:pPr algn="l">
              <a:buFont typeface="Arial" panose="020B0604020202020204" pitchFamily="34" charset="0"/>
            </a:pPr>
            <a:r>
              <a:rPr lang="en-US" dirty="0">
                <a:solidFill>
                  <a:schemeClr val="tx1"/>
                </a:solidFill>
              </a:rPr>
              <a:t>w sang </a:t>
            </a:r>
            <a:r>
              <a:rPr lang="en-US" dirty="0" err="1">
                <a:solidFill>
                  <a:schemeClr val="tx1"/>
                </a:solidFill>
              </a:rPr>
              <a:t>đỏ</a:t>
            </a:r>
            <a:r>
              <a:rPr lang="en-US" dirty="0">
                <a:solidFill>
                  <a:schemeClr val="tx1"/>
                </a:solidFill>
              </a:rPr>
              <a:t>.</a:t>
            </a:r>
          </a:p>
          <a:p>
            <a:pPr algn="l">
              <a:buFont typeface="Arial" panose="020B0604020202020204" pitchFamily="34" charset="0"/>
            </a:pPr>
            <a:r>
              <a:rPr lang="en-US" dirty="0">
                <a:solidFill>
                  <a:schemeClr val="tx1"/>
                </a:solidFill>
              </a:rPr>
              <a:t>+</a:t>
            </a:r>
            <a:r>
              <a:rPr lang="en-US" dirty="0" err="1">
                <a:solidFill>
                  <a:schemeClr val="tx1"/>
                </a:solidFill>
              </a:rPr>
              <a:t>Đổi</a:t>
            </a:r>
            <a:r>
              <a:rPr lang="en-US" dirty="0">
                <a:solidFill>
                  <a:schemeClr val="tx1"/>
                </a:solidFill>
              </a:rPr>
              <a:t> </a:t>
            </a:r>
            <a:r>
              <a:rPr lang="en-US" dirty="0" err="1">
                <a:solidFill>
                  <a:schemeClr val="tx1"/>
                </a:solidFill>
              </a:rPr>
              <a:t>màu</a:t>
            </a:r>
            <a:r>
              <a:rPr lang="en-US" dirty="0">
                <a:solidFill>
                  <a:schemeClr val="tx1"/>
                </a:solidFill>
              </a:rPr>
              <a:t> P </a:t>
            </a:r>
            <a:r>
              <a:rPr lang="en-US" dirty="0" err="1">
                <a:solidFill>
                  <a:schemeClr val="tx1"/>
                </a:solidFill>
              </a:rPr>
              <a:t>đen</a:t>
            </a:r>
            <a:r>
              <a:rPr lang="en-US" dirty="0">
                <a:solidFill>
                  <a:schemeClr val="tx1"/>
                </a:solidFill>
              </a:rPr>
              <a:t> (</a:t>
            </a:r>
            <a:r>
              <a:rPr lang="en-US" dirty="0" err="1">
                <a:solidFill>
                  <a:schemeClr val="tx1"/>
                </a:solidFill>
              </a:rPr>
              <a:t>bất</a:t>
            </a:r>
            <a:r>
              <a:rPr lang="en-US" dirty="0">
                <a:solidFill>
                  <a:schemeClr val="tx1"/>
                </a:solidFill>
              </a:rPr>
              <a:t> </a:t>
            </a:r>
          </a:p>
          <a:p>
            <a:pPr algn="l">
              <a:buFont typeface="Arial" panose="020B0604020202020204" pitchFamily="34" charset="0"/>
            </a:pPr>
            <a:r>
              <a:rPr lang="en-US" dirty="0" err="1">
                <a:solidFill>
                  <a:schemeClr val="tx1"/>
                </a:solidFill>
              </a:rPr>
              <a:t>kể</a:t>
            </a:r>
            <a:r>
              <a:rPr lang="en-US" dirty="0">
                <a:solidFill>
                  <a:schemeClr val="tx1"/>
                </a:solidFill>
              </a:rPr>
              <a:t> P </a:t>
            </a:r>
            <a:r>
              <a:rPr lang="en-US" dirty="0" err="1">
                <a:solidFill>
                  <a:schemeClr val="tx1"/>
                </a:solidFill>
              </a:rPr>
              <a:t>trước</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màu</a:t>
            </a:r>
            <a:r>
              <a:rPr lang="en-US" dirty="0">
                <a:solidFill>
                  <a:schemeClr val="tx1"/>
                </a:solidFill>
              </a:rPr>
              <a:t> </a:t>
            </a:r>
          </a:p>
          <a:p>
            <a:pPr algn="l">
              <a:buFont typeface="Arial" panose="020B0604020202020204" pitchFamily="34" charset="0"/>
            </a:pPr>
            <a:r>
              <a:rPr lang="en-US" dirty="0" err="1">
                <a:solidFill>
                  <a:schemeClr val="tx1"/>
                </a:solidFill>
              </a:rPr>
              <a:t>đỏ</a:t>
            </a:r>
            <a:r>
              <a:rPr lang="en-US" dirty="0">
                <a:solidFill>
                  <a:schemeClr val="tx1"/>
                </a:solidFill>
              </a:rPr>
              <a:t> hay </a:t>
            </a:r>
            <a:r>
              <a:rPr lang="en-US" dirty="0" err="1">
                <a:solidFill>
                  <a:schemeClr val="tx1"/>
                </a:solidFill>
              </a:rPr>
              <a:t>màu</a:t>
            </a:r>
            <a:r>
              <a:rPr lang="en-US" dirty="0">
                <a:solidFill>
                  <a:schemeClr val="tx1"/>
                </a:solidFill>
              </a:rPr>
              <a:t> </a:t>
            </a:r>
            <a:r>
              <a:rPr lang="en-US" dirty="0" err="1">
                <a:solidFill>
                  <a:schemeClr val="tx1"/>
                </a:solidFill>
              </a:rPr>
              <a:t>đen</a:t>
            </a:r>
            <a:r>
              <a:rPr lang="en-US" dirty="0">
                <a:solidFill>
                  <a:schemeClr val="tx1"/>
                </a:solidFill>
              </a:rPr>
              <a:t>).</a:t>
            </a:r>
          </a:p>
          <a:p>
            <a:pPr algn="l">
              <a:buFont typeface="Arial" panose="020B0604020202020204" pitchFamily="34" charset="0"/>
            </a:pPr>
            <a:r>
              <a:rPr lang="en-US" dirty="0">
                <a:solidFill>
                  <a:schemeClr val="tx1"/>
                </a:solidFill>
              </a:rPr>
              <a:t>+Di </a:t>
            </a:r>
            <a:r>
              <a:rPr lang="en-US" dirty="0" err="1">
                <a:solidFill>
                  <a:schemeClr val="tx1"/>
                </a:solidFill>
              </a:rPr>
              <a:t>chuyển</a:t>
            </a:r>
            <a:r>
              <a:rPr lang="en-US" dirty="0">
                <a:solidFill>
                  <a:schemeClr val="tx1"/>
                </a:solidFill>
              </a:rPr>
              <a:t> “</a:t>
            </a:r>
            <a:r>
              <a:rPr lang="en-US" dirty="0" err="1">
                <a:solidFill>
                  <a:schemeClr val="tx1"/>
                </a:solidFill>
              </a:rPr>
              <a:t>dấu</a:t>
            </a:r>
            <a:r>
              <a:rPr lang="en-US" dirty="0">
                <a:solidFill>
                  <a:schemeClr val="tx1"/>
                </a:solidFill>
              </a:rPr>
              <a:t> </a:t>
            </a:r>
            <a:r>
              <a:rPr lang="en-US" dirty="0" err="1">
                <a:solidFill>
                  <a:schemeClr val="tx1"/>
                </a:solidFill>
              </a:rPr>
              <a:t>hiệu</a:t>
            </a:r>
            <a:r>
              <a:rPr lang="en-US" dirty="0">
                <a:solidFill>
                  <a:schemeClr val="tx1"/>
                </a:solidFill>
              </a:rPr>
              <a:t> </a:t>
            </a:r>
          </a:p>
          <a:p>
            <a:pPr algn="l">
              <a:buFont typeface="Arial" panose="020B0604020202020204" pitchFamily="34" charset="0"/>
            </a:pPr>
            <a:r>
              <a:rPr lang="en-US" dirty="0" err="1">
                <a:solidFill>
                  <a:schemeClr val="tx1"/>
                </a:solidFill>
              </a:rPr>
              <a:t>đen</a:t>
            </a:r>
            <a:r>
              <a:rPr lang="en-US" dirty="0">
                <a:solidFill>
                  <a:schemeClr val="tx1"/>
                </a:solidFill>
              </a:rPr>
              <a:t>” </a:t>
            </a:r>
            <a:r>
              <a:rPr lang="en-US" dirty="0" err="1">
                <a:solidFill>
                  <a:schemeClr val="tx1"/>
                </a:solidFill>
              </a:rPr>
              <a:t>lên</a:t>
            </a:r>
            <a:r>
              <a:rPr lang="en-US" dirty="0">
                <a:solidFill>
                  <a:schemeClr val="tx1"/>
                </a:solidFill>
              </a:rPr>
              <a:t> </a:t>
            </a:r>
            <a:r>
              <a:rPr lang="en-US" dirty="0" err="1">
                <a:solidFill>
                  <a:schemeClr val="tx1"/>
                </a:solidFill>
              </a:rPr>
              <a:t>trên</a:t>
            </a:r>
            <a:r>
              <a:rPr lang="en-US" dirty="0">
                <a:solidFill>
                  <a:schemeClr val="tx1"/>
                </a:solidFill>
              </a:rPr>
              <a:t> 1 </a:t>
            </a:r>
            <a:r>
              <a:rPr lang="en-US" dirty="0" err="1">
                <a:solidFill>
                  <a:schemeClr val="tx1"/>
                </a:solidFill>
              </a:rPr>
              <a:t>cấp</a:t>
            </a:r>
            <a:r>
              <a:rPr lang="en-US" dirty="0">
                <a:solidFill>
                  <a:schemeClr val="tx1"/>
                </a:solidFill>
              </a:rPr>
              <a:t> </a:t>
            </a:r>
          </a:p>
          <a:p>
            <a:pPr algn="l">
              <a:buFont typeface="Arial" panose="020B0604020202020204" pitchFamily="34" charset="0"/>
            </a:pPr>
            <a:r>
              <a:rPr lang="en-US" dirty="0">
                <a:solidFill>
                  <a:schemeClr val="tx1"/>
                </a:solidFill>
              </a:rPr>
              <a:t>(</a:t>
            </a:r>
            <a:r>
              <a:rPr lang="en-US" dirty="0" err="1">
                <a:solidFill>
                  <a:schemeClr val="tx1"/>
                </a:solidFill>
              </a:rPr>
              <a:t>theo</a:t>
            </a:r>
            <a:r>
              <a:rPr lang="en-US" dirty="0">
                <a:solidFill>
                  <a:schemeClr val="tx1"/>
                </a:solidFill>
              </a:rPr>
              <a:t> </a:t>
            </a:r>
            <a:r>
              <a:rPr lang="en-US" dirty="0" err="1">
                <a:solidFill>
                  <a:schemeClr val="tx1"/>
                </a:solidFill>
              </a:rPr>
              <a:t>hướng</a:t>
            </a:r>
            <a:r>
              <a:rPr lang="en-US" dirty="0">
                <a:solidFill>
                  <a:schemeClr val="tx1"/>
                </a:solidFill>
              </a:rPr>
              <a:t> </a:t>
            </a:r>
            <a:r>
              <a:rPr lang="en-US" dirty="0" err="1">
                <a:solidFill>
                  <a:schemeClr val="tx1"/>
                </a:solidFill>
              </a:rPr>
              <a:t>gốc</a:t>
            </a:r>
            <a:r>
              <a:rPr lang="en-US" dirty="0">
                <a:solidFill>
                  <a:schemeClr val="tx1"/>
                </a:solidFill>
              </a:rPr>
              <a:t> </a:t>
            </a:r>
            <a:r>
              <a:rPr lang="en-US" dirty="0" err="1">
                <a:solidFill>
                  <a:schemeClr val="tx1"/>
                </a:solidFill>
              </a:rPr>
              <a:t>của</a:t>
            </a:r>
            <a:r>
              <a:rPr lang="en-US" dirty="0">
                <a:solidFill>
                  <a:schemeClr val="tx1"/>
                </a:solidFill>
              </a:rPr>
              <a:t> </a:t>
            </a:r>
          </a:p>
          <a:p>
            <a:pPr algn="l">
              <a:buFont typeface="Arial" panose="020B0604020202020204" pitchFamily="34" charset="0"/>
            </a:pPr>
            <a:r>
              <a:rPr lang="en-US" dirty="0" err="1">
                <a:solidFill>
                  <a:schemeClr val="tx1"/>
                </a:solidFill>
              </a:rPr>
              <a:t>cây</a:t>
            </a:r>
            <a:r>
              <a:rPr lang="en-US" dirty="0">
                <a:solidFill>
                  <a:schemeClr val="tx1"/>
                </a:solidFill>
              </a:rPr>
              <a:t>)</a:t>
            </a:r>
          </a:p>
        </p:txBody>
      </p:sp>
      <p:pic>
        <p:nvPicPr>
          <p:cNvPr id="2" name="Picture 1" descr="2"/>
          <p:cNvPicPr>
            <a:picLocks noChangeAspect="1"/>
          </p:cNvPicPr>
          <p:nvPr/>
        </p:nvPicPr>
        <p:blipFill>
          <a:blip r:embed="rId2"/>
          <a:stretch>
            <a:fillRect/>
          </a:stretch>
        </p:blipFill>
        <p:spPr>
          <a:xfrm>
            <a:off x="4955540" y="2872740"/>
            <a:ext cx="4548505" cy="1998345"/>
          </a:xfrm>
          <a:prstGeom prst="rect">
            <a:avLst/>
          </a:prstGeom>
        </p:spPr>
      </p:pic>
      <p:sp>
        <p:nvSpPr>
          <p:cNvPr id="4" name="Text Box 3"/>
          <p:cNvSpPr txBox="1"/>
          <p:nvPr/>
        </p:nvSpPr>
        <p:spPr>
          <a:xfrm>
            <a:off x="4658360" y="3244850"/>
            <a:ext cx="297180" cy="368300"/>
          </a:xfrm>
          <a:prstGeom prst="rect">
            <a:avLst/>
          </a:prstGeom>
          <a:noFill/>
        </p:spPr>
        <p:txBody>
          <a:bodyPr wrap="square" rtlCol="0">
            <a:spAutoFit/>
          </a:bodyPr>
          <a:lstStyle/>
          <a:p>
            <a:r>
              <a:rPr lang="en-US"/>
              <a:t>x</a:t>
            </a:r>
          </a:p>
        </p:txBody>
      </p:sp>
      <p:sp>
        <p:nvSpPr>
          <p:cNvPr id="5" name="Text Box 4"/>
          <p:cNvSpPr txBox="1"/>
          <p:nvPr/>
        </p:nvSpPr>
        <p:spPr>
          <a:xfrm>
            <a:off x="6679565" y="3268980"/>
            <a:ext cx="347980" cy="368300"/>
          </a:xfrm>
          <a:prstGeom prst="rect">
            <a:avLst/>
          </a:prstGeom>
          <a:noFill/>
        </p:spPr>
        <p:txBody>
          <a:bodyPr wrap="none" rtlCol="0">
            <a:spAutoFit/>
          </a:bodyPr>
          <a:lstStyle/>
          <a:p>
            <a:r>
              <a:rPr lang="en-US"/>
              <a:t>w</a:t>
            </a:r>
          </a:p>
        </p:txBody>
      </p:sp>
    </p:spTree>
    <p:extLst>
      <p:ext uri="{BB962C8B-B14F-4D97-AF65-F5344CB8AC3E}">
        <p14:creationId xmlns:p14="http://schemas.microsoft.com/office/powerpoint/2010/main" val="1148127166"/>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693421"/>
            <a:ext cx="9144000" cy="456370"/>
          </a:xfrm>
        </p:spPr>
        <p:txBody>
          <a:bodyPr>
            <a:normAutofit fontScale="90000"/>
          </a:bodyPr>
          <a:lstStyle/>
          <a:p>
            <a:r>
              <a:rPr lang="en-US" dirty="0">
                <a:solidFill>
                  <a:schemeClr val="accent1">
                    <a:lumMod val="75000"/>
                  </a:schemeClr>
                </a:solidFill>
                <a:sym typeface="+mn-ea"/>
              </a:rPr>
              <a:t/>
            </a:r>
            <a:br>
              <a:rPr lang="en-US" dirty="0">
                <a:solidFill>
                  <a:schemeClr val="accent1">
                    <a:lumMod val="75000"/>
                  </a:schemeClr>
                </a:solidFill>
                <a:sym typeface="+mn-ea"/>
              </a:rPr>
            </a:br>
            <a:r>
              <a:rPr lang="en-US" dirty="0">
                <a:solidFill>
                  <a:schemeClr val="accent1">
                    <a:lumMod val="75000"/>
                  </a:schemeClr>
                </a:solidFill>
                <a:sym typeface="+mn-ea"/>
              </a:rPr>
              <a:t/>
            </a:r>
            <a:br>
              <a:rPr lang="en-US" dirty="0">
                <a:solidFill>
                  <a:schemeClr val="accent1">
                    <a:lumMod val="75000"/>
                  </a:schemeClr>
                </a:solidFill>
                <a:sym typeface="+mn-ea"/>
              </a:rPr>
            </a:br>
            <a:r>
              <a:rPr lang="en-US" dirty="0">
                <a:sym typeface="+mn-ea"/>
              </a:rPr>
              <a:t/>
            </a:r>
            <a:br>
              <a:rPr lang="en-US"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3200" dirty="0">
                <a:latin typeface="Times New Roman" panose="02020603050405020304" pitchFamily="18" charset="0"/>
                <a:cs typeface="Times New Roman" panose="02020603050405020304" pitchFamily="18" charset="0"/>
                <a:sym typeface="+mn-ea"/>
              </a:rPr>
              <a:t/>
            </a:r>
            <a:br>
              <a:rPr lang="en-US" sz="3200" dirty="0">
                <a:latin typeface="Times New Roman" panose="02020603050405020304" pitchFamily="18" charset="0"/>
                <a:cs typeface="Times New Roman" panose="02020603050405020304" pitchFamily="18" charset="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3200" dirty="0">
                <a:latin typeface="Times New Roman" panose="02020603050405020304" pitchFamily="18" charset="0"/>
                <a:cs typeface="Times New Roman" panose="02020603050405020304" pitchFamily="18" charset="0"/>
                <a:sym typeface="+mn-ea"/>
              </a:rPr>
              <a:t/>
            </a:r>
            <a:br>
              <a:rPr lang="en-US" sz="3200" dirty="0">
                <a:latin typeface="Times New Roman" panose="02020603050405020304" pitchFamily="18" charset="0"/>
                <a:cs typeface="Times New Roman" panose="02020603050405020304" pitchFamily="18" charset="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rgbClr val="FFC000"/>
                </a:solidFill>
                <a:latin typeface="Times New Roman" panose="02020603050405020304" pitchFamily="18" charset="0"/>
                <a:cs typeface="Times New Roman" panose="02020603050405020304" pitchFamily="18" charset="0"/>
              </a:rPr>
              <a:t>II. CÂY NHỊ PHÂN TÌM KIẾM</a:t>
            </a:r>
            <a:endParaRPr lang="en-US" sz="3100"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524000" y="1697355"/>
            <a:ext cx="9144000" cy="4039235"/>
          </a:xfrm>
        </p:spPr>
        <p:txBody>
          <a:bodyPr>
            <a:normAutofit fontScale="92500" lnSpcReduction="20000"/>
          </a:bodyPr>
          <a:lstStyle/>
          <a:p>
            <a:pPr algn="l"/>
            <a:r>
              <a:rPr lang="en-US" dirty="0">
                <a:solidFill>
                  <a:schemeClr val="tx1"/>
                </a:solidFill>
                <a:sym typeface="+mn-ea"/>
              </a:rPr>
              <a:t>+ </a:t>
            </a:r>
            <a:r>
              <a:rPr lang="en-US" dirty="0" err="1">
                <a:solidFill>
                  <a:schemeClr val="tx1"/>
                </a:solidFill>
                <a:sym typeface="+mn-ea"/>
              </a:rPr>
              <a:t>Xóa</a:t>
            </a:r>
            <a:r>
              <a:rPr lang="en-US" dirty="0">
                <a:solidFill>
                  <a:schemeClr val="tx1"/>
                </a:solidFill>
                <a:sym typeface="+mn-ea"/>
              </a:rPr>
              <a:t> node:</a:t>
            </a:r>
          </a:p>
          <a:p>
            <a:pPr algn="l">
              <a:buFont typeface="Arial" panose="020B0604020202020204" pitchFamily="34" charset="0"/>
            </a:pPr>
            <a:r>
              <a:rPr dirty="0">
                <a:solidFill>
                  <a:schemeClr val="tx1"/>
                </a:solidFill>
                <a:sym typeface="+mn-ea"/>
              </a:rPr>
              <a:t>TH</a:t>
            </a:r>
            <a:r>
              <a:rPr lang="en-US" dirty="0">
                <a:solidFill>
                  <a:schemeClr val="tx1"/>
                </a:solidFill>
                <a:sym typeface="+mn-ea"/>
              </a:rPr>
              <a:t>3</a:t>
            </a:r>
            <a:r>
              <a:rPr dirty="0">
                <a:solidFill>
                  <a:schemeClr val="tx1"/>
                </a:solidFill>
                <a:sym typeface="+mn-ea"/>
              </a:rPr>
              <a:t>: x đen kép, w đen, 1 trong 2 con w đỏ</a:t>
            </a:r>
          </a:p>
          <a:p>
            <a:pPr algn="l">
              <a:buFont typeface="Arial" panose="020B0604020202020204" pitchFamily="34" charset="0"/>
            </a:pPr>
            <a:endParaRPr dirty="0">
              <a:solidFill>
                <a:schemeClr val="tx1"/>
              </a:solidFill>
              <a:sym typeface="+mn-ea"/>
            </a:endParaRPr>
          </a:p>
          <a:p>
            <a:pPr algn="l">
              <a:buFont typeface="Arial" panose="020B0604020202020204" pitchFamily="34" charset="0"/>
            </a:pPr>
            <a:r>
              <a:rPr dirty="0">
                <a:solidFill>
                  <a:schemeClr val="tx1"/>
                </a:solidFill>
                <a:sym typeface="+mn-ea"/>
              </a:rPr>
              <a:t>Gọi z là nút con của w có màu đỏ.</a:t>
            </a:r>
          </a:p>
          <a:p>
            <a:pPr algn="l">
              <a:buFont typeface="Arial" panose="020B0604020202020204" pitchFamily="34" charset="0"/>
            </a:pPr>
            <a:r>
              <a:rPr dirty="0">
                <a:solidFill>
                  <a:schemeClr val="tx1"/>
                </a:solidFill>
                <a:sym typeface="+mn-ea"/>
              </a:rPr>
              <a:t>Có 2 trường hợp xảy ra:</a:t>
            </a:r>
            <a:endParaRPr dirty="0">
              <a:solidFill>
                <a:schemeClr val="tx1"/>
              </a:solidFill>
            </a:endParaRPr>
          </a:p>
          <a:p>
            <a:pPr algn="l">
              <a:buFont typeface="Arial" panose="020B0604020202020204" pitchFamily="34" charset="0"/>
            </a:pPr>
            <a:r>
              <a:rPr lang="en-US" dirty="0">
                <a:solidFill>
                  <a:schemeClr val="tx1"/>
                </a:solidFill>
                <a:sym typeface="+mn-ea"/>
              </a:rPr>
              <a:t>	</a:t>
            </a:r>
            <a:r>
              <a:rPr dirty="0">
                <a:solidFill>
                  <a:schemeClr val="tx1"/>
                </a:solidFill>
                <a:sym typeface="+mn-ea"/>
              </a:rPr>
              <a:t>4a) z là cháu nội</a:t>
            </a:r>
            <a:endParaRPr dirty="0">
              <a:solidFill>
                <a:schemeClr val="tx1"/>
              </a:solidFill>
            </a:endParaRPr>
          </a:p>
          <a:p>
            <a:pPr algn="l">
              <a:buFont typeface="Arial" panose="020B0604020202020204" pitchFamily="34" charset="0"/>
            </a:pPr>
            <a:r>
              <a:rPr lang="en-US" dirty="0">
                <a:solidFill>
                  <a:schemeClr val="tx1"/>
                </a:solidFill>
                <a:sym typeface="+mn-ea"/>
              </a:rPr>
              <a:t>	</a:t>
            </a:r>
            <a:r>
              <a:rPr dirty="0">
                <a:solidFill>
                  <a:schemeClr val="tx1"/>
                </a:solidFill>
                <a:sym typeface="+mn-ea"/>
              </a:rPr>
              <a:t>4b) z là cháu ngoại</a:t>
            </a:r>
            <a:endParaRPr dirty="0">
              <a:solidFill>
                <a:schemeClr val="tx1"/>
              </a:solidFill>
            </a:endParaRPr>
          </a:p>
          <a:p>
            <a:pPr algn="l">
              <a:buFont typeface="Arial" panose="020B0604020202020204" pitchFamily="34" charset="0"/>
            </a:pPr>
            <a:endParaRPr dirty="0">
              <a:solidFill>
                <a:schemeClr val="tx1"/>
              </a:solidFill>
              <a:sym typeface="+mn-ea"/>
            </a:endParaRPr>
          </a:p>
          <a:p>
            <a:pPr algn="l">
              <a:buFont typeface="Arial" panose="020B0604020202020204" pitchFamily="34" charset="0"/>
            </a:pPr>
            <a:r>
              <a:rPr dirty="0">
                <a:solidFill>
                  <a:schemeClr val="tx1"/>
                </a:solidFill>
                <a:sym typeface="+mn-ea"/>
              </a:rPr>
              <a:t>Xử lý:</a:t>
            </a:r>
            <a:endParaRPr dirty="0">
              <a:solidFill>
                <a:schemeClr val="tx1"/>
              </a:solidFill>
            </a:endParaRPr>
          </a:p>
          <a:p>
            <a:pPr algn="l">
              <a:buFont typeface="Arial" panose="020B0604020202020204" pitchFamily="34" charset="0"/>
            </a:pPr>
            <a:r>
              <a:rPr lang="en-US" dirty="0">
                <a:solidFill>
                  <a:schemeClr val="tx1"/>
                </a:solidFill>
                <a:sym typeface="+mn-ea"/>
              </a:rPr>
              <a:t>	</a:t>
            </a:r>
            <a:r>
              <a:rPr dirty="0">
                <a:solidFill>
                  <a:schemeClr val="tx1"/>
                </a:solidFill>
                <a:sym typeface="+mn-ea"/>
              </a:rPr>
              <a:t>4a) chuyển sang 4b) nhờ phép quay và đổi màu</a:t>
            </a:r>
            <a:endParaRPr dirty="0">
              <a:solidFill>
                <a:schemeClr val="tx1"/>
              </a:solidFill>
            </a:endParaRPr>
          </a:p>
          <a:p>
            <a:pPr algn="l">
              <a:buFont typeface="Arial" panose="020B0604020202020204" pitchFamily="34" charset="0"/>
            </a:pPr>
            <a:r>
              <a:rPr lang="en-US" dirty="0">
                <a:solidFill>
                  <a:schemeClr val="tx1"/>
                </a:solidFill>
                <a:sym typeface="+mn-ea"/>
              </a:rPr>
              <a:t>	</a:t>
            </a:r>
            <a:r>
              <a:rPr dirty="0">
                <a:solidFill>
                  <a:schemeClr val="tx1"/>
                </a:solidFill>
                <a:sym typeface="+mn-ea"/>
              </a:rPr>
              <a:t>4b) được xử lý bằng phép quay và đổi màu</a:t>
            </a:r>
          </a:p>
          <a:p>
            <a:pPr algn="l">
              <a:buFont typeface="Arial" panose="020B0604020202020204" pitchFamily="34" charset="0"/>
            </a:pPr>
            <a:r>
              <a:rPr lang="en-US" dirty="0">
                <a:solidFill>
                  <a:schemeClr val="tx1"/>
                </a:solidFill>
                <a:sym typeface="+mn-ea"/>
              </a:rPr>
              <a:t>Loại bỏ dấu hiệu đen.</a:t>
            </a:r>
            <a:endParaRPr dirty="0">
              <a:solidFill>
                <a:schemeClr val="tx1"/>
              </a:solidFill>
            </a:endParaRPr>
          </a:p>
          <a:p>
            <a:pPr algn="l">
              <a:buFont typeface="Arial" panose="020B0604020202020204" pitchFamily="34" charset="0"/>
            </a:pPr>
            <a:endParaRPr dirty="0">
              <a:sym typeface="+mn-ea"/>
            </a:endParaRPr>
          </a:p>
          <a:p>
            <a:pPr algn="l">
              <a:buFont typeface="Arial" panose="020B0604020202020204" pitchFamily="34" charset="0"/>
            </a:pPr>
            <a:endParaRPr lang="en-US" dirty="0">
              <a:solidFill>
                <a:schemeClr val="accent1">
                  <a:lumMod val="50000"/>
                </a:schemeClr>
              </a:solidFill>
            </a:endParaRPr>
          </a:p>
        </p:txBody>
      </p:sp>
    </p:spTree>
    <p:extLst>
      <p:ext uri="{BB962C8B-B14F-4D97-AF65-F5344CB8AC3E}">
        <p14:creationId xmlns:p14="http://schemas.microsoft.com/office/powerpoint/2010/main" val="1635291467"/>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588329"/>
            <a:ext cx="9144000" cy="489584"/>
          </a:xfrm>
        </p:spPr>
        <p:txBody>
          <a:bodyPr>
            <a:normAutofit fontScale="90000"/>
          </a:bodyPr>
          <a:lstStyle/>
          <a:p>
            <a:r>
              <a:rPr lang="en-US" dirty="0">
                <a:solidFill>
                  <a:schemeClr val="accent1">
                    <a:lumMod val="75000"/>
                  </a:schemeClr>
                </a:solidFill>
                <a:sym typeface="+mn-ea"/>
              </a:rPr>
              <a:t/>
            </a:r>
            <a:br>
              <a:rPr lang="en-US" dirty="0">
                <a:solidFill>
                  <a:schemeClr val="accent1">
                    <a:lumMod val="75000"/>
                  </a:schemeClr>
                </a:solidFill>
                <a:sym typeface="+mn-ea"/>
              </a:rPr>
            </a:br>
            <a:r>
              <a:rPr lang="en-US" dirty="0">
                <a:solidFill>
                  <a:schemeClr val="accent1">
                    <a:lumMod val="75000"/>
                  </a:schemeClr>
                </a:solidFill>
                <a:sym typeface="+mn-ea"/>
              </a:rPr>
              <a:t/>
            </a:r>
            <a:br>
              <a:rPr lang="en-US" dirty="0">
                <a:solidFill>
                  <a:schemeClr val="accent1">
                    <a:lumMod val="75000"/>
                  </a:schemeClr>
                </a:solidFill>
                <a:sym typeface="+mn-ea"/>
              </a:rPr>
            </a:br>
            <a:r>
              <a:rPr lang="en-US" dirty="0">
                <a:sym typeface="+mn-ea"/>
              </a:rPr>
              <a:t/>
            </a:r>
            <a:br>
              <a:rPr lang="en-US"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3200" dirty="0">
                <a:latin typeface="Times New Roman" panose="02020603050405020304" pitchFamily="18" charset="0"/>
                <a:cs typeface="Times New Roman" panose="02020603050405020304" pitchFamily="18" charset="0"/>
                <a:sym typeface="+mn-ea"/>
              </a:rPr>
              <a:t/>
            </a:r>
            <a:br>
              <a:rPr lang="en-US" sz="3200" dirty="0">
                <a:latin typeface="Times New Roman" panose="02020603050405020304" pitchFamily="18" charset="0"/>
                <a:cs typeface="Times New Roman" panose="02020603050405020304" pitchFamily="18" charset="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3200" dirty="0">
                <a:latin typeface="Times New Roman" panose="02020603050405020304" pitchFamily="18" charset="0"/>
                <a:cs typeface="Times New Roman" panose="02020603050405020304" pitchFamily="18" charset="0"/>
                <a:sym typeface="+mn-ea"/>
              </a:rPr>
              <a:t/>
            </a:r>
            <a:br>
              <a:rPr lang="en-US" sz="3200" dirty="0">
                <a:latin typeface="Times New Roman" panose="02020603050405020304" pitchFamily="18" charset="0"/>
                <a:cs typeface="Times New Roman" panose="02020603050405020304" pitchFamily="18" charset="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rgbClr val="FFC000"/>
                </a:solidFill>
                <a:latin typeface="Times New Roman" panose="02020603050405020304" pitchFamily="18" charset="0"/>
                <a:cs typeface="Times New Roman" panose="02020603050405020304" pitchFamily="18" charset="0"/>
              </a:rPr>
              <a:t>II. CÂY NHỊ PHÂN TÌM KIẾM</a:t>
            </a:r>
            <a:endParaRPr lang="en-US" sz="3100"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524000" y="1077914"/>
            <a:ext cx="9144000" cy="4224972"/>
          </a:xfrm>
        </p:spPr>
        <p:txBody>
          <a:bodyPr>
            <a:normAutofit/>
          </a:bodyPr>
          <a:lstStyle/>
          <a:p>
            <a:pPr algn="l"/>
            <a:r>
              <a:rPr lang="en-US" dirty="0">
                <a:solidFill>
                  <a:schemeClr val="tx1"/>
                </a:solidFill>
                <a:sym typeface="+mn-ea"/>
              </a:rPr>
              <a:t>+ </a:t>
            </a:r>
            <a:r>
              <a:rPr lang="en-US" dirty="0" err="1">
                <a:solidFill>
                  <a:schemeClr val="tx1"/>
                </a:solidFill>
                <a:sym typeface="+mn-ea"/>
              </a:rPr>
              <a:t>Xóa</a:t>
            </a:r>
            <a:r>
              <a:rPr lang="en-US" dirty="0">
                <a:solidFill>
                  <a:schemeClr val="tx1"/>
                </a:solidFill>
                <a:sym typeface="+mn-ea"/>
              </a:rPr>
              <a:t> node:</a:t>
            </a:r>
          </a:p>
          <a:p>
            <a:pPr algn="l">
              <a:buFont typeface="Arial" panose="020B0604020202020204" pitchFamily="34" charset="0"/>
            </a:pPr>
            <a:r>
              <a:rPr sz="2400" dirty="0">
                <a:solidFill>
                  <a:schemeClr val="tx1"/>
                </a:solidFill>
                <a:latin typeface="Times New Roman" panose="02020603050405020304" pitchFamily="18" charset="0"/>
                <a:sym typeface="+mn-ea"/>
              </a:rPr>
              <a:t>TH</a:t>
            </a:r>
            <a:r>
              <a:rPr lang="en-US" sz="2400" dirty="0">
                <a:solidFill>
                  <a:schemeClr val="tx1"/>
                </a:solidFill>
                <a:latin typeface="Times New Roman" panose="02020603050405020304" pitchFamily="18" charset="0"/>
                <a:sym typeface="+mn-ea"/>
              </a:rPr>
              <a:t>3</a:t>
            </a:r>
            <a:r>
              <a:rPr sz="2400" dirty="0">
                <a:solidFill>
                  <a:schemeClr val="tx1"/>
                </a:solidFill>
                <a:latin typeface="Times New Roman" panose="02020603050405020304" pitchFamily="18" charset="0"/>
                <a:sym typeface="+mn-ea"/>
              </a:rPr>
              <a:t>a: w đen con trái w màu đỏ </a:t>
            </a:r>
          </a:p>
          <a:p>
            <a:pPr algn="l">
              <a:buFont typeface="Arial" panose="020B0604020202020204" pitchFamily="34" charset="0"/>
            </a:pPr>
            <a:r>
              <a:rPr lang="en-US" dirty="0">
                <a:solidFill>
                  <a:schemeClr val="accent1">
                    <a:lumMod val="50000"/>
                  </a:schemeClr>
                </a:solidFill>
              </a:rPr>
              <a:t>           </a:t>
            </a:r>
          </a:p>
          <a:p>
            <a:pPr algn="l">
              <a:buFont typeface="Arial" panose="020B0604020202020204" pitchFamily="34" charset="0"/>
            </a:pPr>
            <a:r>
              <a:rPr lang="en-US" dirty="0">
                <a:solidFill>
                  <a:schemeClr val="accent1">
                    <a:lumMod val="50000"/>
                  </a:schemeClr>
                </a:solidFill>
              </a:rPr>
              <a:t>		</a:t>
            </a:r>
          </a:p>
        </p:txBody>
      </p:sp>
      <p:cxnSp>
        <p:nvCxnSpPr>
          <p:cNvPr id="229" name="Straight Arrow Connector 228"/>
          <p:cNvCxnSpPr/>
          <p:nvPr/>
        </p:nvCxnSpPr>
        <p:spPr>
          <a:xfrm rot="16200000" flipH="1">
            <a:off x="7731919" y="4626769"/>
            <a:ext cx="585788" cy="33337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230" name="Straight Arrow Connector 229"/>
          <p:cNvCxnSpPr/>
          <p:nvPr/>
        </p:nvCxnSpPr>
        <p:spPr>
          <a:xfrm rot="5400000">
            <a:off x="6607969" y="3464719"/>
            <a:ext cx="465138" cy="25082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231" name="Straight Arrow Connector 230"/>
          <p:cNvCxnSpPr>
            <a:endCxn id="268" idx="0"/>
          </p:cNvCxnSpPr>
          <p:nvPr/>
        </p:nvCxnSpPr>
        <p:spPr>
          <a:xfrm rot="16200000" flipH="1">
            <a:off x="2235994" y="3836194"/>
            <a:ext cx="849313" cy="60642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232" name="Straight Arrow Connector 231"/>
          <p:cNvCxnSpPr/>
          <p:nvPr/>
        </p:nvCxnSpPr>
        <p:spPr>
          <a:xfrm rot="16200000" flipH="1">
            <a:off x="8324850" y="5399088"/>
            <a:ext cx="285750" cy="285750"/>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233" name="Straight Arrow Connector 232"/>
          <p:cNvCxnSpPr/>
          <p:nvPr/>
        </p:nvCxnSpPr>
        <p:spPr>
          <a:xfrm rot="5400000">
            <a:off x="7931944" y="5398294"/>
            <a:ext cx="465138" cy="25082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234" name="Straight Arrow Connector 233"/>
          <p:cNvCxnSpPr/>
          <p:nvPr/>
        </p:nvCxnSpPr>
        <p:spPr>
          <a:xfrm rot="16200000" flipH="1">
            <a:off x="3071813" y="5072063"/>
            <a:ext cx="285750" cy="285750"/>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235" name="Straight Arrow Connector 234"/>
          <p:cNvCxnSpPr/>
          <p:nvPr/>
        </p:nvCxnSpPr>
        <p:spPr>
          <a:xfrm rot="5400000">
            <a:off x="2678113" y="5072063"/>
            <a:ext cx="465138" cy="249238"/>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236" name="Straight Arrow Connector 235"/>
          <p:cNvCxnSpPr/>
          <p:nvPr/>
        </p:nvCxnSpPr>
        <p:spPr>
          <a:xfrm rot="5400000">
            <a:off x="1320800" y="5072063"/>
            <a:ext cx="465138" cy="249238"/>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237" name="Straight Arrow Connector 236"/>
          <p:cNvCxnSpPr/>
          <p:nvPr/>
        </p:nvCxnSpPr>
        <p:spPr>
          <a:xfrm rot="16200000" flipH="1">
            <a:off x="1714500" y="5072063"/>
            <a:ext cx="285750" cy="285750"/>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238" name="Straight Arrow Connector 237"/>
          <p:cNvCxnSpPr>
            <a:stCxn id="244" idx="4"/>
          </p:cNvCxnSpPr>
          <p:nvPr/>
        </p:nvCxnSpPr>
        <p:spPr>
          <a:xfrm rot="16200000" flipH="1">
            <a:off x="642938" y="4143375"/>
            <a:ext cx="285750" cy="285750"/>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239" name="Straight Arrow Connector 238"/>
          <p:cNvCxnSpPr>
            <a:stCxn id="246" idx="2"/>
          </p:cNvCxnSpPr>
          <p:nvPr/>
        </p:nvCxnSpPr>
        <p:spPr>
          <a:xfrm rot="5400000">
            <a:off x="249238" y="4143375"/>
            <a:ext cx="465138" cy="249238"/>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240" name="Straight Arrow Connector 239"/>
          <p:cNvCxnSpPr/>
          <p:nvPr/>
        </p:nvCxnSpPr>
        <p:spPr>
          <a:xfrm rot="16200000" flipH="1">
            <a:off x="1523206" y="2809081"/>
            <a:ext cx="739775" cy="668338"/>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241" name="Straight Arrow Connector 240"/>
          <p:cNvCxnSpPr/>
          <p:nvPr/>
        </p:nvCxnSpPr>
        <p:spPr>
          <a:xfrm rot="5400000">
            <a:off x="475456" y="2974181"/>
            <a:ext cx="881063" cy="47942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242" name="Straight Arrow Connector 241"/>
          <p:cNvCxnSpPr/>
          <p:nvPr/>
        </p:nvCxnSpPr>
        <p:spPr>
          <a:xfrm rot="5400000">
            <a:off x="1557338" y="3729038"/>
            <a:ext cx="920750" cy="60642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pSp>
        <p:nvGrpSpPr>
          <p:cNvPr id="243" name="Group 44"/>
          <p:cNvGrpSpPr/>
          <p:nvPr/>
        </p:nvGrpSpPr>
        <p:grpSpPr>
          <a:xfrm>
            <a:off x="357188" y="3571875"/>
            <a:ext cx="571500" cy="571500"/>
            <a:chOff x="1646251" y="3929066"/>
            <a:chExt cx="571500" cy="571500"/>
          </a:xfrm>
        </p:grpSpPr>
        <p:sp>
          <p:nvSpPr>
            <p:cNvPr id="244" name="Oval 243"/>
            <p:cNvSpPr>
              <a:spLocks noChangeArrowheads="1"/>
            </p:cNvSpPr>
            <p:nvPr/>
          </p:nvSpPr>
          <p:spPr bwMode="gray">
            <a:xfrm>
              <a:off x="1646251" y="3929066"/>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45" name="Freeform 36"/>
            <p:cNvSpPr/>
            <p:nvPr/>
          </p:nvSpPr>
          <p:spPr>
            <a:xfrm>
              <a:off x="1711565" y="3938591"/>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246" name="Text Box 37"/>
          <p:cNvSpPr txBox="1">
            <a:spLocks noChangeArrowheads="1"/>
          </p:cNvSpPr>
          <p:nvPr/>
        </p:nvSpPr>
        <p:spPr bwMode="gray">
          <a:xfrm>
            <a:off x="285750" y="3635375"/>
            <a:ext cx="642938" cy="400050"/>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A</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grpSp>
        <p:nvGrpSpPr>
          <p:cNvPr id="247" name="Group 45"/>
          <p:cNvGrpSpPr/>
          <p:nvPr/>
        </p:nvGrpSpPr>
        <p:grpSpPr>
          <a:xfrm>
            <a:off x="2000250" y="3286125"/>
            <a:ext cx="571500" cy="571500"/>
            <a:chOff x="3432201" y="3786190"/>
            <a:chExt cx="571500" cy="571500"/>
          </a:xfrm>
        </p:grpSpPr>
        <p:sp>
          <p:nvSpPr>
            <p:cNvPr id="248" name="Oval 247"/>
            <p:cNvSpPr>
              <a:spLocks noChangeArrowheads="1"/>
            </p:cNvSpPr>
            <p:nvPr/>
          </p:nvSpPr>
          <p:spPr bwMode="gray">
            <a:xfrm>
              <a:off x="3432201" y="3786190"/>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49" name="Freeform 36"/>
            <p:cNvSpPr/>
            <p:nvPr/>
          </p:nvSpPr>
          <p:spPr>
            <a:xfrm>
              <a:off x="3497515" y="3795715"/>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250" name="Text Box 37"/>
          <p:cNvSpPr txBox="1">
            <a:spLocks noChangeArrowheads="1"/>
          </p:cNvSpPr>
          <p:nvPr/>
        </p:nvSpPr>
        <p:spPr bwMode="gray">
          <a:xfrm>
            <a:off x="1928813" y="3349625"/>
            <a:ext cx="642938" cy="400050"/>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D</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grpSp>
        <p:nvGrpSpPr>
          <p:cNvPr id="251" name="Group 66"/>
          <p:cNvGrpSpPr/>
          <p:nvPr/>
        </p:nvGrpSpPr>
        <p:grpSpPr>
          <a:xfrm>
            <a:off x="1357313" y="4500563"/>
            <a:ext cx="642937" cy="571500"/>
            <a:chOff x="3000364" y="4572008"/>
            <a:chExt cx="642938" cy="571500"/>
          </a:xfrm>
        </p:grpSpPr>
        <p:grpSp>
          <p:nvGrpSpPr>
            <p:cNvPr id="252" name="Group 67"/>
            <p:cNvGrpSpPr/>
            <p:nvPr/>
          </p:nvGrpSpPr>
          <p:grpSpPr>
            <a:xfrm>
              <a:off x="3071802" y="4572008"/>
              <a:ext cx="571500" cy="571500"/>
              <a:chOff x="4360895" y="4929198"/>
              <a:chExt cx="571500" cy="571500"/>
            </a:xfrm>
          </p:grpSpPr>
          <p:sp>
            <p:nvSpPr>
              <p:cNvPr id="253" name="Oval 35"/>
              <p:cNvSpPr/>
              <p:nvPr/>
            </p:nvSpPr>
            <p:spPr>
              <a:xfrm>
                <a:off x="4360895" y="4929198"/>
                <a:ext cx="571500" cy="571500"/>
              </a:xfrm>
              <a:prstGeom prst="ellipse">
                <a:avLst/>
              </a:prstGeom>
              <a:solidFill>
                <a:srgbClr val="FF0000"/>
              </a:solidFill>
              <a:ln w="9525" cap="flat" cmpd="sng">
                <a:solidFill>
                  <a:srgbClr val="000000"/>
                </a:solidFill>
                <a:prstDash val="solid"/>
                <a:headEnd type="none" w="med" len="med"/>
                <a:tailEnd type="none" w="med" len="med"/>
              </a:ln>
            </p:spPr>
            <p:txBody>
              <a:bodyPr wrap="none" anchor="ctr"/>
              <a:lstStyle/>
              <a:p>
                <a:pPr algn="l" eaLnBrk="1" hangingPunct="1"/>
                <a:endParaRPr sz="1800" b="0" dirty="0">
                  <a:latin typeface="Times New Roman" panose="02020603050405020304" pitchFamily="18" charset="0"/>
                </a:endParaRPr>
              </a:p>
            </p:txBody>
          </p:sp>
          <p:sp>
            <p:nvSpPr>
              <p:cNvPr id="254" name="Freeform 36"/>
              <p:cNvSpPr/>
              <p:nvPr/>
            </p:nvSpPr>
            <p:spPr>
              <a:xfrm>
                <a:off x="4426209" y="4938723"/>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rgbClr val="FF0000"/>
              </a:solidFill>
              <a:ln w="0">
                <a:noFill/>
              </a:ln>
            </p:spPr>
            <p:txBody>
              <a:bodyPr/>
              <a:lstStyle/>
              <a:p>
                <a:pPr algn="l" eaLnBrk="1" hangingPunct="1"/>
                <a:endParaRPr sz="1800" b="0" dirty="0">
                  <a:latin typeface="Times New Roman" panose="02020603050405020304" pitchFamily="18" charset="0"/>
                </a:endParaRPr>
              </a:p>
            </p:txBody>
          </p:sp>
        </p:grpSp>
        <p:sp>
          <p:nvSpPr>
            <p:cNvPr id="255" name="Text Box 37"/>
            <p:cNvSpPr txBox="1">
              <a:spLocks noChangeArrowheads="1"/>
            </p:cNvSpPr>
            <p:nvPr/>
          </p:nvSpPr>
          <p:spPr bwMode="gray">
            <a:xfrm>
              <a:off x="3000364" y="4643446"/>
              <a:ext cx="642938" cy="400110"/>
            </a:xfrm>
            <a:prstGeom prst="rect">
              <a:avLst/>
            </a:prstGeom>
            <a:noFill/>
            <a:ln w="9525" algn="ctr">
              <a:noFill/>
              <a:miter lim="800000"/>
            </a:ln>
            <a:effectLst/>
          </p:spPr>
          <p:txBody>
            <a:bodyPr wrap="square">
              <a:spAutoFit/>
            </a:bodyPr>
            <a:lstStyle/>
            <a:p>
              <a:pPr marR="0" defTabSz="914400">
                <a:buClrTx/>
                <a:buSzTx/>
                <a:buFontTx/>
                <a:defRPr/>
              </a:pPr>
              <a:r>
                <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rPr>
                <a:t>C</a:t>
              </a:r>
            </a:p>
          </p:txBody>
        </p:sp>
      </p:grpSp>
      <p:sp>
        <p:nvSpPr>
          <p:cNvPr id="256" name="TextBox 71"/>
          <p:cNvSpPr txBox="1"/>
          <p:nvPr/>
        </p:nvSpPr>
        <p:spPr>
          <a:xfrm>
            <a:off x="214313" y="2928938"/>
            <a:ext cx="500062" cy="708025"/>
          </a:xfrm>
          <a:prstGeom prst="rect">
            <a:avLst/>
          </a:prstGeom>
          <a:noFill/>
          <a:ln w="9525">
            <a:noFill/>
          </a:ln>
        </p:spPr>
        <p:txBody>
          <a:bodyPr>
            <a:spAutoFit/>
          </a:bodyPr>
          <a:lstStyle/>
          <a:p>
            <a:pPr algn="l" eaLnBrk="1" hangingPunct="1"/>
            <a:r>
              <a:rPr sz="4000" b="0" dirty="0">
                <a:solidFill>
                  <a:srgbClr val="0000FF"/>
                </a:solidFill>
                <a:latin typeface="Times New Roman" panose="02020603050405020304" pitchFamily="18" charset="0"/>
              </a:rPr>
              <a:t>x</a:t>
            </a:r>
            <a:endParaRPr sz="1800" b="0" dirty="0">
              <a:solidFill>
                <a:srgbClr val="0000FF"/>
              </a:solidFill>
              <a:latin typeface="Times New Roman" panose="02020603050405020304" pitchFamily="18" charset="0"/>
            </a:endParaRPr>
          </a:p>
        </p:txBody>
      </p:sp>
      <p:cxnSp>
        <p:nvCxnSpPr>
          <p:cNvPr id="257" name="Straight Arrow Connector 256"/>
          <p:cNvCxnSpPr/>
          <p:nvPr/>
        </p:nvCxnSpPr>
        <p:spPr>
          <a:xfrm rot="16200000" flipH="1">
            <a:off x="6380956" y="2451894"/>
            <a:ext cx="739775" cy="668338"/>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258" name="Straight Arrow Connector 257"/>
          <p:cNvCxnSpPr/>
          <p:nvPr/>
        </p:nvCxnSpPr>
        <p:spPr>
          <a:xfrm rot="5400000">
            <a:off x="5333206" y="2616994"/>
            <a:ext cx="881063" cy="47942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pSp>
        <p:nvGrpSpPr>
          <p:cNvPr id="259" name="Group 106"/>
          <p:cNvGrpSpPr/>
          <p:nvPr/>
        </p:nvGrpSpPr>
        <p:grpSpPr>
          <a:xfrm>
            <a:off x="7896225" y="4862513"/>
            <a:ext cx="642938" cy="571500"/>
            <a:chOff x="2071670" y="3429000"/>
            <a:chExt cx="642938" cy="571500"/>
          </a:xfrm>
        </p:grpSpPr>
        <p:grpSp>
          <p:nvGrpSpPr>
            <p:cNvPr id="260" name="Group 92"/>
            <p:cNvGrpSpPr/>
            <p:nvPr/>
          </p:nvGrpSpPr>
          <p:grpSpPr>
            <a:xfrm>
              <a:off x="2143108" y="3429000"/>
              <a:ext cx="571500" cy="571500"/>
              <a:chOff x="3432201" y="3786190"/>
              <a:chExt cx="571500" cy="571500"/>
            </a:xfrm>
          </p:grpSpPr>
          <p:sp>
            <p:nvSpPr>
              <p:cNvPr id="261" name="Oval 260"/>
              <p:cNvSpPr>
                <a:spLocks noChangeArrowheads="1"/>
              </p:cNvSpPr>
              <p:nvPr/>
            </p:nvSpPr>
            <p:spPr bwMode="gray">
              <a:xfrm>
                <a:off x="3432201" y="3786190"/>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62" name="Freeform 36"/>
              <p:cNvSpPr/>
              <p:nvPr/>
            </p:nvSpPr>
            <p:spPr>
              <a:xfrm>
                <a:off x="3497515" y="3795715"/>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263" name="Text Box 37"/>
            <p:cNvSpPr txBox="1">
              <a:spLocks noChangeArrowheads="1"/>
            </p:cNvSpPr>
            <p:nvPr/>
          </p:nvSpPr>
          <p:spPr bwMode="gray">
            <a:xfrm>
              <a:off x="2071670" y="3492500"/>
              <a:ext cx="642938" cy="399521"/>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E</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grpSp>
      <p:grpSp>
        <p:nvGrpSpPr>
          <p:cNvPr id="264" name="Group 55"/>
          <p:cNvGrpSpPr/>
          <p:nvPr/>
        </p:nvGrpSpPr>
        <p:grpSpPr>
          <a:xfrm>
            <a:off x="2643188" y="4500563"/>
            <a:ext cx="642937" cy="571500"/>
            <a:chOff x="2071670" y="3429000"/>
            <a:chExt cx="642938" cy="571500"/>
          </a:xfrm>
        </p:grpSpPr>
        <p:grpSp>
          <p:nvGrpSpPr>
            <p:cNvPr id="265" name="Group 45"/>
            <p:cNvGrpSpPr/>
            <p:nvPr/>
          </p:nvGrpSpPr>
          <p:grpSpPr>
            <a:xfrm>
              <a:off x="2143108" y="3429000"/>
              <a:ext cx="571500" cy="571500"/>
              <a:chOff x="3432201" y="3786190"/>
              <a:chExt cx="571500" cy="571500"/>
            </a:xfrm>
          </p:grpSpPr>
          <p:sp>
            <p:nvSpPr>
              <p:cNvPr id="266" name="Oval 265"/>
              <p:cNvSpPr>
                <a:spLocks noChangeArrowheads="1"/>
              </p:cNvSpPr>
              <p:nvPr/>
            </p:nvSpPr>
            <p:spPr bwMode="gray">
              <a:xfrm>
                <a:off x="3432201" y="3786190"/>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67" name="Freeform 36"/>
              <p:cNvSpPr/>
              <p:nvPr/>
            </p:nvSpPr>
            <p:spPr>
              <a:xfrm>
                <a:off x="3497515" y="3795715"/>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268" name="Text Box 37"/>
            <p:cNvSpPr txBox="1">
              <a:spLocks noChangeArrowheads="1"/>
            </p:cNvSpPr>
            <p:nvPr/>
          </p:nvSpPr>
          <p:spPr bwMode="gray">
            <a:xfrm>
              <a:off x="2071670" y="3492500"/>
              <a:ext cx="642938" cy="399521"/>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E</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grpSp>
      <p:graphicFrame>
        <p:nvGraphicFramePr>
          <p:cNvPr id="269" name="Object 2"/>
          <p:cNvGraphicFramePr/>
          <p:nvPr/>
        </p:nvGraphicFramePr>
        <p:xfrm>
          <a:off x="642938" y="4429125"/>
          <a:ext cx="504825" cy="600075"/>
        </p:xfrm>
        <a:graphic>
          <a:graphicData uri="http://schemas.openxmlformats.org/presentationml/2006/ole">
            <mc:AlternateContent xmlns:mc="http://schemas.openxmlformats.org/markup-compatibility/2006">
              <mc:Choice xmlns:v="urn:schemas-microsoft-com:vml" Requires="v">
                <p:oleObj spid="_x0000_s3272" r:id="rId3" imgW="152400" imgH="203200" progId="Equation.DSMT4">
                  <p:embed/>
                </p:oleObj>
              </mc:Choice>
              <mc:Fallback>
                <p:oleObj r:id="rId3" imgW="152400" imgH="203200" progId="Equation.DSMT4">
                  <p:embed/>
                  <p:pic>
                    <p:nvPicPr>
                      <p:cNvPr id="0" name=""/>
                      <p:cNvPicPr/>
                      <p:nvPr/>
                    </p:nvPicPr>
                    <p:blipFill>
                      <a:blip r:embed="rId4"/>
                      <a:stretch>
                        <a:fillRect/>
                      </a:stretch>
                    </p:blipFill>
                    <p:spPr>
                      <a:xfrm>
                        <a:off x="642938" y="4429125"/>
                        <a:ext cx="504825" cy="600075"/>
                      </a:xfrm>
                      <a:prstGeom prst="rect">
                        <a:avLst/>
                      </a:prstGeom>
                      <a:noFill/>
                      <a:ln w="38100">
                        <a:noFill/>
                        <a:miter/>
                      </a:ln>
                    </p:spPr>
                  </p:pic>
                </p:oleObj>
              </mc:Fallback>
            </mc:AlternateContent>
          </a:graphicData>
        </a:graphic>
      </p:graphicFrame>
      <p:graphicFrame>
        <p:nvGraphicFramePr>
          <p:cNvPr id="271" name="Object 4"/>
          <p:cNvGraphicFramePr/>
          <p:nvPr/>
        </p:nvGraphicFramePr>
        <p:xfrm>
          <a:off x="1755775" y="5413375"/>
          <a:ext cx="420688" cy="487363"/>
        </p:xfrm>
        <a:graphic>
          <a:graphicData uri="http://schemas.openxmlformats.org/presentationml/2006/ole">
            <mc:AlternateContent xmlns:mc="http://schemas.openxmlformats.org/markup-compatibility/2006">
              <mc:Choice xmlns:v="urn:schemas-microsoft-com:vml" Requires="v">
                <p:oleObj spid="_x0000_s3273" r:id="rId5" imgW="127000" imgH="164465" progId="Equation.DSMT4">
                  <p:embed/>
                </p:oleObj>
              </mc:Choice>
              <mc:Fallback>
                <p:oleObj r:id="rId5" imgW="127000" imgH="164465" progId="Equation.DSMT4">
                  <p:embed/>
                  <p:pic>
                    <p:nvPicPr>
                      <p:cNvPr id="0" name=""/>
                      <p:cNvPicPr/>
                      <p:nvPr/>
                    </p:nvPicPr>
                    <p:blipFill>
                      <a:blip r:embed="rId6"/>
                      <a:stretch>
                        <a:fillRect/>
                      </a:stretch>
                    </p:blipFill>
                    <p:spPr>
                      <a:xfrm>
                        <a:off x="1755775" y="5413375"/>
                        <a:ext cx="420688" cy="487363"/>
                      </a:xfrm>
                      <a:prstGeom prst="rect">
                        <a:avLst/>
                      </a:prstGeom>
                      <a:noFill/>
                      <a:ln w="38100">
                        <a:noFill/>
                        <a:miter/>
                      </a:ln>
                    </p:spPr>
                  </p:pic>
                </p:oleObj>
              </mc:Fallback>
            </mc:AlternateContent>
          </a:graphicData>
        </a:graphic>
      </p:graphicFrame>
      <p:graphicFrame>
        <p:nvGraphicFramePr>
          <p:cNvPr id="273" name="Object 5"/>
          <p:cNvGraphicFramePr/>
          <p:nvPr/>
        </p:nvGraphicFramePr>
        <p:xfrm>
          <a:off x="1092200" y="5394325"/>
          <a:ext cx="461963" cy="525463"/>
        </p:xfrm>
        <a:graphic>
          <a:graphicData uri="http://schemas.openxmlformats.org/presentationml/2006/ole">
            <mc:AlternateContent xmlns:mc="http://schemas.openxmlformats.org/markup-compatibility/2006">
              <mc:Choice xmlns:v="urn:schemas-microsoft-com:vml" Requires="v">
                <p:oleObj spid="_x0000_s3274" r:id="rId7" imgW="139700" imgH="177800" progId="Equation.DSMT4">
                  <p:embed/>
                </p:oleObj>
              </mc:Choice>
              <mc:Fallback>
                <p:oleObj r:id="rId7" imgW="139700" imgH="177800" progId="Equation.DSMT4">
                  <p:embed/>
                  <p:pic>
                    <p:nvPicPr>
                      <p:cNvPr id="0" name=""/>
                      <p:cNvPicPr/>
                      <p:nvPr/>
                    </p:nvPicPr>
                    <p:blipFill>
                      <a:blip r:embed="rId8"/>
                      <a:stretch>
                        <a:fillRect/>
                      </a:stretch>
                    </p:blipFill>
                    <p:spPr>
                      <a:xfrm>
                        <a:off x="1092200" y="5394325"/>
                        <a:ext cx="461963" cy="525463"/>
                      </a:xfrm>
                      <a:prstGeom prst="rect">
                        <a:avLst/>
                      </a:prstGeom>
                      <a:noFill/>
                      <a:ln w="38100">
                        <a:noFill/>
                        <a:miter/>
                      </a:ln>
                    </p:spPr>
                  </p:pic>
                </p:oleObj>
              </mc:Fallback>
            </mc:AlternateContent>
          </a:graphicData>
        </a:graphic>
      </p:graphicFrame>
      <p:graphicFrame>
        <p:nvGraphicFramePr>
          <p:cNvPr id="275" name="Object 6"/>
          <p:cNvGraphicFramePr/>
          <p:nvPr/>
        </p:nvGraphicFramePr>
        <p:xfrm>
          <a:off x="3113088" y="5356225"/>
          <a:ext cx="420687" cy="603250"/>
        </p:xfrm>
        <a:graphic>
          <a:graphicData uri="http://schemas.openxmlformats.org/presentationml/2006/ole">
            <mc:AlternateContent xmlns:mc="http://schemas.openxmlformats.org/markup-compatibility/2006">
              <mc:Choice xmlns:v="urn:schemas-microsoft-com:vml" Requires="v">
                <p:oleObj spid="_x0000_s3275" r:id="rId9" imgW="127000" imgH="164465" progId="Equation.DSMT4">
                  <p:embed/>
                </p:oleObj>
              </mc:Choice>
              <mc:Fallback>
                <p:oleObj r:id="rId9" imgW="127000" imgH="164465" progId="Equation.DSMT4">
                  <p:embed/>
                  <p:pic>
                    <p:nvPicPr>
                      <p:cNvPr id="0" name=""/>
                      <p:cNvPicPr/>
                      <p:nvPr/>
                    </p:nvPicPr>
                    <p:blipFill>
                      <a:blip r:embed="rId10"/>
                      <a:stretch>
                        <a:fillRect/>
                      </a:stretch>
                    </p:blipFill>
                    <p:spPr>
                      <a:xfrm>
                        <a:off x="3113088" y="5356225"/>
                        <a:ext cx="420687" cy="603250"/>
                      </a:xfrm>
                      <a:prstGeom prst="rect">
                        <a:avLst/>
                      </a:prstGeom>
                      <a:noFill/>
                      <a:ln w="38100">
                        <a:noFill/>
                        <a:miter/>
                      </a:ln>
                    </p:spPr>
                  </p:pic>
                </p:oleObj>
              </mc:Fallback>
            </mc:AlternateContent>
          </a:graphicData>
        </a:graphic>
      </p:graphicFrame>
      <p:graphicFrame>
        <p:nvGraphicFramePr>
          <p:cNvPr id="277" name="Object 7"/>
          <p:cNvGraphicFramePr/>
          <p:nvPr/>
        </p:nvGraphicFramePr>
        <p:xfrm>
          <a:off x="2470150" y="5402263"/>
          <a:ext cx="420688" cy="511175"/>
        </p:xfrm>
        <a:graphic>
          <a:graphicData uri="http://schemas.openxmlformats.org/presentationml/2006/ole">
            <mc:AlternateContent xmlns:mc="http://schemas.openxmlformats.org/markup-compatibility/2006">
              <mc:Choice xmlns:v="urn:schemas-microsoft-com:vml" Requires="v">
                <p:oleObj spid="_x0000_s3276" r:id="rId11" imgW="127000" imgH="139700" progId="Equation.DSMT4">
                  <p:embed/>
                </p:oleObj>
              </mc:Choice>
              <mc:Fallback>
                <p:oleObj r:id="rId11" imgW="127000" imgH="139700" progId="Equation.DSMT4">
                  <p:embed/>
                  <p:pic>
                    <p:nvPicPr>
                      <p:cNvPr id="0" name=""/>
                      <p:cNvPicPr/>
                      <p:nvPr/>
                    </p:nvPicPr>
                    <p:blipFill>
                      <a:blip r:embed="rId12"/>
                      <a:stretch>
                        <a:fillRect/>
                      </a:stretch>
                    </p:blipFill>
                    <p:spPr>
                      <a:xfrm>
                        <a:off x="2470150" y="5402263"/>
                        <a:ext cx="420688" cy="511175"/>
                      </a:xfrm>
                      <a:prstGeom prst="rect">
                        <a:avLst/>
                      </a:prstGeom>
                      <a:noFill/>
                      <a:ln w="38100">
                        <a:noFill/>
                        <a:miter/>
                      </a:ln>
                    </p:spPr>
                  </p:pic>
                </p:oleObj>
              </mc:Fallback>
            </mc:AlternateContent>
          </a:graphicData>
        </a:graphic>
      </p:graphicFrame>
      <p:cxnSp>
        <p:nvCxnSpPr>
          <p:cNvPr id="279" name="Straight Arrow Connector 278"/>
          <p:cNvCxnSpPr/>
          <p:nvPr/>
        </p:nvCxnSpPr>
        <p:spPr>
          <a:xfrm rot="16200000" flipH="1">
            <a:off x="5438775" y="3948113"/>
            <a:ext cx="504825" cy="18097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280" name="Straight Arrow Connector 279"/>
          <p:cNvCxnSpPr>
            <a:stCxn id="288" idx="2"/>
          </p:cNvCxnSpPr>
          <p:nvPr/>
        </p:nvCxnSpPr>
        <p:spPr>
          <a:xfrm rot="5400000">
            <a:off x="5045869" y="3842544"/>
            <a:ext cx="684213" cy="355600"/>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aphicFrame>
        <p:nvGraphicFramePr>
          <p:cNvPr id="281" name="Object 8"/>
          <p:cNvGraphicFramePr/>
          <p:nvPr/>
        </p:nvGraphicFramePr>
        <p:xfrm>
          <a:off x="5638800" y="4214813"/>
          <a:ext cx="504825" cy="600075"/>
        </p:xfrm>
        <a:graphic>
          <a:graphicData uri="http://schemas.openxmlformats.org/presentationml/2006/ole">
            <mc:AlternateContent xmlns:mc="http://schemas.openxmlformats.org/markup-compatibility/2006">
              <mc:Choice xmlns:v="urn:schemas-microsoft-com:vml" Requires="v">
                <p:oleObj spid="_x0000_s3277" r:id="rId13" imgW="152400" imgH="203200" progId="Equation.DSMT4">
                  <p:embed/>
                </p:oleObj>
              </mc:Choice>
              <mc:Fallback>
                <p:oleObj r:id="rId13" imgW="152400" imgH="203200" progId="Equation.DSMT4">
                  <p:embed/>
                  <p:pic>
                    <p:nvPicPr>
                      <p:cNvPr id="0" name=""/>
                      <p:cNvPicPr/>
                      <p:nvPr/>
                    </p:nvPicPr>
                    <p:blipFill>
                      <a:blip r:embed="rId4"/>
                      <a:stretch>
                        <a:fillRect/>
                      </a:stretch>
                    </p:blipFill>
                    <p:spPr>
                      <a:xfrm>
                        <a:off x="5638800" y="4214813"/>
                        <a:ext cx="504825" cy="600075"/>
                      </a:xfrm>
                      <a:prstGeom prst="rect">
                        <a:avLst/>
                      </a:prstGeom>
                      <a:noFill/>
                      <a:ln w="38100">
                        <a:noFill/>
                        <a:miter/>
                      </a:ln>
                    </p:spPr>
                  </p:pic>
                </p:oleObj>
              </mc:Fallback>
            </mc:AlternateContent>
          </a:graphicData>
        </a:graphic>
      </p:graphicFrame>
      <p:graphicFrame>
        <p:nvGraphicFramePr>
          <p:cNvPr id="283" name="Object 9"/>
          <p:cNvGraphicFramePr/>
          <p:nvPr/>
        </p:nvGraphicFramePr>
        <p:xfrm>
          <a:off x="4852988" y="4384675"/>
          <a:ext cx="504825" cy="412750"/>
        </p:xfrm>
        <a:graphic>
          <a:graphicData uri="http://schemas.openxmlformats.org/presentationml/2006/ole">
            <mc:AlternateContent xmlns:mc="http://schemas.openxmlformats.org/markup-compatibility/2006">
              <mc:Choice xmlns:v="urn:schemas-microsoft-com:vml" Requires="v">
                <p:oleObj spid="_x0000_s3278" r:id="rId14" imgW="152400" imgH="139700" progId="Equation.DSMT4">
                  <p:embed/>
                </p:oleObj>
              </mc:Choice>
              <mc:Fallback>
                <p:oleObj r:id="rId14" imgW="152400" imgH="139700" progId="Equation.DSMT4">
                  <p:embed/>
                  <p:pic>
                    <p:nvPicPr>
                      <p:cNvPr id="0" name=""/>
                      <p:cNvPicPr/>
                      <p:nvPr/>
                    </p:nvPicPr>
                    <p:blipFill>
                      <a:blip r:embed="rId15"/>
                      <a:stretch>
                        <a:fillRect/>
                      </a:stretch>
                    </p:blipFill>
                    <p:spPr>
                      <a:xfrm>
                        <a:off x="4852988" y="4384675"/>
                        <a:ext cx="504825" cy="412750"/>
                      </a:xfrm>
                      <a:prstGeom prst="rect">
                        <a:avLst/>
                      </a:prstGeom>
                      <a:noFill/>
                      <a:ln w="38100">
                        <a:noFill/>
                        <a:miter/>
                      </a:ln>
                    </p:spPr>
                  </p:pic>
                </p:oleObj>
              </mc:Fallback>
            </mc:AlternateContent>
          </a:graphicData>
        </a:graphic>
      </p:graphicFrame>
      <p:grpSp>
        <p:nvGrpSpPr>
          <p:cNvPr id="285" name="Group 44"/>
          <p:cNvGrpSpPr/>
          <p:nvPr/>
        </p:nvGrpSpPr>
        <p:grpSpPr>
          <a:xfrm>
            <a:off x="5314950" y="3214688"/>
            <a:ext cx="571500" cy="571500"/>
            <a:chOff x="1646251" y="3929066"/>
            <a:chExt cx="571500" cy="571500"/>
          </a:xfrm>
        </p:grpSpPr>
        <p:sp>
          <p:nvSpPr>
            <p:cNvPr id="286" name="Oval 285"/>
            <p:cNvSpPr>
              <a:spLocks noChangeArrowheads="1"/>
            </p:cNvSpPr>
            <p:nvPr/>
          </p:nvSpPr>
          <p:spPr bwMode="gray">
            <a:xfrm>
              <a:off x="1646251" y="3929066"/>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87" name="Freeform 36"/>
            <p:cNvSpPr/>
            <p:nvPr/>
          </p:nvSpPr>
          <p:spPr>
            <a:xfrm>
              <a:off x="1711565" y="3938591"/>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288" name="Text Box 37"/>
          <p:cNvSpPr txBox="1">
            <a:spLocks noChangeArrowheads="1"/>
          </p:cNvSpPr>
          <p:nvPr/>
        </p:nvSpPr>
        <p:spPr bwMode="gray">
          <a:xfrm>
            <a:off x="5243513" y="3278188"/>
            <a:ext cx="642938" cy="400050"/>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A</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cxnSp>
        <p:nvCxnSpPr>
          <p:cNvPr id="289" name="Straight Arrow Connector 288"/>
          <p:cNvCxnSpPr/>
          <p:nvPr/>
        </p:nvCxnSpPr>
        <p:spPr>
          <a:xfrm rot="5400000">
            <a:off x="7322344" y="4580731"/>
            <a:ext cx="465138" cy="25082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290" name="Straight Arrow Connector 289"/>
          <p:cNvCxnSpPr>
            <a:stCxn id="306" idx="5"/>
          </p:cNvCxnSpPr>
          <p:nvPr/>
        </p:nvCxnSpPr>
        <p:spPr>
          <a:xfrm rot="16200000" flipH="1">
            <a:off x="7219950" y="3613150"/>
            <a:ext cx="585788" cy="334963"/>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aphicFrame>
        <p:nvGraphicFramePr>
          <p:cNvPr id="291" name="Object 10"/>
          <p:cNvGraphicFramePr/>
          <p:nvPr/>
        </p:nvGraphicFramePr>
        <p:xfrm>
          <a:off x="7143750" y="4857750"/>
          <a:ext cx="420688" cy="487363"/>
        </p:xfrm>
        <a:graphic>
          <a:graphicData uri="http://schemas.openxmlformats.org/presentationml/2006/ole">
            <mc:AlternateContent xmlns:mc="http://schemas.openxmlformats.org/markup-compatibility/2006">
              <mc:Choice xmlns:v="urn:schemas-microsoft-com:vml" Requires="v">
                <p:oleObj spid="_x0000_s3279" r:id="rId16" imgW="127000" imgH="164465" progId="Equation.DSMT4">
                  <p:embed/>
                </p:oleObj>
              </mc:Choice>
              <mc:Fallback>
                <p:oleObj r:id="rId16" imgW="127000" imgH="164465" progId="Equation.DSMT4">
                  <p:embed/>
                  <p:pic>
                    <p:nvPicPr>
                      <p:cNvPr id="0" name=""/>
                      <p:cNvPicPr/>
                      <p:nvPr/>
                    </p:nvPicPr>
                    <p:blipFill>
                      <a:blip r:embed="rId6"/>
                      <a:stretch>
                        <a:fillRect/>
                      </a:stretch>
                    </p:blipFill>
                    <p:spPr>
                      <a:xfrm>
                        <a:off x="7143750" y="4857750"/>
                        <a:ext cx="420688" cy="487363"/>
                      </a:xfrm>
                      <a:prstGeom prst="rect">
                        <a:avLst/>
                      </a:prstGeom>
                      <a:noFill/>
                      <a:ln w="38100">
                        <a:noFill/>
                        <a:miter/>
                      </a:ln>
                    </p:spPr>
                  </p:pic>
                </p:oleObj>
              </mc:Fallback>
            </mc:AlternateContent>
          </a:graphicData>
        </a:graphic>
      </p:graphicFrame>
      <p:sp>
        <p:nvSpPr>
          <p:cNvPr id="293" name="TextBox 171"/>
          <p:cNvSpPr txBox="1"/>
          <p:nvPr/>
        </p:nvSpPr>
        <p:spPr>
          <a:xfrm>
            <a:off x="2849563" y="2571750"/>
            <a:ext cx="2393950" cy="457200"/>
          </a:xfrm>
          <a:prstGeom prst="rect">
            <a:avLst/>
          </a:prstGeom>
          <a:noFill/>
          <a:ln w="9525">
            <a:noFill/>
          </a:ln>
        </p:spPr>
        <p:txBody>
          <a:bodyPr>
            <a:spAutoFit/>
          </a:bodyPr>
          <a:lstStyle/>
          <a:p>
            <a:pPr algn="l" eaLnBrk="1" hangingPunct="1"/>
            <a:r>
              <a:rPr sz="2400" b="0" dirty="0">
                <a:solidFill>
                  <a:srgbClr val="FF0000"/>
                </a:solidFill>
                <a:latin typeface="Times New Roman" panose="02020603050405020304" pitchFamily="18" charset="0"/>
              </a:rPr>
              <a:t>Quay phải tại W</a:t>
            </a:r>
          </a:p>
        </p:txBody>
      </p:sp>
      <p:cxnSp>
        <p:nvCxnSpPr>
          <p:cNvPr id="294" name="Straight Arrow Connector 293"/>
          <p:cNvCxnSpPr/>
          <p:nvPr/>
        </p:nvCxnSpPr>
        <p:spPr>
          <a:xfrm flipV="1">
            <a:off x="3214688" y="3214688"/>
            <a:ext cx="1643063" cy="0"/>
          </a:xfrm>
          <a:prstGeom prst="straightConnector1">
            <a:avLst/>
          </a:prstGeom>
          <a:ln w="50800" cmpd="sng">
            <a:solidFill>
              <a:srgbClr val="FF0000"/>
            </a:solidFill>
            <a:headEnd type="none"/>
            <a:tailEnd type="arrow"/>
          </a:ln>
        </p:spPr>
        <p:style>
          <a:lnRef idx="1">
            <a:schemeClr val="accent2"/>
          </a:lnRef>
          <a:fillRef idx="0">
            <a:schemeClr val="accent2"/>
          </a:fillRef>
          <a:effectRef idx="0">
            <a:schemeClr val="accent2"/>
          </a:effectRef>
          <a:fontRef idx="minor">
            <a:schemeClr val="tx1"/>
          </a:fontRef>
        </p:style>
      </p:cxnSp>
      <p:sp>
        <p:nvSpPr>
          <p:cNvPr id="295" name="TextBox 174"/>
          <p:cNvSpPr txBox="1"/>
          <p:nvPr/>
        </p:nvSpPr>
        <p:spPr>
          <a:xfrm>
            <a:off x="3214688" y="3357563"/>
            <a:ext cx="1571625" cy="523875"/>
          </a:xfrm>
          <a:prstGeom prst="rect">
            <a:avLst/>
          </a:prstGeom>
          <a:noFill/>
          <a:ln w="9525">
            <a:noFill/>
          </a:ln>
        </p:spPr>
        <p:txBody>
          <a:bodyPr>
            <a:spAutoFit/>
          </a:bodyPr>
          <a:lstStyle/>
          <a:p>
            <a:pPr algn="l" eaLnBrk="1" hangingPunct="1"/>
            <a:r>
              <a:rPr sz="2800" b="0" dirty="0">
                <a:solidFill>
                  <a:srgbClr val="FF0000"/>
                </a:solidFill>
                <a:latin typeface="Times New Roman" panose="02020603050405020304" pitchFamily="18" charset="0"/>
              </a:rPr>
              <a:t>Đổi màu</a:t>
            </a:r>
          </a:p>
        </p:txBody>
      </p:sp>
      <p:sp>
        <p:nvSpPr>
          <p:cNvPr id="296" name="TextBox 176"/>
          <p:cNvSpPr txBox="1"/>
          <p:nvPr/>
        </p:nvSpPr>
        <p:spPr>
          <a:xfrm>
            <a:off x="1357313" y="3071813"/>
            <a:ext cx="500062" cy="708025"/>
          </a:xfrm>
          <a:prstGeom prst="rect">
            <a:avLst/>
          </a:prstGeom>
          <a:noFill/>
          <a:ln w="9525">
            <a:noFill/>
          </a:ln>
        </p:spPr>
        <p:txBody>
          <a:bodyPr>
            <a:spAutoFit/>
          </a:bodyPr>
          <a:lstStyle/>
          <a:p>
            <a:pPr algn="l" eaLnBrk="1" hangingPunct="1"/>
            <a:r>
              <a:rPr sz="4000" b="0" dirty="0">
                <a:solidFill>
                  <a:srgbClr val="0000FF"/>
                </a:solidFill>
                <a:latin typeface="Times New Roman" panose="02020603050405020304" pitchFamily="18" charset="0"/>
              </a:rPr>
              <a:t>w</a:t>
            </a:r>
            <a:endParaRPr sz="1800" b="0" dirty="0">
              <a:solidFill>
                <a:srgbClr val="0000FF"/>
              </a:solidFill>
              <a:latin typeface="Times New Roman" panose="02020603050405020304" pitchFamily="18" charset="0"/>
            </a:endParaRPr>
          </a:p>
        </p:txBody>
      </p:sp>
      <p:sp>
        <p:nvSpPr>
          <p:cNvPr id="297" name="TextBox 177"/>
          <p:cNvSpPr txBox="1"/>
          <p:nvPr/>
        </p:nvSpPr>
        <p:spPr>
          <a:xfrm>
            <a:off x="4814888" y="2857500"/>
            <a:ext cx="500062" cy="701675"/>
          </a:xfrm>
          <a:prstGeom prst="rect">
            <a:avLst/>
          </a:prstGeom>
          <a:noFill/>
          <a:ln w="9525">
            <a:noFill/>
          </a:ln>
        </p:spPr>
        <p:txBody>
          <a:bodyPr>
            <a:spAutoFit/>
          </a:bodyPr>
          <a:lstStyle/>
          <a:p>
            <a:pPr algn="l" eaLnBrk="1" hangingPunct="1"/>
            <a:r>
              <a:rPr sz="4000" b="0" dirty="0">
                <a:solidFill>
                  <a:srgbClr val="0000FF"/>
                </a:solidFill>
                <a:latin typeface="Times New Roman" panose="02020603050405020304" pitchFamily="18" charset="0"/>
              </a:rPr>
              <a:t>x</a:t>
            </a:r>
            <a:endParaRPr sz="1800" b="0" dirty="0">
              <a:solidFill>
                <a:srgbClr val="0000FF"/>
              </a:solidFill>
              <a:latin typeface="Times New Roman" panose="02020603050405020304" pitchFamily="18" charset="0"/>
            </a:endParaRPr>
          </a:p>
        </p:txBody>
      </p:sp>
      <p:sp>
        <p:nvSpPr>
          <p:cNvPr id="298" name="TextBox 178"/>
          <p:cNvSpPr txBox="1"/>
          <p:nvPr/>
        </p:nvSpPr>
        <p:spPr>
          <a:xfrm>
            <a:off x="7251700" y="2606675"/>
            <a:ext cx="1038225" cy="457200"/>
          </a:xfrm>
          <a:prstGeom prst="rect">
            <a:avLst/>
          </a:prstGeom>
          <a:noFill/>
          <a:ln w="9525">
            <a:noFill/>
          </a:ln>
        </p:spPr>
        <p:txBody>
          <a:bodyPr>
            <a:spAutoFit/>
          </a:bodyPr>
          <a:lstStyle/>
          <a:p>
            <a:pPr algn="l" eaLnBrk="1" hangingPunct="1"/>
            <a:r>
              <a:rPr sz="2400" b="0" dirty="0">
                <a:solidFill>
                  <a:srgbClr val="0000FF"/>
                </a:solidFill>
                <a:latin typeface="Times New Roman" panose="02020603050405020304" pitchFamily="18" charset="0"/>
              </a:rPr>
              <a:t>w mới</a:t>
            </a:r>
            <a:endParaRPr sz="1100" b="0" dirty="0">
              <a:solidFill>
                <a:srgbClr val="0000FF"/>
              </a:solidFill>
              <a:latin typeface="Times New Roman" panose="02020603050405020304" pitchFamily="18" charset="0"/>
            </a:endParaRPr>
          </a:p>
        </p:txBody>
      </p:sp>
      <p:sp>
        <p:nvSpPr>
          <p:cNvPr id="299" name="TextBox 88"/>
          <p:cNvSpPr txBox="1"/>
          <p:nvPr/>
        </p:nvSpPr>
        <p:spPr>
          <a:xfrm>
            <a:off x="1493838" y="2171383"/>
            <a:ext cx="1214438" cy="400050"/>
          </a:xfrm>
          <a:prstGeom prst="rect">
            <a:avLst/>
          </a:prstGeom>
          <a:noFill/>
        </p:spPr>
        <p:txBody>
          <a:bodyPr wrap="square" rtlCol="0">
            <a:spAutoFit/>
          </a:bodyPr>
          <a:lstStyle/>
          <a:p>
            <a:pPr marR="0" algn="l" defTabSz="914400" eaLnBrk="1" hangingPunct="1">
              <a:buClrTx/>
              <a:buSzTx/>
              <a:buFontTx/>
              <a:defRPr/>
            </a:pPr>
            <a:r>
              <a:rPr kumimoji="0" lang="en-US" b="0" kern="1200" cap="none" spc="0" normalizeH="0" baseline="0" noProof="0" smtClean="0">
                <a:solidFill>
                  <a:srgbClr val="0000FF"/>
                </a:solidFill>
                <a:latin typeface="Times New Roman" panose="02020603050405020304" pitchFamily="18" charset="0"/>
                <a:ea typeface="+mn-ea"/>
                <a:cs typeface="+mn-cs"/>
              </a:rPr>
              <a:t>Đỏ/đen</a:t>
            </a:r>
            <a:endParaRPr kumimoji="0" lang="en-US" sz="1050" b="0" kern="1200" cap="none" spc="0" normalizeH="0" baseline="0" noProof="0" smtClean="0">
              <a:solidFill>
                <a:srgbClr val="0000FF"/>
              </a:solidFill>
              <a:latin typeface="Times New Roman" panose="02020603050405020304" pitchFamily="18" charset="0"/>
              <a:ea typeface="+mn-ea"/>
              <a:cs typeface="+mn-cs"/>
            </a:endParaRPr>
          </a:p>
        </p:txBody>
      </p:sp>
      <p:grpSp>
        <p:nvGrpSpPr>
          <p:cNvPr id="300" name="Group 32"/>
          <p:cNvGrpSpPr/>
          <p:nvPr/>
        </p:nvGrpSpPr>
        <p:grpSpPr>
          <a:xfrm>
            <a:off x="1071563" y="2286000"/>
            <a:ext cx="571500" cy="571500"/>
            <a:chOff x="2360631" y="2643182"/>
            <a:chExt cx="571500" cy="571500"/>
          </a:xfrm>
        </p:grpSpPr>
        <p:sp>
          <p:nvSpPr>
            <p:cNvPr id="301" name="Oval 35"/>
            <p:cNvSpPr/>
            <p:nvPr/>
          </p:nvSpPr>
          <p:spPr>
            <a:xfrm>
              <a:off x="2360631" y="2643182"/>
              <a:ext cx="571500" cy="571500"/>
            </a:xfrm>
            <a:prstGeom prst="ellipse">
              <a:avLst/>
            </a:prstGeom>
            <a:solidFill>
              <a:srgbClr val="FFC000"/>
            </a:solidFill>
            <a:ln w="9525" cap="flat" cmpd="sng">
              <a:solidFill>
                <a:srgbClr val="000000"/>
              </a:solidFill>
              <a:prstDash val="solid"/>
              <a:headEnd type="none" w="med" len="med"/>
              <a:tailEnd type="none" w="med" len="med"/>
            </a:ln>
          </p:spPr>
          <p:txBody>
            <a:bodyPr wrap="none" anchor="ctr"/>
            <a:lstStyle/>
            <a:p>
              <a:pPr algn="l" eaLnBrk="1" hangingPunct="1"/>
              <a:endParaRPr sz="1800" b="0" dirty="0">
                <a:solidFill>
                  <a:srgbClr val="FF0000"/>
                </a:solidFill>
                <a:latin typeface="Times New Roman" panose="02020603050405020304" pitchFamily="18" charset="0"/>
              </a:endParaRPr>
            </a:p>
          </p:txBody>
        </p:sp>
        <p:sp>
          <p:nvSpPr>
            <p:cNvPr id="302" name="Freeform 36"/>
            <p:cNvSpPr/>
            <p:nvPr/>
          </p:nvSpPr>
          <p:spPr>
            <a:xfrm>
              <a:off x="2425945" y="2652707"/>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solidFill>
                  <a:srgbClr val="FF0000"/>
                </a:solidFill>
                <a:latin typeface="Times New Roman" panose="02020603050405020304" pitchFamily="18" charset="0"/>
              </a:endParaRPr>
            </a:p>
          </p:txBody>
        </p:sp>
      </p:grpSp>
      <p:sp>
        <p:nvSpPr>
          <p:cNvPr id="303" name="Text Box 37"/>
          <p:cNvSpPr txBox="1">
            <a:spLocks noChangeArrowheads="1"/>
          </p:cNvSpPr>
          <p:nvPr/>
        </p:nvSpPr>
        <p:spPr bwMode="gray">
          <a:xfrm>
            <a:off x="1000125" y="2349500"/>
            <a:ext cx="642938" cy="400050"/>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rPr>
              <a:t>B</a:t>
            </a:r>
          </a:p>
        </p:txBody>
      </p:sp>
      <p:grpSp>
        <p:nvGrpSpPr>
          <p:cNvPr id="304" name="Group 55"/>
          <p:cNvGrpSpPr/>
          <p:nvPr/>
        </p:nvGrpSpPr>
        <p:grpSpPr>
          <a:xfrm>
            <a:off x="6786563" y="3000375"/>
            <a:ext cx="642937" cy="571500"/>
            <a:chOff x="2071670" y="3429000"/>
            <a:chExt cx="642938" cy="571500"/>
          </a:xfrm>
        </p:grpSpPr>
        <p:grpSp>
          <p:nvGrpSpPr>
            <p:cNvPr id="305" name="Group 45"/>
            <p:cNvGrpSpPr/>
            <p:nvPr/>
          </p:nvGrpSpPr>
          <p:grpSpPr>
            <a:xfrm>
              <a:off x="2143108" y="3429000"/>
              <a:ext cx="571500" cy="571500"/>
              <a:chOff x="3432201" y="3786190"/>
              <a:chExt cx="571500" cy="571500"/>
            </a:xfrm>
          </p:grpSpPr>
          <p:sp>
            <p:nvSpPr>
              <p:cNvPr id="306" name="Oval 305"/>
              <p:cNvSpPr>
                <a:spLocks noChangeArrowheads="1"/>
              </p:cNvSpPr>
              <p:nvPr/>
            </p:nvSpPr>
            <p:spPr bwMode="gray">
              <a:xfrm>
                <a:off x="3432201" y="3786190"/>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07" name="Freeform 36"/>
              <p:cNvSpPr/>
              <p:nvPr/>
            </p:nvSpPr>
            <p:spPr>
              <a:xfrm>
                <a:off x="3497515" y="3795715"/>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308" name="Text Box 37"/>
            <p:cNvSpPr txBox="1">
              <a:spLocks noChangeArrowheads="1"/>
            </p:cNvSpPr>
            <p:nvPr/>
          </p:nvSpPr>
          <p:spPr bwMode="gray">
            <a:xfrm>
              <a:off x="2071670" y="3492500"/>
              <a:ext cx="642938" cy="399521"/>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C</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grpSp>
      <p:graphicFrame>
        <p:nvGraphicFramePr>
          <p:cNvPr id="309" name="Object 11"/>
          <p:cNvGraphicFramePr/>
          <p:nvPr/>
        </p:nvGraphicFramePr>
        <p:xfrm>
          <a:off x="6378575" y="3787775"/>
          <a:ext cx="461963" cy="525463"/>
        </p:xfrm>
        <a:graphic>
          <a:graphicData uri="http://schemas.openxmlformats.org/presentationml/2006/ole">
            <mc:AlternateContent xmlns:mc="http://schemas.openxmlformats.org/markup-compatibility/2006">
              <mc:Choice xmlns:v="urn:schemas-microsoft-com:vml" Requires="v">
                <p:oleObj spid="_x0000_s3280" r:id="rId17" imgW="139700" imgH="177800" progId="Equation.DSMT4">
                  <p:embed/>
                </p:oleObj>
              </mc:Choice>
              <mc:Fallback>
                <p:oleObj r:id="rId17" imgW="139700" imgH="177800" progId="Equation.DSMT4">
                  <p:embed/>
                  <p:pic>
                    <p:nvPicPr>
                      <p:cNvPr id="0" name=""/>
                      <p:cNvPicPr/>
                      <p:nvPr/>
                    </p:nvPicPr>
                    <p:blipFill>
                      <a:blip r:embed="rId8"/>
                      <a:stretch>
                        <a:fillRect/>
                      </a:stretch>
                    </p:blipFill>
                    <p:spPr>
                      <a:xfrm>
                        <a:off x="6378575" y="3787775"/>
                        <a:ext cx="461963" cy="525463"/>
                      </a:xfrm>
                      <a:prstGeom prst="rect">
                        <a:avLst/>
                      </a:prstGeom>
                      <a:noFill/>
                      <a:ln w="38100">
                        <a:noFill/>
                        <a:miter/>
                      </a:ln>
                    </p:spPr>
                  </p:pic>
                </p:oleObj>
              </mc:Fallback>
            </mc:AlternateContent>
          </a:graphicData>
        </a:graphic>
      </p:graphicFrame>
      <p:grpSp>
        <p:nvGrpSpPr>
          <p:cNvPr id="311" name="Group 66"/>
          <p:cNvGrpSpPr/>
          <p:nvPr/>
        </p:nvGrpSpPr>
        <p:grpSpPr>
          <a:xfrm>
            <a:off x="7429500" y="4000500"/>
            <a:ext cx="642938" cy="571500"/>
            <a:chOff x="3000364" y="4572008"/>
            <a:chExt cx="642938" cy="571500"/>
          </a:xfrm>
        </p:grpSpPr>
        <p:grpSp>
          <p:nvGrpSpPr>
            <p:cNvPr id="312" name="Group 67"/>
            <p:cNvGrpSpPr/>
            <p:nvPr/>
          </p:nvGrpSpPr>
          <p:grpSpPr>
            <a:xfrm>
              <a:off x="3071802" y="4572008"/>
              <a:ext cx="571500" cy="571500"/>
              <a:chOff x="4360895" y="4929198"/>
              <a:chExt cx="571500" cy="571500"/>
            </a:xfrm>
          </p:grpSpPr>
          <p:sp>
            <p:nvSpPr>
              <p:cNvPr id="313" name="Oval 35"/>
              <p:cNvSpPr/>
              <p:nvPr/>
            </p:nvSpPr>
            <p:spPr>
              <a:xfrm>
                <a:off x="4360895" y="4929198"/>
                <a:ext cx="571500" cy="571500"/>
              </a:xfrm>
              <a:prstGeom prst="ellipse">
                <a:avLst/>
              </a:prstGeom>
              <a:solidFill>
                <a:srgbClr val="FF0000"/>
              </a:solidFill>
              <a:ln w="9525" cap="flat" cmpd="sng">
                <a:solidFill>
                  <a:srgbClr val="000000"/>
                </a:solidFill>
                <a:prstDash val="solid"/>
                <a:headEnd type="none" w="med" len="med"/>
                <a:tailEnd type="none" w="med" len="med"/>
              </a:ln>
            </p:spPr>
            <p:txBody>
              <a:bodyPr wrap="none" anchor="ctr"/>
              <a:lstStyle/>
              <a:p>
                <a:pPr algn="l" eaLnBrk="1" hangingPunct="1"/>
                <a:endParaRPr sz="1800" b="0" dirty="0">
                  <a:latin typeface="Times New Roman" panose="02020603050405020304" pitchFamily="18" charset="0"/>
                </a:endParaRPr>
              </a:p>
            </p:txBody>
          </p:sp>
          <p:sp>
            <p:nvSpPr>
              <p:cNvPr id="314" name="Freeform 36"/>
              <p:cNvSpPr/>
              <p:nvPr/>
            </p:nvSpPr>
            <p:spPr>
              <a:xfrm>
                <a:off x="4426209" y="4938723"/>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rgbClr val="FF0000"/>
              </a:solidFill>
              <a:ln w="0">
                <a:noFill/>
              </a:ln>
            </p:spPr>
            <p:txBody>
              <a:bodyPr/>
              <a:lstStyle/>
              <a:p>
                <a:pPr algn="l" eaLnBrk="1" hangingPunct="1"/>
                <a:endParaRPr sz="1800" b="0" dirty="0">
                  <a:latin typeface="Times New Roman" panose="02020603050405020304" pitchFamily="18" charset="0"/>
                </a:endParaRPr>
              </a:p>
            </p:txBody>
          </p:sp>
        </p:grpSp>
        <p:sp>
          <p:nvSpPr>
            <p:cNvPr id="315" name="Text Box 37"/>
            <p:cNvSpPr txBox="1">
              <a:spLocks noChangeArrowheads="1"/>
            </p:cNvSpPr>
            <p:nvPr/>
          </p:nvSpPr>
          <p:spPr bwMode="gray">
            <a:xfrm>
              <a:off x="3000364" y="4643446"/>
              <a:ext cx="642938" cy="400110"/>
            </a:xfrm>
            <a:prstGeom prst="rect">
              <a:avLst/>
            </a:prstGeom>
            <a:noFill/>
            <a:ln w="9525" algn="ctr">
              <a:noFill/>
              <a:miter lim="800000"/>
            </a:ln>
            <a:effectLst/>
          </p:spPr>
          <p:txBody>
            <a:bodyPr wrap="square">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D</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grpSp>
      <p:sp>
        <p:nvSpPr>
          <p:cNvPr id="316" name="Text Box 37"/>
          <p:cNvSpPr txBox="1">
            <a:spLocks noChangeArrowheads="1"/>
          </p:cNvSpPr>
          <p:nvPr/>
        </p:nvSpPr>
        <p:spPr bwMode="gray">
          <a:xfrm>
            <a:off x="5857875" y="2143125"/>
            <a:ext cx="642938" cy="400050"/>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rPr>
              <a:t>B</a:t>
            </a:r>
          </a:p>
        </p:txBody>
      </p:sp>
      <p:grpSp>
        <p:nvGrpSpPr>
          <p:cNvPr id="317" name="Group 32"/>
          <p:cNvGrpSpPr/>
          <p:nvPr/>
        </p:nvGrpSpPr>
        <p:grpSpPr>
          <a:xfrm>
            <a:off x="5929313" y="2000250"/>
            <a:ext cx="571500" cy="571500"/>
            <a:chOff x="2360631" y="2643182"/>
            <a:chExt cx="571500" cy="571500"/>
          </a:xfrm>
        </p:grpSpPr>
        <p:sp>
          <p:nvSpPr>
            <p:cNvPr id="318" name="Oval 35"/>
            <p:cNvSpPr/>
            <p:nvPr/>
          </p:nvSpPr>
          <p:spPr>
            <a:xfrm>
              <a:off x="2360631" y="2643182"/>
              <a:ext cx="571500" cy="571500"/>
            </a:xfrm>
            <a:prstGeom prst="ellipse">
              <a:avLst/>
            </a:prstGeom>
            <a:solidFill>
              <a:srgbClr val="FFC000"/>
            </a:solidFill>
            <a:ln w="9525" cap="flat" cmpd="sng">
              <a:solidFill>
                <a:srgbClr val="000000"/>
              </a:solidFill>
              <a:prstDash val="solid"/>
              <a:headEnd type="none" w="med" len="med"/>
              <a:tailEnd type="none" w="med" len="med"/>
            </a:ln>
          </p:spPr>
          <p:txBody>
            <a:bodyPr wrap="none" anchor="ctr"/>
            <a:lstStyle/>
            <a:p>
              <a:pPr algn="l" eaLnBrk="1" hangingPunct="1"/>
              <a:endParaRPr sz="1800" b="0" dirty="0">
                <a:solidFill>
                  <a:srgbClr val="FF0000"/>
                </a:solidFill>
                <a:latin typeface="Times New Roman" panose="02020603050405020304" pitchFamily="18" charset="0"/>
              </a:endParaRPr>
            </a:p>
          </p:txBody>
        </p:sp>
        <p:sp>
          <p:nvSpPr>
            <p:cNvPr id="319" name="Freeform 36"/>
            <p:cNvSpPr/>
            <p:nvPr/>
          </p:nvSpPr>
          <p:spPr>
            <a:xfrm>
              <a:off x="2425945" y="2652707"/>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solidFill>
                  <a:srgbClr val="FF0000"/>
                </a:solidFill>
                <a:latin typeface="Times New Roman" panose="02020603050405020304" pitchFamily="18" charset="0"/>
              </a:endParaRPr>
            </a:p>
          </p:txBody>
        </p:sp>
      </p:grpSp>
      <p:sp>
        <p:nvSpPr>
          <p:cNvPr id="320" name="Text Box 37"/>
          <p:cNvSpPr txBox="1">
            <a:spLocks noChangeArrowheads="1"/>
          </p:cNvSpPr>
          <p:nvPr/>
        </p:nvSpPr>
        <p:spPr bwMode="gray">
          <a:xfrm>
            <a:off x="5929313" y="2071688"/>
            <a:ext cx="642938" cy="400050"/>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rPr>
              <a:t>B</a:t>
            </a:r>
          </a:p>
        </p:txBody>
      </p:sp>
      <p:sp>
        <p:nvSpPr>
          <p:cNvPr id="321" name="TextBox 176"/>
          <p:cNvSpPr txBox="1"/>
          <p:nvPr/>
        </p:nvSpPr>
        <p:spPr>
          <a:xfrm>
            <a:off x="1303338" y="3822700"/>
            <a:ext cx="500062" cy="701675"/>
          </a:xfrm>
          <a:prstGeom prst="rect">
            <a:avLst/>
          </a:prstGeom>
          <a:noFill/>
          <a:ln w="9525">
            <a:noFill/>
          </a:ln>
        </p:spPr>
        <p:txBody>
          <a:bodyPr>
            <a:spAutoFit/>
          </a:bodyPr>
          <a:lstStyle/>
          <a:p>
            <a:pPr algn="l" eaLnBrk="1" hangingPunct="1"/>
            <a:r>
              <a:rPr sz="4000" b="0" dirty="0">
                <a:solidFill>
                  <a:srgbClr val="0000FF"/>
                </a:solidFill>
                <a:latin typeface="Times New Roman" panose="02020603050405020304" pitchFamily="18" charset="0"/>
              </a:rPr>
              <a:t>z</a:t>
            </a:r>
            <a:endParaRPr sz="1800" b="0" dirty="0">
              <a:solidFill>
                <a:srgbClr val="0000FF"/>
              </a:solidFill>
              <a:latin typeface="Times New Roman" panose="02020603050405020304" pitchFamily="18" charset="0"/>
            </a:endParaRPr>
          </a:p>
        </p:txBody>
      </p:sp>
    </p:spTree>
    <p:extLst>
      <p:ext uri="{BB962C8B-B14F-4D97-AF65-F5344CB8AC3E}">
        <p14:creationId xmlns:p14="http://schemas.microsoft.com/office/powerpoint/2010/main" val="2196337129"/>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62187" y="330200"/>
            <a:ext cx="9144000" cy="457517"/>
          </a:xfrm>
        </p:spPr>
        <p:txBody>
          <a:bodyPr>
            <a:normAutofit fontScale="90000"/>
          </a:bodyPr>
          <a:lstStyle/>
          <a:p>
            <a:r>
              <a:rPr lang="en-US" dirty="0">
                <a:solidFill>
                  <a:schemeClr val="accent1">
                    <a:lumMod val="75000"/>
                  </a:schemeClr>
                </a:solidFill>
                <a:sym typeface="+mn-ea"/>
              </a:rPr>
              <a:t/>
            </a:r>
            <a:br>
              <a:rPr lang="en-US" dirty="0">
                <a:solidFill>
                  <a:schemeClr val="accent1">
                    <a:lumMod val="75000"/>
                  </a:schemeClr>
                </a:solidFill>
                <a:sym typeface="+mn-ea"/>
              </a:rPr>
            </a:br>
            <a:r>
              <a:rPr lang="en-US" dirty="0">
                <a:solidFill>
                  <a:schemeClr val="accent1">
                    <a:lumMod val="75000"/>
                  </a:schemeClr>
                </a:solidFill>
                <a:sym typeface="+mn-ea"/>
              </a:rPr>
              <a:t/>
            </a:r>
            <a:br>
              <a:rPr lang="en-US" dirty="0">
                <a:solidFill>
                  <a:schemeClr val="accent1">
                    <a:lumMod val="75000"/>
                  </a:schemeClr>
                </a:solidFill>
                <a:sym typeface="+mn-ea"/>
              </a:rPr>
            </a:br>
            <a:r>
              <a:rPr lang="en-US" dirty="0">
                <a:sym typeface="+mn-ea"/>
              </a:rPr>
              <a:t/>
            </a:r>
            <a:br>
              <a:rPr lang="en-US" dirty="0">
                <a:sym typeface="+mn-ea"/>
              </a:rPr>
            </a:br>
            <a:r>
              <a:rPr lang="en-US" dirty="0">
                <a:sym typeface="+mn-ea"/>
              </a:rPr>
              <a:t/>
            </a:r>
            <a:br>
              <a:rPr lang="en-US"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3200" dirty="0">
                <a:latin typeface="Times New Roman" panose="02020603050405020304" pitchFamily="18" charset="0"/>
                <a:cs typeface="Times New Roman" panose="02020603050405020304" pitchFamily="18" charset="0"/>
                <a:sym typeface="+mn-ea"/>
              </a:rPr>
              <a:t/>
            </a:r>
            <a:br>
              <a:rPr lang="en-US" sz="3200" dirty="0">
                <a:latin typeface="Times New Roman" panose="02020603050405020304" pitchFamily="18" charset="0"/>
                <a:cs typeface="Times New Roman" panose="02020603050405020304" pitchFamily="18" charset="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3200" dirty="0">
                <a:latin typeface="Times New Roman" panose="02020603050405020304" pitchFamily="18" charset="0"/>
                <a:cs typeface="Times New Roman" panose="02020603050405020304" pitchFamily="18" charset="0"/>
                <a:sym typeface="+mn-ea"/>
              </a:rPr>
              <a:t/>
            </a:r>
            <a:br>
              <a:rPr lang="en-US" sz="3200" dirty="0">
                <a:latin typeface="Times New Roman" panose="02020603050405020304" pitchFamily="18" charset="0"/>
                <a:cs typeface="Times New Roman" panose="02020603050405020304" pitchFamily="18" charset="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rgbClr val="FFC000"/>
                </a:solidFill>
                <a:latin typeface="Times New Roman" panose="02020603050405020304" pitchFamily="18" charset="0"/>
                <a:cs typeface="Times New Roman" panose="02020603050405020304" pitchFamily="18" charset="0"/>
              </a:rPr>
              <a:t>II. CÂY NHỊ PHÂN TÌM KIẾM</a:t>
            </a:r>
            <a:endParaRPr lang="en-US" sz="3100"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537335" y="896620"/>
            <a:ext cx="9144000" cy="4039235"/>
          </a:xfrm>
        </p:spPr>
        <p:txBody>
          <a:bodyPr>
            <a:normAutofit/>
          </a:bodyPr>
          <a:lstStyle/>
          <a:p>
            <a:pPr algn="l"/>
            <a:r>
              <a:rPr lang="en-US" dirty="0">
                <a:solidFill>
                  <a:schemeClr val="tx1"/>
                </a:solidFill>
                <a:sym typeface="+mn-ea"/>
              </a:rPr>
              <a:t>+ </a:t>
            </a:r>
            <a:r>
              <a:rPr lang="en-US" dirty="0" err="1">
                <a:solidFill>
                  <a:schemeClr val="tx1"/>
                </a:solidFill>
                <a:sym typeface="+mn-ea"/>
              </a:rPr>
              <a:t>Xóa</a:t>
            </a:r>
            <a:r>
              <a:rPr lang="en-US" dirty="0">
                <a:solidFill>
                  <a:schemeClr val="tx1"/>
                </a:solidFill>
                <a:sym typeface="+mn-ea"/>
              </a:rPr>
              <a:t> node:</a:t>
            </a:r>
          </a:p>
          <a:p>
            <a:pPr algn="l">
              <a:buFont typeface="Arial" panose="020B0604020202020204" pitchFamily="34" charset="0"/>
            </a:pPr>
            <a:r>
              <a:rPr sz="2400" dirty="0">
                <a:solidFill>
                  <a:schemeClr val="tx1"/>
                </a:solidFill>
                <a:latin typeface="Times New Roman" panose="02020603050405020304" pitchFamily="18" charset="0"/>
                <a:sym typeface="+mn-ea"/>
              </a:rPr>
              <a:t>TH</a:t>
            </a:r>
            <a:r>
              <a:rPr lang="en-US" sz="2400" dirty="0">
                <a:solidFill>
                  <a:schemeClr val="tx1"/>
                </a:solidFill>
                <a:latin typeface="Times New Roman" panose="02020603050405020304" pitchFamily="18" charset="0"/>
                <a:sym typeface="+mn-ea"/>
              </a:rPr>
              <a:t>3</a:t>
            </a:r>
            <a:r>
              <a:rPr sz="2400" dirty="0">
                <a:solidFill>
                  <a:schemeClr val="tx1"/>
                </a:solidFill>
                <a:latin typeface="Times New Roman" panose="02020603050405020304" pitchFamily="18" charset="0"/>
                <a:sym typeface="+mn-ea"/>
              </a:rPr>
              <a:t>b: w đen con phải w màu đỏ </a:t>
            </a:r>
          </a:p>
          <a:p>
            <a:pPr algn="l">
              <a:buFont typeface="Arial" panose="020B0604020202020204" pitchFamily="34" charset="0"/>
            </a:pPr>
            <a:endParaRPr sz="2400" dirty="0">
              <a:solidFill>
                <a:schemeClr val="accent1">
                  <a:lumMod val="75000"/>
                </a:schemeClr>
              </a:solidFill>
              <a:latin typeface="Times New Roman" panose="02020603050405020304" pitchFamily="18" charset="0"/>
              <a:sym typeface="+mn-ea"/>
            </a:endParaRPr>
          </a:p>
          <a:p>
            <a:pPr algn="l">
              <a:buFont typeface="Arial" panose="020B0604020202020204" pitchFamily="34" charset="0"/>
            </a:pPr>
            <a:endParaRPr sz="2400" dirty="0">
              <a:solidFill>
                <a:srgbClr val="FF0000"/>
              </a:solidFill>
              <a:latin typeface="Times New Roman" panose="02020603050405020304" pitchFamily="18" charset="0"/>
              <a:sym typeface="+mn-ea"/>
            </a:endParaRPr>
          </a:p>
          <a:p>
            <a:pPr algn="l">
              <a:buFont typeface="Arial" panose="020B0604020202020204" pitchFamily="34" charset="0"/>
            </a:pPr>
            <a:r>
              <a:rPr lang="en-US" dirty="0">
                <a:solidFill>
                  <a:schemeClr val="accent1">
                    <a:lumMod val="50000"/>
                  </a:schemeClr>
                </a:solidFill>
              </a:rPr>
              <a:t>           </a:t>
            </a:r>
          </a:p>
          <a:p>
            <a:pPr algn="l">
              <a:buFont typeface="Arial" panose="020B0604020202020204" pitchFamily="34" charset="0"/>
            </a:pPr>
            <a:r>
              <a:rPr lang="en-US" dirty="0">
                <a:solidFill>
                  <a:schemeClr val="accent1">
                    <a:lumMod val="50000"/>
                  </a:schemeClr>
                </a:solidFill>
              </a:rPr>
              <a:t>		</a:t>
            </a:r>
          </a:p>
        </p:txBody>
      </p:sp>
      <p:cxnSp>
        <p:nvCxnSpPr>
          <p:cNvPr id="104450" name="Straight Arrow Connector 102"/>
          <p:cNvCxnSpPr>
            <a:stCxn id="102" idx="3"/>
            <a:endCxn id="109" idx="0"/>
          </p:cNvCxnSpPr>
          <p:nvPr/>
        </p:nvCxnSpPr>
        <p:spPr>
          <a:xfrm>
            <a:off x="6786563" y="2271713"/>
            <a:ext cx="1258887" cy="1077912"/>
          </a:xfrm>
          <a:prstGeom prst="straightConnector1">
            <a:avLst/>
          </a:prstGeom>
          <a:ln w="50800" cap="flat" cmpd="sng">
            <a:solidFill>
              <a:srgbClr val="2F2F98"/>
            </a:solidFill>
            <a:prstDash val="solid"/>
            <a:headEnd type="none" w="med" len="med"/>
            <a:tailEnd type="none" w="med" len="med"/>
          </a:ln>
        </p:spPr>
      </p:cxnSp>
      <p:cxnSp>
        <p:nvCxnSpPr>
          <p:cNvPr id="99" name="Straight Arrow Connector 98"/>
          <p:cNvCxnSpPr>
            <a:endCxn id="117" idx="0"/>
          </p:cNvCxnSpPr>
          <p:nvPr/>
        </p:nvCxnSpPr>
        <p:spPr>
          <a:xfrm rot="16200000" flipH="1">
            <a:off x="5683250" y="3889375"/>
            <a:ext cx="1028700" cy="53657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54" name="Straight Arrow Connector 53"/>
          <p:cNvCxnSpPr/>
          <p:nvPr/>
        </p:nvCxnSpPr>
        <p:spPr>
          <a:xfrm rot="16200000" flipH="1">
            <a:off x="2307431" y="3907631"/>
            <a:ext cx="849313" cy="60642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168" name="Straight Arrow Connector 167"/>
          <p:cNvCxnSpPr/>
          <p:nvPr/>
        </p:nvCxnSpPr>
        <p:spPr>
          <a:xfrm rot="16200000" flipH="1">
            <a:off x="8301038" y="3714750"/>
            <a:ext cx="285750" cy="285750"/>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169" name="Straight Arrow Connector 168"/>
          <p:cNvCxnSpPr/>
          <p:nvPr/>
        </p:nvCxnSpPr>
        <p:spPr>
          <a:xfrm rot="5400000">
            <a:off x="7562056" y="3909219"/>
            <a:ext cx="465138" cy="25082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127" name="Straight Arrow Connector 126"/>
          <p:cNvCxnSpPr/>
          <p:nvPr/>
        </p:nvCxnSpPr>
        <p:spPr>
          <a:xfrm rot="16200000" flipH="1">
            <a:off x="3071813" y="5072063"/>
            <a:ext cx="285750" cy="285750"/>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128" name="Straight Arrow Connector 127"/>
          <p:cNvCxnSpPr/>
          <p:nvPr/>
        </p:nvCxnSpPr>
        <p:spPr>
          <a:xfrm rot="5400000">
            <a:off x="2678113" y="5072063"/>
            <a:ext cx="465138" cy="249238"/>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124" name="Straight Arrow Connector 123"/>
          <p:cNvCxnSpPr/>
          <p:nvPr/>
        </p:nvCxnSpPr>
        <p:spPr>
          <a:xfrm rot="5400000">
            <a:off x="1320800" y="5072063"/>
            <a:ext cx="465138" cy="249238"/>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123" name="Straight Arrow Connector 122"/>
          <p:cNvCxnSpPr/>
          <p:nvPr/>
        </p:nvCxnSpPr>
        <p:spPr>
          <a:xfrm rot="16200000" flipH="1">
            <a:off x="1714500" y="5072063"/>
            <a:ext cx="285750" cy="285750"/>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118" name="Straight Arrow Connector 117"/>
          <p:cNvCxnSpPr>
            <a:stCxn id="36" idx="4"/>
          </p:cNvCxnSpPr>
          <p:nvPr/>
        </p:nvCxnSpPr>
        <p:spPr>
          <a:xfrm rot="16200000" flipH="1">
            <a:off x="642938" y="4143375"/>
            <a:ext cx="285750" cy="285750"/>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115" name="Straight Arrow Connector 114"/>
          <p:cNvCxnSpPr>
            <a:stCxn id="35" idx="2"/>
          </p:cNvCxnSpPr>
          <p:nvPr/>
        </p:nvCxnSpPr>
        <p:spPr>
          <a:xfrm rot="5400000">
            <a:off x="249238" y="4143375"/>
            <a:ext cx="465138" cy="249238"/>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rot="16200000" flipH="1">
            <a:off x="1523206" y="2809081"/>
            <a:ext cx="739775" cy="668338"/>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2" name="Straight Arrow Connector 1"/>
          <p:cNvCxnSpPr/>
          <p:nvPr/>
        </p:nvCxnSpPr>
        <p:spPr>
          <a:xfrm rot="5400000">
            <a:off x="475456" y="2974181"/>
            <a:ext cx="881063" cy="47942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32" name="Straight Arrow Connector 31"/>
          <p:cNvCxnSpPr/>
          <p:nvPr/>
        </p:nvCxnSpPr>
        <p:spPr>
          <a:xfrm rot="5400000">
            <a:off x="1557338" y="3729038"/>
            <a:ext cx="920750" cy="60642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pSp>
        <p:nvGrpSpPr>
          <p:cNvPr id="104466" name="Group 44"/>
          <p:cNvGrpSpPr/>
          <p:nvPr/>
        </p:nvGrpSpPr>
        <p:grpSpPr>
          <a:xfrm>
            <a:off x="357188" y="3571875"/>
            <a:ext cx="571500" cy="571500"/>
            <a:chOff x="1646251" y="3929066"/>
            <a:chExt cx="571500" cy="571500"/>
          </a:xfrm>
        </p:grpSpPr>
        <p:sp>
          <p:nvSpPr>
            <p:cNvPr id="36" name="Oval 35"/>
            <p:cNvSpPr>
              <a:spLocks noChangeArrowheads="1"/>
            </p:cNvSpPr>
            <p:nvPr/>
          </p:nvSpPr>
          <p:spPr bwMode="gray">
            <a:xfrm>
              <a:off x="1646251" y="3929066"/>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4468" name="Freeform 36"/>
            <p:cNvSpPr/>
            <p:nvPr/>
          </p:nvSpPr>
          <p:spPr>
            <a:xfrm>
              <a:off x="1711565" y="3938591"/>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35" name="Text Box 37"/>
          <p:cNvSpPr txBox="1">
            <a:spLocks noChangeArrowheads="1"/>
          </p:cNvSpPr>
          <p:nvPr/>
        </p:nvSpPr>
        <p:spPr bwMode="gray">
          <a:xfrm>
            <a:off x="285750" y="3635375"/>
            <a:ext cx="642938" cy="400050"/>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A</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grpSp>
        <p:nvGrpSpPr>
          <p:cNvPr id="104470" name="Group 45"/>
          <p:cNvGrpSpPr/>
          <p:nvPr/>
        </p:nvGrpSpPr>
        <p:grpSpPr>
          <a:xfrm>
            <a:off x="2000250" y="3286125"/>
            <a:ext cx="571500" cy="571500"/>
            <a:chOff x="3432201" y="3786190"/>
            <a:chExt cx="571500" cy="571500"/>
          </a:xfrm>
        </p:grpSpPr>
        <p:sp>
          <p:nvSpPr>
            <p:cNvPr id="48" name="Oval 47"/>
            <p:cNvSpPr>
              <a:spLocks noChangeArrowheads="1"/>
            </p:cNvSpPr>
            <p:nvPr/>
          </p:nvSpPr>
          <p:spPr bwMode="gray">
            <a:xfrm>
              <a:off x="3432201" y="3786190"/>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4472" name="Freeform 36"/>
            <p:cNvSpPr/>
            <p:nvPr/>
          </p:nvSpPr>
          <p:spPr>
            <a:xfrm>
              <a:off x="3497515" y="3795715"/>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47" name="Text Box 37"/>
          <p:cNvSpPr txBox="1">
            <a:spLocks noChangeArrowheads="1"/>
          </p:cNvSpPr>
          <p:nvPr/>
        </p:nvSpPr>
        <p:spPr bwMode="gray">
          <a:xfrm>
            <a:off x="1928813" y="3349625"/>
            <a:ext cx="642938" cy="400050"/>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D</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grpSp>
        <p:nvGrpSpPr>
          <p:cNvPr id="104474" name="Group 66"/>
          <p:cNvGrpSpPr/>
          <p:nvPr/>
        </p:nvGrpSpPr>
        <p:grpSpPr>
          <a:xfrm>
            <a:off x="2714625" y="4500563"/>
            <a:ext cx="642938" cy="571500"/>
            <a:chOff x="3000364" y="4572008"/>
            <a:chExt cx="642938" cy="571500"/>
          </a:xfrm>
        </p:grpSpPr>
        <p:grpSp>
          <p:nvGrpSpPr>
            <p:cNvPr id="104475" name="Group 67"/>
            <p:cNvGrpSpPr/>
            <p:nvPr/>
          </p:nvGrpSpPr>
          <p:grpSpPr>
            <a:xfrm>
              <a:off x="3071802" y="4572008"/>
              <a:ext cx="571500" cy="571500"/>
              <a:chOff x="4360895" y="4929198"/>
              <a:chExt cx="571500" cy="571500"/>
            </a:xfrm>
          </p:grpSpPr>
          <p:sp>
            <p:nvSpPr>
              <p:cNvPr id="104476" name="Oval 35"/>
              <p:cNvSpPr/>
              <p:nvPr/>
            </p:nvSpPr>
            <p:spPr>
              <a:xfrm>
                <a:off x="4360895" y="4929198"/>
                <a:ext cx="571500" cy="571500"/>
              </a:xfrm>
              <a:prstGeom prst="ellipse">
                <a:avLst/>
              </a:prstGeom>
              <a:solidFill>
                <a:srgbClr val="FF0000"/>
              </a:solidFill>
              <a:ln w="9525" cap="flat" cmpd="sng">
                <a:solidFill>
                  <a:srgbClr val="000000"/>
                </a:solidFill>
                <a:prstDash val="solid"/>
                <a:headEnd type="none" w="med" len="med"/>
                <a:tailEnd type="none" w="med" len="med"/>
              </a:ln>
            </p:spPr>
            <p:txBody>
              <a:bodyPr wrap="none" anchor="ctr"/>
              <a:lstStyle/>
              <a:p>
                <a:pPr algn="l" eaLnBrk="1" hangingPunct="1"/>
                <a:endParaRPr sz="1800" b="0" dirty="0">
                  <a:latin typeface="Times New Roman" panose="02020603050405020304" pitchFamily="18" charset="0"/>
                </a:endParaRPr>
              </a:p>
            </p:txBody>
          </p:sp>
          <p:sp>
            <p:nvSpPr>
              <p:cNvPr id="104477" name="Freeform 36"/>
              <p:cNvSpPr/>
              <p:nvPr/>
            </p:nvSpPr>
            <p:spPr>
              <a:xfrm>
                <a:off x="4426209" y="4938723"/>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rgbClr val="FF0000"/>
              </a:solidFill>
              <a:ln w="0">
                <a:noFill/>
              </a:ln>
            </p:spPr>
            <p:txBody>
              <a:bodyPr/>
              <a:lstStyle/>
              <a:p>
                <a:pPr algn="l" eaLnBrk="1" hangingPunct="1"/>
                <a:endParaRPr sz="1800" b="0" dirty="0">
                  <a:latin typeface="Times New Roman" panose="02020603050405020304" pitchFamily="18" charset="0"/>
                </a:endParaRPr>
              </a:p>
            </p:txBody>
          </p:sp>
        </p:grpSp>
        <p:sp>
          <p:nvSpPr>
            <p:cNvPr id="69" name="Text Box 37"/>
            <p:cNvSpPr txBox="1">
              <a:spLocks noChangeArrowheads="1"/>
            </p:cNvSpPr>
            <p:nvPr/>
          </p:nvSpPr>
          <p:spPr bwMode="gray">
            <a:xfrm>
              <a:off x="3000364" y="4643446"/>
              <a:ext cx="642938" cy="400110"/>
            </a:xfrm>
            <a:prstGeom prst="rect">
              <a:avLst/>
            </a:prstGeom>
            <a:noFill/>
            <a:ln w="9525" algn="ctr">
              <a:noFill/>
              <a:miter lim="800000"/>
            </a:ln>
            <a:effectLst/>
          </p:spPr>
          <p:txBody>
            <a:bodyPr wrap="square">
              <a:spAutoFit/>
            </a:bodyPr>
            <a:lstStyle/>
            <a:p>
              <a:pPr marR="0" defTabSz="914400">
                <a:buClrTx/>
                <a:buSzTx/>
                <a:buFontTx/>
                <a:defRPr/>
              </a:pPr>
              <a:r>
                <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rPr>
                <a:t>E</a:t>
              </a:r>
            </a:p>
          </p:txBody>
        </p:sp>
      </p:grpSp>
      <p:sp>
        <p:nvSpPr>
          <p:cNvPr id="104479" name="TextBox 71"/>
          <p:cNvSpPr txBox="1"/>
          <p:nvPr/>
        </p:nvSpPr>
        <p:spPr>
          <a:xfrm>
            <a:off x="214313" y="2928938"/>
            <a:ext cx="500062" cy="708025"/>
          </a:xfrm>
          <a:prstGeom prst="rect">
            <a:avLst/>
          </a:prstGeom>
          <a:noFill/>
          <a:ln w="9525">
            <a:noFill/>
          </a:ln>
        </p:spPr>
        <p:txBody>
          <a:bodyPr>
            <a:spAutoFit/>
          </a:bodyPr>
          <a:lstStyle/>
          <a:p>
            <a:pPr algn="l" eaLnBrk="1" hangingPunct="1"/>
            <a:r>
              <a:rPr sz="4000" b="0" dirty="0">
                <a:solidFill>
                  <a:srgbClr val="0000FF"/>
                </a:solidFill>
                <a:latin typeface="Times New Roman" panose="02020603050405020304" pitchFamily="18" charset="0"/>
              </a:rPr>
              <a:t>x</a:t>
            </a:r>
            <a:endParaRPr sz="1800" b="0" dirty="0">
              <a:solidFill>
                <a:srgbClr val="0000FF"/>
              </a:solidFill>
              <a:latin typeface="Times New Roman" panose="02020603050405020304" pitchFamily="18" charset="0"/>
            </a:endParaRPr>
          </a:p>
        </p:txBody>
      </p:sp>
      <p:grpSp>
        <p:nvGrpSpPr>
          <p:cNvPr id="104480" name="Group 75"/>
          <p:cNvGrpSpPr/>
          <p:nvPr/>
        </p:nvGrpSpPr>
        <p:grpSpPr>
          <a:xfrm>
            <a:off x="5538788" y="3286125"/>
            <a:ext cx="571500" cy="571500"/>
            <a:chOff x="2360631" y="2643182"/>
            <a:chExt cx="571500" cy="571500"/>
          </a:xfrm>
        </p:grpSpPr>
        <p:sp>
          <p:nvSpPr>
            <p:cNvPr id="77" name="Oval 35"/>
            <p:cNvSpPr>
              <a:spLocks noChangeArrowheads="1"/>
            </p:cNvSpPr>
            <p:nvPr/>
          </p:nvSpPr>
          <p:spPr bwMode="gray">
            <a:xfrm>
              <a:off x="2360631" y="2643182"/>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4482" name="Freeform 36"/>
            <p:cNvSpPr/>
            <p:nvPr/>
          </p:nvSpPr>
          <p:spPr>
            <a:xfrm>
              <a:off x="2425945" y="2652707"/>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79" name="Text Box 37"/>
          <p:cNvSpPr txBox="1">
            <a:spLocks noChangeArrowheads="1"/>
          </p:cNvSpPr>
          <p:nvPr/>
        </p:nvSpPr>
        <p:spPr bwMode="gray">
          <a:xfrm>
            <a:off x="5467350" y="3349625"/>
            <a:ext cx="642938" cy="400050"/>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B</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cxnSp>
        <p:nvCxnSpPr>
          <p:cNvPr id="80" name="Straight Arrow Connector 79"/>
          <p:cNvCxnSpPr>
            <a:endCxn id="104482" idx="41"/>
          </p:cNvCxnSpPr>
          <p:nvPr/>
        </p:nvCxnSpPr>
        <p:spPr>
          <a:xfrm rot="5400000">
            <a:off x="5675313" y="2554288"/>
            <a:ext cx="879475" cy="603250"/>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81" name="Straight Arrow Connector 80"/>
          <p:cNvCxnSpPr/>
          <p:nvPr/>
        </p:nvCxnSpPr>
        <p:spPr>
          <a:xfrm rot="5400000">
            <a:off x="4941888" y="3975100"/>
            <a:ext cx="881063" cy="477838"/>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pSp>
        <p:nvGrpSpPr>
          <p:cNvPr id="104486" name="Group 106"/>
          <p:cNvGrpSpPr/>
          <p:nvPr/>
        </p:nvGrpSpPr>
        <p:grpSpPr>
          <a:xfrm>
            <a:off x="7723188" y="3286125"/>
            <a:ext cx="642937" cy="571500"/>
            <a:chOff x="2071670" y="3429000"/>
            <a:chExt cx="642938" cy="571500"/>
          </a:xfrm>
        </p:grpSpPr>
        <p:grpSp>
          <p:nvGrpSpPr>
            <p:cNvPr id="104487" name="Group 92"/>
            <p:cNvGrpSpPr/>
            <p:nvPr/>
          </p:nvGrpSpPr>
          <p:grpSpPr>
            <a:xfrm>
              <a:off x="2143108" y="3429000"/>
              <a:ext cx="571500" cy="571500"/>
              <a:chOff x="3432201" y="3786190"/>
              <a:chExt cx="571500" cy="571500"/>
            </a:xfrm>
          </p:grpSpPr>
          <p:sp>
            <p:nvSpPr>
              <p:cNvPr id="110" name="Oval 109"/>
              <p:cNvSpPr>
                <a:spLocks noChangeArrowheads="1"/>
              </p:cNvSpPr>
              <p:nvPr/>
            </p:nvSpPr>
            <p:spPr bwMode="gray">
              <a:xfrm>
                <a:off x="3432201" y="3786190"/>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4489" name="Freeform 36"/>
              <p:cNvSpPr/>
              <p:nvPr/>
            </p:nvSpPr>
            <p:spPr>
              <a:xfrm>
                <a:off x="3497515" y="3795715"/>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109" name="Text Box 37"/>
            <p:cNvSpPr txBox="1">
              <a:spLocks noChangeArrowheads="1"/>
            </p:cNvSpPr>
            <p:nvPr/>
          </p:nvSpPr>
          <p:spPr bwMode="gray">
            <a:xfrm>
              <a:off x="2071670" y="3492500"/>
              <a:ext cx="642938" cy="396875"/>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E</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grpSp>
      <p:grpSp>
        <p:nvGrpSpPr>
          <p:cNvPr id="104491" name="Group 45"/>
          <p:cNvGrpSpPr/>
          <p:nvPr/>
        </p:nvGrpSpPr>
        <p:grpSpPr>
          <a:xfrm>
            <a:off x="1428750" y="4500563"/>
            <a:ext cx="571500" cy="571500"/>
            <a:chOff x="3432201" y="3786190"/>
            <a:chExt cx="571500" cy="571500"/>
          </a:xfrm>
        </p:grpSpPr>
        <p:sp>
          <p:nvSpPr>
            <p:cNvPr id="66" name="Oval 65"/>
            <p:cNvSpPr>
              <a:spLocks noChangeArrowheads="1"/>
            </p:cNvSpPr>
            <p:nvPr/>
          </p:nvSpPr>
          <p:spPr bwMode="gray">
            <a:xfrm>
              <a:off x="3432201" y="3786190"/>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4493" name="Freeform 36"/>
            <p:cNvSpPr/>
            <p:nvPr/>
          </p:nvSpPr>
          <p:spPr>
            <a:xfrm>
              <a:off x="3497515" y="3795715"/>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65" name="Text Box 37"/>
          <p:cNvSpPr txBox="1">
            <a:spLocks noChangeArrowheads="1"/>
          </p:cNvSpPr>
          <p:nvPr/>
        </p:nvSpPr>
        <p:spPr bwMode="gray">
          <a:xfrm>
            <a:off x="1357313" y="4564063"/>
            <a:ext cx="642938" cy="400050"/>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C</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graphicFrame>
        <p:nvGraphicFramePr>
          <p:cNvPr id="104495" name="Object 2"/>
          <p:cNvGraphicFramePr/>
          <p:nvPr/>
        </p:nvGraphicFramePr>
        <p:xfrm>
          <a:off x="642938" y="4429125"/>
          <a:ext cx="504825" cy="600075"/>
        </p:xfrm>
        <a:graphic>
          <a:graphicData uri="http://schemas.openxmlformats.org/presentationml/2006/ole">
            <mc:AlternateContent xmlns:mc="http://schemas.openxmlformats.org/markup-compatibility/2006">
              <mc:Choice xmlns:v="urn:schemas-microsoft-com:vml" Requires="v">
                <p:oleObj spid="_x0000_s4362" r:id="rId3" imgW="152400" imgH="203200" progId="Equation.DSMT4">
                  <p:embed/>
                </p:oleObj>
              </mc:Choice>
              <mc:Fallback>
                <p:oleObj r:id="rId3" imgW="152400" imgH="203200" progId="Equation.DSMT4">
                  <p:embed/>
                  <p:pic>
                    <p:nvPicPr>
                      <p:cNvPr id="0" name=""/>
                      <p:cNvPicPr/>
                      <p:nvPr/>
                    </p:nvPicPr>
                    <p:blipFill>
                      <a:blip r:embed="rId4"/>
                      <a:stretch>
                        <a:fillRect/>
                      </a:stretch>
                    </p:blipFill>
                    <p:spPr>
                      <a:xfrm>
                        <a:off x="642938" y="4429125"/>
                        <a:ext cx="504825" cy="600075"/>
                      </a:xfrm>
                      <a:prstGeom prst="rect">
                        <a:avLst/>
                      </a:prstGeom>
                      <a:noFill/>
                      <a:ln w="38100">
                        <a:noFill/>
                        <a:miter/>
                      </a:ln>
                    </p:spPr>
                  </p:pic>
                </p:oleObj>
              </mc:Fallback>
            </mc:AlternateContent>
          </a:graphicData>
        </a:graphic>
      </p:graphicFrame>
      <p:graphicFrame>
        <p:nvGraphicFramePr>
          <p:cNvPr id="104496" name="Object 3"/>
          <p:cNvGraphicFramePr/>
          <p:nvPr/>
        </p:nvGraphicFramePr>
        <p:xfrm>
          <a:off x="0" y="4522788"/>
          <a:ext cx="504825" cy="412750"/>
        </p:xfrm>
        <a:graphic>
          <a:graphicData uri="http://schemas.openxmlformats.org/presentationml/2006/ole">
            <mc:AlternateContent xmlns:mc="http://schemas.openxmlformats.org/markup-compatibility/2006">
              <mc:Choice xmlns:v="urn:schemas-microsoft-com:vml" Requires="v">
                <p:oleObj spid="_x0000_s4363" r:id="rId5" imgW="152400" imgH="139700" progId="Equation.DSMT4">
                  <p:embed/>
                </p:oleObj>
              </mc:Choice>
              <mc:Fallback>
                <p:oleObj r:id="rId5" imgW="152400" imgH="139700" progId="Equation.DSMT4">
                  <p:embed/>
                  <p:pic>
                    <p:nvPicPr>
                      <p:cNvPr id="0" name=""/>
                      <p:cNvPicPr/>
                      <p:nvPr/>
                    </p:nvPicPr>
                    <p:blipFill>
                      <a:blip r:embed="rId6"/>
                      <a:stretch>
                        <a:fillRect/>
                      </a:stretch>
                    </p:blipFill>
                    <p:spPr>
                      <a:xfrm>
                        <a:off x="0" y="4522788"/>
                        <a:ext cx="504825" cy="412750"/>
                      </a:xfrm>
                      <a:prstGeom prst="rect">
                        <a:avLst/>
                      </a:prstGeom>
                      <a:noFill/>
                      <a:ln w="38100">
                        <a:noFill/>
                        <a:miter/>
                      </a:ln>
                    </p:spPr>
                  </p:pic>
                </p:oleObj>
              </mc:Fallback>
            </mc:AlternateContent>
          </a:graphicData>
        </a:graphic>
      </p:graphicFrame>
      <p:graphicFrame>
        <p:nvGraphicFramePr>
          <p:cNvPr id="104497" name="Object 4"/>
          <p:cNvGraphicFramePr/>
          <p:nvPr/>
        </p:nvGraphicFramePr>
        <p:xfrm>
          <a:off x="1755775" y="5413375"/>
          <a:ext cx="420688" cy="487363"/>
        </p:xfrm>
        <a:graphic>
          <a:graphicData uri="http://schemas.openxmlformats.org/presentationml/2006/ole">
            <mc:AlternateContent xmlns:mc="http://schemas.openxmlformats.org/markup-compatibility/2006">
              <mc:Choice xmlns:v="urn:schemas-microsoft-com:vml" Requires="v">
                <p:oleObj spid="_x0000_s4364" r:id="rId7" imgW="127000" imgH="164465" progId="Equation.DSMT4">
                  <p:embed/>
                </p:oleObj>
              </mc:Choice>
              <mc:Fallback>
                <p:oleObj r:id="rId7" imgW="127000" imgH="164465" progId="Equation.DSMT4">
                  <p:embed/>
                  <p:pic>
                    <p:nvPicPr>
                      <p:cNvPr id="0" name=""/>
                      <p:cNvPicPr/>
                      <p:nvPr/>
                    </p:nvPicPr>
                    <p:blipFill>
                      <a:blip r:embed="rId8"/>
                      <a:stretch>
                        <a:fillRect/>
                      </a:stretch>
                    </p:blipFill>
                    <p:spPr>
                      <a:xfrm>
                        <a:off x="1755775" y="5413375"/>
                        <a:ext cx="420688" cy="487363"/>
                      </a:xfrm>
                      <a:prstGeom prst="rect">
                        <a:avLst/>
                      </a:prstGeom>
                      <a:noFill/>
                      <a:ln w="38100">
                        <a:noFill/>
                        <a:miter/>
                      </a:ln>
                    </p:spPr>
                  </p:pic>
                </p:oleObj>
              </mc:Fallback>
            </mc:AlternateContent>
          </a:graphicData>
        </a:graphic>
      </p:graphicFrame>
      <p:graphicFrame>
        <p:nvGraphicFramePr>
          <p:cNvPr id="104498" name="Object 5"/>
          <p:cNvGraphicFramePr/>
          <p:nvPr/>
        </p:nvGraphicFramePr>
        <p:xfrm>
          <a:off x="1092200" y="5394325"/>
          <a:ext cx="461963" cy="525463"/>
        </p:xfrm>
        <a:graphic>
          <a:graphicData uri="http://schemas.openxmlformats.org/presentationml/2006/ole">
            <mc:AlternateContent xmlns:mc="http://schemas.openxmlformats.org/markup-compatibility/2006">
              <mc:Choice xmlns:v="urn:schemas-microsoft-com:vml" Requires="v">
                <p:oleObj spid="_x0000_s4365" r:id="rId9" imgW="139700" imgH="177800" progId="Equation.DSMT4">
                  <p:embed/>
                </p:oleObj>
              </mc:Choice>
              <mc:Fallback>
                <p:oleObj r:id="rId9" imgW="139700" imgH="177800" progId="Equation.DSMT4">
                  <p:embed/>
                  <p:pic>
                    <p:nvPicPr>
                      <p:cNvPr id="0" name=""/>
                      <p:cNvPicPr/>
                      <p:nvPr/>
                    </p:nvPicPr>
                    <p:blipFill>
                      <a:blip r:embed="rId10"/>
                      <a:stretch>
                        <a:fillRect/>
                      </a:stretch>
                    </p:blipFill>
                    <p:spPr>
                      <a:xfrm>
                        <a:off x="1092200" y="5394325"/>
                        <a:ext cx="461963" cy="525463"/>
                      </a:xfrm>
                      <a:prstGeom prst="rect">
                        <a:avLst/>
                      </a:prstGeom>
                      <a:noFill/>
                      <a:ln w="38100">
                        <a:noFill/>
                        <a:miter/>
                      </a:ln>
                    </p:spPr>
                  </p:pic>
                </p:oleObj>
              </mc:Fallback>
            </mc:AlternateContent>
          </a:graphicData>
        </a:graphic>
      </p:graphicFrame>
      <p:graphicFrame>
        <p:nvGraphicFramePr>
          <p:cNvPr id="104499" name="Object 6"/>
          <p:cNvGraphicFramePr/>
          <p:nvPr/>
        </p:nvGraphicFramePr>
        <p:xfrm>
          <a:off x="3113088" y="5356225"/>
          <a:ext cx="420687" cy="603250"/>
        </p:xfrm>
        <a:graphic>
          <a:graphicData uri="http://schemas.openxmlformats.org/presentationml/2006/ole">
            <mc:AlternateContent xmlns:mc="http://schemas.openxmlformats.org/markup-compatibility/2006">
              <mc:Choice xmlns:v="urn:schemas-microsoft-com:vml" Requires="v">
                <p:oleObj spid="_x0000_s4366" r:id="rId11" imgW="127000" imgH="164465" progId="Equation.DSMT4">
                  <p:embed/>
                </p:oleObj>
              </mc:Choice>
              <mc:Fallback>
                <p:oleObj r:id="rId11" imgW="127000" imgH="164465" progId="Equation.DSMT4">
                  <p:embed/>
                  <p:pic>
                    <p:nvPicPr>
                      <p:cNvPr id="0" name=""/>
                      <p:cNvPicPr/>
                      <p:nvPr/>
                    </p:nvPicPr>
                    <p:blipFill>
                      <a:blip r:embed="rId12"/>
                      <a:stretch>
                        <a:fillRect/>
                      </a:stretch>
                    </p:blipFill>
                    <p:spPr>
                      <a:xfrm>
                        <a:off x="3113088" y="5356225"/>
                        <a:ext cx="420687" cy="603250"/>
                      </a:xfrm>
                      <a:prstGeom prst="rect">
                        <a:avLst/>
                      </a:prstGeom>
                      <a:noFill/>
                      <a:ln w="38100">
                        <a:noFill/>
                        <a:miter/>
                      </a:ln>
                    </p:spPr>
                  </p:pic>
                </p:oleObj>
              </mc:Fallback>
            </mc:AlternateContent>
          </a:graphicData>
        </a:graphic>
      </p:graphicFrame>
      <p:graphicFrame>
        <p:nvGraphicFramePr>
          <p:cNvPr id="104500" name="Object 7"/>
          <p:cNvGraphicFramePr/>
          <p:nvPr/>
        </p:nvGraphicFramePr>
        <p:xfrm>
          <a:off x="2470150" y="5402263"/>
          <a:ext cx="420688" cy="511175"/>
        </p:xfrm>
        <a:graphic>
          <a:graphicData uri="http://schemas.openxmlformats.org/presentationml/2006/ole">
            <mc:AlternateContent xmlns:mc="http://schemas.openxmlformats.org/markup-compatibility/2006">
              <mc:Choice xmlns:v="urn:schemas-microsoft-com:vml" Requires="v">
                <p:oleObj spid="_x0000_s4367" r:id="rId13" imgW="127000" imgH="139700" progId="Equation.DSMT4">
                  <p:embed/>
                </p:oleObj>
              </mc:Choice>
              <mc:Fallback>
                <p:oleObj r:id="rId13" imgW="127000" imgH="139700" progId="Equation.DSMT4">
                  <p:embed/>
                  <p:pic>
                    <p:nvPicPr>
                      <p:cNvPr id="0" name=""/>
                      <p:cNvPicPr/>
                      <p:nvPr/>
                    </p:nvPicPr>
                    <p:blipFill>
                      <a:blip r:embed="rId14"/>
                      <a:stretch>
                        <a:fillRect/>
                      </a:stretch>
                    </p:blipFill>
                    <p:spPr>
                      <a:xfrm>
                        <a:off x="2470150" y="5402263"/>
                        <a:ext cx="420688" cy="511175"/>
                      </a:xfrm>
                      <a:prstGeom prst="rect">
                        <a:avLst/>
                      </a:prstGeom>
                      <a:noFill/>
                      <a:ln w="38100">
                        <a:noFill/>
                        <a:miter/>
                      </a:ln>
                    </p:spPr>
                  </p:pic>
                </p:oleObj>
              </mc:Fallback>
            </mc:AlternateContent>
          </a:graphicData>
        </a:graphic>
      </p:graphicFrame>
      <p:cxnSp>
        <p:nvCxnSpPr>
          <p:cNvPr id="142" name="Straight Arrow Connector 141"/>
          <p:cNvCxnSpPr/>
          <p:nvPr/>
        </p:nvCxnSpPr>
        <p:spPr>
          <a:xfrm rot="16200000" flipH="1">
            <a:off x="4939506" y="5418931"/>
            <a:ext cx="503238" cy="18097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143" name="Straight Arrow Connector 142"/>
          <p:cNvCxnSpPr>
            <a:stCxn id="151" idx="2"/>
          </p:cNvCxnSpPr>
          <p:nvPr/>
        </p:nvCxnSpPr>
        <p:spPr>
          <a:xfrm rot="5400000">
            <a:off x="4545806" y="5312569"/>
            <a:ext cx="684213" cy="355600"/>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aphicFrame>
        <p:nvGraphicFramePr>
          <p:cNvPr id="104503" name="Object 8"/>
          <p:cNvGraphicFramePr/>
          <p:nvPr/>
        </p:nvGraphicFramePr>
        <p:xfrm>
          <a:off x="5138738" y="5686425"/>
          <a:ext cx="504825" cy="600075"/>
        </p:xfrm>
        <a:graphic>
          <a:graphicData uri="http://schemas.openxmlformats.org/presentationml/2006/ole">
            <mc:AlternateContent xmlns:mc="http://schemas.openxmlformats.org/markup-compatibility/2006">
              <mc:Choice xmlns:v="urn:schemas-microsoft-com:vml" Requires="v">
                <p:oleObj spid="_x0000_s4368" r:id="rId15" imgW="152400" imgH="203200" progId="Equation.DSMT4">
                  <p:embed/>
                </p:oleObj>
              </mc:Choice>
              <mc:Fallback>
                <p:oleObj r:id="rId15" imgW="152400" imgH="203200" progId="Equation.DSMT4">
                  <p:embed/>
                  <p:pic>
                    <p:nvPicPr>
                      <p:cNvPr id="0" name=""/>
                      <p:cNvPicPr/>
                      <p:nvPr/>
                    </p:nvPicPr>
                    <p:blipFill>
                      <a:blip r:embed="rId4"/>
                      <a:stretch>
                        <a:fillRect/>
                      </a:stretch>
                    </p:blipFill>
                    <p:spPr>
                      <a:xfrm>
                        <a:off x="5138738" y="5686425"/>
                        <a:ext cx="504825" cy="600075"/>
                      </a:xfrm>
                      <a:prstGeom prst="rect">
                        <a:avLst/>
                      </a:prstGeom>
                      <a:noFill/>
                      <a:ln w="38100">
                        <a:noFill/>
                        <a:miter/>
                      </a:ln>
                    </p:spPr>
                  </p:pic>
                </p:oleObj>
              </mc:Fallback>
            </mc:AlternateContent>
          </a:graphicData>
        </a:graphic>
      </p:graphicFrame>
      <p:graphicFrame>
        <p:nvGraphicFramePr>
          <p:cNvPr id="104504" name="Object 9"/>
          <p:cNvGraphicFramePr/>
          <p:nvPr/>
        </p:nvGraphicFramePr>
        <p:xfrm>
          <a:off x="4352925" y="5854700"/>
          <a:ext cx="504825" cy="412750"/>
        </p:xfrm>
        <a:graphic>
          <a:graphicData uri="http://schemas.openxmlformats.org/presentationml/2006/ole">
            <mc:AlternateContent xmlns:mc="http://schemas.openxmlformats.org/markup-compatibility/2006">
              <mc:Choice xmlns:v="urn:schemas-microsoft-com:vml" Requires="v">
                <p:oleObj spid="_x0000_s4369" r:id="rId16" imgW="152400" imgH="139700" progId="Equation.DSMT4">
                  <p:embed/>
                </p:oleObj>
              </mc:Choice>
              <mc:Fallback>
                <p:oleObj r:id="rId16" imgW="152400" imgH="139700" progId="Equation.DSMT4">
                  <p:embed/>
                  <p:pic>
                    <p:nvPicPr>
                      <p:cNvPr id="0" name=""/>
                      <p:cNvPicPr/>
                      <p:nvPr/>
                    </p:nvPicPr>
                    <p:blipFill>
                      <a:blip r:embed="rId6"/>
                      <a:stretch>
                        <a:fillRect/>
                      </a:stretch>
                    </p:blipFill>
                    <p:spPr>
                      <a:xfrm>
                        <a:off x="4352925" y="5854700"/>
                        <a:ext cx="504825" cy="412750"/>
                      </a:xfrm>
                      <a:prstGeom prst="rect">
                        <a:avLst/>
                      </a:prstGeom>
                      <a:noFill/>
                      <a:ln w="38100">
                        <a:noFill/>
                        <a:miter/>
                      </a:ln>
                    </p:spPr>
                  </p:pic>
                </p:oleObj>
              </mc:Fallback>
            </mc:AlternateContent>
          </a:graphicData>
        </a:graphic>
      </p:graphicFrame>
      <p:grpSp>
        <p:nvGrpSpPr>
          <p:cNvPr id="104505" name="Group 44"/>
          <p:cNvGrpSpPr/>
          <p:nvPr/>
        </p:nvGrpSpPr>
        <p:grpSpPr>
          <a:xfrm>
            <a:off x="4814888" y="4686300"/>
            <a:ext cx="571500" cy="571500"/>
            <a:chOff x="1646251" y="3929066"/>
            <a:chExt cx="571500" cy="571500"/>
          </a:xfrm>
        </p:grpSpPr>
        <p:sp>
          <p:nvSpPr>
            <p:cNvPr id="149" name="Oval 148"/>
            <p:cNvSpPr>
              <a:spLocks noChangeArrowheads="1"/>
            </p:cNvSpPr>
            <p:nvPr/>
          </p:nvSpPr>
          <p:spPr bwMode="gray">
            <a:xfrm>
              <a:off x="1646251" y="3929066"/>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4507" name="Freeform 36"/>
            <p:cNvSpPr/>
            <p:nvPr/>
          </p:nvSpPr>
          <p:spPr>
            <a:xfrm>
              <a:off x="1711565" y="3938591"/>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151" name="Text Box 37"/>
          <p:cNvSpPr txBox="1">
            <a:spLocks noChangeArrowheads="1"/>
          </p:cNvSpPr>
          <p:nvPr/>
        </p:nvSpPr>
        <p:spPr bwMode="gray">
          <a:xfrm>
            <a:off x="4743450" y="4749800"/>
            <a:ext cx="642938" cy="398463"/>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A</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graphicFrame>
        <p:nvGraphicFramePr>
          <p:cNvPr id="104509" name="Object 11"/>
          <p:cNvGraphicFramePr/>
          <p:nvPr/>
        </p:nvGraphicFramePr>
        <p:xfrm>
          <a:off x="8572500" y="4068763"/>
          <a:ext cx="420688" cy="603250"/>
        </p:xfrm>
        <a:graphic>
          <a:graphicData uri="http://schemas.openxmlformats.org/presentationml/2006/ole">
            <mc:AlternateContent xmlns:mc="http://schemas.openxmlformats.org/markup-compatibility/2006">
              <mc:Choice xmlns:v="urn:schemas-microsoft-com:vml" Requires="v">
                <p:oleObj spid="_x0000_s4370" r:id="rId17" imgW="127000" imgH="164465" progId="Equation.DSMT4">
                  <p:embed/>
                </p:oleObj>
              </mc:Choice>
              <mc:Fallback>
                <p:oleObj r:id="rId17" imgW="127000" imgH="164465" progId="Equation.DSMT4">
                  <p:embed/>
                  <p:pic>
                    <p:nvPicPr>
                      <p:cNvPr id="0" name=""/>
                      <p:cNvPicPr/>
                      <p:nvPr/>
                    </p:nvPicPr>
                    <p:blipFill>
                      <a:blip r:embed="rId12"/>
                      <a:stretch>
                        <a:fillRect/>
                      </a:stretch>
                    </p:blipFill>
                    <p:spPr>
                      <a:xfrm>
                        <a:off x="8572500" y="4068763"/>
                        <a:ext cx="420688" cy="603250"/>
                      </a:xfrm>
                      <a:prstGeom prst="rect">
                        <a:avLst/>
                      </a:prstGeom>
                      <a:noFill/>
                      <a:ln w="38100">
                        <a:noFill/>
                        <a:miter/>
                      </a:ln>
                    </p:spPr>
                  </p:pic>
                </p:oleObj>
              </mc:Fallback>
            </mc:AlternateContent>
          </a:graphicData>
        </a:graphic>
      </p:graphicFrame>
      <p:graphicFrame>
        <p:nvGraphicFramePr>
          <p:cNvPr id="104510" name="Object 12"/>
          <p:cNvGraphicFramePr/>
          <p:nvPr/>
        </p:nvGraphicFramePr>
        <p:xfrm>
          <a:off x="7583488" y="4214813"/>
          <a:ext cx="420687" cy="511175"/>
        </p:xfrm>
        <a:graphic>
          <a:graphicData uri="http://schemas.openxmlformats.org/presentationml/2006/ole">
            <mc:AlternateContent xmlns:mc="http://schemas.openxmlformats.org/markup-compatibility/2006">
              <mc:Choice xmlns:v="urn:schemas-microsoft-com:vml" Requires="v">
                <p:oleObj spid="_x0000_s4371" r:id="rId18" imgW="127000" imgH="139700" progId="Equation.DSMT4">
                  <p:embed/>
                </p:oleObj>
              </mc:Choice>
              <mc:Fallback>
                <p:oleObj r:id="rId18" imgW="127000" imgH="139700" progId="Equation.DSMT4">
                  <p:embed/>
                  <p:pic>
                    <p:nvPicPr>
                      <p:cNvPr id="0" name=""/>
                      <p:cNvPicPr/>
                      <p:nvPr/>
                    </p:nvPicPr>
                    <p:blipFill>
                      <a:blip r:embed="rId14"/>
                      <a:stretch>
                        <a:fillRect/>
                      </a:stretch>
                    </p:blipFill>
                    <p:spPr>
                      <a:xfrm>
                        <a:off x="7583488" y="4214813"/>
                        <a:ext cx="420687" cy="511175"/>
                      </a:xfrm>
                      <a:prstGeom prst="rect">
                        <a:avLst/>
                      </a:prstGeom>
                      <a:noFill/>
                      <a:ln w="38100">
                        <a:noFill/>
                        <a:miter/>
                      </a:ln>
                    </p:spPr>
                  </p:pic>
                </p:oleObj>
              </mc:Fallback>
            </mc:AlternateContent>
          </a:graphicData>
        </a:graphic>
      </p:graphicFrame>
      <p:sp>
        <p:nvSpPr>
          <p:cNvPr id="104511" name="TextBox 171"/>
          <p:cNvSpPr txBox="1"/>
          <p:nvPr/>
        </p:nvSpPr>
        <p:spPr>
          <a:xfrm>
            <a:off x="2506663" y="2514600"/>
            <a:ext cx="3097212" cy="457200"/>
          </a:xfrm>
          <a:prstGeom prst="rect">
            <a:avLst/>
          </a:prstGeom>
          <a:noFill/>
          <a:ln w="9525">
            <a:noFill/>
          </a:ln>
        </p:spPr>
        <p:txBody>
          <a:bodyPr>
            <a:spAutoFit/>
          </a:bodyPr>
          <a:lstStyle/>
          <a:p>
            <a:pPr algn="l" eaLnBrk="1" hangingPunct="1"/>
            <a:r>
              <a:rPr sz="2400" b="0" dirty="0">
                <a:solidFill>
                  <a:srgbClr val="FF0000"/>
                </a:solidFill>
                <a:latin typeface="Times New Roman" panose="02020603050405020304" pitchFamily="18" charset="0"/>
              </a:rPr>
              <a:t>Quay trái tại cha của x</a:t>
            </a:r>
          </a:p>
        </p:txBody>
      </p:sp>
      <p:cxnSp>
        <p:nvCxnSpPr>
          <p:cNvPr id="173" name="Straight Arrow Connector 172"/>
          <p:cNvCxnSpPr/>
          <p:nvPr/>
        </p:nvCxnSpPr>
        <p:spPr>
          <a:xfrm flipV="1">
            <a:off x="3214688" y="3214688"/>
            <a:ext cx="1643063" cy="0"/>
          </a:xfrm>
          <a:prstGeom prst="straightConnector1">
            <a:avLst/>
          </a:prstGeom>
          <a:ln w="50800" cmpd="sng">
            <a:solidFill>
              <a:srgbClr val="FF0000"/>
            </a:solidFill>
            <a:headEnd type="none"/>
            <a:tailEnd type="arrow"/>
          </a:ln>
        </p:spPr>
        <p:style>
          <a:lnRef idx="1">
            <a:schemeClr val="accent2"/>
          </a:lnRef>
          <a:fillRef idx="0">
            <a:schemeClr val="accent2"/>
          </a:fillRef>
          <a:effectRef idx="0">
            <a:schemeClr val="accent2"/>
          </a:effectRef>
          <a:fontRef idx="minor">
            <a:schemeClr val="tx1"/>
          </a:fontRef>
        </p:style>
      </p:cxnSp>
      <p:sp>
        <p:nvSpPr>
          <p:cNvPr id="104513" name="TextBox 174"/>
          <p:cNvSpPr txBox="1"/>
          <p:nvPr/>
        </p:nvSpPr>
        <p:spPr>
          <a:xfrm>
            <a:off x="3214688" y="3357563"/>
            <a:ext cx="1571625" cy="523875"/>
          </a:xfrm>
          <a:prstGeom prst="rect">
            <a:avLst/>
          </a:prstGeom>
          <a:noFill/>
          <a:ln w="9525">
            <a:noFill/>
          </a:ln>
        </p:spPr>
        <p:txBody>
          <a:bodyPr>
            <a:spAutoFit/>
          </a:bodyPr>
          <a:lstStyle/>
          <a:p>
            <a:pPr algn="l" eaLnBrk="1" hangingPunct="1"/>
            <a:r>
              <a:rPr sz="2800" b="0" dirty="0">
                <a:solidFill>
                  <a:srgbClr val="FF0000"/>
                </a:solidFill>
                <a:latin typeface="Times New Roman" panose="02020603050405020304" pitchFamily="18" charset="0"/>
              </a:rPr>
              <a:t>Đổi màu</a:t>
            </a:r>
          </a:p>
        </p:txBody>
      </p:sp>
      <p:sp>
        <p:nvSpPr>
          <p:cNvPr id="104514" name="TextBox 176"/>
          <p:cNvSpPr txBox="1"/>
          <p:nvPr/>
        </p:nvSpPr>
        <p:spPr>
          <a:xfrm>
            <a:off x="1357313" y="3071813"/>
            <a:ext cx="500062" cy="708025"/>
          </a:xfrm>
          <a:prstGeom prst="rect">
            <a:avLst/>
          </a:prstGeom>
          <a:noFill/>
          <a:ln w="9525">
            <a:noFill/>
          </a:ln>
        </p:spPr>
        <p:txBody>
          <a:bodyPr>
            <a:spAutoFit/>
          </a:bodyPr>
          <a:lstStyle/>
          <a:p>
            <a:pPr algn="l" eaLnBrk="1" hangingPunct="1"/>
            <a:r>
              <a:rPr sz="4000" b="0" dirty="0">
                <a:solidFill>
                  <a:srgbClr val="0000FF"/>
                </a:solidFill>
                <a:latin typeface="Times New Roman" panose="02020603050405020304" pitchFamily="18" charset="0"/>
              </a:rPr>
              <a:t>w</a:t>
            </a:r>
            <a:endParaRPr sz="1800" b="0" dirty="0">
              <a:solidFill>
                <a:srgbClr val="0000FF"/>
              </a:solidFill>
              <a:latin typeface="Times New Roman" panose="02020603050405020304" pitchFamily="18" charset="0"/>
            </a:endParaRPr>
          </a:p>
        </p:txBody>
      </p:sp>
      <p:sp>
        <p:nvSpPr>
          <p:cNvPr id="89" name="TextBox 88"/>
          <p:cNvSpPr txBox="1"/>
          <p:nvPr/>
        </p:nvSpPr>
        <p:spPr>
          <a:xfrm>
            <a:off x="1500188" y="1785938"/>
            <a:ext cx="1214438" cy="400050"/>
          </a:xfrm>
          <a:prstGeom prst="rect">
            <a:avLst/>
          </a:prstGeom>
          <a:noFill/>
        </p:spPr>
        <p:txBody>
          <a:bodyPr wrap="square" rtlCol="0">
            <a:spAutoFit/>
          </a:bodyPr>
          <a:lstStyle/>
          <a:p>
            <a:pPr marR="0" algn="l" defTabSz="914400" eaLnBrk="1" hangingPunct="1">
              <a:buClrTx/>
              <a:buSzTx/>
              <a:buFontTx/>
              <a:defRPr/>
            </a:pPr>
            <a:r>
              <a:rPr kumimoji="0" lang="en-US" b="0" kern="1200" cap="none" spc="0" normalizeH="0" baseline="0" noProof="0" smtClean="0">
                <a:solidFill>
                  <a:srgbClr val="0000FF"/>
                </a:solidFill>
                <a:latin typeface="Times New Roman" panose="02020603050405020304" pitchFamily="18" charset="0"/>
                <a:ea typeface="+mn-ea"/>
                <a:cs typeface="+mn-cs"/>
              </a:rPr>
              <a:t>Đỏ/đen</a:t>
            </a:r>
            <a:endParaRPr kumimoji="0" lang="en-US" sz="1050" b="0" kern="1200" cap="none" spc="0" normalizeH="0" baseline="0" noProof="0" smtClean="0">
              <a:solidFill>
                <a:srgbClr val="0000FF"/>
              </a:solidFill>
              <a:latin typeface="Times New Roman" panose="02020603050405020304" pitchFamily="18" charset="0"/>
              <a:ea typeface="+mn-ea"/>
              <a:cs typeface="+mn-cs"/>
            </a:endParaRPr>
          </a:p>
        </p:txBody>
      </p:sp>
      <p:grpSp>
        <p:nvGrpSpPr>
          <p:cNvPr id="104516" name="Group 32"/>
          <p:cNvGrpSpPr/>
          <p:nvPr/>
        </p:nvGrpSpPr>
        <p:grpSpPr>
          <a:xfrm>
            <a:off x="1071563" y="2286000"/>
            <a:ext cx="571500" cy="571500"/>
            <a:chOff x="2360631" y="2643182"/>
            <a:chExt cx="571500" cy="571500"/>
          </a:xfrm>
        </p:grpSpPr>
        <p:sp>
          <p:nvSpPr>
            <p:cNvPr id="104517" name="Oval 35"/>
            <p:cNvSpPr/>
            <p:nvPr/>
          </p:nvSpPr>
          <p:spPr>
            <a:xfrm>
              <a:off x="2360631" y="2643182"/>
              <a:ext cx="571500" cy="571500"/>
            </a:xfrm>
            <a:prstGeom prst="ellipse">
              <a:avLst/>
            </a:prstGeom>
            <a:solidFill>
              <a:srgbClr val="FFC000"/>
            </a:solidFill>
            <a:ln w="9525" cap="flat" cmpd="sng">
              <a:solidFill>
                <a:srgbClr val="000000"/>
              </a:solidFill>
              <a:prstDash val="solid"/>
              <a:headEnd type="none" w="med" len="med"/>
              <a:tailEnd type="none" w="med" len="med"/>
            </a:ln>
          </p:spPr>
          <p:txBody>
            <a:bodyPr wrap="none" anchor="ctr"/>
            <a:lstStyle/>
            <a:p>
              <a:pPr algn="l" eaLnBrk="1" hangingPunct="1"/>
              <a:endParaRPr sz="1800" b="0" dirty="0">
                <a:solidFill>
                  <a:srgbClr val="FF0000"/>
                </a:solidFill>
                <a:latin typeface="Times New Roman" panose="02020603050405020304" pitchFamily="18" charset="0"/>
              </a:endParaRPr>
            </a:p>
          </p:txBody>
        </p:sp>
        <p:sp>
          <p:nvSpPr>
            <p:cNvPr id="104518" name="Freeform 36"/>
            <p:cNvSpPr/>
            <p:nvPr/>
          </p:nvSpPr>
          <p:spPr>
            <a:xfrm>
              <a:off x="2425945" y="2652707"/>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solidFill>
                  <a:srgbClr val="FF0000"/>
                </a:solidFill>
                <a:latin typeface="Times New Roman" panose="02020603050405020304" pitchFamily="18" charset="0"/>
              </a:endParaRPr>
            </a:p>
          </p:txBody>
        </p:sp>
      </p:grpSp>
      <p:sp>
        <p:nvSpPr>
          <p:cNvPr id="93" name="Text Box 37"/>
          <p:cNvSpPr txBox="1">
            <a:spLocks noChangeArrowheads="1"/>
          </p:cNvSpPr>
          <p:nvPr/>
        </p:nvSpPr>
        <p:spPr bwMode="gray">
          <a:xfrm>
            <a:off x="1000125" y="2349500"/>
            <a:ext cx="642938" cy="400050"/>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rPr>
              <a:t>B</a:t>
            </a:r>
          </a:p>
        </p:txBody>
      </p:sp>
      <p:grpSp>
        <p:nvGrpSpPr>
          <p:cNvPr id="104520" name="Group 32"/>
          <p:cNvGrpSpPr/>
          <p:nvPr/>
        </p:nvGrpSpPr>
        <p:grpSpPr>
          <a:xfrm>
            <a:off x="6215063" y="2000250"/>
            <a:ext cx="571500" cy="571500"/>
            <a:chOff x="2360631" y="2643182"/>
            <a:chExt cx="571500" cy="571500"/>
          </a:xfrm>
        </p:grpSpPr>
        <p:sp>
          <p:nvSpPr>
            <p:cNvPr id="104521" name="Oval 35"/>
            <p:cNvSpPr/>
            <p:nvPr/>
          </p:nvSpPr>
          <p:spPr>
            <a:xfrm>
              <a:off x="2360631" y="2643182"/>
              <a:ext cx="571500" cy="571500"/>
            </a:xfrm>
            <a:prstGeom prst="ellipse">
              <a:avLst/>
            </a:prstGeom>
            <a:solidFill>
              <a:srgbClr val="FFC000"/>
            </a:solidFill>
            <a:ln w="9525" cap="flat" cmpd="sng">
              <a:solidFill>
                <a:srgbClr val="000000"/>
              </a:solidFill>
              <a:prstDash val="solid"/>
              <a:headEnd type="none" w="med" len="med"/>
              <a:tailEnd type="none" w="med" len="med"/>
            </a:ln>
          </p:spPr>
          <p:txBody>
            <a:bodyPr wrap="none" anchor="ctr"/>
            <a:lstStyle/>
            <a:p>
              <a:pPr algn="l" eaLnBrk="1" hangingPunct="1"/>
              <a:endParaRPr sz="1800" b="0" dirty="0">
                <a:solidFill>
                  <a:srgbClr val="FF0000"/>
                </a:solidFill>
                <a:latin typeface="Times New Roman" panose="02020603050405020304" pitchFamily="18" charset="0"/>
              </a:endParaRPr>
            </a:p>
          </p:txBody>
        </p:sp>
        <p:sp>
          <p:nvSpPr>
            <p:cNvPr id="104522" name="Freeform 36"/>
            <p:cNvSpPr/>
            <p:nvPr/>
          </p:nvSpPr>
          <p:spPr>
            <a:xfrm>
              <a:off x="2425945" y="2652707"/>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solidFill>
                  <a:srgbClr val="FF0000"/>
                </a:solidFill>
                <a:latin typeface="Times New Roman" panose="02020603050405020304" pitchFamily="18" charset="0"/>
              </a:endParaRPr>
            </a:p>
          </p:txBody>
        </p:sp>
      </p:grpSp>
      <p:sp>
        <p:nvSpPr>
          <p:cNvPr id="102" name="Text Box 37"/>
          <p:cNvSpPr txBox="1">
            <a:spLocks noChangeArrowheads="1"/>
          </p:cNvSpPr>
          <p:nvPr/>
        </p:nvSpPr>
        <p:spPr bwMode="gray">
          <a:xfrm>
            <a:off x="6143625" y="2071688"/>
            <a:ext cx="642938" cy="400050"/>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rPr>
              <a:t>D</a:t>
            </a:r>
          </a:p>
        </p:txBody>
      </p:sp>
      <p:cxnSp>
        <p:nvCxnSpPr>
          <p:cNvPr id="104" name="Straight Arrow Connector 103"/>
          <p:cNvCxnSpPr/>
          <p:nvPr/>
        </p:nvCxnSpPr>
        <p:spPr>
          <a:xfrm rot="5400000">
            <a:off x="6107906" y="5179219"/>
            <a:ext cx="465138" cy="25082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104525" name="Straight Arrow Connector 104"/>
          <p:cNvCxnSpPr/>
          <p:nvPr/>
        </p:nvCxnSpPr>
        <p:spPr>
          <a:xfrm>
            <a:off x="6643688" y="5108575"/>
            <a:ext cx="319087" cy="393700"/>
          </a:xfrm>
          <a:prstGeom prst="straightConnector1">
            <a:avLst/>
          </a:prstGeom>
          <a:ln w="50800" cap="flat" cmpd="sng">
            <a:solidFill>
              <a:srgbClr val="2F2F98"/>
            </a:solidFill>
            <a:prstDash val="solid"/>
            <a:headEnd type="none" w="med" len="med"/>
            <a:tailEnd type="none" w="med" len="med"/>
          </a:ln>
        </p:spPr>
      </p:cxnSp>
      <p:grpSp>
        <p:nvGrpSpPr>
          <p:cNvPr id="104526" name="Group 45"/>
          <p:cNvGrpSpPr/>
          <p:nvPr/>
        </p:nvGrpSpPr>
        <p:grpSpPr>
          <a:xfrm>
            <a:off x="6215063" y="4608513"/>
            <a:ext cx="571500" cy="571500"/>
            <a:chOff x="3432201" y="3786190"/>
            <a:chExt cx="571500" cy="571500"/>
          </a:xfrm>
        </p:grpSpPr>
        <p:sp>
          <p:nvSpPr>
            <p:cNvPr id="113" name="Oval 112"/>
            <p:cNvSpPr>
              <a:spLocks noChangeArrowheads="1"/>
            </p:cNvSpPr>
            <p:nvPr/>
          </p:nvSpPr>
          <p:spPr bwMode="gray">
            <a:xfrm>
              <a:off x="3432201" y="3786190"/>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4528" name="Freeform 36"/>
            <p:cNvSpPr/>
            <p:nvPr/>
          </p:nvSpPr>
          <p:spPr>
            <a:xfrm>
              <a:off x="3497515" y="3795715"/>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117" name="Text Box 37"/>
          <p:cNvSpPr txBox="1">
            <a:spLocks noChangeArrowheads="1"/>
          </p:cNvSpPr>
          <p:nvPr/>
        </p:nvSpPr>
        <p:spPr bwMode="gray">
          <a:xfrm>
            <a:off x="6143625" y="4672013"/>
            <a:ext cx="642938" cy="400050"/>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C</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graphicFrame>
        <p:nvGraphicFramePr>
          <p:cNvPr id="104530" name="Object 4"/>
          <p:cNvGraphicFramePr/>
          <p:nvPr/>
        </p:nvGraphicFramePr>
        <p:xfrm>
          <a:off x="6721475" y="5502275"/>
          <a:ext cx="420688" cy="487363"/>
        </p:xfrm>
        <a:graphic>
          <a:graphicData uri="http://schemas.openxmlformats.org/presentationml/2006/ole">
            <mc:AlternateContent xmlns:mc="http://schemas.openxmlformats.org/markup-compatibility/2006">
              <mc:Choice xmlns:v="urn:schemas-microsoft-com:vml" Requires="v">
                <p:oleObj spid="_x0000_s4372" r:id="rId19" imgW="127000" imgH="164465" progId="Equation.DSMT4">
                  <p:embed/>
                </p:oleObj>
              </mc:Choice>
              <mc:Fallback>
                <p:oleObj r:id="rId19" imgW="127000" imgH="164465" progId="Equation.DSMT4">
                  <p:embed/>
                  <p:pic>
                    <p:nvPicPr>
                      <p:cNvPr id="0" name=""/>
                      <p:cNvPicPr/>
                      <p:nvPr/>
                    </p:nvPicPr>
                    <p:blipFill>
                      <a:blip r:embed="rId8"/>
                      <a:stretch>
                        <a:fillRect/>
                      </a:stretch>
                    </p:blipFill>
                    <p:spPr>
                      <a:xfrm>
                        <a:off x="6721475" y="5502275"/>
                        <a:ext cx="420688" cy="487363"/>
                      </a:xfrm>
                      <a:prstGeom prst="rect">
                        <a:avLst/>
                      </a:prstGeom>
                      <a:noFill/>
                      <a:ln w="38100">
                        <a:noFill/>
                        <a:miter/>
                      </a:ln>
                    </p:spPr>
                  </p:pic>
                </p:oleObj>
              </mc:Fallback>
            </mc:AlternateContent>
          </a:graphicData>
        </a:graphic>
      </p:graphicFrame>
      <p:graphicFrame>
        <p:nvGraphicFramePr>
          <p:cNvPr id="104531" name="Object 5"/>
          <p:cNvGraphicFramePr/>
          <p:nvPr/>
        </p:nvGraphicFramePr>
        <p:xfrm>
          <a:off x="5878513" y="5502275"/>
          <a:ext cx="461962" cy="525463"/>
        </p:xfrm>
        <a:graphic>
          <a:graphicData uri="http://schemas.openxmlformats.org/presentationml/2006/ole">
            <mc:AlternateContent xmlns:mc="http://schemas.openxmlformats.org/markup-compatibility/2006">
              <mc:Choice xmlns:v="urn:schemas-microsoft-com:vml" Requires="v">
                <p:oleObj spid="_x0000_s4373" r:id="rId20" imgW="139700" imgH="177800" progId="Equation.DSMT4">
                  <p:embed/>
                </p:oleObj>
              </mc:Choice>
              <mc:Fallback>
                <p:oleObj r:id="rId20" imgW="139700" imgH="177800" progId="Equation.DSMT4">
                  <p:embed/>
                  <p:pic>
                    <p:nvPicPr>
                      <p:cNvPr id="0" name=""/>
                      <p:cNvPicPr/>
                      <p:nvPr/>
                    </p:nvPicPr>
                    <p:blipFill>
                      <a:blip r:embed="rId10"/>
                      <a:stretch>
                        <a:fillRect/>
                      </a:stretch>
                    </p:blipFill>
                    <p:spPr>
                      <a:xfrm>
                        <a:off x="5878513" y="5502275"/>
                        <a:ext cx="461962" cy="525463"/>
                      </a:xfrm>
                      <a:prstGeom prst="rect">
                        <a:avLst/>
                      </a:prstGeom>
                      <a:noFill/>
                      <a:ln w="38100">
                        <a:noFill/>
                        <a:miter/>
                      </a:ln>
                    </p:spPr>
                  </p:pic>
                </p:oleObj>
              </mc:Fallback>
            </mc:AlternateContent>
          </a:graphicData>
        </a:graphic>
      </p:graphicFrame>
      <p:sp>
        <p:nvSpPr>
          <p:cNvPr id="104532" name="TextBox 176"/>
          <p:cNvSpPr txBox="1"/>
          <p:nvPr/>
        </p:nvSpPr>
        <p:spPr>
          <a:xfrm>
            <a:off x="3357563" y="4300538"/>
            <a:ext cx="500062" cy="701675"/>
          </a:xfrm>
          <a:prstGeom prst="rect">
            <a:avLst/>
          </a:prstGeom>
          <a:noFill/>
          <a:ln w="9525">
            <a:noFill/>
          </a:ln>
        </p:spPr>
        <p:txBody>
          <a:bodyPr>
            <a:spAutoFit/>
          </a:bodyPr>
          <a:lstStyle/>
          <a:p>
            <a:pPr algn="l" eaLnBrk="1" hangingPunct="1"/>
            <a:r>
              <a:rPr sz="4000" b="0" dirty="0">
                <a:solidFill>
                  <a:srgbClr val="0000FF"/>
                </a:solidFill>
                <a:latin typeface="Times New Roman" panose="02020603050405020304" pitchFamily="18" charset="0"/>
              </a:rPr>
              <a:t>z</a:t>
            </a:r>
            <a:endParaRPr sz="1800" b="0" dirty="0">
              <a:solidFill>
                <a:srgbClr val="0000FF"/>
              </a:solidFill>
              <a:latin typeface="Times New Roman" panose="02020603050405020304" pitchFamily="18" charset="0"/>
            </a:endParaRPr>
          </a:p>
        </p:txBody>
      </p:sp>
      <p:sp>
        <p:nvSpPr>
          <p:cNvPr id="104533" name="TextBox 176"/>
          <p:cNvSpPr txBox="1"/>
          <p:nvPr/>
        </p:nvSpPr>
        <p:spPr>
          <a:xfrm>
            <a:off x="676275" y="2071688"/>
            <a:ext cx="500063" cy="701675"/>
          </a:xfrm>
          <a:prstGeom prst="rect">
            <a:avLst/>
          </a:prstGeom>
          <a:noFill/>
          <a:ln w="9525">
            <a:noFill/>
          </a:ln>
        </p:spPr>
        <p:txBody>
          <a:bodyPr>
            <a:spAutoFit/>
          </a:bodyPr>
          <a:lstStyle/>
          <a:p>
            <a:pPr algn="l" eaLnBrk="1" hangingPunct="1"/>
            <a:r>
              <a:rPr sz="4000" b="0" dirty="0">
                <a:solidFill>
                  <a:srgbClr val="0000FF"/>
                </a:solidFill>
                <a:latin typeface="Times New Roman" panose="02020603050405020304" pitchFamily="18" charset="0"/>
              </a:rPr>
              <a:t>p</a:t>
            </a:r>
            <a:endParaRPr sz="1800" b="0" dirty="0">
              <a:solidFill>
                <a:srgbClr val="0000FF"/>
              </a:solidFill>
              <a:latin typeface="Times New Roman" panose="02020603050405020304" pitchFamily="18" charset="0"/>
            </a:endParaRPr>
          </a:p>
        </p:txBody>
      </p:sp>
    </p:spTree>
    <p:extLst>
      <p:ext uri="{BB962C8B-B14F-4D97-AF65-F5344CB8AC3E}">
        <p14:creationId xmlns:p14="http://schemas.microsoft.com/office/powerpoint/2010/main" val="23562283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531168"/>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 DANH SÁCH LIÊN KẾT</a:t>
            </a:r>
          </a:p>
        </p:txBody>
      </p:sp>
      <p:sp>
        <p:nvSpPr>
          <p:cNvPr id="3" name="Content Placeholder 2"/>
          <p:cNvSpPr>
            <a:spLocks noGrp="1"/>
          </p:cNvSpPr>
          <p:nvPr>
            <p:ph idx="1"/>
          </p:nvPr>
        </p:nvSpPr>
        <p:spPr>
          <a:xfrm>
            <a:off x="838200" y="1077363"/>
            <a:ext cx="10515600" cy="5386812"/>
          </a:xfrm>
        </p:spPr>
        <p:txBody>
          <a:bodyPr>
            <a:normAutofit fontScale="92500" lnSpcReduction="20000"/>
          </a:bodyPr>
          <a:lstStyle/>
          <a:p>
            <a:pPr marL="0" indent="0">
              <a:buNone/>
            </a:pPr>
            <a:r>
              <a:rPr lang="en-US" dirty="0"/>
              <a:t>	</a:t>
            </a:r>
            <a:r>
              <a:rPr lang="en-US" dirty="0" smtClean="0">
                <a:latin typeface="Times New Roman" panose="02020603050405020304" pitchFamily="18" charset="0"/>
                <a:cs typeface="Times New Roman" panose="02020603050405020304" pitchFamily="18" charset="0"/>
              </a:rPr>
              <a:t>3.2. Code </a:t>
            </a:r>
            <a:r>
              <a:rPr lang="en-US" dirty="0" err="1" smtClean="0">
                <a:latin typeface="Times New Roman" panose="02020603050405020304" pitchFamily="18" charset="0"/>
                <a:cs typeface="Times New Roman" panose="02020603050405020304" pitchFamily="18" charset="0"/>
              </a:rPr>
              <a:t>mẫu</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3.2.1. DSLK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endParaRPr lang="en-US" dirty="0" smtClean="0">
              <a:latin typeface="Times New Roman" panose="02020603050405020304" pitchFamily="18" charset="0"/>
              <a:cs typeface="Times New Roman" panose="02020603050405020304" pitchFamily="18" charset="0"/>
            </a:endParaRPr>
          </a:p>
          <a:p>
            <a:pPr marL="0" indent="0">
              <a:buNone/>
            </a:pPr>
            <a:r>
              <a:rPr lang="en-US" dirty="0">
                <a:solidFill>
                  <a:srgbClr val="92D050"/>
                </a:solidFill>
              </a:rPr>
              <a:t>	 </a:t>
            </a:r>
            <a:r>
              <a:rPr lang="en-US" dirty="0" smtClean="0">
                <a:solidFill>
                  <a:srgbClr val="92D050"/>
                </a:solidFill>
              </a:rPr>
              <a:t>   	</a:t>
            </a:r>
            <a:r>
              <a:rPr lang="en-US" sz="2400" dirty="0">
                <a:solidFill>
                  <a:srgbClr val="92D050"/>
                </a:solidFill>
                <a:latin typeface="Times New Roman" panose="02020603050405020304" pitchFamily="18" charset="0"/>
                <a:cs typeface="Times New Roman" panose="02020603050405020304" pitchFamily="18" charset="0"/>
              </a:rPr>
              <a:t>3.2.1.2. </a:t>
            </a:r>
            <a:r>
              <a:rPr lang="en-US" sz="2400" dirty="0" err="1">
                <a:solidFill>
                  <a:srgbClr val="92D050"/>
                </a:solidFill>
                <a:latin typeface="Times New Roman" panose="02020603050405020304" pitchFamily="18" charset="0"/>
                <a:cs typeface="Times New Roman" panose="02020603050405020304" pitchFamily="18" charset="0"/>
              </a:rPr>
              <a:t>Thêm</a:t>
            </a:r>
            <a:r>
              <a:rPr lang="en-US" sz="2400" dirty="0">
                <a:solidFill>
                  <a:srgbClr val="92D050"/>
                </a:solidFill>
                <a:latin typeface="Times New Roman" panose="02020603050405020304" pitchFamily="18" charset="0"/>
                <a:cs typeface="Times New Roman" panose="02020603050405020304" pitchFamily="18" charset="0"/>
              </a:rPr>
              <a:t> node:</a:t>
            </a:r>
          </a:p>
          <a:p>
            <a:pPr marL="0" indent="0">
              <a:buNone/>
            </a:pPr>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Nếu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danh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rỗng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thì</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gán</a:t>
            </a:r>
            <a:r>
              <a:rPr lang="en-US" sz="2200" dirty="0">
                <a:latin typeface="Times New Roman" panose="02020603050405020304" pitchFamily="18" charset="0"/>
                <a:cs typeface="Times New Roman" panose="02020603050405020304" pitchFamily="18" charset="0"/>
              </a:rPr>
              <a:t> head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tail </a:t>
            </a:r>
          </a:p>
          <a:p>
            <a:pPr marL="0" indent="0">
              <a:buNone/>
            </a:pPr>
            <a:r>
              <a:rPr lang="en-US" sz="2200" dirty="0" err="1">
                <a:latin typeface="Times New Roman" panose="02020603050405020304" pitchFamily="18" charset="0"/>
                <a:cs typeface="Times New Roman" panose="02020603050405020304" pitchFamily="18" charset="0"/>
              </a:rPr>
              <a:t>bằng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tạo</a:t>
            </a: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Thêm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ta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next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node </a:t>
            </a:r>
          </a:p>
          <a:p>
            <a:pPr marL="0" indent="0">
              <a:buNone/>
            </a:pPr>
            <a:r>
              <a:rPr lang="en-US" sz="2200" dirty="0" err="1">
                <a:latin typeface="Times New Roman" panose="02020603050405020304" pitchFamily="18" charset="0"/>
                <a:cs typeface="Times New Roman" panose="02020603050405020304" pitchFamily="18" charset="0"/>
              </a:rPr>
              <a:t>mới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trỏ</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tới</a:t>
            </a:r>
            <a:r>
              <a:rPr lang="en-US" sz="2200" dirty="0">
                <a:latin typeface="Times New Roman" panose="02020603050405020304" pitchFamily="18" charset="0"/>
                <a:cs typeface="Times New Roman" panose="02020603050405020304" pitchFamily="18" charset="0"/>
              </a:rPr>
              <a:t> head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rồi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con </a:t>
            </a:r>
            <a:r>
              <a:rPr lang="en-US" sz="2200" dirty="0" err="1">
                <a:latin typeface="Times New Roman" panose="02020603050405020304" pitchFamily="18" charset="0"/>
                <a:cs typeface="Times New Roman" panose="02020603050405020304" pitchFamily="18" charset="0"/>
              </a:rPr>
              <a:t>trỏ</a:t>
            </a:r>
            <a:r>
              <a:rPr lang="en-US" sz="2200" dirty="0">
                <a:latin typeface="Times New Roman" panose="02020603050405020304" pitchFamily="18" charset="0"/>
                <a:cs typeface="Times New Roman" panose="02020603050405020304" pitchFamily="18" charset="0"/>
              </a:rPr>
              <a:t> head </a:t>
            </a:r>
          </a:p>
          <a:p>
            <a:pPr marL="0" indent="0">
              <a:buNone/>
            </a:pP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trỏ</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tới</a:t>
            </a:r>
            <a:r>
              <a:rPr lang="en-US" sz="2200" dirty="0">
                <a:latin typeface="Times New Roman" panose="02020603050405020304" pitchFamily="18" charset="0"/>
                <a:cs typeface="Times New Roman" panose="02020603050405020304" pitchFamily="18" charset="0"/>
              </a:rPr>
              <a:t> node </a:t>
            </a:r>
            <a:r>
              <a:rPr lang="en-US" sz="2200" dirty="0" err="1">
                <a:latin typeface="Times New Roman" panose="02020603050405020304" pitchFamily="18" charset="0"/>
                <a:cs typeface="Times New Roman" panose="02020603050405020304" pitchFamily="18" charset="0"/>
              </a:rPr>
              <a:t>mới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Vậy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thêm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xong</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Nếu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DSLK </a:t>
            </a:r>
            <a:r>
              <a:rPr lang="en-US" sz="2200" dirty="0" err="1">
                <a:latin typeface="Times New Roman" panose="02020603050405020304" pitchFamily="18" charset="0"/>
                <a:cs typeface="Times New Roman" panose="02020603050405020304" pitchFamily="18" charset="0"/>
              </a:rPr>
              <a:t>vòng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thì</a:t>
            </a:r>
            <a:r>
              <a:rPr lang="en-US" sz="2200" dirty="0">
                <a:latin typeface="Times New Roman" panose="02020603050405020304" pitchFamily="18" charset="0"/>
                <a:cs typeface="Times New Roman" panose="02020603050405020304" pitchFamily="18" charset="0"/>
              </a:rPr>
              <a:t> ta </a:t>
            </a:r>
            <a:r>
              <a:rPr lang="en-US" sz="2200" dirty="0" err="1">
                <a:latin typeface="Times New Roman" panose="02020603050405020304" pitchFamily="18" charset="0"/>
                <a:cs typeface="Times New Roman" panose="02020603050405020304" pitchFamily="18" charset="0"/>
              </a:rPr>
              <a:t>làm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thêm</a:t>
            </a:r>
            <a:r>
              <a:rPr lang="en-US" sz="2200" dirty="0">
                <a:latin typeface="Times New Roman" panose="02020603050405020304" pitchFamily="18" charset="0"/>
                <a:cs typeface="Times New Roman" panose="02020603050405020304" pitchFamily="18" charset="0"/>
              </a:rPr>
              <a:t> 1 </a:t>
            </a:r>
          </a:p>
          <a:p>
            <a:pPr marL="0" indent="0">
              <a:buNone/>
            </a:pPr>
            <a:r>
              <a:rPr lang="en-US" sz="2200" dirty="0" err="1">
                <a:latin typeface="Times New Roman" panose="02020603050405020304" pitchFamily="18" charset="0"/>
                <a:cs typeface="Times New Roman" panose="02020603050405020304" pitchFamily="18" charset="0"/>
              </a:rPr>
              <a:t>bước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nữa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con </a:t>
            </a:r>
            <a:r>
              <a:rPr lang="en-US" sz="2200" dirty="0" err="1">
                <a:latin typeface="Times New Roman" panose="02020603050405020304" pitchFamily="18" charset="0"/>
                <a:cs typeface="Times New Roman" panose="02020603050405020304" pitchFamily="18" charset="0"/>
              </a:rPr>
              <a:t>trỏ</a:t>
            </a:r>
            <a:r>
              <a:rPr lang="en-US" sz="2200" dirty="0">
                <a:latin typeface="Times New Roman" panose="02020603050405020304" pitchFamily="18" charset="0"/>
                <a:cs typeface="Times New Roman" panose="02020603050405020304" pitchFamily="18" charset="0"/>
              </a:rPr>
              <a:t> next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node </a:t>
            </a:r>
            <a:r>
              <a:rPr lang="en-US" sz="2200" dirty="0" err="1">
                <a:latin typeface="Times New Roman" panose="02020603050405020304" pitchFamily="18" charset="0"/>
                <a:cs typeface="Times New Roman" panose="02020603050405020304" pitchFamily="18" charset="0"/>
              </a:rPr>
              <a:t>cuối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trỏ</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lại</a:t>
            </a:r>
            <a:r>
              <a:rPr lang="en-US" sz="2200" dirty="0">
                <a:latin typeface="Times New Roman" panose="02020603050405020304" pitchFamily="18" charset="0"/>
                <a:cs typeface="Times New Roman" panose="02020603050405020304" pitchFamily="18" charset="0"/>
              </a:rPr>
              <a:t> </a:t>
            </a:r>
          </a:p>
          <a:p>
            <a:pPr marL="0" indent="0">
              <a:buNone/>
            </a:pP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head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vòng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khép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kín</a:t>
            </a:r>
            <a:r>
              <a:rPr lang="en-US" sz="2200" dirty="0">
                <a:latin typeface="Times New Roman" panose="02020603050405020304" pitchFamily="18" charset="0"/>
                <a:cs typeface="Times New Roman" panose="02020603050405020304" pitchFamily="18" charset="0"/>
              </a:rPr>
              <a:t> (</a:t>
            </a:r>
            <a:r>
              <a:rPr lang="en-US" sz="2200" dirty="0" err="1">
                <a:solidFill>
                  <a:schemeClr val="accent2"/>
                </a:solidFill>
                <a:latin typeface="Times New Roman" panose="02020603050405020304" pitchFamily="18" charset="0"/>
                <a:cs typeface="Times New Roman" panose="02020603050405020304" pitchFamily="18" charset="0"/>
              </a:rPr>
              <a:t>tail.next</a:t>
            </a:r>
            <a:r>
              <a:rPr lang="en-US" sz="2200" dirty="0">
                <a:solidFill>
                  <a:schemeClr val="accent2"/>
                </a:solidFill>
                <a:latin typeface="Times New Roman" panose="02020603050405020304" pitchFamily="18" charset="0"/>
                <a:cs typeface="Times New Roman" panose="02020603050405020304" pitchFamily="18" charset="0"/>
              </a:rPr>
              <a:t>=head</a:t>
            </a:r>
            <a:r>
              <a:rPr lang="en-US" sz="2200" dirty="0">
                <a:latin typeface="Times New Roman" panose="02020603050405020304" pitchFamily="18" charset="0"/>
                <a:cs typeface="Times New Roman" panose="02020603050405020304" pitchFamily="18" charset="0"/>
              </a:rPr>
              <a:t>).</a:t>
            </a:r>
          </a:p>
          <a:p>
            <a:pPr marL="0" indent="0">
              <a:buNone/>
            </a:pPr>
            <a:r>
              <a:rPr lang="en-US" sz="2200" dirty="0"/>
              <a:t>	- </a:t>
            </a:r>
            <a:r>
              <a:rPr lang="en-US" sz="2200" dirty="0" err="1">
                <a:latin typeface="Times New Roman" panose="02020603050405020304" pitchFamily="18" charset="0"/>
                <a:cs typeface="Times New Roman" panose="02020603050405020304" pitchFamily="18" charset="0"/>
              </a:rPr>
              <a:t>Dùng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insertH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gọi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insertHead</a:t>
            </a:r>
            <a:r>
              <a:rPr lang="en-US" sz="2200" dirty="0">
                <a:latin typeface="Times New Roman" panose="02020603050405020304" pitchFamily="18" charset="0"/>
                <a:cs typeface="Times New Roman" panose="02020603050405020304" pitchFamily="18" charset="0"/>
              </a:rPr>
              <a:t>.</a:t>
            </a:r>
            <a:endParaRPr lang="en-US" sz="2200" dirty="0"/>
          </a:p>
          <a:p>
            <a:pPr marL="0" indent="0">
              <a:buNone/>
            </a:pPr>
            <a:r>
              <a:rPr lang="en-US" dirty="0"/>
              <a:t>		</a:t>
            </a:r>
            <a:r>
              <a:rPr lang="en-US" dirty="0" smtClean="0"/>
              <a:t>												</a:t>
            </a:r>
            <a:r>
              <a:rPr lang="en-US" sz="2000" dirty="0" err="1" smtClean="0">
                <a:solidFill>
                  <a:srgbClr val="00B0F0"/>
                </a:solidFill>
                <a:latin typeface="Times New Roman" panose="02020603050405020304" pitchFamily="18" charset="0"/>
                <a:cs typeface="Times New Roman" panose="02020603050405020304" pitchFamily="18" charset="0"/>
              </a:rPr>
              <a:t>Hình</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a:solidFill>
                  <a:srgbClr val="00B0F0"/>
                </a:solidFill>
                <a:latin typeface="Times New Roman" panose="02020603050405020304" pitchFamily="18" charset="0"/>
                <a:cs typeface="Times New Roman" panose="02020603050405020304" pitchFamily="18" charset="0"/>
              </a:rPr>
              <a:t>7. </a:t>
            </a:r>
            <a:r>
              <a:rPr lang="en-US" sz="2000" dirty="0" err="1">
                <a:solidFill>
                  <a:srgbClr val="00B0F0"/>
                </a:solidFill>
                <a:latin typeface="Times New Roman" panose="02020603050405020304" pitchFamily="18" charset="0"/>
                <a:cs typeface="Times New Roman" panose="02020603050405020304" pitchFamily="18" charset="0"/>
              </a:rPr>
              <a:t>Thêm</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đầu</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cho</a:t>
            </a:r>
            <a:r>
              <a:rPr lang="en-US" sz="2000" dirty="0">
                <a:solidFill>
                  <a:srgbClr val="00B0F0"/>
                </a:solidFill>
                <a:latin typeface="Times New Roman" panose="02020603050405020304" pitchFamily="18" charset="0"/>
                <a:cs typeface="Times New Roman" panose="02020603050405020304" pitchFamily="18" charset="0"/>
              </a:rPr>
              <a:t> DSLK </a:t>
            </a:r>
            <a:r>
              <a:rPr lang="en-US" sz="2000" dirty="0" err="1">
                <a:solidFill>
                  <a:srgbClr val="00B0F0"/>
                </a:solidFill>
                <a:latin typeface="Times New Roman" panose="02020603050405020304" pitchFamily="18" charset="0"/>
                <a:cs typeface="Times New Roman" panose="02020603050405020304" pitchFamily="18" charset="0"/>
              </a:rPr>
              <a:t>đơn</a:t>
            </a:r>
            <a:endParaRPr lang="en-US" sz="2000" dirty="0">
              <a:solidFill>
                <a:srgbClr val="00B0F0"/>
              </a:solidFill>
              <a:latin typeface="Times New Roman" panose="02020603050405020304" pitchFamily="18" charset="0"/>
              <a:cs typeface="Times New Roman" panose="02020603050405020304" pitchFamily="18" charset="0"/>
            </a:endParaRPr>
          </a:p>
          <a:p>
            <a:pPr marL="0" indent="0">
              <a:buNone/>
            </a:pPr>
            <a:r>
              <a:rPr lang="en-US" sz="2000" dirty="0">
                <a:solidFill>
                  <a:srgbClr val="00B0F0"/>
                </a:solidFill>
                <a:latin typeface="Times New Roman" panose="02020603050405020304" pitchFamily="18" charset="0"/>
                <a:cs typeface="Times New Roman" panose="02020603050405020304" pitchFamily="18" charset="0"/>
              </a:rPr>
              <a:t>								</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err="1" smtClean="0">
                <a:solidFill>
                  <a:srgbClr val="00B0F0"/>
                </a:solidFill>
                <a:latin typeface="Times New Roman" panose="02020603050405020304" pitchFamily="18" charset="0"/>
                <a:cs typeface="Times New Roman" panose="02020603050405020304" pitchFamily="18" charset="0"/>
              </a:rPr>
              <a:t>và</a:t>
            </a:r>
            <a:r>
              <a:rPr lang="en-US" sz="2000" dirty="0" smtClean="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vòng</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đơn</a:t>
            </a:r>
            <a:endParaRPr lang="en-US" dirty="0">
              <a:solidFill>
                <a:srgbClr val="00B0F0"/>
              </a:solidFill>
            </a:endParaRPr>
          </a:p>
        </p:txBody>
      </p:sp>
      <p:pic>
        <p:nvPicPr>
          <p:cNvPr id="4" name="Picture 3"/>
          <p:cNvPicPr>
            <a:picLocks noChangeAspect="1"/>
          </p:cNvPicPr>
          <p:nvPr/>
        </p:nvPicPr>
        <p:blipFill>
          <a:blip r:embed="rId2"/>
          <a:stretch>
            <a:fillRect/>
          </a:stretch>
        </p:blipFill>
        <p:spPr>
          <a:xfrm>
            <a:off x="6856743" y="2182172"/>
            <a:ext cx="4143375" cy="30289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553629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693421"/>
            <a:ext cx="9144000" cy="519744"/>
          </a:xfrm>
        </p:spPr>
        <p:txBody>
          <a:bodyPr>
            <a:normAutofit fontScale="90000"/>
          </a:bodyPr>
          <a:lstStyle/>
          <a:p>
            <a:r>
              <a:rPr lang="en-US" dirty="0">
                <a:solidFill>
                  <a:schemeClr val="accent1">
                    <a:lumMod val="75000"/>
                  </a:schemeClr>
                </a:solidFill>
                <a:sym typeface="+mn-ea"/>
              </a:rPr>
              <a:t/>
            </a:r>
            <a:br>
              <a:rPr lang="en-US" dirty="0">
                <a:solidFill>
                  <a:schemeClr val="accent1">
                    <a:lumMod val="75000"/>
                  </a:schemeClr>
                </a:solidFill>
                <a:sym typeface="+mn-ea"/>
              </a:rPr>
            </a:br>
            <a:r>
              <a:rPr lang="en-US" dirty="0">
                <a:solidFill>
                  <a:schemeClr val="accent1">
                    <a:lumMod val="75000"/>
                  </a:schemeClr>
                </a:solidFill>
                <a:sym typeface="+mn-ea"/>
              </a:rPr>
              <a:t/>
            </a:r>
            <a:br>
              <a:rPr lang="en-US" dirty="0">
                <a:solidFill>
                  <a:schemeClr val="accent1">
                    <a:lumMod val="75000"/>
                  </a:schemeClr>
                </a:solidFill>
                <a:sym typeface="+mn-ea"/>
              </a:rPr>
            </a:br>
            <a:r>
              <a:rPr lang="en-US" dirty="0">
                <a:sym typeface="+mn-ea"/>
              </a:rPr>
              <a:t/>
            </a:r>
            <a:br>
              <a:rPr lang="en-US"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3200" dirty="0">
                <a:latin typeface="Times New Roman" panose="02020603050405020304" pitchFamily="18" charset="0"/>
                <a:cs typeface="Times New Roman" panose="02020603050405020304" pitchFamily="18" charset="0"/>
                <a:sym typeface="+mn-ea"/>
              </a:rPr>
              <a:t/>
            </a:r>
            <a:br>
              <a:rPr lang="en-US" sz="3200" dirty="0">
                <a:latin typeface="Times New Roman" panose="02020603050405020304" pitchFamily="18" charset="0"/>
                <a:cs typeface="Times New Roman" panose="02020603050405020304" pitchFamily="18" charset="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32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3200" dirty="0">
                <a:latin typeface="Times New Roman" panose="02020603050405020304" pitchFamily="18" charset="0"/>
                <a:cs typeface="Times New Roman" panose="02020603050405020304" pitchFamily="18" charset="0"/>
                <a:sym typeface="+mn-ea"/>
              </a:rPr>
              <a:t/>
            </a:r>
            <a:br>
              <a:rPr lang="en-US" sz="3200" dirty="0">
                <a:latin typeface="Times New Roman" panose="02020603050405020304" pitchFamily="18" charset="0"/>
                <a:cs typeface="Times New Roman" panose="02020603050405020304" pitchFamily="18" charset="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olidFill>
                  <a:schemeClr val="accent1">
                    <a:lumMod val="75000"/>
                  </a:schemeClr>
                </a:solidFill>
                <a:sym typeface="+mn-ea"/>
              </a:rPr>
              <a:t/>
            </a:r>
            <a:br>
              <a:rPr lang="en-US" sz="3200" dirty="0">
                <a:solidFill>
                  <a:schemeClr val="accent1">
                    <a:lumMod val="75000"/>
                  </a:schemeClr>
                </a:solidFill>
                <a:sym typeface="+mn-ea"/>
              </a:rPr>
            </a:br>
            <a:r>
              <a:rPr lang="en-US" sz="3200" dirty="0">
                <a:sym typeface="+mn-ea"/>
              </a:rPr>
              <a:t/>
            </a:r>
            <a:br>
              <a:rPr lang="en-US" sz="3200" dirty="0">
                <a:sym typeface="+mn-ea"/>
              </a:rPr>
            </a:br>
            <a:r>
              <a:rPr lang="en-US" sz="3200" dirty="0">
                <a:solidFill>
                  <a:srgbClr val="FFC000"/>
                </a:solidFill>
                <a:latin typeface="Times New Roman" panose="02020603050405020304" pitchFamily="18" charset="0"/>
                <a:cs typeface="Times New Roman" panose="02020603050405020304" pitchFamily="18" charset="0"/>
              </a:rPr>
              <a:t>II. CÂY NHỊ PHÂN TÌM KIẾM</a:t>
            </a:r>
            <a:endParaRPr lang="en-US" sz="3100"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524000" y="1697355"/>
            <a:ext cx="9144000" cy="4039235"/>
          </a:xfrm>
        </p:spPr>
        <p:txBody>
          <a:bodyPr>
            <a:normAutofit/>
          </a:bodyPr>
          <a:lstStyle/>
          <a:p>
            <a:r>
              <a:rPr lang="en-US" dirty="0" smtClean="0">
                <a:solidFill>
                  <a:schemeClr val="tx1"/>
                </a:solidFill>
                <a:sym typeface="+mn-ea"/>
              </a:rPr>
              <a:t>	</a:t>
            </a:r>
            <a:r>
              <a:rPr lang="en-US" dirty="0">
                <a:solidFill>
                  <a:schemeClr val="tx1"/>
                </a:solidFill>
                <a:latin typeface="Times New Roman" panose="02020603050405020304" pitchFamily="18" charset="0"/>
                <a:cs typeface="Times New Roman" panose="02020603050405020304" pitchFamily="18" charset="0"/>
              </a:rPr>
              <a:t>3.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loại</a:t>
            </a:r>
            <a:r>
              <a:rPr lang="en-US" dirty="0">
                <a:solidFill>
                  <a:schemeClr val="tx1"/>
                </a:solidFill>
                <a:latin typeface="Times New Roman" panose="02020603050405020304" pitchFamily="18" charset="0"/>
                <a:cs typeface="Times New Roman" panose="02020603050405020304" pitchFamily="18" charset="0"/>
              </a:rPr>
              <a:t> CNPTK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3.2.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3.2.3. </a:t>
            </a:r>
            <a:r>
              <a:rPr lang="en-US" dirty="0" err="1">
                <a:solidFill>
                  <a:schemeClr val="tx1"/>
                </a:solidFill>
                <a:latin typeface="Times New Roman" panose="02020603050405020304" pitchFamily="18" charset="0"/>
                <a:cs typeface="Times New Roman" panose="02020603050405020304" pitchFamily="18" charset="0"/>
              </a:rPr>
              <a:t>Cây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đỏ</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đen</a:t>
            </a:r>
            <a:endParaRPr lang="en-US" dirty="0">
              <a:solidFill>
                <a:schemeClr val="tx1"/>
              </a:solidFill>
              <a:latin typeface="Times New Roman" panose="02020603050405020304" pitchFamily="18" charset="0"/>
              <a:cs typeface="Times New Roman" panose="02020603050405020304" pitchFamily="18" charset="0"/>
            </a:endParaRPr>
          </a:p>
          <a:p>
            <a:pPr algn="l"/>
            <a:r>
              <a:rPr lang="en-US" dirty="0" smtClean="0">
                <a:solidFill>
                  <a:schemeClr val="tx1"/>
                </a:solidFill>
                <a:sym typeface="+mn-ea"/>
              </a:rPr>
              <a:t>+ </a:t>
            </a:r>
            <a:r>
              <a:rPr lang="en-US" dirty="0" err="1">
                <a:solidFill>
                  <a:schemeClr val="tx1"/>
                </a:solidFill>
                <a:sym typeface="+mn-ea"/>
              </a:rPr>
              <a:t>Xóa</a:t>
            </a:r>
            <a:r>
              <a:rPr lang="en-US" dirty="0">
                <a:solidFill>
                  <a:schemeClr val="tx1"/>
                </a:solidFill>
                <a:sym typeface="+mn-ea"/>
              </a:rPr>
              <a:t> node:</a:t>
            </a:r>
          </a:p>
          <a:p>
            <a:pPr algn="l">
              <a:buFont typeface="Arial" panose="020B0604020202020204" pitchFamily="34" charset="0"/>
            </a:pPr>
            <a:r>
              <a:rPr lang="en-US" dirty="0">
                <a:solidFill>
                  <a:schemeClr val="tx1"/>
                </a:solidFill>
              </a:rPr>
              <a:t>TH4: x </a:t>
            </a:r>
            <a:r>
              <a:rPr lang="en-US" dirty="0" err="1">
                <a:solidFill>
                  <a:schemeClr val="tx1"/>
                </a:solidFill>
              </a:rPr>
              <a:t>đen</a:t>
            </a:r>
            <a:r>
              <a:rPr lang="en-US" dirty="0">
                <a:solidFill>
                  <a:schemeClr val="tx1"/>
                </a:solidFill>
              </a:rPr>
              <a:t> </a:t>
            </a:r>
            <a:r>
              <a:rPr lang="en-US" dirty="0" err="1">
                <a:solidFill>
                  <a:schemeClr val="tx1"/>
                </a:solidFill>
              </a:rPr>
              <a:t>kép</a:t>
            </a:r>
            <a:r>
              <a:rPr lang="en-US" dirty="0">
                <a:solidFill>
                  <a:schemeClr val="tx1"/>
                </a:solidFill>
              </a:rPr>
              <a:t>, w </a:t>
            </a:r>
            <a:r>
              <a:rPr lang="en-US" dirty="0" err="1">
                <a:solidFill>
                  <a:schemeClr val="tx1"/>
                </a:solidFill>
              </a:rPr>
              <a:t>đỏ</a:t>
            </a:r>
            <a:r>
              <a:rPr lang="en-US" dirty="0">
                <a:solidFill>
                  <a:schemeClr val="tx1"/>
                </a:solidFill>
              </a:rPr>
              <a:t>, 2 con w </a:t>
            </a:r>
            <a:r>
              <a:rPr lang="en-US" dirty="0" err="1">
                <a:solidFill>
                  <a:schemeClr val="tx1"/>
                </a:solidFill>
              </a:rPr>
              <a:t>đen</a:t>
            </a:r>
            <a:r>
              <a:rPr lang="en-US" dirty="0">
                <a:solidFill>
                  <a:schemeClr val="tx1"/>
                </a:solidFill>
              </a:rPr>
              <a:t>, p </a:t>
            </a:r>
            <a:r>
              <a:rPr lang="en-US" dirty="0" err="1">
                <a:solidFill>
                  <a:schemeClr val="tx1"/>
                </a:solidFill>
              </a:rPr>
              <a:t>đen</a:t>
            </a:r>
            <a:endParaRPr lang="en-US" dirty="0">
              <a:solidFill>
                <a:schemeClr val="tx1"/>
              </a:solidFill>
            </a:endParaRPr>
          </a:p>
          <a:p>
            <a:pPr algn="l">
              <a:buFont typeface="Arial" panose="020B0604020202020204" pitchFamily="34" charset="0"/>
            </a:pPr>
            <a:r>
              <a:rPr lang="en-US" dirty="0">
                <a:solidFill>
                  <a:schemeClr val="tx1"/>
                </a:solidFill>
              </a:rPr>
              <a:t>+</a:t>
            </a:r>
            <a:r>
              <a:rPr lang="en-US" dirty="0" err="1">
                <a:solidFill>
                  <a:schemeClr val="tx1"/>
                </a:solidFill>
              </a:rPr>
              <a:t>Đảo</a:t>
            </a:r>
            <a:r>
              <a:rPr lang="en-US" dirty="0">
                <a:solidFill>
                  <a:schemeClr val="tx1"/>
                </a:solidFill>
              </a:rPr>
              <a:t> </a:t>
            </a:r>
            <a:r>
              <a:rPr lang="en-US" dirty="0" err="1">
                <a:solidFill>
                  <a:schemeClr val="tx1"/>
                </a:solidFill>
              </a:rPr>
              <a:t>màu</a:t>
            </a:r>
            <a:r>
              <a:rPr lang="en-US" dirty="0">
                <a:solidFill>
                  <a:schemeClr val="tx1"/>
                </a:solidFill>
              </a:rPr>
              <a:t> </a:t>
            </a:r>
            <a:r>
              <a:rPr lang="en-US" dirty="0" err="1">
                <a:solidFill>
                  <a:schemeClr val="tx1"/>
                </a:solidFill>
              </a:rPr>
              <a:t>nút</a:t>
            </a:r>
            <a:r>
              <a:rPr lang="en-US" dirty="0">
                <a:solidFill>
                  <a:schemeClr val="tx1"/>
                </a:solidFill>
              </a:rPr>
              <a:t> p </a:t>
            </a:r>
            <a:r>
              <a:rPr lang="en-US" dirty="0" err="1">
                <a:solidFill>
                  <a:schemeClr val="tx1"/>
                </a:solidFill>
              </a:rPr>
              <a:t>và</a:t>
            </a:r>
            <a:r>
              <a:rPr lang="en-US" dirty="0">
                <a:solidFill>
                  <a:schemeClr val="tx1"/>
                </a:solidFill>
              </a:rPr>
              <a:t> w</a:t>
            </a:r>
          </a:p>
          <a:p>
            <a:pPr algn="l">
              <a:buFont typeface="Arial" panose="020B0604020202020204" pitchFamily="34" charset="0"/>
            </a:pPr>
            <a:r>
              <a:rPr lang="en-US" dirty="0">
                <a:solidFill>
                  <a:schemeClr val="tx1"/>
                </a:solidFill>
              </a:rPr>
              <a:t>+</a:t>
            </a:r>
            <a:r>
              <a:rPr lang="en-US" dirty="0" err="1">
                <a:solidFill>
                  <a:schemeClr val="tx1"/>
                </a:solidFill>
              </a:rPr>
              <a:t>Thực</a:t>
            </a:r>
            <a:r>
              <a:rPr lang="en-US" dirty="0">
                <a:solidFill>
                  <a:schemeClr val="tx1"/>
                </a:solidFill>
              </a:rPr>
              <a:t> </a:t>
            </a:r>
            <a:r>
              <a:rPr lang="en-US" dirty="0" err="1">
                <a:solidFill>
                  <a:schemeClr val="tx1"/>
                </a:solidFill>
              </a:rPr>
              <a:t>hiện</a:t>
            </a:r>
            <a:r>
              <a:rPr lang="en-US" dirty="0">
                <a:solidFill>
                  <a:schemeClr val="tx1"/>
                </a:solidFill>
              </a:rPr>
              <a:t> </a:t>
            </a:r>
            <a:r>
              <a:rPr lang="en-US" dirty="0" err="1">
                <a:solidFill>
                  <a:schemeClr val="tx1"/>
                </a:solidFill>
              </a:rPr>
              <a:t>phép</a:t>
            </a:r>
            <a:r>
              <a:rPr lang="en-US" dirty="0">
                <a:solidFill>
                  <a:schemeClr val="tx1"/>
                </a:solidFill>
              </a:rPr>
              <a:t> quay </a:t>
            </a:r>
            <a:r>
              <a:rPr lang="en-US" dirty="0" err="1">
                <a:solidFill>
                  <a:schemeClr val="tx1"/>
                </a:solidFill>
              </a:rPr>
              <a:t>tại</a:t>
            </a:r>
            <a:r>
              <a:rPr lang="en-US" dirty="0">
                <a:solidFill>
                  <a:schemeClr val="tx1"/>
                </a:solidFill>
              </a:rPr>
              <a:t> p.</a:t>
            </a:r>
          </a:p>
          <a:p>
            <a:pPr algn="l">
              <a:buFont typeface="Arial" panose="020B0604020202020204" pitchFamily="34" charset="0"/>
            </a:pPr>
            <a:r>
              <a:rPr lang="en-US" dirty="0">
                <a:solidFill>
                  <a:schemeClr val="tx1"/>
                </a:solidFill>
              </a:rPr>
              <a:t>+</a:t>
            </a:r>
            <a:r>
              <a:rPr lang="en-US" dirty="0" err="1">
                <a:solidFill>
                  <a:schemeClr val="tx1"/>
                </a:solidFill>
              </a:rPr>
              <a:t>Dấu</a:t>
            </a:r>
            <a:r>
              <a:rPr lang="en-US" dirty="0">
                <a:solidFill>
                  <a:schemeClr val="tx1"/>
                </a:solidFill>
              </a:rPr>
              <a:t> </a:t>
            </a:r>
            <a:r>
              <a:rPr lang="en-US" dirty="0" err="1">
                <a:solidFill>
                  <a:schemeClr val="tx1"/>
                </a:solidFill>
              </a:rPr>
              <a:t>hiệu</a:t>
            </a:r>
            <a:r>
              <a:rPr lang="en-US" dirty="0">
                <a:solidFill>
                  <a:schemeClr val="tx1"/>
                </a:solidFill>
              </a:rPr>
              <a:t> </a:t>
            </a:r>
            <a:r>
              <a:rPr lang="en-US" dirty="0" err="1">
                <a:solidFill>
                  <a:schemeClr val="tx1"/>
                </a:solidFill>
              </a:rPr>
              <a:t>đen</a:t>
            </a:r>
            <a:r>
              <a:rPr lang="en-US" dirty="0">
                <a:solidFill>
                  <a:schemeClr val="tx1"/>
                </a:solidFill>
              </a:rPr>
              <a:t> </a:t>
            </a:r>
            <a:r>
              <a:rPr lang="en-US" dirty="0" err="1">
                <a:solidFill>
                  <a:schemeClr val="tx1"/>
                </a:solidFill>
              </a:rPr>
              <a:t>vẫn</a:t>
            </a:r>
            <a:r>
              <a:rPr lang="en-US" dirty="0">
                <a:solidFill>
                  <a:schemeClr val="tx1"/>
                </a:solidFill>
              </a:rPr>
              <a:t> </a:t>
            </a:r>
            <a:r>
              <a:rPr lang="en-US" dirty="0" err="1">
                <a:solidFill>
                  <a:schemeClr val="tx1"/>
                </a:solidFill>
              </a:rPr>
              <a:t>chỉ</a:t>
            </a:r>
            <a:r>
              <a:rPr lang="en-US" dirty="0">
                <a:solidFill>
                  <a:schemeClr val="tx1"/>
                </a:solidFill>
              </a:rPr>
              <a:t> </a:t>
            </a:r>
            <a:r>
              <a:rPr lang="en-US" dirty="0" err="1">
                <a:solidFill>
                  <a:schemeClr val="tx1"/>
                </a:solidFill>
              </a:rPr>
              <a:t>vào</a:t>
            </a:r>
            <a:r>
              <a:rPr lang="en-US" dirty="0">
                <a:solidFill>
                  <a:schemeClr val="tx1"/>
                </a:solidFill>
              </a:rPr>
              <a:t> </a:t>
            </a:r>
            <a:r>
              <a:rPr lang="en-US" dirty="0" err="1">
                <a:solidFill>
                  <a:schemeClr val="tx1"/>
                </a:solidFill>
              </a:rPr>
              <a:t>nút</a:t>
            </a:r>
            <a:r>
              <a:rPr lang="en-US" dirty="0">
                <a:solidFill>
                  <a:schemeClr val="tx1"/>
                </a:solidFill>
              </a:rPr>
              <a:t> x ban </a:t>
            </a:r>
            <a:r>
              <a:rPr lang="en-US" dirty="0" err="1">
                <a:solidFill>
                  <a:schemeClr val="tx1"/>
                </a:solidFill>
              </a:rPr>
              <a:t>đầu</a:t>
            </a:r>
            <a:endParaRPr lang="en-US" dirty="0">
              <a:solidFill>
                <a:schemeClr val="tx1"/>
              </a:solidFill>
            </a:endParaRPr>
          </a:p>
          <a:p>
            <a:pPr algn="l">
              <a:buFont typeface="Arial" panose="020B0604020202020204" pitchFamily="34" charset="0"/>
            </a:pPr>
            <a:endParaRPr lang="en-US" dirty="0">
              <a:solidFill>
                <a:schemeClr val="tx1"/>
              </a:solidFill>
            </a:endParaRPr>
          </a:p>
        </p:txBody>
      </p:sp>
    </p:spTree>
    <p:extLst>
      <p:ext uri="{BB962C8B-B14F-4D97-AF65-F5344CB8AC3E}">
        <p14:creationId xmlns:p14="http://schemas.microsoft.com/office/powerpoint/2010/main" val="2813424800"/>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693420"/>
            <a:ext cx="9144000" cy="491491"/>
          </a:xfrm>
        </p:spPr>
        <p:txBody>
          <a:bodyPr>
            <a:normAutofit fontScale="90000"/>
          </a:bodyPr>
          <a:lstStyle/>
          <a:p>
            <a:r>
              <a:rPr lang="en-US" dirty="0">
                <a:solidFill>
                  <a:schemeClr val="accent1">
                    <a:lumMod val="75000"/>
                  </a:schemeClr>
                </a:solidFill>
                <a:sym typeface="+mn-ea"/>
              </a:rPr>
              <a:t/>
            </a:r>
            <a:br>
              <a:rPr lang="en-US" dirty="0">
                <a:solidFill>
                  <a:schemeClr val="accent1">
                    <a:lumMod val="75000"/>
                  </a:schemeClr>
                </a:solidFill>
                <a:sym typeface="+mn-ea"/>
              </a:rPr>
            </a:br>
            <a:r>
              <a:rPr lang="en-US" dirty="0">
                <a:solidFill>
                  <a:schemeClr val="accent1">
                    <a:lumMod val="75000"/>
                  </a:schemeClr>
                </a:solidFill>
                <a:sym typeface="+mn-ea"/>
              </a:rPr>
              <a:t/>
            </a:r>
            <a:br>
              <a:rPr lang="en-US" dirty="0">
                <a:solidFill>
                  <a:schemeClr val="accent1">
                    <a:lumMod val="75000"/>
                  </a:schemeClr>
                </a:solidFill>
                <a:sym typeface="+mn-ea"/>
              </a:rPr>
            </a:br>
            <a:r>
              <a:rPr lang="en-US" dirty="0">
                <a:sym typeface="+mn-ea"/>
              </a:rPr>
              <a:t/>
            </a:r>
            <a:br>
              <a:rPr lang="en-US"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400" dirty="0">
                <a:solidFill>
                  <a:schemeClr val="accent1">
                    <a:lumMod val="75000"/>
                  </a:schemeClr>
                </a:solidFill>
                <a:sym typeface="+mn-ea"/>
              </a:rPr>
              <a:t/>
            </a:r>
            <a:br>
              <a:rPr lang="en-US" sz="2400" dirty="0">
                <a:solidFill>
                  <a:schemeClr val="accent1">
                    <a:lumMod val="75000"/>
                  </a:schemeClr>
                </a:solidFill>
                <a:sym typeface="+mn-ea"/>
              </a:rPr>
            </a:br>
            <a:r>
              <a:rPr lang="en-US" sz="2400" dirty="0">
                <a:solidFill>
                  <a:schemeClr val="accent1">
                    <a:lumMod val="75000"/>
                  </a:schemeClr>
                </a:solidFill>
                <a:sym typeface="+mn-ea"/>
              </a:rPr>
              <a:t/>
            </a:r>
            <a:br>
              <a:rPr lang="en-US" sz="2400" dirty="0">
                <a:solidFill>
                  <a:schemeClr val="accent1">
                    <a:lumMod val="75000"/>
                  </a:schemeClr>
                </a:solidFill>
                <a:sym typeface="+mn-ea"/>
              </a:rPr>
            </a:br>
            <a:r>
              <a:rPr lang="en-US" sz="2400" dirty="0">
                <a:sym typeface="+mn-ea"/>
              </a:rPr>
              <a:t/>
            </a:r>
            <a:br>
              <a:rPr lang="en-US" sz="24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400" dirty="0">
                <a:solidFill>
                  <a:schemeClr val="accent1">
                    <a:lumMod val="75000"/>
                  </a:schemeClr>
                </a:solidFill>
                <a:sym typeface="+mn-ea"/>
              </a:rPr>
              <a:t/>
            </a:r>
            <a:br>
              <a:rPr lang="en-US" sz="2400" dirty="0">
                <a:solidFill>
                  <a:schemeClr val="accent1">
                    <a:lumMod val="75000"/>
                  </a:schemeClr>
                </a:solidFill>
                <a:sym typeface="+mn-ea"/>
              </a:rPr>
            </a:br>
            <a:r>
              <a:rPr lang="en-US" sz="2400" dirty="0">
                <a:solidFill>
                  <a:schemeClr val="accent1">
                    <a:lumMod val="75000"/>
                  </a:schemeClr>
                </a:solidFill>
                <a:sym typeface="+mn-ea"/>
              </a:rPr>
              <a:t/>
            </a:r>
            <a:br>
              <a:rPr lang="en-US" sz="2400" dirty="0">
                <a:solidFill>
                  <a:schemeClr val="accent1">
                    <a:lumMod val="75000"/>
                  </a:schemeClr>
                </a:solidFill>
                <a:sym typeface="+mn-ea"/>
              </a:rPr>
            </a:br>
            <a:r>
              <a:rPr lang="en-US" sz="2400" dirty="0">
                <a:sym typeface="+mn-ea"/>
              </a:rPr>
              <a:t/>
            </a:r>
            <a:br>
              <a:rPr lang="en-US" sz="24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28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2800" dirty="0">
                <a:latin typeface="Times New Roman" panose="02020603050405020304" pitchFamily="18" charset="0"/>
                <a:cs typeface="Times New Roman" panose="02020603050405020304" pitchFamily="18" charset="0"/>
                <a:sym typeface="+mn-ea"/>
              </a:rPr>
              <a:t/>
            </a:r>
            <a:br>
              <a:rPr lang="en-US" sz="2800" dirty="0">
                <a:latin typeface="Times New Roman" panose="02020603050405020304" pitchFamily="18" charset="0"/>
                <a:cs typeface="Times New Roman" panose="02020603050405020304" pitchFamily="18" charset="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28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2800" dirty="0">
                <a:latin typeface="Times New Roman" panose="02020603050405020304" pitchFamily="18" charset="0"/>
                <a:cs typeface="Times New Roman" panose="02020603050405020304" pitchFamily="18" charset="0"/>
                <a:sym typeface="+mn-ea"/>
              </a:rPr>
              <a:t/>
            </a:r>
            <a:br>
              <a:rPr lang="en-US" sz="2800" dirty="0">
                <a:latin typeface="Times New Roman" panose="02020603050405020304" pitchFamily="18" charset="0"/>
                <a:cs typeface="Times New Roman" panose="02020603050405020304" pitchFamily="18" charset="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rgbClr val="FFC000"/>
                </a:solidFill>
                <a:latin typeface="Times New Roman" panose="02020603050405020304" pitchFamily="18" charset="0"/>
                <a:cs typeface="Times New Roman" panose="02020603050405020304" pitchFamily="18" charset="0"/>
              </a:rPr>
              <a:t>II. CÂY NHỊ PHÂN TÌM KIẾM</a:t>
            </a:r>
            <a:endParaRPr lang="en-US" sz="3100"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524000" y="1697355"/>
            <a:ext cx="9144000" cy="4039235"/>
          </a:xfrm>
        </p:spPr>
        <p:txBody>
          <a:bodyPr>
            <a:normAutofit/>
          </a:bodyPr>
          <a:lstStyle/>
          <a:p>
            <a:pPr algn="l"/>
            <a:r>
              <a:rPr lang="en-US">
                <a:solidFill>
                  <a:schemeClr val="accent1">
                    <a:lumMod val="50000"/>
                  </a:schemeClr>
                </a:solidFill>
              </a:rPr>
              <a:t>TH4:       </a:t>
            </a:r>
          </a:p>
        </p:txBody>
      </p:sp>
      <p:cxnSp>
        <p:nvCxnSpPr>
          <p:cNvPr id="4" name="Straight Arrow Connector 3"/>
          <p:cNvCxnSpPr/>
          <p:nvPr/>
        </p:nvCxnSpPr>
        <p:spPr>
          <a:xfrm rot="16200000" flipH="1">
            <a:off x="7286625" y="3465513"/>
            <a:ext cx="285750" cy="285750"/>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5" name="Straight Arrow Connector 4"/>
          <p:cNvCxnSpPr/>
          <p:nvPr/>
        </p:nvCxnSpPr>
        <p:spPr>
          <a:xfrm rot="5400000">
            <a:off x="6893719" y="3464719"/>
            <a:ext cx="465138" cy="25082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6" name="Straight Arrow Connector 5"/>
          <p:cNvCxnSpPr>
            <a:endCxn id="102" idx="1"/>
          </p:cNvCxnSpPr>
          <p:nvPr/>
        </p:nvCxnSpPr>
        <p:spPr>
          <a:xfrm rot="16200000" flipH="1">
            <a:off x="5589588" y="3697288"/>
            <a:ext cx="906463" cy="798513"/>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rot="5400000">
            <a:off x="4799806" y="3772694"/>
            <a:ext cx="879475" cy="477838"/>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rot="16200000" flipH="1">
            <a:off x="3071813" y="5072063"/>
            <a:ext cx="285750" cy="285750"/>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a:xfrm rot="5400000">
            <a:off x="2678113" y="5072063"/>
            <a:ext cx="465138" cy="249238"/>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rot="5400000">
            <a:off x="1320800" y="5072063"/>
            <a:ext cx="465138" cy="249238"/>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rot="16200000" flipH="1">
            <a:off x="1714500" y="5072063"/>
            <a:ext cx="285750" cy="285750"/>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a:stCxn id="27" idx="4"/>
          </p:cNvCxnSpPr>
          <p:nvPr/>
        </p:nvCxnSpPr>
        <p:spPr>
          <a:xfrm rot="16200000" flipH="1">
            <a:off x="642938" y="4143375"/>
            <a:ext cx="285750" cy="285750"/>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a:stCxn id="29" idx="2"/>
          </p:cNvCxnSpPr>
          <p:nvPr/>
        </p:nvCxnSpPr>
        <p:spPr>
          <a:xfrm rot="5400000">
            <a:off x="249238" y="4143375"/>
            <a:ext cx="465138" cy="249238"/>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pSp>
        <p:nvGrpSpPr>
          <p:cNvPr id="16" name="Group 32"/>
          <p:cNvGrpSpPr/>
          <p:nvPr/>
        </p:nvGrpSpPr>
        <p:grpSpPr>
          <a:xfrm>
            <a:off x="1071563" y="2286000"/>
            <a:ext cx="571500" cy="571500"/>
            <a:chOff x="2360631" y="2643182"/>
            <a:chExt cx="571500" cy="571500"/>
          </a:xfrm>
        </p:grpSpPr>
        <p:sp>
          <p:nvSpPr>
            <p:cNvPr id="17" name="Oval 35"/>
            <p:cNvSpPr>
              <a:spLocks noChangeArrowheads="1"/>
            </p:cNvSpPr>
            <p:nvPr/>
          </p:nvSpPr>
          <p:spPr bwMode="gray">
            <a:xfrm>
              <a:off x="2360631" y="2643182"/>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8" name="Freeform 36"/>
            <p:cNvSpPr/>
            <p:nvPr/>
          </p:nvSpPr>
          <p:spPr>
            <a:xfrm>
              <a:off x="2425945" y="2652707"/>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19" name="Text Box 37"/>
          <p:cNvSpPr txBox="1">
            <a:spLocks noChangeArrowheads="1"/>
          </p:cNvSpPr>
          <p:nvPr/>
        </p:nvSpPr>
        <p:spPr bwMode="gray">
          <a:xfrm>
            <a:off x="1000125" y="2349500"/>
            <a:ext cx="642938" cy="400050"/>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rPr>
              <a:t>B</a:t>
            </a:r>
          </a:p>
        </p:txBody>
      </p:sp>
      <p:cxnSp>
        <p:nvCxnSpPr>
          <p:cNvPr id="20" name="Straight Arrow Connector 19"/>
          <p:cNvCxnSpPr/>
          <p:nvPr/>
        </p:nvCxnSpPr>
        <p:spPr>
          <a:xfrm rot="16200000" flipH="1">
            <a:off x="1523206" y="2809081"/>
            <a:ext cx="739775" cy="668338"/>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p:nvPr/>
        </p:nvCxnSpPr>
        <p:spPr>
          <a:xfrm rot="5400000">
            <a:off x="475456" y="2974181"/>
            <a:ext cx="881063" cy="47942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a:endCxn id="37" idx="0"/>
          </p:cNvCxnSpPr>
          <p:nvPr/>
        </p:nvCxnSpPr>
        <p:spPr>
          <a:xfrm rot="5400000">
            <a:off x="1521619" y="3799681"/>
            <a:ext cx="920750" cy="608013"/>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pSp>
        <p:nvGrpSpPr>
          <p:cNvPr id="26" name="Group 44"/>
          <p:cNvGrpSpPr/>
          <p:nvPr/>
        </p:nvGrpSpPr>
        <p:grpSpPr>
          <a:xfrm>
            <a:off x="357188" y="3571875"/>
            <a:ext cx="571500" cy="571500"/>
            <a:chOff x="1646251" y="3929066"/>
            <a:chExt cx="571500" cy="571500"/>
          </a:xfrm>
        </p:grpSpPr>
        <p:sp>
          <p:nvSpPr>
            <p:cNvPr id="27" name="Oval 26"/>
            <p:cNvSpPr>
              <a:spLocks noChangeArrowheads="1"/>
            </p:cNvSpPr>
            <p:nvPr/>
          </p:nvSpPr>
          <p:spPr bwMode="gray">
            <a:xfrm>
              <a:off x="1646251" y="3929066"/>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8" name="Freeform 36"/>
            <p:cNvSpPr/>
            <p:nvPr/>
          </p:nvSpPr>
          <p:spPr>
            <a:xfrm>
              <a:off x="1711565" y="3938591"/>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29" name="Text Box 37"/>
          <p:cNvSpPr txBox="1">
            <a:spLocks noChangeArrowheads="1"/>
          </p:cNvSpPr>
          <p:nvPr/>
        </p:nvSpPr>
        <p:spPr bwMode="gray">
          <a:xfrm>
            <a:off x="285750" y="3635375"/>
            <a:ext cx="642938" cy="400050"/>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A</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grpSp>
        <p:nvGrpSpPr>
          <p:cNvPr id="30" name="Group 55"/>
          <p:cNvGrpSpPr/>
          <p:nvPr/>
        </p:nvGrpSpPr>
        <p:grpSpPr>
          <a:xfrm>
            <a:off x="1357313" y="4500563"/>
            <a:ext cx="642937" cy="571500"/>
            <a:chOff x="2071670" y="3429000"/>
            <a:chExt cx="642938" cy="571500"/>
          </a:xfrm>
        </p:grpSpPr>
        <p:grpSp>
          <p:nvGrpSpPr>
            <p:cNvPr id="31" name="Group 45"/>
            <p:cNvGrpSpPr/>
            <p:nvPr/>
          </p:nvGrpSpPr>
          <p:grpSpPr>
            <a:xfrm>
              <a:off x="2143108" y="3429000"/>
              <a:ext cx="571500" cy="571500"/>
              <a:chOff x="3432201" y="3786190"/>
              <a:chExt cx="571500" cy="571500"/>
            </a:xfrm>
          </p:grpSpPr>
          <p:sp>
            <p:nvSpPr>
              <p:cNvPr id="33" name="Oval 32"/>
              <p:cNvSpPr>
                <a:spLocks noChangeArrowheads="1"/>
              </p:cNvSpPr>
              <p:nvPr/>
            </p:nvSpPr>
            <p:spPr bwMode="gray">
              <a:xfrm>
                <a:off x="3432201" y="3786190"/>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4" name="Freeform 36"/>
              <p:cNvSpPr/>
              <p:nvPr/>
            </p:nvSpPr>
            <p:spPr>
              <a:xfrm>
                <a:off x="3497515" y="3795715"/>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37" name="Text Box 37"/>
            <p:cNvSpPr txBox="1">
              <a:spLocks noChangeArrowheads="1"/>
            </p:cNvSpPr>
            <p:nvPr/>
          </p:nvSpPr>
          <p:spPr bwMode="gray">
            <a:xfrm>
              <a:off x="2071670" y="3492500"/>
              <a:ext cx="642938" cy="399521"/>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C</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grpSp>
      <p:cxnSp>
        <p:nvCxnSpPr>
          <p:cNvPr id="38" name="Straight Arrow Connector 37"/>
          <p:cNvCxnSpPr>
            <a:endCxn id="63" idx="0"/>
          </p:cNvCxnSpPr>
          <p:nvPr/>
        </p:nvCxnSpPr>
        <p:spPr>
          <a:xfrm rot="16200000" flipH="1">
            <a:off x="2235994" y="3836194"/>
            <a:ext cx="849313" cy="60642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pSp>
        <p:nvGrpSpPr>
          <p:cNvPr id="39" name="Group 66"/>
          <p:cNvGrpSpPr/>
          <p:nvPr/>
        </p:nvGrpSpPr>
        <p:grpSpPr>
          <a:xfrm>
            <a:off x="1857375" y="3286125"/>
            <a:ext cx="642938" cy="571500"/>
            <a:chOff x="3000364" y="4572008"/>
            <a:chExt cx="642938" cy="571500"/>
          </a:xfrm>
        </p:grpSpPr>
        <p:grpSp>
          <p:nvGrpSpPr>
            <p:cNvPr id="40" name="Group 67"/>
            <p:cNvGrpSpPr/>
            <p:nvPr/>
          </p:nvGrpSpPr>
          <p:grpSpPr>
            <a:xfrm>
              <a:off x="3071802" y="4572008"/>
              <a:ext cx="571500" cy="571500"/>
              <a:chOff x="4360895" y="4929198"/>
              <a:chExt cx="571500" cy="571500"/>
            </a:xfrm>
          </p:grpSpPr>
          <p:sp>
            <p:nvSpPr>
              <p:cNvPr id="41" name="Oval 35"/>
              <p:cNvSpPr/>
              <p:nvPr/>
            </p:nvSpPr>
            <p:spPr>
              <a:xfrm>
                <a:off x="4360895" y="4929198"/>
                <a:ext cx="571500" cy="571500"/>
              </a:xfrm>
              <a:prstGeom prst="ellipse">
                <a:avLst/>
              </a:prstGeom>
              <a:solidFill>
                <a:srgbClr val="FF0000"/>
              </a:solidFill>
              <a:ln w="9525" cap="flat" cmpd="sng">
                <a:solidFill>
                  <a:srgbClr val="000000"/>
                </a:solidFill>
                <a:prstDash val="solid"/>
                <a:headEnd type="none" w="med" len="med"/>
                <a:tailEnd type="none" w="med" len="med"/>
              </a:ln>
            </p:spPr>
            <p:txBody>
              <a:bodyPr wrap="none" anchor="ctr"/>
              <a:lstStyle/>
              <a:p>
                <a:pPr algn="l" eaLnBrk="1" hangingPunct="1"/>
                <a:endParaRPr sz="1800" b="0" dirty="0">
                  <a:latin typeface="Times New Roman" panose="02020603050405020304" pitchFamily="18" charset="0"/>
                </a:endParaRPr>
              </a:p>
            </p:txBody>
          </p:sp>
          <p:sp>
            <p:nvSpPr>
              <p:cNvPr id="42" name="Freeform 36"/>
              <p:cNvSpPr/>
              <p:nvPr/>
            </p:nvSpPr>
            <p:spPr>
              <a:xfrm>
                <a:off x="4426209" y="4938723"/>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rgbClr val="FF0000"/>
              </a:solidFill>
              <a:ln w="0">
                <a:noFill/>
              </a:ln>
            </p:spPr>
            <p:txBody>
              <a:bodyPr/>
              <a:lstStyle/>
              <a:p>
                <a:pPr algn="l" eaLnBrk="1" hangingPunct="1"/>
                <a:endParaRPr sz="1800" b="0" dirty="0">
                  <a:latin typeface="Times New Roman" panose="02020603050405020304" pitchFamily="18" charset="0"/>
                </a:endParaRPr>
              </a:p>
            </p:txBody>
          </p:sp>
        </p:grpSp>
        <p:sp>
          <p:nvSpPr>
            <p:cNvPr id="43" name="Text Box 37"/>
            <p:cNvSpPr txBox="1">
              <a:spLocks noChangeArrowheads="1"/>
            </p:cNvSpPr>
            <p:nvPr/>
          </p:nvSpPr>
          <p:spPr bwMode="gray">
            <a:xfrm>
              <a:off x="3000364" y="4643446"/>
              <a:ext cx="642938" cy="400110"/>
            </a:xfrm>
            <a:prstGeom prst="rect">
              <a:avLst/>
            </a:prstGeom>
            <a:noFill/>
            <a:ln w="9525" algn="ctr">
              <a:noFill/>
              <a:miter lim="800000"/>
            </a:ln>
            <a:effectLst/>
          </p:spPr>
          <p:txBody>
            <a:bodyPr wrap="square">
              <a:spAutoFit/>
            </a:bodyPr>
            <a:lstStyle/>
            <a:p>
              <a:pPr marR="0" defTabSz="914400">
                <a:buClrTx/>
                <a:buSzTx/>
                <a:buFontTx/>
                <a:defRPr/>
              </a:pPr>
              <a:r>
                <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rPr>
                <a:t>D</a:t>
              </a:r>
            </a:p>
          </p:txBody>
        </p:sp>
      </p:grpSp>
      <p:sp>
        <p:nvSpPr>
          <p:cNvPr id="44" name="TextBox 71"/>
          <p:cNvSpPr txBox="1"/>
          <p:nvPr/>
        </p:nvSpPr>
        <p:spPr>
          <a:xfrm>
            <a:off x="214313" y="2928938"/>
            <a:ext cx="500062" cy="708025"/>
          </a:xfrm>
          <a:prstGeom prst="rect">
            <a:avLst/>
          </a:prstGeom>
          <a:noFill/>
          <a:ln w="9525">
            <a:noFill/>
          </a:ln>
        </p:spPr>
        <p:txBody>
          <a:bodyPr>
            <a:spAutoFit/>
          </a:bodyPr>
          <a:lstStyle/>
          <a:p>
            <a:pPr algn="l" eaLnBrk="1" hangingPunct="1"/>
            <a:r>
              <a:rPr sz="4000" b="0" dirty="0">
                <a:solidFill>
                  <a:srgbClr val="0000FF"/>
                </a:solidFill>
                <a:latin typeface="Times New Roman" panose="02020603050405020304" pitchFamily="18" charset="0"/>
              </a:rPr>
              <a:t>x</a:t>
            </a:r>
            <a:endParaRPr sz="1800" b="0" dirty="0">
              <a:solidFill>
                <a:srgbClr val="0000FF"/>
              </a:solidFill>
              <a:latin typeface="Times New Roman" panose="02020603050405020304" pitchFamily="18" charset="0"/>
            </a:endParaRPr>
          </a:p>
        </p:txBody>
      </p:sp>
      <p:grpSp>
        <p:nvGrpSpPr>
          <p:cNvPr id="45" name="Group 75"/>
          <p:cNvGrpSpPr/>
          <p:nvPr/>
        </p:nvGrpSpPr>
        <p:grpSpPr>
          <a:xfrm>
            <a:off x="5929313" y="1928813"/>
            <a:ext cx="571500" cy="571500"/>
            <a:chOff x="2360631" y="2643182"/>
            <a:chExt cx="571500" cy="571500"/>
          </a:xfrm>
        </p:grpSpPr>
        <p:sp>
          <p:nvSpPr>
            <p:cNvPr id="46" name="Oval 35"/>
            <p:cNvSpPr>
              <a:spLocks noChangeArrowheads="1"/>
            </p:cNvSpPr>
            <p:nvPr/>
          </p:nvSpPr>
          <p:spPr bwMode="gray">
            <a:xfrm>
              <a:off x="2360631" y="2643182"/>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9" name="Freeform 36"/>
            <p:cNvSpPr/>
            <p:nvPr/>
          </p:nvSpPr>
          <p:spPr>
            <a:xfrm>
              <a:off x="2425945" y="2652707"/>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50" name="Text Box 37"/>
          <p:cNvSpPr txBox="1">
            <a:spLocks noChangeArrowheads="1"/>
          </p:cNvSpPr>
          <p:nvPr/>
        </p:nvSpPr>
        <p:spPr bwMode="gray">
          <a:xfrm>
            <a:off x="5857875" y="1992313"/>
            <a:ext cx="642938" cy="400050"/>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D</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cxnSp>
        <p:nvCxnSpPr>
          <p:cNvPr id="51" name="Straight Arrow Connector 50"/>
          <p:cNvCxnSpPr/>
          <p:nvPr/>
        </p:nvCxnSpPr>
        <p:spPr>
          <a:xfrm rot="16200000" flipH="1">
            <a:off x="6380956" y="2451894"/>
            <a:ext cx="739775" cy="668338"/>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52" name="Straight Arrow Connector 51"/>
          <p:cNvCxnSpPr/>
          <p:nvPr/>
        </p:nvCxnSpPr>
        <p:spPr>
          <a:xfrm rot="5400000">
            <a:off x="5333206" y="2616994"/>
            <a:ext cx="881063" cy="47942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pSp>
        <p:nvGrpSpPr>
          <p:cNvPr id="53" name="Group 106"/>
          <p:cNvGrpSpPr/>
          <p:nvPr/>
        </p:nvGrpSpPr>
        <p:grpSpPr>
          <a:xfrm>
            <a:off x="6858000" y="2928938"/>
            <a:ext cx="642938" cy="571500"/>
            <a:chOff x="2071670" y="3429000"/>
            <a:chExt cx="642938" cy="571500"/>
          </a:xfrm>
        </p:grpSpPr>
        <p:grpSp>
          <p:nvGrpSpPr>
            <p:cNvPr id="55" name="Group 92"/>
            <p:cNvGrpSpPr/>
            <p:nvPr/>
          </p:nvGrpSpPr>
          <p:grpSpPr>
            <a:xfrm>
              <a:off x="2143108" y="3429000"/>
              <a:ext cx="571500" cy="571500"/>
              <a:chOff x="3432201" y="3786190"/>
              <a:chExt cx="571500" cy="571500"/>
            </a:xfrm>
          </p:grpSpPr>
          <p:sp>
            <p:nvSpPr>
              <p:cNvPr id="56" name="Oval 55"/>
              <p:cNvSpPr>
                <a:spLocks noChangeArrowheads="1"/>
              </p:cNvSpPr>
              <p:nvPr/>
            </p:nvSpPr>
            <p:spPr bwMode="gray">
              <a:xfrm>
                <a:off x="3432201" y="3786190"/>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7" name="Freeform 36"/>
              <p:cNvSpPr/>
              <p:nvPr/>
            </p:nvSpPr>
            <p:spPr>
              <a:xfrm>
                <a:off x="3497515" y="3795715"/>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58" name="Text Box 37"/>
            <p:cNvSpPr txBox="1">
              <a:spLocks noChangeArrowheads="1"/>
            </p:cNvSpPr>
            <p:nvPr/>
          </p:nvSpPr>
          <p:spPr bwMode="gray">
            <a:xfrm>
              <a:off x="2071670" y="3492500"/>
              <a:ext cx="642938" cy="399521"/>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E</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grpSp>
      <p:grpSp>
        <p:nvGrpSpPr>
          <p:cNvPr id="59" name="Group 55"/>
          <p:cNvGrpSpPr/>
          <p:nvPr/>
        </p:nvGrpSpPr>
        <p:grpSpPr>
          <a:xfrm>
            <a:off x="2643188" y="4500563"/>
            <a:ext cx="642937" cy="571500"/>
            <a:chOff x="2071670" y="3429000"/>
            <a:chExt cx="642938" cy="571500"/>
          </a:xfrm>
        </p:grpSpPr>
        <p:grpSp>
          <p:nvGrpSpPr>
            <p:cNvPr id="60" name="Group 45"/>
            <p:cNvGrpSpPr/>
            <p:nvPr/>
          </p:nvGrpSpPr>
          <p:grpSpPr>
            <a:xfrm>
              <a:off x="2143108" y="3429000"/>
              <a:ext cx="571500" cy="571500"/>
              <a:chOff x="3432201" y="3786190"/>
              <a:chExt cx="571500" cy="571500"/>
            </a:xfrm>
          </p:grpSpPr>
          <p:sp>
            <p:nvSpPr>
              <p:cNvPr id="61" name="Oval 60"/>
              <p:cNvSpPr>
                <a:spLocks noChangeArrowheads="1"/>
              </p:cNvSpPr>
              <p:nvPr/>
            </p:nvSpPr>
            <p:spPr bwMode="gray">
              <a:xfrm>
                <a:off x="3432201" y="3786190"/>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2" name="Freeform 36"/>
              <p:cNvSpPr/>
              <p:nvPr/>
            </p:nvSpPr>
            <p:spPr>
              <a:xfrm>
                <a:off x="3497515" y="3795715"/>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63" name="Text Box 37"/>
            <p:cNvSpPr txBox="1">
              <a:spLocks noChangeArrowheads="1"/>
            </p:cNvSpPr>
            <p:nvPr/>
          </p:nvSpPr>
          <p:spPr bwMode="gray">
            <a:xfrm>
              <a:off x="2071670" y="3492500"/>
              <a:ext cx="642938" cy="399521"/>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E</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grpSp>
      <p:graphicFrame>
        <p:nvGraphicFramePr>
          <p:cNvPr id="64" name="Object 2"/>
          <p:cNvGraphicFramePr/>
          <p:nvPr/>
        </p:nvGraphicFramePr>
        <p:xfrm>
          <a:off x="642938" y="4429125"/>
          <a:ext cx="504825" cy="600075"/>
        </p:xfrm>
        <a:graphic>
          <a:graphicData uri="http://schemas.openxmlformats.org/presentationml/2006/ole">
            <mc:AlternateContent xmlns:mc="http://schemas.openxmlformats.org/markup-compatibility/2006">
              <mc:Choice xmlns:v="urn:schemas-microsoft-com:vml" Requires="v">
                <p:oleObj spid="_x0000_s5386" r:id="rId3" imgW="152400" imgH="203200" progId="Equation.DSMT4">
                  <p:embed/>
                </p:oleObj>
              </mc:Choice>
              <mc:Fallback>
                <p:oleObj r:id="rId3" imgW="152400" imgH="203200" progId="Equation.DSMT4">
                  <p:embed/>
                  <p:pic>
                    <p:nvPicPr>
                      <p:cNvPr id="0" name=""/>
                      <p:cNvPicPr/>
                      <p:nvPr/>
                    </p:nvPicPr>
                    <p:blipFill>
                      <a:blip r:embed="rId4"/>
                      <a:stretch>
                        <a:fillRect/>
                      </a:stretch>
                    </p:blipFill>
                    <p:spPr>
                      <a:xfrm>
                        <a:off x="642938" y="4429125"/>
                        <a:ext cx="504825" cy="600075"/>
                      </a:xfrm>
                      <a:prstGeom prst="rect">
                        <a:avLst/>
                      </a:prstGeom>
                      <a:noFill/>
                      <a:ln w="38100">
                        <a:noFill/>
                        <a:miter/>
                      </a:ln>
                    </p:spPr>
                  </p:pic>
                </p:oleObj>
              </mc:Fallback>
            </mc:AlternateContent>
          </a:graphicData>
        </a:graphic>
      </p:graphicFrame>
      <p:graphicFrame>
        <p:nvGraphicFramePr>
          <p:cNvPr id="68" name="Object 5"/>
          <p:cNvGraphicFramePr/>
          <p:nvPr/>
        </p:nvGraphicFramePr>
        <p:xfrm>
          <a:off x="0" y="4522788"/>
          <a:ext cx="504825" cy="412750"/>
        </p:xfrm>
        <a:graphic>
          <a:graphicData uri="http://schemas.openxmlformats.org/presentationml/2006/ole">
            <mc:AlternateContent xmlns:mc="http://schemas.openxmlformats.org/markup-compatibility/2006">
              <mc:Choice xmlns:v="urn:schemas-microsoft-com:vml" Requires="v">
                <p:oleObj spid="_x0000_s5387" r:id="rId5" imgW="152400" imgH="139700" progId="Equation.DSMT4">
                  <p:embed/>
                </p:oleObj>
              </mc:Choice>
              <mc:Fallback>
                <p:oleObj r:id="rId5" imgW="152400" imgH="139700" progId="Equation.DSMT4">
                  <p:embed/>
                  <p:pic>
                    <p:nvPicPr>
                      <p:cNvPr id="0" name=""/>
                      <p:cNvPicPr/>
                      <p:nvPr/>
                    </p:nvPicPr>
                    <p:blipFill>
                      <a:blip r:embed="rId6"/>
                      <a:stretch>
                        <a:fillRect/>
                      </a:stretch>
                    </p:blipFill>
                    <p:spPr>
                      <a:xfrm>
                        <a:off x="0" y="4522788"/>
                        <a:ext cx="504825" cy="412750"/>
                      </a:xfrm>
                      <a:prstGeom prst="rect">
                        <a:avLst/>
                      </a:prstGeom>
                      <a:noFill/>
                      <a:ln w="38100">
                        <a:noFill/>
                        <a:miter/>
                      </a:ln>
                    </p:spPr>
                  </p:pic>
                </p:oleObj>
              </mc:Fallback>
            </mc:AlternateContent>
          </a:graphicData>
        </a:graphic>
      </p:graphicFrame>
      <p:graphicFrame>
        <p:nvGraphicFramePr>
          <p:cNvPr id="71" name="Object 6"/>
          <p:cNvGraphicFramePr/>
          <p:nvPr/>
        </p:nvGraphicFramePr>
        <p:xfrm>
          <a:off x="1755775" y="5413375"/>
          <a:ext cx="420688" cy="487363"/>
        </p:xfrm>
        <a:graphic>
          <a:graphicData uri="http://schemas.openxmlformats.org/presentationml/2006/ole">
            <mc:AlternateContent xmlns:mc="http://schemas.openxmlformats.org/markup-compatibility/2006">
              <mc:Choice xmlns:v="urn:schemas-microsoft-com:vml" Requires="v">
                <p:oleObj spid="_x0000_s5388" r:id="rId7" imgW="127000" imgH="164465" progId="Equation.DSMT4">
                  <p:embed/>
                </p:oleObj>
              </mc:Choice>
              <mc:Fallback>
                <p:oleObj r:id="rId7" imgW="127000" imgH="164465" progId="Equation.DSMT4">
                  <p:embed/>
                  <p:pic>
                    <p:nvPicPr>
                      <p:cNvPr id="0" name=""/>
                      <p:cNvPicPr/>
                      <p:nvPr/>
                    </p:nvPicPr>
                    <p:blipFill>
                      <a:blip r:embed="rId8"/>
                      <a:stretch>
                        <a:fillRect/>
                      </a:stretch>
                    </p:blipFill>
                    <p:spPr>
                      <a:xfrm>
                        <a:off x="1755775" y="5413375"/>
                        <a:ext cx="420688" cy="487363"/>
                      </a:xfrm>
                      <a:prstGeom prst="rect">
                        <a:avLst/>
                      </a:prstGeom>
                      <a:noFill/>
                      <a:ln w="38100">
                        <a:noFill/>
                        <a:miter/>
                      </a:ln>
                    </p:spPr>
                  </p:pic>
                </p:oleObj>
              </mc:Fallback>
            </mc:AlternateContent>
          </a:graphicData>
        </a:graphic>
      </p:graphicFrame>
      <p:graphicFrame>
        <p:nvGraphicFramePr>
          <p:cNvPr id="73" name="Object 7"/>
          <p:cNvGraphicFramePr/>
          <p:nvPr/>
        </p:nvGraphicFramePr>
        <p:xfrm>
          <a:off x="1092200" y="5394325"/>
          <a:ext cx="461963" cy="525463"/>
        </p:xfrm>
        <a:graphic>
          <a:graphicData uri="http://schemas.openxmlformats.org/presentationml/2006/ole">
            <mc:AlternateContent xmlns:mc="http://schemas.openxmlformats.org/markup-compatibility/2006">
              <mc:Choice xmlns:v="urn:schemas-microsoft-com:vml" Requires="v">
                <p:oleObj spid="_x0000_s5389" r:id="rId9" imgW="139700" imgH="177800" progId="Equation.DSMT4">
                  <p:embed/>
                </p:oleObj>
              </mc:Choice>
              <mc:Fallback>
                <p:oleObj r:id="rId9" imgW="139700" imgH="177800" progId="Equation.DSMT4">
                  <p:embed/>
                  <p:pic>
                    <p:nvPicPr>
                      <p:cNvPr id="0" name=""/>
                      <p:cNvPicPr/>
                      <p:nvPr/>
                    </p:nvPicPr>
                    <p:blipFill>
                      <a:blip r:embed="rId10"/>
                      <a:stretch>
                        <a:fillRect/>
                      </a:stretch>
                    </p:blipFill>
                    <p:spPr>
                      <a:xfrm>
                        <a:off x="1092200" y="5394325"/>
                        <a:ext cx="461963" cy="525463"/>
                      </a:xfrm>
                      <a:prstGeom prst="rect">
                        <a:avLst/>
                      </a:prstGeom>
                      <a:noFill/>
                      <a:ln w="38100">
                        <a:noFill/>
                        <a:miter/>
                      </a:ln>
                    </p:spPr>
                  </p:pic>
                </p:oleObj>
              </mc:Fallback>
            </mc:AlternateContent>
          </a:graphicData>
        </a:graphic>
      </p:graphicFrame>
      <p:graphicFrame>
        <p:nvGraphicFramePr>
          <p:cNvPr id="75" name="Object 8"/>
          <p:cNvGraphicFramePr/>
          <p:nvPr/>
        </p:nvGraphicFramePr>
        <p:xfrm>
          <a:off x="3113088" y="5356225"/>
          <a:ext cx="420687" cy="603250"/>
        </p:xfrm>
        <a:graphic>
          <a:graphicData uri="http://schemas.openxmlformats.org/presentationml/2006/ole">
            <mc:AlternateContent xmlns:mc="http://schemas.openxmlformats.org/markup-compatibility/2006">
              <mc:Choice xmlns:v="urn:schemas-microsoft-com:vml" Requires="v">
                <p:oleObj spid="_x0000_s5390" r:id="rId11" imgW="127000" imgH="164465" progId="Equation.DSMT4">
                  <p:embed/>
                </p:oleObj>
              </mc:Choice>
              <mc:Fallback>
                <p:oleObj r:id="rId11" imgW="127000" imgH="164465" progId="Equation.DSMT4">
                  <p:embed/>
                  <p:pic>
                    <p:nvPicPr>
                      <p:cNvPr id="0" name=""/>
                      <p:cNvPicPr/>
                      <p:nvPr/>
                    </p:nvPicPr>
                    <p:blipFill>
                      <a:blip r:embed="rId12"/>
                      <a:stretch>
                        <a:fillRect/>
                      </a:stretch>
                    </p:blipFill>
                    <p:spPr>
                      <a:xfrm>
                        <a:off x="3113088" y="5356225"/>
                        <a:ext cx="420687" cy="603250"/>
                      </a:xfrm>
                      <a:prstGeom prst="rect">
                        <a:avLst/>
                      </a:prstGeom>
                      <a:noFill/>
                      <a:ln w="38100">
                        <a:noFill/>
                        <a:miter/>
                      </a:ln>
                    </p:spPr>
                  </p:pic>
                </p:oleObj>
              </mc:Fallback>
            </mc:AlternateContent>
          </a:graphicData>
        </a:graphic>
      </p:graphicFrame>
      <p:graphicFrame>
        <p:nvGraphicFramePr>
          <p:cNvPr id="78" name="Object 9"/>
          <p:cNvGraphicFramePr/>
          <p:nvPr/>
        </p:nvGraphicFramePr>
        <p:xfrm>
          <a:off x="2470150" y="5402263"/>
          <a:ext cx="420688" cy="511175"/>
        </p:xfrm>
        <a:graphic>
          <a:graphicData uri="http://schemas.openxmlformats.org/presentationml/2006/ole">
            <mc:AlternateContent xmlns:mc="http://schemas.openxmlformats.org/markup-compatibility/2006">
              <mc:Choice xmlns:v="urn:schemas-microsoft-com:vml" Requires="v">
                <p:oleObj spid="_x0000_s5391" r:id="rId13" imgW="127000" imgH="139700" progId="Equation.DSMT4">
                  <p:embed/>
                </p:oleObj>
              </mc:Choice>
              <mc:Fallback>
                <p:oleObj r:id="rId13" imgW="127000" imgH="139700" progId="Equation.DSMT4">
                  <p:embed/>
                  <p:pic>
                    <p:nvPicPr>
                      <p:cNvPr id="0" name=""/>
                      <p:cNvPicPr/>
                      <p:nvPr/>
                    </p:nvPicPr>
                    <p:blipFill>
                      <a:blip r:embed="rId14"/>
                      <a:stretch>
                        <a:fillRect/>
                      </a:stretch>
                    </p:blipFill>
                    <p:spPr>
                      <a:xfrm>
                        <a:off x="2470150" y="5402263"/>
                        <a:ext cx="420688" cy="511175"/>
                      </a:xfrm>
                      <a:prstGeom prst="rect">
                        <a:avLst/>
                      </a:prstGeom>
                      <a:noFill/>
                      <a:ln w="38100">
                        <a:noFill/>
                        <a:miter/>
                      </a:ln>
                    </p:spPr>
                  </p:pic>
                </p:oleObj>
              </mc:Fallback>
            </mc:AlternateContent>
          </a:graphicData>
        </a:graphic>
      </p:graphicFrame>
      <p:grpSp>
        <p:nvGrpSpPr>
          <p:cNvPr id="83" name="Group 66"/>
          <p:cNvGrpSpPr/>
          <p:nvPr/>
        </p:nvGrpSpPr>
        <p:grpSpPr>
          <a:xfrm>
            <a:off x="5143500" y="3143250"/>
            <a:ext cx="642938" cy="571500"/>
            <a:chOff x="3000364" y="4572008"/>
            <a:chExt cx="642938" cy="571500"/>
          </a:xfrm>
        </p:grpSpPr>
        <p:grpSp>
          <p:nvGrpSpPr>
            <p:cNvPr id="84" name="Group 67"/>
            <p:cNvGrpSpPr/>
            <p:nvPr/>
          </p:nvGrpSpPr>
          <p:grpSpPr>
            <a:xfrm>
              <a:off x="3071802" y="4572008"/>
              <a:ext cx="571500" cy="571500"/>
              <a:chOff x="4360895" y="4929198"/>
              <a:chExt cx="571500" cy="571500"/>
            </a:xfrm>
          </p:grpSpPr>
          <p:sp>
            <p:nvSpPr>
              <p:cNvPr id="85" name="Oval 35"/>
              <p:cNvSpPr/>
              <p:nvPr/>
            </p:nvSpPr>
            <p:spPr>
              <a:xfrm>
                <a:off x="4360895" y="4929198"/>
                <a:ext cx="571500" cy="571500"/>
              </a:xfrm>
              <a:prstGeom prst="ellipse">
                <a:avLst/>
              </a:prstGeom>
              <a:solidFill>
                <a:srgbClr val="FF0000"/>
              </a:solidFill>
              <a:ln w="9525" cap="flat" cmpd="sng">
                <a:solidFill>
                  <a:srgbClr val="000000"/>
                </a:solidFill>
                <a:prstDash val="solid"/>
                <a:headEnd type="none" w="med" len="med"/>
                <a:tailEnd type="none" w="med" len="med"/>
              </a:ln>
            </p:spPr>
            <p:txBody>
              <a:bodyPr wrap="none" anchor="ctr"/>
              <a:lstStyle/>
              <a:p>
                <a:pPr algn="l" eaLnBrk="1" hangingPunct="1"/>
                <a:endParaRPr sz="1800" b="0" dirty="0">
                  <a:latin typeface="Times New Roman" panose="02020603050405020304" pitchFamily="18" charset="0"/>
                </a:endParaRPr>
              </a:p>
            </p:txBody>
          </p:sp>
          <p:sp>
            <p:nvSpPr>
              <p:cNvPr id="86" name="Freeform 36"/>
              <p:cNvSpPr/>
              <p:nvPr/>
            </p:nvSpPr>
            <p:spPr>
              <a:xfrm>
                <a:off x="4426209" y="4938723"/>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rgbClr val="FF0000"/>
              </a:solidFill>
              <a:ln w="0">
                <a:noFill/>
              </a:ln>
            </p:spPr>
            <p:txBody>
              <a:bodyPr/>
              <a:lstStyle/>
              <a:p>
                <a:pPr algn="l" eaLnBrk="1" hangingPunct="1"/>
                <a:endParaRPr sz="1800" b="0" dirty="0">
                  <a:latin typeface="Times New Roman" panose="02020603050405020304" pitchFamily="18" charset="0"/>
                </a:endParaRPr>
              </a:p>
            </p:txBody>
          </p:sp>
        </p:grpSp>
        <p:sp>
          <p:nvSpPr>
            <p:cNvPr id="87" name="Text Box 37"/>
            <p:cNvSpPr txBox="1">
              <a:spLocks noChangeArrowheads="1"/>
            </p:cNvSpPr>
            <p:nvPr/>
          </p:nvSpPr>
          <p:spPr bwMode="gray">
            <a:xfrm>
              <a:off x="3000364" y="4643446"/>
              <a:ext cx="642938" cy="400110"/>
            </a:xfrm>
            <a:prstGeom prst="rect">
              <a:avLst/>
            </a:prstGeom>
            <a:noFill/>
            <a:ln w="9525" algn="ctr">
              <a:noFill/>
              <a:miter lim="800000"/>
            </a:ln>
            <a:effectLst/>
          </p:spPr>
          <p:txBody>
            <a:bodyPr wrap="square">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B</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grpSp>
      <p:cxnSp>
        <p:nvCxnSpPr>
          <p:cNvPr id="88" name="Straight Arrow Connector 87"/>
          <p:cNvCxnSpPr>
            <a:stCxn id="95" idx="4"/>
          </p:cNvCxnSpPr>
          <p:nvPr/>
        </p:nvCxnSpPr>
        <p:spPr>
          <a:xfrm rot="16200000" flipH="1">
            <a:off x="4872038" y="5091113"/>
            <a:ext cx="504825" cy="18097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89" name="Straight Arrow Connector 88"/>
          <p:cNvCxnSpPr>
            <a:stCxn id="97" idx="2"/>
          </p:cNvCxnSpPr>
          <p:nvPr/>
        </p:nvCxnSpPr>
        <p:spPr>
          <a:xfrm rot="5400000">
            <a:off x="4479131" y="4985544"/>
            <a:ext cx="684213" cy="355600"/>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aphicFrame>
        <p:nvGraphicFramePr>
          <p:cNvPr id="90" name="Object 12"/>
          <p:cNvGraphicFramePr/>
          <p:nvPr/>
        </p:nvGraphicFramePr>
        <p:xfrm>
          <a:off x="5072063" y="5357813"/>
          <a:ext cx="504825" cy="600075"/>
        </p:xfrm>
        <a:graphic>
          <a:graphicData uri="http://schemas.openxmlformats.org/presentationml/2006/ole">
            <mc:AlternateContent xmlns:mc="http://schemas.openxmlformats.org/markup-compatibility/2006">
              <mc:Choice xmlns:v="urn:schemas-microsoft-com:vml" Requires="v">
                <p:oleObj spid="_x0000_s5392" r:id="rId15" imgW="152400" imgH="203200" progId="Equation.DSMT4">
                  <p:embed/>
                </p:oleObj>
              </mc:Choice>
              <mc:Fallback>
                <p:oleObj r:id="rId15" imgW="152400" imgH="203200" progId="Equation.DSMT4">
                  <p:embed/>
                  <p:pic>
                    <p:nvPicPr>
                      <p:cNvPr id="0" name=""/>
                      <p:cNvPicPr/>
                      <p:nvPr/>
                    </p:nvPicPr>
                    <p:blipFill>
                      <a:blip r:embed="rId4"/>
                      <a:stretch>
                        <a:fillRect/>
                      </a:stretch>
                    </p:blipFill>
                    <p:spPr>
                      <a:xfrm>
                        <a:off x="5072063" y="5357813"/>
                        <a:ext cx="504825" cy="600075"/>
                      </a:xfrm>
                      <a:prstGeom prst="rect">
                        <a:avLst/>
                      </a:prstGeom>
                      <a:noFill/>
                      <a:ln w="38100">
                        <a:noFill/>
                        <a:miter/>
                      </a:ln>
                    </p:spPr>
                  </p:pic>
                </p:oleObj>
              </mc:Fallback>
            </mc:AlternateContent>
          </a:graphicData>
        </a:graphic>
      </p:graphicFrame>
      <p:graphicFrame>
        <p:nvGraphicFramePr>
          <p:cNvPr id="92" name="Object 13"/>
          <p:cNvGraphicFramePr/>
          <p:nvPr/>
        </p:nvGraphicFramePr>
        <p:xfrm>
          <a:off x="4286250" y="5527675"/>
          <a:ext cx="504825" cy="412750"/>
        </p:xfrm>
        <a:graphic>
          <a:graphicData uri="http://schemas.openxmlformats.org/presentationml/2006/ole">
            <mc:AlternateContent xmlns:mc="http://schemas.openxmlformats.org/markup-compatibility/2006">
              <mc:Choice xmlns:v="urn:schemas-microsoft-com:vml" Requires="v">
                <p:oleObj spid="_x0000_s5393" r:id="rId16" imgW="152400" imgH="139700" progId="Equation.DSMT4">
                  <p:embed/>
                </p:oleObj>
              </mc:Choice>
              <mc:Fallback>
                <p:oleObj r:id="rId16" imgW="152400" imgH="139700" progId="Equation.DSMT4">
                  <p:embed/>
                  <p:pic>
                    <p:nvPicPr>
                      <p:cNvPr id="0" name=""/>
                      <p:cNvPicPr/>
                      <p:nvPr/>
                    </p:nvPicPr>
                    <p:blipFill>
                      <a:blip r:embed="rId6"/>
                      <a:stretch>
                        <a:fillRect/>
                      </a:stretch>
                    </p:blipFill>
                    <p:spPr>
                      <a:xfrm>
                        <a:off x="4286250" y="5527675"/>
                        <a:ext cx="504825" cy="412750"/>
                      </a:xfrm>
                      <a:prstGeom prst="rect">
                        <a:avLst/>
                      </a:prstGeom>
                      <a:noFill/>
                      <a:ln w="38100">
                        <a:noFill/>
                        <a:miter/>
                      </a:ln>
                    </p:spPr>
                  </p:pic>
                </p:oleObj>
              </mc:Fallback>
            </mc:AlternateContent>
          </a:graphicData>
        </a:graphic>
      </p:graphicFrame>
      <p:grpSp>
        <p:nvGrpSpPr>
          <p:cNvPr id="94" name="Group 44"/>
          <p:cNvGrpSpPr/>
          <p:nvPr/>
        </p:nvGrpSpPr>
        <p:grpSpPr>
          <a:xfrm>
            <a:off x="4748213" y="4357688"/>
            <a:ext cx="571500" cy="571500"/>
            <a:chOff x="1646251" y="3929066"/>
            <a:chExt cx="571500" cy="571500"/>
          </a:xfrm>
        </p:grpSpPr>
        <p:sp>
          <p:nvSpPr>
            <p:cNvPr id="95" name="Oval 94"/>
            <p:cNvSpPr>
              <a:spLocks noChangeArrowheads="1"/>
            </p:cNvSpPr>
            <p:nvPr/>
          </p:nvSpPr>
          <p:spPr bwMode="gray">
            <a:xfrm>
              <a:off x="1646251" y="3929066"/>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6" name="Freeform 36"/>
            <p:cNvSpPr/>
            <p:nvPr/>
          </p:nvSpPr>
          <p:spPr>
            <a:xfrm>
              <a:off x="1711565" y="3938591"/>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97" name="Text Box 37"/>
          <p:cNvSpPr txBox="1">
            <a:spLocks noChangeArrowheads="1"/>
          </p:cNvSpPr>
          <p:nvPr/>
        </p:nvSpPr>
        <p:spPr bwMode="gray">
          <a:xfrm>
            <a:off x="4676775" y="4421188"/>
            <a:ext cx="642938" cy="400050"/>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A</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cxnSp>
        <p:nvCxnSpPr>
          <p:cNvPr id="98" name="Straight Arrow Connector 97"/>
          <p:cNvCxnSpPr/>
          <p:nvPr/>
        </p:nvCxnSpPr>
        <p:spPr>
          <a:xfrm rot="5400000">
            <a:off x="6250781" y="5036344"/>
            <a:ext cx="465138" cy="250825"/>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cxnSp>
        <p:nvCxnSpPr>
          <p:cNvPr id="99" name="Straight Arrow Connector 98"/>
          <p:cNvCxnSpPr/>
          <p:nvPr/>
        </p:nvCxnSpPr>
        <p:spPr>
          <a:xfrm rot="16200000" flipH="1">
            <a:off x="6643688" y="5037138"/>
            <a:ext cx="285750" cy="285750"/>
          </a:xfrm>
          <a:prstGeom prst="straightConnector1">
            <a:avLst/>
          </a:prstGeom>
          <a:ln w="50800" cmpd="sng">
            <a:tailEnd type="none"/>
          </a:ln>
        </p:spPr>
        <p:style>
          <a:lnRef idx="1">
            <a:schemeClr val="accent2"/>
          </a:lnRef>
          <a:fillRef idx="0">
            <a:schemeClr val="accent2"/>
          </a:fillRef>
          <a:effectRef idx="0">
            <a:schemeClr val="accent2"/>
          </a:effectRef>
          <a:fontRef idx="minor">
            <a:schemeClr val="tx1"/>
          </a:fontRef>
        </p:style>
      </p:cxnSp>
      <p:grpSp>
        <p:nvGrpSpPr>
          <p:cNvPr id="100" name="Group 55"/>
          <p:cNvGrpSpPr/>
          <p:nvPr/>
        </p:nvGrpSpPr>
        <p:grpSpPr>
          <a:xfrm>
            <a:off x="6286500" y="4465638"/>
            <a:ext cx="642938" cy="571500"/>
            <a:chOff x="2071670" y="3429000"/>
            <a:chExt cx="642938" cy="571500"/>
          </a:xfrm>
        </p:grpSpPr>
        <p:grpSp>
          <p:nvGrpSpPr>
            <p:cNvPr id="101" name="Group 45"/>
            <p:cNvGrpSpPr/>
            <p:nvPr/>
          </p:nvGrpSpPr>
          <p:grpSpPr>
            <a:xfrm>
              <a:off x="2143108" y="3429000"/>
              <a:ext cx="571500" cy="571500"/>
              <a:chOff x="3432201" y="3786190"/>
              <a:chExt cx="571500" cy="571500"/>
            </a:xfrm>
          </p:grpSpPr>
          <p:sp>
            <p:nvSpPr>
              <p:cNvPr id="102" name="Oval 101"/>
              <p:cNvSpPr>
                <a:spLocks noChangeArrowheads="1"/>
              </p:cNvSpPr>
              <p:nvPr/>
            </p:nvSpPr>
            <p:spPr bwMode="gray">
              <a:xfrm>
                <a:off x="3432201" y="3786190"/>
                <a:ext cx="571500" cy="57150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3" name="Freeform 36"/>
              <p:cNvSpPr/>
              <p:nvPr/>
            </p:nvSpPr>
            <p:spPr>
              <a:xfrm>
                <a:off x="3497515" y="3795715"/>
                <a:ext cx="440871" cy="215673"/>
              </a:xfrm>
              <a:custGeom>
                <a:avLst/>
                <a:gdLst>
                  <a:gd name="txL" fmla="*/ 0 w 1321"/>
                  <a:gd name="txT" fmla="*/ 0 h 712"/>
                  <a:gd name="txR" fmla="*/ 1321 w 1321"/>
                  <a:gd name="txB" fmla="*/ 712 h 712"/>
                </a:gdLst>
                <a:ahLst/>
                <a:cxnLst>
                  <a:cxn ang="0">
                    <a:pos x="409833" y="85724"/>
                  </a:cxn>
                  <a:cxn ang="0">
                    <a:pos x="415173" y="94811"/>
                  </a:cxn>
                  <a:cxn ang="0">
                    <a:pos x="416174" y="102687"/>
                  </a:cxn>
                  <a:cxn ang="0">
                    <a:pos x="414506" y="110260"/>
                  </a:cxn>
                  <a:cxn ang="0">
                    <a:pos x="408832" y="117530"/>
                  </a:cxn>
                  <a:cxn ang="0">
                    <a:pos x="400822" y="123891"/>
                  </a:cxn>
                  <a:cxn ang="0">
                    <a:pos x="390476" y="129343"/>
                  </a:cxn>
                  <a:cxn ang="0">
                    <a:pos x="376793" y="134190"/>
                  </a:cxn>
                  <a:cxn ang="0">
                    <a:pos x="361441" y="139036"/>
                  </a:cxn>
                  <a:cxn ang="0">
                    <a:pos x="344086" y="142671"/>
                  </a:cxn>
                  <a:cxn ang="0">
                    <a:pos x="324729" y="146003"/>
                  </a:cxn>
                  <a:cxn ang="0">
                    <a:pos x="304705" y="148427"/>
                  </a:cxn>
                  <a:cxn ang="0">
                    <a:pos x="282344" y="150547"/>
                  </a:cxn>
                  <a:cxn ang="0">
                    <a:pos x="259650" y="151759"/>
                  </a:cxn>
                  <a:cxn ang="0">
                    <a:pos x="250639" y="152364"/>
                  </a:cxn>
                  <a:cxn ang="0">
                    <a:pos x="149849" y="152364"/>
                  </a:cxn>
                  <a:cxn ang="0">
                    <a:pos x="148514" y="152364"/>
                  </a:cxn>
                  <a:cxn ang="0">
                    <a:pos x="128824" y="151456"/>
                  </a:cxn>
                  <a:cxn ang="0">
                    <a:pos x="109801" y="150547"/>
                  </a:cxn>
                  <a:cxn ang="0">
                    <a:pos x="91779" y="149032"/>
                  </a:cxn>
                  <a:cxn ang="0">
                    <a:pos x="74424" y="147518"/>
                  </a:cxn>
                  <a:cxn ang="0">
                    <a:pos x="58738" y="144792"/>
                  </a:cxn>
                  <a:cxn ang="0">
                    <a:pos x="44054" y="141460"/>
                  </a:cxn>
                  <a:cxn ang="0">
                    <a:pos x="32039" y="138733"/>
                  </a:cxn>
                  <a:cxn ang="0">
                    <a:pos x="21359" y="134796"/>
                  </a:cxn>
                  <a:cxn ang="0">
                    <a:pos x="12015" y="129949"/>
                  </a:cxn>
                  <a:cxn ang="0">
                    <a:pos x="6007" y="124497"/>
                  </a:cxn>
                  <a:cxn ang="0">
                    <a:pos x="2002" y="118438"/>
                  </a:cxn>
                  <a:cxn ang="0">
                    <a:pos x="0" y="112077"/>
                  </a:cxn>
                  <a:cxn ang="0">
                    <a:pos x="0" y="111169"/>
                  </a:cxn>
                  <a:cxn ang="0">
                    <a:pos x="1335" y="104202"/>
                  </a:cxn>
                  <a:cxn ang="0">
                    <a:pos x="5340" y="95417"/>
                  </a:cxn>
                  <a:cxn ang="0">
                    <a:pos x="16020" y="79060"/>
                  </a:cxn>
                  <a:cxn ang="0">
                    <a:pos x="29369" y="63914"/>
                  </a:cxn>
                  <a:cxn ang="0">
                    <a:pos x="46056" y="50283"/>
                  </a:cxn>
                  <a:cxn ang="0">
                    <a:pos x="64078" y="37864"/>
                  </a:cxn>
                  <a:cxn ang="0">
                    <a:pos x="85104" y="26656"/>
                  </a:cxn>
                  <a:cxn ang="0">
                    <a:pos x="107798" y="17569"/>
                  </a:cxn>
                  <a:cxn ang="0">
                    <a:pos x="130492" y="9996"/>
                  </a:cxn>
                  <a:cxn ang="0">
                    <a:pos x="156858" y="4544"/>
                  </a:cxn>
                  <a:cxn ang="0">
                    <a:pos x="182890" y="1212"/>
                  </a:cxn>
                  <a:cxn ang="0">
                    <a:pos x="210256" y="0"/>
                  </a:cxn>
                  <a:cxn ang="0">
                    <a:pos x="210256" y="0"/>
                  </a:cxn>
                  <a:cxn ang="0">
                    <a:pos x="239292" y="1212"/>
                  </a:cxn>
                  <a:cxn ang="0">
                    <a:pos x="266992" y="4847"/>
                  </a:cxn>
                  <a:cxn ang="0">
                    <a:pos x="293691" y="11208"/>
                  </a:cxn>
                  <a:cxn ang="0">
                    <a:pos x="318388" y="19083"/>
                  </a:cxn>
                  <a:cxn ang="0">
                    <a:pos x="341083" y="29382"/>
                  </a:cxn>
                  <a:cxn ang="0">
                    <a:pos x="362108" y="41499"/>
                  </a:cxn>
                  <a:cxn ang="0">
                    <a:pos x="380798" y="54827"/>
                  </a:cxn>
                  <a:cxn ang="0">
                    <a:pos x="396484" y="69367"/>
                  </a:cxn>
                  <a:cxn ang="0">
                    <a:pos x="409833" y="85724"/>
                  </a:cxn>
                  <a:cxn ang="0">
                    <a:pos x="409833" y="85724"/>
                  </a:cxn>
                </a:cxnLst>
                <a:rect l="txL" t="txT" r="txR" b="tx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tileRect/>
              </a:gradFill>
              <a:ln w="0">
                <a:noFill/>
              </a:ln>
            </p:spPr>
            <p:txBody>
              <a:bodyPr/>
              <a:lstStyle/>
              <a:p>
                <a:pPr algn="l" eaLnBrk="1" hangingPunct="1"/>
                <a:endParaRPr sz="1800" b="0" dirty="0">
                  <a:latin typeface="Times New Roman" panose="02020603050405020304" pitchFamily="18" charset="0"/>
                </a:endParaRPr>
              </a:p>
            </p:txBody>
          </p:sp>
        </p:grpSp>
        <p:sp>
          <p:nvSpPr>
            <p:cNvPr id="104" name="Text Box 37"/>
            <p:cNvSpPr txBox="1">
              <a:spLocks noChangeArrowheads="1"/>
            </p:cNvSpPr>
            <p:nvPr/>
          </p:nvSpPr>
          <p:spPr bwMode="gray">
            <a:xfrm>
              <a:off x="2071670" y="3492500"/>
              <a:ext cx="642938" cy="399521"/>
            </a:xfrm>
            <a:prstGeom prst="rect">
              <a:avLst/>
            </a:prstGeom>
            <a:noFill/>
            <a:ln w="9525" algn="ctr">
              <a:noFill/>
              <a:miter lim="800000"/>
            </a:ln>
            <a:effectLst/>
          </p:spPr>
          <p:txBody>
            <a:bodyPr>
              <a:spAutoFit/>
            </a:bodyPr>
            <a:lstStyle/>
            <a:p>
              <a:pPr marR="0" defTabSz="914400">
                <a:buClrTx/>
                <a:buSzTx/>
                <a:buFontTx/>
                <a:defRPr/>
              </a:pPr>
              <a:r>
                <a:rPr kumimoji="0" lang="en-US" kern="1200" cap="none" spc="0" normalizeH="0" baseline="0" noProof="0" smtClean="0">
                  <a:solidFill>
                    <a:srgbClr val="FFFFFF"/>
                  </a:solidFill>
                  <a:effectLst>
                    <a:outerShdw blurRad="38100" dist="38100" dir="2700000" algn="tl">
                      <a:srgbClr val="C0C0C0"/>
                    </a:outerShdw>
                  </a:effectLst>
                  <a:latin typeface="Verdana" panose="020B0604030504040204" pitchFamily="34" charset="0"/>
                  <a:ea typeface="+mn-ea"/>
                  <a:cs typeface="+mn-cs"/>
                </a:rPr>
                <a:t>C</a:t>
              </a:r>
              <a:endParaRPr kumimoji="0" lang="en-US" kern="1200" cap="none" spc="0" normalizeH="0" baseline="0" noProof="0">
                <a:solidFill>
                  <a:srgbClr val="FFFFFF"/>
                </a:solidFill>
                <a:effectLst>
                  <a:outerShdw blurRad="38100" dist="38100" dir="2700000" algn="tl">
                    <a:srgbClr val="C0C0C0"/>
                  </a:outerShdw>
                </a:effectLst>
                <a:latin typeface="Verdana" panose="020B0604030504040204" pitchFamily="34" charset="0"/>
                <a:ea typeface="+mn-ea"/>
                <a:cs typeface="+mn-cs"/>
              </a:endParaRPr>
            </a:p>
          </p:txBody>
        </p:sp>
      </p:grpSp>
      <p:graphicFrame>
        <p:nvGraphicFramePr>
          <p:cNvPr id="105" name="Object 14"/>
          <p:cNvGraphicFramePr/>
          <p:nvPr/>
        </p:nvGraphicFramePr>
        <p:xfrm>
          <a:off x="6684963" y="5378450"/>
          <a:ext cx="420687" cy="487363"/>
        </p:xfrm>
        <a:graphic>
          <a:graphicData uri="http://schemas.openxmlformats.org/presentationml/2006/ole">
            <mc:AlternateContent xmlns:mc="http://schemas.openxmlformats.org/markup-compatibility/2006">
              <mc:Choice xmlns:v="urn:schemas-microsoft-com:vml" Requires="v">
                <p:oleObj spid="_x0000_s5394" r:id="rId17" imgW="127000" imgH="164465" progId="Equation.DSMT4">
                  <p:embed/>
                </p:oleObj>
              </mc:Choice>
              <mc:Fallback>
                <p:oleObj r:id="rId17" imgW="127000" imgH="164465" progId="Equation.DSMT4">
                  <p:embed/>
                  <p:pic>
                    <p:nvPicPr>
                      <p:cNvPr id="0" name=""/>
                      <p:cNvPicPr/>
                      <p:nvPr/>
                    </p:nvPicPr>
                    <p:blipFill>
                      <a:blip r:embed="rId8"/>
                      <a:stretch>
                        <a:fillRect/>
                      </a:stretch>
                    </p:blipFill>
                    <p:spPr>
                      <a:xfrm>
                        <a:off x="6684963" y="5378450"/>
                        <a:ext cx="420687" cy="487363"/>
                      </a:xfrm>
                      <a:prstGeom prst="rect">
                        <a:avLst/>
                      </a:prstGeom>
                      <a:noFill/>
                      <a:ln w="38100">
                        <a:noFill/>
                        <a:miter/>
                      </a:ln>
                    </p:spPr>
                  </p:pic>
                </p:oleObj>
              </mc:Fallback>
            </mc:AlternateContent>
          </a:graphicData>
        </a:graphic>
      </p:graphicFrame>
      <p:graphicFrame>
        <p:nvGraphicFramePr>
          <p:cNvPr id="107" name="Object 15"/>
          <p:cNvGraphicFramePr/>
          <p:nvPr/>
        </p:nvGraphicFramePr>
        <p:xfrm>
          <a:off x="6021388" y="5359400"/>
          <a:ext cx="461962" cy="525463"/>
        </p:xfrm>
        <a:graphic>
          <a:graphicData uri="http://schemas.openxmlformats.org/presentationml/2006/ole">
            <mc:AlternateContent xmlns:mc="http://schemas.openxmlformats.org/markup-compatibility/2006">
              <mc:Choice xmlns:v="urn:schemas-microsoft-com:vml" Requires="v">
                <p:oleObj spid="_x0000_s5395" r:id="rId18" imgW="139700" imgH="177800" progId="Equation.DSMT4">
                  <p:embed/>
                </p:oleObj>
              </mc:Choice>
              <mc:Fallback>
                <p:oleObj r:id="rId18" imgW="139700" imgH="177800" progId="Equation.DSMT4">
                  <p:embed/>
                  <p:pic>
                    <p:nvPicPr>
                      <p:cNvPr id="0" name=""/>
                      <p:cNvPicPr/>
                      <p:nvPr/>
                    </p:nvPicPr>
                    <p:blipFill>
                      <a:blip r:embed="rId10"/>
                      <a:stretch>
                        <a:fillRect/>
                      </a:stretch>
                    </p:blipFill>
                    <p:spPr>
                      <a:xfrm>
                        <a:off x="6021388" y="5359400"/>
                        <a:ext cx="461962" cy="525463"/>
                      </a:xfrm>
                      <a:prstGeom prst="rect">
                        <a:avLst/>
                      </a:prstGeom>
                      <a:noFill/>
                      <a:ln w="38100">
                        <a:noFill/>
                        <a:miter/>
                      </a:ln>
                    </p:spPr>
                  </p:pic>
                </p:oleObj>
              </mc:Fallback>
            </mc:AlternateContent>
          </a:graphicData>
        </a:graphic>
      </p:graphicFrame>
      <p:graphicFrame>
        <p:nvGraphicFramePr>
          <p:cNvPr id="111" name="Object 16"/>
          <p:cNvGraphicFramePr/>
          <p:nvPr/>
        </p:nvGraphicFramePr>
        <p:xfrm>
          <a:off x="7327900" y="3749675"/>
          <a:ext cx="420688" cy="603250"/>
        </p:xfrm>
        <a:graphic>
          <a:graphicData uri="http://schemas.openxmlformats.org/presentationml/2006/ole">
            <mc:AlternateContent xmlns:mc="http://schemas.openxmlformats.org/markup-compatibility/2006">
              <mc:Choice xmlns:v="urn:schemas-microsoft-com:vml" Requires="v">
                <p:oleObj spid="_x0000_s5396" r:id="rId19" imgW="127000" imgH="164465" progId="Equation.DSMT4">
                  <p:embed/>
                </p:oleObj>
              </mc:Choice>
              <mc:Fallback>
                <p:oleObj r:id="rId19" imgW="127000" imgH="164465" progId="Equation.DSMT4">
                  <p:embed/>
                  <p:pic>
                    <p:nvPicPr>
                      <p:cNvPr id="0" name=""/>
                      <p:cNvPicPr/>
                      <p:nvPr/>
                    </p:nvPicPr>
                    <p:blipFill>
                      <a:blip r:embed="rId12"/>
                      <a:stretch>
                        <a:fillRect/>
                      </a:stretch>
                    </p:blipFill>
                    <p:spPr>
                      <a:xfrm>
                        <a:off x="7327900" y="3749675"/>
                        <a:ext cx="420688" cy="603250"/>
                      </a:xfrm>
                      <a:prstGeom prst="rect">
                        <a:avLst/>
                      </a:prstGeom>
                      <a:noFill/>
                      <a:ln w="38100">
                        <a:noFill/>
                        <a:miter/>
                      </a:ln>
                    </p:spPr>
                  </p:pic>
                </p:oleObj>
              </mc:Fallback>
            </mc:AlternateContent>
          </a:graphicData>
        </a:graphic>
      </p:graphicFrame>
      <p:graphicFrame>
        <p:nvGraphicFramePr>
          <p:cNvPr id="113" name="Object 17"/>
          <p:cNvGraphicFramePr/>
          <p:nvPr/>
        </p:nvGraphicFramePr>
        <p:xfrm>
          <a:off x="6684963" y="3795713"/>
          <a:ext cx="420687" cy="511175"/>
        </p:xfrm>
        <a:graphic>
          <a:graphicData uri="http://schemas.openxmlformats.org/presentationml/2006/ole">
            <mc:AlternateContent xmlns:mc="http://schemas.openxmlformats.org/markup-compatibility/2006">
              <mc:Choice xmlns:v="urn:schemas-microsoft-com:vml" Requires="v">
                <p:oleObj spid="_x0000_s5397" r:id="rId20" imgW="127000" imgH="139700" progId="Equation.DSMT4">
                  <p:embed/>
                </p:oleObj>
              </mc:Choice>
              <mc:Fallback>
                <p:oleObj r:id="rId20" imgW="127000" imgH="139700" progId="Equation.DSMT4">
                  <p:embed/>
                  <p:pic>
                    <p:nvPicPr>
                      <p:cNvPr id="0" name=""/>
                      <p:cNvPicPr/>
                      <p:nvPr/>
                    </p:nvPicPr>
                    <p:blipFill>
                      <a:blip r:embed="rId14"/>
                      <a:stretch>
                        <a:fillRect/>
                      </a:stretch>
                    </p:blipFill>
                    <p:spPr>
                      <a:xfrm>
                        <a:off x="6684963" y="3795713"/>
                        <a:ext cx="420687" cy="511175"/>
                      </a:xfrm>
                      <a:prstGeom prst="rect">
                        <a:avLst/>
                      </a:prstGeom>
                      <a:noFill/>
                      <a:ln w="38100">
                        <a:noFill/>
                        <a:miter/>
                      </a:ln>
                    </p:spPr>
                  </p:pic>
                </p:oleObj>
              </mc:Fallback>
            </mc:AlternateContent>
          </a:graphicData>
        </a:graphic>
      </p:graphicFrame>
      <p:sp>
        <p:nvSpPr>
          <p:cNvPr id="116" name="TextBox 171"/>
          <p:cNvSpPr txBox="1"/>
          <p:nvPr/>
        </p:nvSpPr>
        <p:spPr>
          <a:xfrm>
            <a:off x="3286125" y="2500313"/>
            <a:ext cx="2143125" cy="523875"/>
          </a:xfrm>
          <a:prstGeom prst="rect">
            <a:avLst/>
          </a:prstGeom>
          <a:noFill/>
          <a:ln w="9525">
            <a:noFill/>
          </a:ln>
        </p:spPr>
        <p:txBody>
          <a:bodyPr>
            <a:spAutoFit/>
          </a:bodyPr>
          <a:lstStyle/>
          <a:p>
            <a:pPr algn="l" eaLnBrk="1" hangingPunct="1"/>
            <a:r>
              <a:rPr sz="2800" b="0" dirty="0">
                <a:solidFill>
                  <a:srgbClr val="FF0000"/>
                </a:solidFill>
                <a:latin typeface="Times New Roman" panose="02020603050405020304" pitchFamily="18" charset="0"/>
              </a:rPr>
              <a:t>Left Rotate</a:t>
            </a:r>
          </a:p>
        </p:txBody>
      </p:sp>
      <p:cxnSp>
        <p:nvCxnSpPr>
          <p:cNvPr id="117" name="Straight Arrow Connector 116"/>
          <p:cNvCxnSpPr/>
          <p:nvPr/>
        </p:nvCxnSpPr>
        <p:spPr>
          <a:xfrm flipV="1">
            <a:off x="3214688" y="3214688"/>
            <a:ext cx="1643063" cy="0"/>
          </a:xfrm>
          <a:prstGeom prst="straightConnector1">
            <a:avLst/>
          </a:prstGeom>
          <a:ln w="50800" cmpd="sng">
            <a:solidFill>
              <a:srgbClr val="FF0000"/>
            </a:solidFill>
            <a:headEnd type="none"/>
            <a:tailEnd type="arrow"/>
          </a:ln>
        </p:spPr>
        <p:style>
          <a:lnRef idx="1">
            <a:schemeClr val="accent2"/>
          </a:lnRef>
          <a:fillRef idx="0">
            <a:schemeClr val="accent2"/>
          </a:fillRef>
          <a:effectRef idx="0">
            <a:schemeClr val="accent2"/>
          </a:effectRef>
          <a:fontRef idx="minor">
            <a:schemeClr val="tx1"/>
          </a:fontRef>
        </p:style>
      </p:cxnSp>
      <p:sp>
        <p:nvSpPr>
          <p:cNvPr id="119" name="TextBox 174"/>
          <p:cNvSpPr txBox="1"/>
          <p:nvPr/>
        </p:nvSpPr>
        <p:spPr>
          <a:xfrm>
            <a:off x="3214688" y="3357563"/>
            <a:ext cx="1571625" cy="523875"/>
          </a:xfrm>
          <a:prstGeom prst="rect">
            <a:avLst/>
          </a:prstGeom>
          <a:noFill/>
          <a:ln w="9525">
            <a:noFill/>
          </a:ln>
        </p:spPr>
        <p:txBody>
          <a:bodyPr>
            <a:spAutoFit/>
          </a:bodyPr>
          <a:lstStyle/>
          <a:p>
            <a:pPr algn="l" eaLnBrk="1" hangingPunct="1"/>
            <a:r>
              <a:rPr sz="2800" b="0" dirty="0">
                <a:solidFill>
                  <a:srgbClr val="FF0000"/>
                </a:solidFill>
                <a:latin typeface="Times New Roman" panose="02020603050405020304" pitchFamily="18" charset="0"/>
              </a:rPr>
              <a:t>Đổi màu</a:t>
            </a:r>
          </a:p>
        </p:txBody>
      </p:sp>
      <p:sp>
        <p:nvSpPr>
          <p:cNvPr id="120" name="TextBox 176"/>
          <p:cNvSpPr txBox="1"/>
          <p:nvPr/>
        </p:nvSpPr>
        <p:spPr>
          <a:xfrm>
            <a:off x="2357438" y="2500313"/>
            <a:ext cx="500062" cy="708025"/>
          </a:xfrm>
          <a:prstGeom prst="rect">
            <a:avLst/>
          </a:prstGeom>
          <a:noFill/>
          <a:ln w="9525">
            <a:noFill/>
          </a:ln>
        </p:spPr>
        <p:txBody>
          <a:bodyPr>
            <a:spAutoFit/>
          </a:bodyPr>
          <a:lstStyle/>
          <a:p>
            <a:pPr algn="l" eaLnBrk="1" hangingPunct="1"/>
            <a:r>
              <a:rPr sz="4000" b="0" dirty="0">
                <a:solidFill>
                  <a:srgbClr val="0000FF"/>
                </a:solidFill>
                <a:latin typeface="Times New Roman" panose="02020603050405020304" pitchFamily="18" charset="0"/>
              </a:rPr>
              <a:t>w</a:t>
            </a:r>
            <a:endParaRPr sz="1800" b="0" dirty="0">
              <a:solidFill>
                <a:srgbClr val="0000FF"/>
              </a:solidFill>
              <a:latin typeface="Times New Roman" panose="02020603050405020304" pitchFamily="18" charset="0"/>
            </a:endParaRPr>
          </a:p>
        </p:txBody>
      </p:sp>
      <p:sp>
        <p:nvSpPr>
          <p:cNvPr id="121" name="TextBox 177"/>
          <p:cNvSpPr txBox="1"/>
          <p:nvPr/>
        </p:nvSpPr>
        <p:spPr>
          <a:xfrm>
            <a:off x="4214813" y="4000500"/>
            <a:ext cx="500062" cy="708025"/>
          </a:xfrm>
          <a:prstGeom prst="rect">
            <a:avLst/>
          </a:prstGeom>
          <a:noFill/>
          <a:ln w="9525">
            <a:noFill/>
          </a:ln>
        </p:spPr>
        <p:txBody>
          <a:bodyPr>
            <a:spAutoFit/>
          </a:bodyPr>
          <a:lstStyle/>
          <a:p>
            <a:pPr algn="l" eaLnBrk="1" hangingPunct="1"/>
            <a:r>
              <a:rPr sz="4000" b="0" dirty="0">
                <a:solidFill>
                  <a:srgbClr val="0000FF"/>
                </a:solidFill>
                <a:latin typeface="Times New Roman" panose="02020603050405020304" pitchFamily="18" charset="0"/>
              </a:rPr>
              <a:t>x</a:t>
            </a:r>
            <a:endParaRPr sz="1800" b="0" dirty="0">
              <a:solidFill>
                <a:srgbClr val="0000FF"/>
              </a:solidFill>
              <a:latin typeface="Times New Roman" panose="02020603050405020304" pitchFamily="18" charset="0"/>
            </a:endParaRPr>
          </a:p>
        </p:txBody>
      </p:sp>
      <p:sp>
        <p:nvSpPr>
          <p:cNvPr id="122" name="TextBox 178"/>
          <p:cNvSpPr txBox="1"/>
          <p:nvPr/>
        </p:nvSpPr>
        <p:spPr>
          <a:xfrm>
            <a:off x="5643563" y="4286250"/>
            <a:ext cx="928687" cy="830263"/>
          </a:xfrm>
          <a:prstGeom prst="rect">
            <a:avLst/>
          </a:prstGeom>
          <a:noFill/>
          <a:ln w="9525">
            <a:noFill/>
          </a:ln>
        </p:spPr>
        <p:txBody>
          <a:bodyPr>
            <a:spAutoFit/>
          </a:bodyPr>
          <a:lstStyle/>
          <a:p>
            <a:pPr algn="l" eaLnBrk="1" hangingPunct="1"/>
            <a:r>
              <a:rPr sz="2400" b="0" dirty="0">
                <a:solidFill>
                  <a:srgbClr val="0000FF"/>
                </a:solidFill>
                <a:latin typeface="Times New Roman" panose="02020603050405020304" pitchFamily="18" charset="0"/>
              </a:rPr>
              <a:t>w mới</a:t>
            </a:r>
            <a:endParaRPr sz="1100" b="0" dirty="0">
              <a:solidFill>
                <a:srgbClr val="0000FF"/>
              </a:solidFill>
              <a:latin typeface="Times New Roman" panose="02020603050405020304" pitchFamily="18" charset="0"/>
            </a:endParaRPr>
          </a:p>
        </p:txBody>
      </p:sp>
    </p:spTree>
    <p:extLst>
      <p:ext uri="{BB962C8B-B14F-4D97-AF65-F5344CB8AC3E}">
        <p14:creationId xmlns:p14="http://schemas.microsoft.com/office/powerpoint/2010/main" val="1170961688"/>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207129" y="539511"/>
            <a:ext cx="9144000" cy="447317"/>
          </a:xfrm>
        </p:spPr>
        <p:txBody>
          <a:bodyPr>
            <a:normAutofit fontScale="90000"/>
          </a:bodyPr>
          <a:lstStyle/>
          <a:p>
            <a:r>
              <a:rPr lang="en-US" dirty="0">
                <a:solidFill>
                  <a:schemeClr val="accent1">
                    <a:lumMod val="75000"/>
                  </a:schemeClr>
                </a:solidFill>
                <a:sym typeface="+mn-ea"/>
              </a:rPr>
              <a:t/>
            </a:r>
            <a:br>
              <a:rPr lang="en-US" dirty="0">
                <a:solidFill>
                  <a:schemeClr val="accent1">
                    <a:lumMod val="75000"/>
                  </a:schemeClr>
                </a:solidFill>
                <a:sym typeface="+mn-ea"/>
              </a:rPr>
            </a:br>
            <a:r>
              <a:rPr lang="en-US" dirty="0">
                <a:solidFill>
                  <a:schemeClr val="accent1">
                    <a:lumMod val="75000"/>
                  </a:schemeClr>
                </a:solidFill>
                <a:sym typeface="+mn-ea"/>
              </a:rPr>
              <a:t/>
            </a:r>
            <a:br>
              <a:rPr lang="en-US" dirty="0">
                <a:solidFill>
                  <a:schemeClr val="accent1">
                    <a:lumMod val="75000"/>
                  </a:schemeClr>
                </a:solidFill>
                <a:sym typeface="+mn-ea"/>
              </a:rPr>
            </a:br>
            <a:r>
              <a:rPr lang="en-US" dirty="0">
                <a:sym typeface="+mn-ea"/>
              </a:rPr>
              <a:t/>
            </a:r>
            <a:br>
              <a:rPr lang="en-US"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400" dirty="0">
                <a:solidFill>
                  <a:schemeClr val="accent1">
                    <a:lumMod val="75000"/>
                  </a:schemeClr>
                </a:solidFill>
                <a:sym typeface="+mn-ea"/>
              </a:rPr>
              <a:t/>
            </a:r>
            <a:br>
              <a:rPr lang="en-US" sz="2400" dirty="0">
                <a:solidFill>
                  <a:schemeClr val="accent1">
                    <a:lumMod val="75000"/>
                  </a:schemeClr>
                </a:solidFill>
                <a:sym typeface="+mn-ea"/>
              </a:rPr>
            </a:br>
            <a:r>
              <a:rPr lang="en-US" sz="2400" dirty="0">
                <a:solidFill>
                  <a:schemeClr val="accent1">
                    <a:lumMod val="75000"/>
                  </a:schemeClr>
                </a:solidFill>
                <a:sym typeface="+mn-ea"/>
              </a:rPr>
              <a:t/>
            </a:r>
            <a:br>
              <a:rPr lang="en-US" sz="2400" dirty="0">
                <a:solidFill>
                  <a:schemeClr val="accent1">
                    <a:lumMod val="75000"/>
                  </a:schemeClr>
                </a:solidFill>
                <a:sym typeface="+mn-ea"/>
              </a:rPr>
            </a:br>
            <a:r>
              <a:rPr lang="en-US" sz="2400" dirty="0">
                <a:sym typeface="+mn-ea"/>
              </a:rPr>
              <a:t/>
            </a:r>
            <a:br>
              <a:rPr lang="en-US" sz="24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400" dirty="0">
                <a:solidFill>
                  <a:schemeClr val="accent1">
                    <a:lumMod val="75000"/>
                  </a:schemeClr>
                </a:solidFill>
                <a:sym typeface="+mn-ea"/>
              </a:rPr>
              <a:t/>
            </a:r>
            <a:br>
              <a:rPr lang="en-US" sz="2400" dirty="0">
                <a:solidFill>
                  <a:schemeClr val="accent1">
                    <a:lumMod val="75000"/>
                  </a:schemeClr>
                </a:solidFill>
                <a:sym typeface="+mn-ea"/>
              </a:rPr>
            </a:br>
            <a:r>
              <a:rPr lang="en-US" sz="2400" dirty="0">
                <a:solidFill>
                  <a:schemeClr val="accent1">
                    <a:lumMod val="75000"/>
                  </a:schemeClr>
                </a:solidFill>
                <a:sym typeface="+mn-ea"/>
              </a:rPr>
              <a:t/>
            </a:r>
            <a:br>
              <a:rPr lang="en-US" sz="2400" dirty="0">
                <a:solidFill>
                  <a:schemeClr val="accent1">
                    <a:lumMod val="75000"/>
                  </a:schemeClr>
                </a:solidFill>
                <a:sym typeface="+mn-ea"/>
              </a:rPr>
            </a:br>
            <a:r>
              <a:rPr lang="en-US" sz="2400" dirty="0">
                <a:sym typeface="+mn-ea"/>
              </a:rPr>
              <a:t/>
            </a:r>
            <a:br>
              <a:rPr lang="en-US" sz="24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28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2800" dirty="0">
                <a:latin typeface="Times New Roman" panose="02020603050405020304" pitchFamily="18" charset="0"/>
                <a:cs typeface="Times New Roman" panose="02020603050405020304" pitchFamily="18" charset="0"/>
                <a:sym typeface="+mn-ea"/>
              </a:rPr>
              <a:t/>
            </a:r>
            <a:br>
              <a:rPr lang="en-US" sz="2800" dirty="0">
                <a:latin typeface="Times New Roman" panose="02020603050405020304" pitchFamily="18" charset="0"/>
                <a:cs typeface="Times New Roman" panose="02020603050405020304" pitchFamily="18" charset="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chemeClr val="accent1">
                    <a:lumMod val="75000"/>
                  </a:schemeClr>
                </a:solidFill>
                <a:latin typeface="Times New Roman" panose="02020603050405020304" pitchFamily="18" charset="0"/>
                <a:cs typeface="Times New Roman" panose="02020603050405020304" pitchFamily="18" charset="0"/>
                <a:sym typeface="+mn-ea"/>
              </a:rPr>
              <a:t/>
            </a:r>
            <a:br>
              <a:rPr lang="en-US" sz="2800" dirty="0">
                <a:solidFill>
                  <a:schemeClr val="accent1">
                    <a:lumMod val="75000"/>
                  </a:schemeClr>
                </a:solidFill>
                <a:latin typeface="Times New Roman" panose="02020603050405020304" pitchFamily="18" charset="0"/>
                <a:cs typeface="Times New Roman" panose="02020603050405020304" pitchFamily="18" charset="0"/>
                <a:sym typeface="+mn-ea"/>
              </a:rPr>
            </a:br>
            <a:r>
              <a:rPr lang="en-US" sz="2800" dirty="0">
                <a:latin typeface="Times New Roman" panose="02020603050405020304" pitchFamily="18" charset="0"/>
                <a:cs typeface="Times New Roman" panose="02020603050405020304" pitchFamily="18" charset="0"/>
                <a:sym typeface="+mn-ea"/>
              </a:rPr>
              <a:t/>
            </a:r>
            <a:br>
              <a:rPr lang="en-US" sz="2800" dirty="0">
                <a:latin typeface="Times New Roman" panose="02020603050405020304" pitchFamily="18" charset="0"/>
                <a:cs typeface="Times New Roman" panose="02020603050405020304" pitchFamily="18" charset="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olidFill>
                  <a:schemeClr val="accent1">
                    <a:lumMod val="75000"/>
                  </a:schemeClr>
                </a:solidFill>
                <a:sym typeface="+mn-ea"/>
              </a:rPr>
              <a:t/>
            </a:r>
            <a:br>
              <a:rPr lang="en-US" sz="2800" dirty="0">
                <a:solidFill>
                  <a:schemeClr val="accent1">
                    <a:lumMod val="75000"/>
                  </a:schemeClr>
                </a:solidFill>
                <a:sym typeface="+mn-ea"/>
              </a:rPr>
            </a:br>
            <a:r>
              <a:rPr lang="en-US" sz="2800" dirty="0">
                <a:sym typeface="+mn-ea"/>
              </a:rPr>
              <a:t/>
            </a:r>
            <a:br>
              <a:rPr lang="en-US" sz="2800" dirty="0">
                <a:sym typeface="+mn-ea"/>
              </a:rPr>
            </a:br>
            <a:r>
              <a:rPr lang="en-US" sz="2800" dirty="0">
                <a:solidFill>
                  <a:srgbClr val="FFC000"/>
                </a:solidFill>
                <a:latin typeface="Times New Roman" panose="02020603050405020304" pitchFamily="18" charset="0"/>
                <a:cs typeface="Times New Roman" panose="02020603050405020304" pitchFamily="18" charset="0"/>
              </a:rPr>
              <a:t>II. CÂY NHỊ PHÂN TÌM KIẾM</a:t>
            </a:r>
            <a:endParaRPr lang="en-US" sz="3100"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524000" y="1167897"/>
            <a:ext cx="9144000" cy="4568693"/>
          </a:xfrm>
        </p:spPr>
        <p:txBody>
          <a:bodyPr>
            <a:normAutofit/>
          </a:bodyPr>
          <a:lstStyle/>
          <a:p>
            <a:pPr algn="l"/>
            <a:r>
              <a:rPr lang="en-US" dirty="0">
                <a:solidFill>
                  <a:schemeClr val="tx1"/>
                </a:solidFill>
                <a:latin typeface="Times New Roman" panose="02020603050405020304" pitchFamily="18" charset="0"/>
                <a:cs typeface="Times New Roman" panose="02020603050405020304" pitchFamily="18" charset="0"/>
              </a:rPr>
              <a:t>PHÂN TÍCH ĐỘ PHỨC TẠP:</a:t>
            </a:r>
          </a:p>
          <a:p>
            <a:pPr algn="l"/>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Giống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nhưu</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cây</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tìm</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kiếm</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nhị</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phân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thông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thường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cây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đỏ</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đen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phép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việc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tìm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kiếm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chèn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xóa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trong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thời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gian</a:t>
            </a:r>
            <a:r>
              <a:rPr lang="en-US" dirty="0">
                <a:solidFill>
                  <a:schemeClr val="tx1"/>
                </a:solidFill>
                <a:latin typeface="Times New Roman" panose="02020603050405020304" pitchFamily="18" charset="0"/>
                <a:cs typeface="Times New Roman" panose="02020603050405020304" pitchFamily="18" charset="0"/>
              </a:rPr>
              <a:t> O(log2N).</a:t>
            </a:r>
          </a:p>
          <a:p>
            <a:pPr algn="l"/>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Khi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cây</a:t>
            </a:r>
            <a:r>
              <a:rPr lang="en-US" dirty="0">
                <a:solidFill>
                  <a:schemeClr val="tx1"/>
                </a:solidFill>
                <a:latin typeface="Times New Roman" panose="02020603050405020304" pitchFamily="18" charset="0"/>
                <a:cs typeface="Times New Roman" panose="02020603050405020304" pitchFamily="18" charset="0"/>
              </a:rPr>
              <a:t> 1 </a:t>
            </a:r>
            <a:r>
              <a:rPr lang="en-US" dirty="0" err="1">
                <a:solidFill>
                  <a:schemeClr val="tx1"/>
                </a:solidFill>
                <a:latin typeface="Times New Roman" panose="02020603050405020304" pitchFamily="18" charset="0"/>
                <a:cs typeface="Times New Roman" panose="02020603050405020304" pitchFamily="18" charset="0"/>
              </a:rPr>
              <a:t>nhánh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sẽ</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trở</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thành</a:t>
            </a:r>
            <a:r>
              <a:rPr lang="en-US" dirty="0">
                <a:solidFill>
                  <a:schemeClr val="tx1"/>
                </a:solidFill>
                <a:latin typeface="Times New Roman" panose="02020603050405020304" pitchFamily="18" charset="0"/>
                <a:cs typeface="Times New Roman" panose="02020603050405020304" pitchFamily="18" charset="0"/>
              </a:rPr>
              <a:t> DSLK, </a:t>
            </a: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sẽ</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thành</a:t>
            </a:r>
            <a:r>
              <a:rPr lang="en-US" dirty="0">
                <a:solidFill>
                  <a:schemeClr val="tx1"/>
                </a:solidFill>
                <a:latin typeface="Times New Roman" panose="02020603050405020304" pitchFamily="18" charset="0"/>
                <a:cs typeface="Times New Roman" panose="02020603050405020304" pitchFamily="18" charset="0"/>
              </a:rPr>
              <a:t> 1 </a:t>
            </a:r>
            <a:r>
              <a:rPr lang="en-US" dirty="0" err="1">
                <a:solidFill>
                  <a:schemeClr val="tx1"/>
                </a:solidFill>
                <a:latin typeface="Times New Roman" panose="02020603050405020304" pitchFamily="18" charset="0"/>
                <a:cs typeface="Times New Roman" panose="02020603050405020304" pitchFamily="18" charset="0"/>
              </a:rPr>
              <a:t>chiều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thay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vì</a:t>
            </a:r>
            <a:r>
              <a:rPr lang="en-US" dirty="0">
                <a:solidFill>
                  <a:schemeClr val="tx1"/>
                </a:solidFill>
                <a:latin typeface="Times New Roman" panose="02020603050405020304" pitchFamily="18" charset="0"/>
                <a:cs typeface="Times New Roman" panose="02020603050405020304" pitchFamily="18" charset="0"/>
              </a:rPr>
              <a:t> 2 </a:t>
            </a:r>
            <a:r>
              <a:rPr lang="en-US" dirty="0" err="1">
                <a:solidFill>
                  <a:schemeClr val="tx1"/>
                </a:solidFill>
                <a:latin typeface="Times New Roman" panose="02020603050405020304" pitchFamily="18" charset="0"/>
                <a:cs typeface="Times New Roman" panose="02020603050405020304" pitchFamily="18" charset="0"/>
              </a:rPr>
              <a:t>chiều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Trong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trường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hợp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này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thời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truy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xuất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giảm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về</a:t>
            </a:r>
            <a:r>
              <a:rPr lang="en-US" dirty="0">
                <a:solidFill>
                  <a:schemeClr val="tx1"/>
                </a:solidFill>
                <a:latin typeface="Times New Roman" panose="02020603050405020304" pitchFamily="18" charset="0"/>
                <a:cs typeface="Times New Roman" panose="02020603050405020304" pitchFamily="18" charset="0"/>
              </a:rPr>
              <a:t> O(N), </a:t>
            </a:r>
            <a:r>
              <a:rPr lang="en-US" dirty="0" err="1">
                <a:solidFill>
                  <a:schemeClr val="tx1"/>
                </a:solidFill>
                <a:latin typeface="Times New Roman" panose="02020603050405020304" pitchFamily="18" charset="0"/>
                <a:cs typeface="Times New Roman" panose="02020603050405020304" pitchFamily="18" charset="0"/>
              </a:rPr>
              <a:t>thay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vì</a:t>
            </a:r>
            <a:r>
              <a:rPr lang="en-US" dirty="0">
                <a:solidFill>
                  <a:schemeClr val="tx1"/>
                </a:solidFill>
                <a:latin typeface="Times New Roman" panose="02020603050405020304" pitchFamily="18" charset="0"/>
                <a:cs typeface="Times New Roman" panose="02020603050405020304" pitchFamily="18" charset="0"/>
              </a:rPr>
              <a:t> O(</a:t>
            </a:r>
            <a:r>
              <a:rPr lang="en-US" dirty="0" err="1">
                <a:solidFill>
                  <a:schemeClr val="tx1"/>
                </a:solidFill>
                <a:latin typeface="Times New Roman" panose="02020603050405020304" pitchFamily="18" charset="0"/>
                <a:cs typeface="Times New Roman" panose="02020603050405020304" pitchFamily="18" charset="0"/>
              </a:rPr>
              <a:t>logN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cây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bằng</a:t>
            </a:r>
            <a:endParaRPr lang="en-US" dirty="0">
              <a:solidFill>
                <a:schemeClr val="tx1"/>
              </a:solidFill>
              <a:latin typeface="Times New Roman" panose="02020603050405020304" pitchFamily="18" charset="0"/>
              <a:cs typeface="Times New Roman" panose="02020603050405020304" pitchFamily="18" charset="0"/>
            </a:endParaRPr>
          </a:p>
          <a:p>
            <a:pPr algn="l"/>
            <a:r>
              <a:rPr lang="en-US" dirty="0" err="1">
                <a:solidFill>
                  <a:schemeClr val="tx1"/>
                </a:solidFill>
                <a:latin typeface="Times New Roman" panose="02020603050405020304" pitchFamily="18" charset="0"/>
                <a:cs typeface="Times New Roman" panose="02020603050405020304" pitchFamily="18" charset="0"/>
              </a:rPr>
              <a:t>Để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đảm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thời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truy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xuất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nhanh</a:t>
            </a:r>
            <a:r>
              <a:rPr lang="en-US" dirty="0">
                <a:solidFill>
                  <a:schemeClr val="tx1"/>
                </a:solidFill>
                <a:latin typeface="Times New Roman" panose="02020603050405020304" pitchFamily="18" charset="0"/>
                <a:cs typeface="Times New Roman" panose="02020603050405020304" pitchFamily="18" charset="0"/>
              </a:rPr>
              <a:t> O(</a:t>
            </a:r>
            <a:r>
              <a:rPr lang="en-US" dirty="0" err="1">
                <a:solidFill>
                  <a:schemeClr val="tx1"/>
                </a:solidFill>
                <a:latin typeface="Times New Roman" panose="02020603050405020304" pitchFamily="18" charset="0"/>
                <a:cs typeface="Times New Roman" panose="02020603050405020304" pitchFamily="18" charset="0"/>
              </a:rPr>
              <a:t>logN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cây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chúng</a:t>
            </a:r>
            <a:r>
              <a:rPr lang="en-US" dirty="0">
                <a:solidFill>
                  <a:schemeClr val="tx1"/>
                </a:solidFill>
                <a:latin typeface="Times New Roman" panose="02020603050405020304" pitchFamily="18" charset="0"/>
                <a:cs typeface="Times New Roman" panose="02020603050405020304" pitchFamily="18" charset="0"/>
              </a:rPr>
              <a:t> ta </a:t>
            </a:r>
            <a:r>
              <a:rPr lang="en-US" dirty="0" err="1">
                <a:solidFill>
                  <a:schemeClr val="tx1"/>
                </a:solidFill>
                <a:latin typeface="Times New Roman" panose="02020603050405020304" pitchFamily="18" charset="0"/>
                <a:cs typeface="Times New Roman" panose="02020603050405020304" pitchFamily="18" charset="0"/>
              </a:rPr>
              <a:t>phải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đảm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cây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luôn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luôn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bằng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ít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cũng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cây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bằng</a:t>
            </a:r>
            <a:r>
              <a:rPr lang="en-US" dirty="0">
                <a:solidFill>
                  <a:schemeClr val="tx1"/>
                </a:solidFill>
                <a:latin typeface="Times New Roman" panose="02020603050405020304" pitchFamily="18" charset="0"/>
                <a:cs typeface="Times New Roman" panose="02020603050405020304" pitchFamily="18" charset="0"/>
              </a:rPr>
              <a:t>).</a:t>
            </a:r>
          </a:p>
          <a:p>
            <a:pPr algn="l"/>
            <a:r>
              <a:rPr lang="en-US" dirty="0" err="1">
                <a:solidFill>
                  <a:schemeClr val="tx1"/>
                </a:solidFill>
                <a:latin typeface="Times New Roman" panose="02020603050405020304" pitchFamily="18" charset="0"/>
                <a:cs typeface="Times New Roman" panose="02020603050405020304" pitchFamily="18" charset="0"/>
              </a:rPr>
              <a:t>Trong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cây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đỏ</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đen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việc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bằng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thực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chèn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xóa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thêm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thì</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thủ</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tục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chèn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sẽ</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kiểm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xem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tính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chất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bằng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cây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bị</a:t>
            </a:r>
            <a:r>
              <a:rPr lang="en-US" dirty="0">
                <a:solidFill>
                  <a:schemeClr val="tx1"/>
                </a:solidFill>
                <a:latin typeface="Times New Roman" panose="02020603050405020304" pitchFamily="18" charset="0"/>
                <a:cs typeface="Times New Roman" panose="02020603050405020304" pitchFamily="18" charset="0"/>
              </a:rPr>
              <a:t> vi </a:t>
            </a:r>
            <a:r>
              <a:rPr lang="en-US" dirty="0" err="1">
                <a:solidFill>
                  <a:schemeClr val="tx1"/>
                </a:solidFill>
                <a:latin typeface="Times New Roman" panose="02020603050405020304" pitchFamily="18" charset="0"/>
                <a:cs typeface="Times New Roman" panose="02020603050405020304" pitchFamily="18" charset="0"/>
              </a:rPr>
              <a:t>phạm</a:t>
            </a:r>
            <a:r>
              <a:rPr lang="en-US" dirty="0">
                <a:solidFill>
                  <a:schemeClr val="tx1"/>
                </a:solidFill>
                <a:latin typeface="Times New Roman" panose="02020603050405020304" pitchFamily="18" charset="0"/>
                <a:cs typeface="Times New Roman" panose="02020603050405020304" pitchFamily="18" charset="0"/>
              </a:rPr>
              <a:t> hay </a:t>
            </a:r>
            <a:r>
              <a:rPr lang="en-US" dirty="0" err="1">
                <a:solidFill>
                  <a:schemeClr val="tx1"/>
                </a:solidFill>
                <a:latin typeface="Times New Roman" panose="02020603050405020304" pitchFamily="18" charset="0"/>
                <a:cs typeface="Times New Roman" panose="02020603050405020304" pitchFamily="18" charset="0"/>
              </a:rPr>
              <a:t>không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Nếu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sẽ</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xây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dựng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cấu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trúc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cây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Bằng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này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cây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luôn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bằng</a:t>
            </a:r>
            <a:r>
              <a:rPr lang="en-US" dirty="0">
                <a:solidFill>
                  <a:schemeClr val="accent1">
                    <a:lumMod val="5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04258449"/>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9"/>
            <a:ext cx="9404723" cy="525056"/>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103312" y="1186004"/>
            <a:ext cx="9516403" cy="5062395"/>
          </a:xfrm>
        </p:spPr>
        <p:txBody>
          <a:bodyPr>
            <a:normAutofit lnSpcReduction="10000"/>
          </a:bodyPr>
          <a:lstStyle/>
          <a:p>
            <a:pPr marL="0" indent="0">
              <a:buNone/>
            </a:pPr>
            <a:r>
              <a:rPr lang="en-US" sz="1400" dirty="0" smtClean="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CNPTK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t>	    </a:t>
            </a:r>
            <a:r>
              <a:rPr lang="en-US" sz="2400" dirty="0">
                <a:latin typeface="Times New Roman" panose="02020603050405020304" pitchFamily="18" charset="0"/>
                <a:cs typeface="Times New Roman" panose="02020603050405020304" pitchFamily="18" charset="0"/>
              </a:rPr>
              <a:t>3.2.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3.2.4. </a:t>
            </a:r>
            <a:r>
              <a:rPr lang="en-US" sz="2400" dirty="0" err="1" smtClean="0">
                <a:latin typeface="Times New Roman" panose="02020603050405020304" pitchFamily="18" charset="0"/>
                <a:cs typeface="Times New Roman" panose="02020603050405020304" pitchFamily="18" charset="0"/>
              </a:rPr>
              <a:t>Cây</a:t>
            </a:r>
            <a:r>
              <a:rPr lang="en-US" sz="2400" dirty="0" smtClean="0">
                <a:latin typeface="Times New Roman" panose="02020603050405020304" pitchFamily="18" charset="0"/>
                <a:cs typeface="Times New Roman" panose="02020603050405020304" pitchFamily="18" charset="0"/>
              </a:rPr>
              <a:t> 2-3-4</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92D050"/>
                </a:solidFill>
                <a:latin typeface="Times New Roman" panose="02020603050405020304" pitchFamily="18" charset="0"/>
                <a:cs typeface="Times New Roman" panose="02020603050405020304" pitchFamily="18" charset="0"/>
              </a:rPr>
              <a:t>		    </a:t>
            </a:r>
            <a:r>
              <a:rPr lang="en-US" sz="2400" dirty="0" smtClean="0">
                <a:solidFill>
                  <a:srgbClr val="92D050"/>
                </a:solidFill>
                <a:latin typeface="Times New Roman" panose="02020603050405020304" pitchFamily="18" charset="0"/>
                <a:cs typeface="Times New Roman" panose="02020603050405020304" pitchFamily="18" charset="0"/>
              </a:rPr>
              <a:t>3.2.4.1. </a:t>
            </a:r>
            <a:r>
              <a:rPr lang="en-US" sz="2400" dirty="0" err="1" smtClean="0">
                <a:solidFill>
                  <a:srgbClr val="92D050"/>
                </a:solidFill>
                <a:latin typeface="Times New Roman" panose="02020603050405020304" pitchFamily="18" charset="0"/>
                <a:cs typeface="Times New Roman" panose="02020603050405020304" pitchFamily="18" charset="0"/>
              </a:rPr>
              <a:t>Giới</a:t>
            </a:r>
            <a:r>
              <a:rPr lang="en-US" sz="2400" dirty="0" smtClean="0">
                <a:solidFill>
                  <a:srgbClr val="92D050"/>
                </a:solidFill>
                <a:latin typeface="Times New Roman" panose="02020603050405020304" pitchFamily="18" charset="0"/>
                <a:cs typeface="Times New Roman" panose="02020603050405020304" pitchFamily="18" charset="0"/>
              </a:rPr>
              <a:t> </a:t>
            </a:r>
            <a:r>
              <a:rPr lang="en-US" sz="2400" dirty="0" err="1" smtClean="0">
                <a:solidFill>
                  <a:srgbClr val="92D050"/>
                </a:solidFill>
                <a:latin typeface="Times New Roman" panose="02020603050405020304" pitchFamily="18" charset="0"/>
                <a:cs typeface="Times New Roman" panose="02020603050405020304" pitchFamily="18" charset="0"/>
              </a:rPr>
              <a:t>thiệu</a:t>
            </a:r>
            <a:r>
              <a:rPr lang="en-US" sz="1600" dirty="0" smtClean="0">
                <a:solidFill>
                  <a:srgbClr val="92D050"/>
                </a:solidFill>
                <a:latin typeface="Times New Roman" panose="02020603050405020304" pitchFamily="18" charset="0"/>
                <a:cs typeface="Times New Roman" panose="02020603050405020304" pitchFamily="18" charset="0"/>
              </a:rPr>
              <a:t>.</a:t>
            </a:r>
            <a:endParaRPr lang="en-US" sz="1400" dirty="0">
              <a:latin typeface="Times New Roman" pitchFamily="18" charset="0"/>
              <a:cs typeface="Times New Roman" pitchFamily="18" charset="0"/>
            </a:endParaRPr>
          </a:p>
          <a:p>
            <a:pPr marL="685800" lvl="1">
              <a:buFont typeface="Wingdings" panose="05000000000000000000" pitchFamily="2" charset="2"/>
              <a:buChar char="v"/>
            </a:pPr>
            <a:r>
              <a:rPr lang="en-US" dirty="0">
                <a:latin typeface="Times New Roman" pitchFamily="18" charset="0"/>
                <a:cs typeface="Times New Roman" pitchFamily="18" charset="0"/>
              </a:rPr>
              <a:t>   </a:t>
            </a:r>
            <a:r>
              <a:rPr lang="en-US" sz="2000" dirty="0">
                <a:latin typeface="Times New Roman" pitchFamily="18" charset="0"/>
                <a:cs typeface="Times New Roman" pitchFamily="18" charset="0"/>
              </a:rPr>
              <a:t>C</a:t>
            </a:r>
            <a:r>
              <a:rPr lang="vi-VN" sz="2000" dirty="0">
                <a:latin typeface="Times New Roman" pitchFamily="18" charset="0"/>
                <a:cs typeface="Times New Roman" pitchFamily="18" charset="0"/>
              </a:rPr>
              <a:t>ây 2-3-4 là câ</a:t>
            </a:r>
            <a:r>
              <a:rPr lang="en-US" sz="2000" dirty="0">
                <a:latin typeface="Times New Roman" pitchFamily="18" charset="0"/>
                <a:cs typeface="Times New Roman" pitchFamily="18" charset="0"/>
              </a:rPr>
              <a:t>y</a:t>
            </a:r>
            <a:r>
              <a:rPr lang="vi-VN" sz="2000" dirty="0">
                <a:latin typeface="Times New Roman" pitchFamily="18" charset="0"/>
                <a:cs typeface="Times New Roman" pitchFamily="18" charset="0"/>
              </a:rPr>
              <a:t> nhiều nhánh mà mỗi </a:t>
            </a:r>
            <a:r>
              <a:rPr lang="en-US" sz="2000" u="sng" dirty="0" err="1">
                <a:latin typeface="Times New Roman" pitchFamily="18" charset="0"/>
                <a:cs typeface="Times New Roman" pitchFamily="18" charset="0"/>
              </a:rPr>
              <a:t>nút</a:t>
            </a:r>
            <a:r>
              <a:rPr lang="vi-VN" sz="2000" dirty="0">
                <a:latin typeface="Times New Roman" pitchFamily="18" charset="0"/>
                <a:cs typeface="Times New Roman" pitchFamily="18" charset="0"/>
              </a:rPr>
              <a:t> của nó có thể có đến bốn nút con và ba </a:t>
            </a:r>
            <a:r>
              <a:rPr lang="en-US" sz="2000" dirty="0" err="1">
                <a:latin typeface="Times New Roman" pitchFamily="18" charset="0"/>
                <a:cs typeface="Times New Roman" pitchFamily="18" charset="0"/>
              </a:rPr>
              <a:t>khoá</a:t>
            </a: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.Cây 2-3-4 là cây cân bằng giống như cây đỏ-đen, tuy nhiên ít hiệu quả hơn nhưng ngược lại dễ lập trình hơn.</a:t>
            </a:r>
          </a:p>
          <a:p>
            <a:pPr marL="685800" lvl="1">
              <a:buFont typeface="Wingdings" panose="05000000000000000000" pitchFamily="2" charset="2"/>
              <a:buChar char="v"/>
            </a:pP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Các số 2, 3, 4 trong cụm từ 2-3-4 có ý nghĩa là khả năng có 2-3 hoặc 4 liên kết đến các nút con có thể có được trong một nút cho trước.</a:t>
            </a:r>
          </a:p>
          <a:p>
            <a:pPr marL="685800" lvl="1">
              <a:buFont typeface="Wingdings" panose="05000000000000000000" pitchFamily="2" charset="2"/>
              <a:buChar char="v"/>
            </a:pP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Với mọi nút lá</a:t>
            </a: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thì không có nút con, nhưng có thể chứa 1, 2 hoặc 3 </a:t>
            </a:r>
            <a:r>
              <a:rPr lang="en-US" sz="2000" dirty="0" err="1">
                <a:latin typeface="Times New Roman" pitchFamily="18" charset="0"/>
                <a:cs typeface="Times New Roman" pitchFamily="18" charset="0"/>
              </a:rPr>
              <a:t>khoá</a:t>
            </a:r>
            <a:r>
              <a:rPr lang="vi-VN" sz="2000" dirty="0">
                <a:latin typeface="Times New Roman" pitchFamily="18" charset="0"/>
                <a:cs typeface="Times New Roman" pitchFamily="18" charset="0"/>
              </a:rPr>
              <a:t>, không có nút rỗng. </a:t>
            </a:r>
            <a:endParaRPr lang="en-US" sz="2000" dirty="0">
              <a:latin typeface="Times New Roman" pitchFamily="18" charset="0"/>
              <a:cs typeface="Times New Roman" pitchFamily="18" charset="0"/>
            </a:endParaRPr>
          </a:p>
          <a:p>
            <a:pPr marL="685800" lvl="1">
              <a:buFont typeface="Wingdings" panose="05000000000000000000" pitchFamily="2" charset="2"/>
              <a:buChar char="v"/>
            </a:pP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Trong cây 2-3-4 mỗi nút có ít nhất là hai liên kết, trừ nút lá (nút không có nút con</a:t>
            </a:r>
            <a:r>
              <a:rPr lang="vi-VN" sz="2000"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5446136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681" y="236144"/>
            <a:ext cx="8451866" cy="533400"/>
          </a:xfrm>
        </p:spPr>
        <p:txBody>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9790" y="769544"/>
            <a:ext cx="9650994" cy="5848539"/>
          </a:xfrm>
        </p:spPr>
        <p:txBody>
          <a:bodyPr>
            <a:normAutofit fontScale="62500" lnSpcReduction="20000"/>
          </a:bodyPr>
          <a:lstStyle/>
          <a:p>
            <a:pPr marL="0" indent="0">
              <a:buNone/>
            </a:pPr>
            <a:r>
              <a:rPr lang="en-US" sz="1400" dirty="0" smtClean="0">
                <a:latin typeface="Times New Roman" pitchFamily="18" charset="0"/>
                <a:cs typeface="Times New Roman" pitchFamily="18" charset="0"/>
              </a:rPr>
              <a:t>	</a:t>
            </a:r>
            <a:r>
              <a:rPr lang="en-US" sz="3800" dirty="0">
                <a:latin typeface="Times New Roman" panose="02020603050405020304" pitchFamily="18" charset="0"/>
                <a:cs typeface="Times New Roman" panose="02020603050405020304" pitchFamily="18" charset="0"/>
              </a:rPr>
              <a:t>3. </a:t>
            </a:r>
            <a:r>
              <a:rPr lang="en-US" sz="3800" dirty="0" err="1">
                <a:latin typeface="Times New Roman" panose="02020603050405020304" pitchFamily="18" charset="0"/>
                <a:cs typeface="Times New Roman" panose="02020603050405020304" pitchFamily="18" charset="0"/>
              </a:rPr>
              <a:t>Các</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loại</a:t>
            </a:r>
            <a:r>
              <a:rPr lang="en-US" sz="3800" dirty="0">
                <a:latin typeface="Times New Roman" panose="02020603050405020304" pitchFamily="18" charset="0"/>
                <a:cs typeface="Times New Roman" panose="02020603050405020304" pitchFamily="18" charset="0"/>
              </a:rPr>
              <a:t> CNPTK </a:t>
            </a:r>
            <a:r>
              <a:rPr lang="en-US" sz="3800" dirty="0" err="1">
                <a:latin typeface="Times New Roman" panose="02020603050405020304" pitchFamily="18" charset="0"/>
                <a:cs typeface="Times New Roman" panose="02020603050405020304" pitchFamily="18" charset="0"/>
              </a:rPr>
              <a:t>và</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ví</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dụ</a:t>
            </a:r>
            <a:endParaRPr lang="en-US" sz="3800" dirty="0">
              <a:latin typeface="Times New Roman" panose="02020603050405020304" pitchFamily="18" charset="0"/>
              <a:cs typeface="Times New Roman" panose="02020603050405020304" pitchFamily="18" charset="0"/>
            </a:endParaRPr>
          </a:p>
          <a:p>
            <a:pPr marL="0" indent="0">
              <a:buNone/>
            </a:pPr>
            <a:r>
              <a:rPr lang="en-US" sz="3800" dirty="0"/>
              <a:t>	    </a:t>
            </a:r>
            <a:r>
              <a:rPr lang="en-US" sz="3800" dirty="0">
                <a:latin typeface="Times New Roman" panose="02020603050405020304" pitchFamily="18" charset="0"/>
                <a:cs typeface="Times New Roman" panose="02020603050405020304" pitchFamily="18" charset="0"/>
              </a:rPr>
              <a:t>3.2. </a:t>
            </a:r>
            <a:r>
              <a:rPr lang="en-US" sz="3800" dirty="0" err="1">
                <a:latin typeface="Times New Roman" panose="02020603050405020304" pitchFamily="18" charset="0"/>
                <a:cs typeface="Times New Roman" panose="02020603050405020304" pitchFamily="18" charset="0"/>
              </a:rPr>
              <a:t>Các</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ví</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dụ</a:t>
            </a:r>
            <a:endParaRPr lang="en-US" sz="3800" dirty="0">
              <a:latin typeface="Times New Roman" panose="02020603050405020304" pitchFamily="18" charset="0"/>
              <a:cs typeface="Times New Roman" panose="02020603050405020304" pitchFamily="18" charset="0"/>
            </a:endParaRPr>
          </a:p>
          <a:p>
            <a:pPr marL="0" indent="0">
              <a:buNone/>
            </a:pPr>
            <a:r>
              <a:rPr lang="en-US" sz="3800" dirty="0">
                <a:latin typeface="Times New Roman" panose="02020603050405020304" pitchFamily="18" charset="0"/>
                <a:cs typeface="Times New Roman" panose="02020603050405020304" pitchFamily="18" charset="0"/>
              </a:rPr>
              <a:t>		</a:t>
            </a:r>
            <a:r>
              <a:rPr lang="en-US" sz="3800" dirty="0" smtClean="0">
                <a:latin typeface="Times New Roman" panose="02020603050405020304" pitchFamily="18" charset="0"/>
                <a:cs typeface="Times New Roman" panose="02020603050405020304" pitchFamily="18" charset="0"/>
              </a:rPr>
              <a:t>3.2.4. </a:t>
            </a:r>
            <a:r>
              <a:rPr lang="en-US" sz="3800" dirty="0" err="1">
                <a:latin typeface="Times New Roman" panose="02020603050405020304" pitchFamily="18" charset="0"/>
                <a:cs typeface="Times New Roman" panose="02020603050405020304" pitchFamily="18" charset="0"/>
              </a:rPr>
              <a:t>Cây</a:t>
            </a:r>
            <a:r>
              <a:rPr lang="en-US" sz="3800" dirty="0">
                <a:latin typeface="Times New Roman" panose="02020603050405020304" pitchFamily="18" charset="0"/>
                <a:cs typeface="Times New Roman" panose="02020603050405020304" pitchFamily="18" charset="0"/>
              </a:rPr>
              <a:t> </a:t>
            </a:r>
            <a:r>
              <a:rPr lang="en-US" sz="3800" dirty="0" smtClean="0">
                <a:latin typeface="Times New Roman" pitchFamily="18" charset="0"/>
                <a:cs typeface="Times New Roman" pitchFamily="18" charset="0"/>
              </a:rPr>
              <a:t>2-3-4</a:t>
            </a:r>
          </a:p>
          <a:p>
            <a:pPr marL="0" indent="0">
              <a:buNone/>
            </a:pPr>
            <a:r>
              <a:rPr lang="vi-VN" sz="2600" dirty="0" smtClean="0">
                <a:latin typeface="Times New Roman" pitchFamily="18" charset="0"/>
                <a:cs typeface="Times New Roman" pitchFamily="18" charset="0"/>
              </a:rPr>
              <a:t>Đối </a:t>
            </a:r>
            <a:r>
              <a:rPr lang="vi-VN" sz="2600" dirty="0">
                <a:latin typeface="Times New Roman" pitchFamily="18" charset="0"/>
                <a:cs typeface="Times New Roman" pitchFamily="18" charset="0"/>
              </a:rPr>
              <a:t>với các node không phải là lá, có thể có 3 cách sắp xếp sau:</a:t>
            </a:r>
            <a:endParaRPr lang="en-US" sz="2600" dirty="0">
              <a:latin typeface="Times New Roman" pitchFamily="18" charset="0"/>
              <a:cs typeface="Times New Roman" pitchFamily="18" charset="0"/>
            </a:endParaRPr>
          </a:p>
          <a:p>
            <a:pPr lvl="1"/>
            <a:r>
              <a:rPr lang="vi-VN" sz="2600" dirty="0">
                <a:latin typeface="Times New Roman" pitchFamily="18" charset="0"/>
                <a:cs typeface="Times New Roman" pitchFamily="18" charset="0"/>
              </a:rPr>
              <a:t>Một node chứa</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một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khoá</a:t>
            </a:r>
            <a:r>
              <a:rPr lang="vi-VN" sz="2600" dirty="0">
                <a:latin typeface="Times New Roman" pitchFamily="18" charset="0"/>
                <a:cs typeface="Times New Roman" pitchFamily="18" charset="0"/>
              </a:rPr>
              <a:t> thì luôn luôn có 2 con</a:t>
            </a:r>
            <a:r>
              <a:rPr lang="en-US" sz="2600" dirty="0">
                <a:latin typeface="Times New Roman" pitchFamily="18" charset="0"/>
                <a:cs typeface="Times New Roman" pitchFamily="18" charset="0"/>
              </a:rPr>
              <a:t> (32-node)</a:t>
            </a:r>
            <a:r>
              <a:rPr lang="vi-VN" sz="2600" dirty="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lvl="1"/>
            <a:r>
              <a:rPr lang="vi-VN" sz="2600" dirty="0">
                <a:latin typeface="Times New Roman" pitchFamily="18" charset="0"/>
                <a:cs typeface="Times New Roman" pitchFamily="18" charset="0"/>
              </a:rPr>
              <a:t>Một node chứa  hai </a:t>
            </a:r>
            <a:r>
              <a:rPr lang="en-US" sz="2600" dirty="0" err="1">
                <a:latin typeface="Times New Roman" pitchFamily="18" charset="0"/>
                <a:cs typeface="Times New Roman" pitchFamily="18" charset="0"/>
              </a:rPr>
              <a:t>khoá</a:t>
            </a:r>
            <a:r>
              <a:rPr lang="vi-VN" sz="2600" dirty="0">
                <a:latin typeface="Times New Roman" pitchFamily="18" charset="0"/>
                <a:cs typeface="Times New Roman" pitchFamily="18" charset="0"/>
              </a:rPr>
              <a:t> thì luôn luôn có 3 con</a:t>
            </a:r>
            <a:r>
              <a:rPr lang="en-US" sz="2600" dirty="0">
                <a:latin typeface="Times New Roman" pitchFamily="18" charset="0"/>
                <a:cs typeface="Times New Roman" pitchFamily="18" charset="0"/>
              </a:rPr>
              <a:t> (3-node)</a:t>
            </a:r>
            <a:r>
              <a:rPr lang="vi-VN" sz="2600" dirty="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lvl="1"/>
            <a:r>
              <a:rPr lang="vi-VN" sz="2600" dirty="0">
                <a:latin typeface="Times New Roman" pitchFamily="18" charset="0"/>
                <a:cs typeface="Times New Roman" pitchFamily="18" charset="0"/>
              </a:rPr>
              <a:t>Một node chứa  ba </a:t>
            </a:r>
            <a:r>
              <a:rPr lang="en-US" sz="2600" dirty="0" err="1">
                <a:latin typeface="Times New Roman" pitchFamily="18" charset="0"/>
                <a:cs typeface="Times New Roman" pitchFamily="18" charset="0"/>
              </a:rPr>
              <a:t>khoá</a:t>
            </a:r>
            <a:r>
              <a:rPr lang="vi-VN" sz="2600" dirty="0">
                <a:latin typeface="Times New Roman" pitchFamily="18" charset="0"/>
                <a:cs typeface="Times New Roman" pitchFamily="18" charset="0"/>
              </a:rPr>
              <a:t> thì luôn luôn có 4 con</a:t>
            </a:r>
            <a:r>
              <a:rPr lang="en-US" sz="2600" dirty="0">
                <a:latin typeface="Times New Roman" pitchFamily="18" charset="0"/>
                <a:cs typeface="Times New Roman" pitchFamily="18" charset="0"/>
              </a:rPr>
              <a:t> (4-node)</a:t>
            </a:r>
            <a:r>
              <a:rPr lang="vi-VN" sz="1400"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lvl="1"/>
            <a:endParaRPr lang="en-US" sz="1400" dirty="0">
              <a:latin typeface="Times New Roman" pitchFamily="18" charset="0"/>
              <a:cs typeface="Times New Roman" pitchFamily="18" charset="0"/>
            </a:endParaRPr>
          </a:p>
          <a:p>
            <a:pPr marL="457200" lvl="1" indent="0">
              <a:buNone/>
            </a:pPr>
            <a:endParaRPr lang="en-US" sz="1400" dirty="0">
              <a:latin typeface="Times New Roman" pitchFamily="18" charset="0"/>
              <a:cs typeface="Times New Roman" pitchFamily="18" charset="0"/>
            </a:endParaRPr>
          </a:p>
          <a:p>
            <a:pPr lvl="1"/>
            <a:endParaRPr lang="en-US" sz="1400" dirty="0">
              <a:latin typeface="Times New Roman" pitchFamily="18" charset="0"/>
              <a:cs typeface="Times New Roman" pitchFamily="18" charset="0"/>
            </a:endParaRPr>
          </a:p>
          <a:p>
            <a:pPr marL="457200" lvl="1" indent="0">
              <a:buNone/>
            </a:pPr>
            <a:endParaRPr lang="en-US" sz="1400" dirty="0">
              <a:latin typeface="Times New Roman" pitchFamily="18" charset="0"/>
              <a:cs typeface="Times New Roman" pitchFamily="18" charset="0"/>
            </a:endParaRPr>
          </a:p>
          <a:p>
            <a:pPr marL="457200" lvl="1" indent="0">
              <a:buNone/>
            </a:pPr>
            <a:endParaRPr lang="en-US" sz="1400" dirty="0">
              <a:latin typeface="Times New Roman" pitchFamily="18" charset="0"/>
              <a:cs typeface="Times New Roman" pitchFamily="18" charset="0"/>
            </a:endParaRPr>
          </a:p>
          <a:p>
            <a:pPr marL="457200" lvl="1" indent="0">
              <a:buNone/>
            </a:pPr>
            <a:endParaRPr lang="en-US" sz="1400" dirty="0">
              <a:latin typeface="Times New Roman" pitchFamily="18" charset="0"/>
              <a:cs typeface="Times New Roman" pitchFamily="18" charset="0"/>
            </a:endParaRPr>
          </a:p>
          <a:p>
            <a:pPr marL="457200" lvl="1" indent="0">
              <a:buNone/>
            </a:pPr>
            <a:endParaRPr lang="en-US" sz="1400" dirty="0">
              <a:latin typeface="Times New Roman" pitchFamily="18" charset="0"/>
              <a:cs typeface="Times New Roman" pitchFamily="18" charset="0"/>
            </a:endParaRPr>
          </a:p>
          <a:p>
            <a:pPr marL="457200" lvl="1" indent="0">
              <a:buNone/>
            </a:pPr>
            <a:endParaRPr lang="en-US" sz="1400" dirty="0">
              <a:latin typeface="Times New Roman" pitchFamily="18" charset="0"/>
              <a:cs typeface="Times New Roman" pitchFamily="18" charset="0"/>
            </a:endParaRPr>
          </a:p>
          <a:p>
            <a:pPr marL="457200" lvl="1" indent="0" algn="ctr">
              <a:buNone/>
            </a:pPr>
            <a:endParaRPr lang="en-US" sz="1400" dirty="0">
              <a:latin typeface="Times New Roman" pitchFamily="18" charset="0"/>
              <a:cs typeface="Times New Roman" pitchFamily="18" charset="0"/>
            </a:endParaRPr>
          </a:p>
          <a:p>
            <a:pPr marL="457200" lvl="1" indent="0" algn="ctr">
              <a:buNone/>
            </a:pPr>
            <a:r>
              <a:rPr lang="en-US" sz="1400" dirty="0">
                <a:latin typeface="Times New Roman" pitchFamily="18" charset="0"/>
                <a:cs typeface="Times New Roman" pitchFamily="18" charset="0"/>
              </a:rPr>
              <a:t>  </a:t>
            </a:r>
          </a:p>
          <a:p>
            <a:pPr marL="457200" lvl="1" indent="0" algn="ctr">
              <a:buNone/>
            </a:pPr>
            <a:r>
              <a:rPr lang="vi-VN" sz="3200" dirty="0">
                <a:solidFill>
                  <a:srgbClr val="00B0F0"/>
                </a:solidFill>
                <a:latin typeface="Times New Roman" pitchFamily="18" charset="0"/>
                <a:cs typeface="Times New Roman" pitchFamily="18" charset="0"/>
              </a:rPr>
              <a:t>Hình </a:t>
            </a:r>
            <a:r>
              <a:rPr lang="en-US" sz="3200" dirty="0" smtClean="0">
                <a:solidFill>
                  <a:srgbClr val="00B0F0"/>
                </a:solidFill>
                <a:latin typeface="Times New Roman" pitchFamily="18" charset="0"/>
                <a:cs typeface="Times New Roman" pitchFamily="18" charset="0"/>
              </a:rPr>
              <a:t>46</a:t>
            </a:r>
            <a:r>
              <a:rPr lang="vi-VN" sz="3200" dirty="0" smtClean="0">
                <a:solidFill>
                  <a:srgbClr val="00B0F0"/>
                </a:solidFill>
                <a:latin typeface="Times New Roman" pitchFamily="18" charset="0"/>
                <a:cs typeface="Times New Roman" pitchFamily="18" charset="0"/>
              </a:rPr>
              <a:t>. </a:t>
            </a:r>
            <a:r>
              <a:rPr lang="en-US" sz="3200" dirty="0">
                <a:solidFill>
                  <a:srgbClr val="00B0F0"/>
                </a:solidFill>
                <a:latin typeface="Times New Roman" pitchFamily="18" charset="0"/>
                <a:cs typeface="Times New Roman" pitchFamily="18" charset="0"/>
              </a:rPr>
              <a:t>C</a:t>
            </a:r>
            <a:r>
              <a:rPr lang="vi-VN" sz="3200" dirty="0">
                <a:solidFill>
                  <a:srgbClr val="00B0F0"/>
                </a:solidFill>
                <a:latin typeface="Times New Roman" pitchFamily="18" charset="0"/>
                <a:cs typeface="Times New Roman" pitchFamily="18" charset="0"/>
              </a:rPr>
              <a:t>ác trường hợp của cây 2-3-4</a:t>
            </a:r>
            <a:endParaRPr lang="en-US" sz="3200" dirty="0">
              <a:solidFill>
                <a:srgbClr val="00B0F0"/>
              </a:solidFill>
            </a:endParaRPr>
          </a:p>
          <a:p>
            <a:pPr marL="457200" lvl="1" indent="0" algn="ctr">
              <a:buNone/>
            </a:pPr>
            <a:endParaRPr lang="en-US" sz="1400" dirty="0"/>
          </a:p>
          <a:p>
            <a:r>
              <a:rPr lang="vi-VN" sz="2900" dirty="0">
                <a:latin typeface="Times New Roman" pitchFamily="18" charset="0"/>
                <a:cs typeface="Times New Roman" pitchFamily="18" charset="0"/>
              </a:rPr>
              <a:t>Một cây 2-3-4 có thể có đến bốn cây con, nên được gọi là cây nhiều nhánh bậc 4.</a:t>
            </a:r>
          </a:p>
          <a:p>
            <a:pPr marL="457200" lvl="1" indent="0">
              <a:buNone/>
            </a:pPr>
            <a:endParaRPr lang="en-US" sz="14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1396" y="3250194"/>
            <a:ext cx="6496050" cy="2066925"/>
          </a:xfrm>
          <a:prstGeom prst="rect">
            <a:avLst/>
          </a:prstGeom>
        </p:spPr>
      </p:pic>
    </p:spTree>
    <p:extLst>
      <p:ext uri="{BB962C8B-B14F-4D97-AF65-F5344CB8AC3E}">
        <p14:creationId xmlns:p14="http://schemas.microsoft.com/office/powerpoint/2010/main" val="21589932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721" y="452718"/>
            <a:ext cx="9082113" cy="579377"/>
          </a:xfrm>
        </p:spPr>
        <p:txBody>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032095"/>
            <a:ext cx="9453029" cy="5386811"/>
          </a:xfrm>
        </p:spPr>
        <p:txBody>
          <a:bodyPr>
            <a:normAutofit fontScale="85000" lnSpcReduction="10000"/>
          </a:bodyPr>
          <a:lstStyle/>
          <a:p>
            <a:pPr marL="0" indent="0">
              <a:buNone/>
            </a:pPr>
            <a:r>
              <a:rPr lang="en-US" sz="1600" dirty="0" smtClean="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CNPTK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t>	    </a:t>
            </a:r>
            <a:r>
              <a:rPr lang="en-US" sz="2400" dirty="0">
                <a:latin typeface="Times New Roman" panose="02020603050405020304" pitchFamily="18" charset="0"/>
                <a:cs typeface="Times New Roman" panose="02020603050405020304" pitchFamily="18" charset="0"/>
              </a:rPr>
              <a:t>3.2.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3.2.4. </a:t>
            </a:r>
            <a:r>
              <a:rPr lang="en-US" sz="2400" dirty="0" err="1">
                <a:latin typeface="Times New Roman" panose="02020603050405020304" pitchFamily="18" charset="0"/>
                <a:cs typeface="Times New Roman" panose="02020603050405020304" pitchFamily="18" charset="0"/>
              </a:rPr>
              <a:t>Cây</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itchFamily="18" charset="0"/>
                <a:cs typeface="Times New Roman" pitchFamily="18" charset="0"/>
              </a:rPr>
              <a:t>2-3-4</a:t>
            </a:r>
          </a:p>
          <a:p>
            <a:pPr marL="0" indent="0">
              <a:buNone/>
            </a:pPr>
            <a:r>
              <a:rPr lang="en-US" sz="2100" dirty="0" smtClean="0">
                <a:solidFill>
                  <a:srgbClr val="92D050"/>
                </a:solidFill>
                <a:latin typeface="Times New Roman" pitchFamily="18" charset="0"/>
                <a:cs typeface="Times New Roman" pitchFamily="18" charset="0"/>
              </a:rPr>
              <a:t>			3.2.4.</a:t>
            </a:r>
            <a:r>
              <a:rPr lang="vi-VN" sz="2100" dirty="0" smtClean="0">
                <a:solidFill>
                  <a:srgbClr val="92D050"/>
                </a:solidFill>
                <a:latin typeface="Times New Roman" pitchFamily="18" charset="0"/>
                <a:cs typeface="Times New Roman" pitchFamily="18" charset="0"/>
              </a:rPr>
              <a:t>2</a:t>
            </a:r>
            <a:r>
              <a:rPr lang="vi-VN" sz="2100" dirty="0">
                <a:solidFill>
                  <a:srgbClr val="92D050"/>
                </a:solidFill>
                <a:latin typeface="Times New Roman" pitchFamily="18" charset="0"/>
                <a:cs typeface="Times New Roman" pitchFamily="18" charset="0"/>
              </a:rPr>
              <a:t>. Tổ chức cây </a:t>
            </a:r>
            <a:r>
              <a:rPr lang="vi-VN" sz="2100" dirty="0" smtClean="0">
                <a:solidFill>
                  <a:srgbClr val="92D050"/>
                </a:solidFill>
                <a:latin typeface="Times New Roman" pitchFamily="18" charset="0"/>
                <a:cs typeface="Times New Roman" pitchFamily="18" charset="0"/>
              </a:rPr>
              <a:t>2-3-4</a:t>
            </a:r>
            <a:endParaRPr lang="en-US" sz="2100" dirty="0">
              <a:solidFill>
                <a:srgbClr val="92D050"/>
              </a:solidFill>
              <a:latin typeface="Times New Roman" pitchFamily="18" charset="0"/>
              <a:cs typeface="Times New Roman" pitchFamily="18" charset="0"/>
            </a:endParaRPr>
          </a:p>
          <a:p>
            <a:pPr>
              <a:buFont typeface="Courier New" pitchFamily="49" charset="0"/>
              <a:buChar char="o"/>
            </a:pPr>
            <a:r>
              <a:rPr lang="vi-VN" sz="1900" dirty="0">
                <a:latin typeface="Times New Roman" pitchFamily="18" charset="0"/>
                <a:cs typeface="Times New Roman" pitchFamily="18" charset="0"/>
              </a:rPr>
              <a:t>Các mục dữ liệu trong mỗi node được sắp xếp theo thứ tự tăng dần từ trái sang phải (sắp xếp từ thấp đến cao). </a:t>
            </a:r>
            <a:endParaRPr lang="en-US" sz="1900" dirty="0">
              <a:latin typeface="Times New Roman" pitchFamily="18" charset="0"/>
              <a:cs typeface="Times New Roman" pitchFamily="18" charset="0"/>
            </a:endParaRPr>
          </a:p>
          <a:p>
            <a:pPr>
              <a:buFont typeface="Courier New" pitchFamily="49" charset="0"/>
              <a:buChar char="o"/>
            </a:pPr>
            <a:r>
              <a:rPr lang="vi-VN" sz="1900" dirty="0">
                <a:latin typeface="Times New Roman" pitchFamily="18" charset="0"/>
                <a:cs typeface="Times New Roman" pitchFamily="18" charset="0"/>
              </a:rPr>
              <a:t>Trong cây tìm kiếm nhị phân, tất cả node của cây con bên trái có khoá nhỏ hơn khóa của node đang xét và tất cả node của cây con bên phải có khoá lớn hơn hoặc bằng khóa của</a:t>
            </a:r>
            <a:r>
              <a:rPr lang="en-US" sz="1900" dirty="0">
                <a:latin typeface="Times New Roman" pitchFamily="18" charset="0"/>
                <a:cs typeface="Times New Roman" pitchFamily="18" charset="0"/>
              </a:rPr>
              <a:t> </a:t>
            </a:r>
            <a:r>
              <a:rPr lang="vi-VN" sz="1900" dirty="0">
                <a:latin typeface="Times New Roman" pitchFamily="18" charset="0"/>
                <a:cs typeface="Times New Roman" pitchFamily="18" charset="0"/>
              </a:rPr>
              <a:t>node đang xét. Trong cây 2-3-4 thì nguyên tắc cũng giống như trên, nhưng có thêm một số điểm sau</a:t>
            </a:r>
            <a:r>
              <a:rPr lang="en-US" sz="1900" dirty="0">
                <a:latin typeface="Times New Roman" pitchFamily="18" charset="0"/>
                <a:cs typeface="Times New Roman" pitchFamily="18" charset="0"/>
              </a:rPr>
              <a:t> :</a:t>
            </a:r>
          </a:p>
          <a:p>
            <a:pPr marL="0" indent="0">
              <a:buNone/>
            </a:pPr>
            <a:endParaRPr lang="en-US" sz="1900" dirty="0">
              <a:latin typeface="Times New Roman" pitchFamily="18" charset="0"/>
              <a:cs typeface="Times New Roman" pitchFamily="18" charset="0"/>
            </a:endParaRPr>
          </a:p>
          <a:p>
            <a:pPr marL="571500" lvl="1" indent="-171450">
              <a:buFont typeface="Wingdings" pitchFamily="2" charset="2"/>
              <a:buChar char="v"/>
            </a:pPr>
            <a:r>
              <a:rPr lang="en-US" sz="1900" dirty="0">
                <a:latin typeface="Times New Roman" pitchFamily="18" charset="0"/>
                <a:cs typeface="Times New Roman" pitchFamily="18" charset="0"/>
              </a:rPr>
              <a:t>         </a:t>
            </a:r>
            <a:r>
              <a:rPr lang="vi-VN" sz="1900" dirty="0">
                <a:latin typeface="Times New Roman" pitchFamily="18" charset="0"/>
                <a:cs typeface="Times New Roman" pitchFamily="18" charset="0"/>
              </a:rPr>
              <a:t>Tất cả các nút con của cây con thứ 1 của nút cha có các khoá nhỏ hơn khoá thứ nhất của nút cha.</a:t>
            </a:r>
          </a:p>
          <a:p>
            <a:pPr marL="571500" lvl="1" indent="-171450">
              <a:buFont typeface="Wingdings" pitchFamily="2" charset="2"/>
              <a:buChar char="v"/>
            </a:pPr>
            <a:r>
              <a:rPr lang="en-US" sz="1900" dirty="0">
                <a:latin typeface="Times New Roman" pitchFamily="18" charset="0"/>
                <a:cs typeface="Times New Roman" pitchFamily="18" charset="0"/>
              </a:rPr>
              <a:t>         </a:t>
            </a:r>
            <a:r>
              <a:rPr lang="vi-VN" sz="1900" dirty="0">
                <a:latin typeface="Times New Roman" pitchFamily="18" charset="0"/>
                <a:cs typeface="Times New Roman" pitchFamily="18" charset="0"/>
              </a:rPr>
              <a:t>Tất cả các nút con của cây con thứ 2 của nút cha có các khoá lớn hơn khoá thứ nhất và nhỏ hơn khóa thứ hai của nút cha (nếu nút cha có khóa thứ hai).</a:t>
            </a:r>
          </a:p>
          <a:p>
            <a:pPr marL="571500" lvl="1" indent="-171450">
              <a:buFont typeface="Wingdings" pitchFamily="2" charset="2"/>
              <a:buChar char="v"/>
            </a:pPr>
            <a:r>
              <a:rPr lang="en-US" sz="1900" dirty="0">
                <a:latin typeface="Times New Roman" pitchFamily="18" charset="0"/>
                <a:cs typeface="Times New Roman" pitchFamily="18" charset="0"/>
              </a:rPr>
              <a:t>         </a:t>
            </a:r>
            <a:r>
              <a:rPr lang="vi-VN" sz="1900" dirty="0">
                <a:latin typeface="Times New Roman" pitchFamily="18" charset="0"/>
                <a:cs typeface="Times New Roman" pitchFamily="18" charset="0"/>
              </a:rPr>
              <a:t>Tất cả các nút con của cây con thứ 3 (nếu có) của nút cha có các khoá lớn hơn khoá thứ hai và nhỏ hơn khóa thứ ba của nút cha (nếu nút cha khóa có khóa thứ ba).</a:t>
            </a:r>
          </a:p>
          <a:p>
            <a:pPr marL="571500" lvl="1" indent="-171450">
              <a:buFont typeface="Wingdings" pitchFamily="2" charset="2"/>
              <a:buChar char="v"/>
            </a:pPr>
            <a:r>
              <a:rPr lang="en-US" sz="1900" dirty="0">
                <a:latin typeface="Times New Roman" pitchFamily="18" charset="0"/>
                <a:cs typeface="Times New Roman" pitchFamily="18" charset="0"/>
              </a:rPr>
              <a:t>         </a:t>
            </a:r>
            <a:r>
              <a:rPr lang="vi-VN" sz="1900" dirty="0">
                <a:latin typeface="Times New Roman" pitchFamily="18" charset="0"/>
                <a:cs typeface="Times New Roman" pitchFamily="18" charset="0"/>
              </a:rPr>
              <a:t>Tất cả các nút con của cây con thứ 4 (nếu có) của nút cha có các khoá lớn hơn khoá thứ ba của nút cha</a:t>
            </a:r>
            <a:r>
              <a:rPr lang="vi-VN" sz="1900" dirty="0"/>
              <a:t>.</a:t>
            </a:r>
          </a:p>
          <a:p>
            <a:pPr marL="0" indent="0">
              <a:buNone/>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10635093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80745"/>
          </a:xfrm>
        </p:spPr>
        <p:txBody>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endParaRPr lang="vi-VN" sz="2800" dirty="0"/>
          </a:p>
        </p:txBody>
      </p:sp>
      <p:sp>
        <p:nvSpPr>
          <p:cNvPr id="3" name="Content Placeholder 2"/>
          <p:cNvSpPr>
            <a:spLocks noGrp="1"/>
          </p:cNvSpPr>
          <p:nvPr>
            <p:ph idx="1"/>
          </p:nvPr>
        </p:nvSpPr>
        <p:spPr>
          <a:xfrm>
            <a:off x="823865" y="1033463"/>
            <a:ext cx="9696262" cy="5358284"/>
          </a:xfrm>
        </p:spPr>
        <p:txBody>
          <a:bodyPr>
            <a:normAutofit/>
          </a:bodyPr>
          <a:lstStyle/>
          <a:p>
            <a:pPr marL="0" indent="0">
              <a:buNone/>
            </a:pPr>
            <a:r>
              <a:rPr lang="en-US" sz="1700" dirty="0" smtClean="0">
                <a:latin typeface="Times New Roman" pitchFamily="18" charset="0"/>
                <a:cs typeface="Times New Roman" pitchFamily="18" charset="0"/>
              </a:rPr>
              <a:t>	</a:t>
            </a: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CNPTK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a:p>
            <a:pPr marL="0" indent="0">
              <a:buNone/>
            </a:pPr>
            <a:r>
              <a:rPr lang="en-US" dirty="0"/>
              <a:t>	    </a:t>
            </a:r>
            <a:r>
              <a:rPr lang="en-US" dirty="0">
                <a:latin typeface="Times New Roman" panose="02020603050405020304" pitchFamily="18" charset="0"/>
                <a:cs typeface="Times New Roman" panose="02020603050405020304" pitchFamily="18" charset="0"/>
              </a:rPr>
              <a:t>3.2.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3.2.4.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2-3-4</a:t>
            </a:r>
          </a:p>
          <a:p>
            <a:pPr marL="0" indent="0">
              <a:buNone/>
            </a:pPr>
            <a:r>
              <a:rPr lang="en-US" sz="1700" dirty="0" smtClean="0">
                <a:solidFill>
                  <a:srgbClr val="92D050"/>
                </a:solidFill>
                <a:latin typeface="Times New Roman" pitchFamily="18" charset="0"/>
                <a:cs typeface="Times New Roman" pitchFamily="18" charset="0"/>
              </a:rPr>
              <a:t>		    3.2.4.3</a:t>
            </a:r>
            <a:r>
              <a:rPr lang="en-US" sz="1700" dirty="0">
                <a:solidFill>
                  <a:srgbClr val="92D050"/>
                </a:solidFill>
                <a:latin typeface="Times New Roman" pitchFamily="18" charset="0"/>
                <a:cs typeface="Times New Roman" pitchFamily="18" charset="0"/>
              </a:rPr>
              <a:t>. </a:t>
            </a:r>
            <a:r>
              <a:rPr lang="en-US" sz="1700" dirty="0" err="1">
                <a:solidFill>
                  <a:srgbClr val="92D050"/>
                </a:solidFill>
                <a:latin typeface="Times New Roman" pitchFamily="18" charset="0"/>
                <a:cs typeface="Times New Roman" pitchFamily="18" charset="0"/>
              </a:rPr>
              <a:t>Tìm</a:t>
            </a:r>
            <a:r>
              <a:rPr lang="en-US" sz="1700" dirty="0">
                <a:solidFill>
                  <a:srgbClr val="92D050"/>
                </a:solidFill>
                <a:latin typeface="Times New Roman" pitchFamily="18" charset="0"/>
                <a:cs typeface="Times New Roman" pitchFamily="18" charset="0"/>
              </a:rPr>
              <a:t> </a:t>
            </a:r>
            <a:r>
              <a:rPr lang="en-US" sz="1700" dirty="0" err="1">
                <a:solidFill>
                  <a:srgbClr val="92D050"/>
                </a:solidFill>
                <a:latin typeface="Times New Roman" pitchFamily="18" charset="0"/>
                <a:cs typeface="Times New Roman" pitchFamily="18" charset="0"/>
              </a:rPr>
              <a:t>kiếm</a:t>
            </a:r>
            <a:r>
              <a:rPr lang="en-US" sz="1700" dirty="0">
                <a:solidFill>
                  <a:srgbClr val="92D050"/>
                </a:solidFill>
                <a:latin typeface="Times New Roman" pitchFamily="18" charset="0"/>
                <a:cs typeface="Times New Roman" pitchFamily="18" charset="0"/>
              </a:rPr>
              <a:t> 1 </a:t>
            </a:r>
            <a:r>
              <a:rPr lang="en-US" sz="1700" dirty="0" err="1">
                <a:solidFill>
                  <a:srgbClr val="92D050"/>
                </a:solidFill>
                <a:latin typeface="Times New Roman" pitchFamily="18" charset="0"/>
                <a:cs typeface="Times New Roman" pitchFamily="18" charset="0"/>
              </a:rPr>
              <a:t>khoá</a:t>
            </a:r>
            <a:r>
              <a:rPr lang="en-US" sz="1700" dirty="0">
                <a:solidFill>
                  <a:srgbClr val="92D050"/>
                </a:solidFill>
                <a:latin typeface="Times New Roman" pitchFamily="18" charset="0"/>
                <a:cs typeface="Times New Roman" pitchFamily="18" charset="0"/>
              </a:rPr>
              <a:t> </a:t>
            </a:r>
            <a:r>
              <a:rPr lang="en-US" sz="1700" dirty="0" err="1">
                <a:solidFill>
                  <a:srgbClr val="92D050"/>
                </a:solidFill>
                <a:latin typeface="Times New Roman" pitchFamily="18" charset="0"/>
                <a:cs typeface="Times New Roman" pitchFamily="18" charset="0"/>
              </a:rPr>
              <a:t>trong</a:t>
            </a:r>
            <a:r>
              <a:rPr lang="en-US" sz="1700" dirty="0">
                <a:solidFill>
                  <a:srgbClr val="92D050"/>
                </a:solidFill>
                <a:latin typeface="Times New Roman" pitchFamily="18" charset="0"/>
                <a:cs typeface="Times New Roman" pitchFamily="18" charset="0"/>
              </a:rPr>
              <a:t> </a:t>
            </a:r>
            <a:r>
              <a:rPr lang="en-US" sz="1700" dirty="0" err="1">
                <a:solidFill>
                  <a:srgbClr val="92D050"/>
                </a:solidFill>
                <a:latin typeface="Times New Roman" pitchFamily="18" charset="0"/>
                <a:cs typeface="Times New Roman" pitchFamily="18" charset="0"/>
              </a:rPr>
              <a:t>cây</a:t>
            </a:r>
            <a:r>
              <a:rPr lang="en-US" sz="1700" dirty="0">
                <a:solidFill>
                  <a:srgbClr val="92D050"/>
                </a:solidFill>
                <a:latin typeface="Times New Roman" pitchFamily="18" charset="0"/>
                <a:cs typeface="Times New Roman" pitchFamily="18" charset="0"/>
              </a:rPr>
              <a:t> </a:t>
            </a:r>
            <a:r>
              <a:rPr lang="en-US" sz="1700" dirty="0" smtClean="0">
                <a:solidFill>
                  <a:srgbClr val="92D050"/>
                </a:solidFill>
                <a:latin typeface="Times New Roman" pitchFamily="18" charset="0"/>
                <a:cs typeface="Times New Roman" pitchFamily="18" charset="0"/>
              </a:rPr>
              <a:t>2-3-4</a:t>
            </a:r>
            <a:endParaRPr lang="en-US" sz="1800" dirty="0">
              <a:solidFill>
                <a:srgbClr val="92D050"/>
              </a:solidFill>
            </a:endParaRPr>
          </a:p>
          <a:p>
            <a:pPr marL="0" indent="0">
              <a:buNone/>
            </a:pPr>
            <a:r>
              <a:rPr lang="en-US" sz="1500" dirty="0"/>
              <a:t> - </a:t>
            </a:r>
            <a:r>
              <a:rPr lang="vi-VN" sz="1800" dirty="0"/>
              <a:t>Thao tác tìm kiếm trong cây 2-3-4 tương tự như thủ tục tìm kiếm trong cây nhị phân. việc tìm kiếm bắt đầu từ node gốc và chọn liên kết dẫn đến cây con với phạm vi giá trị phù hợp.</a:t>
            </a:r>
            <a:endParaRPr lang="en-US" sz="1800" dirty="0">
              <a:cs typeface="Times New Roman" pitchFamily="18" charset="0"/>
            </a:endParaRPr>
          </a:p>
          <a:p>
            <a:pPr marL="0" indent="0">
              <a:buNone/>
            </a:pPr>
            <a:endParaRPr lang="en-US" dirty="0"/>
          </a:p>
          <a:p>
            <a:pPr marL="0" indent="0">
              <a:buNone/>
            </a:pPr>
            <a:endParaRPr lang="en-US" sz="1500"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1400" dirty="0">
              <a:latin typeface="Times New Roman" pitchFamily="18" charset="0"/>
              <a:cs typeface="Times New Roman" pitchFamily="18" charset="0"/>
            </a:endParaRPr>
          </a:p>
          <a:p>
            <a:pPr marL="0" indent="0" algn="ctr">
              <a:buNone/>
            </a:pPr>
            <a:r>
              <a:rPr lang="en-US" sz="1800" dirty="0">
                <a:latin typeface="Times New Roman" pitchFamily="18" charset="0"/>
                <a:cs typeface="Times New Roman" pitchFamily="18" charset="0"/>
              </a:rPr>
              <a:t>            </a:t>
            </a:r>
            <a:r>
              <a:rPr lang="en-US" sz="1800" dirty="0" err="1">
                <a:solidFill>
                  <a:srgbClr val="00B0F0"/>
                </a:solidFill>
                <a:latin typeface="Times New Roman" pitchFamily="18" charset="0"/>
                <a:cs typeface="Times New Roman" pitchFamily="18" charset="0"/>
              </a:rPr>
              <a:t>Hình</a:t>
            </a:r>
            <a:r>
              <a:rPr lang="en-US" sz="1800" dirty="0">
                <a:solidFill>
                  <a:srgbClr val="00B0F0"/>
                </a:solidFill>
                <a:latin typeface="Times New Roman" pitchFamily="18" charset="0"/>
                <a:cs typeface="Times New Roman" pitchFamily="18" charset="0"/>
              </a:rPr>
              <a:t> </a:t>
            </a:r>
            <a:r>
              <a:rPr lang="en-US" sz="1800" dirty="0" smtClean="0">
                <a:solidFill>
                  <a:srgbClr val="00B0F0"/>
                </a:solidFill>
                <a:latin typeface="Times New Roman" pitchFamily="18" charset="0"/>
                <a:cs typeface="Times New Roman" pitchFamily="18" charset="0"/>
              </a:rPr>
              <a:t>47. </a:t>
            </a:r>
            <a:r>
              <a:rPr lang="en-US" sz="1800" dirty="0" err="1">
                <a:solidFill>
                  <a:srgbClr val="00B0F0"/>
                </a:solidFill>
                <a:latin typeface="Times New Roman" pitchFamily="18" charset="0"/>
                <a:cs typeface="Times New Roman" pitchFamily="18" charset="0"/>
              </a:rPr>
              <a:t>Tìm</a:t>
            </a:r>
            <a:r>
              <a:rPr lang="en-US" sz="1800" dirty="0">
                <a:solidFill>
                  <a:srgbClr val="00B0F0"/>
                </a:solidFill>
                <a:latin typeface="Times New Roman" pitchFamily="18" charset="0"/>
                <a:cs typeface="Times New Roman" pitchFamily="18" charset="0"/>
              </a:rPr>
              <a:t> </a:t>
            </a:r>
            <a:r>
              <a:rPr lang="en-US" sz="1800" dirty="0" err="1">
                <a:solidFill>
                  <a:srgbClr val="00B0F0"/>
                </a:solidFill>
                <a:latin typeface="Times New Roman" pitchFamily="18" charset="0"/>
                <a:cs typeface="Times New Roman" pitchFamily="18" charset="0"/>
              </a:rPr>
              <a:t>khoá</a:t>
            </a:r>
            <a:r>
              <a:rPr lang="en-US" sz="1800" dirty="0">
                <a:solidFill>
                  <a:srgbClr val="00B0F0"/>
                </a:solidFill>
                <a:latin typeface="Times New Roman" pitchFamily="18" charset="0"/>
                <a:cs typeface="Times New Roman" pitchFamily="18" charset="0"/>
              </a:rPr>
              <a:t> 64 </a:t>
            </a:r>
            <a:r>
              <a:rPr lang="en-US" sz="1800" dirty="0" err="1">
                <a:solidFill>
                  <a:srgbClr val="00B0F0"/>
                </a:solidFill>
                <a:latin typeface="Times New Roman" pitchFamily="18" charset="0"/>
                <a:cs typeface="Times New Roman" pitchFamily="18" charset="0"/>
              </a:rPr>
              <a:t>trong</a:t>
            </a:r>
            <a:r>
              <a:rPr lang="en-US" sz="1800" dirty="0">
                <a:solidFill>
                  <a:srgbClr val="00B0F0"/>
                </a:solidFill>
                <a:latin typeface="Times New Roman" pitchFamily="18" charset="0"/>
                <a:cs typeface="Times New Roman" pitchFamily="18" charset="0"/>
              </a:rPr>
              <a:t> </a:t>
            </a:r>
            <a:r>
              <a:rPr lang="en-US" sz="1800" dirty="0" err="1">
                <a:solidFill>
                  <a:srgbClr val="00B0F0"/>
                </a:solidFill>
                <a:latin typeface="Times New Roman" pitchFamily="18" charset="0"/>
                <a:cs typeface="Times New Roman" pitchFamily="18" charset="0"/>
              </a:rPr>
              <a:t>cây</a:t>
            </a:r>
            <a:r>
              <a:rPr lang="en-US" sz="1800" dirty="0">
                <a:solidFill>
                  <a:srgbClr val="00B0F0"/>
                </a:solidFill>
                <a:latin typeface="Times New Roman" pitchFamily="18" charset="0"/>
                <a:cs typeface="Times New Roman" pitchFamily="18" charset="0"/>
              </a:rPr>
              <a:t> 2-3-4 </a:t>
            </a:r>
            <a:endParaRPr lang="vi-VN" sz="1800" dirty="0">
              <a:solidFill>
                <a:srgbClr val="00B0F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353413"/>
            <a:ext cx="514350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Arrow Connector 21"/>
          <p:cNvCxnSpPr/>
          <p:nvPr/>
        </p:nvCxnSpPr>
        <p:spPr>
          <a:xfrm>
            <a:off x="6096000" y="3657600"/>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286500" y="4419600"/>
            <a:ext cx="1905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27361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14352"/>
          </a:xfrm>
        </p:spPr>
        <p:txBody>
          <a:bodyPr>
            <a:normAutofit fontScale="90000"/>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endParaRPr lang="vi-VN" sz="2800" dirty="0"/>
          </a:p>
        </p:txBody>
      </p:sp>
      <p:sp>
        <p:nvSpPr>
          <p:cNvPr id="3" name="Content Placeholder 2"/>
          <p:cNvSpPr>
            <a:spLocks noGrp="1"/>
          </p:cNvSpPr>
          <p:nvPr>
            <p:ph idx="1"/>
          </p:nvPr>
        </p:nvSpPr>
        <p:spPr>
          <a:xfrm>
            <a:off x="1103312" y="967070"/>
            <a:ext cx="8946541" cy="5281329"/>
          </a:xfrm>
        </p:spPr>
        <p:txBody>
          <a:bodyPr>
            <a:normAutofit fontScale="92500" lnSpcReduction="20000"/>
          </a:bodyPr>
          <a:lstStyle/>
          <a:p>
            <a:pPr marL="0" indent="0">
              <a:buNone/>
            </a:pPr>
            <a:r>
              <a:rPr lang="en-US" sz="1600" dirty="0" smtClean="0"/>
              <a:t>	</a:t>
            </a:r>
            <a:r>
              <a:rPr lang="en-US" sz="2200" dirty="0">
                <a:latin typeface="Times New Roman" panose="02020603050405020304" pitchFamily="18" charset="0"/>
                <a:cs typeface="Times New Roman" panose="02020603050405020304" pitchFamily="18" charset="0"/>
              </a:rPr>
              <a:t>3.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loại</a:t>
            </a:r>
            <a:r>
              <a:rPr lang="en-US" sz="2200" dirty="0">
                <a:latin typeface="Times New Roman" panose="02020603050405020304" pitchFamily="18" charset="0"/>
                <a:cs typeface="Times New Roman" panose="02020603050405020304" pitchFamily="18" charset="0"/>
              </a:rPr>
              <a:t> CNPTK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t>	    </a:t>
            </a:r>
            <a:r>
              <a:rPr lang="en-US" sz="2200" dirty="0">
                <a:latin typeface="Times New Roman" panose="02020603050405020304" pitchFamily="18" charset="0"/>
                <a:cs typeface="Times New Roman" panose="02020603050405020304" pitchFamily="18" charset="0"/>
              </a:rPr>
              <a:t>3.2.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3.2.4. </a:t>
            </a:r>
            <a:r>
              <a:rPr lang="en-US" sz="2200" dirty="0" err="1">
                <a:latin typeface="Times New Roman" panose="02020603050405020304" pitchFamily="18" charset="0"/>
                <a:cs typeface="Times New Roman" panose="02020603050405020304" pitchFamily="18" charset="0"/>
              </a:rPr>
              <a:t>Cây</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2-3-4</a:t>
            </a:r>
            <a:endParaRPr lang="en-US" sz="2200" dirty="0" smtClean="0"/>
          </a:p>
          <a:p>
            <a:pPr marL="0" indent="0">
              <a:buNone/>
            </a:pPr>
            <a:r>
              <a:rPr lang="en-US" sz="1600" dirty="0" smtClean="0"/>
              <a:t>		     </a:t>
            </a:r>
            <a:r>
              <a:rPr lang="en-US" sz="1600" dirty="0" smtClean="0">
                <a:solidFill>
                  <a:srgbClr val="92D050"/>
                </a:solidFill>
              </a:rPr>
              <a:t>3.2.4.4</a:t>
            </a:r>
            <a:r>
              <a:rPr lang="en-US" sz="1600" dirty="0">
                <a:solidFill>
                  <a:srgbClr val="92D050"/>
                </a:solidFill>
              </a:rPr>
              <a:t>. </a:t>
            </a:r>
            <a:r>
              <a:rPr lang="en-US" sz="1600" dirty="0" err="1">
                <a:solidFill>
                  <a:srgbClr val="92D050"/>
                </a:solidFill>
              </a:rPr>
              <a:t>Chèn</a:t>
            </a:r>
            <a:r>
              <a:rPr lang="en-US" sz="1600" dirty="0">
                <a:solidFill>
                  <a:srgbClr val="92D050"/>
                </a:solidFill>
              </a:rPr>
              <a:t> </a:t>
            </a:r>
            <a:r>
              <a:rPr lang="en-US" sz="1600" dirty="0" err="1">
                <a:solidFill>
                  <a:srgbClr val="92D050"/>
                </a:solidFill>
              </a:rPr>
              <a:t>một</a:t>
            </a:r>
            <a:r>
              <a:rPr lang="en-US" sz="1600" dirty="0">
                <a:solidFill>
                  <a:srgbClr val="92D050"/>
                </a:solidFill>
              </a:rPr>
              <a:t> </a:t>
            </a:r>
            <a:r>
              <a:rPr lang="en-US" sz="1600" dirty="0" err="1">
                <a:solidFill>
                  <a:srgbClr val="92D050"/>
                </a:solidFill>
              </a:rPr>
              <a:t>khóa</a:t>
            </a:r>
            <a:r>
              <a:rPr lang="en-US" sz="1600" dirty="0">
                <a:solidFill>
                  <a:srgbClr val="92D050"/>
                </a:solidFill>
              </a:rPr>
              <a:t> </a:t>
            </a:r>
            <a:r>
              <a:rPr lang="en-US" sz="1600" dirty="0" err="1">
                <a:solidFill>
                  <a:srgbClr val="92D050"/>
                </a:solidFill>
              </a:rPr>
              <a:t>mới</a:t>
            </a:r>
            <a:r>
              <a:rPr lang="en-US" sz="1600" dirty="0">
                <a:solidFill>
                  <a:srgbClr val="92D050"/>
                </a:solidFill>
              </a:rPr>
              <a:t> </a:t>
            </a:r>
            <a:r>
              <a:rPr lang="en-US" sz="1600" dirty="0" err="1">
                <a:solidFill>
                  <a:srgbClr val="92D050"/>
                </a:solidFill>
              </a:rPr>
              <a:t>vào</a:t>
            </a:r>
            <a:r>
              <a:rPr lang="en-US" sz="1600" dirty="0">
                <a:solidFill>
                  <a:srgbClr val="92D050"/>
                </a:solidFill>
              </a:rPr>
              <a:t> </a:t>
            </a:r>
            <a:r>
              <a:rPr lang="en-US" sz="1600" dirty="0" err="1" smtClean="0">
                <a:solidFill>
                  <a:srgbClr val="92D050"/>
                </a:solidFill>
              </a:rPr>
              <a:t>cây</a:t>
            </a:r>
            <a:endParaRPr lang="en-US" sz="1600" dirty="0">
              <a:solidFill>
                <a:srgbClr val="92D050"/>
              </a:solidFill>
            </a:endParaRPr>
          </a:p>
          <a:p>
            <a:pPr>
              <a:buFont typeface="Wingdings" pitchFamily="2" charset="2"/>
              <a:buChar char="v"/>
            </a:pPr>
            <a:r>
              <a:rPr lang="en-US" sz="1400" i="1" dirty="0">
                <a:latin typeface="Times New Roman" pitchFamily="18" charset="0"/>
                <a:cs typeface="Times New Roman" pitchFamily="18" charset="0"/>
              </a:rPr>
              <a:t> </a:t>
            </a:r>
            <a:r>
              <a:rPr lang="en-US" sz="1900" i="1" dirty="0">
                <a:latin typeface="Times New Roman" pitchFamily="18" charset="0"/>
                <a:cs typeface="Times New Roman" pitchFamily="18" charset="0"/>
              </a:rPr>
              <a:t> </a:t>
            </a:r>
            <a:r>
              <a:rPr lang="en-US" sz="1900" i="1" dirty="0" smtClean="0">
                <a:latin typeface="Times New Roman" pitchFamily="18" charset="0"/>
                <a:cs typeface="Times New Roman" pitchFamily="18" charset="0"/>
              </a:rPr>
              <a:t>     </a:t>
            </a:r>
            <a:r>
              <a:rPr lang="en-US" sz="1900" i="1" dirty="0" err="1" smtClean="0">
                <a:latin typeface="Times New Roman" pitchFamily="18" charset="0"/>
                <a:cs typeface="Times New Roman" pitchFamily="18" charset="0"/>
              </a:rPr>
              <a:t>Chèn</a:t>
            </a:r>
            <a:r>
              <a:rPr lang="en-US" sz="1900" i="1" dirty="0" smtClean="0">
                <a:latin typeface="Times New Roman" pitchFamily="18" charset="0"/>
                <a:cs typeface="Times New Roman" pitchFamily="18" charset="0"/>
              </a:rPr>
              <a:t> </a:t>
            </a:r>
            <a:r>
              <a:rPr lang="en-US" sz="1900" i="1" dirty="0">
                <a:latin typeface="Times New Roman" pitchFamily="18" charset="0"/>
                <a:cs typeface="Times New Roman" pitchFamily="18" charset="0"/>
              </a:rPr>
              <a:t>1 </a:t>
            </a:r>
            <a:r>
              <a:rPr lang="en-US" sz="1900" i="1" dirty="0" err="1">
                <a:latin typeface="Times New Roman" pitchFamily="18" charset="0"/>
                <a:cs typeface="Times New Roman" pitchFamily="18" charset="0"/>
              </a:rPr>
              <a:t>khoá</a:t>
            </a:r>
            <a:r>
              <a:rPr lang="en-US" sz="1900" i="1" dirty="0">
                <a:latin typeface="Times New Roman" pitchFamily="18" charset="0"/>
                <a:cs typeface="Times New Roman" pitchFamily="18" charset="0"/>
              </a:rPr>
              <a:t> </a:t>
            </a:r>
            <a:r>
              <a:rPr lang="en-US" sz="1900" i="1" dirty="0" err="1">
                <a:latin typeface="Times New Roman" pitchFamily="18" charset="0"/>
                <a:cs typeface="Times New Roman" pitchFamily="18" charset="0"/>
              </a:rPr>
              <a:t>vào</a:t>
            </a:r>
            <a:r>
              <a:rPr lang="en-US" sz="1900" i="1" dirty="0">
                <a:latin typeface="Times New Roman" pitchFamily="18" charset="0"/>
                <a:cs typeface="Times New Roman" pitchFamily="18" charset="0"/>
              </a:rPr>
              <a:t> </a:t>
            </a:r>
            <a:r>
              <a:rPr lang="en-US" sz="1900" i="1" dirty="0" err="1">
                <a:latin typeface="Times New Roman" pitchFamily="18" charset="0"/>
                <a:cs typeface="Times New Roman" pitchFamily="18" charset="0"/>
              </a:rPr>
              <a:t>nút</a:t>
            </a:r>
            <a:r>
              <a:rPr lang="en-US" sz="1900" i="1" dirty="0">
                <a:latin typeface="Times New Roman" pitchFamily="18" charset="0"/>
                <a:cs typeface="Times New Roman" pitchFamily="18" charset="0"/>
              </a:rPr>
              <a:t> </a:t>
            </a:r>
            <a:r>
              <a:rPr lang="en-US" sz="1900" i="1" dirty="0" err="1">
                <a:latin typeface="Times New Roman" pitchFamily="18" charset="0"/>
                <a:cs typeface="Times New Roman" pitchFamily="18" charset="0"/>
              </a:rPr>
              <a:t>ch</a:t>
            </a:r>
            <a:r>
              <a:rPr lang="vi-VN" sz="1900" i="1" dirty="0">
                <a:latin typeface="Times New Roman" pitchFamily="18" charset="0"/>
                <a:cs typeface="Times New Roman" pitchFamily="18" charset="0"/>
              </a:rPr>
              <a:t>ư</a:t>
            </a:r>
            <a:r>
              <a:rPr lang="en-US" sz="1900" i="1" dirty="0">
                <a:latin typeface="Times New Roman" pitchFamily="18" charset="0"/>
                <a:cs typeface="Times New Roman" pitchFamily="18" charset="0"/>
              </a:rPr>
              <a:t>a </a:t>
            </a:r>
            <a:r>
              <a:rPr lang="vi-VN" sz="1900" i="1" dirty="0">
                <a:latin typeface="Times New Roman" pitchFamily="18" charset="0"/>
                <a:cs typeface="Times New Roman" pitchFamily="18" charset="0"/>
              </a:rPr>
              <a:t>đâỳ</a:t>
            </a:r>
            <a:r>
              <a:rPr lang="en-US" sz="1900" i="1" dirty="0">
                <a:latin typeface="Times New Roman" pitchFamily="18" charset="0"/>
                <a:cs typeface="Times New Roman" pitchFamily="18" charset="0"/>
              </a:rPr>
              <a:t> </a:t>
            </a:r>
          </a:p>
          <a:p>
            <a:pPr marL="0" indent="0">
              <a:buNone/>
            </a:pPr>
            <a:r>
              <a:rPr lang="en-US" sz="1900" dirty="0" smtClean="0">
                <a:latin typeface="Times New Roman" pitchFamily="18" charset="0"/>
                <a:cs typeface="Times New Roman" pitchFamily="18" charset="0"/>
              </a:rPr>
              <a:t>	</a:t>
            </a:r>
            <a:r>
              <a:rPr lang="vi-VN" sz="1900" dirty="0" smtClean="0">
                <a:latin typeface="Times New Roman" pitchFamily="18" charset="0"/>
                <a:cs typeface="Times New Roman" pitchFamily="18" charset="0"/>
              </a:rPr>
              <a:t>Để </a:t>
            </a:r>
            <a:r>
              <a:rPr lang="vi-VN" sz="1900" dirty="0">
                <a:latin typeface="Times New Roman" pitchFamily="18" charset="0"/>
                <a:cs typeface="Times New Roman" pitchFamily="18" charset="0"/>
              </a:rPr>
              <a:t>chèn một khóa vào một cây 2-3-4 , trước hết tìm giá trị đó trong cây, nếu không thấy thì chèn khóa đó vào nút lá gặp tại cuối quá trình tìm kiếm.</a:t>
            </a:r>
            <a:endParaRPr lang="en-US" sz="1900" dirty="0">
              <a:latin typeface="Times New Roman" pitchFamily="18" charset="0"/>
              <a:cs typeface="Times New Roman" pitchFamily="18" charset="0"/>
            </a:endParaRPr>
          </a:p>
          <a:p>
            <a:pPr marL="0" indent="0">
              <a:buNone/>
            </a:pPr>
            <a:r>
              <a:rPr lang="en-US" sz="1900" dirty="0" smtClean="0">
                <a:latin typeface="Times New Roman" pitchFamily="18" charset="0"/>
                <a:cs typeface="Times New Roman" pitchFamily="18" charset="0"/>
              </a:rPr>
              <a:t>	</a:t>
            </a:r>
            <a:r>
              <a:rPr lang="vi-VN" sz="1900" dirty="0" smtClean="0">
                <a:latin typeface="Times New Roman" pitchFamily="18" charset="0"/>
                <a:cs typeface="Times New Roman" pitchFamily="18" charset="0"/>
              </a:rPr>
              <a:t>Nếu </a:t>
            </a:r>
            <a:r>
              <a:rPr lang="vi-VN" sz="1900" dirty="0">
                <a:latin typeface="Times New Roman" pitchFamily="18" charset="0"/>
                <a:cs typeface="Times New Roman" pitchFamily="18" charset="0"/>
              </a:rPr>
              <a:t>không có node đầy nào (node có đủ 3 </a:t>
            </a:r>
            <a:r>
              <a:rPr lang="en-US" sz="1900" dirty="0" err="1">
                <a:latin typeface="Times New Roman" pitchFamily="18" charset="0"/>
                <a:cs typeface="Times New Roman" pitchFamily="18" charset="0"/>
              </a:rPr>
              <a:t>khoá</a:t>
            </a:r>
            <a:r>
              <a:rPr lang="vi-VN" sz="1900" dirty="0">
                <a:latin typeface="Times New Roman" pitchFamily="18" charset="0"/>
                <a:cs typeface="Times New Roman" pitchFamily="18" charset="0"/>
              </a:rPr>
              <a:t>) được bắt gặp trong quá trình tìm kiếm, việc chèn vào khá là dễ dàng. Khi node lá phù hợp được tìm thấy, </a:t>
            </a:r>
            <a:r>
              <a:rPr lang="en-US" sz="1900" dirty="0" err="1">
                <a:latin typeface="Times New Roman" pitchFamily="18" charset="0"/>
                <a:cs typeface="Times New Roman" pitchFamily="18" charset="0"/>
              </a:rPr>
              <a:t>khoá</a:t>
            </a:r>
            <a:r>
              <a:rPr lang="vi-VN" sz="1900" dirty="0">
                <a:latin typeface="Times New Roman" pitchFamily="18" charset="0"/>
                <a:cs typeface="Times New Roman" pitchFamily="18" charset="0"/>
              </a:rPr>
              <a:t> mới đơn giản là thêm vào nó.</a:t>
            </a:r>
            <a:endParaRPr lang="en-US" sz="1900" dirty="0">
              <a:latin typeface="Times New Roman" pitchFamily="18" charset="0"/>
              <a:cs typeface="Times New Roman" pitchFamily="18" charset="0"/>
            </a:endParaRP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lgn="ctr">
              <a:buNone/>
            </a:pPr>
            <a:endParaRPr lang="en-US" sz="1400" dirty="0">
              <a:latin typeface="Times New Roman" pitchFamily="18" charset="0"/>
              <a:cs typeface="Times New Roman" pitchFamily="18" charset="0"/>
            </a:endParaRPr>
          </a:p>
          <a:p>
            <a:pPr marL="0" indent="0" algn="ctr">
              <a:buNone/>
            </a:pPr>
            <a:r>
              <a:rPr lang="vi-VN" sz="1400" dirty="0">
                <a:latin typeface="Times New Roman" pitchFamily="18" charset="0"/>
                <a:cs typeface="Times New Roman" pitchFamily="18" charset="0"/>
              </a:rPr>
              <a:t> </a:t>
            </a:r>
            <a:r>
              <a:rPr lang="vi-VN" sz="1700" dirty="0">
                <a:solidFill>
                  <a:srgbClr val="00B0F0"/>
                </a:solidFill>
                <a:latin typeface="Times New Roman" pitchFamily="18" charset="0"/>
                <a:cs typeface="Times New Roman" pitchFamily="18" charset="0"/>
              </a:rPr>
              <a:t>Hình </a:t>
            </a:r>
            <a:r>
              <a:rPr lang="en-US" sz="1700" dirty="0" smtClean="0">
                <a:solidFill>
                  <a:srgbClr val="00B0F0"/>
                </a:solidFill>
                <a:latin typeface="Times New Roman" pitchFamily="18" charset="0"/>
                <a:cs typeface="Times New Roman" pitchFamily="18" charset="0"/>
              </a:rPr>
              <a:t>48. </a:t>
            </a:r>
            <a:r>
              <a:rPr lang="en-US" sz="1700" dirty="0" err="1">
                <a:solidFill>
                  <a:srgbClr val="00B0F0"/>
                </a:solidFill>
                <a:latin typeface="Times New Roman" pitchFamily="18" charset="0"/>
                <a:cs typeface="Times New Roman" pitchFamily="18" charset="0"/>
              </a:rPr>
              <a:t>Chèn</a:t>
            </a:r>
            <a:r>
              <a:rPr lang="en-US" sz="1700" dirty="0">
                <a:solidFill>
                  <a:srgbClr val="00B0F0"/>
                </a:solidFill>
                <a:latin typeface="Times New Roman" pitchFamily="18" charset="0"/>
                <a:cs typeface="Times New Roman" pitchFamily="18" charset="0"/>
              </a:rPr>
              <a:t> </a:t>
            </a:r>
            <a:r>
              <a:rPr lang="vi-VN" sz="1700" dirty="0">
                <a:solidFill>
                  <a:srgbClr val="00B0F0"/>
                </a:solidFill>
                <a:latin typeface="Times New Roman" pitchFamily="18" charset="0"/>
                <a:cs typeface="Times New Roman" pitchFamily="18" charset="0"/>
              </a:rPr>
              <a:t> khoá </a:t>
            </a:r>
            <a:r>
              <a:rPr lang="en-US" sz="1700" dirty="0">
                <a:solidFill>
                  <a:srgbClr val="00B0F0"/>
                </a:solidFill>
                <a:latin typeface="Times New Roman" pitchFamily="18" charset="0"/>
                <a:cs typeface="Times New Roman" pitchFamily="18" charset="0"/>
              </a:rPr>
              <a:t>27</a:t>
            </a:r>
            <a:r>
              <a:rPr lang="vi-VN" sz="1700" dirty="0">
                <a:solidFill>
                  <a:srgbClr val="00B0F0"/>
                </a:solidFill>
                <a:latin typeface="Times New Roman" pitchFamily="18" charset="0"/>
                <a:cs typeface="Times New Roman" pitchFamily="18" charset="0"/>
              </a:rPr>
              <a:t> vào cây 2-3-4. </a:t>
            </a:r>
            <a:endParaRPr lang="en-US" sz="1700" dirty="0">
              <a:solidFill>
                <a:srgbClr val="00B0F0"/>
              </a:solidFill>
              <a:latin typeface="Times New Roman" pitchFamily="18" charset="0"/>
              <a:cs typeface="Times New Roman" pitchFamily="18" charset="0"/>
            </a:endParaRPr>
          </a:p>
          <a:p>
            <a:pPr marL="0" indent="0">
              <a:buNone/>
            </a:pPr>
            <a:endParaRPr lang="vi-VN" sz="1400" dirty="0">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0638" y="4165914"/>
            <a:ext cx="266700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0415" y="4080190"/>
            <a:ext cx="248602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27026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88842"/>
          </a:xfrm>
        </p:spPr>
        <p:txBody>
          <a:bodyPr>
            <a:normAutofit fontScale="90000"/>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endParaRPr lang="vi-VN" sz="2800" dirty="0"/>
          </a:p>
        </p:txBody>
      </p:sp>
      <p:sp>
        <p:nvSpPr>
          <p:cNvPr id="3" name="Content Placeholder 2"/>
          <p:cNvSpPr>
            <a:spLocks noGrp="1"/>
          </p:cNvSpPr>
          <p:nvPr>
            <p:ph idx="1"/>
          </p:nvPr>
        </p:nvSpPr>
        <p:spPr>
          <a:xfrm>
            <a:off x="1103312" y="1068310"/>
            <a:ext cx="8946541" cy="5180090"/>
          </a:xfrm>
        </p:spPr>
        <p:txBody>
          <a:bodyPr>
            <a:normAutofit fontScale="85000" lnSpcReduction="20000"/>
          </a:bodyPr>
          <a:lstStyle/>
          <a:p>
            <a:pPr marL="0" indent="0">
              <a:buNone/>
            </a:pPr>
            <a:r>
              <a:rPr lang="en-US" sz="1400" dirty="0" smtClean="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CNPTK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t>	    </a:t>
            </a:r>
            <a:r>
              <a:rPr lang="en-US" sz="2400" dirty="0">
                <a:latin typeface="Times New Roman" panose="02020603050405020304" pitchFamily="18" charset="0"/>
                <a:cs typeface="Times New Roman" panose="02020603050405020304" pitchFamily="18" charset="0"/>
              </a:rPr>
              <a:t>3.2.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3.2.4. </a:t>
            </a:r>
            <a:r>
              <a:rPr lang="en-US" sz="2400" dirty="0" err="1">
                <a:latin typeface="Times New Roman" panose="02020603050405020304" pitchFamily="18" charset="0"/>
                <a:cs typeface="Times New Roman" panose="02020603050405020304" pitchFamily="18" charset="0"/>
              </a:rPr>
              <a:t>Cây</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itchFamily="18" charset="0"/>
                <a:cs typeface="Times New Roman" pitchFamily="18" charset="0"/>
              </a:rPr>
              <a:t>2-3-4</a:t>
            </a:r>
          </a:p>
          <a:p>
            <a:pPr>
              <a:buFont typeface="Wingdings" pitchFamily="2" charset="2"/>
              <a:buChar char="v"/>
            </a:pPr>
            <a:r>
              <a:rPr lang="en-US" sz="2100" dirty="0" smtClean="0">
                <a:solidFill>
                  <a:srgbClr val="92D050"/>
                </a:solidFill>
                <a:latin typeface="Times New Roman" pitchFamily="18" charset="0"/>
                <a:cs typeface="Times New Roman" pitchFamily="18" charset="0"/>
              </a:rPr>
              <a:t>		</a:t>
            </a:r>
            <a:r>
              <a:rPr lang="en-US" sz="2100" i="1" dirty="0" smtClean="0">
                <a:latin typeface="Times New Roman" pitchFamily="18" charset="0"/>
                <a:cs typeface="Times New Roman" pitchFamily="18" charset="0"/>
              </a:rPr>
              <a:t> </a:t>
            </a:r>
            <a:r>
              <a:rPr lang="en-US" sz="2100" i="1" dirty="0" err="1">
                <a:latin typeface="Times New Roman" pitchFamily="18" charset="0"/>
                <a:cs typeface="Times New Roman" pitchFamily="18" charset="0"/>
              </a:rPr>
              <a:t>Chèn</a:t>
            </a:r>
            <a:r>
              <a:rPr lang="en-US" sz="2100" i="1" dirty="0">
                <a:latin typeface="Times New Roman" pitchFamily="18" charset="0"/>
                <a:cs typeface="Times New Roman" pitchFamily="18" charset="0"/>
              </a:rPr>
              <a:t> 1 </a:t>
            </a:r>
            <a:r>
              <a:rPr lang="en-US" sz="2100" i="1" dirty="0" err="1">
                <a:latin typeface="Times New Roman" pitchFamily="18" charset="0"/>
                <a:cs typeface="Times New Roman" pitchFamily="18" charset="0"/>
              </a:rPr>
              <a:t>khoá</a:t>
            </a:r>
            <a:r>
              <a:rPr lang="en-US" sz="2100" i="1" dirty="0">
                <a:latin typeface="Times New Roman" pitchFamily="18" charset="0"/>
                <a:cs typeface="Times New Roman" pitchFamily="18" charset="0"/>
              </a:rPr>
              <a:t> </a:t>
            </a:r>
            <a:r>
              <a:rPr lang="en-US" sz="2100" i="1" dirty="0" err="1">
                <a:latin typeface="Times New Roman" pitchFamily="18" charset="0"/>
                <a:cs typeface="Times New Roman" pitchFamily="18" charset="0"/>
              </a:rPr>
              <a:t>vào</a:t>
            </a:r>
            <a:r>
              <a:rPr lang="en-US" sz="2100" i="1" dirty="0">
                <a:latin typeface="Times New Roman" pitchFamily="18" charset="0"/>
                <a:cs typeface="Times New Roman" pitchFamily="18" charset="0"/>
              </a:rPr>
              <a:t> </a:t>
            </a:r>
            <a:r>
              <a:rPr lang="en-US" sz="2100" i="1" dirty="0" err="1">
                <a:latin typeface="Times New Roman" pitchFamily="18" charset="0"/>
                <a:cs typeface="Times New Roman" pitchFamily="18" charset="0"/>
              </a:rPr>
              <a:t>nút</a:t>
            </a:r>
            <a:r>
              <a:rPr lang="en-US" sz="2100" i="1" dirty="0">
                <a:latin typeface="Times New Roman" pitchFamily="18" charset="0"/>
                <a:cs typeface="Times New Roman" pitchFamily="18" charset="0"/>
              </a:rPr>
              <a:t> </a:t>
            </a:r>
            <a:r>
              <a:rPr lang="vi-VN" sz="2100" i="1" dirty="0">
                <a:latin typeface="Times New Roman" pitchFamily="18" charset="0"/>
                <a:cs typeface="Times New Roman" pitchFamily="18" charset="0"/>
              </a:rPr>
              <a:t>đâỳ</a:t>
            </a:r>
            <a:endParaRPr lang="en-US" sz="2100" i="1" dirty="0">
              <a:latin typeface="Times New Roman" pitchFamily="18" charset="0"/>
              <a:cs typeface="Times New Roman" pitchFamily="18" charset="0"/>
            </a:endParaRPr>
          </a:p>
          <a:p>
            <a:pPr marL="0" indent="0">
              <a:buNone/>
            </a:pPr>
            <a:r>
              <a:rPr lang="en-US" sz="2100" dirty="0">
                <a:latin typeface="Times New Roman" pitchFamily="18" charset="0"/>
                <a:cs typeface="Times New Roman" pitchFamily="18" charset="0"/>
              </a:rPr>
              <a:t>  </a:t>
            </a:r>
            <a:r>
              <a:rPr lang="vi-VN" sz="2100" dirty="0"/>
              <a:t>Nếu nút lá muốn chèn thêm là</a:t>
            </a:r>
            <a:r>
              <a:rPr lang="en-US" sz="2100" dirty="0"/>
              <a:t> </a:t>
            </a:r>
            <a:r>
              <a:rPr lang="en-US" sz="2100" dirty="0" err="1">
                <a:latin typeface="Times New Roman" pitchFamily="18" charset="0"/>
                <a:cs typeface="Times New Roman" pitchFamily="18" charset="0"/>
              </a:rPr>
              <a:t>nút</a:t>
            </a:r>
            <a:r>
              <a:rPr lang="en-US" sz="2100" dirty="0">
                <a:latin typeface="Times New Roman" pitchFamily="18" charset="0"/>
                <a:cs typeface="Times New Roman" pitchFamily="18" charset="0"/>
              </a:rPr>
              <a:t> </a:t>
            </a:r>
            <a:r>
              <a:rPr lang="vi-VN" sz="2100" dirty="0">
                <a:latin typeface="Times New Roman" pitchFamily="18" charset="0"/>
                <a:cs typeface="Times New Roman" pitchFamily="18" charset="0"/>
              </a:rPr>
              <a:t>có</a:t>
            </a:r>
            <a:r>
              <a:rPr lang="vi-VN" sz="2100" dirty="0"/>
              <a:t> </a:t>
            </a:r>
            <a:r>
              <a:rPr lang="vi-VN" sz="2100" dirty="0">
                <a:latin typeface="Times New Roman" pitchFamily="18" charset="0"/>
                <a:cs typeface="Times New Roman" pitchFamily="18" charset="0"/>
              </a:rPr>
              <a:t>ba </a:t>
            </a:r>
            <a:r>
              <a:rPr lang="en-US" sz="2100" dirty="0" err="1">
                <a:latin typeface="Times New Roman" pitchFamily="18" charset="0"/>
                <a:cs typeface="Times New Roman" pitchFamily="18" charset="0"/>
              </a:rPr>
              <a:t>khoá</a:t>
            </a:r>
            <a:r>
              <a:rPr lang="vi-VN" sz="2100" dirty="0">
                <a:latin typeface="Times New Roman" pitchFamily="18" charset="0"/>
                <a:cs typeface="Times New Roman" pitchFamily="18" charset="0"/>
              </a:rPr>
              <a:t> </a:t>
            </a:r>
            <a:r>
              <a:rPr lang="vi-VN" sz="2100" dirty="0"/>
              <a:t>thì trước khi chèn ta tách nút đó ra. </a:t>
            </a:r>
            <a:endParaRPr lang="en-US" sz="21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lgn="ctr">
              <a:buNone/>
            </a:pPr>
            <a:r>
              <a:rPr lang="en-US" sz="1900" dirty="0" err="1">
                <a:solidFill>
                  <a:srgbClr val="00B0F0"/>
                </a:solidFill>
              </a:rPr>
              <a:t>Hình</a:t>
            </a:r>
            <a:r>
              <a:rPr lang="en-US" sz="1900" dirty="0">
                <a:solidFill>
                  <a:srgbClr val="00B0F0"/>
                </a:solidFill>
              </a:rPr>
              <a:t> </a:t>
            </a:r>
            <a:r>
              <a:rPr lang="en-US" sz="1900" dirty="0" smtClean="0">
                <a:solidFill>
                  <a:srgbClr val="00B0F0"/>
                </a:solidFill>
              </a:rPr>
              <a:t>49. </a:t>
            </a:r>
            <a:r>
              <a:rPr lang="en-US" sz="1900" dirty="0" err="1">
                <a:solidFill>
                  <a:srgbClr val="00B0F0"/>
                </a:solidFill>
              </a:rPr>
              <a:t>Chèn</a:t>
            </a:r>
            <a:r>
              <a:rPr lang="en-US" sz="1900" dirty="0">
                <a:solidFill>
                  <a:srgbClr val="00B0F0"/>
                </a:solidFill>
              </a:rPr>
              <a:t> </a:t>
            </a:r>
            <a:r>
              <a:rPr lang="en-US" sz="1900" dirty="0" err="1">
                <a:solidFill>
                  <a:srgbClr val="00B0F0"/>
                </a:solidFill>
              </a:rPr>
              <a:t>khoá</a:t>
            </a:r>
            <a:r>
              <a:rPr lang="en-US" sz="1900" dirty="0">
                <a:solidFill>
                  <a:srgbClr val="00B0F0"/>
                </a:solidFill>
              </a:rPr>
              <a:t> 32 </a:t>
            </a:r>
            <a:r>
              <a:rPr lang="en-US" sz="1900" dirty="0" err="1">
                <a:solidFill>
                  <a:srgbClr val="00B0F0"/>
                </a:solidFill>
              </a:rPr>
              <a:t>vào</a:t>
            </a:r>
            <a:r>
              <a:rPr lang="en-US" sz="1900" dirty="0">
                <a:solidFill>
                  <a:srgbClr val="00B0F0"/>
                </a:solidFill>
              </a:rPr>
              <a:t> </a:t>
            </a:r>
            <a:r>
              <a:rPr lang="en-US" sz="1900" dirty="0" err="1">
                <a:solidFill>
                  <a:srgbClr val="00B0F0"/>
                </a:solidFill>
              </a:rPr>
              <a:t>cây</a:t>
            </a:r>
            <a:r>
              <a:rPr lang="en-US" sz="1900" dirty="0">
                <a:solidFill>
                  <a:srgbClr val="00B0F0"/>
                </a:solidFill>
              </a:rPr>
              <a:t> 2-3-4</a:t>
            </a:r>
            <a:endParaRPr lang="en-US" sz="1900" dirty="0">
              <a:solidFill>
                <a:srgbClr val="00B0F0"/>
              </a:solidFill>
              <a:latin typeface="Times New Roman" pitchFamily="18" charset="0"/>
              <a:cs typeface="Times New Roman" pitchFamily="18" charset="0"/>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6633" y="3048755"/>
            <a:ext cx="267652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5546" y="4481513"/>
            <a:ext cx="55054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919494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52217"/>
          </a:xfrm>
        </p:spPr>
        <p:txBody>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endParaRPr lang="vi-VN" sz="2800" dirty="0"/>
          </a:p>
        </p:txBody>
      </p:sp>
      <p:sp>
        <p:nvSpPr>
          <p:cNvPr id="3" name="Content Placeholder 2"/>
          <p:cNvSpPr>
            <a:spLocks noGrp="1"/>
          </p:cNvSpPr>
          <p:nvPr>
            <p:ph idx="1"/>
          </p:nvPr>
        </p:nvSpPr>
        <p:spPr>
          <a:xfrm>
            <a:off x="1103312" y="1140738"/>
            <a:ext cx="8946541" cy="5107662"/>
          </a:xfrm>
        </p:spPr>
        <p:txBody>
          <a:bodyPr>
            <a:normAutofit fontScale="92500" lnSpcReduction="10000"/>
          </a:bodyPr>
          <a:lstStyle/>
          <a:p>
            <a:pPr marL="0" indent="0">
              <a:buNone/>
            </a:pPr>
            <a:r>
              <a:rPr lang="en-US" sz="1600" dirty="0" smtClean="0">
                <a:latin typeface="Times New Roman" pitchFamily="18" charset="0"/>
                <a:cs typeface="Times New Roman" pitchFamily="18" charset="0"/>
              </a:rPr>
              <a:t>	</a:t>
            </a:r>
            <a:r>
              <a:rPr lang="en-US" sz="2200" dirty="0">
                <a:latin typeface="Times New Roman" panose="02020603050405020304" pitchFamily="18" charset="0"/>
                <a:cs typeface="Times New Roman" panose="02020603050405020304" pitchFamily="18" charset="0"/>
              </a:rPr>
              <a:t>3.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loại</a:t>
            </a:r>
            <a:r>
              <a:rPr lang="en-US" sz="2200" dirty="0">
                <a:latin typeface="Times New Roman" panose="02020603050405020304" pitchFamily="18" charset="0"/>
                <a:cs typeface="Times New Roman" panose="02020603050405020304" pitchFamily="18" charset="0"/>
              </a:rPr>
              <a:t> CNPTK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t>	    </a:t>
            </a:r>
            <a:r>
              <a:rPr lang="en-US" sz="2200" dirty="0">
                <a:latin typeface="Times New Roman" panose="02020603050405020304" pitchFamily="18" charset="0"/>
                <a:cs typeface="Times New Roman" panose="02020603050405020304" pitchFamily="18" charset="0"/>
              </a:rPr>
              <a:t>3.2.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3.2.4. </a:t>
            </a:r>
            <a:r>
              <a:rPr lang="en-US" sz="2200" dirty="0" err="1">
                <a:latin typeface="Times New Roman" panose="02020603050405020304" pitchFamily="18" charset="0"/>
                <a:cs typeface="Times New Roman" panose="02020603050405020304" pitchFamily="18" charset="0"/>
              </a:rPr>
              <a:t>Cây</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itchFamily="18" charset="0"/>
                <a:cs typeface="Times New Roman" pitchFamily="18" charset="0"/>
              </a:rPr>
              <a:t>2-3-4</a:t>
            </a:r>
          </a:p>
          <a:p>
            <a:pPr marL="0" indent="0">
              <a:buNone/>
            </a:pPr>
            <a:r>
              <a:rPr lang="en-US" sz="1700" dirty="0" smtClean="0">
                <a:solidFill>
                  <a:srgbClr val="92D050"/>
                </a:solidFill>
                <a:latin typeface="Times New Roman" pitchFamily="18" charset="0"/>
                <a:cs typeface="Times New Roman" pitchFamily="18" charset="0"/>
              </a:rPr>
              <a:t>		   3.2.4.5. </a:t>
            </a:r>
            <a:r>
              <a:rPr lang="en-US" sz="1700" dirty="0" err="1">
                <a:solidFill>
                  <a:srgbClr val="92D050"/>
                </a:solidFill>
                <a:latin typeface="Times New Roman" pitchFamily="18" charset="0"/>
                <a:cs typeface="Times New Roman" pitchFamily="18" charset="0"/>
              </a:rPr>
              <a:t>Xóa</a:t>
            </a:r>
            <a:r>
              <a:rPr lang="en-US" sz="1700" dirty="0">
                <a:solidFill>
                  <a:srgbClr val="92D050"/>
                </a:solidFill>
                <a:latin typeface="Times New Roman" pitchFamily="18" charset="0"/>
                <a:cs typeface="Times New Roman" pitchFamily="18" charset="0"/>
              </a:rPr>
              <a:t> </a:t>
            </a:r>
            <a:r>
              <a:rPr lang="en-US" sz="1700" dirty="0" err="1">
                <a:solidFill>
                  <a:srgbClr val="92D050"/>
                </a:solidFill>
                <a:latin typeface="Times New Roman" pitchFamily="18" charset="0"/>
                <a:cs typeface="Times New Roman" pitchFamily="18" charset="0"/>
              </a:rPr>
              <a:t>một</a:t>
            </a:r>
            <a:r>
              <a:rPr lang="en-US" sz="1700" dirty="0">
                <a:solidFill>
                  <a:srgbClr val="92D050"/>
                </a:solidFill>
                <a:latin typeface="Times New Roman" pitchFamily="18" charset="0"/>
                <a:cs typeface="Times New Roman" pitchFamily="18" charset="0"/>
              </a:rPr>
              <a:t> </a:t>
            </a:r>
            <a:r>
              <a:rPr lang="en-US" sz="1700" dirty="0" err="1">
                <a:solidFill>
                  <a:srgbClr val="92D050"/>
                </a:solidFill>
                <a:latin typeface="Times New Roman" pitchFamily="18" charset="0"/>
                <a:cs typeface="Times New Roman" pitchFamily="18" charset="0"/>
              </a:rPr>
              <a:t>khóa</a:t>
            </a:r>
            <a:r>
              <a:rPr lang="en-US" sz="1700" dirty="0">
                <a:solidFill>
                  <a:srgbClr val="92D050"/>
                </a:solidFill>
                <a:latin typeface="Times New Roman" pitchFamily="18" charset="0"/>
                <a:cs typeface="Times New Roman" pitchFamily="18" charset="0"/>
              </a:rPr>
              <a:t> </a:t>
            </a:r>
            <a:r>
              <a:rPr lang="en-US" sz="1700" dirty="0" err="1">
                <a:solidFill>
                  <a:srgbClr val="92D050"/>
                </a:solidFill>
                <a:latin typeface="Times New Roman" pitchFamily="18" charset="0"/>
                <a:cs typeface="Times New Roman" pitchFamily="18" charset="0"/>
              </a:rPr>
              <a:t>khỏi</a:t>
            </a:r>
            <a:r>
              <a:rPr lang="en-US" sz="1700" dirty="0">
                <a:solidFill>
                  <a:srgbClr val="92D050"/>
                </a:solidFill>
                <a:latin typeface="Times New Roman" pitchFamily="18" charset="0"/>
                <a:cs typeface="Times New Roman" pitchFamily="18" charset="0"/>
              </a:rPr>
              <a:t> </a:t>
            </a:r>
            <a:r>
              <a:rPr lang="en-US" sz="1700" dirty="0" err="1">
                <a:solidFill>
                  <a:srgbClr val="92D050"/>
                </a:solidFill>
                <a:latin typeface="Times New Roman" pitchFamily="18" charset="0"/>
                <a:cs typeface="Times New Roman" pitchFamily="18" charset="0"/>
              </a:rPr>
              <a:t>cây</a:t>
            </a:r>
            <a:r>
              <a:rPr lang="en-US" sz="1700" dirty="0">
                <a:solidFill>
                  <a:srgbClr val="92D050"/>
                </a:solidFill>
                <a:latin typeface="Times New Roman" pitchFamily="18" charset="0"/>
                <a:cs typeface="Times New Roman" pitchFamily="18" charset="0"/>
              </a:rPr>
              <a:t> </a:t>
            </a:r>
            <a:r>
              <a:rPr lang="en-US" sz="1700" dirty="0" smtClean="0">
                <a:solidFill>
                  <a:srgbClr val="92D050"/>
                </a:solidFill>
                <a:latin typeface="Times New Roman" pitchFamily="18" charset="0"/>
                <a:cs typeface="Times New Roman" pitchFamily="18" charset="0"/>
              </a:rPr>
              <a:t>2-3-4</a:t>
            </a:r>
            <a:endParaRPr lang="en-US" sz="1700" dirty="0">
              <a:latin typeface="Times New Roman" pitchFamily="18" charset="0"/>
              <a:cs typeface="Times New Roman" pitchFamily="18" charset="0"/>
            </a:endParaRPr>
          </a:p>
          <a:p>
            <a:pPr>
              <a:buFont typeface="Wingdings" pitchFamily="2" charset="2"/>
              <a:buChar char="v"/>
            </a:pPr>
            <a:r>
              <a:rPr lang="en-US" sz="1700" i="1" dirty="0" smtClean="0">
                <a:latin typeface="Times New Roman" pitchFamily="18" charset="0"/>
                <a:cs typeface="Times New Roman" pitchFamily="18" charset="0"/>
              </a:rPr>
              <a:t> </a:t>
            </a:r>
            <a:r>
              <a:rPr lang="vi-VN" sz="1700" i="1" dirty="0">
                <a:latin typeface="Times New Roman" pitchFamily="18" charset="0"/>
                <a:cs typeface="Times New Roman" pitchFamily="18" charset="0"/>
              </a:rPr>
              <a:t>Trường hợp 1</a:t>
            </a:r>
            <a:r>
              <a:rPr lang="en-US" sz="1700" i="1" dirty="0">
                <a:latin typeface="Times New Roman" pitchFamily="18" charset="0"/>
                <a:cs typeface="Times New Roman" pitchFamily="18" charset="0"/>
              </a:rPr>
              <a:t>: </a:t>
            </a:r>
            <a:r>
              <a:rPr lang="en-US" sz="1700" i="1" dirty="0" err="1">
                <a:latin typeface="Times New Roman" pitchFamily="18" charset="0"/>
                <a:cs typeface="Times New Roman" pitchFamily="18" charset="0"/>
              </a:rPr>
              <a:t>Xoá</a:t>
            </a:r>
            <a:r>
              <a:rPr lang="en-US" sz="1700" i="1" dirty="0">
                <a:latin typeface="Times New Roman" pitchFamily="18" charset="0"/>
                <a:cs typeface="Times New Roman" pitchFamily="18" charset="0"/>
              </a:rPr>
              <a:t> </a:t>
            </a:r>
            <a:r>
              <a:rPr lang="en-US" sz="1700" i="1" dirty="0" err="1">
                <a:latin typeface="Times New Roman" pitchFamily="18" charset="0"/>
                <a:cs typeface="Times New Roman" pitchFamily="18" charset="0"/>
              </a:rPr>
              <a:t>khoá</a:t>
            </a:r>
            <a:r>
              <a:rPr lang="en-US" sz="1700" i="1" dirty="0">
                <a:latin typeface="Times New Roman" pitchFamily="18" charset="0"/>
                <a:cs typeface="Times New Roman" pitchFamily="18" charset="0"/>
              </a:rPr>
              <a:t> </a:t>
            </a:r>
            <a:r>
              <a:rPr lang="en-US" sz="1700" i="1" dirty="0" err="1">
                <a:latin typeface="Times New Roman" pitchFamily="18" charset="0"/>
                <a:cs typeface="Times New Roman" pitchFamily="18" charset="0"/>
              </a:rPr>
              <a:t>trong</a:t>
            </a:r>
            <a:r>
              <a:rPr lang="en-US" sz="1700" i="1" dirty="0">
                <a:latin typeface="Times New Roman" pitchFamily="18" charset="0"/>
                <a:cs typeface="Times New Roman" pitchFamily="18" charset="0"/>
              </a:rPr>
              <a:t> </a:t>
            </a:r>
            <a:r>
              <a:rPr lang="en-US" sz="1700" i="1" dirty="0" err="1">
                <a:latin typeface="Times New Roman" pitchFamily="18" charset="0"/>
                <a:cs typeface="Times New Roman" pitchFamily="18" charset="0"/>
              </a:rPr>
              <a:t>nút</a:t>
            </a:r>
            <a:r>
              <a:rPr lang="en-US" sz="1700" i="1" dirty="0">
                <a:latin typeface="Times New Roman" pitchFamily="18" charset="0"/>
                <a:cs typeface="Times New Roman" pitchFamily="18" charset="0"/>
              </a:rPr>
              <a:t> </a:t>
            </a:r>
            <a:r>
              <a:rPr lang="en-US" sz="1700" i="1" dirty="0" err="1">
                <a:latin typeface="Times New Roman" pitchFamily="18" charset="0"/>
                <a:cs typeface="Times New Roman" pitchFamily="18" charset="0"/>
              </a:rPr>
              <a:t>lá</a:t>
            </a:r>
            <a:r>
              <a:rPr lang="en-US" sz="1700" i="1" dirty="0">
                <a:latin typeface="Times New Roman" pitchFamily="18" charset="0"/>
                <a:cs typeface="Times New Roman" pitchFamily="18" charset="0"/>
              </a:rPr>
              <a:t> </a:t>
            </a:r>
            <a:r>
              <a:rPr lang="en-US" sz="1700" i="1" dirty="0" err="1">
                <a:latin typeface="Times New Roman" pitchFamily="18" charset="0"/>
                <a:cs typeface="Times New Roman" pitchFamily="18" charset="0"/>
              </a:rPr>
              <a:t>chứa</a:t>
            </a:r>
            <a:r>
              <a:rPr lang="en-US" sz="1700" i="1" dirty="0">
                <a:latin typeface="Times New Roman" pitchFamily="18" charset="0"/>
                <a:cs typeface="Times New Roman" pitchFamily="18" charset="0"/>
              </a:rPr>
              <a:t> </a:t>
            </a:r>
            <a:r>
              <a:rPr lang="en-US" sz="1700" i="1" dirty="0" err="1">
                <a:latin typeface="Times New Roman" pitchFamily="18" charset="0"/>
                <a:cs typeface="Times New Roman" pitchFamily="18" charset="0"/>
              </a:rPr>
              <a:t>nhiêù</a:t>
            </a:r>
            <a:r>
              <a:rPr lang="en-US" sz="1700" i="1" dirty="0">
                <a:latin typeface="Times New Roman" pitchFamily="18" charset="0"/>
                <a:cs typeface="Times New Roman" pitchFamily="18" charset="0"/>
              </a:rPr>
              <a:t> h</a:t>
            </a:r>
            <a:r>
              <a:rPr lang="vi-VN" sz="1700" i="1" dirty="0">
                <a:latin typeface="Times New Roman" pitchFamily="18" charset="0"/>
                <a:cs typeface="Times New Roman" pitchFamily="18" charset="0"/>
              </a:rPr>
              <a:t>ơ</a:t>
            </a:r>
            <a:r>
              <a:rPr lang="en-US" sz="1700" i="1" dirty="0">
                <a:latin typeface="Times New Roman" pitchFamily="18" charset="0"/>
                <a:cs typeface="Times New Roman" pitchFamily="18" charset="0"/>
              </a:rPr>
              <a:t>n 1 </a:t>
            </a:r>
            <a:r>
              <a:rPr lang="en-US" sz="1700" i="1" dirty="0" err="1">
                <a:latin typeface="Times New Roman" pitchFamily="18" charset="0"/>
                <a:cs typeface="Times New Roman" pitchFamily="18" charset="0"/>
              </a:rPr>
              <a:t>khoá</a:t>
            </a:r>
            <a:r>
              <a:rPr lang="en-US" sz="1700" i="1" dirty="0">
                <a:latin typeface="Times New Roman" pitchFamily="18" charset="0"/>
                <a:cs typeface="Times New Roman" pitchFamily="18" charset="0"/>
              </a:rPr>
              <a:t> </a:t>
            </a:r>
          </a:p>
          <a:p>
            <a:pPr marL="0" indent="0">
              <a:buNone/>
            </a:pPr>
            <a:endParaRPr lang="en-US" sz="1400" b="1" dirty="0"/>
          </a:p>
          <a:p>
            <a:pPr marL="0" indent="0">
              <a:buNone/>
            </a:pPr>
            <a:endParaRPr lang="vi-VN" sz="1400" b="1" dirty="0"/>
          </a:p>
          <a:p>
            <a:pPr marL="0" indent="0">
              <a:buNone/>
            </a:pPr>
            <a:endParaRPr lang="en-US" sz="1400" dirty="0">
              <a:latin typeface="Times New Roman" pitchFamily="18" charset="0"/>
              <a:cs typeface="Times New Roman" pitchFamily="18" charset="0"/>
            </a:endParaRPr>
          </a:p>
          <a:p>
            <a:endParaRPr lang="en-US" dirty="0" smtClean="0"/>
          </a:p>
          <a:p>
            <a:endParaRPr lang="en-US" dirty="0"/>
          </a:p>
          <a:p>
            <a:endParaRPr lang="en-US" dirty="0" smtClean="0"/>
          </a:p>
          <a:p>
            <a:pPr marL="0" indent="0" algn="ctr">
              <a:buNone/>
            </a:pPr>
            <a:endParaRPr lang="en-US" sz="1400" dirty="0">
              <a:latin typeface="Times New Roman" pitchFamily="18" charset="0"/>
              <a:cs typeface="Times New Roman" pitchFamily="18" charset="0"/>
            </a:endParaRPr>
          </a:p>
          <a:p>
            <a:pPr marL="0" indent="0" algn="ctr">
              <a:buNone/>
            </a:pPr>
            <a:endParaRPr lang="en-US" sz="1400" dirty="0">
              <a:latin typeface="Times New Roman" pitchFamily="18" charset="0"/>
              <a:cs typeface="Times New Roman" pitchFamily="18" charset="0"/>
            </a:endParaRPr>
          </a:p>
          <a:p>
            <a:pPr marL="0" indent="0" algn="ctr">
              <a:buNone/>
            </a:pPr>
            <a:r>
              <a:rPr lang="en-US" sz="1700" dirty="0" err="1">
                <a:solidFill>
                  <a:srgbClr val="00B0F0"/>
                </a:solidFill>
                <a:latin typeface="Times New Roman" pitchFamily="18" charset="0"/>
                <a:cs typeface="Times New Roman" pitchFamily="18" charset="0"/>
              </a:rPr>
              <a:t>Hình</a:t>
            </a:r>
            <a:r>
              <a:rPr lang="en-US" sz="1700" dirty="0">
                <a:solidFill>
                  <a:srgbClr val="00B0F0"/>
                </a:solidFill>
                <a:latin typeface="Times New Roman" pitchFamily="18" charset="0"/>
                <a:cs typeface="Times New Roman" pitchFamily="18" charset="0"/>
              </a:rPr>
              <a:t> </a:t>
            </a:r>
            <a:r>
              <a:rPr lang="en-US" sz="1700" dirty="0" smtClean="0">
                <a:solidFill>
                  <a:srgbClr val="00B0F0"/>
                </a:solidFill>
                <a:latin typeface="Times New Roman" pitchFamily="18" charset="0"/>
                <a:cs typeface="Times New Roman" pitchFamily="18" charset="0"/>
              </a:rPr>
              <a:t>50. </a:t>
            </a:r>
            <a:r>
              <a:rPr lang="en-US" sz="1700" dirty="0" err="1">
                <a:solidFill>
                  <a:srgbClr val="00B0F0"/>
                </a:solidFill>
                <a:latin typeface="Times New Roman" pitchFamily="18" charset="0"/>
                <a:cs typeface="Times New Roman" pitchFamily="18" charset="0"/>
              </a:rPr>
              <a:t>Xoá</a:t>
            </a:r>
            <a:r>
              <a:rPr lang="en-US" sz="1700" dirty="0">
                <a:solidFill>
                  <a:srgbClr val="00B0F0"/>
                </a:solidFill>
                <a:latin typeface="Times New Roman" pitchFamily="18" charset="0"/>
                <a:cs typeface="Times New Roman" pitchFamily="18" charset="0"/>
              </a:rPr>
              <a:t> </a:t>
            </a:r>
            <a:r>
              <a:rPr lang="en-US" sz="1700" dirty="0" err="1">
                <a:solidFill>
                  <a:srgbClr val="00B0F0"/>
                </a:solidFill>
                <a:latin typeface="Times New Roman" pitchFamily="18" charset="0"/>
                <a:cs typeface="Times New Roman" pitchFamily="18" charset="0"/>
              </a:rPr>
              <a:t>khoá</a:t>
            </a:r>
            <a:r>
              <a:rPr lang="en-US" sz="1700" dirty="0">
                <a:solidFill>
                  <a:srgbClr val="00B0F0"/>
                </a:solidFill>
                <a:latin typeface="Times New Roman" pitchFamily="18" charset="0"/>
                <a:cs typeface="Times New Roman" pitchFamily="18" charset="0"/>
              </a:rPr>
              <a:t> 33 </a:t>
            </a:r>
            <a:r>
              <a:rPr lang="en-US" sz="1700" dirty="0" err="1">
                <a:solidFill>
                  <a:srgbClr val="00B0F0"/>
                </a:solidFill>
                <a:latin typeface="Times New Roman" pitchFamily="18" charset="0"/>
                <a:cs typeface="Times New Roman" pitchFamily="18" charset="0"/>
              </a:rPr>
              <a:t>khỏi</a:t>
            </a:r>
            <a:r>
              <a:rPr lang="en-US" sz="1700" dirty="0">
                <a:solidFill>
                  <a:srgbClr val="00B0F0"/>
                </a:solidFill>
                <a:latin typeface="Times New Roman" pitchFamily="18" charset="0"/>
                <a:cs typeface="Times New Roman" pitchFamily="18" charset="0"/>
              </a:rPr>
              <a:t> </a:t>
            </a:r>
            <a:r>
              <a:rPr lang="en-US" sz="1700" dirty="0" err="1">
                <a:solidFill>
                  <a:srgbClr val="00B0F0"/>
                </a:solidFill>
                <a:latin typeface="Times New Roman" pitchFamily="18" charset="0"/>
                <a:cs typeface="Times New Roman" pitchFamily="18" charset="0"/>
              </a:rPr>
              <a:t>cây</a:t>
            </a:r>
            <a:r>
              <a:rPr lang="en-US" sz="1700" dirty="0">
                <a:solidFill>
                  <a:srgbClr val="00B0F0"/>
                </a:solidFill>
                <a:latin typeface="Times New Roman" pitchFamily="18" charset="0"/>
                <a:cs typeface="Times New Roman" pitchFamily="18" charset="0"/>
              </a:rPr>
              <a:t> 2-3-4</a:t>
            </a:r>
            <a:endParaRPr lang="vi-VN" sz="1700" dirty="0">
              <a:solidFill>
                <a:srgbClr val="00B0F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2382" y="3371661"/>
            <a:ext cx="3124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6604" y="3371661"/>
            <a:ext cx="3124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3202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751438"/>
            <a:ext cx="8946541" cy="5496961"/>
          </a:xfrm>
        </p:spPr>
        <p:txBody>
          <a:bodyPr/>
          <a:lstStyle/>
          <a:p>
            <a:pPr marL="0" indent="0">
              <a:buNone/>
            </a:pPr>
            <a:r>
              <a:rPr lang="en-US" dirty="0"/>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đầu</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Cho next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node </a:t>
            </a:r>
            <a:r>
              <a:rPr lang="en-US" dirty="0" err="1" smtClean="0">
                <a:latin typeface="Times New Roman" panose="02020603050405020304" pitchFamily="18" charset="0"/>
                <a:cs typeface="Times New Roman" panose="02020603050405020304" pitchFamily="18" charset="0"/>
              </a:rPr>
              <a:t>mới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tới</a:t>
            </a:r>
            <a:r>
              <a:rPr lang="en-US" dirty="0" smtClean="0">
                <a:latin typeface="Times New Roman" panose="02020603050405020304" pitchFamily="18" charset="0"/>
                <a:cs typeface="Times New Roman" panose="02020603050405020304" pitchFamily="18" charset="0"/>
              </a:rPr>
              <a:t> head (</a:t>
            </a:r>
            <a:r>
              <a:rPr lang="en-US" dirty="0" err="1" smtClean="0">
                <a:latin typeface="Times New Roman" panose="02020603050405020304" pitchFamily="18" charset="0"/>
                <a:cs typeface="Times New Roman" panose="02020603050405020304" pitchFamily="18" charset="0"/>
              </a:rPr>
              <a:t>mũi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xanh</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Cho head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tới</a:t>
            </a:r>
            <a:r>
              <a:rPr lang="en-US" dirty="0" smtClean="0">
                <a:latin typeface="Times New Roman" panose="02020603050405020304" pitchFamily="18" charset="0"/>
                <a:cs typeface="Times New Roman" panose="02020603050405020304" pitchFamily="18" charset="0"/>
              </a:rPr>
              <a:t> new node (</a:t>
            </a:r>
            <a:r>
              <a:rPr lang="en-US" dirty="0" err="1" smtClean="0">
                <a:latin typeface="Times New Roman" panose="02020603050405020304" pitchFamily="18" charset="0"/>
                <a:cs typeface="Times New Roman" panose="02020603050405020304" pitchFamily="18" charset="0"/>
              </a:rPr>
              <a:t>mũi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đỏ</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Nếu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DSLK </a:t>
            </a:r>
            <a:r>
              <a:rPr lang="en-US" dirty="0" err="1" smtClean="0">
                <a:latin typeface="Times New Roman" panose="02020603050405020304" pitchFamily="18" charset="0"/>
                <a:cs typeface="Times New Roman" panose="02020603050405020304" pitchFamily="18" charset="0"/>
              </a:rPr>
              <a:t>vòng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ta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rồi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tail </a:t>
            </a:r>
            <a:r>
              <a:rPr lang="en-US" dirty="0" err="1" smtClean="0">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head </a:t>
            </a:r>
            <a:r>
              <a:rPr lang="en-US" dirty="0" err="1" smtClean="0">
                <a:latin typeface="Times New Roman" panose="02020603050405020304" pitchFamily="18" charset="0"/>
                <a:cs typeface="Times New Roman" panose="02020603050405020304" pitchFamily="18" charset="0"/>
              </a:rPr>
              <a:t>mới</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solidFill>
                  <a:srgbClr val="00B0F0"/>
                </a:solidFill>
                <a:latin typeface="Times New Roman" panose="02020603050405020304" pitchFamily="18" charset="0"/>
                <a:cs typeface="Times New Roman" panose="02020603050405020304" pitchFamily="18" charset="0"/>
              </a:rPr>
              <a:t>Hình</a:t>
            </a:r>
            <a:r>
              <a:rPr lang="en-US" dirty="0" smtClean="0">
                <a:solidFill>
                  <a:srgbClr val="00B0F0"/>
                </a:solidFill>
                <a:latin typeface="Times New Roman" panose="02020603050405020304" pitchFamily="18" charset="0"/>
                <a:cs typeface="Times New Roman" panose="02020603050405020304" pitchFamily="18" charset="0"/>
              </a:rPr>
              <a:t> 8. </a:t>
            </a:r>
            <a:r>
              <a:rPr lang="en-US" dirty="0" err="1" smtClean="0">
                <a:solidFill>
                  <a:srgbClr val="00B0F0"/>
                </a:solidFill>
                <a:latin typeface="Times New Roman" panose="02020603050405020304" pitchFamily="18" charset="0"/>
                <a:cs typeface="Times New Roman" panose="02020603050405020304" pitchFamily="18" charset="0"/>
              </a:rPr>
              <a:t>Thêm</a:t>
            </a:r>
            <a:r>
              <a:rPr lang="en-US" dirty="0" smtClean="0">
                <a:solidFill>
                  <a:srgbClr val="00B0F0"/>
                </a:solidFill>
                <a:latin typeface="Times New Roman" panose="02020603050405020304" pitchFamily="18" charset="0"/>
                <a:cs typeface="Times New Roman" panose="02020603050405020304" pitchFamily="18" charset="0"/>
              </a:rPr>
              <a:t> </a:t>
            </a:r>
            <a:r>
              <a:rPr lang="en-US" dirty="0" err="1" smtClean="0">
                <a:solidFill>
                  <a:srgbClr val="00B0F0"/>
                </a:solidFill>
                <a:latin typeface="Times New Roman" panose="02020603050405020304" pitchFamily="18" charset="0"/>
                <a:cs typeface="Times New Roman" panose="02020603050405020304" pitchFamily="18" charset="0"/>
              </a:rPr>
              <a:t>đầu</a:t>
            </a:r>
            <a:r>
              <a:rPr lang="en-US" dirty="0" smtClean="0">
                <a:solidFill>
                  <a:srgbClr val="00B0F0"/>
                </a:solidFill>
                <a:latin typeface="Times New Roman" panose="02020603050405020304" pitchFamily="18" charset="0"/>
                <a:cs typeface="Times New Roman" panose="02020603050405020304" pitchFamily="18" charset="0"/>
              </a:rPr>
              <a:t> DSLK </a:t>
            </a:r>
            <a:r>
              <a:rPr lang="en-US" dirty="0" err="1" smtClean="0">
                <a:solidFill>
                  <a:srgbClr val="00B0F0"/>
                </a:solidFill>
                <a:latin typeface="Times New Roman" panose="02020603050405020304" pitchFamily="18" charset="0"/>
                <a:cs typeface="Times New Roman" panose="02020603050405020304" pitchFamily="18" charset="0"/>
              </a:rPr>
              <a:t>đơn</a:t>
            </a:r>
            <a:endParaRPr lang="en-US" dirty="0">
              <a:solidFill>
                <a:srgbClr val="00B0F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884047" y="2640169"/>
            <a:ext cx="5953125" cy="2790825"/>
          </a:xfrm>
          <a:prstGeom prst="rect">
            <a:avLst/>
          </a:prstGeom>
        </p:spPr>
      </p:pic>
    </p:spTree>
    <p:extLst>
      <p:ext uri="{BB962C8B-B14F-4D97-AF65-F5344CB8AC3E}">
        <p14:creationId xmlns:p14="http://schemas.microsoft.com/office/powerpoint/2010/main" val="244826318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88842"/>
          </a:xfrm>
        </p:spPr>
        <p:txBody>
          <a:bodyPr>
            <a:normAutofit fontScale="90000"/>
          </a:bodyPr>
          <a:lstStyle/>
          <a:p>
            <a:r>
              <a:rPr lang="en-US" sz="2800">
                <a:solidFill>
                  <a:srgbClr val="FFC000"/>
                </a:solidFill>
                <a:latin typeface="Times New Roman" panose="02020603050405020304" pitchFamily="18" charset="0"/>
                <a:cs typeface="Times New Roman" panose="02020603050405020304" pitchFamily="18" charset="0"/>
              </a:rPr>
              <a:t>II. CÂY NHỊ PHÂN TÌM KIẾM</a:t>
            </a:r>
            <a:endParaRPr lang="vi-VN" sz="2800" dirty="0"/>
          </a:p>
        </p:txBody>
      </p:sp>
      <p:sp>
        <p:nvSpPr>
          <p:cNvPr id="3" name="Content Placeholder 2"/>
          <p:cNvSpPr>
            <a:spLocks noGrp="1"/>
          </p:cNvSpPr>
          <p:nvPr>
            <p:ph idx="1"/>
          </p:nvPr>
        </p:nvSpPr>
        <p:spPr>
          <a:xfrm>
            <a:off x="1103312" y="1186004"/>
            <a:ext cx="8946541" cy="5223849"/>
          </a:xfrm>
        </p:spPr>
        <p:txBody>
          <a:bodyPr>
            <a:normAutofit fontScale="70000" lnSpcReduction="20000"/>
          </a:bodyPr>
          <a:lstStyle/>
          <a:p>
            <a:pPr marL="0" indent="0">
              <a:buNone/>
            </a:pPr>
            <a:r>
              <a:rPr lang="en-US" sz="2600" dirty="0">
                <a:latin typeface="Times New Roman" panose="02020603050405020304" pitchFamily="18" charset="0"/>
                <a:cs typeface="Times New Roman" panose="02020603050405020304" pitchFamily="18" charset="0"/>
              </a:rPr>
              <a:t>3.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loại</a:t>
            </a:r>
            <a:r>
              <a:rPr lang="en-US" sz="2600" dirty="0">
                <a:latin typeface="Times New Roman" panose="02020603050405020304" pitchFamily="18" charset="0"/>
                <a:cs typeface="Times New Roman" panose="02020603050405020304" pitchFamily="18" charset="0"/>
              </a:rPr>
              <a:t> CNPTK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a:t>	    </a:t>
            </a:r>
            <a:r>
              <a:rPr lang="en-US" sz="2600" dirty="0">
                <a:latin typeface="Times New Roman" panose="02020603050405020304" pitchFamily="18" charset="0"/>
                <a:cs typeface="Times New Roman" panose="02020603050405020304" pitchFamily="18" charset="0"/>
              </a:rPr>
              <a:t>3.2.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3.2.4. </a:t>
            </a:r>
            <a:r>
              <a:rPr lang="en-US" sz="2600" dirty="0" err="1">
                <a:latin typeface="Times New Roman" panose="02020603050405020304" pitchFamily="18" charset="0"/>
                <a:cs typeface="Times New Roman" panose="02020603050405020304" pitchFamily="18" charset="0"/>
              </a:rPr>
              <a:t>Cây</a:t>
            </a:r>
            <a:r>
              <a:rPr lang="en-US" sz="2600" dirty="0">
                <a:latin typeface="Times New Roman" panose="02020603050405020304" pitchFamily="18" charset="0"/>
                <a:cs typeface="Times New Roman" panose="02020603050405020304" pitchFamily="18" charset="0"/>
              </a:rPr>
              <a:t> 2-3-4</a:t>
            </a:r>
          </a:p>
          <a:p>
            <a:pPr>
              <a:buFont typeface="Wingdings" pitchFamily="2" charset="2"/>
              <a:buChar char="v"/>
            </a:pPr>
            <a:r>
              <a:rPr lang="vi-VN" sz="2100" i="1" dirty="0" smtClean="0">
                <a:latin typeface="Times New Roman" pitchFamily="18" charset="0"/>
                <a:cs typeface="Times New Roman" pitchFamily="18" charset="0"/>
              </a:rPr>
              <a:t>Trường </a:t>
            </a:r>
            <a:r>
              <a:rPr lang="vi-VN" sz="2100" i="1" dirty="0">
                <a:latin typeface="Times New Roman" pitchFamily="18" charset="0"/>
                <a:cs typeface="Times New Roman" pitchFamily="18" charset="0"/>
              </a:rPr>
              <a:t>hợp </a:t>
            </a:r>
            <a:r>
              <a:rPr lang="en-US" sz="2100" i="1" dirty="0">
                <a:latin typeface="Times New Roman" pitchFamily="18" charset="0"/>
                <a:cs typeface="Times New Roman" pitchFamily="18" charset="0"/>
              </a:rPr>
              <a:t>2: </a:t>
            </a:r>
            <a:r>
              <a:rPr lang="en-US" sz="2100" i="1" dirty="0" err="1">
                <a:latin typeface="Times New Roman" pitchFamily="18" charset="0"/>
                <a:cs typeface="Times New Roman" pitchFamily="18" charset="0"/>
              </a:rPr>
              <a:t>Xoá</a:t>
            </a:r>
            <a:r>
              <a:rPr lang="en-US" sz="2100" i="1" dirty="0">
                <a:latin typeface="Times New Roman" pitchFamily="18" charset="0"/>
                <a:cs typeface="Times New Roman" pitchFamily="18" charset="0"/>
              </a:rPr>
              <a:t> </a:t>
            </a:r>
            <a:r>
              <a:rPr lang="en-US" sz="2100" i="1" dirty="0" err="1">
                <a:latin typeface="Times New Roman" pitchFamily="18" charset="0"/>
                <a:cs typeface="Times New Roman" pitchFamily="18" charset="0"/>
              </a:rPr>
              <a:t>khoá</a:t>
            </a:r>
            <a:r>
              <a:rPr lang="en-US" sz="2100" i="1" dirty="0">
                <a:latin typeface="Times New Roman" pitchFamily="18" charset="0"/>
                <a:cs typeface="Times New Roman" pitchFamily="18" charset="0"/>
              </a:rPr>
              <a:t> </a:t>
            </a:r>
            <a:r>
              <a:rPr lang="en-US" sz="2100" i="1" dirty="0" err="1">
                <a:latin typeface="Times New Roman" pitchFamily="18" charset="0"/>
                <a:cs typeface="Times New Roman" pitchFamily="18" charset="0"/>
              </a:rPr>
              <a:t>trong</a:t>
            </a:r>
            <a:r>
              <a:rPr lang="en-US" sz="2100" i="1" dirty="0">
                <a:latin typeface="Times New Roman" pitchFamily="18" charset="0"/>
                <a:cs typeface="Times New Roman" pitchFamily="18" charset="0"/>
              </a:rPr>
              <a:t> </a:t>
            </a:r>
            <a:r>
              <a:rPr lang="en-US" sz="2100" i="1" dirty="0" err="1">
                <a:latin typeface="Times New Roman" pitchFamily="18" charset="0"/>
                <a:cs typeface="Times New Roman" pitchFamily="18" charset="0"/>
              </a:rPr>
              <a:t>nút</a:t>
            </a:r>
            <a:r>
              <a:rPr lang="en-US" sz="2100" i="1" dirty="0">
                <a:latin typeface="Times New Roman" pitchFamily="18" charset="0"/>
                <a:cs typeface="Times New Roman" pitchFamily="18" charset="0"/>
              </a:rPr>
              <a:t> </a:t>
            </a:r>
            <a:r>
              <a:rPr lang="en-US" sz="2100" i="1" dirty="0" err="1">
                <a:latin typeface="Times New Roman" pitchFamily="18" charset="0"/>
                <a:cs typeface="Times New Roman" pitchFamily="18" charset="0"/>
              </a:rPr>
              <a:t>lá</a:t>
            </a:r>
            <a:r>
              <a:rPr lang="en-US" sz="2100" i="1" dirty="0">
                <a:latin typeface="Times New Roman" pitchFamily="18" charset="0"/>
                <a:cs typeface="Times New Roman" pitchFamily="18" charset="0"/>
              </a:rPr>
              <a:t> </a:t>
            </a:r>
            <a:r>
              <a:rPr lang="en-US" sz="2100" i="1" dirty="0" err="1">
                <a:latin typeface="Times New Roman" pitchFamily="18" charset="0"/>
                <a:cs typeface="Times New Roman" pitchFamily="18" charset="0"/>
              </a:rPr>
              <a:t>chứa</a:t>
            </a:r>
            <a:r>
              <a:rPr lang="en-US" sz="2100" i="1" dirty="0">
                <a:latin typeface="Times New Roman" pitchFamily="18" charset="0"/>
                <a:cs typeface="Times New Roman" pitchFamily="18" charset="0"/>
              </a:rPr>
              <a:t> </a:t>
            </a:r>
            <a:r>
              <a:rPr lang="vi-VN" sz="2100" i="1" dirty="0">
                <a:latin typeface="Times New Roman" pitchFamily="18" charset="0"/>
                <a:cs typeface="Times New Roman" pitchFamily="18" charset="0"/>
              </a:rPr>
              <a:t>đúng</a:t>
            </a:r>
            <a:r>
              <a:rPr lang="en-US" sz="2100" i="1" dirty="0">
                <a:latin typeface="Times New Roman" pitchFamily="18" charset="0"/>
                <a:cs typeface="Times New Roman" pitchFamily="18" charset="0"/>
              </a:rPr>
              <a:t> 1 </a:t>
            </a:r>
            <a:r>
              <a:rPr lang="en-US" sz="2100" i="1" dirty="0" err="1">
                <a:latin typeface="Times New Roman" pitchFamily="18" charset="0"/>
                <a:cs typeface="Times New Roman" pitchFamily="18" charset="0"/>
              </a:rPr>
              <a:t>khoá</a:t>
            </a:r>
            <a:r>
              <a:rPr lang="en-US" sz="2100" i="1" dirty="0">
                <a:latin typeface="Times New Roman" pitchFamily="18" charset="0"/>
                <a:cs typeface="Times New Roman" pitchFamily="18" charset="0"/>
              </a:rPr>
              <a:t> </a:t>
            </a:r>
            <a:r>
              <a:rPr lang="en-US" sz="2100" i="1" dirty="0" err="1">
                <a:latin typeface="Times New Roman" pitchFamily="18" charset="0"/>
                <a:cs typeface="Times New Roman" pitchFamily="18" charset="0"/>
              </a:rPr>
              <a:t>và</a:t>
            </a:r>
            <a:r>
              <a:rPr lang="en-US" sz="2100" i="1" dirty="0">
                <a:latin typeface="Times New Roman" pitchFamily="18" charset="0"/>
                <a:cs typeface="Times New Roman" pitchFamily="18" charset="0"/>
              </a:rPr>
              <a:t> </a:t>
            </a:r>
            <a:r>
              <a:rPr lang="en-US" sz="2100" i="1" dirty="0" err="1">
                <a:latin typeface="Times New Roman" pitchFamily="18" charset="0"/>
                <a:cs typeface="Times New Roman" pitchFamily="18" charset="0"/>
              </a:rPr>
              <a:t>các</a:t>
            </a:r>
            <a:r>
              <a:rPr lang="en-US" sz="2100" i="1" dirty="0">
                <a:latin typeface="Times New Roman" pitchFamily="18" charset="0"/>
                <a:cs typeface="Times New Roman" pitchFamily="18" charset="0"/>
              </a:rPr>
              <a:t> </a:t>
            </a:r>
            <a:r>
              <a:rPr lang="en-US" sz="2100" i="1" dirty="0" err="1">
                <a:latin typeface="Times New Roman" pitchFamily="18" charset="0"/>
                <a:cs typeface="Times New Roman" pitchFamily="18" charset="0"/>
              </a:rPr>
              <a:t>nút</a:t>
            </a:r>
            <a:r>
              <a:rPr lang="en-US" sz="2100" i="1" dirty="0">
                <a:latin typeface="Times New Roman" pitchFamily="18" charset="0"/>
                <a:cs typeface="Times New Roman" pitchFamily="18" charset="0"/>
              </a:rPr>
              <a:t> </a:t>
            </a:r>
            <a:r>
              <a:rPr lang="en-US" sz="2100" i="1" dirty="0" err="1">
                <a:latin typeface="Times New Roman" pitchFamily="18" charset="0"/>
                <a:cs typeface="Times New Roman" pitchFamily="18" charset="0"/>
              </a:rPr>
              <a:t>anh</a:t>
            </a:r>
            <a:r>
              <a:rPr lang="en-US" sz="2100" i="1" dirty="0">
                <a:latin typeface="Times New Roman" pitchFamily="18" charset="0"/>
                <a:cs typeface="Times New Roman" pitchFamily="18" charset="0"/>
              </a:rPr>
              <a:t> </a:t>
            </a:r>
            <a:r>
              <a:rPr lang="en-US" sz="2100" i="1" dirty="0" err="1">
                <a:latin typeface="Times New Roman" pitchFamily="18" charset="0"/>
                <a:cs typeface="Times New Roman" pitchFamily="18" charset="0"/>
              </a:rPr>
              <a:t>em</a:t>
            </a:r>
            <a:r>
              <a:rPr lang="en-US" sz="2100" i="1" dirty="0">
                <a:latin typeface="Times New Roman" pitchFamily="18" charset="0"/>
                <a:cs typeface="Times New Roman" pitchFamily="18" charset="0"/>
              </a:rPr>
              <a:t> </a:t>
            </a:r>
            <a:r>
              <a:rPr lang="en-US" sz="2100" i="1" dirty="0" err="1">
                <a:latin typeface="Times New Roman" pitchFamily="18" charset="0"/>
                <a:cs typeface="Times New Roman" pitchFamily="18" charset="0"/>
              </a:rPr>
              <a:t>có</a:t>
            </a:r>
            <a:r>
              <a:rPr lang="en-US" sz="2100" i="1" dirty="0">
                <a:latin typeface="Times New Roman" pitchFamily="18" charset="0"/>
                <a:cs typeface="Times New Roman" pitchFamily="18" charset="0"/>
              </a:rPr>
              <a:t> </a:t>
            </a:r>
            <a:r>
              <a:rPr lang="en-US" sz="2100" i="1" dirty="0" err="1">
                <a:latin typeface="Times New Roman" pitchFamily="18" charset="0"/>
                <a:cs typeface="Times New Roman" pitchFamily="18" charset="0"/>
              </a:rPr>
              <a:t>nhiêù</a:t>
            </a:r>
            <a:r>
              <a:rPr lang="en-US" sz="2100" i="1" dirty="0">
                <a:latin typeface="Times New Roman" pitchFamily="18" charset="0"/>
                <a:cs typeface="Times New Roman" pitchFamily="18" charset="0"/>
              </a:rPr>
              <a:t> h</a:t>
            </a:r>
            <a:r>
              <a:rPr lang="vi-VN" sz="2100" i="1" dirty="0">
                <a:latin typeface="Times New Roman" pitchFamily="18" charset="0"/>
                <a:cs typeface="Times New Roman" pitchFamily="18" charset="0"/>
              </a:rPr>
              <a:t>ơ</a:t>
            </a:r>
            <a:r>
              <a:rPr lang="en-US" sz="2100" i="1" dirty="0">
                <a:latin typeface="Times New Roman" pitchFamily="18" charset="0"/>
                <a:cs typeface="Times New Roman" pitchFamily="18" charset="0"/>
              </a:rPr>
              <a:t>n 1 </a:t>
            </a:r>
            <a:r>
              <a:rPr lang="en-US" sz="2100" i="1" dirty="0" err="1">
                <a:latin typeface="Times New Roman" pitchFamily="18" charset="0"/>
                <a:cs typeface="Times New Roman" pitchFamily="18" charset="0"/>
              </a:rPr>
              <a:t>khoá</a:t>
            </a:r>
            <a:r>
              <a:rPr lang="en-US" sz="2100" i="1" dirty="0">
                <a:latin typeface="Times New Roman" pitchFamily="18" charset="0"/>
                <a:cs typeface="Times New Roman" pitchFamily="18" charset="0"/>
              </a:rPr>
              <a:t>   </a:t>
            </a: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lgn="ctr">
              <a:buNone/>
            </a:pPr>
            <a:endParaRPr lang="en-US" sz="1400" dirty="0">
              <a:latin typeface="Times New Roman" pitchFamily="18" charset="0"/>
              <a:cs typeface="Times New Roman" pitchFamily="18" charset="0"/>
            </a:endParaRPr>
          </a:p>
          <a:p>
            <a:pPr marL="0" indent="0" algn="ctr">
              <a:buNone/>
            </a:pPr>
            <a:endParaRPr lang="en-US" sz="1400" dirty="0">
              <a:latin typeface="Times New Roman" pitchFamily="18" charset="0"/>
              <a:cs typeface="Times New Roman" pitchFamily="18" charset="0"/>
            </a:endParaRPr>
          </a:p>
          <a:p>
            <a:pPr marL="0" indent="0" algn="ctr">
              <a:buNone/>
            </a:pPr>
            <a:r>
              <a:rPr lang="en-US" sz="2300" dirty="0" err="1">
                <a:solidFill>
                  <a:srgbClr val="00B0F0"/>
                </a:solidFill>
                <a:latin typeface="Times New Roman" pitchFamily="18" charset="0"/>
                <a:cs typeface="Times New Roman" pitchFamily="18" charset="0"/>
              </a:rPr>
              <a:t>Hình</a:t>
            </a:r>
            <a:r>
              <a:rPr lang="en-US" sz="2300" dirty="0">
                <a:solidFill>
                  <a:srgbClr val="00B0F0"/>
                </a:solidFill>
                <a:latin typeface="Times New Roman" pitchFamily="18" charset="0"/>
                <a:cs typeface="Times New Roman" pitchFamily="18" charset="0"/>
              </a:rPr>
              <a:t> </a:t>
            </a:r>
            <a:r>
              <a:rPr lang="en-US" sz="2300" dirty="0" smtClean="0">
                <a:solidFill>
                  <a:srgbClr val="00B0F0"/>
                </a:solidFill>
                <a:latin typeface="Times New Roman" pitchFamily="18" charset="0"/>
                <a:cs typeface="Times New Roman" pitchFamily="18" charset="0"/>
              </a:rPr>
              <a:t>51.Xoá </a:t>
            </a:r>
            <a:r>
              <a:rPr lang="en-US" sz="2300" dirty="0" err="1">
                <a:solidFill>
                  <a:srgbClr val="00B0F0"/>
                </a:solidFill>
                <a:latin typeface="Times New Roman" pitchFamily="18" charset="0"/>
                <a:cs typeface="Times New Roman" pitchFamily="18" charset="0"/>
              </a:rPr>
              <a:t>khoá</a:t>
            </a:r>
            <a:r>
              <a:rPr lang="en-US" sz="2300" dirty="0">
                <a:solidFill>
                  <a:srgbClr val="00B0F0"/>
                </a:solidFill>
                <a:latin typeface="Times New Roman" pitchFamily="18" charset="0"/>
                <a:cs typeface="Times New Roman" pitchFamily="18" charset="0"/>
              </a:rPr>
              <a:t> 58 </a:t>
            </a:r>
            <a:r>
              <a:rPr lang="en-US" sz="2300" dirty="0" err="1">
                <a:solidFill>
                  <a:srgbClr val="00B0F0"/>
                </a:solidFill>
                <a:latin typeface="Times New Roman" pitchFamily="18" charset="0"/>
                <a:cs typeface="Times New Roman" pitchFamily="18" charset="0"/>
              </a:rPr>
              <a:t>khỏi</a:t>
            </a:r>
            <a:r>
              <a:rPr lang="en-US" sz="2300" dirty="0">
                <a:solidFill>
                  <a:srgbClr val="00B0F0"/>
                </a:solidFill>
                <a:latin typeface="Times New Roman" pitchFamily="18" charset="0"/>
                <a:cs typeface="Times New Roman" pitchFamily="18" charset="0"/>
              </a:rPr>
              <a:t> </a:t>
            </a:r>
            <a:r>
              <a:rPr lang="en-US" sz="2300" dirty="0" err="1">
                <a:solidFill>
                  <a:srgbClr val="00B0F0"/>
                </a:solidFill>
                <a:latin typeface="Times New Roman" pitchFamily="18" charset="0"/>
                <a:cs typeface="Times New Roman" pitchFamily="18" charset="0"/>
              </a:rPr>
              <a:t>cây</a:t>
            </a:r>
            <a:r>
              <a:rPr lang="en-US" sz="2300" dirty="0">
                <a:solidFill>
                  <a:srgbClr val="00B0F0"/>
                </a:solidFill>
                <a:latin typeface="Times New Roman" pitchFamily="18" charset="0"/>
                <a:cs typeface="Times New Roman" pitchFamily="18" charset="0"/>
              </a:rPr>
              <a:t> 2-3-4 </a:t>
            </a:r>
          </a:p>
          <a:p>
            <a:pPr marL="800100" lvl="2" indent="0" algn="ctr">
              <a:buNone/>
            </a:pPr>
            <a:endParaRPr lang="en-US" sz="600" dirty="0">
              <a:latin typeface="Times New Roman" pitchFamily="18" charset="0"/>
              <a:cs typeface="Times New Roman" pitchFamily="18" charset="0"/>
            </a:endParaRPr>
          </a:p>
          <a:p>
            <a:pPr marL="0" indent="0">
              <a:buNone/>
            </a:pPr>
            <a:r>
              <a:rPr lang="en-US" sz="1400" dirty="0">
                <a:latin typeface="Times New Roman" pitchFamily="18" charset="0"/>
                <a:cs typeface="Times New Roman" pitchFamily="18" charset="0"/>
              </a:rPr>
              <a:t>  </a:t>
            </a:r>
            <a:r>
              <a:rPr lang="vi-VN" sz="2300" dirty="0">
                <a:latin typeface="Times New Roman" pitchFamily="18" charset="0"/>
                <a:cs typeface="Times New Roman" pitchFamily="18" charset="0"/>
              </a:rPr>
              <a:t>Xoá khoá 58 khỏi nút lá chỉ chứa một khoá, nếu các nút anh em với nó chứa nhiều hơn một khoá ( nút chứa 68,70)</a:t>
            </a:r>
            <a:r>
              <a:rPr lang="en-US" sz="2300" dirty="0">
                <a:latin typeface="Times New Roman" pitchFamily="18" charset="0"/>
                <a:cs typeface="Times New Roman" pitchFamily="18" charset="0"/>
              </a:rPr>
              <a:t>, ta </a:t>
            </a:r>
            <a:r>
              <a:rPr lang="vi-VN" sz="2300" dirty="0">
                <a:latin typeface="Times New Roman" pitchFamily="18" charset="0"/>
                <a:cs typeface="Times New Roman" pitchFamily="18" charset="0"/>
              </a:rPr>
              <a:t>tiến hành dịch chuyển dần để nút chứa khoá 58 trở thành nút lá chứa hai khoá</a:t>
            </a:r>
            <a:r>
              <a:rPr lang="en-US" sz="2300" dirty="0">
                <a:latin typeface="Times New Roman" pitchFamily="18" charset="0"/>
                <a:cs typeface="Times New Roman" pitchFamily="18" charset="0"/>
              </a:rPr>
              <a:t> ( 58,60)</a:t>
            </a:r>
            <a:r>
              <a:rPr lang="vi-VN" sz="2300" dirty="0">
                <a:latin typeface="Times New Roman" pitchFamily="18" charset="0"/>
                <a:cs typeface="Times New Roman" pitchFamily="18" charset="0"/>
              </a:rPr>
              <a:t>. Sau đó, ta xoá khoá 58 như ở trường hợp 1.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002" y="2780169"/>
            <a:ext cx="7440613" cy="2288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88721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70735"/>
          </a:xfrm>
        </p:spPr>
        <p:txBody>
          <a:bodyPr>
            <a:normAutofit fontScale="90000"/>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endParaRPr lang="vi-VN" sz="2800" dirty="0"/>
          </a:p>
        </p:txBody>
      </p:sp>
      <p:sp>
        <p:nvSpPr>
          <p:cNvPr id="3" name="Content Placeholder 2"/>
          <p:cNvSpPr>
            <a:spLocks noGrp="1"/>
          </p:cNvSpPr>
          <p:nvPr>
            <p:ph idx="1"/>
          </p:nvPr>
        </p:nvSpPr>
        <p:spPr>
          <a:xfrm>
            <a:off x="1103312" y="1348966"/>
            <a:ext cx="8946541" cy="4899433"/>
          </a:xfrm>
        </p:spPr>
        <p:txBody>
          <a:bodyPr>
            <a:normAutofit fontScale="25000" lnSpcReduction="20000"/>
          </a:bodyPr>
          <a:lstStyle/>
          <a:p>
            <a:pPr marL="0" indent="0">
              <a:buNone/>
            </a:pPr>
            <a:r>
              <a:rPr lang="en-US" sz="8000" dirty="0">
                <a:latin typeface="Times New Roman" panose="02020603050405020304" pitchFamily="18" charset="0"/>
                <a:cs typeface="Times New Roman" panose="02020603050405020304" pitchFamily="18" charset="0"/>
              </a:rPr>
              <a:t>3. </a:t>
            </a:r>
            <a:r>
              <a:rPr lang="en-US" sz="8000" dirty="0" err="1">
                <a:latin typeface="Times New Roman" panose="02020603050405020304" pitchFamily="18" charset="0"/>
                <a:cs typeface="Times New Roman" panose="02020603050405020304" pitchFamily="18" charset="0"/>
              </a:rPr>
              <a:t>Các</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loại</a:t>
            </a:r>
            <a:r>
              <a:rPr lang="en-US" sz="8000" dirty="0">
                <a:latin typeface="Times New Roman" panose="02020603050405020304" pitchFamily="18" charset="0"/>
                <a:cs typeface="Times New Roman" panose="02020603050405020304" pitchFamily="18" charset="0"/>
              </a:rPr>
              <a:t> CNPTK </a:t>
            </a:r>
            <a:r>
              <a:rPr lang="en-US" sz="8000" dirty="0" err="1">
                <a:latin typeface="Times New Roman" panose="02020603050405020304" pitchFamily="18" charset="0"/>
                <a:cs typeface="Times New Roman" panose="02020603050405020304" pitchFamily="18" charset="0"/>
              </a:rPr>
              <a:t>và</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ví</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dụ</a:t>
            </a:r>
            <a:endParaRPr lang="en-US" sz="8000" dirty="0">
              <a:latin typeface="Times New Roman" panose="02020603050405020304" pitchFamily="18" charset="0"/>
              <a:cs typeface="Times New Roman" panose="02020603050405020304" pitchFamily="18" charset="0"/>
            </a:endParaRPr>
          </a:p>
          <a:p>
            <a:pPr marL="0" indent="0">
              <a:buNone/>
            </a:pPr>
            <a:r>
              <a:rPr lang="en-US" sz="8000" dirty="0"/>
              <a:t>	    </a:t>
            </a:r>
            <a:r>
              <a:rPr lang="en-US" sz="8000" dirty="0">
                <a:latin typeface="Times New Roman" panose="02020603050405020304" pitchFamily="18" charset="0"/>
                <a:cs typeface="Times New Roman" panose="02020603050405020304" pitchFamily="18" charset="0"/>
              </a:rPr>
              <a:t>3.2. </a:t>
            </a:r>
            <a:r>
              <a:rPr lang="en-US" sz="8000" dirty="0" err="1">
                <a:latin typeface="Times New Roman" panose="02020603050405020304" pitchFamily="18" charset="0"/>
                <a:cs typeface="Times New Roman" panose="02020603050405020304" pitchFamily="18" charset="0"/>
              </a:rPr>
              <a:t>Các</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ví</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dụ</a:t>
            </a:r>
            <a:endParaRPr lang="en-US" sz="8000" dirty="0">
              <a:latin typeface="Times New Roman" panose="02020603050405020304" pitchFamily="18" charset="0"/>
              <a:cs typeface="Times New Roman" panose="02020603050405020304" pitchFamily="18" charset="0"/>
            </a:endParaRPr>
          </a:p>
          <a:p>
            <a:pPr marL="0" indent="0">
              <a:buNone/>
            </a:pPr>
            <a:r>
              <a:rPr lang="en-US" sz="8000" dirty="0">
                <a:latin typeface="Times New Roman" panose="02020603050405020304" pitchFamily="18" charset="0"/>
                <a:cs typeface="Times New Roman" panose="02020603050405020304" pitchFamily="18" charset="0"/>
              </a:rPr>
              <a:t>		</a:t>
            </a:r>
            <a:r>
              <a:rPr lang="en-US" sz="8000" dirty="0" smtClean="0">
                <a:latin typeface="Times New Roman" panose="02020603050405020304" pitchFamily="18" charset="0"/>
                <a:cs typeface="Times New Roman" panose="02020603050405020304" pitchFamily="18" charset="0"/>
              </a:rPr>
              <a:t>3.2.4. </a:t>
            </a:r>
            <a:r>
              <a:rPr lang="en-US" sz="8000" dirty="0" err="1">
                <a:latin typeface="Times New Roman" panose="02020603050405020304" pitchFamily="18" charset="0"/>
                <a:cs typeface="Times New Roman" panose="02020603050405020304" pitchFamily="18" charset="0"/>
              </a:rPr>
              <a:t>Cây</a:t>
            </a:r>
            <a:r>
              <a:rPr lang="en-US" sz="8000" dirty="0">
                <a:latin typeface="Times New Roman" panose="02020603050405020304" pitchFamily="18" charset="0"/>
                <a:cs typeface="Times New Roman" panose="02020603050405020304" pitchFamily="18" charset="0"/>
              </a:rPr>
              <a:t> 2-3-4</a:t>
            </a:r>
          </a:p>
          <a:p>
            <a:pPr>
              <a:buFont typeface="Wingdings" pitchFamily="2" charset="2"/>
              <a:buChar char="v"/>
            </a:pPr>
            <a:r>
              <a:rPr lang="vi-VN" sz="7200" i="1" dirty="0" smtClean="0">
                <a:latin typeface="Times New Roman" pitchFamily="18" charset="0"/>
                <a:cs typeface="Times New Roman" pitchFamily="18" charset="0"/>
              </a:rPr>
              <a:t>Trường </a:t>
            </a:r>
            <a:r>
              <a:rPr lang="vi-VN" sz="7200" i="1" dirty="0">
                <a:latin typeface="Times New Roman" pitchFamily="18" charset="0"/>
                <a:cs typeface="Times New Roman" pitchFamily="18" charset="0"/>
              </a:rPr>
              <a:t>hợp 3</a:t>
            </a:r>
            <a:r>
              <a:rPr lang="en-US" sz="7200" i="1" dirty="0">
                <a:latin typeface="Times New Roman" pitchFamily="18" charset="0"/>
                <a:cs typeface="Times New Roman" pitchFamily="18" charset="0"/>
              </a:rPr>
              <a:t>: </a:t>
            </a:r>
            <a:r>
              <a:rPr lang="en-US" sz="7200" i="1" dirty="0" err="1">
                <a:latin typeface="Times New Roman" pitchFamily="18" charset="0"/>
                <a:cs typeface="Times New Roman" pitchFamily="18" charset="0"/>
              </a:rPr>
              <a:t>Xoá</a:t>
            </a:r>
            <a:r>
              <a:rPr lang="en-US" sz="7200" i="1" dirty="0">
                <a:latin typeface="Times New Roman" pitchFamily="18" charset="0"/>
                <a:cs typeface="Times New Roman" pitchFamily="18" charset="0"/>
              </a:rPr>
              <a:t> </a:t>
            </a:r>
            <a:r>
              <a:rPr lang="en-US" sz="7200" i="1" dirty="0" err="1">
                <a:latin typeface="Times New Roman" pitchFamily="18" charset="0"/>
                <a:cs typeface="Times New Roman" pitchFamily="18" charset="0"/>
              </a:rPr>
              <a:t>khoá</a:t>
            </a:r>
            <a:r>
              <a:rPr lang="en-US" sz="7200" i="1" dirty="0">
                <a:latin typeface="Times New Roman" pitchFamily="18" charset="0"/>
                <a:cs typeface="Times New Roman" pitchFamily="18" charset="0"/>
              </a:rPr>
              <a:t> </a:t>
            </a:r>
            <a:r>
              <a:rPr lang="en-US" sz="7200" i="1" dirty="0" err="1">
                <a:latin typeface="Times New Roman" pitchFamily="18" charset="0"/>
                <a:cs typeface="Times New Roman" pitchFamily="18" charset="0"/>
              </a:rPr>
              <a:t>trong</a:t>
            </a:r>
            <a:r>
              <a:rPr lang="en-US" sz="7200" i="1" dirty="0">
                <a:latin typeface="Times New Roman" pitchFamily="18" charset="0"/>
                <a:cs typeface="Times New Roman" pitchFamily="18" charset="0"/>
              </a:rPr>
              <a:t> </a:t>
            </a:r>
            <a:r>
              <a:rPr lang="en-US" sz="7200" i="1" dirty="0" err="1">
                <a:latin typeface="Times New Roman" pitchFamily="18" charset="0"/>
                <a:cs typeface="Times New Roman" pitchFamily="18" charset="0"/>
              </a:rPr>
              <a:t>nút</a:t>
            </a:r>
            <a:r>
              <a:rPr lang="en-US" sz="7200" i="1" dirty="0">
                <a:latin typeface="Times New Roman" pitchFamily="18" charset="0"/>
                <a:cs typeface="Times New Roman" pitchFamily="18" charset="0"/>
              </a:rPr>
              <a:t> </a:t>
            </a:r>
            <a:r>
              <a:rPr lang="en-US" sz="7200" i="1" dirty="0" err="1">
                <a:latin typeface="Times New Roman" pitchFamily="18" charset="0"/>
                <a:cs typeface="Times New Roman" pitchFamily="18" charset="0"/>
              </a:rPr>
              <a:t>lá</a:t>
            </a:r>
            <a:r>
              <a:rPr lang="en-US" sz="7200" i="1" dirty="0">
                <a:latin typeface="Times New Roman" pitchFamily="18" charset="0"/>
                <a:cs typeface="Times New Roman" pitchFamily="18" charset="0"/>
              </a:rPr>
              <a:t> </a:t>
            </a:r>
            <a:r>
              <a:rPr lang="en-US" sz="7200" i="1" dirty="0" err="1">
                <a:latin typeface="Times New Roman" pitchFamily="18" charset="0"/>
                <a:cs typeface="Times New Roman" pitchFamily="18" charset="0"/>
              </a:rPr>
              <a:t>chứa</a:t>
            </a:r>
            <a:r>
              <a:rPr lang="en-US" sz="7200" i="1" dirty="0">
                <a:latin typeface="Times New Roman" pitchFamily="18" charset="0"/>
                <a:cs typeface="Times New Roman" pitchFamily="18" charset="0"/>
              </a:rPr>
              <a:t> </a:t>
            </a:r>
            <a:r>
              <a:rPr lang="vi-VN" sz="7200" i="1" dirty="0">
                <a:latin typeface="Times New Roman" pitchFamily="18" charset="0"/>
                <a:cs typeface="Times New Roman" pitchFamily="18" charset="0"/>
              </a:rPr>
              <a:t>đúng</a:t>
            </a:r>
            <a:r>
              <a:rPr lang="en-US" sz="7200" i="1" dirty="0">
                <a:latin typeface="Times New Roman" pitchFamily="18" charset="0"/>
                <a:cs typeface="Times New Roman" pitchFamily="18" charset="0"/>
              </a:rPr>
              <a:t> 1 </a:t>
            </a:r>
            <a:r>
              <a:rPr lang="en-US" sz="7200" i="1" dirty="0" err="1">
                <a:latin typeface="Times New Roman" pitchFamily="18" charset="0"/>
                <a:cs typeface="Times New Roman" pitchFamily="18" charset="0"/>
              </a:rPr>
              <a:t>khoá</a:t>
            </a:r>
            <a:r>
              <a:rPr lang="en-US" sz="7200" i="1" dirty="0">
                <a:latin typeface="Times New Roman" pitchFamily="18" charset="0"/>
                <a:cs typeface="Times New Roman" pitchFamily="18" charset="0"/>
              </a:rPr>
              <a:t> </a:t>
            </a:r>
            <a:r>
              <a:rPr lang="en-US" sz="7200" i="1" dirty="0" err="1">
                <a:latin typeface="Times New Roman" pitchFamily="18" charset="0"/>
                <a:cs typeface="Times New Roman" pitchFamily="18" charset="0"/>
              </a:rPr>
              <a:t>và</a:t>
            </a:r>
            <a:r>
              <a:rPr lang="en-US" sz="7200" i="1" dirty="0">
                <a:latin typeface="Times New Roman" pitchFamily="18" charset="0"/>
                <a:cs typeface="Times New Roman" pitchFamily="18" charset="0"/>
              </a:rPr>
              <a:t> </a:t>
            </a:r>
            <a:r>
              <a:rPr lang="en-US" sz="7200" i="1" dirty="0" err="1">
                <a:latin typeface="Times New Roman" pitchFamily="18" charset="0"/>
                <a:cs typeface="Times New Roman" pitchFamily="18" charset="0"/>
              </a:rPr>
              <a:t>các</a:t>
            </a:r>
            <a:r>
              <a:rPr lang="en-US" sz="7200" i="1" dirty="0">
                <a:latin typeface="Times New Roman" pitchFamily="18" charset="0"/>
                <a:cs typeface="Times New Roman" pitchFamily="18" charset="0"/>
              </a:rPr>
              <a:t> </a:t>
            </a:r>
            <a:r>
              <a:rPr lang="en-US" sz="7200" i="1" dirty="0" err="1">
                <a:latin typeface="Times New Roman" pitchFamily="18" charset="0"/>
                <a:cs typeface="Times New Roman" pitchFamily="18" charset="0"/>
              </a:rPr>
              <a:t>nút</a:t>
            </a:r>
            <a:r>
              <a:rPr lang="en-US" sz="7200" i="1" dirty="0">
                <a:latin typeface="Times New Roman" pitchFamily="18" charset="0"/>
                <a:cs typeface="Times New Roman" pitchFamily="18" charset="0"/>
              </a:rPr>
              <a:t> </a:t>
            </a:r>
            <a:r>
              <a:rPr lang="en-US" sz="7200" i="1" dirty="0" err="1">
                <a:latin typeface="Times New Roman" pitchFamily="18" charset="0"/>
                <a:cs typeface="Times New Roman" pitchFamily="18" charset="0"/>
              </a:rPr>
              <a:t>anh</a:t>
            </a:r>
            <a:r>
              <a:rPr lang="en-US" sz="7200" i="1" dirty="0">
                <a:latin typeface="Times New Roman" pitchFamily="18" charset="0"/>
                <a:cs typeface="Times New Roman" pitchFamily="18" charset="0"/>
              </a:rPr>
              <a:t> </a:t>
            </a:r>
            <a:r>
              <a:rPr lang="en-US" sz="7200" i="1" dirty="0" err="1">
                <a:latin typeface="Times New Roman" pitchFamily="18" charset="0"/>
                <a:cs typeface="Times New Roman" pitchFamily="18" charset="0"/>
              </a:rPr>
              <a:t>em</a:t>
            </a:r>
            <a:r>
              <a:rPr lang="en-US" sz="7200" i="1" dirty="0">
                <a:latin typeface="Times New Roman" pitchFamily="18" charset="0"/>
                <a:cs typeface="Times New Roman" pitchFamily="18" charset="0"/>
              </a:rPr>
              <a:t> </a:t>
            </a:r>
            <a:r>
              <a:rPr lang="en-US" sz="7200" i="1" dirty="0" err="1">
                <a:latin typeface="Times New Roman" pitchFamily="18" charset="0"/>
                <a:cs typeface="Times New Roman" pitchFamily="18" charset="0"/>
              </a:rPr>
              <a:t>có</a:t>
            </a:r>
            <a:r>
              <a:rPr lang="en-US" sz="7200" i="1" dirty="0">
                <a:latin typeface="Times New Roman" pitchFamily="18" charset="0"/>
                <a:cs typeface="Times New Roman" pitchFamily="18" charset="0"/>
              </a:rPr>
              <a:t> </a:t>
            </a:r>
            <a:r>
              <a:rPr lang="vi-VN" sz="7200" i="1" dirty="0">
                <a:latin typeface="Times New Roman" pitchFamily="18" charset="0"/>
                <a:cs typeface="Times New Roman" pitchFamily="18" charset="0"/>
              </a:rPr>
              <a:t>đúng</a:t>
            </a:r>
            <a:r>
              <a:rPr lang="en-US" sz="7200" i="1" dirty="0">
                <a:latin typeface="Times New Roman" pitchFamily="18" charset="0"/>
                <a:cs typeface="Times New Roman" pitchFamily="18" charset="0"/>
              </a:rPr>
              <a:t> 1 </a:t>
            </a:r>
            <a:r>
              <a:rPr lang="en-US" sz="7200" i="1" dirty="0" err="1">
                <a:latin typeface="Times New Roman" pitchFamily="18" charset="0"/>
                <a:cs typeface="Times New Roman" pitchFamily="18" charset="0"/>
              </a:rPr>
              <a:t>khoá</a:t>
            </a:r>
            <a:endParaRPr lang="vi-VN" sz="7200" i="1" dirty="0">
              <a:latin typeface="Times New Roman" pitchFamily="18" charset="0"/>
              <a:cs typeface="Times New Roman" pitchFamily="18" charset="0"/>
            </a:endParaRP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smtClean="0"/>
              <a:t>							</a:t>
            </a:r>
            <a:r>
              <a:rPr lang="en-US" sz="5600" dirty="0" smtClean="0"/>
              <a:t>	</a:t>
            </a:r>
            <a:r>
              <a:rPr lang="en-US" sz="5600" dirty="0" err="1">
                <a:solidFill>
                  <a:srgbClr val="00B0F0"/>
                </a:solidFill>
                <a:latin typeface="Times New Roman" pitchFamily="18" charset="0"/>
                <a:cs typeface="Times New Roman" pitchFamily="18" charset="0"/>
              </a:rPr>
              <a:t>Hình</a:t>
            </a:r>
            <a:r>
              <a:rPr lang="en-US" sz="5600" dirty="0">
                <a:solidFill>
                  <a:srgbClr val="00B0F0"/>
                </a:solidFill>
                <a:latin typeface="Times New Roman" pitchFamily="18" charset="0"/>
                <a:cs typeface="Times New Roman" pitchFamily="18" charset="0"/>
              </a:rPr>
              <a:t> </a:t>
            </a:r>
            <a:r>
              <a:rPr lang="en-US" sz="5600" dirty="0" smtClean="0">
                <a:solidFill>
                  <a:srgbClr val="00B0F0"/>
                </a:solidFill>
                <a:latin typeface="Times New Roman" pitchFamily="18" charset="0"/>
                <a:cs typeface="Times New Roman" pitchFamily="18" charset="0"/>
              </a:rPr>
              <a:t>52. </a:t>
            </a:r>
            <a:r>
              <a:rPr lang="en-US" sz="5600" dirty="0" err="1">
                <a:solidFill>
                  <a:srgbClr val="00B0F0"/>
                </a:solidFill>
                <a:latin typeface="Times New Roman" pitchFamily="18" charset="0"/>
                <a:cs typeface="Times New Roman" pitchFamily="18" charset="0"/>
              </a:rPr>
              <a:t>Xoá</a:t>
            </a:r>
            <a:r>
              <a:rPr lang="en-US" sz="5600" dirty="0">
                <a:solidFill>
                  <a:srgbClr val="00B0F0"/>
                </a:solidFill>
                <a:latin typeface="Times New Roman" pitchFamily="18" charset="0"/>
                <a:cs typeface="Times New Roman" pitchFamily="18" charset="0"/>
              </a:rPr>
              <a:t> </a:t>
            </a:r>
            <a:r>
              <a:rPr lang="en-US" sz="5600" dirty="0" err="1">
                <a:solidFill>
                  <a:srgbClr val="00B0F0"/>
                </a:solidFill>
                <a:latin typeface="Times New Roman" pitchFamily="18" charset="0"/>
                <a:cs typeface="Times New Roman" pitchFamily="18" charset="0"/>
              </a:rPr>
              <a:t>khoá</a:t>
            </a:r>
            <a:r>
              <a:rPr lang="en-US" sz="5600" dirty="0">
                <a:solidFill>
                  <a:srgbClr val="00B0F0"/>
                </a:solidFill>
                <a:latin typeface="Times New Roman" pitchFamily="18" charset="0"/>
                <a:cs typeface="Times New Roman" pitchFamily="18" charset="0"/>
              </a:rPr>
              <a:t> </a:t>
            </a:r>
            <a:r>
              <a:rPr lang="en-US" sz="5600" dirty="0" smtClean="0">
                <a:solidFill>
                  <a:srgbClr val="00B0F0"/>
                </a:solidFill>
                <a:latin typeface="Times New Roman" pitchFamily="18" charset="0"/>
                <a:cs typeface="Times New Roman" pitchFamily="18" charset="0"/>
              </a:rPr>
              <a:t>58  </a:t>
            </a:r>
            <a:r>
              <a:rPr lang="en-US" sz="5600" dirty="0" err="1">
                <a:solidFill>
                  <a:srgbClr val="00B0F0"/>
                </a:solidFill>
                <a:latin typeface="Times New Roman" pitchFamily="18" charset="0"/>
                <a:cs typeface="Times New Roman" pitchFamily="18" charset="0"/>
              </a:rPr>
              <a:t>khỏi</a:t>
            </a:r>
            <a:r>
              <a:rPr lang="en-US" sz="5600" dirty="0">
                <a:solidFill>
                  <a:srgbClr val="00B0F0"/>
                </a:solidFill>
                <a:latin typeface="Times New Roman" pitchFamily="18" charset="0"/>
                <a:cs typeface="Times New Roman" pitchFamily="18" charset="0"/>
              </a:rPr>
              <a:t> </a:t>
            </a:r>
            <a:r>
              <a:rPr lang="en-US" sz="5600" dirty="0" err="1">
                <a:solidFill>
                  <a:srgbClr val="00B0F0"/>
                </a:solidFill>
                <a:latin typeface="Times New Roman" pitchFamily="18" charset="0"/>
                <a:cs typeface="Times New Roman" pitchFamily="18" charset="0"/>
              </a:rPr>
              <a:t>cây</a:t>
            </a:r>
            <a:r>
              <a:rPr lang="en-US" sz="5600" dirty="0">
                <a:solidFill>
                  <a:srgbClr val="00B0F0"/>
                </a:solidFill>
                <a:latin typeface="Times New Roman" pitchFamily="18" charset="0"/>
                <a:cs typeface="Times New Roman" pitchFamily="18" charset="0"/>
              </a:rPr>
              <a:t> 2-3-4</a:t>
            </a:r>
            <a:endParaRPr lang="en-US" sz="5600" dirty="0">
              <a:latin typeface="Times New Roman" pitchFamily="18" charset="0"/>
              <a:cs typeface="Times New Roman" pitchFamily="18" charset="0"/>
            </a:endParaRP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2900" dirty="0">
              <a:latin typeface="Times New Roman" pitchFamily="18" charset="0"/>
              <a:cs typeface="Times New Roman" pitchFamily="18" charset="0"/>
            </a:endParaRPr>
          </a:p>
          <a:p>
            <a:pPr marL="0" indent="0" algn="ctr">
              <a:buNone/>
            </a:pPr>
            <a:r>
              <a:rPr lang="en-US" sz="3500" dirty="0" err="1">
                <a:latin typeface="Times New Roman" pitchFamily="18" charset="0"/>
                <a:cs typeface="Times New Roman" pitchFamily="18" charset="0"/>
              </a:rPr>
              <a:t>Hình</a:t>
            </a:r>
            <a:r>
              <a:rPr lang="en-US" sz="3500" dirty="0">
                <a:latin typeface="Times New Roman" pitchFamily="18" charset="0"/>
                <a:cs typeface="Times New Roman" pitchFamily="18" charset="0"/>
              </a:rPr>
              <a:t> 7. </a:t>
            </a:r>
            <a:r>
              <a:rPr lang="en-US" sz="3500" dirty="0" err="1">
                <a:latin typeface="Times New Roman" pitchFamily="18" charset="0"/>
                <a:cs typeface="Times New Roman" pitchFamily="18" charset="0"/>
              </a:rPr>
              <a:t>Xoá</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khoá</a:t>
            </a:r>
            <a:r>
              <a:rPr lang="en-US" sz="3500" dirty="0">
                <a:latin typeface="Times New Roman" pitchFamily="18" charset="0"/>
                <a:cs typeface="Times New Roman" pitchFamily="18" charset="0"/>
              </a:rPr>
              <a:t> 58 </a:t>
            </a:r>
            <a:r>
              <a:rPr lang="en-US" sz="3500" dirty="0" err="1">
                <a:latin typeface="Times New Roman" pitchFamily="18" charset="0"/>
                <a:cs typeface="Times New Roman" pitchFamily="18" charset="0"/>
              </a:rPr>
              <a:t>khỏi</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cây</a:t>
            </a:r>
            <a:r>
              <a:rPr lang="en-US" sz="3500" dirty="0">
                <a:latin typeface="Times New Roman" pitchFamily="18" charset="0"/>
                <a:cs typeface="Times New Roman" pitchFamily="18" charset="0"/>
              </a:rPr>
              <a:t> 2-3-4</a:t>
            </a:r>
          </a:p>
          <a:p>
            <a:pPr marL="0" indent="0">
              <a:buNone/>
            </a:pPr>
            <a:endParaRPr lang="en-US" sz="3500" dirty="0">
              <a:latin typeface="Times New Roman" pitchFamily="18" charset="0"/>
              <a:cs typeface="Times New Roman" pitchFamily="18" charset="0"/>
            </a:endParaRPr>
          </a:p>
          <a:p>
            <a:pPr marL="0" indent="0">
              <a:buNone/>
            </a:pPr>
            <a:r>
              <a:rPr lang="en-US" sz="3500" dirty="0">
                <a:latin typeface="Times New Roman" pitchFamily="18" charset="0"/>
                <a:cs typeface="Times New Roman" pitchFamily="18" charset="0"/>
              </a:rPr>
              <a:t>      </a:t>
            </a:r>
            <a:r>
              <a:rPr lang="vi-VN" sz="3500" dirty="0">
                <a:latin typeface="Times New Roman" pitchFamily="18" charset="0"/>
                <a:cs typeface="Times New Roman" pitchFamily="18" charset="0"/>
              </a:rPr>
              <a:t>Để xoá nút 58, ta tiến hành gộp nút anh em liền kề của nó ( nút chứa khoá 62) để được một nút chứa ba khoá</a:t>
            </a:r>
            <a:r>
              <a:rPr lang="en-US" sz="3500" dirty="0">
                <a:latin typeface="Times New Roman" pitchFamily="18" charset="0"/>
                <a:cs typeface="Times New Roman" pitchFamily="18" charset="0"/>
              </a:rPr>
              <a:t>.</a:t>
            </a:r>
            <a:r>
              <a:rPr lang="vi-VN" sz="3500" dirty="0">
                <a:latin typeface="Times New Roman" pitchFamily="18" charset="0"/>
                <a:cs typeface="Times New Roman" pitchFamily="18" charset="0"/>
              </a:rPr>
              <a:t> </a:t>
            </a:r>
            <a:endParaRPr lang="en-US" sz="3500" dirty="0">
              <a:latin typeface="Times New Roman" pitchFamily="18" charset="0"/>
              <a:cs typeface="Times New Roman" pitchFamily="18" charset="0"/>
            </a:endParaRPr>
          </a:p>
          <a:p>
            <a:pPr marL="0" indent="0">
              <a:buNone/>
            </a:pPr>
            <a:endParaRPr lang="en-US" sz="1600" dirty="0"/>
          </a:p>
          <a:p>
            <a:pPr marL="0" indent="0">
              <a:buNone/>
            </a:pPr>
            <a:endParaRPr lang="en-US" sz="1600" dirty="0"/>
          </a:p>
          <a:p>
            <a:pPr marL="0" indent="0">
              <a:buNone/>
            </a:pPr>
            <a:endParaRPr lang="en-US" sz="1600" dirty="0"/>
          </a:p>
          <a:p>
            <a:pPr marL="0" indent="0">
              <a:buNone/>
            </a:pPr>
            <a:r>
              <a:rPr lang="vi-VN" sz="1600" dirty="0"/>
              <a:t/>
            </a:r>
            <a:br>
              <a:rPr lang="vi-VN" sz="1600" dirty="0"/>
            </a:br>
            <a:endParaRPr lang="vi-VN" sz="1600"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3782" y="3133253"/>
            <a:ext cx="67056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685777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16003"/>
          </a:xfrm>
        </p:spPr>
        <p:txBody>
          <a:bodyPr>
            <a:normAutofit fontScale="90000"/>
          </a:bodyPr>
          <a:lstStyle/>
          <a:p>
            <a:r>
              <a:rPr lang="en-US" sz="2800">
                <a:solidFill>
                  <a:srgbClr val="FFC000"/>
                </a:solidFill>
                <a:latin typeface="Times New Roman" panose="02020603050405020304" pitchFamily="18" charset="0"/>
                <a:cs typeface="Times New Roman" panose="02020603050405020304" pitchFamily="18" charset="0"/>
              </a:rPr>
              <a:t>II. CÂY NHỊ PHÂN TÌM KIẾM</a:t>
            </a:r>
            <a:endParaRPr lang="vi-VN" sz="2800" dirty="0"/>
          </a:p>
        </p:txBody>
      </p:sp>
      <p:sp>
        <p:nvSpPr>
          <p:cNvPr id="3" name="Content Placeholder 2"/>
          <p:cNvSpPr>
            <a:spLocks noGrp="1"/>
          </p:cNvSpPr>
          <p:nvPr>
            <p:ph idx="1"/>
          </p:nvPr>
        </p:nvSpPr>
        <p:spPr>
          <a:xfrm>
            <a:off x="1103312" y="1059256"/>
            <a:ext cx="9923809" cy="5189144"/>
          </a:xfrm>
        </p:spPr>
        <p:txBody>
          <a:bodyPr>
            <a:normAutofit fontScale="70000" lnSpcReduction="20000"/>
          </a:bodyPr>
          <a:lstStyle/>
          <a:p>
            <a:pPr marL="0" indent="0">
              <a:buNone/>
            </a:pPr>
            <a:r>
              <a:rPr lang="en-US" sz="3200" dirty="0">
                <a:latin typeface="Times New Roman" panose="02020603050405020304" pitchFamily="18" charset="0"/>
                <a:cs typeface="Times New Roman" panose="02020603050405020304" pitchFamily="18" charset="0"/>
              </a:rPr>
              <a:t>3.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loại</a:t>
            </a:r>
            <a:r>
              <a:rPr lang="en-US" sz="3200" dirty="0">
                <a:latin typeface="Times New Roman" panose="02020603050405020304" pitchFamily="18" charset="0"/>
                <a:cs typeface="Times New Roman" panose="02020603050405020304" pitchFamily="18" charset="0"/>
              </a:rPr>
              <a:t> CNPTK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a:t>
            </a:r>
            <a:endParaRPr lang="en-US" sz="3200" dirty="0">
              <a:latin typeface="Times New Roman" panose="02020603050405020304" pitchFamily="18" charset="0"/>
              <a:cs typeface="Times New Roman" panose="02020603050405020304" pitchFamily="18" charset="0"/>
            </a:endParaRPr>
          </a:p>
          <a:p>
            <a:pPr marL="0" indent="0">
              <a:buNone/>
            </a:pPr>
            <a:r>
              <a:rPr lang="en-US" sz="3200" dirty="0"/>
              <a:t>	    </a:t>
            </a:r>
            <a:r>
              <a:rPr lang="en-US" sz="3200" dirty="0">
                <a:latin typeface="Times New Roman" panose="02020603050405020304" pitchFamily="18" charset="0"/>
                <a:cs typeface="Times New Roman" panose="02020603050405020304" pitchFamily="18" charset="0"/>
              </a:rPr>
              <a:t>3.2.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a:t>
            </a: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3.2.4. </a:t>
            </a:r>
            <a:r>
              <a:rPr lang="en-US" sz="3200" dirty="0" err="1">
                <a:latin typeface="Times New Roman" panose="02020603050405020304" pitchFamily="18" charset="0"/>
                <a:cs typeface="Times New Roman" panose="02020603050405020304" pitchFamily="18" charset="0"/>
              </a:rPr>
              <a:t>Cây</a:t>
            </a:r>
            <a:r>
              <a:rPr lang="en-US" sz="3200" dirty="0">
                <a:latin typeface="Times New Roman" panose="02020603050405020304" pitchFamily="18" charset="0"/>
                <a:cs typeface="Times New Roman" panose="02020603050405020304" pitchFamily="18" charset="0"/>
              </a:rPr>
              <a:t> 2-3-4</a:t>
            </a:r>
          </a:p>
          <a:p>
            <a:pPr>
              <a:buFont typeface="Wingdings" pitchFamily="2" charset="2"/>
              <a:buChar char="v"/>
            </a:pPr>
            <a:r>
              <a:rPr lang="vi-VN" sz="2300" dirty="0" smtClean="0">
                <a:latin typeface="Times New Roman" pitchFamily="18" charset="0"/>
                <a:cs typeface="Times New Roman" pitchFamily="18" charset="0"/>
              </a:rPr>
              <a:t> </a:t>
            </a:r>
            <a:r>
              <a:rPr lang="vi-VN" sz="2300" i="1" dirty="0">
                <a:latin typeface="Times New Roman" pitchFamily="18" charset="0"/>
                <a:cs typeface="Times New Roman" pitchFamily="18" charset="0"/>
              </a:rPr>
              <a:t>Trường hợp </a:t>
            </a:r>
            <a:r>
              <a:rPr lang="en-US" sz="2300" i="1" dirty="0">
                <a:latin typeface="Times New Roman" pitchFamily="18" charset="0"/>
                <a:cs typeface="Times New Roman" pitchFamily="18" charset="0"/>
              </a:rPr>
              <a:t>4: </a:t>
            </a:r>
            <a:r>
              <a:rPr lang="en-US" sz="2300" i="1" dirty="0" err="1">
                <a:latin typeface="Times New Roman" pitchFamily="18" charset="0"/>
                <a:cs typeface="Times New Roman" pitchFamily="18" charset="0"/>
              </a:rPr>
              <a:t>Xoá</a:t>
            </a:r>
            <a:r>
              <a:rPr lang="en-US" sz="2300" i="1" dirty="0">
                <a:latin typeface="Times New Roman" pitchFamily="18" charset="0"/>
                <a:cs typeface="Times New Roman" pitchFamily="18" charset="0"/>
              </a:rPr>
              <a:t> </a:t>
            </a:r>
            <a:r>
              <a:rPr lang="en-US" sz="2300" i="1" dirty="0" err="1">
                <a:latin typeface="Times New Roman" pitchFamily="18" charset="0"/>
                <a:cs typeface="Times New Roman" pitchFamily="18" charset="0"/>
              </a:rPr>
              <a:t>nút</a:t>
            </a:r>
            <a:r>
              <a:rPr lang="en-US" sz="2300" i="1" dirty="0">
                <a:latin typeface="Times New Roman" pitchFamily="18" charset="0"/>
                <a:cs typeface="Times New Roman" pitchFamily="18" charset="0"/>
              </a:rPr>
              <a:t> </a:t>
            </a:r>
            <a:r>
              <a:rPr lang="en-US" sz="2300" i="1" dirty="0" err="1">
                <a:latin typeface="Times New Roman" pitchFamily="18" charset="0"/>
                <a:cs typeface="Times New Roman" pitchFamily="18" charset="0"/>
              </a:rPr>
              <a:t>chứa</a:t>
            </a:r>
            <a:r>
              <a:rPr lang="en-US" sz="2300" i="1" dirty="0">
                <a:latin typeface="Times New Roman" pitchFamily="18" charset="0"/>
                <a:cs typeface="Times New Roman" pitchFamily="18" charset="0"/>
              </a:rPr>
              <a:t> </a:t>
            </a:r>
            <a:r>
              <a:rPr lang="en-US" sz="2300" i="1" dirty="0" err="1">
                <a:latin typeface="Times New Roman" pitchFamily="18" charset="0"/>
                <a:cs typeface="Times New Roman" pitchFamily="18" charset="0"/>
              </a:rPr>
              <a:t>một</a:t>
            </a:r>
            <a:r>
              <a:rPr lang="en-US" sz="2300" i="1" dirty="0">
                <a:latin typeface="Times New Roman" pitchFamily="18" charset="0"/>
                <a:cs typeface="Times New Roman" pitchFamily="18" charset="0"/>
              </a:rPr>
              <a:t> </a:t>
            </a:r>
            <a:r>
              <a:rPr lang="en-US" sz="2300" i="1" dirty="0" err="1">
                <a:latin typeface="Times New Roman" pitchFamily="18" charset="0"/>
                <a:cs typeface="Times New Roman" pitchFamily="18" charset="0"/>
              </a:rPr>
              <a:t>khoá</a:t>
            </a:r>
            <a:r>
              <a:rPr lang="en-US" sz="2300" i="1" dirty="0">
                <a:latin typeface="Times New Roman" pitchFamily="18" charset="0"/>
                <a:cs typeface="Times New Roman" pitchFamily="18" charset="0"/>
              </a:rPr>
              <a:t> </a:t>
            </a:r>
            <a:r>
              <a:rPr lang="en-US" sz="2300" i="1" dirty="0" err="1">
                <a:latin typeface="Times New Roman" pitchFamily="18" charset="0"/>
                <a:cs typeface="Times New Roman" pitchFamily="18" charset="0"/>
              </a:rPr>
              <a:t>không</a:t>
            </a:r>
            <a:r>
              <a:rPr lang="en-US" sz="2300" i="1" dirty="0">
                <a:latin typeface="Times New Roman" pitchFamily="18" charset="0"/>
                <a:cs typeface="Times New Roman" pitchFamily="18" charset="0"/>
              </a:rPr>
              <a:t> </a:t>
            </a:r>
            <a:r>
              <a:rPr lang="en-US" sz="2300" i="1" dirty="0" err="1">
                <a:latin typeface="Times New Roman" pitchFamily="18" charset="0"/>
                <a:cs typeface="Times New Roman" pitchFamily="18" charset="0"/>
              </a:rPr>
              <a:t>là</a:t>
            </a:r>
            <a:r>
              <a:rPr lang="en-US" sz="2300" i="1" dirty="0">
                <a:latin typeface="Times New Roman" pitchFamily="18" charset="0"/>
                <a:cs typeface="Times New Roman" pitchFamily="18" charset="0"/>
              </a:rPr>
              <a:t> </a:t>
            </a:r>
            <a:r>
              <a:rPr lang="en-US" sz="2300" i="1" dirty="0" err="1">
                <a:latin typeface="Times New Roman" pitchFamily="18" charset="0"/>
                <a:cs typeface="Times New Roman" pitchFamily="18" charset="0"/>
              </a:rPr>
              <a:t>nút</a:t>
            </a:r>
            <a:r>
              <a:rPr lang="en-US" sz="2300" i="1" dirty="0">
                <a:latin typeface="Times New Roman" pitchFamily="18" charset="0"/>
                <a:cs typeface="Times New Roman" pitchFamily="18" charset="0"/>
              </a:rPr>
              <a:t> </a:t>
            </a:r>
            <a:r>
              <a:rPr lang="en-US" sz="2300" i="1" dirty="0" err="1">
                <a:latin typeface="Times New Roman" pitchFamily="18" charset="0"/>
                <a:cs typeface="Times New Roman" pitchFamily="18" charset="0"/>
              </a:rPr>
              <a:t>lá</a:t>
            </a:r>
            <a:r>
              <a:rPr lang="en-US" sz="2300" i="1" dirty="0">
                <a:latin typeface="Times New Roman" pitchFamily="18" charset="0"/>
                <a:cs typeface="Times New Roman" pitchFamily="18" charset="0"/>
              </a:rPr>
              <a:t> </a:t>
            </a:r>
            <a:endParaRPr lang="en-US" sz="1400" i="1"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lgn="ctr">
              <a:buNone/>
            </a:pPr>
            <a:r>
              <a:rPr lang="en-US" sz="2100" dirty="0" err="1">
                <a:solidFill>
                  <a:srgbClr val="00B0F0"/>
                </a:solidFill>
                <a:latin typeface="Times New Roman" pitchFamily="18" charset="0"/>
                <a:cs typeface="Times New Roman" pitchFamily="18" charset="0"/>
              </a:rPr>
              <a:t>Hình</a:t>
            </a:r>
            <a:r>
              <a:rPr lang="en-US" sz="2100" dirty="0">
                <a:solidFill>
                  <a:srgbClr val="00B0F0"/>
                </a:solidFill>
                <a:latin typeface="Times New Roman" pitchFamily="18" charset="0"/>
                <a:cs typeface="Times New Roman" pitchFamily="18" charset="0"/>
              </a:rPr>
              <a:t> </a:t>
            </a:r>
            <a:r>
              <a:rPr lang="en-US" sz="2100" dirty="0" smtClean="0">
                <a:solidFill>
                  <a:srgbClr val="00B0F0"/>
                </a:solidFill>
                <a:latin typeface="Times New Roman" pitchFamily="18" charset="0"/>
                <a:cs typeface="Times New Roman" pitchFamily="18" charset="0"/>
              </a:rPr>
              <a:t>53. </a:t>
            </a:r>
            <a:r>
              <a:rPr lang="en-US" sz="2100" dirty="0" err="1">
                <a:solidFill>
                  <a:srgbClr val="00B0F0"/>
                </a:solidFill>
                <a:latin typeface="Times New Roman" pitchFamily="18" charset="0"/>
                <a:cs typeface="Times New Roman" pitchFamily="18" charset="0"/>
              </a:rPr>
              <a:t>Xoá</a:t>
            </a:r>
            <a:r>
              <a:rPr lang="en-US" sz="2100" dirty="0">
                <a:solidFill>
                  <a:srgbClr val="00B0F0"/>
                </a:solidFill>
                <a:latin typeface="Times New Roman" pitchFamily="18" charset="0"/>
                <a:cs typeface="Times New Roman" pitchFamily="18" charset="0"/>
              </a:rPr>
              <a:t> </a:t>
            </a:r>
            <a:r>
              <a:rPr lang="en-US" sz="2100" dirty="0" err="1">
                <a:solidFill>
                  <a:srgbClr val="00B0F0"/>
                </a:solidFill>
                <a:latin typeface="Times New Roman" pitchFamily="18" charset="0"/>
                <a:cs typeface="Times New Roman" pitchFamily="18" charset="0"/>
              </a:rPr>
              <a:t>khoá</a:t>
            </a:r>
            <a:r>
              <a:rPr lang="en-US" sz="2100" dirty="0">
                <a:solidFill>
                  <a:srgbClr val="00B0F0"/>
                </a:solidFill>
                <a:latin typeface="Times New Roman" pitchFamily="18" charset="0"/>
                <a:cs typeface="Times New Roman" pitchFamily="18" charset="0"/>
              </a:rPr>
              <a:t> 56 </a:t>
            </a:r>
            <a:r>
              <a:rPr lang="en-US" sz="2100" dirty="0" err="1">
                <a:solidFill>
                  <a:srgbClr val="00B0F0"/>
                </a:solidFill>
                <a:latin typeface="Times New Roman" pitchFamily="18" charset="0"/>
                <a:cs typeface="Times New Roman" pitchFamily="18" charset="0"/>
              </a:rPr>
              <a:t>khỏi</a:t>
            </a:r>
            <a:r>
              <a:rPr lang="en-US" sz="2100" dirty="0">
                <a:solidFill>
                  <a:srgbClr val="00B0F0"/>
                </a:solidFill>
                <a:latin typeface="Times New Roman" pitchFamily="18" charset="0"/>
                <a:cs typeface="Times New Roman" pitchFamily="18" charset="0"/>
              </a:rPr>
              <a:t> </a:t>
            </a:r>
            <a:r>
              <a:rPr lang="en-US" sz="2100" dirty="0" err="1">
                <a:solidFill>
                  <a:srgbClr val="00B0F0"/>
                </a:solidFill>
                <a:latin typeface="Times New Roman" pitchFamily="18" charset="0"/>
                <a:cs typeface="Times New Roman" pitchFamily="18" charset="0"/>
              </a:rPr>
              <a:t>cây</a:t>
            </a:r>
            <a:r>
              <a:rPr lang="en-US" sz="2100" dirty="0">
                <a:solidFill>
                  <a:srgbClr val="00B0F0"/>
                </a:solidFill>
                <a:latin typeface="Times New Roman" pitchFamily="18" charset="0"/>
                <a:cs typeface="Times New Roman" pitchFamily="18" charset="0"/>
              </a:rPr>
              <a:t> </a:t>
            </a:r>
            <a:r>
              <a:rPr lang="en-US" sz="2100" dirty="0" smtClean="0">
                <a:solidFill>
                  <a:srgbClr val="00B0F0"/>
                </a:solidFill>
                <a:latin typeface="Times New Roman" pitchFamily="18" charset="0"/>
                <a:cs typeface="Times New Roman" pitchFamily="18" charset="0"/>
              </a:rPr>
              <a:t>2-3-4</a:t>
            </a:r>
            <a:endParaRPr lang="en-US" sz="1400" dirty="0">
              <a:latin typeface="Times New Roman" pitchFamily="18" charset="0"/>
              <a:cs typeface="Times New Roman" pitchFamily="18" charset="0"/>
            </a:endParaRPr>
          </a:p>
          <a:p>
            <a:pPr marL="0" indent="0">
              <a:buNone/>
            </a:pPr>
            <a:r>
              <a:rPr lang="vi-VN" sz="2600" dirty="0"/>
              <a:t>Để</a:t>
            </a:r>
            <a:r>
              <a:rPr lang="en-US" sz="2600" dirty="0"/>
              <a:t> </a:t>
            </a:r>
            <a:r>
              <a:rPr lang="en-US" sz="2600" dirty="0" err="1"/>
              <a:t>xoá</a:t>
            </a:r>
            <a:r>
              <a:rPr lang="vi-VN" sz="2600" dirty="0"/>
              <a:t> khoá 56, tìm khoá tiền nhiệm là 54 và khoá kế vị là 58. Vì khoá tiền nhiệm nằm trong nút lá chỉ chứa một khoá nên ta chọn khoá kế vị là 58 để thay thế cho khoá 56. sau đó khoá 58 được xoá khỏi nút lá chứa nó và khoá 56 đã xoá xong.</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609" y="2747161"/>
            <a:ext cx="7923213"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10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88842"/>
          </a:xfrm>
        </p:spPr>
        <p:txBody>
          <a:bodyPr>
            <a:normAutofit fontScale="90000"/>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endParaRPr lang="vi-VN" sz="2800" dirty="0"/>
          </a:p>
        </p:txBody>
      </p:sp>
      <p:sp>
        <p:nvSpPr>
          <p:cNvPr id="3" name="Content Placeholder 2"/>
          <p:cNvSpPr>
            <a:spLocks noGrp="1"/>
          </p:cNvSpPr>
          <p:nvPr>
            <p:ph idx="1"/>
          </p:nvPr>
        </p:nvSpPr>
        <p:spPr>
          <a:xfrm>
            <a:off x="1103312" y="1204112"/>
            <a:ext cx="9281013" cy="504428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CNPTK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a:p>
            <a:pPr marL="0" indent="0">
              <a:buNone/>
            </a:pPr>
            <a:r>
              <a:rPr lang="en-US" dirty="0"/>
              <a:t>	    </a:t>
            </a:r>
            <a:r>
              <a:rPr lang="en-US" dirty="0">
                <a:latin typeface="Times New Roman" panose="02020603050405020304" pitchFamily="18" charset="0"/>
                <a:cs typeface="Times New Roman" panose="02020603050405020304" pitchFamily="18" charset="0"/>
              </a:rPr>
              <a:t>3.2.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3.2.4.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2-3-4</a:t>
            </a:r>
          </a:p>
          <a:p>
            <a:pPr marL="0" indent="0">
              <a:buNone/>
            </a:pPr>
            <a:r>
              <a:rPr lang="en-US" sz="1600" dirty="0" smtClean="0">
                <a:solidFill>
                  <a:srgbClr val="92D050"/>
                </a:solidFill>
                <a:latin typeface="Times New Roman" pitchFamily="18" charset="0"/>
                <a:cs typeface="Times New Roman" pitchFamily="18" charset="0"/>
              </a:rPr>
              <a:t>	            3.2.4.</a:t>
            </a:r>
            <a:r>
              <a:rPr lang="en-US" sz="1600" dirty="0">
                <a:solidFill>
                  <a:srgbClr val="92D050"/>
                </a:solidFill>
                <a:latin typeface="Times New Roman" pitchFamily="18" charset="0"/>
                <a:cs typeface="Times New Roman" pitchFamily="18" charset="0"/>
              </a:rPr>
              <a:t>6</a:t>
            </a:r>
            <a:r>
              <a:rPr lang="vi-VN" sz="1600" dirty="0" smtClean="0">
                <a:solidFill>
                  <a:srgbClr val="92D050"/>
                </a:solidFill>
                <a:latin typeface="Times New Roman" pitchFamily="18" charset="0"/>
                <a:cs typeface="Times New Roman" pitchFamily="18" charset="0"/>
              </a:rPr>
              <a:t>. </a:t>
            </a:r>
            <a:r>
              <a:rPr lang="vi-VN" sz="1600" dirty="0">
                <a:solidFill>
                  <a:srgbClr val="92D050"/>
                </a:solidFill>
                <a:latin typeface="Times New Roman" pitchFamily="18" charset="0"/>
                <a:cs typeface="Times New Roman" pitchFamily="18" charset="0"/>
              </a:rPr>
              <a:t>Biến đổi cây 2-3-4 sang cây </a:t>
            </a:r>
            <a:r>
              <a:rPr lang="vi-VN" sz="1600" dirty="0" smtClean="0">
                <a:solidFill>
                  <a:srgbClr val="92D050"/>
                </a:solidFill>
                <a:latin typeface="Times New Roman" pitchFamily="18" charset="0"/>
                <a:cs typeface="Times New Roman" pitchFamily="18" charset="0"/>
              </a:rPr>
              <a:t>Đỏ-Đen</a:t>
            </a:r>
            <a:endParaRPr lang="en-US" sz="1400" dirty="0">
              <a:latin typeface="Times New Roman" pitchFamily="18" charset="0"/>
              <a:cs typeface="Times New Roman" pitchFamily="18" charset="0"/>
            </a:endParaRPr>
          </a:p>
          <a:p>
            <a:pPr marL="0" indent="0">
              <a:buNone/>
            </a:pPr>
            <a:r>
              <a:rPr lang="en-US" sz="1400" dirty="0">
                <a:latin typeface="Times New Roman" pitchFamily="18" charset="0"/>
                <a:cs typeface="Times New Roman" pitchFamily="18" charset="0"/>
              </a:rPr>
              <a:t>  </a:t>
            </a:r>
            <a:r>
              <a:rPr lang="vi-VN" sz="1800" dirty="0">
                <a:latin typeface="Times New Roman" pitchFamily="18" charset="0"/>
                <a:cs typeface="Times New Roman" pitchFamily="18" charset="0"/>
              </a:rPr>
              <a:t>Một cây 2-3-4 có thể được biến đổi sang cây đỏ-đen bằng cách áp dụng các luật sau:</a:t>
            </a: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lvl="1">
              <a:buFont typeface="Wingdings" pitchFamily="2" charset="2"/>
              <a:buChar char="q"/>
            </a:pP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Biến đổi bất kỳ </a:t>
            </a:r>
            <a:r>
              <a:rPr lang="en-US" dirty="0" err="1">
                <a:latin typeface="Times New Roman" pitchFamily="18" charset="0"/>
                <a:cs typeface="Times New Roman" pitchFamily="18" charset="0"/>
              </a:rPr>
              <a:t>nút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chứa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khoá</a:t>
            </a:r>
            <a:r>
              <a:rPr lang="vi-VN" dirty="0">
                <a:latin typeface="Times New Roman" pitchFamily="18" charset="0"/>
                <a:cs typeface="Times New Roman" pitchFamily="18" charset="0"/>
              </a:rPr>
              <a:t> ở cây 2-3-4 sang node đen ở cây đỏ-đen.</a:t>
            </a:r>
            <a:endParaRPr lang="en-US" dirty="0">
              <a:latin typeface="Times New Roman" pitchFamily="18" charset="0"/>
              <a:cs typeface="Times New Roman" pitchFamily="18" charset="0"/>
            </a:endParaRPr>
          </a:p>
          <a:p>
            <a:pPr lvl="1">
              <a:buFont typeface="Wingdings" pitchFamily="2" charset="2"/>
              <a:buChar char="q"/>
            </a:pPr>
            <a:r>
              <a:rPr lang="vi-VN"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Biến đổi bất kỳ </a:t>
            </a:r>
            <a:r>
              <a:rPr lang="en-US" dirty="0" err="1">
                <a:latin typeface="Times New Roman" pitchFamily="18" charset="0"/>
                <a:cs typeface="Times New Roman" pitchFamily="18" charset="0"/>
              </a:rPr>
              <a:t>nút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chứa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khoá</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sang node con C (với hai con của chính nó) và node cha P (với các node con </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C và node con khác). Không có vấn đề gì ở đây khi 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khoá</a:t>
            </a:r>
            <a:r>
              <a:rPr lang="vi-VN" dirty="0">
                <a:latin typeface="Times New Roman" pitchFamily="18" charset="0"/>
                <a:cs typeface="Times New Roman" pitchFamily="18" charset="0"/>
              </a:rPr>
              <a:t> trở thành node con và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khoá</a:t>
            </a:r>
            <a:r>
              <a:rPr lang="vi-VN" dirty="0">
                <a:latin typeface="Times New Roman" pitchFamily="18" charset="0"/>
                <a:cs typeface="Times New Roman" pitchFamily="18" charset="0"/>
              </a:rPr>
              <a:t> khác thành node cha. C được tô màu đỏ và P được tô màu đen.</a:t>
            </a:r>
            <a:endParaRPr lang="en-US" dirty="0">
              <a:latin typeface="Times New Roman" pitchFamily="18" charset="0"/>
              <a:cs typeface="Times New Roman" pitchFamily="18" charset="0"/>
            </a:endParaRPr>
          </a:p>
          <a:p>
            <a:pPr lvl="1">
              <a:buFont typeface="Wingdings" pitchFamily="2" charset="2"/>
              <a:buChar char="q"/>
            </a:pP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 Biến đổi bất kỳ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nút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chứa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khoá</a:t>
            </a:r>
            <a:r>
              <a:rPr lang="vi-VN" dirty="0">
                <a:latin typeface="Times New Roman" pitchFamily="18" charset="0"/>
                <a:cs typeface="Times New Roman" pitchFamily="18" charset="0"/>
              </a:rPr>
              <a:t> sang node cha P và cả hai node con C1, C2 màu đỏ.</a:t>
            </a:r>
            <a:endParaRPr lang="en-US" dirty="0">
              <a:latin typeface="Times New Roman" pitchFamily="18" charset="0"/>
              <a:cs typeface="Times New Roman" pitchFamily="18" charset="0"/>
            </a:endParaRPr>
          </a:p>
          <a:p>
            <a:pPr marL="457200" lvl="1" indent="0">
              <a:buNone/>
            </a:pPr>
            <a:endParaRPr lang="en-US" sz="1400" dirty="0">
              <a:latin typeface="Times New Roman" pitchFamily="18" charset="0"/>
              <a:cs typeface="Times New Roman" pitchFamily="18" charset="0"/>
            </a:endParaRPr>
          </a:p>
          <a:p>
            <a:pPr marL="457200" lvl="1" indent="0">
              <a:buNone/>
            </a:pPr>
            <a:endParaRPr lang="vi-VN" sz="1400" dirty="0">
              <a:latin typeface="Times New Roman" pitchFamily="18" charset="0"/>
              <a:cs typeface="Times New Roman" pitchFamily="18" charset="0"/>
            </a:endParaRPr>
          </a:p>
        </p:txBody>
      </p:sp>
    </p:spTree>
    <p:extLst>
      <p:ext uri="{BB962C8B-B14F-4D97-AF65-F5344CB8AC3E}">
        <p14:creationId xmlns:p14="http://schemas.microsoft.com/office/powerpoint/2010/main" val="99503406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23454"/>
            <a:ext cx="8946541" cy="5324946"/>
          </a:xfrm>
        </p:spPr>
        <p:txBody>
          <a:bodyPr>
            <a:normAutofit/>
          </a:bodyPr>
          <a:lstStyle/>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pPr marL="0" indent="0">
              <a:buNone/>
            </a:pPr>
            <a:endParaRPr lang="en-US" sz="1400" dirty="0"/>
          </a:p>
          <a:p>
            <a:pPr marL="0" indent="0">
              <a:buNone/>
            </a:pPr>
            <a:endParaRPr lang="en-US" sz="1400" dirty="0"/>
          </a:p>
          <a:p>
            <a:pPr marL="0" indent="0" algn="ctr">
              <a:buNone/>
            </a:pPr>
            <a:endParaRPr lang="en-US" sz="1600" dirty="0" smtClean="0">
              <a:solidFill>
                <a:srgbClr val="00B0F0"/>
              </a:solidFill>
              <a:latin typeface="Times New Roman" pitchFamily="18" charset="0"/>
              <a:cs typeface="Times New Roman" pitchFamily="18" charset="0"/>
            </a:endParaRPr>
          </a:p>
          <a:p>
            <a:pPr marL="0" indent="0" algn="ctr">
              <a:buNone/>
            </a:pPr>
            <a:endParaRPr lang="en-US" sz="1600" dirty="0">
              <a:solidFill>
                <a:srgbClr val="00B0F0"/>
              </a:solidFill>
              <a:latin typeface="Times New Roman" pitchFamily="18" charset="0"/>
              <a:cs typeface="Times New Roman" pitchFamily="18" charset="0"/>
            </a:endParaRPr>
          </a:p>
          <a:p>
            <a:pPr marL="0" indent="0" algn="ctr">
              <a:buNone/>
            </a:pPr>
            <a:endParaRPr lang="en-US" sz="1600" dirty="0" smtClean="0">
              <a:solidFill>
                <a:srgbClr val="00B0F0"/>
              </a:solidFill>
              <a:latin typeface="Times New Roman" pitchFamily="18" charset="0"/>
              <a:cs typeface="Times New Roman" pitchFamily="18" charset="0"/>
            </a:endParaRPr>
          </a:p>
          <a:p>
            <a:pPr marL="0" indent="0" algn="ctr">
              <a:buNone/>
            </a:pPr>
            <a:r>
              <a:rPr lang="en-US" sz="1800" dirty="0" err="1" smtClean="0">
                <a:solidFill>
                  <a:srgbClr val="00B0F0"/>
                </a:solidFill>
                <a:latin typeface="Times New Roman" pitchFamily="18" charset="0"/>
                <a:cs typeface="Times New Roman" pitchFamily="18" charset="0"/>
              </a:rPr>
              <a:t>Hình</a:t>
            </a:r>
            <a:r>
              <a:rPr lang="en-US" sz="1800" dirty="0" smtClean="0">
                <a:solidFill>
                  <a:srgbClr val="00B0F0"/>
                </a:solidFill>
                <a:latin typeface="Times New Roman" pitchFamily="18" charset="0"/>
                <a:cs typeface="Times New Roman" pitchFamily="18" charset="0"/>
              </a:rPr>
              <a:t> 54. </a:t>
            </a:r>
            <a:r>
              <a:rPr lang="en-US" sz="1800" dirty="0" err="1">
                <a:solidFill>
                  <a:srgbClr val="00B0F0"/>
                </a:solidFill>
                <a:latin typeface="Times New Roman" pitchFamily="18" charset="0"/>
                <a:cs typeface="Times New Roman" pitchFamily="18" charset="0"/>
              </a:rPr>
              <a:t>Các</a:t>
            </a:r>
            <a:r>
              <a:rPr lang="en-US" sz="1800" dirty="0">
                <a:solidFill>
                  <a:srgbClr val="00B0F0"/>
                </a:solidFill>
                <a:latin typeface="Times New Roman" pitchFamily="18" charset="0"/>
                <a:cs typeface="Times New Roman" pitchFamily="18" charset="0"/>
              </a:rPr>
              <a:t> </a:t>
            </a:r>
            <a:r>
              <a:rPr lang="en-US" sz="1800" dirty="0" err="1">
                <a:solidFill>
                  <a:srgbClr val="00B0F0"/>
                </a:solidFill>
                <a:latin typeface="Times New Roman" pitchFamily="18" charset="0"/>
                <a:cs typeface="Times New Roman" pitchFamily="18" charset="0"/>
              </a:rPr>
              <a:t>cách</a:t>
            </a:r>
            <a:r>
              <a:rPr lang="en-US" sz="1800" dirty="0">
                <a:solidFill>
                  <a:srgbClr val="00B0F0"/>
                </a:solidFill>
                <a:latin typeface="Times New Roman" pitchFamily="18" charset="0"/>
                <a:cs typeface="Times New Roman" pitchFamily="18" charset="0"/>
              </a:rPr>
              <a:t> c</a:t>
            </a:r>
            <a:r>
              <a:rPr lang="vi-VN" sz="1800" dirty="0">
                <a:solidFill>
                  <a:srgbClr val="00B0F0"/>
                </a:solidFill>
                <a:latin typeface="Times New Roman" pitchFamily="18" charset="0"/>
                <a:cs typeface="Times New Roman" pitchFamily="18" charset="0"/>
              </a:rPr>
              <a:t>huyển đổi từ cây 2-3-4 sang cây đỏ-đen</a:t>
            </a:r>
            <a:endParaRPr lang="en-US" sz="1800" dirty="0">
              <a:solidFill>
                <a:srgbClr val="00B0F0"/>
              </a:solidFill>
              <a:latin typeface="Times New Roman" pitchFamily="18" charset="0"/>
              <a:cs typeface="Times New Roman" pitchFamily="18" charset="0"/>
            </a:endParaRPr>
          </a:p>
          <a:p>
            <a:endParaRPr lang="vi-V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316" y="1676401"/>
            <a:ext cx="3962400" cy="320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054" y="1676401"/>
            <a:ext cx="3733799" cy="320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730506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79422"/>
            <a:ext cx="8946541" cy="5668977"/>
          </a:xfrm>
        </p:spPr>
        <p:txBody>
          <a:bodyPr/>
          <a:lstStyle/>
          <a:p>
            <a:pPr marL="0" indent="0">
              <a:buNone/>
            </a:pPr>
            <a:endParaRPr lang="en-US" sz="1400" dirty="0">
              <a:latin typeface="Times New Roman" pitchFamily="18" charset="0"/>
              <a:cs typeface="Times New Roman" pitchFamily="18" charset="0"/>
            </a:endParaRPr>
          </a:p>
          <a:p>
            <a:endParaRPr lang="en-US" dirty="0" smtClean="0"/>
          </a:p>
          <a:p>
            <a:endParaRPr lang="en-US" dirty="0"/>
          </a:p>
          <a:p>
            <a:endParaRPr lang="en-US" dirty="0" smtClean="0"/>
          </a:p>
          <a:p>
            <a:endParaRPr lang="en-US" dirty="0" smtClean="0"/>
          </a:p>
          <a:p>
            <a:endParaRPr lang="en-US" dirty="0"/>
          </a:p>
          <a:p>
            <a:endParaRPr lang="en-US" dirty="0"/>
          </a:p>
          <a:p>
            <a:pPr marL="0" indent="0" algn="ctr">
              <a:buNone/>
            </a:pPr>
            <a:r>
              <a:rPr lang="en-US" dirty="0" smtClean="0">
                <a:latin typeface="Times New Roman" pitchFamily="18" charset="0"/>
                <a:cs typeface="Times New Roman" pitchFamily="18" charset="0"/>
              </a:rPr>
              <a:t> </a:t>
            </a:r>
          </a:p>
          <a:p>
            <a:pPr marL="0" indent="0" algn="ctr">
              <a:buNone/>
            </a:pPr>
            <a:endParaRPr lang="en-US" sz="1400" dirty="0">
              <a:latin typeface="Times New Roman" pitchFamily="18" charset="0"/>
              <a:cs typeface="Times New Roman" pitchFamily="18" charset="0"/>
            </a:endParaRPr>
          </a:p>
          <a:p>
            <a:pPr marL="0" indent="0" algn="ctr">
              <a:buNone/>
            </a:pPr>
            <a:endParaRPr lang="en-US" sz="1400" dirty="0" smtClean="0">
              <a:latin typeface="Times New Roman" pitchFamily="18" charset="0"/>
              <a:cs typeface="Times New Roman" pitchFamily="18" charset="0"/>
            </a:endParaRPr>
          </a:p>
          <a:p>
            <a:pPr marL="0" indent="0" algn="ctr">
              <a:buNone/>
            </a:pPr>
            <a:endParaRPr lang="en-US" sz="1400" dirty="0">
              <a:latin typeface="Times New Roman" pitchFamily="18" charset="0"/>
              <a:cs typeface="Times New Roman" pitchFamily="18" charset="0"/>
            </a:endParaRPr>
          </a:p>
          <a:p>
            <a:pPr marL="0" indent="0" algn="ctr">
              <a:buNone/>
            </a:pPr>
            <a:endParaRPr lang="en-US" sz="1400" dirty="0" smtClean="0">
              <a:latin typeface="Times New Roman" pitchFamily="18" charset="0"/>
              <a:cs typeface="Times New Roman" pitchFamily="18" charset="0"/>
            </a:endParaRPr>
          </a:p>
          <a:p>
            <a:pPr marL="0" indent="0" algn="ctr">
              <a:buNone/>
            </a:pPr>
            <a:r>
              <a:rPr lang="vi-VN" sz="1800" dirty="0" smtClean="0">
                <a:solidFill>
                  <a:srgbClr val="00B0F0"/>
                </a:solidFill>
                <a:latin typeface="Times New Roman" pitchFamily="18" charset="0"/>
                <a:cs typeface="Times New Roman" pitchFamily="18" charset="0"/>
              </a:rPr>
              <a:t>Hình </a:t>
            </a:r>
            <a:r>
              <a:rPr lang="en-US" sz="1800" dirty="0" smtClean="0">
                <a:solidFill>
                  <a:srgbClr val="00B0F0"/>
                </a:solidFill>
                <a:latin typeface="Times New Roman" pitchFamily="18" charset="0"/>
                <a:cs typeface="Times New Roman" pitchFamily="18" charset="0"/>
              </a:rPr>
              <a:t>55. </a:t>
            </a:r>
            <a:r>
              <a:rPr lang="vi-VN" sz="1800" dirty="0" smtClean="0">
                <a:solidFill>
                  <a:srgbClr val="00B0F0"/>
                </a:solidFill>
                <a:latin typeface="Times New Roman" pitchFamily="18" charset="0"/>
                <a:cs typeface="Times New Roman" pitchFamily="18" charset="0"/>
              </a:rPr>
              <a:t> </a:t>
            </a:r>
            <a:r>
              <a:rPr lang="vi-VN" sz="1800" dirty="0">
                <a:solidFill>
                  <a:srgbClr val="00B0F0"/>
                </a:solidFill>
                <a:latin typeface="Times New Roman" pitchFamily="18" charset="0"/>
                <a:cs typeface="Times New Roman" pitchFamily="18" charset="0"/>
              </a:rPr>
              <a:t>Cây 2-3-4 và cây đỏ-đen tương ứng</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996" y="955895"/>
            <a:ext cx="40386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0887" y="955895"/>
            <a:ext cx="387667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324956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88842"/>
          </a:xfrm>
        </p:spPr>
        <p:txBody>
          <a:bodyPr>
            <a:normAutofit fontScale="90000"/>
          </a:bodyPr>
          <a:lstStyle/>
          <a:p>
            <a:r>
              <a:rPr lang="en-US" sz="2800" dirty="0">
                <a:solidFill>
                  <a:srgbClr val="FFC000"/>
                </a:solidFill>
                <a:latin typeface="Times New Roman" panose="02020603050405020304" pitchFamily="18" charset="0"/>
                <a:cs typeface="Times New Roman" panose="02020603050405020304" pitchFamily="18" charset="0"/>
              </a:rPr>
              <a:t>II. CÂY NHỊ PHÂN TÌM KIẾM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131683"/>
            <a:ext cx="9778953" cy="5278169"/>
          </a:xfrm>
        </p:spPr>
        <p:txBody>
          <a:bodyPr>
            <a:normAutofit fontScale="92500" lnSpcReduction="20000"/>
          </a:bodyPr>
          <a:lstStyle/>
          <a:p>
            <a:pPr marL="0" indent="0">
              <a:buNone/>
            </a:pPr>
            <a:r>
              <a:rPr lang="en-US" sz="2600" dirty="0">
                <a:latin typeface="Times New Roman" panose="02020603050405020304" pitchFamily="18" charset="0"/>
                <a:cs typeface="Times New Roman" panose="02020603050405020304" pitchFamily="18" charset="0"/>
              </a:rPr>
              <a:t>3.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loại</a:t>
            </a:r>
            <a:r>
              <a:rPr lang="en-US" sz="2600" dirty="0">
                <a:latin typeface="Times New Roman" panose="02020603050405020304" pitchFamily="18" charset="0"/>
                <a:cs typeface="Times New Roman" panose="02020603050405020304" pitchFamily="18" charset="0"/>
              </a:rPr>
              <a:t> CNPTK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a:t>
            </a:r>
            <a:endParaRPr lang="en-US" sz="2600" dirty="0">
              <a:latin typeface="Times New Roman" panose="02020603050405020304" pitchFamily="18" charset="0"/>
              <a:cs typeface="Times New Roman" panose="02020603050405020304" pitchFamily="18" charset="0"/>
            </a:endParaRPr>
          </a:p>
          <a:p>
            <a:pPr marL="0" indent="0">
              <a:buNone/>
            </a:pPr>
            <a:r>
              <a:rPr lang="en-US" sz="1700" dirty="0" smtClean="0">
                <a:latin typeface="Times New Roman" pitchFamily="18" charset="0"/>
                <a:cs typeface="Times New Roman" pitchFamily="18" charset="0"/>
              </a:rPr>
              <a:t>	</a:t>
            </a:r>
            <a:r>
              <a:rPr lang="en-US" sz="2200" dirty="0" smtClean="0">
                <a:solidFill>
                  <a:srgbClr val="92D050"/>
                </a:solidFill>
                <a:latin typeface="Times New Roman" pitchFamily="18" charset="0"/>
                <a:cs typeface="Times New Roman" pitchFamily="18" charset="0"/>
              </a:rPr>
              <a:t>3.2.4.7. </a:t>
            </a:r>
            <a:r>
              <a:rPr lang="en-US" sz="2200" dirty="0" err="1">
                <a:solidFill>
                  <a:srgbClr val="92D050"/>
                </a:solidFill>
                <a:latin typeface="Times New Roman" pitchFamily="18" charset="0"/>
                <a:cs typeface="Times New Roman" pitchFamily="18" charset="0"/>
              </a:rPr>
              <a:t>Độ</a:t>
            </a:r>
            <a:r>
              <a:rPr lang="en-US" sz="2200" dirty="0">
                <a:solidFill>
                  <a:srgbClr val="92D050"/>
                </a:solidFill>
                <a:latin typeface="Times New Roman" pitchFamily="18" charset="0"/>
                <a:cs typeface="Times New Roman" pitchFamily="18" charset="0"/>
              </a:rPr>
              <a:t> </a:t>
            </a:r>
            <a:r>
              <a:rPr lang="en-US" sz="2200" dirty="0" err="1">
                <a:solidFill>
                  <a:srgbClr val="92D050"/>
                </a:solidFill>
                <a:latin typeface="Times New Roman" pitchFamily="18" charset="0"/>
                <a:cs typeface="Times New Roman" pitchFamily="18" charset="0"/>
              </a:rPr>
              <a:t>phức</a:t>
            </a:r>
            <a:r>
              <a:rPr lang="en-US" sz="2200" dirty="0">
                <a:solidFill>
                  <a:srgbClr val="92D050"/>
                </a:solidFill>
                <a:latin typeface="Times New Roman" pitchFamily="18" charset="0"/>
                <a:cs typeface="Times New Roman" pitchFamily="18" charset="0"/>
              </a:rPr>
              <a:t> </a:t>
            </a:r>
            <a:r>
              <a:rPr lang="en-US" sz="2200" dirty="0" err="1">
                <a:solidFill>
                  <a:srgbClr val="92D050"/>
                </a:solidFill>
                <a:latin typeface="Times New Roman" pitchFamily="18" charset="0"/>
                <a:cs typeface="Times New Roman" pitchFamily="18" charset="0"/>
              </a:rPr>
              <a:t>tạp</a:t>
            </a:r>
            <a:r>
              <a:rPr lang="en-US" sz="2200" dirty="0">
                <a:solidFill>
                  <a:srgbClr val="92D050"/>
                </a:solidFill>
                <a:latin typeface="Times New Roman" pitchFamily="18" charset="0"/>
                <a:cs typeface="Times New Roman" pitchFamily="18" charset="0"/>
              </a:rPr>
              <a:t> </a:t>
            </a:r>
            <a:r>
              <a:rPr lang="en-US" sz="2200" dirty="0" err="1">
                <a:solidFill>
                  <a:srgbClr val="92D050"/>
                </a:solidFill>
                <a:latin typeface="Times New Roman" pitchFamily="18" charset="0"/>
                <a:cs typeface="Times New Roman" pitchFamily="18" charset="0"/>
              </a:rPr>
              <a:t>của</a:t>
            </a:r>
            <a:r>
              <a:rPr lang="en-US" sz="2200" dirty="0">
                <a:solidFill>
                  <a:srgbClr val="92D050"/>
                </a:solidFill>
                <a:latin typeface="Times New Roman" pitchFamily="18" charset="0"/>
                <a:cs typeface="Times New Roman" pitchFamily="18" charset="0"/>
              </a:rPr>
              <a:t> </a:t>
            </a:r>
            <a:r>
              <a:rPr lang="en-US" sz="2200" dirty="0" err="1">
                <a:solidFill>
                  <a:srgbClr val="92D050"/>
                </a:solidFill>
                <a:latin typeface="Times New Roman" pitchFamily="18" charset="0"/>
                <a:cs typeface="Times New Roman" pitchFamily="18" charset="0"/>
              </a:rPr>
              <a:t>cây</a:t>
            </a:r>
            <a:r>
              <a:rPr lang="en-US" sz="2200" dirty="0">
                <a:solidFill>
                  <a:srgbClr val="92D050"/>
                </a:solidFill>
                <a:latin typeface="Times New Roman" pitchFamily="18" charset="0"/>
                <a:cs typeface="Times New Roman" pitchFamily="18" charset="0"/>
              </a:rPr>
              <a:t> 2-3-4</a:t>
            </a:r>
          </a:p>
          <a:p>
            <a:pPr marL="0" indent="0">
              <a:buNone/>
            </a:pPr>
            <a:endParaRPr lang="en-US" sz="1600" dirty="0">
              <a:latin typeface="Times New Roman" pitchFamily="18" charset="0"/>
              <a:cs typeface="Times New Roman" pitchFamily="18" charset="0"/>
            </a:endParaRPr>
          </a:p>
          <a:p>
            <a:pPr>
              <a:buFont typeface="Courier New" pitchFamily="49" charset="0"/>
              <a:buChar char="o"/>
            </a:pPr>
            <a:r>
              <a:rPr lang="en-US" sz="1600" dirty="0">
                <a:latin typeface="Times New Roman" pitchFamily="18" charset="0"/>
                <a:cs typeface="Times New Roman" pitchFamily="18" charset="0"/>
              </a:rPr>
              <a:t>  </a:t>
            </a:r>
            <a:r>
              <a:rPr lang="vi-VN" sz="1600" dirty="0">
                <a:latin typeface="Times New Roman" pitchFamily="18" charset="0"/>
                <a:cs typeface="Times New Roman" pitchFamily="18" charset="0"/>
              </a:rPr>
              <a:t> </a:t>
            </a:r>
            <a:r>
              <a:rPr lang="vi-VN" sz="1700" dirty="0">
                <a:latin typeface="Times New Roman" pitchFamily="18" charset="0"/>
                <a:cs typeface="Times New Roman" pitchFamily="18" charset="0"/>
              </a:rPr>
              <a:t>Số lượng các mức trong cây đỏ-đen là log2(N+1), vì thế thời gian tìm kiếm là tỷ lệ với giá trị này. </a:t>
            </a:r>
            <a:endParaRPr lang="en-US" sz="1700" dirty="0">
              <a:latin typeface="Times New Roman" pitchFamily="18" charset="0"/>
              <a:cs typeface="Times New Roman" pitchFamily="18" charset="0"/>
            </a:endParaRPr>
          </a:p>
          <a:p>
            <a:pPr>
              <a:buFont typeface="Courier New" pitchFamily="49" charset="0"/>
              <a:buChar char="o"/>
            </a:pPr>
            <a:r>
              <a:rPr lang="en-US" sz="1700" dirty="0">
                <a:latin typeface="Times New Roman" pitchFamily="18" charset="0"/>
                <a:cs typeface="Times New Roman" pitchFamily="18" charset="0"/>
              </a:rPr>
              <a:t>   </a:t>
            </a:r>
            <a:r>
              <a:rPr lang="vi-VN" sz="1700" dirty="0">
                <a:latin typeface="Times New Roman" pitchFamily="18" charset="0"/>
                <a:cs typeface="Times New Roman" pitchFamily="18" charset="0"/>
              </a:rPr>
              <a:t>Một </a:t>
            </a:r>
            <a:r>
              <a:rPr lang="en-US" sz="1700" dirty="0" err="1">
                <a:latin typeface="Times New Roman" pitchFamily="18" charset="0"/>
                <a:cs typeface="Times New Roman" pitchFamily="18" charset="0"/>
              </a:rPr>
              <a:t>nút</a:t>
            </a:r>
            <a:r>
              <a:rPr lang="vi-VN" sz="1700" dirty="0">
                <a:latin typeface="Times New Roman" pitchFamily="18" charset="0"/>
                <a:cs typeface="Times New Roman" pitchFamily="18" charset="0"/>
              </a:rPr>
              <a:t> cũng phải được duyệt trong cây 2-3-4, nhưng cây 2-3-4 thì ngắn hơn (có ít mức hơn) so với cây đỏ-đen khi số lượng các </a:t>
            </a:r>
            <a:r>
              <a:rPr lang="en-US" sz="1700" dirty="0" err="1">
                <a:latin typeface="Times New Roman" pitchFamily="18" charset="0"/>
                <a:cs typeface="Times New Roman" pitchFamily="18" charset="0"/>
              </a:rPr>
              <a:t>khoá</a:t>
            </a:r>
            <a:r>
              <a:rPr lang="vi-VN" sz="1700" dirty="0">
                <a:latin typeface="Times New Roman" pitchFamily="18" charset="0"/>
                <a:cs typeface="Times New Roman" pitchFamily="18" charset="0"/>
              </a:rPr>
              <a:t> như nhau. Xem hình</a:t>
            </a:r>
            <a:r>
              <a:rPr lang="en-US" sz="1700" dirty="0">
                <a:latin typeface="Times New Roman" pitchFamily="18" charset="0"/>
                <a:cs typeface="Times New Roman" pitchFamily="18" charset="0"/>
              </a:rPr>
              <a:t> </a:t>
            </a:r>
            <a:r>
              <a:rPr lang="en-US" sz="1700" dirty="0" smtClean="0">
                <a:latin typeface="Times New Roman" pitchFamily="18" charset="0"/>
                <a:cs typeface="Times New Roman" pitchFamily="18" charset="0"/>
              </a:rPr>
              <a:t>55</a:t>
            </a:r>
            <a:r>
              <a:rPr lang="vi-VN" sz="1700" dirty="0" smtClean="0">
                <a:latin typeface="Times New Roman" pitchFamily="18" charset="0"/>
                <a:cs typeface="Times New Roman" pitchFamily="18" charset="0"/>
              </a:rPr>
              <a:t>, </a:t>
            </a:r>
            <a:r>
              <a:rPr lang="vi-VN" sz="1700" dirty="0">
                <a:latin typeface="Times New Roman" pitchFamily="18" charset="0"/>
                <a:cs typeface="Times New Roman" pitchFamily="18" charset="0"/>
              </a:rPr>
              <a:t>ở đây cây 2-3-4 có ba mức còn cây đỏ-đen có năm mức. </a:t>
            </a:r>
            <a:endParaRPr lang="en-US" sz="1700" dirty="0">
              <a:latin typeface="Times New Roman" pitchFamily="18" charset="0"/>
              <a:cs typeface="Times New Roman" pitchFamily="18" charset="0"/>
            </a:endParaRPr>
          </a:p>
          <a:p>
            <a:pPr>
              <a:buFont typeface="Courier New" pitchFamily="49" charset="0"/>
              <a:buChar char="o"/>
            </a:pPr>
            <a:r>
              <a:rPr lang="en-US" sz="1700" dirty="0">
                <a:latin typeface="Times New Roman" pitchFamily="18" charset="0"/>
                <a:cs typeface="Times New Roman" pitchFamily="18" charset="0"/>
              </a:rPr>
              <a:t>  </a:t>
            </a:r>
            <a:r>
              <a:rPr lang="vi-VN" sz="1700" dirty="0">
                <a:latin typeface="Times New Roman" pitchFamily="18" charset="0"/>
                <a:cs typeface="Times New Roman" pitchFamily="18" charset="0"/>
              </a:rPr>
              <a:t>Cụ thể hơn, trong cây 2-3-4 có đến 4 con trên một nút. Nếu mỗi </a:t>
            </a:r>
            <a:r>
              <a:rPr lang="en-US" sz="1700" dirty="0" err="1">
                <a:latin typeface="Times New Roman" pitchFamily="18" charset="0"/>
                <a:cs typeface="Times New Roman" pitchFamily="18" charset="0"/>
              </a:rPr>
              <a:t>nút</a:t>
            </a:r>
            <a:r>
              <a:rPr lang="vi-VN" sz="1700" dirty="0">
                <a:latin typeface="Times New Roman" pitchFamily="18" charset="0"/>
                <a:cs typeface="Times New Roman" pitchFamily="18" charset="0"/>
              </a:rPr>
              <a:t> là đầy, chiều cao của cây phải tỷ lệ với log4(N). Logarith với cơ số 2 và cơ số 4 khác nhau bởi một thừa số hằng của 2.</a:t>
            </a:r>
            <a:r>
              <a:rPr lang="en-US" sz="1700" dirty="0">
                <a:latin typeface="Times New Roman" pitchFamily="18" charset="0"/>
                <a:cs typeface="Times New Roman" pitchFamily="18" charset="0"/>
              </a:rPr>
              <a:t> </a:t>
            </a:r>
            <a:r>
              <a:rPr lang="vi-VN" sz="1700" dirty="0">
                <a:latin typeface="Times New Roman" pitchFamily="18" charset="0"/>
                <a:cs typeface="Times New Roman" pitchFamily="18" charset="0"/>
              </a:rPr>
              <a:t>Kết quả, chiều cao của cây 2-3-4 sẽ thấp hơn một nửa so với chiều cao của cây đỏ-đen, miễn là tất cả các nút là đầy. Bởi vì tất cả </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nút</a:t>
            </a:r>
            <a:r>
              <a:rPr lang="vi-VN" sz="1700" dirty="0">
                <a:latin typeface="Times New Roman" pitchFamily="18" charset="0"/>
                <a:cs typeface="Times New Roman" pitchFamily="18" charset="0"/>
              </a:rPr>
              <a:t>  không đầy</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hoàn</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toàn</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nên</a:t>
            </a:r>
            <a:r>
              <a:rPr lang="en-US" sz="1700" dirty="0">
                <a:latin typeface="Times New Roman" pitchFamily="18" charset="0"/>
                <a:cs typeface="Times New Roman" pitchFamily="18" charset="0"/>
              </a:rPr>
              <a:t> </a:t>
            </a:r>
            <a:r>
              <a:rPr lang="vi-VN" sz="1700" dirty="0">
                <a:latin typeface="Times New Roman" pitchFamily="18" charset="0"/>
                <a:cs typeface="Times New Roman" pitchFamily="18" charset="0"/>
              </a:rPr>
              <a:t>chiều cao của cây 2-3-4 nằm trong khoảng </a:t>
            </a:r>
            <a:r>
              <a:rPr lang="vi-VN" sz="1700" dirty="0" smtClean="0">
                <a:latin typeface="Times New Roman" pitchFamily="18" charset="0"/>
                <a:cs typeface="Times New Roman" pitchFamily="18" charset="0"/>
              </a:rPr>
              <a:t>log2(N+1)</a:t>
            </a:r>
            <a:r>
              <a:rPr lang="en-US" sz="1700" dirty="0">
                <a:latin typeface="Times New Roman" pitchFamily="18" charset="0"/>
                <a:cs typeface="Times New Roman" pitchFamily="18" charset="0"/>
              </a:rPr>
              <a:t> </a:t>
            </a:r>
            <a:r>
              <a:rPr lang="en-US" sz="1700" smtClean="0">
                <a:latin typeface="Times New Roman" pitchFamily="18" charset="0"/>
                <a:cs typeface="Times New Roman" pitchFamily="18" charset="0"/>
              </a:rPr>
              <a:t>và</a:t>
            </a:r>
            <a:r>
              <a:rPr lang="vi-VN" sz="1700" dirty="0" smtClean="0">
                <a:latin typeface="Times New Roman" pitchFamily="18" charset="0"/>
                <a:cs typeface="Times New Roman" pitchFamily="18" charset="0"/>
              </a:rPr>
              <a:t> </a:t>
            </a:r>
            <a:r>
              <a:rPr lang="vi-VN" sz="1700" dirty="0">
                <a:latin typeface="Times New Roman" pitchFamily="18" charset="0"/>
                <a:cs typeface="Times New Roman" pitchFamily="18" charset="0"/>
              </a:rPr>
              <a:t>log2(N+1)/2.</a:t>
            </a:r>
            <a:endParaRPr lang="en-US" sz="1700" dirty="0">
              <a:latin typeface="Times New Roman" pitchFamily="18" charset="0"/>
              <a:cs typeface="Times New Roman" pitchFamily="18" charset="0"/>
            </a:endParaRPr>
          </a:p>
          <a:p>
            <a:pPr>
              <a:buFont typeface="Courier New" pitchFamily="49" charset="0"/>
              <a:buChar char="o"/>
            </a:pPr>
            <a:r>
              <a:rPr lang="en-US" sz="1700" dirty="0">
                <a:latin typeface="Times New Roman" pitchFamily="18" charset="0"/>
                <a:cs typeface="Times New Roman" pitchFamily="18" charset="0"/>
              </a:rPr>
              <a:t>  </a:t>
            </a:r>
            <a:r>
              <a:rPr lang="vi-VN" sz="1700" dirty="0">
                <a:latin typeface="Times New Roman" pitchFamily="18" charset="0"/>
                <a:cs typeface="Times New Roman" pitchFamily="18" charset="0"/>
              </a:rPr>
              <a:t> Kết quả là việc giảm chiều cao của cây 2-3-4 sẽ dẫn đến việc giảm một ít thời gian tìm kiếm so với cây đỏ-đen. </a:t>
            </a:r>
            <a:endParaRPr lang="en-US" sz="1700" dirty="0">
              <a:latin typeface="Times New Roman" pitchFamily="18" charset="0"/>
              <a:cs typeface="Times New Roman" pitchFamily="18" charset="0"/>
            </a:endParaRPr>
          </a:p>
          <a:p>
            <a:pPr>
              <a:buFont typeface="Courier New" pitchFamily="49" charset="0"/>
              <a:buChar char="o"/>
            </a:pPr>
            <a:r>
              <a:rPr lang="en-US" sz="1700" dirty="0">
                <a:latin typeface="Times New Roman" pitchFamily="18" charset="0"/>
                <a:cs typeface="Times New Roman" pitchFamily="18" charset="0"/>
              </a:rPr>
              <a:t>   </a:t>
            </a:r>
            <a:r>
              <a:rPr lang="vi-VN" sz="1700" dirty="0">
                <a:latin typeface="Times New Roman" pitchFamily="18" charset="0"/>
                <a:cs typeface="Times New Roman" pitchFamily="18" charset="0"/>
              </a:rPr>
              <a:t>Mặt khác, có nhiều </a:t>
            </a:r>
            <a:r>
              <a:rPr lang="en-US" sz="1700" dirty="0" err="1">
                <a:latin typeface="Times New Roman" pitchFamily="18" charset="0"/>
                <a:cs typeface="Times New Roman" pitchFamily="18" charset="0"/>
              </a:rPr>
              <a:t>khoá</a:t>
            </a:r>
            <a:r>
              <a:rPr lang="vi-VN" sz="1700" dirty="0">
                <a:latin typeface="Times New Roman" pitchFamily="18" charset="0"/>
                <a:cs typeface="Times New Roman" pitchFamily="18" charset="0"/>
              </a:rPr>
              <a:t> để kiểm tra trong mỗi nút, điều này sẽ tăng thời gian tìm kiếm. Bởi vì các </a:t>
            </a:r>
            <a:r>
              <a:rPr lang="en-US" sz="1700" dirty="0" err="1">
                <a:latin typeface="Times New Roman" pitchFamily="18" charset="0"/>
                <a:cs typeface="Times New Roman" pitchFamily="18" charset="0"/>
              </a:rPr>
              <a:t>khoá</a:t>
            </a:r>
            <a:r>
              <a:rPr lang="vi-VN" sz="1700" dirty="0">
                <a:latin typeface="Times New Roman" pitchFamily="18" charset="0"/>
                <a:cs typeface="Times New Roman" pitchFamily="18" charset="0"/>
              </a:rPr>
              <a:t> trong mỗi </a:t>
            </a:r>
            <a:r>
              <a:rPr lang="en-US" sz="1700" dirty="0" err="1">
                <a:latin typeface="Times New Roman" pitchFamily="18" charset="0"/>
                <a:cs typeface="Times New Roman" pitchFamily="18" charset="0"/>
              </a:rPr>
              <a:t>nút</a:t>
            </a:r>
            <a:r>
              <a:rPr lang="vi-VN" sz="1700" dirty="0">
                <a:latin typeface="Times New Roman" pitchFamily="18" charset="0"/>
                <a:cs typeface="Times New Roman" pitchFamily="18" charset="0"/>
              </a:rPr>
              <a:t> được kiểm tra sử dụng tìm kiếm tuyến tính, điều này sẽ nhân thời gian tìm kiếm với một số lượng tỷ lệ với M, số lượng trung bình của các </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khoá</a:t>
            </a:r>
            <a:r>
              <a:rPr lang="vi-VN" sz="1700" dirty="0">
                <a:latin typeface="Times New Roman" pitchFamily="18" charset="0"/>
                <a:cs typeface="Times New Roman" pitchFamily="18" charset="0"/>
              </a:rPr>
              <a:t> trên một nút. Kết quả là thời gian tìm kiếm xấp xỉ M*log4(N).</a:t>
            </a:r>
            <a:endParaRPr lang="en-US" sz="1700" dirty="0">
              <a:latin typeface="Times New Roman" pitchFamily="18" charset="0"/>
              <a:cs typeface="Times New Roman" pitchFamily="18" charset="0"/>
            </a:endParaRPr>
          </a:p>
          <a:p>
            <a:pPr>
              <a:buFont typeface="Courier New" pitchFamily="49" charset="0"/>
              <a:buChar char="o"/>
            </a:pP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Mỗi</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nút</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có</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thể</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chứa</a:t>
            </a:r>
            <a:r>
              <a:rPr lang="en-US" sz="1700" dirty="0">
                <a:latin typeface="Times New Roman" pitchFamily="18" charset="0"/>
                <a:cs typeface="Times New Roman" pitchFamily="18" charset="0"/>
              </a:rPr>
              <a:t> 1,2 </a:t>
            </a:r>
            <a:r>
              <a:rPr lang="en-US" sz="1700" dirty="0" err="1">
                <a:latin typeface="Times New Roman" pitchFamily="18" charset="0"/>
                <a:cs typeface="Times New Roman" pitchFamily="18" charset="0"/>
              </a:rPr>
              <a:t>hoặc</a:t>
            </a:r>
            <a:r>
              <a:rPr lang="en-US" sz="1700" dirty="0">
                <a:latin typeface="Times New Roman" pitchFamily="18" charset="0"/>
                <a:cs typeface="Times New Roman" pitchFamily="18" charset="0"/>
              </a:rPr>
              <a:t> 3 </a:t>
            </a:r>
            <a:r>
              <a:rPr lang="en-US" sz="1700" dirty="0" err="1">
                <a:latin typeface="Times New Roman" pitchFamily="18" charset="0"/>
                <a:cs typeface="Times New Roman" pitchFamily="18" charset="0"/>
              </a:rPr>
              <a:t>khoá</a:t>
            </a:r>
            <a:r>
              <a:rPr lang="en-US" sz="1700" dirty="0">
                <a:latin typeface="Times New Roman" pitchFamily="18" charset="0"/>
                <a:cs typeface="Times New Roman" pitchFamily="18" charset="0"/>
              </a:rPr>
              <a:t>.</a:t>
            </a:r>
            <a:r>
              <a:rPr lang="vi-VN" sz="1700" dirty="0">
                <a:latin typeface="Times New Roman" pitchFamily="18" charset="0"/>
                <a:cs typeface="Times New Roman" pitchFamily="18" charset="0"/>
              </a:rPr>
              <a:t>. Nếu chúng ta ước lượng trung bình là 2, thời gian tìm kiếm sẽ xấp xỉ là 2*log4(N). </a:t>
            </a:r>
            <a:endParaRPr lang="en-US" sz="1700" dirty="0">
              <a:latin typeface="Times New Roman" pitchFamily="18" charset="0"/>
              <a:cs typeface="Times New Roman" pitchFamily="18" charset="0"/>
            </a:endParaRPr>
          </a:p>
          <a:p>
            <a:pPr>
              <a:buFont typeface="Courier New" pitchFamily="49" charset="0"/>
              <a:buChar char="o"/>
            </a:pPr>
            <a:r>
              <a:rPr lang="en-US" sz="1700" dirty="0">
                <a:latin typeface="Times New Roman" pitchFamily="18" charset="0"/>
                <a:cs typeface="Times New Roman" pitchFamily="18" charset="0"/>
              </a:rPr>
              <a:t>   </a:t>
            </a:r>
            <a:r>
              <a:rPr lang="vi-VN" sz="1700" dirty="0">
                <a:latin typeface="Times New Roman" pitchFamily="18" charset="0"/>
                <a:cs typeface="Times New Roman" pitchFamily="18" charset="0"/>
              </a:rPr>
              <a:t>Kết quả, với cây 2-3-4 số lượng tăng lên của các</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khoá</a:t>
            </a:r>
            <a:r>
              <a:rPr lang="vi-VN" sz="1700" dirty="0">
                <a:latin typeface="Times New Roman" pitchFamily="18" charset="0"/>
                <a:cs typeface="Times New Roman" pitchFamily="18" charset="0"/>
              </a:rPr>
              <a:t> trên nút dẫn đến việc hủy chiều cao giảm xuống của cây</a:t>
            </a:r>
            <a:r>
              <a:rPr lang="en-US" sz="1700" dirty="0">
                <a:latin typeface="Times New Roman" pitchFamily="18" charset="0"/>
                <a:cs typeface="Times New Roman" pitchFamily="18" charset="0"/>
              </a:rPr>
              <a:t> so </a:t>
            </a:r>
            <a:r>
              <a:rPr lang="en-US" sz="1700" dirty="0" err="1">
                <a:latin typeface="Times New Roman" pitchFamily="18" charset="0"/>
                <a:cs typeface="Times New Roman" pitchFamily="18" charset="0"/>
              </a:rPr>
              <a:t>với</a:t>
            </a:r>
            <a:r>
              <a:rPr lang="en-US" sz="1700" dirty="0">
                <a:latin typeface="Times New Roman" pitchFamily="18" charset="0"/>
                <a:cs typeface="Times New Roman" pitchFamily="18" charset="0"/>
              </a:rPr>
              <a:t> </a:t>
            </a:r>
            <a:r>
              <a:rPr lang="vi-VN" sz="1700" dirty="0">
                <a:latin typeface="Times New Roman" pitchFamily="18" charset="0"/>
                <a:cs typeface="Times New Roman" pitchFamily="18" charset="0"/>
              </a:rPr>
              <a:t>cây đỏ-đen. Thời gian tìm kiếm của cây 2-3-4 và cây nhị phân cân bằng như cây đỏ-đen là xấp xỉ bằng nhau, và cả hai đều bằng O (log(N)). </a:t>
            </a:r>
            <a:endParaRPr lang="en-US" sz="1700" dirty="0">
              <a:latin typeface="Times New Roman" pitchFamily="18" charset="0"/>
              <a:cs typeface="Times New Roman" pitchFamily="18" charset="0"/>
            </a:endParaRPr>
          </a:p>
        </p:txBody>
      </p:sp>
    </p:spTree>
    <p:extLst>
      <p:ext uri="{BB962C8B-B14F-4D97-AF65-F5344CB8AC3E}">
        <p14:creationId xmlns:p14="http://schemas.microsoft.com/office/powerpoint/2010/main" val="12036203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435"/>
          </a:xfrm>
        </p:spPr>
        <p:txBody>
          <a:bodyPr>
            <a:normAutofit/>
          </a:bodyPr>
          <a:lstStyle/>
          <a:p>
            <a:r>
              <a:rPr lang="en-US" sz="2800" dirty="0">
                <a:solidFill>
                  <a:srgbClr val="FFC000"/>
                </a:solidFill>
                <a:latin typeface="Times New Roman" panose="02020603050405020304" pitchFamily="18" charset="0"/>
                <a:cs typeface="Times New Roman" panose="02020603050405020304" pitchFamily="18" charset="0"/>
              </a:rPr>
              <a:t>III. TỔNG KẾT</a:t>
            </a:r>
          </a:p>
        </p:txBody>
      </p:sp>
      <p:sp>
        <p:nvSpPr>
          <p:cNvPr id="3" name="Content Placeholder 2"/>
          <p:cNvSpPr>
            <a:spLocks noGrp="1"/>
          </p:cNvSpPr>
          <p:nvPr>
            <p:ph idx="1"/>
          </p:nvPr>
        </p:nvSpPr>
        <p:spPr>
          <a:xfrm>
            <a:off x="838200" y="1113577"/>
            <a:ext cx="10515600" cy="5063387"/>
          </a:xfrm>
        </p:spPr>
        <p:txBody>
          <a:bodyPr/>
          <a:lstStyle/>
          <a:p>
            <a:pPr marL="0" indent="0">
              <a:buNone/>
            </a:pPr>
            <a:r>
              <a:rPr lang="en-US" dirty="0" smtClean="0"/>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qua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sót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thầy</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góp</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ý,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68015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0092" y="2879001"/>
            <a:ext cx="10515600" cy="706171"/>
          </a:xfrm>
        </p:spPr>
        <p:txBody>
          <a:bodyPr>
            <a:normAutofit/>
          </a:bodyPr>
          <a:lstStyle/>
          <a:p>
            <a:pPr marL="0" indent="0" algn="ctr">
              <a:buNone/>
            </a:pPr>
            <a:r>
              <a:rPr lang="en-US" sz="4000" dirty="0">
                <a:solidFill>
                  <a:srgbClr val="FF6600"/>
                </a:solidFill>
                <a:latin typeface="Times New Roman" panose="02020603050405020304" pitchFamily="18" charset="0"/>
                <a:cs typeface="Times New Roman" panose="02020603050405020304" pitchFamily="18" charset="0"/>
              </a:rPr>
              <a:t>THANK FOR WATCHING!</a:t>
            </a:r>
          </a:p>
        </p:txBody>
      </p:sp>
    </p:spTree>
    <p:extLst>
      <p:ext uri="{BB962C8B-B14F-4D97-AF65-F5344CB8AC3E}">
        <p14:creationId xmlns:p14="http://schemas.microsoft.com/office/powerpoint/2010/main" val="3609788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1718</TotalTime>
  <Words>1319</Words>
  <Application>Microsoft Office PowerPoint</Application>
  <PresentationFormat>Widescreen</PresentationFormat>
  <Paragraphs>1147</Paragraphs>
  <Slides>98</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98</vt:i4>
      </vt:variant>
    </vt:vector>
  </HeadingPairs>
  <TitlesOfParts>
    <vt:vector size="110" baseType="lpstr">
      <vt:lpstr>Arial</vt:lpstr>
      <vt:lpstr>Calibri</vt:lpstr>
      <vt:lpstr>Courier New</vt:lpstr>
      <vt:lpstr>Symbol</vt:lpstr>
      <vt:lpstr>Tahoma</vt:lpstr>
      <vt:lpstr>Times New Roman</vt:lpstr>
      <vt:lpstr>Trebuchet MS</vt:lpstr>
      <vt:lpstr>Verdana</vt:lpstr>
      <vt:lpstr>Wingdings</vt:lpstr>
      <vt:lpstr>Wingdings 3</vt:lpstr>
      <vt:lpstr>Facet</vt:lpstr>
      <vt:lpstr>Equation.DSMT4</vt:lpstr>
      <vt:lpstr>PowerPoint Presentation</vt:lpstr>
      <vt:lpstr>CÁC NỘI DUNG CHÍNH</vt:lpstr>
      <vt:lpstr>I. DANH SÁCH LIÊN KẾT</vt:lpstr>
      <vt:lpstr>PowerPoint Presentation</vt:lpstr>
      <vt:lpstr>I. DANH SÁCH LIÊN KẾT</vt:lpstr>
      <vt:lpstr>I. DANH SÁCH LIÊN KẾT</vt:lpstr>
      <vt:lpstr>I. DANH SÁCH LIÊN KẾT</vt:lpstr>
      <vt:lpstr>I. DANH SÁCH LIÊN KẾT</vt:lpstr>
      <vt:lpstr>PowerPoint Presentation</vt:lpstr>
      <vt:lpstr>I. DANH SÁCH LIÊN KẾT</vt:lpstr>
      <vt:lpstr>PowerPoint Presentation</vt:lpstr>
      <vt:lpstr>I. DANH SÁCH LIÊN KẾT</vt:lpstr>
      <vt:lpstr>I. DANH SÁCH LIÊN KẾT</vt:lpstr>
      <vt:lpstr>PowerPoint Presentation</vt:lpstr>
      <vt:lpstr>I. DANH SÁCH LIÊN KẾT</vt:lpstr>
      <vt:lpstr>PowerPoint Presentation</vt:lpstr>
      <vt:lpstr>PowerPoint Presentation</vt:lpstr>
      <vt:lpstr>I. DANH SÁCH LIÊN KẾT</vt:lpstr>
      <vt:lpstr>I. DANH SÁCH LIÊN KẾT</vt:lpstr>
      <vt:lpstr>I. DANH SÁCH LIÊN KẾT</vt:lpstr>
      <vt:lpstr>I. DANH SÁCH LIÊN KẾT</vt:lpstr>
      <vt:lpstr>I. DANH SÁCH LIÊN KẾT</vt:lpstr>
      <vt:lpstr>PowerPoint Presentation</vt:lpstr>
      <vt:lpstr>I. DANH SÁCH LIÊN KẾT</vt:lpstr>
      <vt:lpstr>PowerPoint Presentation</vt:lpstr>
      <vt:lpstr>I. DANH SÁCH LIÊN KẾT</vt:lpstr>
      <vt:lpstr>I. DANH SÁCH LIÊN KẾT</vt:lpstr>
      <vt:lpstr>I. DANH SÁCH LIÊN KẾT</vt:lpstr>
      <vt:lpstr>I. DANH SÁCH LIÊN KẾT</vt:lpstr>
      <vt:lpstr>I. DANH SÁCH LIÊN KẾT</vt:lpstr>
      <vt:lpstr>II. CÂY NHỊ PHÂN TÌM KIẾM</vt:lpstr>
      <vt:lpstr>II. CÂY NHỊ PHÂN TÌM KIẾM</vt:lpstr>
      <vt:lpstr>II. CÂY NHỊ PHÂN TÌM KIẾM</vt:lpstr>
      <vt:lpstr>II. CÂY NHỊ PHÂN TÌM KIẾM</vt:lpstr>
      <vt:lpstr>II. CÂY NHỊ PHÂN TÌM KIẾM</vt:lpstr>
      <vt:lpstr>II. CÂY NHỊ PHÂN TÌM KIẾM</vt:lpstr>
      <vt:lpstr>PowerPoint Presentation</vt:lpstr>
      <vt:lpstr>II. CÂY NHỊ PHÂN TÌM KIẾM</vt:lpstr>
      <vt:lpstr>II. CÂY NHỊ PHÂN TÌM KIẾM</vt:lpstr>
      <vt:lpstr>II. CÂY NHỊ PHÂN TÌM KIẾM</vt:lpstr>
      <vt:lpstr>II. CÂY NHỊ PHÂN TÌM KIẾM</vt:lpstr>
      <vt:lpstr>II. CÂY NHỊ PHÂN TÌM KIẾM</vt:lpstr>
      <vt:lpstr>PowerPoint Presentation</vt:lpstr>
      <vt:lpstr>PowerPoint Presentation</vt:lpstr>
      <vt:lpstr>II. CÂY NHỊ PHÂN TÌM KIẾM</vt:lpstr>
      <vt:lpstr>II. CÂY NHỊ PHÂN TÌM KIẾM</vt:lpstr>
      <vt:lpstr>II. CÂY NHỊ PHÂN TÌM KIẾM</vt:lpstr>
      <vt:lpstr>II. CÂY NHỊ PHÂN TÌM KIẾM</vt:lpstr>
      <vt:lpstr>II. CÂY NHỊ PHÂN TÌM KIẾM</vt:lpstr>
      <vt:lpstr>II. CÂY NHỊ PHÂN TÌM KIẾM</vt:lpstr>
      <vt:lpstr>II. CÂY NHỊ PHÂN TÌM KIẾM</vt:lpstr>
      <vt:lpstr>II. CÂY NHỊ PHÂN TÌM KIẾM</vt:lpstr>
      <vt:lpstr>II. CÂY NHỊ PHÂN TÌM KIẾM</vt:lpstr>
      <vt:lpstr>II. CÂY NHỊ PHÂN TÌM KIẾM</vt:lpstr>
      <vt:lpstr>II. CÂY NHỊ PHÂN TÌM KIẾM</vt:lpstr>
      <vt:lpstr>II. CÂY NHỊ PHÂN TÌM KIẾM</vt:lpstr>
      <vt:lpstr>II. CÂY NHỊ PHÂN TÌM KIẾM</vt:lpstr>
      <vt:lpstr>II. CÂY NHỊ PHÂN TÌM KIẾM</vt:lpstr>
      <vt:lpstr>II. CÂY NHỊ PHÂN TÌM KIẾM</vt:lpstr>
      <vt:lpstr>II. CÂY NHỊ PHÂN TÌM KIẾM</vt:lpstr>
      <vt:lpstr>II. CÂY NHỊ PHÂN TÌM KIẾM</vt:lpstr>
      <vt:lpstr>II. CÂY NHỊ PHÂN TÌM KIẾM</vt:lpstr>
      <vt:lpstr>II. CÂY NHỊ PHÂN TÌM KIẾM</vt:lpstr>
      <vt:lpstr>   II. CÂY NHỊ PHÂN TÌM KIẾM</vt:lpstr>
      <vt:lpstr>     II. CÂY NHỊ PHÂN TÌM KIẾM</vt:lpstr>
      <vt:lpstr>     II. CÂY NHỊ PHÂN TÌM KIẾM</vt:lpstr>
      <vt:lpstr>       II. CÂY NHỊ PHÂN TÌM KIẾM</vt:lpstr>
      <vt:lpstr>                 II. CÂY NHỊ PHÂN TÌM KIẾM</vt:lpstr>
      <vt:lpstr>                    II. CÂY NHỊ PHÂN TÌM KIẾM</vt:lpstr>
      <vt:lpstr>                       II. CÂY NHỊ PHÂN TÌM KIẾM</vt:lpstr>
      <vt:lpstr>                       II. CÂY NHỊ PHÂN TÌM KIẾM</vt:lpstr>
      <vt:lpstr>                       II. CÂY NHỊ PHÂN TÌM KIẾM</vt:lpstr>
      <vt:lpstr>                      II. CÂY NHỊ PHÂN TÌM KIẾM</vt:lpstr>
      <vt:lpstr>                        II. CÂY NHỊ PHÂN TÌM KIẾM</vt:lpstr>
      <vt:lpstr>                         II. CÂY NHỊ PHÂN TÌM KIẾM</vt:lpstr>
      <vt:lpstr>                            II. CÂY NHỊ PHÂN TÌM KIẾM</vt:lpstr>
      <vt:lpstr>                            II. CÂY NHỊ PHÂN TÌM KIẾM</vt:lpstr>
      <vt:lpstr>                            II. CÂY NHỊ PHÂN TÌM KIẾM</vt:lpstr>
      <vt:lpstr>                             II. CÂY NHỊ PHÂN TÌM KIẾM</vt:lpstr>
      <vt:lpstr>                            II. CÂY NHỊ PHÂN TÌM KIẾM</vt:lpstr>
      <vt:lpstr>                               II. CÂY NHỊ PHÂN TÌM KIẾM</vt:lpstr>
      <vt:lpstr>                               II. CÂY NHỊ PHÂN TÌM KIẾM</vt:lpstr>
      <vt:lpstr>II. CÂY NHỊ PHÂN TÌM KIẾM</vt:lpstr>
      <vt:lpstr>II. CÂY NHỊ PHÂN TÌM KIẾM</vt:lpstr>
      <vt:lpstr>II. CÂY NHỊ PHÂN TÌM KIẾM</vt:lpstr>
      <vt:lpstr>II. CÂY NHỊ PHÂN TÌM KIẾM</vt:lpstr>
      <vt:lpstr>II. CÂY NHỊ PHÂN TÌM KIẾM</vt:lpstr>
      <vt:lpstr>II. CÂY NHỊ PHÂN TÌM KIẾM</vt:lpstr>
      <vt:lpstr>II. CÂY NHỊ PHÂN TÌM KIẾM</vt:lpstr>
      <vt:lpstr>II. CÂY NHỊ PHÂN TÌM KIẾM</vt:lpstr>
      <vt:lpstr>II. CÂY NHỊ PHÂN TÌM KIẾM</vt:lpstr>
      <vt:lpstr>II. CÂY NHỊ PHÂN TÌM KIẾM</vt:lpstr>
      <vt:lpstr>II. CÂY NHỊ PHÂN TÌM KIẾM</vt:lpstr>
      <vt:lpstr>PowerPoint Presentation</vt:lpstr>
      <vt:lpstr>PowerPoint Presentation</vt:lpstr>
      <vt:lpstr>II. CÂY NHỊ PHÂN TÌM KIẾM</vt:lpstr>
      <vt:lpstr>III. 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 NHÓM 4</dc:title>
  <dc:creator>thuan nguyen</dc:creator>
  <cp:lastModifiedBy>Anh Tuan</cp:lastModifiedBy>
  <cp:revision>136</cp:revision>
  <dcterms:created xsi:type="dcterms:W3CDTF">2020-03-31T17:17:00Z</dcterms:created>
  <dcterms:modified xsi:type="dcterms:W3CDTF">2020-09-17T11:56:45Z</dcterms:modified>
</cp:coreProperties>
</file>