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257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73" r:id="rId12"/>
    <p:sldId id="288" r:id="rId13"/>
    <p:sldId id="280" r:id="rId14"/>
    <p:sldId id="281" r:id="rId15"/>
    <p:sldId id="283" r:id="rId16"/>
    <p:sldId id="284" r:id="rId17"/>
    <p:sldId id="282" r:id="rId18"/>
    <p:sldId id="279" r:id="rId19"/>
    <p:sldId id="285" r:id="rId20"/>
    <p:sldId id="286" r:id="rId21"/>
    <p:sldId id="287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265" r:id="rId39"/>
    <p:sldId id="289" r:id="rId40"/>
    <p:sldId id="266" r:id="rId41"/>
    <p:sldId id="267" r:id="rId42"/>
    <p:sldId id="269" r:id="rId43"/>
    <p:sldId id="270" r:id="rId44"/>
    <p:sldId id="268" r:id="rId45"/>
    <p:sldId id="271" r:id="rId46"/>
    <p:sldId id="272" r:id="rId47"/>
    <p:sldId id="276" r:id="rId48"/>
    <p:sldId id="2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DF0A0D-202D-4F69-B47E-A56FC3011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DFE78-C16A-4308-A399-80E616287C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95FE-CE72-49FA-97CC-C025EC428948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28DFA-405C-40D8-852D-4580366D2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58A22-239D-45E1-A28E-7704C9442F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20D-A233-4A18-BAAA-3BAA52B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5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9769-40D1-4044-8012-26E73FF19837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1A399-4340-4A28-9FF2-C75646AE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52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288-0058-4810-8248-A1A26DDB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16708-B4D7-4254-9F7A-9DCEF871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9304-60C5-482E-A7DB-1F48D9F5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ECB9-DB91-4073-838F-D16499C332B1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8BE3-CD39-4392-B300-3CEF036A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1CF2E-8E6E-49AE-A827-F89BC6E6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8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BD55-1EE5-4F1D-8B92-9618F9B4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4F03-39DD-4CE5-86DA-68F234FB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79AC-4C75-488A-8B3D-B940B9BD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8817-A175-479D-B763-10A2F30C56B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771C-A611-4F9D-9A94-3BFA665C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42B23-A031-402F-9D5E-965DC406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3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0AABA-2080-45C3-9692-4D0F2335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B2FD7-519B-4D6A-9423-AB1651BA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3B4F-5865-491D-97D5-6A47420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BC39-DE42-4285-A853-CFD11BF7E4C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9F83-38B2-45E8-B630-2465779B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7DDC-A129-4570-8B37-024454AA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399F-9CF4-4D9E-A3F1-6ECD465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7EDA-26B7-4F64-A2CD-6A8E4785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C890-DCC3-4804-B71C-FDD2604B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0288-D43F-4757-8DD6-E7FE77695522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01E0-DA8F-4F3F-9CD1-241EBEE4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859E-1059-4284-BD8A-9A6AFE7B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040B-04D0-40CB-8983-7559C79C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93CCD-F8B7-42BB-B591-2E77809B0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B3A7-DF8E-447C-BC6E-C481B2B4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7FDF-747A-4588-A8B6-0560643EFD5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A6E7-02AB-4267-9668-413A6634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E064-A138-4328-8C69-C46263B0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08E3-71C4-45E9-BC11-40811570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2757-862D-449B-9B3A-D1425295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C376-75E7-44E5-8EFF-4593A3EF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82166-6E42-42D0-BDC4-2686B815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62B2-05CA-4465-BF48-B7B4EFEA381D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92C69-D9DD-4AEF-8433-2350C25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A675-02D7-49BB-B328-2671D25F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F77D-B6A0-4125-A664-18C52683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0BEF-6262-42AD-BC4B-2B98F99BA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BFA2-4BB9-487F-A2BD-175DC1CC9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C96F2-EE39-4454-9C2E-F510D2469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DA262-261B-4C29-BB70-0EE4C7890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97438-035E-4BBE-8CD8-A39BE987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BF07-DFA7-426B-B7F2-3E165B662DD2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BAB3A-9708-482B-8ABC-A6ACD8AC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9F32-6BA0-4179-9FE2-2986B620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B8FD-B7AE-4836-B4A5-D119F6D7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59438-623F-43FF-B804-3C776D0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1E6AD-7884-4684-B5B6-E22084C9C536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5C1AF-9349-4425-B2B4-AF8F365E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FCC8-C0C2-45BF-8C2B-A52E39FD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76D5D-81F5-4199-B9D4-302D8AF1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9746-A0DC-49CB-83F7-BFEECA87CB80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BEE5F-91F0-4A0C-AC94-7358B0B0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1BFE-98B1-4EA5-8AC2-48D6302E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344A-3F0F-463C-A459-1BEF1A95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6A5B-EBF8-4F2F-8152-DBF58697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0F230-4E36-4692-B781-70CC0FDD5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AB7E-D1A4-4372-B8D6-1E9E469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4BF-E392-4C10-BFEA-EB7BF20172D3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FCE6-4841-4495-9E52-F1C1F41C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59F06-666C-4E04-B912-39D0EA81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24E8-FE02-439E-81EC-D515813D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E2376-B548-48B6-8589-6B6975B25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B82D9-36D6-4126-850C-07E5E9BA8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7177-8B14-467E-AC2B-68F92DE4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E6E5-1E12-4A60-A63F-631FAFEAFC8F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C3D13-D025-435B-BD3B-A91AF920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C694-8637-4CA1-8845-6889B98D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65C95-D0F6-4238-9DA7-AD6CB12B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DE29-29B6-4F76-ACCF-DAFAB907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24C0-2C18-4FC5-8C08-94CE1B374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9949-1BCE-42F9-BDBA-786356FDA1C4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9DC6-CAB3-4BA7-B43A-5E28867D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8529-23E0-4980-B9C2-26B184AC7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6967-4092-4963-ABBA-619A2CEA7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9BEA-3BA8-4658-925B-F4D0CEB4D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967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cs typeface="Calibri Light" panose="020F0302020204030204" pitchFamily="34" charset="0"/>
              </a:rPr>
              <a:t>CHƯƠNG 3</a:t>
            </a:r>
            <a:br>
              <a:rPr lang="en-US" dirty="0" smtClean="0">
                <a:cs typeface="Calibri Light" panose="020F0302020204030204" pitchFamily="34" charset="0"/>
              </a:rPr>
            </a:br>
            <a:r>
              <a:rPr lang="en-US" dirty="0" smtClean="0">
                <a:cs typeface="Calibri Light" panose="020F0302020204030204" pitchFamily="34" charset="0"/>
              </a:rPr>
              <a:t>HÀNG </a:t>
            </a:r>
            <a:r>
              <a:rPr lang="en-US" dirty="0">
                <a:cs typeface="Calibri Light" panose="020F0302020204030204" pitchFamily="34" charset="0"/>
              </a:rPr>
              <a:t>ĐỢI CÓ ĐỘ 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dirty="0">
                <a:cs typeface="Calibri Light" panose="020F0302020204030204" pitchFamily="34" charset="0"/>
              </a:rPr>
              <a:t>U TIÊN</a:t>
            </a:r>
            <a:br>
              <a:rPr lang="en-US" dirty="0">
                <a:cs typeface="Calibri Light" panose="020F0302020204030204" pitchFamily="34" charset="0"/>
              </a:rPr>
            </a:br>
            <a:r>
              <a:rPr lang="en-US" dirty="0">
                <a:cs typeface="Calibri Light" panose="020F0302020204030204" pitchFamily="34" charset="0"/>
              </a:rPr>
              <a:t>VÀ </a:t>
            </a:r>
            <a:br>
              <a:rPr lang="en-US" dirty="0">
                <a:cs typeface="Calibri Light" panose="020F0302020204030204" pitchFamily="34" charset="0"/>
              </a:rPr>
            </a:br>
            <a:r>
              <a:rPr lang="en-US" dirty="0">
                <a:cs typeface="Calibri Light" panose="020F0302020204030204" pitchFamily="34" charset="0"/>
              </a:rPr>
              <a:t>HEAP SORT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9C85F-0F24-417F-8149-AB644BA3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0920" y="6386830"/>
            <a:ext cx="2743200" cy="365125"/>
          </a:xfrm>
        </p:spPr>
        <p:txBody>
          <a:bodyPr/>
          <a:lstStyle/>
          <a:p>
            <a:fld id="{012A6967-4092-4963-ABBA-619A2CEA7CEF}" type="slidenum">
              <a:rPr lang="en-US" smtClean="0">
                <a:latin typeface="+mj-lt"/>
              </a:rPr>
              <a:t>1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6ACF-00B6-4A84-A1BD-39343ED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F4C58F-7E30-4A1E-B835-6BAB373A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picture containing bird&#10;&#10;Description automatically generated">
            <a:extLst>
              <a:ext uri="{FF2B5EF4-FFF2-40B4-BE49-F238E27FC236}">
                <a16:creationId xmlns:a16="http://schemas.microsoft.com/office/drawing/2014/main" id="{F6C8CD25-490E-4671-AC0B-5CE240020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566" y="1690688"/>
            <a:ext cx="4592955" cy="3674364"/>
          </a:xfrm>
        </p:spPr>
      </p:pic>
    </p:spTree>
    <p:extLst>
      <p:ext uri="{BB962C8B-B14F-4D97-AF65-F5344CB8AC3E}">
        <p14:creationId xmlns:p14="http://schemas.microsoft.com/office/powerpoint/2010/main" val="265918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Gọi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= [45, 36, 54, 27, 63, 72, 61, 18]</a:t>
            </a:r>
          </a:p>
          <a:p>
            <a:pPr marL="0" indent="0">
              <a:buNone/>
            </a:pPr>
            <a:r>
              <a:rPr lang="en-US" dirty="0"/>
              <a:t>B = []</a:t>
            </a:r>
          </a:p>
          <a:p>
            <a:pPr marL="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heap sort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6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1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/>
              <a:t>ớc1: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B = [45]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45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cha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5" t="-41" r="80373" b="81380"/>
          <a:stretch/>
        </p:blipFill>
        <p:spPr>
          <a:xfrm>
            <a:off x="7914640" y="1690688"/>
            <a:ext cx="2148840" cy="25786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B = [45, 36]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36 &lt; 45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max_heap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-290" r="69639" b="76823"/>
          <a:stretch/>
        </p:blipFill>
        <p:spPr>
          <a:xfrm>
            <a:off x="8056880" y="1493636"/>
            <a:ext cx="2773680" cy="38707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6" t="-290" r="44488" b="76824"/>
          <a:stretch/>
        </p:blipFill>
        <p:spPr>
          <a:xfrm>
            <a:off x="7112000" y="1825625"/>
            <a:ext cx="4795520" cy="2846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5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 &amp; 4: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54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=&gt; B = [45, 36, 54]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54 &gt; 45 (con &gt; cha)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max heap (con &lt; cha)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54 </a:t>
            </a:r>
            <a:r>
              <a:rPr lang="en-US" dirty="0">
                <a:sym typeface="Wingdings" panose="05000000000000000000" pitchFamily="2" charset="2"/>
              </a:rPr>
              <a:t> 45 =&gt; </a:t>
            </a:r>
            <a:r>
              <a:rPr lang="en-US" dirty="0"/>
              <a:t>B = [54, 36, 45]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tục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kiểm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tra</a:t>
            </a:r>
            <a:r>
              <a:rPr lang="en-US" dirty="0">
                <a:sym typeface="Wingdings" panose="05000000000000000000" pitchFamily="2" charset="2"/>
              </a:rPr>
              <a:t> 54.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54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cha </a:t>
            </a:r>
            <a:r>
              <a:rPr lang="en-US" dirty="0" err="1">
                <a:sym typeface="Wingdings" panose="05000000000000000000" pitchFamily="2" charset="2"/>
              </a:rPr>
              <a:t>nên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70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5: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27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=&gt; B = [45, 36, 54, 27]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27 &lt; 36 (con &lt; cha) </a:t>
            </a:r>
            <a:r>
              <a:rPr lang="en-US" dirty="0" err="1"/>
              <a:t>thỏa</a:t>
            </a:r>
            <a:r>
              <a:rPr lang="en-US" dirty="0"/>
              <a:t> max heap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4" t="507" r="27006" b="68533"/>
          <a:stretch/>
        </p:blipFill>
        <p:spPr>
          <a:xfrm>
            <a:off x="7955280" y="1313471"/>
            <a:ext cx="3606800" cy="42310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67AAA4-298D-4F57-AB4F-BCB538169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31333" r="72848" b="37545"/>
          <a:stretch/>
        </p:blipFill>
        <p:spPr>
          <a:xfrm>
            <a:off x="8156703" y="3413760"/>
            <a:ext cx="2035937" cy="2286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73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6, 7: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63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=&gt; B = [45, 36, 54, 63] (B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6)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63 &gt; 36 (con &gt; cha)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max heap (con &lt; cha)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36 </a:t>
            </a:r>
            <a:r>
              <a:rPr lang="en-US" dirty="0">
                <a:sym typeface="Wingdings" panose="05000000000000000000" pitchFamily="2" charset="2"/>
              </a:rPr>
              <a:t> 63 (B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7)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[54, 63, 45, 27, 36]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4" r="11144" b="69419"/>
          <a:stretch/>
        </p:blipFill>
        <p:spPr>
          <a:xfrm>
            <a:off x="8199119" y="681037"/>
            <a:ext cx="1951107" cy="25290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73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8:</a:t>
            </a:r>
          </a:p>
          <a:p>
            <a:pPr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63 </a:t>
            </a:r>
            <a:r>
              <a:rPr lang="en-US" dirty="0" err="1"/>
              <a:t>có</a:t>
            </a:r>
            <a:r>
              <a:rPr lang="en-US" dirty="0"/>
              <a:t> cha 54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63 &gt; 54 (con &gt; cha)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max heap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54 </a:t>
            </a:r>
            <a:r>
              <a:rPr lang="en-US" dirty="0">
                <a:sym typeface="Wingdings" panose="05000000000000000000" pitchFamily="2" charset="2"/>
              </a:rPr>
              <a:t> 63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[63, 54, 45, 27, 36]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dirty="0" err="1">
                <a:sym typeface="Wingdings" panose="05000000000000000000" pitchFamily="2" charset="2"/>
              </a:rPr>
              <a:t>Vì</a:t>
            </a:r>
            <a:r>
              <a:rPr lang="en-US" dirty="0">
                <a:sym typeface="Wingdings" panose="05000000000000000000" pitchFamily="2" charset="2"/>
              </a:rPr>
              <a:t> 63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cha. </a:t>
            </a:r>
            <a:r>
              <a:rPr lang="en-US" dirty="0" err="1">
                <a:sym typeface="Wingdings" panose="05000000000000000000" pitchFamily="2" charset="2"/>
              </a:rPr>
              <a:t>Nên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làm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tiếp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02C80-5607-4F61-B9DD-F9AF7EB6D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1" t="30641" r="56184" b="35451"/>
          <a:stretch/>
        </p:blipFill>
        <p:spPr>
          <a:xfrm>
            <a:off x="8215503" y="3082688"/>
            <a:ext cx="1772954" cy="259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903AB-6F1D-4B8D-8EEC-BC0712424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31333" r="72848" b="37545"/>
          <a:stretch/>
        </p:blipFill>
        <p:spPr>
          <a:xfrm>
            <a:off x="8084011" y="796211"/>
            <a:ext cx="2035937" cy="22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10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9, 10: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72 </a:t>
            </a:r>
            <a:r>
              <a:rPr lang="en-US" dirty="0" err="1"/>
              <a:t>vào</a:t>
            </a:r>
            <a:r>
              <a:rPr lang="en-US" dirty="0"/>
              <a:t> B (B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9)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[63, 54, 45, 27, 36, 72]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72, 72 &gt; 45 ( con &gt; cha)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max heap.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72 </a:t>
            </a:r>
            <a:r>
              <a:rPr lang="en-US" dirty="0">
                <a:sym typeface="Wingdings" panose="05000000000000000000" pitchFamily="2" charset="2"/>
              </a:rPr>
              <a:t> 45 (B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ớc</a:t>
            </a:r>
            <a:r>
              <a:rPr lang="en-US" dirty="0">
                <a:sym typeface="Wingdings" panose="05000000000000000000" pitchFamily="2" charset="2"/>
              </a:rPr>
              <a:t> 10)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[63, 54, 72, 27, 36, 45]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4" t="32087" r="32713" b="38800"/>
          <a:stretch/>
        </p:blipFill>
        <p:spPr>
          <a:xfrm>
            <a:off x="7769245" y="681037"/>
            <a:ext cx="2634595" cy="2387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E8598-CD3B-4E26-A7F9-2D46F9BA6D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3" t="32965" r="8834" b="37922"/>
          <a:stretch/>
        </p:blipFill>
        <p:spPr>
          <a:xfrm>
            <a:off x="7769244" y="3384549"/>
            <a:ext cx="263459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7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10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11:</a:t>
            </a:r>
          </a:p>
          <a:p>
            <a:pPr>
              <a:buFontTx/>
              <a:buChar char="-"/>
            </a:pP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72, 72 &gt; 63 (con &gt; cha)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max heap.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72 </a:t>
            </a:r>
            <a:r>
              <a:rPr lang="en-US" dirty="0">
                <a:sym typeface="Wingdings" panose="05000000000000000000" pitchFamily="2" charset="2"/>
              </a:rPr>
              <a:t> 63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 B = [72, 54, 63, 27, 36, 45]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 t="64379" r="71210" b="6508"/>
          <a:stretch/>
        </p:blipFill>
        <p:spPr>
          <a:xfrm>
            <a:off x="7982605" y="3429000"/>
            <a:ext cx="2634595" cy="2387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640A7-B96C-4ED4-A29D-A77165DE0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3" t="32965" r="8834" b="37922"/>
          <a:stretch/>
        </p:blipFill>
        <p:spPr>
          <a:xfrm>
            <a:off x="8114684" y="1027906"/>
            <a:ext cx="2634595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403-2837-4E74-B0D5-70DDEA30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D37B-9E0F-48CC-90A3-95F321B8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Binary heap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Hà</a:t>
            </a:r>
            <a:r>
              <a:rPr lang="en-US" dirty="0">
                <a:cs typeface="Calibri" panose="020F0502020204030204" pitchFamily="34" charset="0"/>
              </a:rPr>
              <a:t>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đợi</a:t>
            </a:r>
            <a:r>
              <a:rPr lang="vi-VN" dirty="0">
                <a:cs typeface="Calibri" panose="020F0502020204030204" pitchFamily="34" charset="0"/>
              </a:rPr>
              <a:t> ưu tiên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heap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sort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khác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nh</a:t>
            </a:r>
            <a:r>
              <a:rPr lang="en-US" dirty="0">
                <a:cs typeface="Calibri" panose="020F0502020204030204" pitchFamily="34" charset="0"/>
              </a:rPr>
              <a:t>au </a:t>
            </a:r>
            <a:r>
              <a:rPr lang="en-US" dirty="0" err="1">
                <a:cs typeface="Calibri" panose="020F0502020204030204" pitchFamily="34" charset="0"/>
              </a:rPr>
              <a:t>nh</a:t>
            </a:r>
            <a:r>
              <a:rPr lang="vi-VN" dirty="0">
                <a:cs typeface="Calibri" panose="020F0502020204030204" pitchFamily="34" charset="0"/>
              </a:rPr>
              <a:t>ư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thế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nào</a:t>
            </a:r>
            <a:r>
              <a:rPr lang="en-US" dirty="0"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 panose="020F0502020204030204" pitchFamily="34" charset="0"/>
              </a:rPr>
              <a:t>So </a:t>
            </a:r>
            <a:r>
              <a:rPr lang="en-US" dirty="0" err="1">
                <a:cs typeface="Calibri" panose="020F0502020204030204" pitchFamily="34" charset="0"/>
              </a:rPr>
              <a:t>sánh</a:t>
            </a:r>
            <a:r>
              <a:rPr lang="en-US" dirty="0">
                <a:cs typeface="Calibri" panose="020F0502020204030204" pitchFamily="34" charset="0"/>
              </a:rPr>
              <a:t> binary heap </a:t>
            </a:r>
            <a:r>
              <a:rPr lang="en-US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binary tree </a:t>
            </a:r>
            <a:r>
              <a:rPr lang="en-US" dirty="0" err="1">
                <a:cs typeface="Calibri" panose="020F0502020204030204" pitchFamily="34" charset="0"/>
              </a:rPr>
              <a:t>giống</a:t>
            </a:r>
            <a:r>
              <a:rPr lang="en-US" dirty="0">
                <a:cs typeface="Calibri" panose="020F0502020204030204" pitchFamily="34" charset="0"/>
              </a:rPr>
              <a:t> hay </a:t>
            </a:r>
            <a:r>
              <a:rPr lang="en-US" dirty="0" err="1">
                <a:cs typeface="Calibri" panose="020F0502020204030204" pitchFamily="34" charset="0"/>
              </a:rPr>
              <a:t>khác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nhau</a:t>
            </a:r>
            <a:r>
              <a:rPr lang="en-US" dirty="0">
                <a:cs typeface="Calibri" panose="020F0502020204030204" pitchFamily="34" charset="0"/>
              </a:rPr>
              <a:t>? </a:t>
            </a:r>
            <a:r>
              <a:rPr lang="en-US" dirty="0" err="1">
                <a:cs typeface="Calibri" panose="020F0502020204030204" pitchFamily="34" charset="0"/>
              </a:rPr>
              <a:t>Vì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sao</a:t>
            </a:r>
            <a:r>
              <a:rPr lang="en-US" dirty="0">
                <a:cs typeface="Calibri" panose="020F0502020204030204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2853-0EE3-4E91-9445-C31B59A7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4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10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12: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61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[72, 54, 63, 27, 36, 45, 61]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61, 61 &lt; 63 (con &lt; cha)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max heap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0" t="64282" r="40346" b="6114"/>
          <a:stretch/>
        </p:blipFill>
        <p:spPr>
          <a:xfrm>
            <a:off x="7956331" y="2215055"/>
            <a:ext cx="2900855" cy="24278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BEC-6495-4AA4-9326-4B5A31F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44E-8694-4B4B-AA64-D402ABAB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310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13:</a:t>
            </a:r>
          </a:p>
          <a:p>
            <a:pPr>
              <a:buFontTx/>
              <a:buChar char="-"/>
            </a:pPr>
            <a:r>
              <a:rPr lang="en-US" dirty="0" err="1"/>
              <a:t>Thêm</a:t>
            </a:r>
            <a:r>
              <a:rPr lang="en-US" dirty="0"/>
              <a:t> 18 </a:t>
            </a:r>
            <a:r>
              <a:rPr lang="en-US" dirty="0" err="1"/>
              <a:t>vào</a:t>
            </a:r>
            <a:r>
              <a:rPr lang="en-US" dirty="0"/>
              <a:t> B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[72, 54, 63, 27, 36, 45, 61, 18]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18, 18 &lt; 27 (con &lt; cha)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max heap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18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B = [72, 54, 63, 27, 36, 45, 61, 18]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944BC-A968-4C15-93E2-5FE2A97E8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1" t="64475" r="6070" b="-518"/>
          <a:stretch/>
        </p:blipFill>
        <p:spPr>
          <a:xfrm>
            <a:off x="7769244" y="1950982"/>
            <a:ext cx="3657600" cy="29560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614C2-8068-4C96-9308-781B0D14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Gọi</a:t>
            </a:r>
            <a:r>
              <a:rPr lang="en-US" dirty="0"/>
              <a:t> A = [16, 14, 10, 8, 7, 9, 3, 2, 4, 1]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max heap.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heap sort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22</a:t>
            </a:fld>
            <a:endParaRPr lang="en-US"/>
          </a:p>
        </p:txBody>
      </p:sp>
      <p:pic>
        <p:nvPicPr>
          <p:cNvPr id="5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5867509-2D56-463C-B5D5-FD104BCAB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r="68153" b="80086"/>
          <a:stretch/>
        </p:blipFill>
        <p:spPr>
          <a:xfrm>
            <a:off x="3594538" y="3429000"/>
            <a:ext cx="4130566" cy="24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0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16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stừ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[1, 14, 10, 8, 7, 9, 3, 2, 4]</a:t>
            </a:r>
          </a:p>
          <a:p>
            <a:pPr>
              <a:buFontTx/>
              <a:buChar char="-"/>
            </a:pPr>
            <a:r>
              <a:rPr lang="en-US" dirty="0" err="1"/>
              <a:t>Gắn</a:t>
            </a:r>
            <a:r>
              <a:rPr lang="en-US" dirty="0"/>
              <a:t> largest =  1,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1. 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largest &lt; 14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14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largest &gt; 10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largest.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[14, 1, 10, 8, 7, 9, 3, 2, 4]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23</a:t>
            </a:fld>
            <a:endParaRPr lang="en-US"/>
          </a:p>
        </p:txBody>
      </p:sp>
      <p:pic>
        <p:nvPicPr>
          <p:cNvPr id="5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5867509-2D56-463C-B5D5-FD104BCAB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0" r="40030" b="78019"/>
          <a:stretch/>
        </p:blipFill>
        <p:spPr>
          <a:xfrm>
            <a:off x="7560106" y="3271044"/>
            <a:ext cx="3666504" cy="2726532"/>
          </a:xfrm>
          <a:prstGeom prst="rect">
            <a:avLst/>
          </a:prstGeom>
        </p:spPr>
      </p:pic>
      <p:pic>
        <p:nvPicPr>
          <p:cNvPr id="6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81992BED-C5A5-44FA-91E3-DAB99A989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69530" b="78019"/>
          <a:stretch/>
        </p:blipFill>
        <p:spPr>
          <a:xfrm>
            <a:off x="7432916" y="365125"/>
            <a:ext cx="3920884" cy="27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1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</a:t>
            </a:r>
            <a:r>
              <a:rPr lang="vi-VN" sz="1800" dirty="0"/>
              <a:t>ư</a:t>
            </a:r>
            <a:r>
              <a:rPr lang="en-US" sz="1800" dirty="0" err="1"/>
              <a:t>ớc</a:t>
            </a:r>
            <a:r>
              <a:rPr lang="en-US" sz="1800" dirty="0"/>
              <a:t> 1: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Gắn</a:t>
            </a:r>
            <a:r>
              <a:rPr lang="en-US" sz="1800" dirty="0"/>
              <a:t> largest =  1,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1.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largest, largest &lt; 8 (cha &lt; con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)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max heap. =&gt; largest = 8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Xem</a:t>
            </a:r>
            <a:r>
              <a:rPr lang="en-US" sz="1800" dirty="0"/>
              <a:t> con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, largest &gt; 7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largest.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err="1"/>
              <a:t>Hoán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1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largest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n-US" sz="1800" dirty="0" err="1">
                <a:sym typeface="Wingdings" panose="05000000000000000000" pitchFamily="2" charset="2"/>
              </a:rPr>
              <a:t>hoán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vị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với</a:t>
            </a:r>
            <a:r>
              <a:rPr lang="en-US" sz="1800" dirty="0">
                <a:sym typeface="Wingdings" panose="05000000000000000000" pitchFamily="2" charset="2"/>
              </a:rPr>
              <a:t> con </a:t>
            </a:r>
            <a:r>
              <a:rPr lang="en-US" sz="1800" dirty="0" err="1">
                <a:sym typeface="Wingdings" panose="05000000000000000000" pitchFamily="2" charset="2"/>
              </a:rPr>
              <a:t>lớn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nhất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ym typeface="Wingdings" panose="05000000000000000000" pitchFamily="2" charset="2"/>
              </a:rPr>
              <a:t>A = [14, 8, 10, 1, 7, 9, 3, 2, 4]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Gắn</a:t>
            </a:r>
            <a:r>
              <a:rPr lang="en-US" sz="1800" dirty="0"/>
              <a:t> largest =  1, largest &lt; 4 (cha &lt; con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trái</a:t>
            </a:r>
            <a:r>
              <a:rPr lang="en-US" sz="1800" dirty="0"/>
              <a:t>)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max heap. =&gt; largest = 4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Xem</a:t>
            </a:r>
            <a:r>
              <a:rPr lang="en-US" sz="1800" dirty="0"/>
              <a:t> con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, largest &gt; 2 </a:t>
            </a:r>
            <a:r>
              <a:rPr lang="en-US" sz="1800" dirty="0" err="1"/>
              <a:t>nên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largest.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err="1"/>
              <a:t>Hoán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1</a:t>
            </a:r>
            <a:r>
              <a:rPr lang="en-US" sz="1800" dirty="0">
                <a:sym typeface="Wingdings" panose="05000000000000000000" pitchFamily="2" charset="2"/>
              </a:rPr>
              <a:t> </a:t>
            </a:r>
            <a:r>
              <a:rPr lang="en-US" sz="1800" dirty="0"/>
              <a:t>largest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n-US" sz="1800" dirty="0" err="1">
                <a:sym typeface="Wingdings" panose="05000000000000000000" pitchFamily="2" charset="2"/>
              </a:rPr>
              <a:t>hoán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vị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với</a:t>
            </a:r>
            <a:r>
              <a:rPr lang="en-US" sz="1800" dirty="0">
                <a:sym typeface="Wingdings" panose="05000000000000000000" pitchFamily="2" charset="2"/>
              </a:rPr>
              <a:t> con </a:t>
            </a:r>
            <a:r>
              <a:rPr lang="en-US" sz="1800" dirty="0" err="1">
                <a:sym typeface="Wingdings" panose="05000000000000000000" pitchFamily="2" charset="2"/>
              </a:rPr>
              <a:t>lớn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nhất</a:t>
            </a:r>
            <a:r>
              <a:rPr lang="en-US" sz="1800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ym typeface="Wingdings" panose="05000000000000000000" pitchFamily="2" charset="2"/>
              </a:rPr>
              <a:t>A = [14, 8, 10, 4, 7, 9, 3, 2, 1] (</a:t>
            </a:r>
            <a:r>
              <a:rPr lang="en-US" sz="1800" dirty="0" err="1">
                <a:sym typeface="Wingdings" panose="05000000000000000000" pitchFamily="2" charset="2"/>
              </a:rPr>
              <a:t>Hình</a:t>
            </a:r>
            <a:r>
              <a:rPr lang="en-US" sz="1800" dirty="0">
                <a:sym typeface="Wingdings" panose="05000000000000000000" pitchFamily="2" charset="2"/>
              </a:rPr>
              <a:t> b)</a:t>
            </a:r>
          </a:p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Vì</a:t>
            </a:r>
            <a:r>
              <a:rPr lang="en-US" sz="1800" dirty="0"/>
              <a:t> 1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nút</a:t>
            </a:r>
            <a:r>
              <a:rPr lang="en-US" sz="1800" dirty="0"/>
              <a:t> </a:t>
            </a:r>
            <a:r>
              <a:rPr lang="en-US" sz="1800" dirty="0" err="1"/>
              <a:t>lá</a:t>
            </a:r>
            <a:r>
              <a:rPr lang="en-US" sz="1800" dirty="0"/>
              <a:t> (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con)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dừng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15867509-2D56-463C-B5D5-FD104BCAB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0" r="40030" b="78019"/>
          <a:stretch/>
        </p:blipFill>
        <p:spPr>
          <a:xfrm>
            <a:off x="7560106" y="3271044"/>
            <a:ext cx="3666504" cy="2726532"/>
          </a:xfrm>
          <a:prstGeom prst="rect">
            <a:avLst/>
          </a:prstGeom>
        </p:spPr>
      </p:pic>
      <p:pic>
        <p:nvPicPr>
          <p:cNvPr id="6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81992BED-C5A5-44FA-91E3-DAB99A989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69530" b="78019"/>
          <a:stretch/>
        </p:blipFill>
        <p:spPr>
          <a:xfrm>
            <a:off x="7432916" y="365125"/>
            <a:ext cx="3920884" cy="27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5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14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[1, 8, 10, 4, 7, 9, 3, 2]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1, largest = 1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&lt; 8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max heap.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8</a:t>
            </a:r>
          </a:p>
          <a:p>
            <a:pPr>
              <a:buFontTx/>
              <a:buChar char="-"/>
            </a:pPr>
            <a:r>
              <a:rPr lang="en-US" dirty="0" err="1"/>
              <a:t>Xem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largest &lt; 10 </a:t>
            </a:r>
            <a:r>
              <a:rPr lang="en-US" dirty="0" err="1"/>
              <a:t>nên</a:t>
            </a:r>
            <a:r>
              <a:rPr lang="en-US" dirty="0"/>
              <a:t> largest = 10.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[10, 8, 1, 4, 7, 9, 3, 2]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B628F1E8-B8B8-4976-95B0-26EDD7D1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5" r="7562" b="76943"/>
          <a:stretch/>
        </p:blipFill>
        <p:spPr>
          <a:xfrm>
            <a:off x="7721411" y="3399270"/>
            <a:ext cx="3505199" cy="2290198"/>
          </a:xfrm>
          <a:prstGeom prst="rect">
            <a:avLst/>
          </a:prstGeom>
        </p:spPr>
      </p:pic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8A599B56-E359-4BD4-B282-F05A0AAE9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0" r="40030" b="78019"/>
          <a:stretch/>
        </p:blipFill>
        <p:spPr>
          <a:xfrm>
            <a:off x="7721410" y="672738"/>
            <a:ext cx="3505199" cy="26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81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1, largest = 1</a:t>
            </a:r>
          </a:p>
          <a:p>
            <a:pPr>
              <a:buFontTx/>
              <a:buChar char="-"/>
            </a:pPr>
            <a:r>
              <a:rPr lang="en-US" dirty="0" err="1"/>
              <a:t>Thấy</a:t>
            </a:r>
            <a:r>
              <a:rPr lang="en-US" dirty="0"/>
              <a:t> largest &lt; 9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max heap.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9.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Xem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largest &gt; 3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largest.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[10, 8, 9, 4, 7, 1, 3, 2]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B628F1E8-B8B8-4976-95B0-26EDD7D119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5" r="7562" b="76943"/>
          <a:stretch/>
        </p:blipFill>
        <p:spPr>
          <a:xfrm>
            <a:off x="7721411" y="3399270"/>
            <a:ext cx="3505199" cy="2290198"/>
          </a:xfrm>
          <a:prstGeom prst="rect">
            <a:avLst/>
          </a:prstGeom>
        </p:spPr>
      </p:pic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8A599B56-E359-4BD4-B282-F05A0AAE9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0" r="40030" b="78019"/>
          <a:stretch/>
        </p:blipFill>
        <p:spPr>
          <a:xfrm>
            <a:off x="7721410" y="672738"/>
            <a:ext cx="3505199" cy="26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6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10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largest = 2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[2, 8, 9, 4, 7, 1, 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largest &lt; 8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8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&lt; 9 </a:t>
            </a:r>
            <a:r>
              <a:rPr lang="en-US" dirty="0" err="1"/>
              <a:t>nên</a:t>
            </a:r>
            <a:r>
              <a:rPr lang="en-US" dirty="0"/>
              <a:t> largest = 9.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2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[9, 8, 2, 4, 7, 1, 3]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27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D4D40EA2-14E1-4406-A45C-5260F1D23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5" r="7562" b="76943"/>
          <a:stretch/>
        </p:blipFill>
        <p:spPr>
          <a:xfrm>
            <a:off x="7670611" y="1138802"/>
            <a:ext cx="3505199" cy="2290198"/>
          </a:xfrm>
          <a:prstGeom prst="rect">
            <a:avLst/>
          </a:prstGeom>
        </p:spPr>
      </p:pic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ACFD1D7-317E-46A5-B0D1-478BB699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6153" r="66695" b="50790"/>
          <a:stretch/>
        </p:blipFill>
        <p:spPr>
          <a:xfrm>
            <a:off x="7848601" y="3472939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2, largest = 2</a:t>
            </a:r>
          </a:p>
          <a:p>
            <a:pPr>
              <a:buFontTx/>
              <a:buChar char="-"/>
            </a:pPr>
            <a:r>
              <a:rPr lang="en-US" dirty="0" err="1"/>
              <a:t>Thấy</a:t>
            </a:r>
            <a:r>
              <a:rPr lang="en-US" dirty="0"/>
              <a:t> largest &gt; 1 (cha &gt;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max heap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&lt; 3.</a:t>
            </a:r>
          </a:p>
          <a:p>
            <a:pPr marL="0" indent="0">
              <a:buNone/>
            </a:pPr>
            <a:r>
              <a:rPr lang="en-US" dirty="0"/>
              <a:t>=&gt; largest = 3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2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[9, 8, 3, 4, 7, 1, 2]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D4D40EA2-14E1-4406-A45C-5260F1D23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05" r="7562" b="76943"/>
          <a:stretch/>
        </p:blipFill>
        <p:spPr>
          <a:xfrm>
            <a:off x="7670611" y="1138802"/>
            <a:ext cx="3505199" cy="2290198"/>
          </a:xfrm>
          <a:prstGeom prst="rect">
            <a:avLst/>
          </a:prstGeom>
        </p:spPr>
      </p:pic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ACFD1D7-317E-46A5-B0D1-478BB699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6153" r="66695" b="50790"/>
          <a:stretch/>
        </p:blipFill>
        <p:spPr>
          <a:xfrm>
            <a:off x="7848601" y="3472939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7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4: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9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2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[2, 8, 3, 4, 7, 1]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 largest &lt; 8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8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&lt; 9 </a:t>
            </a:r>
            <a:r>
              <a:rPr lang="en-US" dirty="0" err="1"/>
              <a:t>nên</a:t>
            </a:r>
            <a:r>
              <a:rPr lang="en-US" dirty="0"/>
              <a:t> largest = 9.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2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[8, 2, 3, 4, 7, 1]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29</a:t>
            </a:fld>
            <a:endParaRPr lang="en-US"/>
          </a:p>
        </p:txBody>
      </p:sp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ACFD1D7-317E-46A5-B0D1-478BB699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6153" r="66695" b="50790"/>
          <a:stretch/>
        </p:blipFill>
        <p:spPr>
          <a:xfrm>
            <a:off x="7848601" y="1138802"/>
            <a:ext cx="3505199" cy="2290198"/>
          </a:xfrm>
          <a:prstGeom prst="rect">
            <a:avLst/>
          </a:prstGeom>
        </p:spPr>
      </p:pic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15C8F83-6A0C-4BBA-9C6A-3CA8EA66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0" t="24616" r="38757" b="52327"/>
          <a:stretch/>
        </p:blipFill>
        <p:spPr>
          <a:xfrm>
            <a:off x="7848600" y="3472939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FCD1-E1F3-468F-96E1-C9B9EC4C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7A74-6A3A-4082-8E13-3FBBA16A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buFont typeface="+mj-lt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C++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0CD89-CFF6-4488-811B-731D3A45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9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4: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2, largest = 2</a:t>
            </a:r>
          </a:p>
          <a:p>
            <a:pPr>
              <a:buFontTx/>
              <a:buChar char="-"/>
            </a:pPr>
            <a:r>
              <a:rPr lang="en-US" dirty="0" err="1"/>
              <a:t>Thấy</a:t>
            </a:r>
            <a:r>
              <a:rPr lang="en-US" dirty="0"/>
              <a:t> largest &lt; 4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largest = 4.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&lt; 7.</a:t>
            </a:r>
          </a:p>
          <a:p>
            <a:pPr marL="0" indent="0">
              <a:buNone/>
            </a:pPr>
            <a:r>
              <a:rPr lang="en-US" dirty="0"/>
              <a:t>=&gt; largest = 7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2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[8, 7, 3, 4, 2, 1]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2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30</a:t>
            </a:fld>
            <a:endParaRPr lang="en-US"/>
          </a:p>
        </p:txBody>
      </p:sp>
      <p:pic>
        <p:nvPicPr>
          <p:cNvPr id="10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ACFD1D7-317E-46A5-B0D1-478BB6996D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6153" r="66695" b="50790"/>
          <a:stretch/>
        </p:blipFill>
        <p:spPr>
          <a:xfrm>
            <a:off x="7848601" y="1138802"/>
            <a:ext cx="3505199" cy="2290198"/>
          </a:xfrm>
          <a:prstGeom prst="rect">
            <a:avLst/>
          </a:prstGeom>
        </p:spPr>
      </p:pic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15C8F83-6A0C-4BBA-9C6A-3CA8EA66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0" t="24616" r="38757" b="52327"/>
          <a:stretch/>
        </p:blipFill>
        <p:spPr>
          <a:xfrm>
            <a:off x="7848600" y="3472939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6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5: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8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1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[1, 7, 3, 4, 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 largest &lt; 7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7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&gt; 3 </a:t>
            </a:r>
            <a:r>
              <a:rPr lang="en-US" dirty="0" err="1"/>
              <a:t>nên</a:t>
            </a:r>
            <a:r>
              <a:rPr lang="en-US" dirty="0"/>
              <a:t> largest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[7, 1, 3, 4, 2]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15C8F83-6A0C-4BBA-9C6A-3CA8EA66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0" t="24616" r="38757" b="52327"/>
          <a:stretch/>
        </p:blipFill>
        <p:spPr>
          <a:xfrm>
            <a:off x="7848601" y="1027906"/>
            <a:ext cx="3505199" cy="2290198"/>
          </a:xfrm>
          <a:prstGeom prst="rect">
            <a:avLst/>
          </a:prstGeom>
        </p:spPr>
      </p:pic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F8E143B-AB98-45CD-8B99-AFB2B9FF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2" t="26549" r="7655" b="50394"/>
          <a:stretch/>
        </p:blipFill>
        <p:spPr>
          <a:xfrm>
            <a:off x="7974725" y="3318104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85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5: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1, largest = 1</a:t>
            </a:r>
          </a:p>
          <a:p>
            <a:pPr>
              <a:buFontTx/>
              <a:buChar char="-"/>
            </a:pPr>
            <a:r>
              <a:rPr lang="en-US" dirty="0" err="1"/>
              <a:t>Thấy</a:t>
            </a:r>
            <a:r>
              <a:rPr lang="en-US" dirty="0"/>
              <a:t> largest &lt; 4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largest = 4.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&gt; 2.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largest.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[7, 4, 3, 1, 2]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f.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315C8F83-6A0C-4BBA-9C6A-3CA8EA66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10" t="24616" r="38757" b="52327"/>
          <a:stretch/>
        </p:blipFill>
        <p:spPr>
          <a:xfrm>
            <a:off x="7848601" y="1027906"/>
            <a:ext cx="3505199" cy="2290198"/>
          </a:xfrm>
          <a:prstGeom prst="rect">
            <a:avLst/>
          </a:prstGeom>
        </p:spPr>
      </p:pic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F8E143B-AB98-45CD-8B99-AFB2B9FF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2" t="26549" r="7655" b="50394"/>
          <a:stretch/>
        </p:blipFill>
        <p:spPr>
          <a:xfrm>
            <a:off x="7974725" y="3318104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27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6: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7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2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[2, 4, 3, 1]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 largest &lt; 4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4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&gt; 3 </a:t>
            </a:r>
            <a:r>
              <a:rPr lang="en-US" dirty="0" err="1"/>
              <a:t>nên</a:t>
            </a:r>
            <a:r>
              <a:rPr lang="en-US" dirty="0"/>
              <a:t> largest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2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[4, 2, 3, 1]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33</a:t>
            </a:fld>
            <a:endParaRPr lang="en-US"/>
          </a:p>
        </p:txBody>
      </p:sp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F8E143B-AB98-45CD-8B99-AFB2B9FF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2" t="26549" r="7655" b="50394"/>
          <a:stretch/>
        </p:blipFill>
        <p:spPr>
          <a:xfrm>
            <a:off x="7848601" y="1027906"/>
            <a:ext cx="3505199" cy="2290198"/>
          </a:xfrm>
          <a:prstGeom prst="rect">
            <a:avLst/>
          </a:prstGeom>
        </p:spPr>
      </p:pic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9D096FDC-53DF-43E1-B9A5-A3A5E6F2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51002" r="66755" b="25941"/>
          <a:stretch/>
        </p:blipFill>
        <p:spPr>
          <a:xfrm>
            <a:off x="7848601" y="3417641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39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6: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2, largest = 2</a:t>
            </a:r>
          </a:p>
          <a:p>
            <a:pPr>
              <a:buFontTx/>
              <a:buChar char="-"/>
            </a:pPr>
            <a:r>
              <a:rPr lang="en-US" dirty="0" err="1"/>
              <a:t>Thấy</a:t>
            </a:r>
            <a:r>
              <a:rPr lang="en-US" dirty="0"/>
              <a:t> largest &gt; 1 (cha &gt; con)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largest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largest</a:t>
            </a:r>
            <a:r>
              <a:rPr lang="en-US" dirty="0">
                <a:sym typeface="Wingdings" panose="05000000000000000000" pitchFamily="2" charset="2"/>
              </a:rPr>
              <a:t> == 2 </a:t>
            </a:r>
            <a:r>
              <a:rPr lang="en-US" dirty="0" err="1">
                <a:sym typeface="Wingdings" panose="05000000000000000000" pitchFamily="2" charset="2"/>
              </a:rPr>
              <a:t>không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đổi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[4, 2, 3, 1]</a:t>
            </a:r>
          </a:p>
          <a:p>
            <a:pPr marL="0" indent="0">
              <a:buNone/>
            </a:pPr>
            <a:r>
              <a:rPr lang="en-US" dirty="0"/>
              <a:t>-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34</a:t>
            </a:fld>
            <a:endParaRPr lang="en-US"/>
          </a:p>
        </p:txBody>
      </p:sp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F8E143B-AB98-45CD-8B99-AFB2B9FFE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2" t="26549" r="7655" b="50394"/>
          <a:stretch/>
        </p:blipFill>
        <p:spPr>
          <a:xfrm>
            <a:off x="7848601" y="1027906"/>
            <a:ext cx="3505199" cy="2290198"/>
          </a:xfrm>
          <a:prstGeom prst="rect">
            <a:avLst/>
          </a:prstGeom>
        </p:spPr>
      </p:pic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9D096FDC-53DF-43E1-B9A5-A3A5E6F2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51002" r="66755" b="25941"/>
          <a:stretch/>
        </p:blipFill>
        <p:spPr>
          <a:xfrm>
            <a:off x="7848601" y="3417641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85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7: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4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1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[1, 2, 3]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 largest &lt; 2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2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largest &lt; 3.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3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[3, 2, 1]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35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9D096FDC-53DF-43E1-B9A5-A3A5E6F2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51002" r="66755" b="25941"/>
          <a:stretch/>
        </p:blipFill>
        <p:spPr>
          <a:xfrm>
            <a:off x="7028794" y="1138802"/>
            <a:ext cx="3505199" cy="2290198"/>
          </a:xfrm>
          <a:prstGeom prst="rect">
            <a:avLst/>
          </a:prstGeom>
        </p:spPr>
      </p:pic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A9EC171-CCA6-495A-9E70-7D55DC258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4" t="51147" r="37373" b="25796"/>
          <a:stretch/>
        </p:blipFill>
        <p:spPr>
          <a:xfrm>
            <a:off x="7028794" y="3429000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8: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3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1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[1, 2]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 largest &lt; 2 (cha &lt; con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largest = 2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 err="1"/>
              <a:t>Hoán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1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/>
              <a:t>largest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hoán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vị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con </a:t>
            </a:r>
            <a:r>
              <a:rPr lang="en-US" dirty="0" err="1">
                <a:sym typeface="Wingdings" panose="05000000000000000000" pitchFamily="2" charset="2"/>
              </a:rPr>
              <a:t>lớn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dirty="0">
                <a:sym typeface="Wingdings" panose="05000000000000000000" pitchFamily="2" charset="2"/>
              </a:rPr>
              <a:t>A = [2, 1]</a:t>
            </a:r>
          </a:p>
          <a:p>
            <a:pPr>
              <a:buFontTx/>
              <a:buChar char="-"/>
            </a:pP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36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9D096FDC-53DF-43E1-B9A5-A3A5E6F27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50000" r="37100" b="26943"/>
          <a:stretch/>
        </p:blipFill>
        <p:spPr>
          <a:xfrm>
            <a:off x="7767321" y="1027906"/>
            <a:ext cx="3505199" cy="2290198"/>
          </a:xfrm>
          <a:prstGeom prst="rect">
            <a:avLst/>
          </a:prstGeom>
        </p:spPr>
      </p:pic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E3C7811-A93D-4A13-8C26-38231470D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2" t="50730" r="6905" b="26213"/>
          <a:stretch/>
        </p:blipFill>
        <p:spPr>
          <a:xfrm>
            <a:off x="7767320" y="3390592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4A1D-6735-435A-B88D-8518F84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21BF-C632-4898-B102-3D5FDEA3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219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9:</a:t>
            </a:r>
          </a:p>
          <a:p>
            <a:pPr>
              <a:buFontTx/>
              <a:buChar char="-"/>
            </a:pPr>
            <a:r>
              <a:rPr lang="en-US" dirty="0" err="1"/>
              <a:t>Xóa</a:t>
            </a:r>
            <a:r>
              <a:rPr lang="en-US" dirty="0"/>
              <a:t> 2 (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)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pPr>
              <a:buFontTx/>
              <a:buChar char="-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, largest = 1</a:t>
            </a:r>
          </a:p>
          <a:p>
            <a:pPr marL="0" indent="0">
              <a:buNone/>
            </a:pPr>
            <a:r>
              <a:rPr lang="en-US" dirty="0"/>
              <a:t>=&gt; </a:t>
            </a:r>
            <a:r>
              <a:rPr lang="en-US" dirty="0">
                <a:sym typeface="Wingdings" panose="05000000000000000000" pitchFamily="2" charset="2"/>
              </a:rPr>
              <a:t>A = [1]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Vì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j.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FD154-4F3E-4D8E-8A64-55FAC1ED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37</a:t>
            </a:fld>
            <a:endParaRPr lang="en-US"/>
          </a:p>
        </p:txBody>
      </p:sp>
      <p:pic>
        <p:nvPicPr>
          <p:cNvPr id="7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6E3C7811-A93D-4A13-8C26-38231470DE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2" t="50730" r="6905" b="26213"/>
          <a:stretch/>
        </p:blipFill>
        <p:spPr>
          <a:xfrm>
            <a:off x="7706360" y="1027906"/>
            <a:ext cx="3505199" cy="2290198"/>
          </a:xfrm>
          <a:prstGeom prst="rect">
            <a:avLst/>
          </a:prstGeom>
        </p:spPr>
      </p:pic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8F85775D-BC12-4E23-A93F-E6C49F5B4B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" t="75471" r="67843" b="1472"/>
          <a:stretch/>
        </p:blipFill>
        <p:spPr>
          <a:xfrm>
            <a:off x="7726681" y="3318104"/>
            <a:ext cx="3505199" cy="22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4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120E-28C6-4741-A30A-5A47F6E1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162C617-15D4-4132-B094-F2993301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" t="75958" r="68720"/>
          <a:stretch/>
        </p:blipFill>
        <p:spPr>
          <a:xfrm>
            <a:off x="8130847" y="1027906"/>
            <a:ext cx="2699713" cy="205200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EF638-A72B-4E2D-9824-FAB96114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96BF8-20FA-44A2-B466-3D7857302120}"/>
              </a:ext>
            </a:extLst>
          </p:cNvPr>
          <p:cNvSpPr txBox="1"/>
          <p:nvPr/>
        </p:nvSpPr>
        <p:spPr>
          <a:xfrm>
            <a:off x="1191568" y="1525636"/>
            <a:ext cx="9808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10:</a:t>
            </a:r>
          </a:p>
          <a:p>
            <a:pPr>
              <a:buFontTx/>
              <a:buChar char="-"/>
            </a:pPr>
            <a:r>
              <a:rPr lang="en-US" sz="2800" dirty="0" err="1"/>
              <a:t>Xóa</a:t>
            </a:r>
            <a:r>
              <a:rPr lang="en-US" sz="2800" dirty="0"/>
              <a:t> 1 (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gốc</a:t>
            </a:r>
            <a:r>
              <a:rPr lang="en-US" sz="2800" dirty="0"/>
              <a:t>) ra </a:t>
            </a:r>
            <a:r>
              <a:rPr lang="en-US" sz="2800" dirty="0" err="1"/>
              <a:t>khỏi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. </a:t>
            </a:r>
          </a:p>
          <a:p>
            <a:pPr>
              <a:buFontTx/>
              <a:buChar char="-"/>
            </a:pPr>
            <a:r>
              <a:rPr lang="en-US" sz="2800" dirty="0" err="1"/>
              <a:t>Vì</a:t>
            </a:r>
            <a:r>
              <a:rPr lang="en-US" sz="2800" dirty="0"/>
              <a:t> A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dừng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A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nh</a:t>
            </a:r>
            <a:r>
              <a:rPr lang="vi-VN" sz="2800" dirty="0"/>
              <a:t>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endParaRPr lang="en-US" sz="2800" dirty="0"/>
          </a:p>
          <a:p>
            <a:r>
              <a:rPr lang="en-US" sz="2800" dirty="0"/>
              <a:t>A = [1, 2, 3, 4, 7, 8, 9, 10, 14, 16]</a:t>
            </a:r>
          </a:p>
          <a:p>
            <a:endParaRPr lang="en-US" sz="2800" dirty="0"/>
          </a:p>
        </p:txBody>
      </p:sp>
      <p:pic>
        <p:nvPicPr>
          <p:cNvPr id="8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4B7F4A2F-8408-4E3E-B566-0171CA047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4" t="81768" r="34372" b="-37"/>
          <a:stretch/>
        </p:blipFill>
        <p:spPr>
          <a:xfrm>
            <a:off x="6825288" y="4049659"/>
            <a:ext cx="4528512" cy="193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5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120E-28C6-4741-A30A-5A47F6E1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0162C617-15D4-4132-B094-F2993301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40" y="1815465"/>
            <a:ext cx="534411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EF638-A72B-4E2D-9824-FAB96114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7626-0E22-4B65-A3D2-CE74EA6A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65C8-0722-4F8D-B3B7-4B080D06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Hàng đợi ưu tiên cũng có những tính chất giống như hàng đợi đó là chèn phần tử vào phía cuối và lấy ra từ phía đầu.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Phần tử với độ ưu tiên cao nhất sẽ được xếp lên đầu hàng đợi và phần tử với độ ưu tiên thấp nhất sẽ được chuyển xuống cuối.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Sử dụng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eap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để xây dựng hàng đợi ưu tiên cho việc chèn và xóa phần tử khỏi hàng đợi.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D0911-8B6D-49C0-BC75-264CC97E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4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2D8E-B88B-4329-9F41-40F3C157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2E3D3-E4BB-425C-AC72-1F3AFC82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CBB29D-21A3-4833-95BF-97B00DB6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306" y="1888070"/>
            <a:ext cx="8703276" cy="308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61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BDD5-B2BA-4AF1-B167-776BCD29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A3ABD-C347-48A9-9F36-733F2180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A38F72-A31D-4E08-90FD-E59266E0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698" y="1800520"/>
            <a:ext cx="8609752" cy="351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D56-CDFF-4A66-BAAA-0349E2F4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89290-DE24-4646-8EDD-5B22CB53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42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A43D09C-74F0-46CD-8557-4EC72D81F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9787" y="1906759"/>
            <a:ext cx="6252426" cy="30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7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1DE-D2FA-404B-AE92-D6C6B32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code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BBE7C-A4B5-4E40-A880-E30436E9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9707D9-51F5-4DF7-B1C4-33F64995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007" y="1576387"/>
            <a:ext cx="6267450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A2A27B-9611-4C71-B7EF-4BB14C36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256031"/>
            <a:ext cx="4762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FA5-236D-47C9-9002-6CB734E1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34CB1-97F9-4592-8C83-76B10831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44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8E7ADBD-AA19-4F81-AAC9-A8ED9F945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3897"/>
            <a:ext cx="5980611" cy="3490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63C93-86A6-43E2-AD5B-1CE1F1274A86}"/>
              </a:ext>
            </a:extLst>
          </p:cNvPr>
          <p:cNvSpPr txBox="1"/>
          <p:nvPr/>
        </p:nvSpPr>
        <p:spPr>
          <a:xfrm>
            <a:off x="7950875" y="1757782"/>
            <a:ext cx="20313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i = n</a:t>
            </a:r>
            <a:endParaRPr lang="en-US" dirty="0"/>
          </a:p>
          <a:p>
            <a:r>
              <a:rPr lang="vi-VN" dirty="0"/>
              <a:t>i / 2 = n / 2	</a:t>
            </a:r>
            <a:endParaRPr lang="en-US" dirty="0"/>
          </a:p>
          <a:p>
            <a:r>
              <a:rPr lang="vi-VN" dirty="0"/>
              <a:t>i / 4 = n / 2</a:t>
            </a:r>
            <a:r>
              <a:rPr lang="vi-VN" baseline="30000" dirty="0"/>
              <a:t>2	</a:t>
            </a:r>
            <a:endParaRPr lang="en-US" baseline="30000" dirty="0"/>
          </a:p>
          <a:p>
            <a:r>
              <a:rPr lang="vi-VN" dirty="0"/>
              <a:t>i / 8 = n / 2</a:t>
            </a:r>
            <a:r>
              <a:rPr lang="vi-VN" baseline="30000" dirty="0"/>
              <a:t>3</a:t>
            </a:r>
            <a:r>
              <a:rPr lang="vi-VN" dirty="0"/>
              <a:t>	</a:t>
            </a:r>
            <a:endParaRPr lang="en-US" dirty="0"/>
          </a:p>
          <a:p>
            <a:r>
              <a:rPr lang="vi-VN" dirty="0"/>
              <a:t>i / k = n / 2</a:t>
            </a:r>
            <a:r>
              <a:rPr lang="vi-VN" baseline="30000" dirty="0"/>
              <a:t>k</a:t>
            </a:r>
            <a:r>
              <a:rPr lang="en-US" baseline="30000" dirty="0"/>
              <a:t> 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vi-VN" dirty="0"/>
              <a:t>i &lt; 1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vi-VN" dirty="0"/>
              <a:t>n / 2</a:t>
            </a:r>
            <a:r>
              <a:rPr lang="vi-VN" baseline="30000" dirty="0"/>
              <a:t>k</a:t>
            </a:r>
            <a:r>
              <a:rPr lang="vi-VN" dirty="0"/>
              <a:t> 	&lt; 1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n          &lt; </a:t>
            </a:r>
            <a:r>
              <a:rPr lang="vi-VN" dirty="0"/>
              <a:t>2</a:t>
            </a:r>
            <a:r>
              <a:rPr lang="vi-VN" baseline="30000" dirty="0"/>
              <a:t>k </a:t>
            </a:r>
            <a:endParaRPr lang="en-US" baseline="300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vi-VN" dirty="0"/>
              <a:t>O (</a:t>
            </a:r>
            <a:r>
              <a:rPr lang="vi-VN" dirty="0" err="1"/>
              <a:t>logn</a:t>
            </a:r>
            <a:r>
              <a:rPr lang="vi-VN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56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FA5-236D-47C9-9002-6CB734E1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FD30197-CC0B-48A4-8ECD-0060CE416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50"/>
          <a:stretch/>
        </p:blipFill>
        <p:spPr>
          <a:xfrm>
            <a:off x="838200" y="1690688"/>
            <a:ext cx="6057900" cy="33161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A5FB6-34D4-46D9-AB69-4A983509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F574E-37DB-4B78-8E85-32EC8A5AB3FD}"/>
              </a:ext>
            </a:extLst>
          </p:cNvPr>
          <p:cNvSpPr txBox="1"/>
          <p:nvPr/>
        </p:nvSpPr>
        <p:spPr>
          <a:xfrm>
            <a:off x="6896100" y="1976846"/>
            <a:ext cx="2162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A[Right] &gt; A[Largest]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2*</a:t>
            </a:r>
            <a:r>
              <a:rPr lang="en-US" dirty="0" err="1"/>
              <a:t>i</a:t>
            </a:r>
            <a:r>
              <a:rPr lang="en-US" dirty="0"/>
              <a:t> + 1 &gt;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             &gt;2*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             &gt;2*2*</a:t>
            </a:r>
            <a:r>
              <a:rPr lang="en-US" dirty="0" err="1"/>
              <a:t>i</a:t>
            </a: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…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             &gt;2^k *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B1B3A-D313-4438-B206-00D48C9BF1C4}"/>
              </a:ext>
            </a:extLst>
          </p:cNvPr>
          <p:cNvSpPr txBox="1"/>
          <p:nvPr/>
        </p:nvSpPr>
        <p:spPr>
          <a:xfrm>
            <a:off x="6896100" y="3731172"/>
            <a:ext cx="2642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A[Right] &lt; A[Largest]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2 *</a:t>
            </a:r>
            <a:r>
              <a:rPr lang="en-US" dirty="0" err="1"/>
              <a:t>i</a:t>
            </a:r>
            <a:r>
              <a:rPr lang="en-US" dirty="0"/>
              <a:t> +1      &lt;2^k *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/>
              <a:t>i</a:t>
            </a:r>
            <a:r>
              <a:rPr lang="en-US" dirty="0"/>
              <a:t> =  2^k 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664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0FA5-236D-47C9-9002-6CB734E1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06C5-691F-4049-A359-6F686E78EB9E}"/>
              </a:ext>
            </a:extLst>
          </p:cNvPr>
          <p:cNvSpPr txBox="1"/>
          <p:nvPr/>
        </p:nvSpPr>
        <p:spPr>
          <a:xfrm>
            <a:off x="7985761" y="2081348"/>
            <a:ext cx="23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7587A-73C8-42B0-AD13-2A9EB95C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46</a:t>
            </a:fld>
            <a:endParaRPr lang="en-US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FF80804F-4A27-4626-8A95-877DC2413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328674" cy="308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0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22A2-5C93-42B9-8E23-53E365F5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dirty="0"/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903D3-58FD-4AE5-8D45-8330DFD7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3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403-2837-4E74-B0D5-70DDEA30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D37B-9E0F-48CC-90A3-95F321B8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Binary heap hay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Hà</a:t>
            </a:r>
            <a:r>
              <a:rPr lang="en-US" dirty="0">
                <a:cs typeface="Calibri" panose="020F0502020204030204" pitchFamily="34" charset="0"/>
              </a:rPr>
              <a:t>ng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đợi</a:t>
            </a:r>
            <a:r>
              <a:rPr lang="vi-VN" dirty="0">
                <a:cs typeface="Calibri" panose="020F0502020204030204" pitchFamily="34" charset="0"/>
              </a:rPr>
              <a:t> ưu tiên </a:t>
            </a:r>
            <a:r>
              <a:rPr lang="vi-VN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heap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sort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khác</a:t>
            </a:r>
            <a:r>
              <a:rPr lang="vi-VN" dirty="0">
                <a:cs typeface="Calibri" panose="020F0502020204030204" pitchFamily="34" charset="0"/>
              </a:rPr>
              <a:t> </a:t>
            </a:r>
            <a:r>
              <a:rPr lang="vi-VN" dirty="0" err="1">
                <a:cs typeface="Calibri" panose="020F0502020204030204" pitchFamily="34" charset="0"/>
              </a:rPr>
              <a:t>nh</a:t>
            </a:r>
            <a:r>
              <a:rPr lang="en-US" dirty="0">
                <a:cs typeface="Calibri" panose="020F0502020204030204" pitchFamily="34" charset="0"/>
              </a:rPr>
              <a:t>au </a:t>
            </a:r>
            <a:r>
              <a:rPr lang="en-US" dirty="0" err="1">
                <a:cs typeface="Calibri" panose="020F0502020204030204" pitchFamily="34" charset="0"/>
              </a:rPr>
              <a:t>nh</a:t>
            </a:r>
            <a:r>
              <a:rPr lang="vi-VN" dirty="0">
                <a:cs typeface="Calibri" panose="020F0502020204030204" pitchFamily="34" charset="0"/>
              </a:rPr>
              <a:t>ư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thế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nào</a:t>
            </a:r>
            <a:r>
              <a:rPr lang="en-US" dirty="0">
                <a:cs typeface="Calibri" panose="020F0502020204030204" pitchFamily="34" charset="0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 panose="020F0502020204030204" pitchFamily="34" charset="0"/>
              </a:rPr>
              <a:t>So </a:t>
            </a:r>
            <a:r>
              <a:rPr lang="en-US" dirty="0" err="1">
                <a:cs typeface="Calibri" panose="020F0502020204030204" pitchFamily="34" charset="0"/>
              </a:rPr>
              <a:t>sánh</a:t>
            </a:r>
            <a:r>
              <a:rPr lang="en-US" dirty="0">
                <a:cs typeface="Calibri" panose="020F0502020204030204" pitchFamily="34" charset="0"/>
              </a:rPr>
              <a:t> binary heap </a:t>
            </a:r>
            <a:r>
              <a:rPr lang="en-US" dirty="0" err="1">
                <a:cs typeface="Calibri" panose="020F0502020204030204" pitchFamily="34" charset="0"/>
              </a:rPr>
              <a:t>và</a:t>
            </a:r>
            <a:r>
              <a:rPr lang="en-US" dirty="0">
                <a:cs typeface="Calibri" panose="020F0502020204030204" pitchFamily="34" charset="0"/>
              </a:rPr>
              <a:t> binary tree </a:t>
            </a:r>
            <a:r>
              <a:rPr lang="en-US" dirty="0" err="1">
                <a:cs typeface="Calibri" panose="020F0502020204030204" pitchFamily="34" charset="0"/>
              </a:rPr>
              <a:t>giống</a:t>
            </a:r>
            <a:r>
              <a:rPr lang="en-US" dirty="0">
                <a:cs typeface="Calibri" panose="020F0502020204030204" pitchFamily="34" charset="0"/>
              </a:rPr>
              <a:t> hay </a:t>
            </a:r>
            <a:r>
              <a:rPr lang="en-US" dirty="0" err="1">
                <a:cs typeface="Calibri" panose="020F0502020204030204" pitchFamily="34" charset="0"/>
              </a:rPr>
              <a:t>khác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nhau</a:t>
            </a:r>
            <a:r>
              <a:rPr lang="en-US" dirty="0">
                <a:cs typeface="Calibri" panose="020F0502020204030204" pitchFamily="34" charset="0"/>
              </a:rPr>
              <a:t>? </a:t>
            </a:r>
            <a:r>
              <a:rPr lang="en-US" dirty="0" err="1">
                <a:cs typeface="Calibri" panose="020F0502020204030204" pitchFamily="34" charset="0"/>
              </a:rPr>
              <a:t>Vì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sao</a:t>
            </a:r>
            <a:r>
              <a:rPr lang="en-US" dirty="0">
                <a:cs typeface="Calibri" panose="020F0502020204030204" pitchFamily="34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62853-0EE3-4E91-9445-C31B59A7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AA28-5369-4170-8FA7-E4B8EC0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9BB86-3A1C-4FE7-BC4E-A456A8C32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6" r="14669"/>
          <a:stretch/>
        </p:blipFill>
        <p:spPr>
          <a:xfrm>
            <a:off x="2812869" y="2147077"/>
            <a:ext cx="5529944" cy="326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6AAA-BCB6-4845-B5A6-8EBDA0F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5417-608A-48BE-B511-5576DAFC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29E0B5A-BDB4-4AC3-9142-539FE7B98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211" y="1838960"/>
            <a:ext cx="6437577" cy="386254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D6ABF5-9263-4332-BD45-87EE5A77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8219-1498-4DA3-B3A5-155DEE60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B839-5867-4C3D-9A0D-04BDF2E0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785"/>
            <a:ext cx="10515600" cy="4351338"/>
          </a:xfrm>
        </p:spPr>
        <p:txBody>
          <a:bodyPr/>
          <a:lstStyle/>
          <a:p>
            <a:r>
              <a:rPr lang="en-US" dirty="0"/>
              <a:t>Heap sort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Binary Heap.</a:t>
            </a:r>
          </a:p>
          <a:p>
            <a:r>
              <a:rPr lang="vi-VN" dirty="0" err="1">
                <a:cs typeface="Calibri Light" panose="020F0302020204030204" pitchFamily="34" charset="0"/>
              </a:rPr>
              <a:t>Nó</a:t>
            </a:r>
            <a:r>
              <a:rPr lang="vi-VN" dirty="0">
                <a:cs typeface="Calibri Light" panose="020F0302020204030204" pitchFamily="34" charset="0"/>
              </a:rPr>
              <a:t> tương </a:t>
            </a:r>
            <a:r>
              <a:rPr lang="vi-VN" dirty="0" err="1">
                <a:cs typeface="Calibri Light" panose="020F0302020204030204" pitchFamily="34" charset="0"/>
              </a:rPr>
              <a:t>tự</a:t>
            </a:r>
            <a:r>
              <a:rPr lang="vi-VN" dirty="0">
                <a:cs typeface="Calibri Light" panose="020F0302020204030204" pitchFamily="34" charset="0"/>
              </a:rPr>
              <a:t> như </a:t>
            </a:r>
            <a:r>
              <a:rPr lang="vi-VN" dirty="0" err="1">
                <a:cs typeface="Calibri Light" panose="020F0302020204030204" pitchFamily="34" charset="0"/>
              </a:rPr>
              <a:t>sắp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xếp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lựa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chọn</a:t>
            </a:r>
            <a:r>
              <a:rPr lang="vi-VN" dirty="0">
                <a:cs typeface="Calibri Light" panose="020F0302020204030204" pitchFamily="34" charset="0"/>
              </a:rPr>
              <a:t> trong </a:t>
            </a:r>
            <a:r>
              <a:rPr lang="vi-VN" dirty="0" err="1">
                <a:cs typeface="Calibri Light" panose="020F0302020204030204" pitchFamily="34" charset="0"/>
              </a:rPr>
              <a:t>đó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trước</a:t>
            </a:r>
            <a:r>
              <a:rPr lang="vi-VN" dirty="0">
                <a:cs typeface="Calibri Light" panose="020F0302020204030204" pitchFamily="34" charset="0"/>
              </a:rPr>
              <a:t> tiên </a:t>
            </a:r>
            <a:r>
              <a:rPr lang="vi-VN" dirty="0" err="1">
                <a:cs typeface="Calibri Light" panose="020F0302020204030204" pitchFamily="34" charset="0"/>
              </a:rPr>
              <a:t>chúng</a:t>
            </a:r>
            <a:r>
              <a:rPr lang="vi-VN" dirty="0">
                <a:cs typeface="Calibri Light" panose="020F0302020204030204" pitchFamily="34" charset="0"/>
              </a:rPr>
              <a:t> ta </a:t>
            </a:r>
            <a:r>
              <a:rPr lang="vi-VN" dirty="0" err="1">
                <a:cs typeface="Calibri Light" panose="020F0302020204030204" pitchFamily="34" charset="0"/>
              </a:rPr>
              <a:t>tìm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phần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tử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lớn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nhất</a:t>
            </a:r>
            <a:r>
              <a:rPr lang="vi-VN" dirty="0">
                <a:cs typeface="Calibri Light" panose="020F0302020204030204" pitchFamily="34" charset="0"/>
              </a:rPr>
              <a:t> (</a:t>
            </a:r>
            <a:r>
              <a:rPr lang="vi-VN" dirty="0" err="1">
                <a:cs typeface="Calibri Light" panose="020F0302020204030204" pitchFamily="34" charset="0"/>
              </a:rPr>
              <a:t>hoặc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nhỏ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nhất</a:t>
            </a:r>
            <a:r>
              <a:rPr lang="vi-VN" dirty="0">
                <a:cs typeface="Calibri Light" panose="020F0302020204030204" pitchFamily="34" charset="0"/>
              </a:rPr>
              <a:t>) </a:t>
            </a:r>
            <a:r>
              <a:rPr lang="vi-VN" dirty="0" err="1">
                <a:cs typeface="Calibri Light" panose="020F0302020204030204" pitchFamily="34" charset="0"/>
              </a:rPr>
              <a:t>và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đặt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phần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tử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đó</a:t>
            </a:r>
            <a:r>
              <a:rPr lang="vi-VN" dirty="0">
                <a:cs typeface="Calibri Light" panose="020F0302020204030204" pitchFamily="34" charset="0"/>
              </a:rPr>
              <a:t> ở </a:t>
            </a:r>
            <a:r>
              <a:rPr lang="vi-VN" dirty="0" err="1">
                <a:cs typeface="Calibri Light" panose="020F0302020204030204" pitchFamily="34" charset="0"/>
              </a:rPr>
              <a:t>cuối</a:t>
            </a:r>
            <a:r>
              <a:rPr lang="vi-VN" dirty="0">
                <a:cs typeface="Calibri Light" panose="020F0302020204030204" pitchFamily="34" charset="0"/>
              </a:rPr>
              <a:t> (</a:t>
            </a:r>
            <a:r>
              <a:rPr lang="vi-VN" dirty="0" err="1">
                <a:cs typeface="Calibri Light" panose="020F0302020204030204" pitchFamily="34" charset="0"/>
              </a:rPr>
              <a:t>hoặc</a:t>
            </a:r>
            <a:r>
              <a:rPr lang="vi-VN" dirty="0">
                <a:cs typeface="Calibri Light" panose="020F0302020204030204" pitchFamily="34" charset="0"/>
              </a:rPr>
              <a:t> </a:t>
            </a:r>
            <a:r>
              <a:rPr lang="vi-VN" dirty="0" err="1">
                <a:cs typeface="Calibri Light" panose="020F0302020204030204" pitchFamily="34" charset="0"/>
              </a:rPr>
              <a:t>đầu</a:t>
            </a:r>
            <a:r>
              <a:rPr lang="vi-VN" dirty="0">
                <a:cs typeface="Calibri Light" panose="020F0302020204030204" pitchFamily="34" charset="0"/>
              </a:rPr>
              <a:t>, </a:t>
            </a:r>
            <a:r>
              <a:rPr lang="vi-VN" dirty="0" err="1">
                <a:cs typeface="Calibri Light" panose="020F0302020204030204" pitchFamily="34" charset="0"/>
              </a:rPr>
              <a:t>tùy</a:t>
            </a:r>
            <a:r>
              <a:rPr lang="vi-VN" dirty="0">
                <a:cs typeface="Calibri Light" panose="020F0302020204030204" pitchFamily="34" charset="0"/>
              </a:rPr>
              <a:t> ý).</a:t>
            </a:r>
            <a:endParaRPr lang="en-US" dirty="0"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29F23-9C55-4621-B31F-96A41584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616C-1EA7-4A44-AE02-D8E43BEE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t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F0DF-0299-4D52-ACF5-ACF06E7F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cs typeface="Calibri Light" panose="020F0302020204030204" pitchFamily="34" charset="0"/>
              </a:rPr>
              <a:t>Đầu</a:t>
            </a:r>
            <a:r>
              <a:rPr lang="en-US" dirty="0">
                <a:cs typeface="Calibri Light" panose="020F0302020204030204" pitchFamily="34" charset="0"/>
              </a:rPr>
              <a:t> </a:t>
            </a:r>
            <a:r>
              <a:rPr lang="en-US" dirty="0" err="1">
                <a:cs typeface="Calibri Light" panose="020F0302020204030204" pitchFamily="34" charset="0"/>
              </a:rPr>
              <a:t>tiên</a:t>
            </a:r>
            <a:r>
              <a:rPr lang="en-US" dirty="0">
                <a:cs typeface="Calibri Light" panose="020F0302020204030204" pitchFamily="34" charset="0"/>
              </a:rPr>
              <a:t>, </a:t>
            </a:r>
            <a:r>
              <a:rPr lang="en-US" dirty="0" err="1">
                <a:cs typeface="Calibri Light" panose="020F0302020204030204" pitchFamily="34" charset="0"/>
              </a:rPr>
              <a:t>xây</a:t>
            </a:r>
            <a:r>
              <a:rPr lang="en-US" dirty="0">
                <a:cs typeface="Calibri Light" panose="020F0302020204030204" pitchFamily="34" charset="0"/>
              </a:rPr>
              <a:t> </a:t>
            </a:r>
            <a:r>
              <a:rPr lang="en-US" dirty="0" err="1">
                <a:cs typeface="Calibri Light" panose="020F0302020204030204" pitchFamily="34" charset="0"/>
              </a:rPr>
              <a:t>dựng</a:t>
            </a:r>
            <a:r>
              <a:rPr lang="en-US" dirty="0">
                <a:cs typeface="Calibri Light" panose="020F0302020204030204" pitchFamily="34" charset="0"/>
              </a:rPr>
              <a:t> </a:t>
            </a:r>
            <a:r>
              <a:rPr lang="en-US" dirty="0" err="1">
                <a:cs typeface="Calibri Light" panose="020F0302020204030204" pitchFamily="34" charset="0"/>
              </a:rPr>
              <a:t>hàng</a:t>
            </a:r>
            <a:r>
              <a:rPr lang="en-US" dirty="0">
                <a:cs typeface="Calibri Light" panose="020F0302020204030204" pitchFamily="34" charset="0"/>
              </a:rPr>
              <a:t> </a:t>
            </a:r>
            <a:r>
              <a:rPr lang="en-US" dirty="0" err="1">
                <a:cs typeface="Calibri Light" panose="020F0302020204030204" pitchFamily="34" charset="0"/>
              </a:rPr>
              <a:t>đợi</a:t>
            </a:r>
            <a:r>
              <a:rPr lang="en-US" dirty="0">
                <a:cs typeface="Calibri Light" panose="020F0302020204030204" pitchFamily="34" charset="0"/>
              </a:rPr>
              <a:t> </a:t>
            </a:r>
            <a:r>
              <a:rPr lang="en-US" dirty="0" err="1">
                <a:cs typeface="Calibri Light" panose="020F0302020204030204" pitchFamily="34" charset="0"/>
              </a:rPr>
              <a:t>theo</a:t>
            </a:r>
            <a:r>
              <a:rPr lang="en-US" dirty="0">
                <a:cs typeface="Calibri Light" panose="020F0302020204030204" pitchFamily="34" charset="0"/>
              </a:rPr>
              <a:t> binary heap.</a:t>
            </a:r>
          </a:p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Thêm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nhị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hơn cha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đảo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quá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khi không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cặp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cha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con không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đúng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E31B-B12A-4D26-BC2B-65DFC74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731E-4AB5-4141-B828-24C9C43C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t</a:t>
            </a:r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5064-A197-43E7-96D7-3401735E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heap sort: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thỏa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max heap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min heap.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ý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gốc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đ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đợi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A345-729A-4205-8403-430A91AD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6967-4092-4963-ABBA-619A2CEA7C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8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3167</Words>
  <Application>Microsoft Office PowerPoint</Application>
  <PresentationFormat>Widescreen</PresentationFormat>
  <Paragraphs>376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Symbol</vt:lpstr>
      <vt:lpstr>Wingdings</vt:lpstr>
      <vt:lpstr>Office Theme</vt:lpstr>
      <vt:lpstr>CHƯƠNG 3 HÀNG ĐỢI CÓ ĐỘ ƯU TIÊN VÀ  HEAP SORT</vt:lpstr>
      <vt:lpstr>Câu hỏi</vt:lpstr>
      <vt:lpstr>Nội dung</vt:lpstr>
      <vt:lpstr>1. Giới thiệu </vt:lpstr>
      <vt:lpstr>1. Giới thiệu </vt:lpstr>
      <vt:lpstr>1. Giới thiệu </vt:lpstr>
      <vt:lpstr>1. Giới thiệu </vt:lpstr>
      <vt:lpstr>2. Ý tưởng của thuật toán </vt:lpstr>
      <vt:lpstr>2. Ý tưởng của thuật toán 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3. Ví dụ minh họa</vt:lpstr>
      <vt:lpstr>4. Minh họa bằng code C++</vt:lpstr>
      <vt:lpstr>4. Minh họa bằng code C++</vt:lpstr>
      <vt:lpstr>4. Minh họa bằng code C++</vt:lpstr>
      <vt:lpstr>4. Minh họa bằng code C++</vt:lpstr>
      <vt:lpstr>5. Đánh giá độ phức tạp của thuật toán </vt:lpstr>
      <vt:lpstr>5. Đánh giá độ phức tạp của thuật toán </vt:lpstr>
      <vt:lpstr>5. Đánh giá độ phức tạp của thuật toán </vt:lpstr>
      <vt:lpstr>Thanks for listening</vt:lpstr>
      <vt:lpstr>Câu hỏi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HÀNG ĐỢI CÓ ĐỘ ƯU TIÊN VÀ HEAP SORT</dc:title>
  <dc:creator>Tung</dc:creator>
  <cp:lastModifiedBy>Anh Tuan</cp:lastModifiedBy>
  <cp:revision>546</cp:revision>
  <dcterms:created xsi:type="dcterms:W3CDTF">2020-03-22T12:27:45Z</dcterms:created>
  <dcterms:modified xsi:type="dcterms:W3CDTF">2020-09-17T11:58:28Z</dcterms:modified>
</cp:coreProperties>
</file>