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65"/>
  </p:notesMasterIdLst>
  <p:sldIdLst>
    <p:sldId id="256" r:id="rId2"/>
    <p:sldId id="257" r:id="rId3"/>
    <p:sldId id="258" r:id="rId4"/>
    <p:sldId id="259" r:id="rId5"/>
    <p:sldId id="303" r:id="rId6"/>
    <p:sldId id="261" r:id="rId7"/>
    <p:sldId id="304" r:id="rId8"/>
    <p:sldId id="305" r:id="rId9"/>
    <p:sldId id="263" r:id="rId10"/>
    <p:sldId id="264" r:id="rId11"/>
    <p:sldId id="265" r:id="rId12"/>
    <p:sldId id="266" r:id="rId13"/>
    <p:sldId id="308" r:id="rId14"/>
    <p:sldId id="267" r:id="rId15"/>
    <p:sldId id="296" r:id="rId16"/>
    <p:sldId id="269" r:id="rId17"/>
    <p:sldId id="297" r:id="rId18"/>
    <p:sldId id="298" r:id="rId19"/>
    <p:sldId id="270" r:id="rId20"/>
    <p:sldId id="294" r:id="rId21"/>
    <p:sldId id="295" r:id="rId22"/>
    <p:sldId id="271" r:id="rId23"/>
    <p:sldId id="272" r:id="rId24"/>
    <p:sldId id="287" r:id="rId25"/>
    <p:sldId id="273" r:id="rId26"/>
    <p:sldId id="274" r:id="rId27"/>
    <p:sldId id="289" r:id="rId28"/>
    <p:sldId id="275" r:id="rId29"/>
    <p:sldId id="276" r:id="rId30"/>
    <p:sldId id="291" r:id="rId31"/>
    <p:sldId id="299" r:id="rId32"/>
    <p:sldId id="277" r:id="rId33"/>
    <p:sldId id="279" r:id="rId34"/>
    <p:sldId id="280" r:id="rId35"/>
    <p:sldId id="282" r:id="rId36"/>
    <p:sldId id="283" r:id="rId37"/>
    <p:sldId id="306" r:id="rId38"/>
    <p:sldId id="307" r:id="rId39"/>
    <p:sldId id="333" r:id="rId40"/>
    <p:sldId id="311" r:id="rId41"/>
    <p:sldId id="312" r:id="rId42"/>
    <p:sldId id="313" r:id="rId43"/>
    <p:sldId id="314" r:id="rId44"/>
    <p:sldId id="315" r:id="rId45"/>
    <p:sldId id="316" r:id="rId46"/>
    <p:sldId id="317" r:id="rId47"/>
    <p:sldId id="318" r:id="rId48"/>
    <p:sldId id="319" r:id="rId49"/>
    <p:sldId id="320" r:id="rId50"/>
    <p:sldId id="321" r:id="rId51"/>
    <p:sldId id="322" r:id="rId52"/>
    <p:sldId id="323" r:id="rId53"/>
    <p:sldId id="324" r:id="rId54"/>
    <p:sldId id="325" r:id="rId55"/>
    <p:sldId id="326" r:id="rId56"/>
    <p:sldId id="327" r:id="rId57"/>
    <p:sldId id="328" r:id="rId58"/>
    <p:sldId id="329" r:id="rId59"/>
    <p:sldId id="330" r:id="rId60"/>
    <p:sldId id="331" r:id="rId61"/>
    <p:sldId id="332" r:id="rId62"/>
    <p:sldId id="300" r:id="rId63"/>
    <p:sldId id="293"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C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DC407E-67F1-4A1E-B008-8AC4A3B546DE}"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B374AC69-DC90-44A0-80AB-DA53CE30529B}">
      <dgm:prSet phldrT="[Text]"/>
      <dgm:spPr>
        <a:solidFill>
          <a:srgbClr val="FF0000"/>
        </a:solidFill>
      </dgm:spPr>
      <dgm:t>
        <a:bodyPr/>
        <a:lstStyle/>
        <a:p>
          <a:endParaRPr lang="en-US" dirty="0"/>
        </a:p>
      </dgm:t>
    </dgm:pt>
    <dgm:pt modelId="{59762B8E-6518-480F-A274-B88409444A79}" type="parTrans" cxnId="{504CD4F4-EF8C-460D-825B-DBD5E6F4864E}">
      <dgm:prSet/>
      <dgm:spPr/>
      <dgm:t>
        <a:bodyPr/>
        <a:lstStyle/>
        <a:p>
          <a:endParaRPr lang="en-US"/>
        </a:p>
      </dgm:t>
    </dgm:pt>
    <dgm:pt modelId="{931748A9-F660-44CD-BDC9-1305184CD4EF}" type="sibTrans" cxnId="{504CD4F4-EF8C-460D-825B-DBD5E6F4864E}">
      <dgm:prSet/>
      <dgm:spPr/>
      <dgm:t>
        <a:bodyPr/>
        <a:lstStyle/>
        <a:p>
          <a:endParaRPr lang="en-US"/>
        </a:p>
      </dgm:t>
    </dgm:pt>
    <dgm:pt modelId="{6DC13394-4708-4A98-B7DD-D02C233F957B}">
      <dgm:prSet phldrT="[Text]" custT="1"/>
      <dgm:spPr>
        <a:solidFill>
          <a:schemeClr val="accent6">
            <a:lumMod val="60000"/>
            <a:lumOff val="40000"/>
            <a:alpha val="90000"/>
          </a:schemeClr>
        </a:solidFill>
      </dgm:spPr>
      <dgm:t>
        <a:bodyPr/>
        <a:lstStyle/>
        <a:p>
          <a:r>
            <a:rPr lang="en-US" sz="3200" dirty="0" err="1">
              <a:latin typeface="Times New Roman" pitchFamily="18" charset="0"/>
              <a:cs typeface="Times New Roman" pitchFamily="18" charset="0"/>
            </a:rPr>
            <a:t>Hàm</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băm</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dạng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bảng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tra</a:t>
          </a:r>
          <a:r>
            <a:rPr lang="en-US" sz="3200" dirty="0">
              <a:latin typeface="Times New Roman" pitchFamily="18" charset="0"/>
              <a:cs typeface="Times New Roman" pitchFamily="18" charset="0"/>
            </a:rPr>
            <a:t> </a:t>
          </a:r>
        </a:p>
      </dgm:t>
    </dgm:pt>
    <dgm:pt modelId="{38272365-7A6F-458A-9720-B7EE08DCFC2D}" type="parTrans" cxnId="{97EF5800-3985-4DE0-B8F8-79827A0342D4}">
      <dgm:prSet/>
      <dgm:spPr/>
      <dgm:t>
        <a:bodyPr/>
        <a:lstStyle/>
        <a:p>
          <a:endParaRPr lang="en-US"/>
        </a:p>
      </dgm:t>
    </dgm:pt>
    <dgm:pt modelId="{06FB058C-BBE5-4992-A301-FB078BF6BE69}" type="sibTrans" cxnId="{97EF5800-3985-4DE0-B8F8-79827A0342D4}">
      <dgm:prSet/>
      <dgm:spPr/>
      <dgm:t>
        <a:bodyPr/>
        <a:lstStyle/>
        <a:p>
          <a:endParaRPr lang="en-US"/>
        </a:p>
      </dgm:t>
    </dgm:pt>
    <dgm:pt modelId="{47E6E338-EB8F-4027-9797-385C4A72E495}">
      <dgm:prSet phldrT="[Text]"/>
      <dgm:spPr>
        <a:solidFill>
          <a:schemeClr val="accent6">
            <a:lumMod val="75000"/>
          </a:schemeClr>
        </a:solidFill>
      </dgm:spPr>
      <dgm:t>
        <a:bodyPr/>
        <a:lstStyle/>
        <a:p>
          <a:r>
            <a:rPr lang="en-US" dirty="0"/>
            <a:t> </a:t>
          </a:r>
        </a:p>
      </dgm:t>
    </dgm:pt>
    <dgm:pt modelId="{95095F44-4F6F-4298-87E7-84CC202A6141}" type="parTrans" cxnId="{A061C0BF-B19A-4909-AE44-4AA7B6660863}">
      <dgm:prSet/>
      <dgm:spPr/>
      <dgm:t>
        <a:bodyPr/>
        <a:lstStyle/>
        <a:p>
          <a:endParaRPr lang="en-US"/>
        </a:p>
      </dgm:t>
    </dgm:pt>
    <dgm:pt modelId="{18B16957-4AC8-415B-B5C3-7C08896E8C4B}" type="sibTrans" cxnId="{A061C0BF-B19A-4909-AE44-4AA7B6660863}">
      <dgm:prSet/>
      <dgm:spPr/>
      <dgm:t>
        <a:bodyPr/>
        <a:lstStyle/>
        <a:p>
          <a:endParaRPr lang="en-US"/>
        </a:p>
      </dgm:t>
    </dgm:pt>
    <dgm:pt modelId="{61AB85B5-57B6-40FC-BDF3-6D638B296E0E}">
      <dgm:prSet phldrT="[Text]" custT="1"/>
      <dgm:spPr>
        <a:solidFill>
          <a:schemeClr val="accent6">
            <a:lumMod val="60000"/>
            <a:lumOff val="40000"/>
            <a:alpha val="90000"/>
          </a:schemeClr>
        </a:solidFill>
      </dgm:spPr>
      <dgm:t>
        <a:bodyPr/>
        <a:lstStyle/>
        <a:p>
          <a:r>
            <a:rPr lang="en-US" sz="3200" dirty="0" err="1">
              <a:latin typeface="Times New Roman" pitchFamily="18" charset="0"/>
              <a:cs typeface="Times New Roman" pitchFamily="18" charset="0"/>
            </a:rPr>
            <a:t>Phương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pháp</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chia</a:t>
          </a:r>
          <a:r>
            <a:rPr lang="en-US" sz="5700" dirty="0"/>
            <a:t> </a:t>
          </a:r>
        </a:p>
      </dgm:t>
    </dgm:pt>
    <dgm:pt modelId="{88BC12E1-CDED-4736-8F43-79E79C5F24B2}" type="parTrans" cxnId="{9AB1FA2D-4548-4D17-BB35-62A2DDB6967A}">
      <dgm:prSet/>
      <dgm:spPr/>
      <dgm:t>
        <a:bodyPr/>
        <a:lstStyle/>
        <a:p>
          <a:endParaRPr lang="en-US"/>
        </a:p>
      </dgm:t>
    </dgm:pt>
    <dgm:pt modelId="{5C0E5197-99FF-41F8-9AD5-B63A91BB6945}" type="sibTrans" cxnId="{9AB1FA2D-4548-4D17-BB35-62A2DDB6967A}">
      <dgm:prSet/>
      <dgm:spPr/>
      <dgm:t>
        <a:bodyPr/>
        <a:lstStyle/>
        <a:p>
          <a:endParaRPr lang="en-US"/>
        </a:p>
      </dgm:t>
    </dgm:pt>
    <dgm:pt modelId="{9FD15DAE-2E50-46B7-ABC9-700E16A39D9D}">
      <dgm:prSet phldrT="[Text]"/>
      <dgm:spPr>
        <a:solidFill>
          <a:srgbClr val="92D050"/>
        </a:solidFill>
      </dgm:spPr>
      <dgm:t>
        <a:bodyPr/>
        <a:lstStyle/>
        <a:p>
          <a:r>
            <a:rPr lang="en-US" dirty="0"/>
            <a:t> </a:t>
          </a:r>
        </a:p>
      </dgm:t>
    </dgm:pt>
    <dgm:pt modelId="{50813979-AFF0-4EE5-B755-9A24A992953B}" type="parTrans" cxnId="{4711B125-A9B0-4E08-B73A-1E6324F7E22F}">
      <dgm:prSet/>
      <dgm:spPr/>
      <dgm:t>
        <a:bodyPr/>
        <a:lstStyle/>
        <a:p>
          <a:endParaRPr lang="en-US"/>
        </a:p>
      </dgm:t>
    </dgm:pt>
    <dgm:pt modelId="{30C4F778-119A-42B5-96CB-19D707F12329}" type="sibTrans" cxnId="{4711B125-A9B0-4E08-B73A-1E6324F7E22F}">
      <dgm:prSet/>
      <dgm:spPr/>
      <dgm:t>
        <a:bodyPr/>
        <a:lstStyle/>
        <a:p>
          <a:endParaRPr lang="en-US"/>
        </a:p>
      </dgm:t>
    </dgm:pt>
    <dgm:pt modelId="{0A1E2A81-0B7F-4228-8484-12729FAC3569}">
      <dgm:prSet phldrT="[Text]" custT="1"/>
      <dgm:spPr>
        <a:solidFill>
          <a:schemeClr val="accent6">
            <a:lumMod val="60000"/>
            <a:lumOff val="40000"/>
            <a:alpha val="90000"/>
          </a:schemeClr>
        </a:solidFill>
      </dgm:spPr>
      <dgm:t>
        <a:bodyPr/>
        <a:lstStyle/>
        <a:p>
          <a:r>
            <a:rPr lang="en-US" sz="3200" dirty="0" err="1">
              <a:latin typeface="Times New Roman" pitchFamily="18" charset="0"/>
              <a:cs typeface="Times New Roman" pitchFamily="18" charset="0"/>
            </a:rPr>
            <a:t>Phương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pháp</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nhân</a:t>
          </a:r>
          <a:endParaRPr lang="en-US" sz="3200" dirty="0">
            <a:latin typeface="Times New Roman" pitchFamily="18" charset="0"/>
            <a:cs typeface="Times New Roman" pitchFamily="18" charset="0"/>
          </a:endParaRPr>
        </a:p>
      </dgm:t>
    </dgm:pt>
    <dgm:pt modelId="{CF49461A-E54C-4F27-A76A-2B67DA51F53C}" type="parTrans" cxnId="{17F14A80-A377-4517-BE16-575A57469108}">
      <dgm:prSet/>
      <dgm:spPr/>
      <dgm:t>
        <a:bodyPr/>
        <a:lstStyle/>
        <a:p>
          <a:endParaRPr lang="en-US"/>
        </a:p>
      </dgm:t>
    </dgm:pt>
    <dgm:pt modelId="{8CAA516D-E7E9-47C9-91AB-2DE89961CA71}" type="sibTrans" cxnId="{17F14A80-A377-4517-BE16-575A57469108}">
      <dgm:prSet/>
      <dgm:spPr/>
      <dgm:t>
        <a:bodyPr/>
        <a:lstStyle/>
        <a:p>
          <a:endParaRPr lang="en-US"/>
        </a:p>
      </dgm:t>
    </dgm:pt>
    <dgm:pt modelId="{AD22E58C-DB67-45AD-9034-7A74E8794C7E}" type="pres">
      <dgm:prSet presAssocID="{8FDC407E-67F1-4A1E-B008-8AC4A3B546DE}" presName="linearFlow" presStyleCnt="0">
        <dgm:presLayoutVars>
          <dgm:dir/>
          <dgm:animLvl val="lvl"/>
          <dgm:resizeHandles val="exact"/>
        </dgm:presLayoutVars>
      </dgm:prSet>
      <dgm:spPr/>
      <dgm:t>
        <a:bodyPr/>
        <a:lstStyle/>
        <a:p>
          <a:endParaRPr lang="en-US"/>
        </a:p>
      </dgm:t>
    </dgm:pt>
    <dgm:pt modelId="{B3592DBD-F477-4184-A363-DA539D4A392D}" type="pres">
      <dgm:prSet presAssocID="{B374AC69-DC90-44A0-80AB-DA53CE30529B}" presName="composite" presStyleCnt="0"/>
      <dgm:spPr/>
    </dgm:pt>
    <dgm:pt modelId="{2D201420-F373-4C75-8A1C-E9E750241538}" type="pres">
      <dgm:prSet presAssocID="{B374AC69-DC90-44A0-80AB-DA53CE30529B}" presName="parentText" presStyleLbl="alignNode1" presStyleIdx="0" presStyleCnt="3">
        <dgm:presLayoutVars>
          <dgm:chMax val="1"/>
          <dgm:bulletEnabled val="1"/>
        </dgm:presLayoutVars>
      </dgm:prSet>
      <dgm:spPr/>
      <dgm:t>
        <a:bodyPr/>
        <a:lstStyle/>
        <a:p>
          <a:endParaRPr lang="en-US"/>
        </a:p>
      </dgm:t>
    </dgm:pt>
    <dgm:pt modelId="{515B3E80-734B-4DF5-8F90-C9112E8B0B8B}" type="pres">
      <dgm:prSet presAssocID="{B374AC69-DC90-44A0-80AB-DA53CE30529B}" presName="descendantText" presStyleLbl="alignAcc1" presStyleIdx="0" presStyleCnt="3" custLinFactNeighborX="549" custLinFactNeighborY="-122">
        <dgm:presLayoutVars>
          <dgm:bulletEnabled val="1"/>
        </dgm:presLayoutVars>
      </dgm:prSet>
      <dgm:spPr/>
      <dgm:t>
        <a:bodyPr/>
        <a:lstStyle/>
        <a:p>
          <a:endParaRPr lang="en-US"/>
        </a:p>
      </dgm:t>
    </dgm:pt>
    <dgm:pt modelId="{8B6DEABC-FFEF-4B80-9C23-DB95415ACE16}" type="pres">
      <dgm:prSet presAssocID="{931748A9-F660-44CD-BDC9-1305184CD4EF}" presName="sp" presStyleCnt="0"/>
      <dgm:spPr/>
    </dgm:pt>
    <dgm:pt modelId="{4BCCB8E9-EF07-4160-8164-030D6BDA7E16}" type="pres">
      <dgm:prSet presAssocID="{47E6E338-EB8F-4027-9797-385C4A72E495}" presName="composite" presStyleCnt="0"/>
      <dgm:spPr/>
    </dgm:pt>
    <dgm:pt modelId="{D427D2D1-A9F0-4EC0-83CA-F5CF2C1ABCE7}" type="pres">
      <dgm:prSet presAssocID="{47E6E338-EB8F-4027-9797-385C4A72E495}" presName="parentText" presStyleLbl="alignNode1" presStyleIdx="1" presStyleCnt="3">
        <dgm:presLayoutVars>
          <dgm:chMax val="1"/>
          <dgm:bulletEnabled val="1"/>
        </dgm:presLayoutVars>
      </dgm:prSet>
      <dgm:spPr/>
      <dgm:t>
        <a:bodyPr/>
        <a:lstStyle/>
        <a:p>
          <a:endParaRPr lang="en-US"/>
        </a:p>
      </dgm:t>
    </dgm:pt>
    <dgm:pt modelId="{79689FBF-01BA-42E5-997C-B37A4946959D}" type="pres">
      <dgm:prSet presAssocID="{47E6E338-EB8F-4027-9797-385C4A72E495}" presName="descendantText" presStyleLbl="alignAcc1" presStyleIdx="1" presStyleCnt="3" custLinFactNeighborX="549" custLinFactNeighborY="576">
        <dgm:presLayoutVars>
          <dgm:bulletEnabled val="1"/>
        </dgm:presLayoutVars>
      </dgm:prSet>
      <dgm:spPr/>
      <dgm:t>
        <a:bodyPr/>
        <a:lstStyle/>
        <a:p>
          <a:endParaRPr lang="en-US"/>
        </a:p>
      </dgm:t>
    </dgm:pt>
    <dgm:pt modelId="{5E1A8F8F-FC3E-49BB-81F7-B07DCC938A38}" type="pres">
      <dgm:prSet presAssocID="{18B16957-4AC8-415B-B5C3-7C08896E8C4B}" presName="sp" presStyleCnt="0"/>
      <dgm:spPr/>
    </dgm:pt>
    <dgm:pt modelId="{634F2E68-3AB9-412B-A08A-61396CE9E8BB}" type="pres">
      <dgm:prSet presAssocID="{9FD15DAE-2E50-46B7-ABC9-700E16A39D9D}" presName="composite" presStyleCnt="0"/>
      <dgm:spPr/>
    </dgm:pt>
    <dgm:pt modelId="{2DBC0B0D-2E5F-4465-92EB-572736671AFB}" type="pres">
      <dgm:prSet presAssocID="{9FD15DAE-2E50-46B7-ABC9-700E16A39D9D}" presName="parentText" presStyleLbl="alignNode1" presStyleIdx="2" presStyleCnt="3">
        <dgm:presLayoutVars>
          <dgm:chMax val="1"/>
          <dgm:bulletEnabled val="1"/>
        </dgm:presLayoutVars>
      </dgm:prSet>
      <dgm:spPr/>
      <dgm:t>
        <a:bodyPr/>
        <a:lstStyle/>
        <a:p>
          <a:endParaRPr lang="en-US"/>
        </a:p>
      </dgm:t>
    </dgm:pt>
    <dgm:pt modelId="{389F4FCE-9F75-4AAA-8150-CFC76E3F638F}" type="pres">
      <dgm:prSet presAssocID="{9FD15DAE-2E50-46B7-ABC9-700E16A39D9D}" presName="descendantText" presStyleLbl="alignAcc1" presStyleIdx="2" presStyleCnt="3">
        <dgm:presLayoutVars>
          <dgm:bulletEnabled val="1"/>
        </dgm:presLayoutVars>
      </dgm:prSet>
      <dgm:spPr/>
      <dgm:t>
        <a:bodyPr/>
        <a:lstStyle/>
        <a:p>
          <a:endParaRPr lang="en-US"/>
        </a:p>
      </dgm:t>
    </dgm:pt>
  </dgm:ptLst>
  <dgm:cxnLst>
    <dgm:cxn modelId="{504CD4F4-EF8C-460D-825B-DBD5E6F4864E}" srcId="{8FDC407E-67F1-4A1E-B008-8AC4A3B546DE}" destId="{B374AC69-DC90-44A0-80AB-DA53CE30529B}" srcOrd="0" destOrd="0" parTransId="{59762B8E-6518-480F-A274-B88409444A79}" sibTransId="{931748A9-F660-44CD-BDC9-1305184CD4EF}"/>
    <dgm:cxn modelId="{4711B125-A9B0-4E08-B73A-1E6324F7E22F}" srcId="{8FDC407E-67F1-4A1E-B008-8AC4A3B546DE}" destId="{9FD15DAE-2E50-46B7-ABC9-700E16A39D9D}" srcOrd="2" destOrd="0" parTransId="{50813979-AFF0-4EE5-B755-9A24A992953B}" sibTransId="{30C4F778-119A-42B5-96CB-19D707F12329}"/>
    <dgm:cxn modelId="{97EF5800-3985-4DE0-B8F8-79827A0342D4}" srcId="{B374AC69-DC90-44A0-80AB-DA53CE30529B}" destId="{6DC13394-4708-4A98-B7DD-D02C233F957B}" srcOrd="0" destOrd="0" parTransId="{38272365-7A6F-458A-9720-B7EE08DCFC2D}" sibTransId="{06FB058C-BBE5-4992-A301-FB078BF6BE69}"/>
    <dgm:cxn modelId="{FDE51FBB-5503-45B8-B906-30FFA3521C59}" type="presOf" srcId="{6DC13394-4708-4A98-B7DD-D02C233F957B}" destId="{515B3E80-734B-4DF5-8F90-C9112E8B0B8B}" srcOrd="0" destOrd="0" presId="urn:microsoft.com/office/officeart/2005/8/layout/chevron2"/>
    <dgm:cxn modelId="{53E9353E-4EB0-4A51-A536-51FF32416657}" type="presOf" srcId="{47E6E338-EB8F-4027-9797-385C4A72E495}" destId="{D427D2D1-A9F0-4EC0-83CA-F5CF2C1ABCE7}" srcOrd="0" destOrd="0" presId="urn:microsoft.com/office/officeart/2005/8/layout/chevron2"/>
    <dgm:cxn modelId="{9AB1FA2D-4548-4D17-BB35-62A2DDB6967A}" srcId="{47E6E338-EB8F-4027-9797-385C4A72E495}" destId="{61AB85B5-57B6-40FC-BDF3-6D638B296E0E}" srcOrd="0" destOrd="0" parTransId="{88BC12E1-CDED-4736-8F43-79E79C5F24B2}" sibTransId="{5C0E5197-99FF-41F8-9AD5-B63A91BB6945}"/>
    <dgm:cxn modelId="{4B19353C-8B70-44ED-9100-E7CBC2915030}" type="presOf" srcId="{8FDC407E-67F1-4A1E-B008-8AC4A3B546DE}" destId="{AD22E58C-DB67-45AD-9034-7A74E8794C7E}" srcOrd="0" destOrd="0" presId="urn:microsoft.com/office/officeart/2005/8/layout/chevron2"/>
    <dgm:cxn modelId="{1BC75C0C-FD72-46AC-892A-A71BCC87B653}" type="presOf" srcId="{B374AC69-DC90-44A0-80AB-DA53CE30529B}" destId="{2D201420-F373-4C75-8A1C-E9E750241538}" srcOrd="0" destOrd="0" presId="urn:microsoft.com/office/officeart/2005/8/layout/chevron2"/>
    <dgm:cxn modelId="{53065697-3567-40CF-B846-342A9BE78744}" type="presOf" srcId="{9FD15DAE-2E50-46B7-ABC9-700E16A39D9D}" destId="{2DBC0B0D-2E5F-4465-92EB-572736671AFB}" srcOrd="0" destOrd="0" presId="urn:microsoft.com/office/officeart/2005/8/layout/chevron2"/>
    <dgm:cxn modelId="{18D32433-3506-4857-A44F-1FA83D47AE33}" type="presOf" srcId="{61AB85B5-57B6-40FC-BDF3-6D638B296E0E}" destId="{79689FBF-01BA-42E5-997C-B37A4946959D}" srcOrd="0" destOrd="0" presId="urn:microsoft.com/office/officeart/2005/8/layout/chevron2"/>
    <dgm:cxn modelId="{17F14A80-A377-4517-BE16-575A57469108}" srcId="{9FD15DAE-2E50-46B7-ABC9-700E16A39D9D}" destId="{0A1E2A81-0B7F-4228-8484-12729FAC3569}" srcOrd="0" destOrd="0" parTransId="{CF49461A-E54C-4F27-A76A-2B67DA51F53C}" sibTransId="{8CAA516D-E7E9-47C9-91AB-2DE89961CA71}"/>
    <dgm:cxn modelId="{A061C0BF-B19A-4909-AE44-4AA7B6660863}" srcId="{8FDC407E-67F1-4A1E-B008-8AC4A3B546DE}" destId="{47E6E338-EB8F-4027-9797-385C4A72E495}" srcOrd="1" destOrd="0" parTransId="{95095F44-4F6F-4298-87E7-84CC202A6141}" sibTransId="{18B16957-4AC8-415B-B5C3-7C08896E8C4B}"/>
    <dgm:cxn modelId="{4B8CC0F8-BCF1-4ECA-8787-6C0403DCF04D}" type="presOf" srcId="{0A1E2A81-0B7F-4228-8484-12729FAC3569}" destId="{389F4FCE-9F75-4AAA-8150-CFC76E3F638F}" srcOrd="0" destOrd="0" presId="urn:microsoft.com/office/officeart/2005/8/layout/chevron2"/>
    <dgm:cxn modelId="{53E70533-72BA-4C38-B4C1-6018F4A6E2E1}" type="presParOf" srcId="{AD22E58C-DB67-45AD-9034-7A74E8794C7E}" destId="{B3592DBD-F477-4184-A363-DA539D4A392D}" srcOrd="0" destOrd="0" presId="urn:microsoft.com/office/officeart/2005/8/layout/chevron2"/>
    <dgm:cxn modelId="{86B40EFA-0E28-40EC-A08B-9801889D54C0}" type="presParOf" srcId="{B3592DBD-F477-4184-A363-DA539D4A392D}" destId="{2D201420-F373-4C75-8A1C-E9E750241538}" srcOrd="0" destOrd="0" presId="urn:microsoft.com/office/officeart/2005/8/layout/chevron2"/>
    <dgm:cxn modelId="{70E24087-15A9-4015-8F45-40615DB72723}" type="presParOf" srcId="{B3592DBD-F477-4184-A363-DA539D4A392D}" destId="{515B3E80-734B-4DF5-8F90-C9112E8B0B8B}" srcOrd="1" destOrd="0" presId="urn:microsoft.com/office/officeart/2005/8/layout/chevron2"/>
    <dgm:cxn modelId="{61BC628A-0B5B-45DE-933E-269C614AA51C}" type="presParOf" srcId="{AD22E58C-DB67-45AD-9034-7A74E8794C7E}" destId="{8B6DEABC-FFEF-4B80-9C23-DB95415ACE16}" srcOrd="1" destOrd="0" presId="urn:microsoft.com/office/officeart/2005/8/layout/chevron2"/>
    <dgm:cxn modelId="{F675A730-B5FB-4F2D-8D70-57607CCD7FA3}" type="presParOf" srcId="{AD22E58C-DB67-45AD-9034-7A74E8794C7E}" destId="{4BCCB8E9-EF07-4160-8164-030D6BDA7E16}" srcOrd="2" destOrd="0" presId="urn:microsoft.com/office/officeart/2005/8/layout/chevron2"/>
    <dgm:cxn modelId="{5A345EB9-C5C2-4178-A90E-EAF47705F26C}" type="presParOf" srcId="{4BCCB8E9-EF07-4160-8164-030D6BDA7E16}" destId="{D427D2D1-A9F0-4EC0-83CA-F5CF2C1ABCE7}" srcOrd="0" destOrd="0" presId="urn:microsoft.com/office/officeart/2005/8/layout/chevron2"/>
    <dgm:cxn modelId="{6B751081-E5F5-4507-BEB6-0D00B8EAC832}" type="presParOf" srcId="{4BCCB8E9-EF07-4160-8164-030D6BDA7E16}" destId="{79689FBF-01BA-42E5-997C-B37A4946959D}" srcOrd="1" destOrd="0" presId="urn:microsoft.com/office/officeart/2005/8/layout/chevron2"/>
    <dgm:cxn modelId="{8CA1508D-D9F6-4A0A-AFE4-F2ABA5E82330}" type="presParOf" srcId="{AD22E58C-DB67-45AD-9034-7A74E8794C7E}" destId="{5E1A8F8F-FC3E-49BB-81F7-B07DCC938A38}" srcOrd="3" destOrd="0" presId="urn:microsoft.com/office/officeart/2005/8/layout/chevron2"/>
    <dgm:cxn modelId="{C9A96A59-5CDE-4153-A586-868584BE391D}" type="presParOf" srcId="{AD22E58C-DB67-45AD-9034-7A74E8794C7E}" destId="{634F2E68-3AB9-412B-A08A-61396CE9E8BB}" srcOrd="4" destOrd="0" presId="urn:microsoft.com/office/officeart/2005/8/layout/chevron2"/>
    <dgm:cxn modelId="{1C8AD276-2246-45AD-969C-1DE6E8C750E7}" type="presParOf" srcId="{634F2E68-3AB9-412B-A08A-61396CE9E8BB}" destId="{2DBC0B0D-2E5F-4465-92EB-572736671AFB}" srcOrd="0" destOrd="0" presId="urn:microsoft.com/office/officeart/2005/8/layout/chevron2"/>
    <dgm:cxn modelId="{EE7EA5AE-2C69-4E2B-8F6E-78A62F7049DA}" type="presParOf" srcId="{634F2E68-3AB9-412B-A08A-61396CE9E8BB}" destId="{389F4FCE-9F75-4AAA-8150-CFC76E3F638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C77EA5-DA7E-44D3-8264-76C4D0BF25E8}" type="doc">
      <dgm:prSet loTypeId="urn:microsoft.com/office/officeart/2005/8/layout/vList3#1" loCatId="list" qsTypeId="urn:microsoft.com/office/officeart/2005/8/quickstyle/simple1" qsCatId="simple" csTypeId="urn:microsoft.com/office/officeart/2005/8/colors/accent1_2" csCatId="accent1" phldr="1"/>
      <dgm:spPr/>
    </dgm:pt>
    <dgm:pt modelId="{676A99CC-31C7-4956-8247-D4FA502634AC}">
      <dgm:prSet phldrT="[Text]" custT="1"/>
      <dgm:spPr>
        <a:solidFill>
          <a:schemeClr val="accent1">
            <a:lumMod val="20000"/>
            <a:lumOff val="80000"/>
          </a:schemeClr>
        </a:solidFill>
      </dgm:spPr>
      <dgm:t>
        <a:bodyPr/>
        <a:lstStyle/>
        <a:p>
          <a:pPr algn="l"/>
          <a:r>
            <a:rPr lang="en-US" sz="2800" dirty="0" err="1">
              <a:solidFill>
                <a:schemeClr val="tx1"/>
              </a:solidFill>
              <a:latin typeface="Times New Roman" pitchFamily="18" charset="0"/>
              <a:cs typeface="Times New Roman" pitchFamily="18" charset="0"/>
            </a:rPr>
            <a:t>Phương</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pháp</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kết</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nối</a:t>
          </a:r>
          <a:endParaRPr lang="en-US" sz="2800" dirty="0">
            <a:solidFill>
              <a:schemeClr val="tx1"/>
            </a:solidFill>
            <a:latin typeface="Times New Roman" pitchFamily="18" charset="0"/>
            <a:cs typeface="Times New Roman" pitchFamily="18" charset="0"/>
          </a:endParaRPr>
        </a:p>
      </dgm:t>
    </dgm:pt>
    <dgm:pt modelId="{CBE473D2-9661-40C3-BC01-D22B87DCDA6B}" type="parTrans" cxnId="{39D2A3EC-9B3A-483B-8E5A-1CDF693D9D2F}">
      <dgm:prSet/>
      <dgm:spPr/>
      <dgm:t>
        <a:bodyPr/>
        <a:lstStyle/>
        <a:p>
          <a:endParaRPr lang="en-US"/>
        </a:p>
      </dgm:t>
    </dgm:pt>
    <dgm:pt modelId="{2955E008-AAD2-4D3D-824B-5276542D88BE}" type="sibTrans" cxnId="{39D2A3EC-9B3A-483B-8E5A-1CDF693D9D2F}">
      <dgm:prSet/>
      <dgm:spPr/>
      <dgm:t>
        <a:bodyPr/>
        <a:lstStyle/>
        <a:p>
          <a:endParaRPr lang="en-US"/>
        </a:p>
      </dgm:t>
    </dgm:pt>
    <dgm:pt modelId="{0457864F-F4CC-4282-A583-22A7D706E70D}">
      <dgm:prSet phldrT="[Text]" custT="1"/>
      <dgm:spPr>
        <a:solidFill>
          <a:schemeClr val="accent6">
            <a:lumMod val="40000"/>
            <a:lumOff val="60000"/>
          </a:schemeClr>
        </a:solidFill>
      </dgm:spPr>
      <dgm:t>
        <a:bodyPr/>
        <a:lstStyle/>
        <a:p>
          <a:pPr algn="l"/>
          <a:r>
            <a:rPr lang="en-US" sz="2800" dirty="0" err="1">
              <a:solidFill>
                <a:schemeClr val="tx1"/>
              </a:solidFill>
              <a:latin typeface="Times New Roman" pitchFamily="18" charset="0"/>
              <a:cs typeface="Times New Roman" pitchFamily="18" charset="0"/>
            </a:rPr>
            <a:t>Phương</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pháp</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dò</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bậc</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hai</a:t>
          </a:r>
          <a:endParaRPr lang="en-US" sz="2800" dirty="0">
            <a:solidFill>
              <a:schemeClr val="tx1"/>
            </a:solidFill>
            <a:latin typeface="Times New Roman" pitchFamily="18" charset="0"/>
            <a:cs typeface="Times New Roman" pitchFamily="18" charset="0"/>
          </a:endParaRPr>
        </a:p>
      </dgm:t>
    </dgm:pt>
    <dgm:pt modelId="{CB06B8FD-DE95-42B6-9CC8-6D2F8904B28C}" type="parTrans" cxnId="{C7081C9E-ED13-4244-90F4-362E125700EA}">
      <dgm:prSet/>
      <dgm:spPr/>
      <dgm:t>
        <a:bodyPr/>
        <a:lstStyle/>
        <a:p>
          <a:endParaRPr lang="en-US"/>
        </a:p>
      </dgm:t>
    </dgm:pt>
    <dgm:pt modelId="{B0A1FF45-2B6E-41D1-ACBD-455D42692D61}" type="sibTrans" cxnId="{C7081C9E-ED13-4244-90F4-362E125700EA}">
      <dgm:prSet/>
      <dgm:spPr/>
      <dgm:t>
        <a:bodyPr/>
        <a:lstStyle/>
        <a:p>
          <a:endParaRPr lang="en-US"/>
        </a:p>
      </dgm:t>
    </dgm:pt>
    <dgm:pt modelId="{EF2200EE-DB12-43C8-ACCF-70A8B49D8AAB}">
      <dgm:prSet phldrT="[Text]" custT="1"/>
      <dgm:spPr>
        <a:solidFill>
          <a:schemeClr val="accent4">
            <a:lumMod val="40000"/>
            <a:lumOff val="60000"/>
          </a:schemeClr>
        </a:solidFill>
      </dgm:spPr>
      <dgm:t>
        <a:bodyPr/>
        <a:lstStyle/>
        <a:p>
          <a:pPr algn="l"/>
          <a:r>
            <a:rPr lang="en-US" sz="2800" dirty="0" err="1">
              <a:solidFill>
                <a:schemeClr val="tx1"/>
              </a:solidFill>
              <a:latin typeface="Times New Roman" pitchFamily="18" charset="0"/>
              <a:cs typeface="Times New Roman" pitchFamily="18" charset="0"/>
            </a:rPr>
            <a:t>Phương</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pháp</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băm</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kép</a:t>
          </a:r>
          <a:endParaRPr lang="en-US" sz="2800" dirty="0">
            <a:solidFill>
              <a:schemeClr val="tx1"/>
            </a:solidFill>
            <a:latin typeface="Times New Roman" pitchFamily="18" charset="0"/>
            <a:cs typeface="Times New Roman" pitchFamily="18" charset="0"/>
          </a:endParaRPr>
        </a:p>
      </dgm:t>
    </dgm:pt>
    <dgm:pt modelId="{268A64CE-F046-4AA3-B7C3-84F6FF8472E2}" type="parTrans" cxnId="{61ACD37E-CA55-4BA1-8DC3-5CCDE54D2A03}">
      <dgm:prSet/>
      <dgm:spPr/>
      <dgm:t>
        <a:bodyPr/>
        <a:lstStyle/>
        <a:p>
          <a:endParaRPr lang="en-US"/>
        </a:p>
      </dgm:t>
    </dgm:pt>
    <dgm:pt modelId="{57A8682B-936B-4484-8385-E9505FB1C2A3}" type="sibTrans" cxnId="{61ACD37E-CA55-4BA1-8DC3-5CCDE54D2A03}">
      <dgm:prSet/>
      <dgm:spPr/>
      <dgm:t>
        <a:bodyPr/>
        <a:lstStyle/>
        <a:p>
          <a:endParaRPr lang="en-US"/>
        </a:p>
      </dgm:t>
    </dgm:pt>
    <dgm:pt modelId="{39429371-0813-4A3C-99D1-7061B4C8A53E}">
      <dgm:prSet phldrT="[Text]" custT="1"/>
      <dgm:spPr>
        <a:solidFill>
          <a:schemeClr val="bg2">
            <a:lumMod val="75000"/>
          </a:schemeClr>
        </a:solidFill>
      </dgm:spPr>
      <dgm:t>
        <a:bodyPr/>
        <a:lstStyle/>
        <a:p>
          <a:pPr algn="l"/>
          <a:r>
            <a:rPr lang="en-US" sz="2800" dirty="0" err="1">
              <a:solidFill>
                <a:schemeClr val="tx1"/>
              </a:solidFill>
              <a:latin typeface="Times New Roman" pitchFamily="18" charset="0"/>
              <a:cs typeface="Times New Roman" pitchFamily="18" charset="0"/>
            </a:rPr>
            <a:t>Phương</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pháp</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dò</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tuần</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tự</a:t>
          </a:r>
          <a:endParaRPr lang="en-US" sz="2800" dirty="0">
            <a:solidFill>
              <a:schemeClr val="tx1"/>
            </a:solidFill>
            <a:latin typeface="Times New Roman" pitchFamily="18" charset="0"/>
            <a:cs typeface="Times New Roman" pitchFamily="18" charset="0"/>
          </a:endParaRPr>
        </a:p>
      </dgm:t>
    </dgm:pt>
    <dgm:pt modelId="{6BF88F58-02CB-4A11-94E4-9C19DF5CD22E}" type="parTrans" cxnId="{7B87E152-E989-4592-91D4-0D617FC0F6ED}">
      <dgm:prSet/>
      <dgm:spPr/>
      <dgm:t>
        <a:bodyPr/>
        <a:lstStyle/>
        <a:p>
          <a:endParaRPr lang="en-US"/>
        </a:p>
      </dgm:t>
    </dgm:pt>
    <dgm:pt modelId="{575CDEF9-9E5E-4CF6-9894-C77AE4A986CB}" type="sibTrans" cxnId="{7B87E152-E989-4592-91D4-0D617FC0F6ED}">
      <dgm:prSet/>
      <dgm:spPr/>
      <dgm:t>
        <a:bodyPr/>
        <a:lstStyle/>
        <a:p>
          <a:endParaRPr lang="en-US"/>
        </a:p>
      </dgm:t>
    </dgm:pt>
    <dgm:pt modelId="{5D2D41FB-EA8A-4276-B561-AB944BFED548}" type="pres">
      <dgm:prSet presAssocID="{CEC77EA5-DA7E-44D3-8264-76C4D0BF25E8}" presName="linearFlow" presStyleCnt="0">
        <dgm:presLayoutVars>
          <dgm:dir/>
          <dgm:resizeHandles val="exact"/>
        </dgm:presLayoutVars>
      </dgm:prSet>
      <dgm:spPr/>
    </dgm:pt>
    <dgm:pt modelId="{B2DADAD0-6810-4240-9CA8-A638E5723769}" type="pres">
      <dgm:prSet presAssocID="{676A99CC-31C7-4956-8247-D4FA502634AC}" presName="composite" presStyleCnt="0"/>
      <dgm:spPr/>
    </dgm:pt>
    <dgm:pt modelId="{BF8C789F-3E62-4B43-B72E-A386CE5E1BAD}" type="pres">
      <dgm:prSet presAssocID="{676A99CC-31C7-4956-8247-D4FA502634AC}" presName="imgShp" presStyleLbl="fgImgPlace1" presStyleIdx="0" presStyleCnt="4"/>
      <dgm:spPr>
        <a:solidFill>
          <a:srgbClr val="FFFF00"/>
        </a:solidFill>
      </dgm:spPr>
    </dgm:pt>
    <dgm:pt modelId="{D3E8E3D6-B914-4755-B7AB-CE3159DA2941}" type="pres">
      <dgm:prSet presAssocID="{676A99CC-31C7-4956-8247-D4FA502634AC}" presName="txShp" presStyleLbl="node1" presStyleIdx="0" presStyleCnt="4">
        <dgm:presLayoutVars>
          <dgm:bulletEnabled val="1"/>
        </dgm:presLayoutVars>
      </dgm:prSet>
      <dgm:spPr/>
      <dgm:t>
        <a:bodyPr/>
        <a:lstStyle/>
        <a:p>
          <a:endParaRPr lang="en-US"/>
        </a:p>
      </dgm:t>
    </dgm:pt>
    <dgm:pt modelId="{9DDA0BAA-EA65-46C6-8381-EA15B6F0BBED}" type="pres">
      <dgm:prSet presAssocID="{2955E008-AAD2-4D3D-824B-5276542D88BE}" presName="spacing" presStyleCnt="0"/>
      <dgm:spPr/>
    </dgm:pt>
    <dgm:pt modelId="{E5384AD9-7B51-4562-8CBC-DCDF2764A3AD}" type="pres">
      <dgm:prSet presAssocID="{39429371-0813-4A3C-99D1-7061B4C8A53E}" presName="composite" presStyleCnt="0"/>
      <dgm:spPr/>
    </dgm:pt>
    <dgm:pt modelId="{50E46730-4A0B-4F05-B2FA-3F903A3FE526}" type="pres">
      <dgm:prSet presAssocID="{39429371-0813-4A3C-99D1-7061B4C8A53E}" presName="imgShp" presStyleLbl="fgImgPlace1" presStyleIdx="1" presStyleCnt="4"/>
      <dgm:spPr>
        <a:solidFill>
          <a:srgbClr val="00B050"/>
        </a:solidFill>
      </dgm:spPr>
    </dgm:pt>
    <dgm:pt modelId="{BBBCA69C-48B3-42B5-A225-B85C10E824F4}" type="pres">
      <dgm:prSet presAssocID="{39429371-0813-4A3C-99D1-7061B4C8A53E}" presName="txShp" presStyleLbl="node1" presStyleIdx="1" presStyleCnt="4">
        <dgm:presLayoutVars>
          <dgm:bulletEnabled val="1"/>
        </dgm:presLayoutVars>
      </dgm:prSet>
      <dgm:spPr/>
      <dgm:t>
        <a:bodyPr/>
        <a:lstStyle/>
        <a:p>
          <a:endParaRPr lang="en-US"/>
        </a:p>
      </dgm:t>
    </dgm:pt>
    <dgm:pt modelId="{D3E3702B-D67D-4458-842B-40F4D5B713D6}" type="pres">
      <dgm:prSet presAssocID="{575CDEF9-9E5E-4CF6-9894-C77AE4A986CB}" presName="spacing" presStyleCnt="0"/>
      <dgm:spPr/>
    </dgm:pt>
    <dgm:pt modelId="{5FC8B965-2F54-4D37-8509-686AF0A45542}" type="pres">
      <dgm:prSet presAssocID="{0457864F-F4CC-4282-A583-22A7D706E70D}" presName="composite" presStyleCnt="0"/>
      <dgm:spPr/>
    </dgm:pt>
    <dgm:pt modelId="{0C9189A7-8EAB-43C8-88DC-10B8412E8422}" type="pres">
      <dgm:prSet presAssocID="{0457864F-F4CC-4282-A583-22A7D706E70D}" presName="imgShp" presStyleLbl="fgImgPlace1" presStyleIdx="2" presStyleCnt="4"/>
      <dgm:spPr>
        <a:solidFill>
          <a:srgbClr val="0070C0"/>
        </a:solidFill>
      </dgm:spPr>
    </dgm:pt>
    <dgm:pt modelId="{76521482-99B1-400F-947F-07E30787BBF5}" type="pres">
      <dgm:prSet presAssocID="{0457864F-F4CC-4282-A583-22A7D706E70D}" presName="txShp" presStyleLbl="node1" presStyleIdx="2" presStyleCnt="4">
        <dgm:presLayoutVars>
          <dgm:bulletEnabled val="1"/>
        </dgm:presLayoutVars>
      </dgm:prSet>
      <dgm:spPr/>
      <dgm:t>
        <a:bodyPr/>
        <a:lstStyle/>
        <a:p>
          <a:endParaRPr lang="en-US"/>
        </a:p>
      </dgm:t>
    </dgm:pt>
    <dgm:pt modelId="{C74D9A41-F2D0-424A-A6A5-59D40A39ADDC}" type="pres">
      <dgm:prSet presAssocID="{B0A1FF45-2B6E-41D1-ACBD-455D42692D61}" presName="spacing" presStyleCnt="0"/>
      <dgm:spPr/>
    </dgm:pt>
    <dgm:pt modelId="{27BD7527-C671-4E18-941C-FB56C3DD5EE1}" type="pres">
      <dgm:prSet presAssocID="{EF2200EE-DB12-43C8-ACCF-70A8B49D8AAB}" presName="composite" presStyleCnt="0"/>
      <dgm:spPr/>
    </dgm:pt>
    <dgm:pt modelId="{E467F9B6-668A-4D20-95E1-819E824DB2F7}" type="pres">
      <dgm:prSet presAssocID="{EF2200EE-DB12-43C8-ACCF-70A8B49D8AAB}" presName="imgShp" presStyleLbl="fgImgPlace1" presStyleIdx="3" presStyleCnt="4"/>
      <dgm:spPr>
        <a:solidFill>
          <a:srgbClr val="FF0000"/>
        </a:solidFill>
      </dgm:spPr>
    </dgm:pt>
    <dgm:pt modelId="{AAF0856B-DECE-4AD3-92CB-084A2FDD5644}" type="pres">
      <dgm:prSet presAssocID="{EF2200EE-DB12-43C8-ACCF-70A8B49D8AAB}" presName="txShp" presStyleLbl="node1" presStyleIdx="3" presStyleCnt="4">
        <dgm:presLayoutVars>
          <dgm:bulletEnabled val="1"/>
        </dgm:presLayoutVars>
      </dgm:prSet>
      <dgm:spPr/>
      <dgm:t>
        <a:bodyPr/>
        <a:lstStyle/>
        <a:p>
          <a:endParaRPr lang="en-US"/>
        </a:p>
      </dgm:t>
    </dgm:pt>
  </dgm:ptLst>
  <dgm:cxnLst>
    <dgm:cxn modelId="{61ACD37E-CA55-4BA1-8DC3-5CCDE54D2A03}" srcId="{CEC77EA5-DA7E-44D3-8264-76C4D0BF25E8}" destId="{EF2200EE-DB12-43C8-ACCF-70A8B49D8AAB}" srcOrd="3" destOrd="0" parTransId="{268A64CE-F046-4AA3-B7C3-84F6FF8472E2}" sibTransId="{57A8682B-936B-4484-8385-E9505FB1C2A3}"/>
    <dgm:cxn modelId="{C7081C9E-ED13-4244-90F4-362E125700EA}" srcId="{CEC77EA5-DA7E-44D3-8264-76C4D0BF25E8}" destId="{0457864F-F4CC-4282-A583-22A7D706E70D}" srcOrd="2" destOrd="0" parTransId="{CB06B8FD-DE95-42B6-9CC8-6D2F8904B28C}" sibTransId="{B0A1FF45-2B6E-41D1-ACBD-455D42692D61}"/>
    <dgm:cxn modelId="{7B87E152-E989-4592-91D4-0D617FC0F6ED}" srcId="{CEC77EA5-DA7E-44D3-8264-76C4D0BF25E8}" destId="{39429371-0813-4A3C-99D1-7061B4C8A53E}" srcOrd="1" destOrd="0" parTransId="{6BF88F58-02CB-4A11-94E4-9C19DF5CD22E}" sibTransId="{575CDEF9-9E5E-4CF6-9894-C77AE4A986CB}"/>
    <dgm:cxn modelId="{A87698F0-C096-4EF6-8588-24E5C0F0843B}" type="presOf" srcId="{EF2200EE-DB12-43C8-ACCF-70A8B49D8AAB}" destId="{AAF0856B-DECE-4AD3-92CB-084A2FDD5644}" srcOrd="0" destOrd="0" presId="urn:microsoft.com/office/officeart/2005/8/layout/vList3#1"/>
    <dgm:cxn modelId="{BF598E0A-5978-457D-A0D7-654767D099E7}" type="presOf" srcId="{0457864F-F4CC-4282-A583-22A7D706E70D}" destId="{76521482-99B1-400F-947F-07E30787BBF5}" srcOrd="0" destOrd="0" presId="urn:microsoft.com/office/officeart/2005/8/layout/vList3#1"/>
    <dgm:cxn modelId="{C2AD22DB-D7ED-4378-A173-A8975FA93633}" type="presOf" srcId="{CEC77EA5-DA7E-44D3-8264-76C4D0BF25E8}" destId="{5D2D41FB-EA8A-4276-B561-AB944BFED548}" srcOrd="0" destOrd="0" presId="urn:microsoft.com/office/officeart/2005/8/layout/vList3#1"/>
    <dgm:cxn modelId="{FE70125F-3D73-4330-9CE0-2AA2DCDB4CA9}" type="presOf" srcId="{676A99CC-31C7-4956-8247-D4FA502634AC}" destId="{D3E8E3D6-B914-4755-B7AB-CE3159DA2941}" srcOrd="0" destOrd="0" presId="urn:microsoft.com/office/officeart/2005/8/layout/vList3#1"/>
    <dgm:cxn modelId="{39D2A3EC-9B3A-483B-8E5A-1CDF693D9D2F}" srcId="{CEC77EA5-DA7E-44D3-8264-76C4D0BF25E8}" destId="{676A99CC-31C7-4956-8247-D4FA502634AC}" srcOrd="0" destOrd="0" parTransId="{CBE473D2-9661-40C3-BC01-D22B87DCDA6B}" sibTransId="{2955E008-AAD2-4D3D-824B-5276542D88BE}"/>
    <dgm:cxn modelId="{65C67AFE-912D-4B6B-9D3F-B0BA5F719A78}" type="presOf" srcId="{39429371-0813-4A3C-99D1-7061B4C8A53E}" destId="{BBBCA69C-48B3-42B5-A225-B85C10E824F4}" srcOrd="0" destOrd="0" presId="urn:microsoft.com/office/officeart/2005/8/layout/vList3#1"/>
    <dgm:cxn modelId="{E6AD15BA-1CDF-4E2C-A31C-BC0682E5B68F}" type="presParOf" srcId="{5D2D41FB-EA8A-4276-B561-AB944BFED548}" destId="{B2DADAD0-6810-4240-9CA8-A638E5723769}" srcOrd="0" destOrd="0" presId="urn:microsoft.com/office/officeart/2005/8/layout/vList3#1"/>
    <dgm:cxn modelId="{62706C1F-E964-4A04-AC47-DF40C234F85C}" type="presParOf" srcId="{B2DADAD0-6810-4240-9CA8-A638E5723769}" destId="{BF8C789F-3E62-4B43-B72E-A386CE5E1BAD}" srcOrd="0" destOrd="0" presId="urn:microsoft.com/office/officeart/2005/8/layout/vList3#1"/>
    <dgm:cxn modelId="{2D647129-695F-4F04-B88D-C853D1E8CCF5}" type="presParOf" srcId="{B2DADAD0-6810-4240-9CA8-A638E5723769}" destId="{D3E8E3D6-B914-4755-B7AB-CE3159DA2941}" srcOrd="1" destOrd="0" presId="urn:microsoft.com/office/officeart/2005/8/layout/vList3#1"/>
    <dgm:cxn modelId="{64D43AC6-06FC-46B6-B34D-D73AEF6C0B4C}" type="presParOf" srcId="{5D2D41FB-EA8A-4276-B561-AB944BFED548}" destId="{9DDA0BAA-EA65-46C6-8381-EA15B6F0BBED}" srcOrd="1" destOrd="0" presId="urn:microsoft.com/office/officeart/2005/8/layout/vList3#1"/>
    <dgm:cxn modelId="{E768FD05-2820-4327-A154-0E74578C0178}" type="presParOf" srcId="{5D2D41FB-EA8A-4276-B561-AB944BFED548}" destId="{E5384AD9-7B51-4562-8CBC-DCDF2764A3AD}" srcOrd="2" destOrd="0" presId="urn:microsoft.com/office/officeart/2005/8/layout/vList3#1"/>
    <dgm:cxn modelId="{7CFF67E0-ACDC-4F3C-8442-6B4D0A3BE2DE}" type="presParOf" srcId="{E5384AD9-7B51-4562-8CBC-DCDF2764A3AD}" destId="{50E46730-4A0B-4F05-B2FA-3F903A3FE526}" srcOrd="0" destOrd="0" presId="urn:microsoft.com/office/officeart/2005/8/layout/vList3#1"/>
    <dgm:cxn modelId="{6DE06AE7-6EB4-48C7-98E9-7B5821FB0AB7}" type="presParOf" srcId="{E5384AD9-7B51-4562-8CBC-DCDF2764A3AD}" destId="{BBBCA69C-48B3-42B5-A225-B85C10E824F4}" srcOrd="1" destOrd="0" presId="urn:microsoft.com/office/officeart/2005/8/layout/vList3#1"/>
    <dgm:cxn modelId="{8C21D8AF-D675-409A-98D2-62AC05BFA836}" type="presParOf" srcId="{5D2D41FB-EA8A-4276-B561-AB944BFED548}" destId="{D3E3702B-D67D-4458-842B-40F4D5B713D6}" srcOrd="3" destOrd="0" presId="urn:microsoft.com/office/officeart/2005/8/layout/vList3#1"/>
    <dgm:cxn modelId="{5E3F4952-96B6-4A9A-BC1E-3DF949567DF4}" type="presParOf" srcId="{5D2D41FB-EA8A-4276-B561-AB944BFED548}" destId="{5FC8B965-2F54-4D37-8509-686AF0A45542}" srcOrd="4" destOrd="0" presId="urn:microsoft.com/office/officeart/2005/8/layout/vList3#1"/>
    <dgm:cxn modelId="{6039EC55-EA4D-42B7-BBD0-FC708E09F110}" type="presParOf" srcId="{5FC8B965-2F54-4D37-8509-686AF0A45542}" destId="{0C9189A7-8EAB-43C8-88DC-10B8412E8422}" srcOrd="0" destOrd="0" presId="urn:microsoft.com/office/officeart/2005/8/layout/vList3#1"/>
    <dgm:cxn modelId="{E7951FA8-4A0F-4D90-AFDE-0190EFD271D6}" type="presParOf" srcId="{5FC8B965-2F54-4D37-8509-686AF0A45542}" destId="{76521482-99B1-400F-947F-07E30787BBF5}" srcOrd="1" destOrd="0" presId="urn:microsoft.com/office/officeart/2005/8/layout/vList3#1"/>
    <dgm:cxn modelId="{9258F22B-40CF-4288-BD2F-317ED2B0A6F8}" type="presParOf" srcId="{5D2D41FB-EA8A-4276-B561-AB944BFED548}" destId="{C74D9A41-F2D0-424A-A6A5-59D40A39ADDC}" srcOrd="5" destOrd="0" presId="urn:microsoft.com/office/officeart/2005/8/layout/vList3#1"/>
    <dgm:cxn modelId="{486FFDB8-3D76-406C-9AAB-AF6810A3AC96}" type="presParOf" srcId="{5D2D41FB-EA8A-4276-B561-AB944BFED548}" destId="{27BD7527-C671-4E18-941C-FB56C3DD5EE1}" srcOrd="6" destOrd="0" presId="urn:microsoft.com/office/officeart/2005/8/layout/vList3#1"/>
    <dgm:cxn modelId="{F6E678AF-AE8C-4E11-B063-E7FEFF66F202}" type="presParOf" srcId="{27BD7527-C671-4E18-941C-FB56C3DD5EE1}" destId="{E467F9B6-668A-4D20-95E1-819E824DB2F7}" srcOrd="0" destOrd="0" presId="urn:microsoft.com/office/officeart/2005/8/layout/vList3#1"/>
    <dgm:cxn modelId="{87ECAEB1-FDAE-4079-B7C1-2254F60A1F7F}" type="presParOf" srcId="{27BD7527-C671-4E18-941C-FB56C3DD5EE1}" destId="{AAF0856B-DECE-4AD3-92CB-084A2FDD5644}" srcOrd="1" destOrd="0" presId="urn:microsoft.com/office/officeart/2005/8/layout/vLis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201420-F373-4C75-8A1C-E9E750241538}">
      <dsp:nvSpPr>
        <dsp:cNvPr id="0" name=""/>
        <dsp:cNvSpPr/>
      </dsp:nvSpPr>
      <dsp:spPr>
        <a:xfrm rot="5400000">
          <a:off x="-222646" y="223826"/>
          <a:ext cx="1484312" cy="1039018"/>
        </a:xfrm>
        <a:prstGeom prst="chevron">
          <a:avLst/>
        </a:prstGeom>
        <a:solidFill>
          <a:srgbClr val="FF0000"/>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endParaRPr lang="en-US" sz="3000" kern="1200" dirty="0"/>
        </a:p>
      </dsp:txBody>
      <dsp:txXfrm rot="-5400000">
        <a:off x="1" y="520688"/>
        <a:ext cx="1039018" cy="445294"/>
      </dsp:txXfrm>
    </dsp:sp>
    <dsp:sp modelId="{515B3E80-734B-4DF5-8F90-C9112E8B0B8B}">
      <dsp:nvSpPr>
        <dsp:cNvPr id="0" name=""/>
        <dsp:cNvSpPr/>
      </dsp:nvSpPr>
      <dsp:spPr>
        <a:xfrm rot="5400000">
          <a:off x="3085107" y="-2046086"/>
          <a:ext cx="964803" cy="5056981"/>
        </a:xfrm>
        <a:prstGeom prst="round2SameRect">
          <a:avLst/>
        </a:prstGeom>
        <a:solidFill>
          <a:schemeClr val="accent6">
            <a:lumMod val="60000"/>
            <a:lumOff val="40000"/>
            <a:alpha val="9000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err="1">
              <a:latin typeface="Times New Roman" pitchFamily="18" charset="0"/>
              <a:cs typeface="Times New Roman" pitchFamily="18" charset="0"/>
            </a:rPr>
            <a:t>Hàm</a:t>
          </a:r>
          <a:r>
            <a:rPr lang="en-US" sz="3200" kern="1200" dirty="0">
              <a:latin typeface="Times New Roman" pitchFamily="18" charset="0"/>
              <a:cs typeface="Times New Roman" pitchFamily="18" charset="0"/>
            </a:rPr>
            <a:t> </a:t>
          </a:r>
          <a:r>
            <a:rPr lang="en-US" sz="3200" kern="1200" dirty="0" err="1">
              <a:latin typeface="Times New Roman" pitchFamily="18" charset="0"/>
              <a:cs typeface="Times New Roman" pitchFamily="18" charset="0"/>
            </a:rPr>
            <a:t>băm</a:t>
          </a:r>
          <a:r>
            <a:rPr lang="en-US" sz="3200" kern="1200" dirty="0">
              <a:latin typeface="Times New Roman" pitchFamily="18" charset="0"/>
              <a:cs typeface="Times New Roman" pitchFamily="18" charset="0"/>
            </a:rPr>
            <a:t> </a:t>
          </a:r>
          <a:r>
            <a:rPr lang="en-US" sz="3200" kern="1200" dirty="0" err="1">
              <a:latin typeface="Times New Roman" pitchFamily="18" charset="0"/>
              <a:cs typeface="Times New Roman" pitchFamily="18" charset="0"/>
            </a:rPr>
            <a:t>dạng</a:t>
          </a:r>
          <a:r>
            <a:rPr lang="en-US" sz="3200" kern="1200" dirty="0">
              <a:latin typeface="Times New Roman" pitchFamily="18" charset="0"/>
              <a:cs typeface="Times New Roman" pitchFamily="18" charset="0"/>
            </a:rPr>
            <a:t> </a:t>
          </a:r>
          <a:r>
            <a:rPr lang="en-US" sz="3200" kern="1200" dirty="0" err="1">
              <a:latin typeface="Times New Roman" pitchFamily="18" charset="0"/>
              <a:cs typeface="Times New Roman" pitchFamily="18" charset="0"/>
            </a:rPr>
            <a:t>bảng</a:t>
          </a:r>
          <a:r>
            <a:rPr lang="en-US" sz="3200" kern="1200" dirty="0">
              <a:latin typeface="Times New Roman" pitchFamily="18" charset="0"/>
              <a:cs typeface="Times New Roman" pitchFamily="18" charset="0"/>
            </a:rPr>
            <a:t> </a:t>
          </a:r>
          <a:r>
            <a:rPr lang="en-US" sz="3200" kern="1200" dirty="0" err="1">
              <a:latin typeface="Times New Roman" pitchFamily="18" charset="0"/>
              <a:cs typeface="Times New Roman" pitchFamily="18" charset="0"/>
            </a:rPr>
            <a:t>tra</a:t>
          </a:r>
          <a:r>
            <a:rPr lang="en-US" sz="3200" kern="1200" dirty="0">
              <a:latin typeface="Times New Roman" pitchFamily="18" charset="0"/>
              <a:cs typeface="Times New Roman" pitchFamily="18" charset="0"/>
            </a:rPr>
            <a:t> </a:t>
          </a:r>
        </a:p>
      </dsp:txBody>
      <dsp:txXfrm rot="-5400000">
        <a:off x="1039018" y="47101"/>
        <a:ext cx="5009883" cy="870607"/>
      </dsp:txXfrm>
    </dsp:sp>
    <dsp:sp modelId="{D427D2D1-A9F0-4EC0-83CA-F5CF2C1ABCE7}">
      <dsp:nvSpPr>
        <dsp:cNvPr id="0" name=""/>
        <dsp:cNvSpPr/>
      </dsp:nvSpPr>
      <dsp:spPr>
        <a:xfrm rot="5400000">
          <a:off x="-222646" y="1512490"/>
          <a:ext cx="1484312" cy="1039018"/>
        </a:xfrm>
        <a:prstGeom prst="chevron">
          <a:avLst/>
        </a:prstGeom>
        <a:solidFill>
          <a:schemeClr val="accent6">
            <a:lumMod val="7500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a:t> </a:t>
          </a:r>
        </a:p>
      </dsp:txBody>
      <dsp:txXfrm rot="-5400000">
        <a:off x="1" y="1809352"/>
        <a:ext cx="1039018" cy="445294"/>
      </dsp:txXfrm>
    </dsp:sp>
    <dsp:sp modelId="{79689FBF-01BA-42E5-997C-B37A4946959D}">
      <dsp:nvSpPr>
        <dsp:cNvPr id="0" name=""/>
        <dsp:cNvSpPr/>
      </dsp:nvSpPr>
      <dsp:spPr>
        <a:xfrm rot="5400000">
          <a:off x="3085107" y="-750688"/>
          <a:ext cx="964803" cy="5056981"/>
        </a:xfrm>
        <a:prstGeom prst="round2SameRect">
          <a:avLst/>
        </a:prstGeom>
        <a:solidFill>
          <a:schemeClr val="accent6">
            <a:lumMod val="60000"/>
            <a:lumOff val="40000"/>
            <a:alpha val="9000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err="1">
              <a:latin typeface="Times New Roman" pitchFamily="18" charset="0"/>
              <a:cs typeface="Times New Roman" pitchFamily="18" charset="0"/>
            </a:rPr>
            <a:t>Phương</a:t>
          </a:r>
          <a:r>
            <a:rPr lang="en-US" sz="3200" kern="1200" dirty="0">
              <a:latin typeface="Times New Roman" pitchFamily="18" charset="0"/>
              <a:cs typeface="Times New Roman" pitchFamily="18" charset="0"/>
            </a:rPr>
            <a:t> </a:t>
          </a:r>
          <a:r>
            <a:rPr lang="en-US" sz="3200" kern="1200" dirty="0" err="1">
              <a:latin typeface="Times New Roman" pitchFamily="18" charset="0"/>
              <a:cs typeface="Times New Roman" pitchFamily="18" charset="0"/>
            </a:rPr>
            <a:t>pháp</a:t>
          </a:r>
          <a:r>
            <a:rPr lang="en-US" sz="3200" kern="1200" dirty="0">
              <a:latin typeface="Times New Roman" pitchFamily="18" charset="0"/>
              <a:cs typeface="Times New Roman" pitchFamily="18" charset="0"/>
            </a:rPr>
            <a:t> </a:t>
          </a:r>
          <a:r>
            <a:rPr lang="en-US" sz="3200" kern="1200" dirty="0" err="1">
              <a:latin typeface="Times New Roman" pitchFamily="18" charset="0"/>
              <a:cs typeface="Times New Roman" pitchFamily="18" charset="0"/>
            </a:rPr>
            <a:t>chia</a:t>
          </a:r>
          <a:r>
            <a:rPr lang="en-US" sz="5700" kern="1200" dirty="0"/>
            <a:t> </a:t>
          </a:r>
        </a:p>
      </dsp:txBody>
      <dsp:txXfrm rot="-5400000">
        <a:off x="1039018" y="1342499"/>
        <a:ext cx="5009883" cy="870607"/>
      </dsp:txXfrm>
    </dsp:sp>
    <dsp:sp modelId="{2DBC0B0D-2E5F-4465-92EB-572736671AFB}">
      <dsp:nvSpPr>
        <dsp:cNvPr id="0" name=""/>
        <dsp:cNvSpPr/>
      </dsp:nvSpPr>
      <dsp:spPr>
        <a:xfrm rot="5400000">
          <a:off x="-222646" y="2801154"/>
          <a:ext cx="1484312" cy="1039018"/>
        </a:xfrm>
        <a:prstGeom prst="chevron">
          <a:avLst/>
        </a:prstGeom>
        <a:solidFill>
          <a:srgbClr val="92D050"/>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a:t> </a:t>
          </a:r>
        </a:p>
      </dsp:txBody>
      <dsp:txXfrm rot="-5400000">
        <a:off x="1" y="3098016"/>
        <a:ext cx="1039018" cy="445294"/>
      </dsp:txXfrm>
    </dsp:sp>
    <dsp:sp modelId="{389F4FCE-9F75-4AAA-8150-CFC76E3F638F}">
      <dsp:nvSpPr>
        <dsp:cNvPr id="0" name=""/>
        <dsp:cNvSpPr/>
      </dsp:nvSpPr>
      <dsp:spPr>
        <a:xfrm rot="5400000">
          <a:off x="3085107" y="532418"/>
          <a:ext cx="964803" cy="5056981"/>
        </a:xfrm>
        <a:prstGeom prst="round2SameRect">
          <a:avLst/>
        </a:prstGeom>
        <a:solidFill>
          <a:schemeClr val="accent6">
            <a:lumMod val="60000"/>
            <a:lumOff val="40000"/>
            <a:alpha val="9000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err="1">
              <a:latin typeface="Times New Roman" pitchFamily="18" charset="0"/>
              <a:cs typeface="Times New Roman" pitchFamily="18" charset="0"/>
            </a:rPr>
            <a:t>Phương</a:t>
          </a:r>
          <a:r>
            <a:rPr lang="en-US" sz="3200" kern="1200" dirty="0">
              <a:latin typeface="Times New Roman" pitchFamily="18" charset="0"/>
              <a:cs typeface="Times New Roman" pitchFamily="18" charset="0"/>
            </a:rPr>
            <a:t> </a:t>
          </a:r>
          <a:r>
            <a:rPr lang="en-US" sz="3200" kern="1200" dirty="0" err="1">
              <a:latin typeface="Times New Roman" pitchFamily="18" charset="0"/>
              <a:cs typeface="Times New Roman" pitchFamily="18" charset="0"/>
            </a:rPr>
            <a:t>pháp</a:t>
          </a:r>
          <a:r>
            <a:rPr lang="en-US" sz="3200" kern="1200" dirty="0">
              <a:latin typeface="Times New Roman" pitchFamily="18" charset="0"/>
              <a:cs typeface="Times New Roman" pitchFamily="18" charset="0"/>
            </a:rPr>
            <a:t> </a:t>
          </a:r>
          <a:r>
            <a:rPr lang="en-US" sz="3200" kern="1200" dirty="0" err="1">
              <a:latin typeface="Times New Roman" pitchFamily="18" charset="0"/>
              <a:cs typeface="Times New Roman" pitchFamily="18" charset="0"/>
            </a:rPr>
            <a:t>nhân</a:t>
          </a:r>
          <a:endParaRPr lang="en-US" sz="3200" kern="1200" dirty="0">
            <a:latin typeface="Times New Roman" pitchFamily="18" charset="0"/>
            <a:cs typeface="Times New Roman" pitchFamily="18" charset="0"/>
          </a:endParaRPr>
        </a:p>
      </dsp:txBody>
      <dsp:txXfrm rot="-5400000">
        <a:off x="1039018" y="2625605"/>
        <a:ext cx="5009883" cy="8706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E8E3D6-B914-4755-B7AB-CE3159DA2941}">
      <dsp:nvSpPr>
        <dsp:cNvPr id="0" name=""/>
        <dsp:cNvSpPr/>
      </dsp:nvSpPr>
      <dsp:spPr>
        <a:xfrm rot="10800000">
          <a:off x="1394499" y="415"/>
          <a:ext cx="4712589" cy="829976"/>
        </a:xfrm>
        <a:prstGeom prst="homePlate">
          <a:avLst/>
        </a:prstGeom>
        <a:solidFill>
          <a:schemeClr val="accent1">
            <a:lumMod val="20000"/>
            <a:lumOff val="8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5997" tIns="106680" rIns="199136" bIns="106680" numCol="1" spcCol="1270" anchor="ctr" anchorCtr="0">
          <a:noAutofit/>
        </a:bodyPr>
        <a:lstStyle/>
        <a:p>
          <a:pPr lvl="0" algn="l" defTabSz="1244600">
            <a:lnSpc>
              <a:spcPct val="90000"/>
            </a:lnSpc>
            <a:spcBef>
              <a:spcPct val="0"/>
            </a:spcBef>
            <a:spcAft>
              <a:spcPct val="35000"/>
            </a:spcAft>
          </a:pPr>
          <a:r>
            <a:rPr lang="en-US" sz="2800" kern="1200" dirty="0" err="1">
              <a:solidFill>
                <a:schemeClr val="tx1"/>
              </a:solidFill>
              <a:latin typeface="Times New Roman" pitchFamily="18" charset="0"/>
              <a:cs typeface="Times New Roman" pitchFamily="18" charset="0"/>
            </a:rPr>
            <a:t>Phương</a:t>
          </a:r>
          <a:r>
            <a:rPr lang="en-US" sz="2800" kern="1200" dirty="0">
              <a:solidFill>
                <a:schemeClr val="tx1"/>
              </a:solidFill>
              <a:latin typeface="Times New Roman" pitchFamily="18" charset="0"/>
              <a:cs typeface="Times New Roman" pitchFamily="18" charset="0"/>
            </a:rPr>
            <a:t> </a:t>
          </a:r>
          <a:r>
            <a:rPr lang="en-US" sz="2800" kern="1200" dirty="0" err="1">
              <a:solidFill>
                <a:schemeClr val="tx1"/>
              </a:solidFill>
              <a:latin typeface="Times New Roman" pitchFamily="18" charset="0"/>
              <a:cs typeface="Times New Roman" pitchFamily="18" charset="0"/>
            </a:rPr>
            <a:t>pháp</a:t>
          </a:r>
          <a:r>
            <a:rPr lang="en-US" sz="2800" kern="1200" dirty="0">
              <a:solidFill>
                <a:schemeClr val="tx1"/>
              </a:solidFill>
              <a:latin typeface="Times New Roman" pitchFamily="18" charset="0"/>
              <a:cs typeface="Times New Roman" pitchFamily="18" charset="0"/>
            </a:rPr>
            <a:t> </a:t>
          </a:r>
          <a:r>
            <a:rPr lang="en-US" sz="2800" kern="1200" dirty="0" err="1">
              <a:solidFill>
                <a:schemeClr val="tx1"/>
              </a:solidFill>
              <a:latin typeface="Times New Roman" pitchFamily="18" charset="0"/>
              <a:cs typeface="Times New Roman" pitchFamily="18" charset="0"/>
            </a:rPr>
            <a:t>kết</a:t>
          </a:r>
          <a:r>
            <a:rPr lang="en-US" sz="2800" kern="1200" dirty="0">
              <a:solidFill>
                <a:schemeClr val="tx1"/>
              </a:solidFill>
              <a:latin typeface="Times New Roman" pitchFamily="18" charset="0"/>
              <a:cs typeface="Times New Roman" pitchFamily="18" charset="0"/>
            </a:rPr>
            <a:t> </a:t>
          </a:r>
          <a:r>
            <a:rPr lang="en-US" sz="2800" kern="1200" dirty="0" err="1">
              <a:solidFill>
                <a:schemeClr val="tx1"/>
              </a:solidFill>
              <a:latin typeface="Times New Roman" pitchFamily="18" charset="0"/>
              <a:cs typeface="Times New Roman" pitchFamily="18" charset="0"/>
            </a:rPr>
            <a:t>nối</a:t>
          </a:r>
          <a:endParaRPr lang="en-US" sz="2800" kern="1200" dirty="0">
            <a:solidFill>
              <a:schemeClr val="tx1"/>
            </a:solidFill>
            <a:latin typeface="Times New Roman" pitchFamily="18" charset="0"/>
            <a:cs typeface="Times New Roman" pitchFamily="18" charset="0"/>
          </a:endParaRPr>
        </a:p>
      </dsp:txBody>
      <dsp:txXfrm rot="10800000">
        <a:off x="1601993" y="415"/>
        <a:ext cx="4505095" cy="829976"/>
      </dsp:txXfrm>
    </dsp:sp>
    <dsp:sp modelId="{BF8C789F-3E62-4B43-B72E-A386CE5E1BAD}">
      <dsp:nvSpPr>
        <dsp:cNvPr id="0" name=""/>
        <dsp:cNvSpPr/>
      </dsp:nvSpPr>
      <dsp:spPr>
        <a:xfrm>
          <a:off x="979511" y="415"/>
          <a:ext cx="829976" cy="829976"/>
        </a:xfrm>
        <a:prstGeom prst="ellipse">
          <a:avLst/>
        </a:prstGeom>
        <a:solidFill>
          <a:srgbClr val="FFFF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BCA69C-48B3-42B5-A225-B85C10E824F4}">
      <dsp:nvSpPr>
        <dsp:cNvPr id="0" name=""/>
        <dsp:cNvSpPr/>
      </dsp:nvSpPr>
      <dsp:spPr>
        <a:xfrm rot="10800000">
          <a:off x="1394499" y="1078146"/>
          <a:ext cx="4712589" cy="829976"/>
        </a:xfrm>
        <a:prstGeom prst="homePlate">
          <a:avLst/>
        </a:prstGeom>
        <a:solidFill>
          <a:schemeClr val="bg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5997" tIns="106680" rIns="199136" bIns="106680" numCol="1" spcCol="1270" anchor="ctr" anchorCtr="0">
          <a:noAutofit/>
        </a:bodyPr>
        <a:lstStyle/>
        <a:p>
          <a:pPr lvl="0" algn="l" defTabSz="1244600">
            <a:lnSpc>
              <a:spcPct val="90000"/>
            </a:lnSpc>
            <a:spcBef>
              <a:spcPct val="0"/>
            </a:spcBef>
            <a:spcAft>
              <a:spcPct val="35000"/>
            </a:spcAft>
          </a:pPr>
          <a:r>
            <a:rPr lang="en-US" sz="2800" kern="1200" dirty="0" err="1">
              <a:solidFill>
                <a:schemeClr val="tx1"/>
              </a:solidFill>
              <a:latin typeface="Times New Roman" pitchFamily="18" charset="0"/>
              <a:cs typeface="Times New Roman" pitchFamily="18" charset="0"/>
            </a:rPr>
            <a:t>Phương</a:t>
          </a:r>
          <a:r>
            <a:rPr lang="en-US" sz="2800" kern="1200" dirty="0">
              <a:solidFill>
                <a:schemeClr val="tx1"/>
              </a:solidFill>
              <a:latin typeface="Times New Roman" pitchFamily="18" charset="0"/>
              <a:cs typeface="Times New Roman" pitchFamily="18" charset="0"/>
            </a:rPr>
            <a:t> </a:t>
          </a:r>
          <a:r>
            <a:rPr lang="en-US" sz="2800" kern="1200" dirty="0" err="1">
              <a:solidFill>
                <a:schemeClr val="tx1"/>
              </a:solidFill>
              <a:latin typeface="Times New Roman" pitchFamily="18" charset="0"/>
              <a:cs typeface="Times New Roman" pitchFamily="18" charset="0"/>
            </a:rPr>
            <a:t>pháp</a:t>
          </a:r>
          <a:r>
            <a:rPr lang="en-US" sz="2800" kern="1200" dirty="0">
              <a:solidFill>
                <a:schemeClr val="tx1"/>
              </a:solidFill>
              <a:latin typeface="Times New Roman" pitchFamily="18" charset="0"/>
              <a:cs typeface="Times New Roman" pitchFamily="18" charset="0"/>
            </a:rPr>
            <a:t> </a:t>
          </a:r>
          <a:r>
            <a:rPr lang="en-US" sz="2800" kern="1200" dirty="0" err="1">
              <a:solidFill>
                <a:schemeClr val="tx1"/>
              </a:solidFill>
              <a:latin typeface="Times New Roman" pitchFamily="18" charset="0"/>
              <a:cs typeface="Times New Roman" pitchFamily="18" charset="0"/>
            </a:rPr>
            <a:t>dò</a:t>
          </a:r>
          <a:r>
            <a:rPr lang="en-US" sz="2800" kern="1200" dirty="0">
              <a:solidFill>
                <a:schemeClr val="tx1"/>
              </a:solidFill>
              <a:latin typeface="Times New Roman" pitchFamily="18" charset="0"/>
              <a:cs typeface="Times New Roman" pitchFamily="18" charset="0"/>
            </a:rPr>
            <a:t> </a:t>
          </a:r>
          <a:r>
            <a:rPr lang="en-US" sz="2800" kern="1200" dirty="0" err="1">
              <a:solidFill>
                <a:schemeClr val="tx1"/>
              </a:solidFill>
              <a:latin typeface="Times New Roman" pitchFamily="18" charset="0"/>
              <a:cs typeface="Times New Roman" pitchFamily="18" charset="0"/>
            </a:rPr>
            <a:t>tuần</a:t>
          </a:r>
          <a:r>
            <a:rPr lang="en-US" sz="2800" kern="1200" dirty="0">
              <a:solidFill>
                <a:schemeClr val="tx1"/>
              </a:solidFill>
              <a:latin typeface="Times New Roman" pitchFamily="18" charset="0"/>
              <a:cs typeface="Times New Roman" pitchFamily="18" charset="0"/>
            </a:rPr>
            <a:t> </a:t>
          </a:r>
          <a:r>
            <a:rPr lang="en-US" sz="2800" kern="1200" dirty="0" err="1">
              <a:solidFill>
                <a:schemeClr val="tx1"/>
              </a:solidFill>
              <a:latin typeface="Times New Roman" pitchFamily="18" charset="0"/>
              <a:cs typeface="Times New Roman" pitchFamily="18" charset="0"/>
            </a:rPr>
            <a:t>tự</a:t>
          </a:r>
          <a:endParaRPr lang="en-US" sz="2800" kern="1200" dirty="0">
            <a:solidFill>
              <a:schemeClr val="tx1"/>
            </a:solidFill>
            <a:latin typeface="Times New Roman" pitchFamily="18" charset="0"/>
            <a:cs typeface="Times New Roman" pitchFamily="18" charset="0"/>
          </a:endParaRPr>
        </a:p>
      </dsp:txBody>
      <dsp:txXfrm rot="10800000">
        <a:off x="1601993" y="1078146"/>
        <a:ext cx="4505095" cy="829976"/>
      </dsp:txXfrm>
    </dsp:sp>
    <dsp:sp modelId="{50E46730-4A0B-4F05-B2FA-3F903A3FE526}">
      <dsp:nvSpPr>
        <dsp:cNvPr id="0" name=""/>
        <dsp:cNvSpPr/>
      </dsp:nvSpPr>
      <dsp:spPr>
        <a:xfrm>
          <a:off x="979511" y="1078146"/>
          <a:ext cx="829976" cy="829976"/>
        </a:xfrm>
        <a:prstGeom prst="ellipse">
          <a:avLst/>
        </a:prstGeom>
        <a:solidFill>
          <a:srgbClr val="00B05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521482-99B1-400F-947F-07E30787BBF5}">
      <dsp:nvSpPr>
        <dsp:cNvPr id="0" name=""/>
        <dsp:cNvSpPr/>
      </dsp:nvSpPr>
      <dsp:spPr>
        <a:xfrm rot="10800000">
          <a:off x="1394499" y="2155877"/>
          <a:ext cx="4712589" cy="829976"/>
        </a:xfrm>
        <a:prstGeom prst="homePlate">
          <a:avLst/>
        </a:prstGeom>
        <a:solidFill>
          <a:schemeClr val="accent6">
            <a:lumMod val="40000"/>
            <a:lumOff val="6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5997" tIns="106680" rIns="199136" bIns="106680" numCol="1" spcCol="1270" anchor="ctr" anchorCtr="0">
          <a:noAutofit/>
        </a:bodyPr>
        <a:lstStyle/>
        <a:p>
          <a:pPr lvl="0" algn="l" defTabSz="1244600">
            <a:lnSpc>
              <a:spcPct val="90000"/>
            </a:lnSpc>
            <a:spcBef>
              <a:spcPct val="0"/>
            </a:spcBef>
            <a:spcAft>
              <a:spcPct val="35000"/>
            </a:spcAft>
          </a:pPr>
          <a:r>
            <a:rPr lang="en-US" sz="2800" kern="1200" dirty="0" err="1">
              <a:solidFill>
                <a:schemeClr val="tx1"/>
              </a:solidFill>
              <a:latin typeface="Times New Roman" pitchFamily="18" charset="0"/>
              <a:cs typeface="Times New Roman" pitchFamily="18" charset="0"/>
            </a:rPr>
            <a:t>Phương</a:t>
          </a:r>
          <a:r>
            <a:rPr lang="en-US" sz="2800" kern="1200" dirty="0">
              <a:solidFill>
                <a:schemeClr val="tx1"/>
              </a:solidFill>
              <a:latin typeface="Times New Roman" pitchFamily="18" charset="0"/>
              <a:cs typeface="Times New Roman" pitchFamily="18" charset="0"/>
            </a:rPr>
            <a:t> </a:t>
          </a:r>
          <a:r>
            <a:rPr lang="en-US" sz="2800" kern="1200" dirty="0" err="1">
              <a:solidFill>
                <a:schemeClr val="tx1"/>
              </a:solidFill>
              <a:latin typeface="Times New Roman" pitchFamily="18" charset="0"/>
              <a:cs typeface="Times New Roman" pitchFamily="18" charset="0"/>
            </a:rPr>
            <a:t>pháp</a:t>
          </a:r>
          <a:r>
            <a:rPr lang="en-US" sz="2800" kern="1200" dirty="0">
              <a:solidFill>
                <a:schemeClr val="tx1"/>
              </a:solidFill>
              <a:latin typeface="Times New Roman" pitchFamily="18" charset="0"/>
              <a:cs typeface="Times New Roman" pitchFamily="18" charset="0"/>
            </a:rPr>
            <a:t> </a:t>
          </a:r>
          <a:r>
            <a:rPr lang="en-US" sz="2800" kern="1200" dirty="0" err="1">
              <a:solidFill>
                <a:schemeClr val="tx1"/>
              </a:solidFill>
              <a:latin typeface="Times New Roman" pitchFamily="18" charset="0"/>
              <a:cs typeface="Times New Roman" pitchFamily="18" charset="0"/>
            </a:rPr>
            <a:t>dò</a:t>
          </a:r>
          <a:r>
            <a:rPr lang="en-US" sz="2800" kern="1200" dirty="0">
              <a:solidFill>
                <a:schemeClr val="tx1"/>
              </a:solidFill>
              <a:latin typeface="Times New Roman" pitchFamily="18" charset="0"/>
              <a:cs typeface="Times New Roman" pitchFamily="18" charset="0"/>
            </a:rPr>
            <a:t> </a:t>
          </a:r>
          <a:r>
            <a:rPr lang="en-US" sz="2800" kern="1200" dirty="0" err="1">
              <a:solidFill>
                <a:schemeClr val="tx1"/>
              </a:solidFill>
              <a:latin typeface="Times New Roman" pitchFamily="18" charset="0"/>
              <a:cs typeface="Times New Roman" pitchFamily="18" charset="0"/>
            </a:rPr>
            <a:t>bậc</a:t>
          </a:r>
          <a:r>
            <a:rPr lang="en-US" sz="2800" kern="1200" dirty="0">
              <a:solidFill>
                <a:schemeClr val="tx1"/>
              </a:solidFill>
              <a:latin typeface="Times New Roman" pitchFamily="18" charset="0"/>
              <a:cs typeface="Times New Roman" pitchFamily="18" charset="0"/>
            </a:rPr>
            <a:t> </a:t>
          </a:r>
          <a:r>
            <a:rPr lang="en-US" sz="2800" kern="1200" dirty="0" err="1">
              <a:solidFill>
                <a:schemeClr val="tx1"/>
              </a:solidFill>
              <a:latin typeface="Times New Roman" pitchFamily="18" charset="0"/>
              <a:cs typeface="Times New Roman" pitchFamily="18" charset="0"/>
            </a:rPr>
            <a:t>hai</a:t>
          </a:r>
          <a:endParaRPr lang="en-US" sz="2800" kern="1200" dirty="0">
            <a:solidFill>
              <a:schemeClr val="tx1"/>
            </a:solidFill>
            <a:latin typeface="Times New Roman" pitchFamily="18" charset="0"/>
            <a:cs typeface="Times New Roman" pitchFamily="18" charset="0"/>
          </a:endParaRPr>
        </a:p>
      </dsp:txBody>
      <dsp:txXfrm rot="10800000">
        <a:off x="1601993" y="2155877"/>
        <a:ext cx="4505095" cy="829976"/>
      </dsp:txXfrm>
    </dsp:sp>
    <dsp:sp modelId="{0C9189A7-8EAB-43C8-88DC-10B8412E8422}">
      <dsp:nvSpPr>
        <dsp:cNvPr id="0" name=""/>
        <dsp:cNvSpPr/>
      </dsp:nvSpPr>
      <dsp:spPr>
        <a:xfrm>
          <a:off x="979511" y="2155877"/>
          <a:ext cx="829976" cy="829976"/>
        </a:xfrm>
        <a:prstGeom prst="ellipse">
          <a:avLst/>
        </a:prstGeom>
        <a:solidFill>
          <a:srgbClr val="0070C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F0856B-DECE-4AD3-92CB-084A2FDD5644}">
      <dsp:nvSpPr>
        <dsp:cNvPr id="0" name=""/>
        <dsp:cNvSpPr/>
      </dsp:nvSpPr>
      <dsp:spPr>
        <a:xfrm rot="10800000">
          <a:off x="1394499" y="3233607"/>
          <a:ext cx="4712589" cy="829976"/>
        </a:xfrm>
        <a:prstGeom prst="homePlate">
          <a:avLst/>
        </a:prstGeom>
        <a:solidFill>
          <a:schemeClr val="accent4">
            <a:lumMod val="40000"/>
            <a:lumOff val="6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5997" tIns="106680" rIns="199136" bIns="106680" numCol="1" spcCol="1270" anchor="ctr" anchorCtr="0">
          <a:noAutofit/>
        </a:bodyPr>
        <a:lstStyle/>
        <a:p>
          <a:pPr lvl="0" algn="l" defTabSz="1244600">
            <a:lnSpc>
              <a:spcPct val="90000"/>
            </a:lnSpc>
            <a:spcBef>
              <a:spcPct val="0"/>
            </a:spcBef>
            <a:spcAft>
              <a:spcPct val="35000"/>
            </a:spcAft>
          </a:pPr>
          <a:r>
            <a:rPr lang="en-US" sz="2800" kern="1200" dirty="0" err="1">
              <a:solidFill>
                <a:schemeClr val="tx1"/>
              </a:solidFill>
              <a:latin typeface="Times New Roman" pitchFamily="18" charset="0"/>
              <a:cs typeface="Times New Roman" pitchFamily="18" charset="0"/>
            </a:rPr>
            <a:t>Phương</a:t>
          </a:r>
          <a:r>
            <a:rPr lang="en-US" sz="2800" kern="1200" dirty="0">
              <a:solidFill>
                <a:schemeClr val="tx1"/>
              </a:solidFill>
              <a:latin typeface="Times New Roman" pitchFamily="18" charset="0"/>
              <a:cs typeface="Times New Roman" pitchFamily="18" charset="0"/>
            </a:rPr>
            <a:t> </a:t>
          </a:r>
          <a:r>
            <a:rPr lang="en-US" sz="2800" kern="1200" dirty="0" err="1">
              <a:solidFill>
                <a:schemeClr val="tx1"/>
              </a:solidFill>
              <a:latin typeface="Times New Roman" pitchFamily="18" charset="0"/>
              <a:cs typeface="Times New Roman" pitchFamily="18" charset="0"/>
            </a:rPr>
            <a:t>pháp</a:t>
          </a:r>
          <a:r>
            <a:rPr lang="en-US" sz="2800" kern="1200" dirty="0">
              <a:solidFill>
                <a:schemeClr val="tx1"/>
              </a:solidFill>
              <a:latin typeface="Times New Roman" pitchFamily="18" charset="0"/>
              <a:cs typeface="Times New Roman" pitchFamily="18" charset="0"/>
            </a:rPr>
            <a:t> </a:t>
          </a:r>
          <a:r>
            <a:rPr lang="en-US" sz="2800" kern="1200" dirty="0" err="1">
              <a:solidFill>
                <a:schemeClr val="tx1"/>
              </a:solidFill>
              <a:latin typeface="Times New Roman" pitchFamily="18" charset="0"/>
              <a:cs typeface="Times New Roman" pitchFamily="18" charset="0"/>
            </a:rPr>
            <a:t>băm</a:t>
          </a:r>
          <a:r>
            <a:rPr lang="en-US" sz="2800" kern="1200" dirty="0">
              <a:solidFill>
                <a:schemeClr val="tx1"/>
              </a:solidFill>
              <a:latin typeface="Times New Roman" pitchFamily="18" charset="0"/>
              <a:cs typeface="Times New Roman" pitchFamily="18" charset="0"/>
            </a:rPr>
            <a:t> </a:t>
          </a:r>
          <a:r>
            <a:rPr lang="en-US" sz="2800" kern="1200" dirty="0" err="1">
              <a:solidFill>
                <a:schemeClr val="tx1"/>
              </a:solidFill>
              <a:latin typeface="Times New Roman" pitchFamily="18" charset="0"/>
              <a:cs typeface="Times New Roman" pitchFamily="18" charset="0"/>
            </a:rPr>
            <a:t>kép</a:t>
          </a:r>
          <a:endParaRPr lang="en-US" sz="2800" kern="1200" dirty="0">
            <a:solidFill>
              <a:schemeClr val="tx1"/>
            </a:solidFill>
            <a:latin typeface="Times New Roman" pitchFamily="18" charset="0"/>
            <a:cs typeface="Times New Roman" pitchFamily="18" charset="0"/>
          </a:endParaRPr>
        </a:p>
      </dsp:txBody>
      <dsp:txXfrm rot="10800000">
        <a:off x="1601993" y="3233607"/>
        <a:ext cx="4505095" cy="829976"/>
      </dsp:txXfrm>
    </dsp:sp>
    <dsp:sp modelId="{E467F9B6-668A-4D20-95E1-819E824DB2F7}">
      <dsp:nvSpPr>
        <dsp:cNvPr id="0" name=""/>
        <dsp:cNvSpPr/>
      </dsp:nvSpPr>
      <dsp:spPr>
        <a:xfrm>
          <a:off x="979511" y="3233607"/>
          <a:ext cx="829976" cy="829976"/>
        </a:xfrm>
        <a:prstGeom prst="ellipse">
          <a:avLst/>
        </a:prstGeom>
        <a:solidFill>
          <a:srgbClr val="FF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E92BB8-6B9D-4E37-B5CD-C226B3F1E234}" type="datetimeFigureOut">
              <a:rPr lang="en-US" smtClean="0"/>
              <a:t>9/17/2020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9D6FB5-971F-4F5A-A100-2463512508D6}" type="slidenum">
              <a:rPr lang="en-US" smtClean="0"/>
              <a:t>‹#›</a:t>
            </a:fld>
            <a:endParaRPr lang="en-US"/>
          </a:p>
        </p:txBody>
      </p:sp>
    </p:spTree>
    <p:extLst>
      <p:ext uri="{BB962C8B-B14F-4D97-AF65-F5344CB8AC3E}">
        <p14:creationId xmlns:p14="http://schemas.microsoft.com/office/powerpoint/2010/main" val="768195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9D6FB5-971F-4F5A-A100-2463512508D6}" type="slidenum">
              <a:rPr lang="en-US" smtClean="0"/>
              <a:t>16</a:t>
            </a:fld>
            <a:endParaRPr lang="en-US"/>
          </a:p>
        </p:txBody>
      </p:sp>
    </p:spTree>
    <p:extLst>
      <p:ext uri="{BB962C8B-B14F-4D97-AF65-F5344CB8AC3E}">
        <p14:creationId xmlns:p14="http://schemas.microsoft.com/office/powerpoint/2010/main" val="681908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D85044C-8301-4290-BE52-1C41C51D5DEC}"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20C668-0ACD-404F-87DC-B4F7DE93B9F9}" type="slidenum">
              <a:rPr lang="en-US" smtClean="0"/>
              <a:t>‹#›</a:t>
            </a:fld>
            <a:endParaRPr lang="en-US"/>
          </a:p>
        </p:txBody>
      </p:sp>
    </p:spTree>
    <p:extLst>
      <p:ext uri="{BB962C8B-B14F-4D97-AF65-F5344CB8AC3E}">
        <p14:creationId xmlns:p14="http://schemas.microsoft.com/office/powerpoint/2010/main" val="1025308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85044C-8301-4290-BE52-1C41C51D5DEC}"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20C668-0ACD-404F-87DC-B4F7DE93B9F9}" type="slidenum">
              <a:rPr lang="en-US" smtClean="0"/>
              <a:t>‹#›</a:t>
            </a:fld>
            <a:endParaRPr lang="en-US"/>
          </a:p>
        </p:txBody>
      </p:sp>
    </p:spTree>
    <p:extLst>
      <p:ext uri="{BB962C8B-B14F-4D97-AF65-F5344CB8AC3E}">
        <p14:creationId xmlns:p14="http://schemas.microsoft.com/office/powerpoint/2010/main" val="1506716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85044C-8301-4290-BE52-1C41C51D5DEC}"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20C668-0ACD-404F-87DC-B4F7DE93B9F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56563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85044C-8301-4290-BE52-1C41C51D5DEC}"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20C668-0ACD-404F-87DC-B4F7DE93B9F9}" type="slidenum">
              <a:rPr lang="en-US" smtClean="0"/>
              <a:t>‹#›</a:t>
            </a:fld>
            <a:endParaRPr lang="en-US"/>
          </a:p>
        </p:txBody>
      </p:sp>
    </p:spTree>
    <p:extLst>
      <p:ext uri="{BB962C8B-B14F-4D97-AF65-F5344CB8AC3E}">
        <p14:creationId xmlns:p14="http://schemas.microsoft.com/office/powerpoint/2010/main" val="2416217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85044C-8301-4290-BE52-1C41C51D5DEC}"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20C668-0ACD-404F-87DC-B4F7DE93B9F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43016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85044C-8301-4290-BE52-1C41C51D5DEC}"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20C668-0ACD-404F-87DC-B4F7DE93B9F9}" type="slidenum">
              <a:rPr lang="en-US" smtClean="0"/>
              <a:t>‹#›</a:t>
            </a:fld>
            <a:endParaRPr lang="en-US"/>
          </a:p>
        </p:txBody>
      </p:sp>
    </p:spTree>
    <p:extLst>
      <p:ext uri="{BB962C8B-B14F-4D97-AF65-F5344CB8AC3E}">
        <p14:creationId xmlns:p14="http://schemas.microsoft.com/office/powerpoint/2010/main" val="2426131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85044C-8301-4290-BE52-1C41C51D5DEC}"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20C668-0ACD-404F-87DC-B4F7DE93B9F9}" type="slidenum">
              <a:rPr lang="en-US" smtClean="0"/>
              <a:t>‹#›</a:t>
            </a:fld>
            <a:endParaRPr lang="en-US"/>
          </a:p>
        </p:txBody>
      </p:sp>
    </p:spTree>
    <p:extLst>
      <p:ext uri="{BB962C8B-B14F-4D97-AF65-F5344CB8AC3E}">
        <p14:creationId xmlns:p14="http://schemas.microsoft.com/office/powerpoint/2010/main" val="3913808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85044C-8301-4290-BE52-1C41C51D5DEC}"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20C668-0ACD-404F-87DC-B4F7DE93B9F9}" type="slidenum">
              <a:rPr lang="en-US" smtClean="0"/>
              <a:t>‹#›</a:t>
            </a:fld>
            <a:endParaRPr lang="en-US"/>
          </a:p>
        </p:txBody>
      </p:sp>
    </p:spTree>
    <p:extLst>
      <p:ext uri="{BB962C8B-B14F-4D97-AF65-F5344CB8AC3E}">
        <p14:creationId xmlns:p14="http://schemas.microsoft.com/office/powerpoint/2010/main" val="1209708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85044C-8301-4290-BE52-1C41C51D5DEC}"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20C668-0ACD-404F-87DC-B4F7DE93B9F9}" type="slidenum">
              <a:rPr lang="en-US" smtClean="0"/>
              <a:t>‹#›</a:t>
            </a:fld>
            <a:endParaRPr lang="en-US"/>
          </a:p>
        </p:txBody>
      </p:sp>
    </p:spTree>
    <p:extLst>
      <p:ext uri="{BB962C8B-B14F-4D97-AF65-F5344CB8AC3E}">
        <p14:creationId xmlns:p14="http://schemas.microsoft.com/office/powerpoint/2010/main" val="3548780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85044C-8301-4290-BE52-1C41C51D5DEC}"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20C668-0ACD-404F-87DC-B4F7DE93B9F9}" type="slidenum">
              <a:rPr lang="en-US" smtClean="0"/>
              <a:t>‹#›</a:t>
            </a:fld>
            <a:endParaRPr lang="en-US"/>
          </a:p>
        </p:txBody>
      </p:sp>
    </p:spTree>
    <p:extLst>
      <p:ext uri="{BB962C8B-B14F-4D97-AF65-F5344CB8AC3E}">
        <p14:creationId xmlns:p14="http://schemas.microsoft.com/office/powerpoint/2010/main" val="3195679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D85044C-8301-4290-BE52-1C41C51D5DEC}" type="datetimeFigureOut">
              <a:rPr lang="en-US" smtClean="0"/>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20C668-0ACD-404F-87DC-B4F7DE93B9F9}" type="slidenum">
              <a:rPr lang="en-US" smtClean="0"/>
              <a:t>‹#›</a:t>
            </a:fld>
            <a:endParaRPr lang="en-US"/>
          </a:p>
        </p:txBody>
      </p:sp>
    </p:spTree>
    <p:extLst>
      <p:ext uri="{BB962C8B-B14F-4D97-AF65-F5344CB8AC3E}">
        <p14:creationId xmlns:p14="http://schemas.microsoft.com/office/powerpoint/2010/main" val="1873312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D85044C-8301-4290-BE52-1C41C51D5DEC}" type="datetimeFigureOut">
              <a:rPr lang="en-US" smtClean="0"/>
              <a:t>9/17/2020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20C668-0ACD-404F-87DC-B4F7DE93B9F9}" type="slidenum">
              <a:rPr lang="en-US" smtClean="0"/>
              <a:t>‹#›</a:t>
            </a:fld>
            <a:endParaRPr lang="en-US"/>
          </a:p>
        </p:txBody>
      </p:sp>
    </p:spTree>
    <p:extLst>
      <p:ext uri="{BB962C8B-B14F-4D97-AF65-F5344CB8AC3E}">
        <p14:creationId xmlns:p14="http://schemas.microsoft.com/office/powerpoint/2010/main" val="67024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D85044C-8301-4290-BE52-1C41C51D5DEC}" type="datetimeFigureOut">
              <a:rPr lang="en-US" smtClean="0"/>
              <a:t>9/17/2020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20C668-0ACD-404F-87DC-B4F7DE93B9F9}" type="slidenum">
              <a:rPr lang="en-US" smtClean="0"/>
              <a:t>‹#›</a:t>
            </a:fld>
            <a:endParaRPr lang="en-US"/>
          </a:p>
        </p:txBody>
      </p:sp>
    </p:spTree>
    <p:extLst>
      <p:ext uri="{BB962C8B-B14F-4D97-AF65-F5344CB8AC3E}">
        <p14:creationId xmlns:p14="http://schemas.microsoft.com/office/powerpoint/2010/main" val="3785917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85044C-8301-4290-BE52-1C41C51D5DEC}" type="datetimeFigureOut">
              <a:rPr lang="en-US" smtClean="0"/>
              <a:t>9/17/2020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20C668-0ACD-404F-87DC-B4F7DE93B9F9}" type="slidenum">
              <a:rPr lang="en-US" smtClean="0"/>
              <a:t>‹#›</a:t>
            </a:fld>
            <a:endParaRPr lang="en-US"/>
          </a:p>
        </p:txBody>
      </p:sp>
    </p:spTree>
    <p:extLst>
      <p:ext uri="{BB962C8B-B14F-4D97-AF65-F5344CB8AC3E}">
        <p14:creationId xmlns:p14="http://schemas.microsoft.com/office/powerpoint/2010/main" val="2294588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D85044C-8301-4290-BE52-1C41C51D5DEC}" type="datetimeFigureOut">
              <a:rPr lang="en-US" smtClean="0"/>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20C668-0ACD-404F-87DC-B4F7DE93B9F9}" type="slidenum">
              <a:rPr lang="en-US" smtClean="0"/>
              <a:t>‹#›</a:t>
            </a:fld>
            <a:endParaRPr lang="en-US"/>
          </a:p>
        </p:txBody>
      </p:sp>
    </p:spTree>
    <p:extLst>
      <p:ext uri="{BB962C8B-B14F-4D97-AF65-F5344CB8AC3E}">
        <p14:creationId xmlns:p14="http://schemas.microsoft.com/office/powerpoint/2010/main" val="978707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D85044C-8301-4290-BE52-1C41C51D5DEC}" type="datetimeFigureOut">
              <a:rPr lang="en-US" smtClean="0"/>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20C668-0ACD-404F-87DC-B4F7DE93B9F9}" type="slidenum">
              <a:rPr lang="en-US" smtClean="0"/>
              <a:t>‹#›</a:t>
            </a:fld>
            <a:endParaRPr lang="en-US"/>
          </a:p>
        </p:txBody>
      </p:sp>
    </p:spTree>
    <p:extLst>
      <p:ext uri="{BB962C8B-B14F-4D97-AF65-F5344CB8AC3E}">
        <p14:creationId xmlns:p14="http://schemas.microsoft.com/office/powerpoint/2010/main" val="2520240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85044C-8301-4290-BE52-1C41C51D5DEC}" type="datetimeFigureOut">
              <a:rPr lang="en-US" smtClean="0"/>
              <a:t>9/17/2020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020C668-0ACD-404F-87DC-B4F7DE93B9F9}" type="slidenum">
              <a:rPr lang="en-US" smtClean="0"/>
              <a:t>‹#›</a:t>
            </a:fld>
            <a:endParaRPr lang="en-US"/>
          </a:p>
        </p:txBody>
      </p:sp>
    </p:spTree>
    <p:extLst>
      <p:ext uri="{BB962C8B-B14F-4D97-AF65-F5344CB8AC3E}">
        <p14:creationId xmlns:p14="http://schemas.microsoft.com/office/powerpoint/2010/main" val="1663601019"/>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vi.wikipedia.org/wiki/Bit" TargetMode="External"/><Relationship Id="rId2" Type="http://schemas.openxmlformats.org/officeDocument/2006/relationships/hyperlink" Target="https://vi.wikipedia.org/wiki/H%C3%A0m_b%C4%83m_m%E1%BA%ADt_m%C3%A3_h%E1%BB%8Dc" TargetMode="External"/><Relationship Id="rId1" Type="http://schemas.openxmlformats.org/officeDocument/2006/relationships/slideLayout" Target="../slideLayouts/slideLayout1.xml"/><Relationship Id="rId6" Type="http://schemas.openxmlformats.org/officeDocument/2006/relationships/hyperlink" Target="https://vi.wikipedia.org/wiki/Unix" TargetMode="External"/><Relationship Id="rId5" Type="http://schemas.openxmlformats.org/officeDocument/2006/relationships/hyperlink" Target="https://vi.wikipedia.org/wiki/Gi%C3%A1_tr%E1%BB%8B_t%E1%BB%95ng_ki%E1%BB%83m" TargetMode="External"/><Relationship Id="rId4" Type="http://schemas.openxmlformats.org/officeDocument/2006/relationships/hyperlink" Target="https://vi.wikipedia.org/wiki/H%E1%BB%87_th%E1%BA%ADp_l%E1%BB%A5c_ph%C3%A2n"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vi.wikipedia.org/wiki/T%E1%BA%ADp_tin:Lll.png" TargetMode="External"/><Relationship Id="rId2" Type="http://schemas.openxmlformats.org/officeDocument/2006/relationships/hyperlink" Target="https://vi.wikipedia.org/w/index.php?title=C%E1%BB%99ng_m%C3%B4_%C4%91un&amp;action=edit&amp;redlink=1"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50145" y="912254"/>
            <a:ext cx="9144000" cy="1337502"/>
          </a:xfrm>
        </p:spPr>
        <p:txBody>
          <a:bodyPr>
            <a:scene3d>
              <a:camera prst="orthographicFront"/>
              <a:lightRig rig="soft" dir="t">
                <a:rot lat="0" lon="0" rev="15600000"/>
              </a:lightRig>
            </a:scene3d>
            <a:sp3d extrusionH="57150" prstMaterial="softEdge">
              <a:bevelT w="25400" h="38100"/>
            </a:sp3d>
          </a:bodyPr>
          <a:lstStyle/>
          <a:p>
            <a:r>
              <a:rPr lang="en-US" b="1" dirty="0" smtClean="0">
                <a:ln/>
                <a:solidFill>
                  <a:srgbClr val="FFFF00"/>
                </a:solidFill>
                <a:effectLst>
                  <a:glow rad="228600">
                    <a:schemeClr val="accent4">
                      <a:satMod val="175000"/>
                      <a:alpha val="40000"/>
                    </a:schemeClr>
                  </a:glow>
                </a:effectLst>
              </a:rPr>
              <a:t>CHƯƠNG 3</a:t>
            </a:r>
            <a:br>
              <a:rPr lang="en-US" b="1" dirty="0" smtClean="0">
                <a:ln/>
                <a:solidFill>
                  <a:srgbClr val="FFFF00"/>
                </a:solidFill>
                <a:effectLst>
                  <a:glow rad="228600">
                    <a:schemeClr val="accent4">
                      <a:satMod val="175000"/>
                      <a:alpha val="40000"/>
                    </a:schemeClr>
                  </a:glow>
                </a:effectLst>
              </a:rPr>
            </a:br>
            <a:r>
              <a:rPr lang="en-US" b="1" dirty="0" err="1" smtClean="0">
                <a:ln/>
                <a:solidFill>
                  <a:srgbClr val="FFFF00"/>
                </a:solidFill>
                <a:effectLst>
                  <a:glow rad="228600">
                    <a:schemeClr val="accent4">
                      <a:satMod val="175000"/>
                      <a:alpha val="40000"/>
                    </a:schemeClr>
                  </a:glow>
                </a:effectLst>
              </a:rPr>
              <a:t>Kỹ</a:t>
            </a:r>
            <a:r>
              <a:rPr lang="en-US" b="1" dirty="0" smtClean="0">
                <a:ln/>
                <a:solidFill>
                  <a:srgbClr val="FFFF00"/>
                </a:solidFill>
                <a:effectLst>
                  <a:glow rad="228600">
                    <a:schemeClr val="accent4">
                      <a:satMod val="175000"/>
                      <a:alpha val="40000"/>
                    </a:schemeClr>
                  </a:glow>
                </a:effectLst>
              </a:rPr>
              <a:t> </a:t>
            </a:r>
            <a:r>
              <a:rPr lang="en-US" b="1" dirty="0" err="1">
                <a:ln/>
                <a:solidFill>
                  <a:srgbClr val="FFFF00"/>
                </a:solidFill>
                <a:effectLst>
                  <a:glow rad="228600">
                    <a:schemeClr val="accent4">
                      <a:satMod val="175000"/>
                      <a:alpha val="40000"/>
                    </a:schemeClr>
                  </a:glow>
                </a:effectLst>
              </a:rPr>
              <a:t>thuật</a:t>
            </a:r>
            <a:r>
              <a:rPr lang="en-US" b="1" dirty="0">
                <a:ln/>
                <a:solidFill>
                  <a:srgbClr val="FFFF00"/>
                </a:solidFill>
                <a:effectLst>
                  <a:glow rad="228600">
                    <a:schemeClr val="accent4">
                      <a:satMod val="175000"/>
                      <a:alpha val="40000"/>
                    </a:schemeClr>
                  </a:glow>
                </a:effectLst>
              </a:rPr>
              <a:t> </a:t>
            </a:r>
            <a:r>
              <a:rPr lang="en-US" b="1" dirty="0" err="1">
                <a:ln/>
                <a:solidFill>
                  <a:srgbClr val="FFFF00"/>
                </a:solidFill>
                <a:effectLst>
                  <a:glow rad="228600">
                    <a:schemeClr val="accent4">
                      <a:satMod val="175000"/>
                      <a:alpha val="40000"/>
                    </a:schemeClr>
                  </a:glow>
                </a:effectLst>
              </a:rPr>
              <a:t>băm</a:t>
            </a:r>
            <a:endParaRPr lang="en-US" b="1" dirty="0">
              <a:ln/>
              <a:solidFill>
                <a:srgbClr val="FFFF00"/>
              </a:solidFill>
              <a:effectLst>
                <a:glow rad="228600">
                  <a:schemeClr val="accent4">
                    <a:satMod val="175000"/>
                    <a:alpha val="40000"/>
                  </a:schemeClr>
                </a:glow>
              </a:effectLst>
            </a:endParaRPr>
          </a:p>
        </p:txBody>
      </p:sp>
      <p:sp>
        <p:nvSpPr>
          <p:cNvPr id="3" name="Subtitle 2"/>
          <p:cNvSpPr>
            <a:spLocks noGrp="1"/>
          </p:cNvSpPr>
          <p:nvPr>
            <p:ph type="subTitle" idx="1"/>
          </p:nvPr>
        </p:nvSpPr>
        <p:spPr>
          <a:xfrm>
            <a:off x="1524000" y="3602037"/>
            <a:ext cx="9144000" cy="2489273"/>
          </a:xfrm>
        </p:spPr>
        <p:txBody>
          <a:bodyPr>
            <a:normAutofit/>
          </a:bodyPr>
          <a:lstStyle/>
          <a:p>
            <a:pPr algn="l"/>
            <a:r>
              <a:rPr lang="en-US" b="1" i="1" dirty="0">
                <a:solidFill>
                  <a:srgbClr val="FFFF00"/>
                </a:solidFill>
              </a:rPr>
              <a:t> </a:t>
            </a:r>
            <a:r>
              <a:rPr lang="en-US" b="1" i="1" dirty="0" err="1">
                <a:solidFill>
                  <a:srgbClr val="FFFF00"/>
                </a:solidFill>
              </a:rPr>
              <a:t>Thành</a:t>
            </a:r>
            <a:r>
              <a:rPr lang="en-US" b="1" i="1" dirty="0">
                <a:solidFill>
                  <a:srgbClr val="FFFF00"/>
                </a:solidFill>
              </a:rPr>
              <a:t> </a:t>
            </a:r>
            <a:r>
              <a:rPr lang="en-US" b="1" i="1" dirty="0" err="1">
                <a:solidFill>
                  <a:srgbClr val="FFFF00"/>
                </a:solidFill>
              </a:rPr>
              <a:t>viên</a:t>
            </a:r>
            <a:r>
              <a:rPr lang="en-US" b="1" i="1" dirty="0">
                <a:solidFill>
                  <a:srgbClr val="FFFF00"/>
                </a:solidFill>
              </a:rPr>
              <a:t> </a:t>
            </a:r>
            <a:r>
              <a:rPr lang="en-US" b="1" i="1" dirty="0" smtClean="0">
                <a:solidFill>
                  <a:srgbClr val="FFFF00"/>
                </a:solidFill>
              </a:rPr>
              <a:t>:</a:t>
            </a:r>
            <a:r>
              <a:rPr lang="en-US" dirty="0" smtClean="0">
                <a:solidFill>
                  <a:srgbClr val="FFFF00"/>
                </a:solidFill>
              </a:rPr>
              <a:t>-</a:t>
            </a:r>
            <a:r>
              <a:rPr lang="en-US" dirty="0" err="1">
                <a:solidFill>
                  <a:srgbClr val="FFFF00"/>
                </a:solidFill>
              </a:rPr>
              <a:t>Nguyễn</a:t>
            </a:r>
            <a:r>
              <a:rPr lang="en-US" dirty="0">
                <a:solidFill>
                  <a:srgbClr val="FFFF00"/>
                </a:solidFill>
              </a:rPr>
              <a:t> </a:t>
            </a:r>
            <a:r>
              <a:rPr lang="en-US" dirty="0" err="1">
                <a:solidFill>
                  <a:srgbClr val="FFFF00"/>
                </a:solidFill>
              </a:rPr>
              <a:t>Thị</a:t>
            </a:r>
            <a:r>
              <a:rPr lang="en-US" dirty="0">
                <a:solidFill>
                  <a:srgbClr val="FFFF00"/>
                </a:solidFill>
              </a:rPr>
              <a:t> </a:t>
            </a:r>
            <a:r>
              <a:rPr lang="en-US" dirty="0" err="1">
                <a:solidFill>
                  <a:srgbClr val="FFFF00"/>
                </a:solidFill>
              </a:rPr>
              <a:t>Hồng</a:t>
            </a:r>
            <a:r>
              <a:rPr lang="en-US" dirty="0">
                <a:solidFill>
                  <a:srgbClr val="FFFF00"/>
                </a:solidFill>
              </a:rPr>
              <a:t> </a:t>
            </a:r>
            <a:r>
              <a:rPr lang="en-US" dirty="0" err="1">
                <a:solidFill>
                  <a:srgbClr val="FFFF00"/>
                </a:solidFill>
              </a:rPr>
              <a:t>Vân</a:t>
            </a:r>
            <a:endParaRPr lang="en-US" dirty="0">
              <a:solidFill>
                <a:srgbClr val="FFFF00"/>
              </a:solidFill>
            </a:endParaRPr>
          </a:p>
          <a:p>
            <a:r>
              <a:rPr lang="en-US" dirty="0">
                <a:solidFill>
                  <a:srgbClr val="FFFF00"/>
                </a:solidFill>
              </a:rPr>
              <a:t>-</a:t>
            </a:r>
            <a:r>
              <a:rPr lang="en-US" dirty="0" err="1">
                <a:solidFill>
                  <a:srgbClr val="FFFF00"/>
                </a:solidFill>
              </a:rPr>
              <a:t>Trần</a:t>
            </a:r>
            <a:r>
              <a:rPr lang="en-US" dirty="0">
                <a:solidFill>
                  <a:srgbClr val="FFFF00"/>
                </a:solidFill>
              </a:rPr>
              <a:t> </a:t>
            </a:r>
            <a:r>
              <a:rPr lang="en-US" dirty="0" err="1">
                <a:solidFill>
                  <a:srgbClr val="FFFF00"/>
                </a:solidFill>
              </a:rPr>
              <a:t>Xuân</a:t>
            </a:r>
            <a:r>
              <a:rPr lang="en-US" dirty="0">
                <a:solidFill>
                  <a:srgbClr val="FFFF00"/>
                </a:solidFill>
              </a:rPr>
              <a:t> </a:t>
            </a:r>
            <a:r>
              <a:rPr lang="en-US" dirty="0" err="1">
                <a:solidFill>
                  <a:srgbClr val="FFFF00"/>
                </a:solidFill>
              </a:rPr>
              <a:t>Hiệp</a:t>
            </a:r>
            <a:endParaRPr lang="en-US" dirty="0">
              <a:solidFill>
                <a:srgbClr val="FFFF00"/>
              </a:solidFill>
            </a:endParaRPr>
          </a:p>
          <a:p>
            <a:r>
              <a:rPr lang="en-US" dirty="0">
                <a:solidFill>
                  <a:srgbClr val="FFFF00"/>
                </a:solidFill>
              </a:rPr>
              <a:t>-Phan Phi Long</a:t>
            </a:r>
          </a:p>
          <a:p>
            <a:pPr algn="l"/>
            <a:r>
              <a:rPr lang="en-US" dirty="0">
                <a:solidFill>
                  <a:srgbClr val="FFFF00"/>
                </a:solidFill>
              </a:rPr>
              <a:t>-</a:t>
            </a:r>
            <a:r>
              <a:rPr lang="en-US" dirty="0" err="1">
                <a:solidFill>
                  <a:srgbClr val="FFFF00"/>
                </a:solidFill>
              </a:rPr>
              <a:t>Nguyễn</a:t>
            </a:r>
            <a:r>
              <a:rPr lang="en-US" dirty="0">
                <a:solidFill>
                  <a:srgbClr val="FFFF00"/>
                </a:solidFill>
              </a:rPr>
              <a:t> </a:t>
            </a:r>
            <a:r>
              <a:rPr lang="en-US" dirty="0" err="1">
                <a:solidFill>
                  <a:srgbClr val="FFFF00"/>
                </a:solidFill>
              </a:rPr>
              <a:t>Võ</a:t>
            </a:r>
            <a:r>
              <a:rPr lang="en-US" dirty="0">
                <a:solidFill>
                  <a:srgbClr val="FFFF00"/>
                </a:solidFill>
              </a:rPr>
              <a:t> </a:t>
            </a:r>
            <a:r>
              <a:rPr lang="en-US" dirty="0" err="1">
                <a:solidFill>
                  <a:srgbClr val="FFFF00"/>
                </a:solidFill>
              </a:rPr>
              <a:t>Ngọc</a:t>
            </a:r>
            <a:r>
              <a:rPr lang="en-US" dirty="0">
                <a:solidFill>
                  <a:srgbClr val="FFFF00"/>
                </a:solidFill>
              </a:rPr>
              <a:t> Long</a:t>
            </a:r>
          </a:p>
        </p:txBody>
      </p:sp>
    </p:spTree>
    <p:extLst>
      <p:ext uri="{BB962C8B-B14F-4D97-AF65-F5344CB8AC3E}">
        <p14:creationId xmlns:p14="http://schemas.microsoft.com/office/powerpoint/2010/main" val="792420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28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4" name="TextBox 3"/>
          <p:cNvSpPr txBox="1"/>
          <p:nvPr/>
        </p:nvSpPr>
        <p:spPr>
          <a:xfrm>
            <a:off x="2286000" y="762000"/>
            <a:ext cx="8077200" cy="1077218"/>
          </a:xfrm>
          <a:prstGeom prst="rect">
            <a:avLst/>
          </a:prstGeom>
          <a:noFill/>
        </p:spPr>
        <p:txBody>
          <a:bodyPr wrap="square" rtlCol="0">
            <a:spAutoFit/>
          </a:bodyPr>
          <a:lstStyle/>
          <a:p>
            <a:r>
              <a:rPr lang="en-US" sz="3200" dirty="0" err="1">
                <a:solidFill>
                  <a:srgbClr val="002060"/>
                </a:solidFill>
                <a:latin typeface="Times New Roman" pitchFamily="18" charset="0"/>
                <a:cs typeface="Times New Roman" pitchFamily="18" charset="0"/>
              </a:rPr>
              <a:t>Hàm</a:t>
            </a:r>
            <a:r>
              <a:rPr lang="en-US" sz="3200" dirty="0">
                <a:solidFill>
                  <a:srgbClr val="002060"/>
                </a:solidFill>
                <a:latin typeface="Times New Roman" pitchFamily="18" charset="0"/>
                <a:cs typeface="Times New Roman" pitchFamily="18" charset="0"/>
              </a:rPr>
              <a:t> </a:t>
            </a:r>
            <a:r>
              <a:rPr lang="en-US" sz="3200" dirty="0" err="1">
                <a:solidFill>
                  <a:srgbClr val="002060"/>
                </a:solidFill>
                <a:latin typeface="Times New Roman" pitchFamily="18" charset="0"/>
                <a:cs typeface="Times New Roman" pitchFamily="18" charset="0"/>
              </a:rPr>
              <a:t>băm</a:t>
            </a:r>
            <a:r>
              <a:rPr lang="en-US" sz="3200" dirty="0">
                <a:solidFill>
                  <a:srgbClr val="002060"/>
                </a:solidFill>
                <a:latin typeface="Times New Roman" pitchFamily="18" charset="0"/>
                <a:cs typeface="Times New Roman" pitchFamily="18" charset="0"/>
              </a:rPr>
              <a:t> </a:t>
            </a:r>
            <a:r>
              <a:rPr lang="en-US" sz="3200" dirty="0" err="1">
                <a:solidFill>
                  <a:srgbClr val="002060"/>
                </a:solidFill>
                <a:latin typeface="Times New Roman" pitchFamily="18" charset="0"/>
                <a:cs typeface="Times New Roman" pitchFamily="18" charset="0"/>
              </a:rPr>
              <a:t>dạng</a:t>
            </a:r>
            <a:r>
              <a:rPr lang="en-US" sz="3200" dirty="0">
                <a:solidFill>
                  <a:srgbClr val="002060"/>
                </a:solidFill>
                <a:latin typeface="Times New Roman" pitchFamily="18" charset="0"/>
                <a:cs typeface="Times New Roman" pitchFamily="18" charset="0"/>
              </a:rPr>
              <a:t> </a:t>
            </a:r>
            <a:r>
              <a:rPr lang="en-US" sz="3200" dirty="0" err="1">
                <a:solidFill>
                  <a:srgbClr val="002060"/>
                </a:solidFill>
                <a:latin typeface="Times New Roman" pitchFamily="18" charset="0"/>
                <a:cs typeface="Times New Roman" pitchFamily="18" charset="0"/>
              </a:rPr>
              <a:t>bảng</a:t>
            </a:r>
            <a:r>
              <a:rPr lang="en-US" sz="3200" dirty="0">
                <a:solidFill>
                  <a:srgbClr val="002060"/>
                </a:solidFill>
                <a:latin typeface="Times New Roman" pitchFamily="18" charset="0"/>
                <a:cs typeface="Times New Roman" pitchFamily="18" charset="0"/>
              </a:rPr>
              <a:t> </a:t>
            </a:r>
            <a:r>
              <a:rPr lang="en-US" sz="3200" dirty="0" err="1">
                <a:solidFill>
                  <a:srgbClr val="002060"/>
                </a:solidFill>
                <a:latin typeface="Times New Roman" pitchFamily="18" charset="0"/>
                <a:cs typeface="Times New Roman" pitchFamily="18" charset="0"/>
              </a:rPr>
              <a:t>tra</a:t>
            </a:r>
            <a:r>
              <a:rPr lang="en-US" sz="3200" dirty="0">
                <a:solidFill>
                  <a:srgbClr val="002060"/>
                </a:solidFill>
                <a:latin typeface="Times New Roman" pitchFamily="18" charset="0"/>
                <a:cs typeface="Times New Roman" pitchFamily="18" charset="0"/>
              </a:rPr>
              <a:t>:</a:t>
            </a:r>
          </a:p>
          <a:p>
            <a:endParaRPr lang="en-US" sz="3200" dirty="0">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2667000" y="1981201"/>
          <a:ext cx="6995160" cy="3429001"/>
        </p:xfrm>
        <a:graphic>
          <a:graphicData uri="http://schemas.openxmlformats.org/drawingml/2006/table">
            <a:tbl>
              <a:tblPr/>
              <a:tblGrid>
                <a:gridCol w="874395">
                  <a:extLst>
                    <a:ext uri="{9D8B030D-6E8A-4147-A177-3AD203B41FA5}">
                      <a16:colId xmlns:a16="http://schemas.microsoft.com/office/drawing/2014/main" val="20000"/>
                    </a:ext>
                  </a:extLst>
                </a:gridCol>
                <a:gridCol w="874395">
                  <a:extLst>
                    <a:ext uri="{9D8B030D-6E8A-4147-A177-3AD203B41FA5}">
                      <a16:colId xmlns:a16="http://schemas.microsoft.com/office/drawing/2014/main" val="20001"/>
                    </a:ext>
                  </a:extLst>
                </a:gridCol>
                <a:gridCol w="874395">
                  <a:extLst>
                    <a:ext uri="{9D8B030D-6E8A-4147-A177-3AD203B41FA5}">
                      <a16:colId xmlns:a16="http://schemas.microsoft.com/office/drawing/2014/main" val="20002"/>
                    </a:ext>
                  </a:extLst>
                </a:gridCol>
                <a:gridCol w="874395">
                  <a:extLst>
                    <a:ext uri="{9D8B030D-6E8A-4147-A177-3AD203B41FA5}">
                      <a16:colId xmlns:a16="http://schemas.microsoft.com/office/drawing/2014/main" val="20003"/>
                    </a:ext>
                  </a:extLst>
                </a:gridCol>
                <a:gridCol w="874395">
                  <a:extLst>
                    <a:ext uri="{9D8B030D-6E8A-4147-A177-3AD203B41FA5}">
                      <a16:colId xmlns:a16="http://schemas.microsoft.com/office/drawing/2014/main" val="20004"/>
                    </a:ext>
                  </a:extLst>
                </a:gridCol>
                <a:gridCol w="874395">
                  <a:extLst>
                    <a:ext uri="{9D8B030D-6E8A-4147-A177-3AD203B41FA5}">
                      <a16:colId xmlns:a16="http://schemas.microsoft.com/office/drawing/2014/main" val="20005"/>
                    </a:ext>
                  </a:extLst>
                </a:gridCol>
                <a:gridCol w="874395">
                  <a:extLst>
                    <a:ext uri="{9D8B030D-6E8A-4147-A177-3AD203B41FA5}">
                      <a16:colId xmlns:a16="http://schemas.microsoft.com/office/drawing/2014/main" val="20006"/>
                    </a:ext>
                  </a:extLst>
                </a:gridCol>
                <a:gridCol w="874395">
                  <a:extLst>
                    <a:ext uri="{9D8B030D-6E8A-4147-A177-3AD203B41FA5}">
                      <a16:colId xmlns:a16="http://schemas.microsoft.com/office/drawing/2014/main" val="20007"/>
                    </a:ext>
                  </a:extLst>
                </a:gridCol>
              </a:tblGrid>
              <a:tr h="361951">
                <a:tc>
                  <a:txBody>
                    <a:bodyPr/>
                    <a:lstStyle/>
                    <a:p>
                      <a:pPr algn="ctr">
                        <a:spcAft>
                          <a:spcPts val="0"/>
                        </a:spcAft>
                      </a:pPr>
                      <a:r>
                        <a:rPr lang="en-US" sz="1600" dirty="0" err="1">
                          <a:latin typeface="Times New Roman"/>
                          <a:ea typeface="Times New Roman"/>
                          <a:cs typeface="Times New Roman"/>
                        </a:rPr>
                        <a:t>Khóa</a:t>
                      </a:r>
                      <a:endParaRPr lang="en-US" sz="13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a:latin typeface="Times New Roman"/>
                          <a:ea typeface="Times New Roman"/>
                          <a:cs typeface="Times New Roman"/>
                        </a:rPr>
                        <a:t>Địa chỉ</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a:latin typeface="Times New Roman"/>
                          <a:ea typeface="Times New Roman"/>
                          <a:cs typeface="Times New Roman"/>
                        </a:rPr>
                        <a:t>Khóa</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a:latin typeface="Times New Roman"/>
                          <a:ea typeface="Times New Roman"/>
                          <a:cs typeface="Times New Roman"/>
                        </a:rPr>
                        <a:t>Địa chỉ</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a:latin typeface="Times New Roman"/>
                          <a:ea typeface="Times New Roman"/>
                          <a:cs typeface="Times New Roman"/>
                        </a:rPr>
                        <a:t>Khóa</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a:latin typeface="Times New Roman"/>
                          <a:ea typeface="Times New Roman"/>
                          <a:cs typeface="Times New Roman"/>
                        </a:rPr>
                        <a:t>Địa chỉ</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a:latin typeface="Times New Roman"/>
                          <a:ea typeface="Times New Roman"/>
                          <a:cs typeface="Times New Roman"/>
                        </a:rPr>
                        <a:t>Khóa</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a:latin typeface="Times New Roman"/>
                          <a:ea typeface="Times New Roman"/>
                          <a:cs typeface="Times New Roman"/>
                        </a:rPr>
                        <a:t>Địa chỉ</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8150">
                <a:tc>
                  <a:txBody>
                    <a:bodyPr/>
                    <a:lstStyle/>
                    <a:p>
                      <a:pPr algn="ctr">
                        <a:spcAft>
                          <a:spcPts val="0"/>
                        </a:spcAft>
                      </a:pPr>
                      <a:r>
                        <a:rPr lang="en-US" sz="1600">
                          <a:latin typeface="Times New Roman"/>
                          <a:ea typeface="Times New Roman"/>
                          <a:cs typeface="Times New Roman"/>
                        </a:rPr>
                        <a:t>a</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a:latin typeface="Times New Roman"/>
                          <a:ea typeface="Times New Roman"/>
                          <a:cs typeface="Times New Roman"/>
                        </a:rPr>
                        <a:t>0</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a:latin typeface="Times New Roman"/>
                          <a:ea typeface="Times New Roman"/>
                          <a:cs typeface="Times New Roman"/>
                        </a:rPr>
                        <a:t>h</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a:latin typeface="Times New Roman"/>
                          <a:ea typeface="Times New Roman"/>
                          <a:cs typeface="Times New Roman"/>
                        </a:rPr>
                        <a:t>7</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a:latin typeface="Times New Roman"/>
                          <a:ea typeface="Times New Roman"/>
                          <a:cs typeface="Times New Roman"/>
                        </a:rPr>
                        <a:t>o</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a:latin typeface="Times New Roman"/>
                          <a:ea typeface="Times New Roman"/>
                          <a:cs typeface="Times New Roman"/>
                        </a:rPr>
                        <a:t>14</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a:latin typeface="Times New Roman"/>
                          <a:ea typeface="Times New Roman"/>
                          <a:cs typeface="Times New Roman"/>
                        </a:rPr>
                        <a:t>v</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a:latin typeface="Times New Roman"/>
                          <a:ea typeface="Times New Roman"/>
                          <a:cs typeface="Times New Roman"/>
                        </a:rPr>
                        <a:t>21</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38150">
                <a:tc>
                  <a:txBody>
                    <a:bodyPr/>
                    <a:lstStyle/>
                    <a:p>
                      <a:pPr algn="ctr">
                        <a:spcAft>
                          <a:spcPts val="0"/>
                        </a:spcAft>
                      </a:pPr>
                      <a:r>
                        <a:rPr lang="en-US" sz="1600">
                          <a:latin typeface="Times New Roman"/>
                          <a:ea typeface="Times New Roman"/>
                          <a:cs typeface="Times New Roman"/>
                        </a:rPr>
                        <a:t>b</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dirty="0">
                          <a:latin typeface="Times New Roman"/>
                          <a:ea typeface="Times New Roman"/>
                          <a:cs typeface="Times New Roman"/>
                        </a:rPr>
                        <a:t>1</a:t>
                      </a:r>
                      <a:endParaRPr lang="en-US" sz="13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a:latin typeface="Times New Roman"/>
                          <a:ea typeface="Times New Roman"/>
                          <a:cs typeface="Times New Roman"/>
                        </a:rPr>
                        <a:t>i</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a:latin typeface="Times New Roman"/>
                          <a:ea typeface="Times New Roman"/>
                          <a:cs typeface="Times New Roman"/>
                        </a:rPr>
                        <a:t>8</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a:latin typeface="Times New Roman"/>
                          <a:ea typeface="Times New Roman"/>
                          <a:cs typeface="Times New Roman"/>
                        </a:rPr>
                        <a:t>p</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a:latin typeface="Times New Roman"/>
                          <a:ea typeface="Times New Roman"/>
                          <a:cs typeface="Times New Roman"/>
                        </a:rPr>
                        <a:t>15</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a:latin typeface="Times New Roman"/>
                          <a:ea typeface="Times New Roman"/>
                          <a:cs typeface="Times New Roman"/>
                        </a:rPr>
                        <a:t>w</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a:latin typeface="Times New Roman"/>
                          <a:ea typeface="Times New Roman"/>
                          <a:cs typeface="Times New Roman"/>
                        </a:rPr>
                        <a:t>22</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38150">
                <a:tc>
                  <a:txBody>
                    <a:bodyPr/>
                    <a:lstStyle/>
                    <a:p>
                      <a:pPr algn="ctr">
                        <a:spcAft>
                          <a:spcPts val="0"/>
                        </a:spcAft>
                      </a:pPr>
                      <a:r>
                        <a:rPr lang="en-US" sz="1600">
                          <a:latin typeface="Times New Roman"/>
                          <a:ea typeface="Times New Roman"/>
                          <a:cs typeface="Times New Roman"/>
                        </a:rPr>
                        <a:t>c</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a:latin typeface="Times New Roman"/>
                          <a:ea typeface="Times New Roman"/>
                          <a:cs typeface="Times New Roman"/>
                        </a:rPr>
                        <a:t>2</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a:latin typeface="Times New Roman"/>
                          <a:ea typeface="Times New Roman"/>
                          <a:cs typeface="Times New Roman"/>
                        </a:rPr>
                        <a:t>j</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a:latin typeface="Times New Roman"/>
                          <a:ea typeface="Times New Roman"/>
                          <a:cs typeface="Times New Roman"/>
                        </a:rPr>
                        <a:t>9</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a:latin typeface="Times New Roman"/>
                          <a:ea typeface="Times New Roman"/>
                          <a:cs typeface="Times New Roman"/>
                        </a:rPr>
                        <a:t>q</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a:latin typeface="Times New Roman"/>
                          <a:ea typeface="Times New Roman"/>
                          <a:cs typeface="Times New Roman"/>
                        </a:rPr>
                        <a:t>16</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a:latin typeface="Times New Roman"/>
                          <a:ea typeface="Times New Roman"/>
                          <a:cs typeface="Times New Roman"/>
                        </a:rPr>
                        <a:t>x</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a:latin typeface="Times New Roman"/>
                          <a:ea typeface="Times New Roman"/>
                          <a:cs typeface="Times New Roman"/>
                        </a:rPr>
                        <a:t>23</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38150">
                <a:tc>
                  <a:txBody>
                    <a:bodyPr/>
                    <a:lstStyle/>
                    <a:p>
                      <a:pPr algn="ctr">
                        <a:spcAft>
                          <a:spcPts val="0"/>
                        </a:spcAft>
                      </a:pPr>
                      <a:r>
                        <a:rPr lang="en-US" sz="1600">
                          <a:latin typeface="Times New Roman"/>
                          <a:ea typeface="Times New Roman"/>
                          <a:cs typeface="Times New Roman"/>
                        </a:rPr>
                        <a:t>d</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a:latin typeface="Times New Roman"/>
                          <a:ea typeface="Times New Roman"/>
                          <a:cs typeface="Times New Roman"/>
                        </a:rPr>
                        <a:t>3</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a:latin typeface="Times New Roman"/>
                          <a:ea typeface="Times New Roman"/>
                          <a:cs typeface="Times New Roman"/>
                        </a:rPr>
                        <a:t>k </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a:latin typeface="Times New Roman"/>
                          <a:ea typeface="Times New Roman"/>
                          <a:cs typeface="Times New Roman"/>
                        </a:rPr>
                        <a:t>10</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a:latin typeface="Times New Roman"/>
                          <a:ea typeface="Times New Roman"/>
                          <a:cs typeface="Times New Roman"/>
                        </a:rPr>
                        <a:t>r</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a:latin typeface="Times New Roman"/>
                          <a:ea typeface="Times New Roman"/>
                          <a:cs typeface="Times New Roman"/>
                        </a:rPr>
                        <a:t>17</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a:latin typeface="Times New Roman"/>
                          <a:ea typeface="Times New Roman"/>
                          <a:cs typeface="Times New Roman"/>
                        </a:rPr>
                        <a:t>y</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a:latin typeface="Times New Roman"/>
                          <a:ea typeface="Times New Roman"/>
                          <a:cs typeface="Times New Roman"/>
                        </a:rPr>
                        <a:t>24</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38150">
                <a:tc>
                  <a:txBody>
                    <a:bodyPr/>
                    <a:lstStyle/>
                    <a:p>
                      <a:pPr algn="ctr">
                        <a:spcAft>
                          <a:spcPts val="0"/>
                        </a:spcAft>
                      </a:pPr>
                      <a:r>
                        <a:rPr lang="en-US" sz="1600">
                          <a:latin typeface="Times New Roman"/>
                          <a:ea typeface="Times New Roman"/>
                          <a:cs typeface="Times New Roman"/>
                        </a:rPr>
                        <a:t>e</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a:latin typeface="Times New Roman"/>
                          <a:ea typeface="Times New Roman"/>
                          <a:cs typeface="Times New Roman"/>
                        </a:rPr>
                        <a:t>4</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a:latin typeface="Times New Roman"/>
                          <a:ea typeface="Times New Roman"/>
                          <a:cs typeface="Times New Roman"/>
                        </a:rPr>
                        <a:t>l</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a:latin typeface="Times New Roman"/>
                          <a:ea typeface="Times New Roman"/>
                          <a:cs typeface="Times New Roman"/>
                        </a:rPr>
                        <a:t>11</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a:latin typeface="Times New Roman"/>
                          <a:ea typeface="Times New Roman"/>
                          <a:cs typeface="Times New Roman"/>
                        </a:rPr>
                        <a:t>s</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a:latin typeface="Times New Roman"/>
                          <a:ea typeface="Times New Roman"/>
                          <a:cs typeface="Times New Roman"/>
                        </a:rPr>
                        <a:t>18</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a:latin typeface="Times New Roman"/>
                          <a:ea typeface="Times New Roman"/>
                          <a:cs typeface="Times New Roman"/>
                        </a:rPr>
                        <a:t>z</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a:latin typeface="Times New Roman"/>
                          <a:ea typeface="Times New Roman"/>
                          <a:cs typeface="Times New Roman"/>
                        </a:rPr>
                        <a:t>25</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38150">
                <a:tc>
                  <a:txBody>
                    <a:bodyPr/>
                    <a:lstStyle/>
                    <a:p>
                      <a:pPr algn="ctr">
                        <a:spcAft>
                          <a:spcPts val="0"/>
                        </a:spcAft>
                      </a:pPr>
                      <a:r>
                        <a:rPr lang="en-US" sz="1600">
                          <a:latin typeface="Times New Roman"/>
                          <a:ea typeface="Times New Roman"/>
                          <a:cs typeface="Times New Roman"/>
                        </a:rPr>
                        <a:t>f</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a:latin typeface="Times New Roman"/>
                          <a:ea typeface="Times New Roman"/>
                          <a:cs typeface="Times New Roman"/>
                        </a:rPr>
                        <a:t>5</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a:latin typeface="Times New Roman"/>
                          <a:ea typeface="Times New Roman"/>
                          <a:cs typeface="Times New Roman"/>
                        </a:rPr>
                        <a:t>m</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a:latin typeface="Times New Roman"/>
                          <a:ea typeface="Times New Roman"/>
                          <a:cs typeface="Times New Roman"/>
                        </a:rPr>
                        <a:t>12</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a:latin typeface="Times New Roman"/>
                          <a:ea typeface="Times New Roman"/>
                          <a:cs typeface="Times New Roman"/>
                        </a:rPr>
                        <a:t>t</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a:latin typeface="Times New Roman"/>
                          <a:ea typeface="Times New Roman"/>
                          <a:cs typeface="Times New Roman"/>
                        </a:rPr>
                        <a:t>19</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a:latin typeface="Times New Roman"/>
                          <a:ea typeface="Times New Roman"/>
                          <a:cs typeface="Times New Roman"/>
                        </a:rPr>
                        <a:t>/</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a:latin typeface="Times New Roman"/>
                          <a:ea typeface="Times New Roman"/>
                          <a:cs typeface="Times New Roman"/>
                        </a:rPr>
                        <a:t>/</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38150">
                <a:tc>
                  <a:txBody>
                    <a:bodyPr/>
                    <a:lstStyle/>
                    <a:p>
                      <a:pPr algn="ctr">
                        <a:spcAft>
                          <a:spcPts val="0"/>
                        </a:spcAft>
                      </a:pPr>
                      <a:r>
                        <a:rPr lang="en-US" sz="1600">
                          <a:latin typeface="Times New Roman"/>
                          <a:ea typeface="Times New Roman"/>
                          <a:cs typeface="Times New Roman"/>
                        </a:rPr>
                        <a:t>g</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a:latin typeface="Times New Roman"/>
                          <a:ea typeface="Times New Roman"/>
                          <a:cs typeface="Times New Roman"/>
                        </a:rPr>
                        <a:t>6</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a:latin typeface="Times New Roman"/>
                          <a:ea typeface="Times New Roman"/>
                          <a:cs typeface="Times New Roman"/>
                        </a:rPr>
                        <a:t>n</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a:latin typeface="Times New Roman"/>
                          <a:ea typeface="Times New Roman"/>
                          <a:cs typeface="Times New Roman"/>
                        </a:rPr>
                        <a:t>13</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a:latin typeface="Times New Roman"/>
                          <a:ea typeface="Times New Roman"/>
                          <a:cs typeface="Times New Roman"/>
                        </a:rPr>
                        <a:t>u</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a:latin typeface="Times New Roman"/>
                          <a:ea typeface="Times New Roman"/>
                          <a:cs typeface="Times New Roman"/>
                        </a:rPr>
                        <a:t>20</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a:latin typeface="Times New Roman"/>
                          <a:ea typeface="Times New Roman"/>
                          <a:cs typeface="Times New Roman"/>
                        </a:rPr>
                        <a:t>/</a:t>
                      </a:r>
                      <a:endParaRPr lang="en-US" sz="13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dirty="0">
                          <a:latin typeface="Times New Roman"/>
                          <a:ea typeface="Times New Roman"/>
                          <a:cs typeface="Times New Roman"/>
                        </a:rPr>
                        <a:t>/</a:t>
                      </a:r>
                      <a:endParaRPr lang="en-US" sz="13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844390389"/>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57400" y="685800"/>
            <a:ext cx="8001000" cy="5693866"/>
          </a:xfrm>
          <a:prstGeom prst="rect">
            <a:avLst/>
          </a:prstGeom>
          <a:noFill/>
        </p:spPr>
        <p:txBody>
          <a:bodyPr wrap="square" rtlCol="0">
            <a:spAutoFit/>
          </a:bodyPr>
          <a:lstStyle/>
          <a:p>
            <a:r>
              <a:rPr lang="en-US" sz="3200" b="1" dirty="0" err="1">
                <a:solidFill>
                  <a:srgbClr val="002060"/>
                </a:solidFill>
                <a:latin typeface="Times New Roman" pitchFamily="18" charset="0"/>
                <a:cs typeface="Times New Roman" pitchFamily="18" charset="0"/>
              </a:rPr>
              <a:t>Phương</a:t>
            </a:r>
            <a:r>
              <a:rPr lang="en-US" sz="3200" b="1" dirty="0">
                <a:solidFill>
                  <a:srgbClr val="002060"/>
                </a:solidFill>
                <a:latin typeface="Times New Roman" pitchFamily="18" charset="0"/>
                <a:cs typeface="Times New Roman" pitchFamily="18" charset="0"/>
              </a:rPr>
              <a:t> </a:t>
            </a:r>
            <a:r>
              <a:rPr lang="en-US" sz="3200" b="1" dirty="0" err="1">
                <a:solidFill>
                  <a:srgbClr val="002060"/>
                </a:solidFill>
                <a:latin typeface="Times New Roman" pitchFamily="18" charset="0"/>
                <a:cs typeface="Times New Roman" pitchFamily="18" charset="0"/>
              </a:rPr>
              <a:t>pháp</a:t>
            </a:r>
            <a:r>
              <a:rPr lang="en-US" sz="3200" b="1" dirty="0">
                <a:solidFill>
                  <a:srgbClr val="002060"/>
                </a:solidFill>
                <a:latin typeface="Times New Roman" pitchFamily="18" charset="0"/>
                <a:cs typeface="Times New Roman" pitchFamily="18" charset="0"/>
              </a:rPr>
              <a:t> chia:</a:t>
            </a:r>
          </a:p>
          <a:p>
            <a:endParaRPr lang="en-US" sz="3200" dirty="0">
              <a:latin typeface="Times New Roman" pitchFamily="18" charset="0"/>
              <a:cs typeface="Times New Roman" pitchFamily="18" charset="0"/>
            </a:endParaRPr>
          </a:p>
          <a:p>
            <a:endParaRPr lang="en-US" sz="3200" dirty="0">
              <a:latin typeface="Times New Roman" pitchFamily="18" charset="0"/>
              <a:cs typeface="Times New Roman" pitchFamily="18" charset="0"/>
            </a:endParaRPr>
          </a:p>
          <a:p>
            <a:r>
              <a:rPr lang="en-US" sz="2800" dirty="0" err="1">
                <a:latin typeface="Times New Roman" pitchFamily="18" charset="0"/>
                <a:cs typeface="Times New Roman" pitchFamily="18" charset="0"/>
              </a:rPr>
              <a:t>Trong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đó</a:t>
            </a:r>
            <a:r>
              <a:rPr lang="en-US" sz="2800" dirty="0">
                <a:latin typeface="Times New Roman" pitchFamily="18" charset="0"/>
                <a:cs typeface="Times New Roman" pitchFamily="18" charset="0"/>
              </a:rPr>
              <a:t>:</a:t>
            </a:r>
          </a:p>
          <a:p>
            <a:r>
              <a:rPr lang="en-US" sz="2800" b="1" dirty="0">
                <a:latin typeface="Times New Roman" pitchFamily="18" charset="0"/>
                <a:cs typeface="Times New Roman" pitchFamily="18" charset="0"/>
              </a:rPr>
              <a:t>h(k): </a:t>
            </a:r>
            <a:r>
              <a:rPr lang="en-US" sz="2800" dirty="0" err="1">
                <a:latin typeface="Times New Roman" pitchFamily="18" charset="0"/>
                <a:cs typeface="Times New Roman" pitchFamily="18" charset="0"/>
              </a:rPr>
              <a:t>là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địa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chỉ</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có</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giá</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trị</a:t>
            </a:r>
            <a:r>
              <a:rPr lang="en-US" sz="2800" dirty="0">
                <a:latin typeface="Times New Roman" pitchFamily="18" charset="0"/>
                <a:cs typeface="Times New Roman" pitchFamily="18" charset="0"/>
              </a:rPr>
              <a:t> 0;1;2;……;m-1</a:t>
            </a:r>
          </a:p>
          <a:p>
            <a:r>
              <a:rPr lang="en-US" sz="2800" b="1" dirty="0">
                <a:latin typeface="Times New Roman" pitchFamily="18" charset="0"/>
                <a:cs typeface="Times New Roman" pitchFamily="18" charset="0"/>
              </a:rPr>
              <a:t>k: </a:t>
            </a:r>
            <a:r>
              <a:rPr lang="en-US" sz="2800" dirty="0" err="1">
                <a:latin typeface="Times New Roman" pitchFamily="18" charset="0"/>
                <a:cs typeface="Times New Roman" pitchFamily="18" charset="0"/>
              </a:rPr>
              <a:t>là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khóa</a:t>
            </a:r>
            <a:endParaRPr lang="en-US" sz="2800" dirty="0">
              <a:latin typeface="Times New Roman" pitchFamily="18" charset="0"/>
              <a:cs typeface="Times New Roman" pitchFamily="18" charset="0"/>
            </a:endParaRPr>
          </a:p>
          <a:p>
            <a:r>
              <a:rPr lang="en-US" sz="2800" b="1" dirty="0">
                <a:latin typeface="Times New Roman" pitchFamily="18" charset="0"/>
                <a:cs typeface="Times New Roman" pitchFamily="18" charset="0"/>
              </a:rPr>
              <a:t>m: </a:t>
            </a:r>
            <a:r>
              <a:rPr lang="en-US" sz="2800" dirty="0" err="1">
                <a:latin typeface="Times New Roman" pitchFamily="18" charset="0"/>
                <a:cs typeface="Times New Roman" pitchFamily="18" charset="0"/>
              </a:rPr>
              <a:t>hằng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số</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bé</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hơn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kích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thướt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của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mảng</a:t>
            </a:r>
            <a:r>
              <a:rPr lang="en-US" sz="2800" dirty="0">
                <a:latin typeface="Times New Roman" pitchFamily="18" charset="0"/>
                <a:cs typeface="Times New Roman" pitchFamily="18" charset="0"/>
              </a:rPr>
              <a:t>)</a:t>
            </a:r>
          </a:p>
          <a:p>
            <a:r>
              <a:rPr lang="en-US" sz="2800" dirty="0" err="1">
                <a:latin typeface="Times New Roman" pitchFamily="18" charset="0"/>
                <a:cs typeface="Times New Roman" pitchFamily="18" charset="0"/>
              </a:rPr>
              <a:t>Vd</a:t>
            </a:r>
            <a:r>
              <a:rPr lang="en-US" sz="2800" dirty="0">
                <a:latin typeface="Times New Roman" pitchFamily="18" charset="0"/>
                <a:cs typeface="Times New Roman" pitchFamily="18" charset="0"/>
              </a:rPr>
              <a:t>:</a:t>
            </a:r>
          </a:p>
          <a:p>
            <a:endParaRPr lang="en-US" sz="3200" dirty="0">
              <a:latin typeface="Times New Roman" pitchFamily="18" charset="0"/>
              <a:cs typeface="Times New Roman" pitchFamily="18" charset="0"/>
            </a:endParaRPr>
          </a:p>
          <a:p>
            <a:endParaRPr lang="en-US" sz="3200" dirty="0">
              <a:latin typeface="Times New Roman" pitchFamily="18" charset="0"/>
              <a:cs typeface="Times New Roman" pitchFamily="18" charset="0"/>
            </a:endParaRPr>
          </a:p>
          <a:p>
            <a:endParaRPr lang="en-US" sz="3200" dirty="0">
              <a:latin typeface="Times New Roman" pitchFamily="18" charset="0"/>
              <a:cs typeface="Times New Roman" pitchFamily="18" charset="0"/>
            </a:endParaRPr>
          </a:p>
          <a:p>
            <a:endParaRPr lang="en-US" sz="3200" dirty="0">
              <a:latin typeface="Times New Roman" pitchFamily="18" charset="0"/>
              <a:cs typeface="Times New Roman" pitchFamily="18" charset="0"/>
            </a:endParaRPr>
          </a:p>
        </p:txBody>
      </p:sp>
      <p:sp>
        <p:nvSpPr>
          <p:cNvPr id="19458" name="Rectangle 2"/>
          <p:cNvSpPr>
            <a:spLocks noChangeArrowheads="1"/>
          </p:cNvSpPr>
          <p:nvPr/>
        </p:nvSpPr>
        <p:spPr bwMode="auto">
          <a:xfrm>
            <a:off x="4191000" y="1600200"/>
            <a:ext cx="2819400" cy="457200"/>
          </a:xfrm>
          <a:prstGeom prst="rect">
            <a:avLst/>
          </a:prstGeom>
          <a:solidFill>
            <a:srgbClr val="D6E3B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sz="2000" b="1" i="1" dirty="0">
                <a:solidFill>
                  <a:srgbClr val="000000"/>
                </a:solidFill>
                <a:latin typeface="TimesNewRoman" charset="0"/>
                <a:cs typeface="Arial" pitchFamily="34" charset="0"/>
              </a:rPr>
              <a:t>h</a:t>
            </a:r>
            <a:r>
              <a:rPr lang="en-US" sz="2000" b="1" i="1" dirty="0">
                <a:solidFill>
                  <a:srgbClr val="EC2C06"/>
                </a:solidFill>
                <a:latin typeface="TimesNewRoman" charset="0"/>
                <a:cs typeface="Arial" pitchFamily="34" charset="0"/>
              </a:rPr>
              <a:t>(</a:t>
            </a:r>
            <a:r>
              <a:rPr lang="en-US" sz="2000" b="1" i="1" dirty="0">
                <a:solidFill>
                  <a:srgbClr val="000000"/>
                </a:solidFill>
                <a:latin typeface="TimesNewRoman" charset="0"/>
                <a:cs typeface="Arial" pitchFamily="34" charset="0"/>
              </a:rPr>
              <a:t>k</a:t>
            </a:r>
            <a:r>
              <a:rPr lang="en-US" sz="2000" b="1" i="1" dirty="0">
                <a:solidFill>
                  <a:srgbClr val="EC2C06"/>
                </a:solidFill>
                <a:latin typeface="TimesNewRoman" charset="0"/>
                <a:cs typeface="Arial" pitchFamily="34" charset="0"/>
              </a:rPr>
              <a:t>) = </a:t>
            </a:r>
            <a:r>
              <a:rPr lang="en-US" sz="2000" b="1" i="1" dirty="0">
                <a:solidFill>
                  <a:srgbClr val="000000"/>
                </a:solidFill>
                <a:latin typeface="TimesNewRoman" charset="0"/>
                <a:cs typeface="Arial" pitchFamily="34" charset="0"/>
              </a:rPr>
              <a:t>k % m</a:t>
            </a:r>
            <a:br>
              <a:rPr lang="en-US" sz="2000" b="1" i="1" dirty="0">
                <a:solidFill>
                  <a:srgbClr val="000000"/>
                </a:solidFill>
                <a:latin typeface="TimesNewRoman" charset="0"/>
                <a:cs typeface="Arial" pitchFamily="34" charset="0"/>
              </a:rPr>
            </a:br>
            <a:endParaRPr lang="en-US" sz="2000" dirty="0">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655058775"/>
              </p:ext>
            </p:extLst>
          </p:nvPr>
        </p:nvGraphicFramePr>
        <p:xfrm>
          <a:off x="3429000" y="4114800"/>
          <a:ext cx="4064000" cy="22860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tblGrid>
              <a:tr h="370840">
                <a:tc gridSpan="2">
                  <a:txBody>
                    <a:bodyPr/>
                    <a:lstStyle/>
                    <a:p>
                      <a:pPr algn="ctr"/>
                      <a:r>
                        <a:rPr lang="en-US" sz="2400" b="0" dirty="0">
                          <a:solidFill>
                            <a:schemeClr val="tx1"/>
                          </a:solidFill>
                          <a:latin typeface="Times New Roman" pitchFamily="18" charset="0"/>
                          <a:cs typeface="Times New Roman" pitchFamily="18" charset="0"/>
                        </a:rPr>
                        <a:t>m=100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ctr"/>
                      <a:r>
                        <a:rPr lang="en-US" sz="2400" dirty="0" err="1">
                          <a:latin typeface="Times New Roman" pitchFamily="18" charset="0"/>
                          <a:cs typeface="Times New Roman" pitchFamily="18" charset="0"/>
                        </a:rPr>
                        <a:t>Khóa</a:t>
                      </a:r>
                      <a:r>
                        <a:rPr lang="en-US" sz="2400" dirty="0">
                          <a:latin typeface="Times New Roman" pitchFamily="18" charset="0"/>
                          <a:cs typeface="Times New Roman" pitchFamily="18" charset="0"/>
                        </a:rPr>
                        <a:t> (k)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err="1">
                          <a:latin typeface="Times New Roman" pitchFamily="18" charset="0"/>
                          <a:cs typeface="Times New Roman" pitchFamily="18" charset="0"/>
                        </a:rPr>
                        <a:t>Địa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chỉ</a:t>
                      </a:r>
                      <a:r>
                        <a:rPr lang="en-US" sz="2400" dirty="0">
                          <a:latin typeface="Times New Roman" pitchFamily="18" charset="0"/>
                          <a:cs typeface="Times New Roman" pitchFamily="18" charset="0"/>
                        </a:rPr>
                        <a:t> (h(k))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sz="2400" dirty="0">
                          <a:latin typeface="Times New Roman" pitchFamily="18" charset="0"/>
                          <a:cs typeface="Times New Roman" pitchFamily="18" charset="0"/>
                        </a:rPr>
                        <a:t>325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latin typeface="Times New Roman" pitchFamily="18" charset="0"/>
                          <a:cs typeface="Times New Roman" pitchFamily="18"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r>
                        <a:rPr lang="en-US" sz="2400" dirty="0">
                          <a:latin typeface="Times New Roman" pitchFamily="18" charset="0"/>
                          <a:cs typeface="Times New Roman" pitchFamily="18" charset="0"/>
                        </a:rPr>
                        <a:t>125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latin typeface="Times New Roman" pitchFamily="18" charset="0"/>
                          <a:cs typeface="Times New Roman" pitchFamily="18"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lgn="ctr"/>
                      <a:r>
                        <a:rPr lang="en-US" sz="2400" dirty="0">
                          <a:latin typeface="Times New Roman" pitchFamily="18" charset="0"/>
                          <a:cs typeface="Times New Roman" pitchFamily="18" charset="0"/>
                        </a:rPr>
                        <a:t>147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latin typeface="Times New Roman" pitchFamily="18" charset="0"/>
                          <a:cs typeface="Times New Roman" pitchFamily="18" charset="0"/>
                        </a:rPr>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649638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0" y="381000"/>
            <a:ext cx="7772400" cy="4154984"/>
          </a:xfrm>
          <a:prstGeom prst="rect">
            <a:avLst/>
          </a:prstGeom>
          <a:noFill/>
        </p:spPr>
        <p:txBody>
          <a:bodyPr wrap="square" rtlCol="0">
            <a:spAutoFit/>
          </a:bodyPr>
          <a:lstStyle/>
          <a:p>
            <a:r>
              <a:rPr lang="en-US" sz="3200" dirty="0" err="1">
                <a:solidFill>
                  <a:srgbClr val="002060"/>
                </a:solidFill>
                <a:latin typeface="Times New Roman" pitchFamily="18" charset="0"/>
                <a:cs typeface="Times New Roman" pitchFamily="18" charset="0"/>
              </a:rPr>
              <a:t>Phương</a:t>
            </a:r>
            <a:r>
              <a:rPr lang="en-US" sz="3200" dirty="0">
                <a:solidFill>
                  <a:srgbClr val="002060"/>
                </a:solidFill>
                <a:latin typeface="Times New Roman" pitchFamily="18" charset="0"/>
                <a:cs typeface="Times New Roman" pitchFamily="18" charset="0"/>
              </a:rPr>
              <a:t> </a:t>
            </a:r>
            <a:r>
              <a:rPr lang="en-US" sz="3200" dirty="0" err="1">
                <a:solidFill>
                  <a:srgbClr val="002060"/>
                </a:solidFill>
                <a:latin typeface="Times New Roman" pitchFamily="18" charset="0"/>
                <a:cs typeface="Times New Roman" pitchFamily="18" charset="0"/>
              </a:rPr>
              <a:t>pháp</a:t>
            </a:r>
            <a:r>
              <a:rPr lang="en-US" sz="3200" dirty="0">
                <a:solidFill>
                  <a:srgbClr val="002060"/>
                </a:solidFill>
                <a:latin typeface="Times New Roman" pitchFamily="18" charset="0"/>
                <a:cs typeface="Times New Roman" pitchFamily="18" charset="0"/>
              </a:rPr>
              <a:t> </a:t>
            </a:r>
            <a:r>
              <a:rPr lang="en-US" sz="3200" dirty="0" err="1">
                <a:solidFill>
                  <a:srgbClr val="002060"/>
                </a:solidFill>
                <a:latin typeface="Times New Roman" pitchFamily="18" charset="0"/>
                <a:cs typeface="Times New Roman" pitchFamily="18" charset="0"/>
              </a:rPr>
              <a:t>nhân</a:t>
            </a:r>
            <a:r>
              <a:rPr lang="en-US" sz="3200" dirty="0">
                <a:solidFill>
                  <a:srgbClr val="002060"/>
                </a:solidFill>
                <a:latin typeface="Times New Roman" pitchFamily="18" charset="0"/>
                <a:cs typeface="Times New Roman" pitchFamily="18" charset="0"/>
              </a:rPr>
              <a:t>:</a:t>
            </a:r>
          </a:p>
          <a:p>
            <a:endParaRPr lang="en-US" sz="3200" dirty="0">
              <a:latin typeface="Times New Roman" pitchFamily="18" charset="0"/>
              <a:cs typeface="Times New Roman" pitchFamily="18" charset="0"/>
            </a:endParaRPr>
          </a:p>
          <a:p>
            <a:endParaRPr lang="en-US" sz="3200" dirty="0">
              <a:latin typeface="Times New Roman" pitchFamily="18" charset="0"/>
              <a:cs typeface="Times New Roman" pitchFamily="18" charset="0"/>
            </a:endParaRPr>
          </a:p>
          <a:p>
            <a:r>
              <a:rPr lang="en-US" sz="2400" dirty="0" err="1">
                <a:latin typeface="Times New Roman" pitchFamily="18" charset="0"/>
                <a:cs typeface="Times New Roman" pitchFamily="18" charset="0"/>
              </a:rPr>
              <a:t>Trong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đó</a:t>
            </a:r>
            <a:r>
              <a:rPr lang="en-US" sz="2400" dirty="0">
                <a:latin typeface="Times New Roman" pitchFamily="18" charset="0"/>
                <a:cs typeface="Times New Roman" pitchFamily="18" charset="0"/>
              </a:rPr>
              <a:t>:</a:t>
            </a:r>
          </a:p>
          <a:p>
            <a:r>
              <a:rPr lang="en-US" sz="2400" b="1" dirty="0">
                <a:latin typeface="Times New Roman" pitchFamily="18" charset="0"/>
                <a:cs typeface="Times New Roman" pitchFamily="18" charset="0"/>
              </a:rPr>
              <a:t>h(k)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địa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chỉ</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hằng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bé</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hơn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kích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thướt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mảng</a:t>
            </a:r>
            <a:r>
              <a:rPr lang="en-US" sz="2400" dirty="0">
                <a:latin typeface="Times New Roman" pitchFamily="18" charset="0"/>
                <a:cs typeface="Times New Roman" pitchFamily="18" charset="0"/>
              </a:rPr>
              <a:t>)</a:t>
            </a:r>
          </a:p>
          <a:p>
            <a:r>
              <a:rPr lang="en-US" sz="2400" b="1" dirty="0">
                <a:latin typeface="Times New Roman" pitchFamily="18" charset="0"/>
                <a:cs typeface="Times New Roman" pitchFamily="18" charset="0"/>
              </a:rPr>
              <a:t>k</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khóa</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hằng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0 ≤ A≤ 1</a:t>
            </a:r>
          </a:p>
          <a:p>
            <a:endParaRPr lang="en-US" sz="2400" dirty="0">
              <a:latin typeface="Times New Roman" pitchFamily="18" charset="0"/>
              <a:cs typeface="Times New Roman" pitchFamily="18" charset="0"/>
            </a:endParaRPr>
          </a:p>
          <a:p>
            <a:r>
              <a:rPr lang="en-US" sz="2400" dirty="0" err="1">
                <a:latin typeface="Times New Roman" pitchFamily="18" charset="0"/>
                <a:cs typeface="Times New Roman" pitchFamily="18" charset="0"/>
              </a:rPr>
              <a:t>Ví</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dụ</a:t>
            </a:r>
            <a:r>
              <a:rPr lang="en-US" sz="2400" dirty="0">
                <a:latin typeface="Times New Roman" pitchFamily="18" charset="0"/>
                <a:cs typeface="Times New Roman" pitchFamily="18" charset="0"/>
              </a:rPr>
              <a:t>:</a:t>
            </a:r>
          </a:p>
        </p:txBody>
      </p:sp>
      <p:sp>
        <p:nvSpPr>
          <p:cNvPr id="20482" name="Rectangle 2"/>
          <p:cNvSpPr>
            <a:spLocks noChangeArrowheads="1"/>
          </p:cNvSpPr>
          <p:nvPr/>
        </p:nvSpPr>
        <p:spPr bwMode="auto">
          <a:xfrm>
            <a:off x="4191000" y="1524000"/>
            <a:ext cx="3295650" cy="457200"/>
          </a:xfrm>
          <a:prstGeom prst="rect">
            <a:avLst/>
          </a:prstGeom>
          <a:solidFill>
            <a:srgbClr val="D6E3B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sz="2000" b="1" dirty="0">
                <a:solidFill>
                  <a:srgbClr val="000000"/>
                </a:solidFill>
                <a:latin typeface="TimesNewRoman" charset="0"/>
                <a:cs typeface="Arial" pitchFamily="34" charset="0"/>
              </a:rPr>
              <a:t>h</a:t>
            </a:r>
            <a:r>
              <a:rPr lang="en-US" sz="2000" b="1" dirty="0">
                <a:solidFill>
                  <a:srgbClr val="EC2C06"/>
                </a:solidFill>
                <a:latin typeface="TimesNewRoman" charset="0"/>
                <a:cs typeface="Arial" pitchFamily="34" charset="0"/>
              </a:rPr>
              <a:t>(</a:t>
            </a:r>
            <a:r>
              <a:rPr lang="en-US" sz="2000" b="1" dirty="0">
                <a:solidFill>
                  <a:srgbClr val="000000"/>
                </a:solidFill>
                <a:latin typeface="TimesNewRoman" charset="0"/>
                <a:cs typeface="Arial" pitchFamily="34" charset="0"/>
              </a:rPr>
              <a:t>k</a:t>
            </a:r>
            <a:r>
              <a:rPr lang="en-US" sz="2000" b="1" dirty="0">
                <a:solidFill>
                  <a:srgbClr val="EC2C06"/>
                </a:solidFill>
                <a:latin typeface="TimesNewRoman" charset="0"/>
                <a:cs typeface="Arial" pitchFamily="34" charset="0"/>
              </a:rPr>
              <a:t>) = | </a:t>
            </a:r>
            <a:r>
              <a:rPr lang="en-US" sz="2000" b="1" dirty="0">
                <a:solidFill>
                  <a:srgbClr val="000000"/>
                </a:solidFill>
                <a:latin typeface="TimesNewRoman" charset="0"/>
                <a:cs typeface="Arial" pitchFamily="34" charset="0"/>
              </a:rPr>
              <a:t>m</a:t>
            </a:r>
            <a:r>
              <a:rPr lang="en-US" sz="2000" b="1" dirty="0">
                <a:solidFill>
                  <a:srgbClr val="EC2C06"/>
                </a:solidFill>
                <a:latin typeface="TimesNewRoman" charset="0"/>
                <a:cs typeface="Arial" pitchFamily="34" charset="0"/>
              </a:rPr>
              <a:t>*(</a:t>
            </a:r>
            <a:r>
              <a:rPr lang="en-US" sz="2000" b="1" dirty="0">
                <a:solidFill>
                  <a:srgbClr val="000000"/>
                </a:solidFill>
                <a:latin typeface="TimesNewRoman" charset="0"/>
                <a:cs typeface="Arial" pitchFamily="34" charset="0"/>
              </a:rPr>
              <a:t>k</a:t>
            </a:r>
            <a:r>
              <a:rPr lang="en-US" sz="2000" b="1" dirty="0">
                <a:solidFill>
                  <a:srgbClr val="EC2C06"/>
                </a:solidFill>
                <a:latin typeface="TimesNewRoman" charset="0"/>
                <a:cs typeface="Arial" pitchFamily="34" charset="0"/>
              </a:rPr>
              <a:t>*</a:t>
            </a:r>
            <a:r>
              <a:rPr lang="en-US" sz="2000" b="1" dirty="0">
                <a:solidFill>
                  <a:srgbClr val="000000"/>
                </a:solidFill>
                <a:latin typeface="TimesNewRoman" charset="0"/>
                <a:cs typeface="Arial" pitchFamily="34" charset="0"/>
              </a:rPr>
              <a:t>A </a:t>
            </a:r>
            <a:r>
              <a:rPr lang="en-US" sz="2000" b="1" dirty="0">
                <a:solidFill>
                  <a:srgbClr val="EC2C06"/>
                </a:solidFill>
                <a:latin typeface="TimesNewRoman" charset="0"/>
                <a:cs typeface="Arial" pitchFamily="34" charset="0"/>
              </a:rPr>
              <a:t>% </a:t>
            </a:r>
            <a:r>
              <a:rPr lang="en-US" sz="2000" b="1" dirty="0">
                <a:solidFill>
                  <a:srgbClr val="000000"/>
                </a:solidFill>
                <a:latin typeface="TimesNewRoman" charset="0"/>
                <a:cs typeface="Arial" pitchFamily="34" charset="0"/>
              </a:rPr>
              <a:t>1</a:t>
            </a:r>
            <a:r>
              <a:rPr lang="en-US" sz="2000" b="1" dirty="0">
                <a:solidFill>
                  <a:srgbClr val="EC2C06"/>
                </a:solidFill>
                <a:latin typeface="TimesNewRoman" charset="0"/>
                <a:cs typeface="Arial" pitchFamily="34" charset="0"/>
              </a:rPr>
              <a:t>) |</a:t>
            </a:r>
            <a:endParaRPr lang="en-US" sz="2000" dirty="0">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419561794"/>
              </p:ext>
            </p:extLst>
          </p:nvPr>
        </p:nvGraphicFramePr>
        <p:xfrm>
          <a:off x="4267200" y="4191000"/>
          <a:ext cx="2743200" cy="185420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tblGrid>
              <a:tr h="370840">
                <a:tc gridSpan="2">
                  <a:txBody>
                    <a:bodyPr/>
                    <a:lstStyle/>
                    <a:p>
                      <a:pPr algn="ctr"/>
                      <a:r>
                        <a:rPr lang="en-US" b="0" dirty="0">
                          <a:solidFill>
                            <a:schemeClr val="tx1"/>
                          </a:solidFill>
                          <a:latin typeface="Times New Roman" pitchFamily="18" charset="0"/>
                          <a:cs typeface="Times New Roman" pitchFamily="18" charset="0"/>
                        </a:rPr>
                        <a:t>m=100</a:t>
                      </a:r>
                      <a:r>
                        <a:rPr lang="en-US" b="0" baseline="0" dirty="0">
                          <a:solidFill>
                            <a:schemeClr val="tx1"/>
                          </a:solidFill>
                          <a:latin typeface="Times New Roman" pitchFamily="18" charset="0"/>
                          <a:cs typeface="Times New Roman" pitchFamily="18" charset="0"/>
                        </a:rPr>
                        <a:t> ; A=0.61803</a:t>
                      </a:r>
                      <a:endParaRPr lang="en-US"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ctr"/>
                      <a:r>
                        <a:rPr lang="en-US" dirty="0" err="1"/>
                        <a:t>Khóa</a:t>
                      </a:r>
                      <a:r>
                        <a:rPr lang="en-US" baseline="0" dirty="0"/>
                        <a:t> (k)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err="1"/>
                        <a:t>Địa</a:t>
                      </a:r>
                      <a:r>
                        <a:rPr lang="en-US" baseline="0" dirty="0"/>
                        <a:t> </a:t>
                      </a:r>
                      <a:r>
                        <a:rPr lang="en-US" baseline="0" dirty="0" err="1"/>
                        <a:t>chỉ</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dirty="0"/>
                        <a:t>325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r>
                        <a:rPr lang="en-US" dirty="0"/>
                        <a:t>125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lgn="ctr"/>
                      <a:r>
                        <a:rPr lang="en-US" dirty="0"/>
                        <a:t>147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5165639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1337" y="3326296"/>
            <a:ext cx="2301323" cy="2301323"/>
          </a:xfrm>
          <a:prstGeom prst="rect">
            <a:avLst/>
          </a:prstGeom>
        </p:spPr>
      </p:pic>
      <p:sp>
        <p:nvSpPr>
          <p:cNvPr id="4" name="Cloud Callout 3"/>
          <p:cNvSpPr/>
          <p:nvPr/>
        </p:nvSpPr>
        <p:spPr>
          <a:xfrm>
            <a:off x="0" y="-92766"/>
            <a:ext cx="3507272" cy="2835965"/>
          </a:xfrm>
          <a:prstGeom prst="cloudCallout">
            <a:avLst>
              <a:gd name="adj1" fmla="val 57885"/>
              <a:gd name="adj2" fmla="val 6370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err="1" smtClean="0">
                <a:latin typeface="Times New Roman" panose="02020603050405020304" pitchFamily="18" charset="0"/>
                <a:cs typeface="Times New Roman" panose="02020603050405020304" pitchFamily="18" charset="0"/>
              </a:rPr>
              <a:t>Thế</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nào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1 </a:t>
            </a:r>
            <a:r>
              <a:rPr lang="en-US" sz="2800" dirty="0" err="1" smtClean="0">
                <a:latin typeface="Times New Roman" panose="02020603050405020304" pitchFamily="18" charset="0"/>
                <a:cs typeface="Times New Roman" panose="02020603050405020304" pitchFamily="18" charset="0"/>
              </a:rPr>
              <a:t>hàm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băm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lý</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tưởng</a:t>
            </a:r>
            <a:endParaRPr lang="en-US" sz="2000" dirty="0">
              <a:latin typeface="Times New Roman" panose="02020603050405020304" pitchFamily="18" charset="0"/>
              <a:cs typeface="Times New Roman" panose="02020603050405020304" pitchFamily="18" charset="0"/>
            </a:endParaRPr>
          </a:p>
        </p:txBody>
      </p:sp>
      <p:sp>
        <p:nvSpPr>
          <p:cNvPr id="13" name="TextBox 12"/>
          <p:cNvSpPr txBox="1"/>
          <p:nvPr/>
        </p:nvSpPr>
        <p:spPr>
          <a:xfrm flipH="1">
            <a:off x="5552660" y="1746294"/>
            <a:ext cx="6239006" cy="4708981"/>
          </a:xfrm>
          <a:prstGeom prst="rect">
            <a:avLst/>
          </a:prstGeom>
          <a:noFill/>
        </p:spPr>
        <p:txBody>
          <a:bodyPr wrap="square" rtlCol="0">
            <a:spAutoFit/>
          </a:bodyPr>
          <a:lstStyle/>
          <a:p>
            <a:r>
              <a:rPr lang="en-US" sz="2000" dirty="0" smtClean="0">
                <a:solidFill>
                  <a:schemeClr val="bg1"/>
                </a:solidFill>
              </a:rPr>
              <a:t>+</a:t>
            </a:r>
            <a:r>
              <a:rPr lang="vi-VN" sz="2000" dirty="0" smtClean="0">
                <a:solidFill>
                  <a:schemeClr val="bg1"/>
                </a:solidFill>
              </a:rPr>
              <a:t>Dễ </a:t>
            </a:r>
            <a:r>
              <a:rPr lang="vi-VN" sz="2000" dirty="0">
                <a:solidFill>
                  <a:schemeClr val="bg1"/>
                </a:solidFill>
              </a:rPr>
              <a:t>tính toán: Nó phải dễ tính toán và bản thân nó không phải là một thuật toán </a:t>
            </a:r>
            <a:endParaRPr lang="en-US" sz="2000" dirty="0" smtClean="0">
              <a:solidFill>
                <a:schemeClr val="bg1"/>
              </a:solidFill>
            </a:endParaRPr>
          </a:p>
          <a:p>
            <a:r>
              <a:rPr lang="en-US" sz="2000" dirty="0" smtClean="0">
                <a:solidFill>
                  <a:schemeClr val="bg1"/>
                </a:solidFill>
              </a:rPr>
              <a:t>+</a:t>
            </a:r>
            <a:r>
              <a:rPr lang="vi-VN" sz="2000" dirty="0" smtClean="0">
                <a:solidFill>
                  <a:schemeClr val="bg1"/>
                </a:solidFill>
              </a:rPr>
              <a:t>Phân </a:t>
            </a:r>
            <a:r>
              <a:rPr lang="vi-VN" sz="2000" dirty="0">
                <a:solidFill>
                  <a:schemeClr val="bg1"/>
                </a:solidFill>
              </a:rPr>
              <a:t>bố đồng đều: Nó cần phải phân phối đồng đều trên bảng băm, không xảy ra việc tập trung thành các cụm </a:t>
            </a:r>
            <a:endParaRPr lang="en-US" sz="2000" dirty="0" smtClean="0">
              <a:solidFill>
                <a:schemeClr val="bg1"/>
              </a:solidFill>
            </a:endParaRPr>
          </a:p>
          <a:p>
            <a:r>
              <a:rPr lang="en-US" sz="2000" dirty="0">
                <a:solidFill>
                  <a:schemeClr val="bg1"/>
                </a:solidFill>
              </a:rPr>
              <a:t>+</a:t>
            </a:r>
            <a:r>
              <a:rPr lang="vi-VN" sz="2000" dirty="0" smtClean="0">
                <a:solidFill>
                  <a:schemeClr val="bg1"/>
                </a:solidFill>
              </a:rPr>
              <a:t>Ít </a:t>
            </a:r>
            <a:r>
              <a:rPr lang="vi-VN" sz="2000" dirty="0">
                <a:solidFill>
                  <a:schemeClr val="bg1"/>
                </a:solidFill>
              </a:rPr>
              <a:t>va chạm: Va chạm xảy ra khi các cặp phần tử được ánh xạ tới cùng một giá trị băm </a:t>
            </a:r>
            <a:endParaRPr lang="en-US" sz="2000" dirty="0" smtClean="0">
              <a:solidFill>
                <a:schemeClr val="bg1"/>
              </a:solidFill>
            </a:endParaRPr>
          </a:p>
          <a:p>
            <a:endParaRPr lang="en-US" sz="2000" dirty="0">
              <a:solidFill>
                <a:schemeClr val="bg1"/>
              </a:solidFill>
            </a:endParaRPr>
          </a:p>
          <a:p>
            <a:endParaRPr lang="en-US" sz="2000" dirty="0" smtClean="0">
              <a:solidFill>
                <a:schemeClr val="bg1"/>
              </a:solidFill>
            </a:endParaRPr>
          </a:p>
          <a:p>
            <a:endParaRPr lang="en-US" sz="2000" dirty="0">
              <a:solidFill>
                <a:schemeClr val="bg1"/>
              </a:solidFill>
            </a:endParaRPr>
          </a:p>
          <a:p>
            <a:endParaRPr lang="en-US" sz="2000" dirty="0" smtClean="0">
              <a:solidFill>
                <a:schemeClr val="bg1"/>
              </a:solidFill>
            </a:endParaRPr>
          </a:p>
          <a:p>
            <a:r>
              <a:rPr lang="vi-VN" sz="2000" dirty="0" smtClean="0">
                <a:solidFill>
                  <a:schemeClr val="bg1"/>
                </a:solidFill>
              </a:rPr>
              <a:t>Chú </a:t>
            </a:r>
            <a:r>
              <a:rPr lang="vi-VN" sz="2000" dirty="0">
                <a:solidFill>
                  <a:schemeClr val="bg1"/>
                </a:solidFill>
              </a:rPr>
              <a:t>ý: Bất kể hàm băm có tốt đên đâu, va chạm vẫn có thể xảy ra. Vì vậy, để duy trì hiệu suất của bảng băm, điều quan trọng là phải quản lý va chạm thông qua các kỹ thuật giải quyết va chạm.</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67295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000" y="457201"/>
            <a:ext cx="7620000" cy="584775"/>
          </a:xfrm>
          <a:prstGeom prst="rect">
            <a:avLst/>
          </a:prstGeom>
          <a:noFill/>
        </p:spPr>
        <p:txBody>
          <a:bodyPr wrap="square" rtlCol="0">
            <a:spAutoFit/>
          </a:bodyPr>
          <a:lstStyle/>
          <a:p>
            <a:r>
              <a:rPr lang="en-US" sz="3200" dirty="0" err="1">
                <a:solidFill>
                  <a:srgbClr val="002060"/>
                </a:solidFill>
                <a:latin typeface="Times New Roman" pitchFamily="18" charset="0"/>
                <a:cs typeface="Times New Roman" pitchFamily="18" charset="0"/>
              </a:rPr>
              <a:t>Phương</a:t>
            </a:r>
            <a:r>
              <a:rPr lang="en-US" sz="3200" dirty="0">
                <a:solidFill>
                  <a:srgbClr val="002060"/>
                </a:solidFill>
                <a:latin typeface="Times New Roman" pitchFamily="18" charset="0"/>
                <a:cs typeface="Times New Roman" pitchFamily="18" charset="0"/>
              </a:rPr>
              <a:t> </a:t>
            </a:r>
            <a:r>
              <a:rPr lang="en-US" sz="3200" dirty="0" err="1">
                <a:solidFill>
                  <a:srgbClr val="002060"/>
                </a:solidFill>
                <a:latin typeface="Times New Roman" pitchFamily="18" charset="0"/>
                <a:cs typeface="Times New Roman" pitchFamily="18" charset="0"/>
              </a:rPr>
              <a:t>pháp</a:t>
            </a:r>
            <a:r>
              <a:rPr lang="en-US" sz="3200" dirty="0">
                <a:solidFill>
                  <a:srgbClr val="002060"/>
                </a:solidFill>
                <a:latin typeface="Times New Roman" pitchFamily="18" charset="0"/>
                <a:cs typeface="Times New Roman" pitchFamily="18" charset="0"/>
              </a:rPr>
              <a:t> </a:t>
            </a:r>
            <a:r>
              <a:rPr lang="en-US" sz="3200" dirty="0" err="1">
                <a:solidFill>
                  <a:srgbClr val="002060"/>
                </a:solidFill>
                <a:latin typeface="Times New Roman" pitchFamily="18" charset="0"/>
                <a:cs typeface="Times New Roman" pitchFamily="18" charset="0"/>
              </a:rPr>
              <a:t>giải</a:t>
            </a:r>
            <a:r>
              <a:rPr lang="en-US" sz="3200" dirty="0">
                <a:solidFill>
                  <a:srgbClr val="002060"/>
                </a:solidFill>
                <a:latin typeface="Times New Roman" pitchFamily="18" charset="0"/>
                <a:cs typeface="Times New Roman" pitchFamily="18" charset="0"/>
              </a:rPr>
              <a:t> </a:t>
            </a:r>
            <a:r>
              <a:rPr lang="en-US" sz="3200" dirty="0" err="1">
                <a:solidFill>
                  <a:srgbClr val="002060"/>
                </a:solidFill>
                <a:latin typeface="Times New Roman" pitchFamily="18" charset="0"/>
                <a:cs typeface="Times New Roman" pitchFamily="18" charset="0"/>
              </a:rPr>
              <a:t>quyết</a:t>
            </a:r>
            <a:r>
              <a:rPr lang="en-US" sz="3200" dirty="0">
                <a:solidFill>
                  <a:srgbClr val="002060"/>
                </a:solidFill>
                <a:latin typeface="Times New Roman" pitchFamily="18" charset="0"/>
                <a:cs typeface="Times New Roman" pitchFamily="18" charset="0"/>
              </a:rPr>
              <a:t> </a:t>
            </a:r>
            <a:r>
              <a:rPr lang="en-US" sz="3200" dirty="0" err="1">
                <a:solidFill>
                  <a:srgbClr val="002060"/>
                </a:solidFill>
                <a:latin typeface="Times New Roman" pitchFamily="18" charset="0"/>
                <a:cs typeface="Times New Roman" pitchFamily="18" charset="0"/>
              </a:rPr>
              <a:t>đụng</a:t>
            </a:r>
            <a:r>
              <a:rPr lang="en-US" sz="3200" dirty="0">
                <a:solidFill>
                  <a:srgbClr val="002060"/>
                </a:solidFill>
                <a:latin typeface="Times New Roman" pitchFamily="18" charset="0"/>
                <a:cs typeface="Times New Roman" pitchFamily="18" charset="0"/>
              </a:rPr>
              <a:t> </a:t>
            </a:r>
            <a:r>
              <a:rPr lang="en-US" sz="3200" dirty="0" err="1">
                <a:solidFill>
                  <a:srgbClr val="002060"/>
                </a:solidFill>
                <a:latin typeface="Times New Roman" pitchFamily="18" charset="0"/>
                <a:cs typeface="Times New Roman" pitchFamily="18" charset="0"/>
              </a:rPr>
              <a:t>độ</a:t>
            </a:r>
            <a:r>
              <a:rPr lang="en-US" sz="3200" dirty="0">
                <a:solidFill>
                  <a:srgbClr val="002060"/>
                </a:solidFill>
                <a:latin typeface="Times New Roman" pitchFamily="18" charset="0"/>
                <a:cs typeface="Times New Roman" pitchFamily="18" charset="0"/>
              </a:rPr>
              <a:t>:</a:t>
            </a:r>
          </a:p>
        </p:txBody>
      </p:sp>
      <p:graphicFrame>
        <p:nvGraphicFramePr>
          <p:cNvPr id="6" name="Diagram 5"/>
          <p:cNvGraphicFramePr/>
          <p:nvPr/>
        </p:nvGraphicFramePr>
        <p:xfrm>
          <a:off x="2057400" y="1397000"/>
          <a:ext cx="70866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5743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4D492AE8-A698-43DE-887D-FC3AD25BD0DD}"/>
              </a:ext>
            </a:extLst>
          </p:cNvPr>
          <p:cNvSpPr>
            <a:spLocks noGrp="1"/>
          </p:cNvSpPr>
          <p:nvPr>
            <p:ph type="subTitle" idx="1"/>
          </p:nvPr>
        </p:nvSpPr>
        <p:spPr>
          <a:xfrm>
            <a:off x="1238250" y="419101"/>
            <a:ext cx="10153650" cy="5857874"/>
          </a:xfrm>
        </p:spPr>
        <p:txBody>
          <a:bodyPr>
            <a:normAutofit/>
          </a:bodyPr>
          <a:lstStyle/>
          <a:p>
            <a:pPr marL="342900" indent="-342900">
              <a:buFont typeface="Wingdings" panose="05000000000000000000" pitchFamily="2" charset="2"/>
              <a:buChar char="v"/>
            </a:pPr>
            <a:r>
              <a:rPr lang="en-US" sz="3600" b="1" dirty="0">
                <a:solidFill>
                  <a:srgbClr val="FF0000"/>
                </a:solidFill>
                <a:latin typeface="Times New Roman" panose="02020603050405020304" pitchFamily="18" charset="0"/>
                <a:cs typeface="Times New Roman" panose="02020603050405020304" pitchFamily="18" charset="0"/>
              </a:rPr>
              <a:t>Ph</a:t>
            </a:r>
            <a:r>
              <a:rPr lang="vi-VN" sz="3600" b="1" dirty="0">
                <a:solidFill>
                  <a:srgbClr val="FF0000"/>
                </a:solidFill>
                <a:latin typeface="Times New Roman" panose="02020603050405020304" pitchFamily="18" charset="0"/>
                <a:cs typeface="Times New Roman" panose="02020603050405020304" pitchFamily="18" charset="0"/>
              </a:rPr>
              <a:t>ư</a:t>
            </a:r>
            <a:r>
              <a:rPr lang="en-US" sz="3600" b="1" dirty="0" err="1">
                <a:solidFill>
                  <a:srgbClr val="FF0000"/>
                </a:solidFill>
                <a:latin typeface="Times New Roman" panose="02020603050405020304" pitchFamily="18" charset="0"/>
                <a:cs typeface="Times New Roman" panose="02020603050405020304" pitchFamily="18" charset="0"/>
              </a:rPr>
              <a:t>ơng</a:t>
            </a:r>
            <a:r>
              <a:rPr lang="en-US" sz="3600" b="1" dirty="0">
                <a:solidFill>
                  <a:srgbClr val="FF0000"/>
                </a:solidFill>
                <a:latin typeface="Times New Roman" panose="02020603050405020304" pitchFamily="18" charset="0"/>
                <a:cs typeface="Times New Roman" panose="02020603050405020304" pitchFamily="18" charset="0"/>
              </a:rPr>
              <a:t> </a:t>
            </a:r>
            <a:r>
              <a:rPr lang="en-US" sz="3600" b="1" dirty="0" err="1">
                <a:solidFill>
                  <a:srgbClr val="FF0000"/>
                </a:solidFill>
                <a:latin typeface="Times New Roman" panose="02020603050405020304" pitchFamily="18" charset="0"/>
                <a:cs typeface="Times New Roman" panose="02020603050405020304" pitchFamily="18" charset="0"/>
              </a:rPr>
              <a:t>pháp</a:t>
            </a:r>
            <a:r>
              <a:rPr lang="en-US" sz="3600" b="1" dirty="0">
                <a:solidFill>
                  <a:srgbClr val="FF0000"/>
                </a:solidFill>
                <a:latin typeface="Times New Roman" panose="02020603050405020304" pitchFamily="18" charset="0"/>
                <a:cs typeface="Times New Roman" panose="02020603050405020304" pitchFamily="18" charset="0"/>
              </a:rPr>
              <a:t> </a:t>
            </a:r>
            <a:r>
              <a:rPr lang="en-US" sz="3600" b="1" dirty="0" err="1">
                <a:solidFill>
                  <a:srgbClr val="FF0000"/>
                </a:solidFill>
                <a:latin typeface="Times New Roman" panose="02020603050405020304" pitchFamily="18" charset="0"/>
                <a:cs typeface="Times New Roman" panose="02020603050405020304" pitchFamily="18" charset="0"/>
              </a:rPr>
              <a:t>kết</a:t>
            </a:r>
            <a:r>
              <a:rPr lang="en-US" sz="3600" b="1" dirty="0">
                <a:solidFill>
                  <a:srgbClr val="FF0000"/>
                </a:solidFill>
                <a:latin typeface="Times New Roman" panose="02020603050405020304" pitchFamily="18" charset="0"/>
                <a:cs typeface="Times New Roman" panose="02020603050405020304" pitchFamily="18" charset="0"/>
              </a:rPr>
              <a:t> </a:t>
            </a:r>
            <a:r>
              <a:rPr lang="en-US" sz="3600" b="1" dirty="0" err="1">
                <a:solidFill>
                  <a:srgbClr val="FF0000"/>
                </a:solidFill>
                <a:latin typeface="Times New Roman" panose="02020603050405020304" pitchFamily="18" charset="0"/>
                <a:cs typeface="Times New Roman" panose="02020603050405020304" pitchFamily="18" charset="0"/>
              </a:rPr>
              <a:t>nối</a:t>
            </a:r>
            <a:endParaRPr lang="en-US" sz="3600" b="1" dirty="0">
              <a:solidFill>
                <a:srgbClr val="FF0000"/>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	</a:t>
            </a:r>
            <a:r>
              <a:rPr lang="en-US" sz="3200" b="1" dirty="0">
                <a:solidFill>
                  <a:schemeClr val="bg1"/>
                </a:solidFill>
                <a:latin typeface="Times New Roman" panose="02020603050405020304" pitchFamily="18" charset="0"/>
                <a:cs typeface="Times New Roman" panose="02020603050405020304" pitchFamily="18" charset="0"/>
              </a:rPr>
              <a:t>Ph</a:t>
            </a:r>
            <a:r>
              <a:rPr lang="vi-VN" sz="3200" b="1" dirty="0">
                <a:solidFill>
                  <a:schemeClr val="bg1"/>
                </a:solidFill>
                <a:latin typeface="Times New Roman" panose="02020603050405020304" pitchFamily="18" charset="0"/>
                <a:cs typeface="Times New Roman" panose="02020603050405020304" pitchFamily="18" charset="0"/>
              </a:rPr>
              <a:t>ư</a:t>
            </a:r>
            <a:r>
              <a:rPr lang="en-US" sz="3200" b="1" dirty="0" err="1">
                <a:solidFill>
                  <a:schemeClr val="bg1"/>
                </a:solidFill>
                <a:latin typeface="Times New Roman" panose="02020603050405020304" pitchFamily="18" charset="0"/>
                <a:cs typeface="Times New Roman" panose="02020603050405020304" pitchFamily="18" charset="0"/>
              </a:rPr>
              <a:t>ơng</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dirty="0" err="1">
                <a:solidFill>
                  <a:schemeClr val="bg1"/>
                </a:solidFill>
                <a:latin typeface="Times New Roman" panose="02020603050405020304" pitchFamily="18" charset="0"/>
                <a:cs typeface="Times New Roman" panose="02020603050405020304" pitchFamily="18" charset="0"/>
              </a:rPr>
              <a:t>pháp</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dirty="0" err="1">
                <a:solidFill>
                  <a:schemeClr val="bg1"/>
                </a:solidFill>
                <a:latin typeface="Times New Roman" panose="02020603050405020304" pitchFamily="18" charset="0"/>
                <a:cs typeface="Times New Roman" panose="02020603050405020304" pitchFamily="18" charset="0"/>
              </a:rPr>
              <a:t>kết</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dirty="0" err="1">
                <a:solidFill>
                  <a:schemeClr val="bg1"/>
                </a:solidFill>
                <a:latin typeface="Times New Roman" panose="02020603050405020304" pitchFamily="18" charset="0"/>
                <a:cs typeface="Times New Roman" panose="02020603050405020304" pitchFamily="18" charset="0"/>
              </a:rPr>
              <a:t>nối</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dirty="0" err="1">
                <a:solidFill>
                  <a:schemeClr val="bg1"/>
                </a:solidFill>
                <a:latin typeface="Times New Roman" panose="02020603050405020304" pitchFamily="18" charset="0"/>
                <a:cs typeface="Times New Roman" panose="02020603050405020304" pitchFamily="18" charset="0"/>
              </a:rPr>
              <a:t>trực</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dirty="0" err="1">
                <a:solidFill>
                  <a:schemeClr val="bg1"/>
                </a:solidFill>
                <a:latin typeface="Times New Roman" panose="02020603050405020304" pitchFamily="18" charset="0"/>
                <a:cs typeface="Times New Roman" panose="02020603050405020304" pitchFamily="18" charset="0"/>
              </a:rPr>
              <a:t>tiếp</a:t>
            </a:r>
            <a:endParaRPr lang="en-US" sz="3200" b="1"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	</a:t>
            </a:r>
            <a:r>
              <a:rPr lang="en-US" sz="3200" dirty="0">
                <a:solidFill>
                  <a:schemeClr val="bg1"/>
                </a:solidFill>
                <a:latin typeface="Times New Roman" panose="02020603050405020304" pitchFamily="18" charset="0"/>
                <a:cs typeface="Times New Roman" panose="02020603050405020304" pitchFamily="18" charset="0"/>
              </a:rPr>
              <a:t>+ </a:t>
            </a:r>
            <a:r>
              <a:rPr lang="vi-VN" sz="3200" dirty="0">
                <a:solidFill>
                  <a:schemeClr val="bg1"/>
                </a:solidFill>
                <a:latin typeface="Times New Roman" panose="02020603050405020304" pitchFamily="18" charset="0"/>
                <a:cs typeface="Times New Roman" panose="02020603050405020304" pitchFamily="18" charset="0"/>
              </a:rPr>
              <a:t>Bảng băm được cài đặt bằng các danh sách liên kết, các</a:t>
            </a:r>
            <a:br>
              <a:rPr lang="vi-VN" sz="3200" dirty="0">
                <a:solidFill>
                  <a:schemeClr val="bg1"/>
                </a:solidFill>
                <a:latin typeface="Times New Roman" panose="02020603050405020304" pitchFamily="18" charset="0"/>
                <a:cs typeface="Times New Roman" panose="02020603050405020304" pitchFamily="18" charset="0"/>
              </a:rPr>
            </a:br>
            <a:r>
              <a:rPr lang="vi-VN" sz="3200" dirty="0">
                <a:solidFill>
                  <a:schemeClr val="bg1"/>
                </a:solidFill>
                <a:latin typeface="Times New Roman" panose="02020603050405020304" pitchFamily="18" charset="0"/>
                <a:cs typeface="Times New Roman" panose="02020603050405020304" pitchFamily="18" charset="0"/>
              </a:rPr>
              <a:t>phần tử trên bảng băm được “băm” thành M danh sách</a:t>
            </a:r>
            <a:br>
              <a:rPr lang="vi-VN" sz="3200" dirty="0">
                <a:solidFill>
                  <a:schemeClr val="bg1"/>
                </a:solidFill>
                <a:latin typeface="Times New Roman" panose="02020603050405020304" pitchFamily="18" charset="0"/>
                <a:cs typeface="Times New Roman" panose="02020603050405020304" pitchFamily="18" charset="0"/>
              </a:rPr>
            </a:br>
            <a:r>
              <a:rPr lang="vi-VN" sz="3200" dirty="0">
                <a:solidFill>
                  <a:schemeClr val="bg1"/>
                </a:solidFill>
                <a:latin typeface="Times New Roman" panose="02020603050405020304" pitchFamily="18" charset="0"/>
                <a:cs typeface="Times New Roman" panose="02020603050405020304" pitchFamily="18" charset="0"/>
              </a:rPr>
              <a:t>liên kết (từ danh sách 0 đến danh sách M–1).</a:t>
            </a:r>
            <a:br>
              <a:rPr lang="vi-VN" sz="3200" dirty="0">
                <a:solidFill>
                  <a:schemeClr val="bg1"/>
                </a:solidFill>
                <a:latin typeface="Times New Roman" panose="02020603050405020304" pitchFamily="18" charset="0"/>
                <a:cs typeface="Times New Roman" panose="02020603050405020304" pitchFamily="18" charset="0"/>
              </a:rPr>
            </a:br>
            <a:r>
              <a:rPr lang="en-US" sz="3200" dirty="0">
                <a:solidFill>
                  <a:schemeClr val="bg1"/>
                </a:solidFill>
                <a:latin typeface="Times New Roman" panose="02020603050405020304" pitchFamily="18" charset="0"/>
                <a:cs typeface="Times New Roman" panose="02020603050405020304" pitchFamily="18" charset="0"/>
              </a:rPr>
              <a:t>	+ </a:t>
            </a:r>
            <a:r>
              <a:rPr lang="vi-VN" sz="3200" dirty="0">
                <a:solidFill>
                  <a:schemeClr val="bg1"/>
                </a:solidFill>
                <a:latin typeface="Times New Roman" panose="02020603050405020304" pitchFamily="18" charset="0"/>
                <a:cs typeface="Times New Roman" panose="02020603050405020304" pitchFamily="18" charset="0"/>
              </a:rPr>
              <a:t>Các phần tử bị xung đột tại địa chỉ i được kết nối trực</a:t>
            </a:r>
            <a:br>
              <a:rPr lang="vi-VN" sz="3200" dirty="0">
                <a:solidFill>
                  <a:schemeClr val="bg1"/>
                </a:solidFill>
                <a:latin typeface="Times New Roman" panose="02020603050405020304" pitchFamily="18" charset="0"/>
                <a:cs typeface="Times New Roman" panose="02020603050405020304" pitchFamily="18" charset="0"/>
              </a:rPr>
            </a:br>
            <a:r>
              <a:rPr lang="vi-VN" sz="3200" dirty="0">
                <a:solidFill>
                  <a:schemeClr val="bg1"/>
                </a:solidFill>
                <a:latin typeface="Times New Roman" panose="02020603050405020304" pitchFamily="18" charset="0"/>
                <a:cs typeface="Times New Roman" panose="02020603050405020304" pitchFamily="18" charset="0"/>
              </a:rPr>
              <a:t>tiếp với nhau qua danh sách liên kết i </a:t>
            </a:r>
            <a:br>
              <a:rPr lang="vi-VN" sz="3200" dirty="0">
                <a:solidFill>
                  <a:schemeClr val="bg1"/>
                </a:solidFill>
                <a:latin typeface="Times New Roman" panose="02020603050405020304" pitchFamily="18" charset="0"/>
                <a:cs typeface="Times New Roman" panose="02020603050405020304" pitchFamily="18" charset="0"/>
              </a:rPr>
            </a:br>
            <a:endParaRPr lang="en-US"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79889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stretch/>
        </p:blipFill>
        <p:spPr>
          <a:xfrm>
            <a:off x="1524168" y="2160588"/>
            <a:ext cx="6903701" cy="3881437"/>
          </a:xfrm>
          <a:prstGeom prst="rect">
            <a:avLst/>
          </a:prstGeom>
        </p:spPr>
      </p:pic>
      <p:sp>
        <p:nvSpPr>
          <p:cNvPr id="2" name="Rectangle 1"/>
          <p:cNvSpPr/>
          <p:nvPr/>
        </p:nvSpPr>
        <p:spPr>
          <a:xfrm>
            <a:off x="7675809" y="2485623"/>
            <a:ext cx="1107584" cy="60530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689538" y="4106215"/>
            <a:ext cx="1107584" cy="60530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689538" y="3921549"/>
            <a:ext cx="631064" cy="369332"/>
          </a:xfrm>
          <a:prstGeom prst="rect">
            <a:avLst/>
          </a:prstGeom>
          <a:noFill/>
        </p:spPr>
        <p:txBody>
          <a:bodyPr wrap="square" rtlCol="0">
            <a:spAutoFit/>
          </a:bodyPr>
          <a:lstStyle/>
          <a:p>
            <a:r>
              <a:rPr lang="en-US" b="1" dirty="0" smtClean="0">
                <a:solidFill>
                  <a:schemeClr val="bg1"/>
                </a:solidFill>
              </a:rPr>
              <a:t>3</a:t>
            </a:r>
            <a:endParaRPr lang="en-US" b="1" dirty="0">
              <a:solidFill>
                <a:schemeClr val="bg1"/>
              </a:solidFill>
            </a:endParaRPr>
          </a:p>
        </p:txBody>
      </p:sp>
      <p:cxnSp>
        <p:nvCxnSpPr>
          <p:cNvPr id="7" name="Straight Arrow Connector 6"/>
          <p:cNvCxnSpPr/>
          <p:nvPr/>
        </p:nvCxnSpPr>
        <p:spPr>
          <a:xfrm flipV="1">
            <a:off x="4417454" y="3477296"/>
            <a:ext cx="540912" cy="128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Rectangle 7"/>
          <p:cNvSpPr/>
          <p:nvPr/>
        </p:nvSpPr>
        <p:spPr>
          <a:xfrm>
            <a:off x="4984124" y="3361386"/>
            <a:ext cx="530410" cy="29621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13</a:t>
            </a:r>
            <a:endParaRPr lang="en-US" dirty="0">
              <a:solidFill>
                <a:schemeClr val="bg1"/>
              </a:solidFill>
            </a:endParaRPr>
          </a:p>
        </p:txBody>
      </p:sp>
    </p:spTree>
    <p:extLst>
      <p:ext uri="{BB962C8B-B14F-4D97-AF65-F5344CB8AC3E}">
        <p14:creationId xmlns:p14="http://schemas.microsoft.com/office/powerpoint/2010/main" val="29557973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80D995FB-0D01-431E-994F-9F8902EC4544}"/>
              </a:ext>
            </a:extLst>
          </p:cNvPr>
          <p:cNvSpPr>
            <a:spLocks noGrp="1"/>
          </p:cNvSpPr>
          <p:nvPr>
            <p:ph type="subTitle" idx="1"/>
          </p:nvPr>
        </p:nvSpPr>
        <p:spPr>
          <a:xfrm>
            <a:off x="1029810" y="275208"/>
            <a:ext cx="9507984" cy="6107837"/>
          </a:xfrm>
        </p:spPr>
        <p:txBody>
          <a:bodyPr>
            <a:normAutofit/>
          </a:bodyPr>
          <a:lstStyle/>
          <a:p>
            <a:pPr marL="571500" indent="-571500">
              <a:buFont typeface="Wingdings" panose="05000000000000000000" pitchFamily="2" charset="2"/>
              <a:buChar char="v"/>
            </a:pPr>
            <a:r>
              <a:rPr lang="en-US" sz="3600" b="1" dirty="0">
                <a:solidFill>
                  <a:srgbClr val="FF0000"/>
                </a:solidFill>
                <a:latin typeface="Times New Roman" panose="02020603050405020304" pitchFamily="18" charset="0"/>
                <a:cs typeface="Times New Roman" panose="02020603050405020304" pitchFamily="18" charset="0"/>
              </a:rPr>
              <a:t>Ph</a:t>
            </a:r>
            <a:r>
              <a:rPr lang="vi-VN" sz="3600" b="1" dirty="0">
                <a:solidFill>
                  <a:srgbClr val="FF0000"/>
                </a:solidFill>
                <a:latin typeface="Times New Roman" panose="02020603050405020304" pitchFamily="18" charset="0"/>
                <a:cs typeface="Times New Roman" panose="02020603050405020304" pitchFamily="18" charset="0"/>
              </a:rPr>
              <a:t>ư</a:t>
            </a:r>
            <a:r>
              <a:rPr lang="en-US" sz="3600" b="1" dirty="0" err="1">
                <a:solidFill>
                  <a:srgbClr val="FF0000"/>
                </a:solidFill>
                <a:latin typeface="Times New Roman" panose="02020603050405020304" pitchFamily="18" charset="0"/>
                <a:cs typeface="Times New Roman" panose="02020603050405020304" pitchFamily="18" charset="0"/>
              </a:rPr>
              <a:t>ơng</a:t>
            </a:r>
            <a:r>
              <a:rPr lang="en-US" sz="3600" b="1" dirty="0">
                <a:solidFill>
                  <a:srgbClr val="FF0000"/>
                </a:solidFill>
                <a:latin typeface="Times New Roman" panose="02020603050405020304" pitchFamily="18" charset="0"/>
                <a:cs typeface="Times New Roman" panose="02020603050405020304" pitchFamily="18" charset="0"/>
              </a:rPr>
              <a:t> </a:t>
            </a:r>
            <a:r>
              <a:rPr lang="en-US" sz="3600" b="1" dirty="0" err="1">
                <a:solidFill>
                  <a:srgbClr val="FF0000"/>
                </a:solidFill>
                <a:latin typeface="Times New Roman" panose="02020603050405020304" pitchFamily="18" charset="0"/>
                <a:cs typeface="Times New Roman" panose="02020603050405020304" pitchFamily="18" charset="0"/>
              </a:rPr>
              <a:t>pháp</a:t>
            </a:r>
            <a:r>
              <a:rPr lang="en-US" sz="3600" b="1" dirty="0">
                <a:solidFill>
                  <a:srgbClr val="FF0000"/>
                </a:solidFill>
                <a:latin typeface="Times New Roman" panose="02020603050405020304" pitchFamily="18" charset="0"/>
                <a:cs typeface="Times New Roman" panose="02020603050405020304" pitchFamily="18" charset="0"/>
              </a:rPr>
              <a:t> </a:t>
            </a:r>
            <a:r>
              <a:rPr lang="en-US" sz="3600" b="1" dirty="0" err="1">
                <a:solidFill>
                  <a:srgbClr val="FF0000"/>
                </a:solidFill>
                <a:latin typeface="Times New Roman" panose="02020603050405020304" pitchFamily="18" charset="0"/>
                <a:cs typeface="Times New Roman" panose="02020603050405020304" pitchFamily="18" charset="0"/>
              </a:rPr>
              <a:t>kết</a:t>
            </a:r>
            <a:r>
              <a:rPr lang="en-US" sz="3600" b="1" dirty="0">
                <a:solidFill>
                  <a:srgbClr val="FF0000"/>
                </a:solidFill>
                <a:latin typeface="Times New Roman" panose="02020603050405020304" pitchFamily="18" charset="0"/>
                <a:cs typeface="Times New Roman" panose="02020603050405020304" pitchFamily="18" charset="0"/>
              </a:rPr>
              <a:t> </a:t>
            </a:r>
            <a:r>
              <a:rPr lang="en-US" sz="3600" b="1" dirty="0" err="1">
                <a:solidFill>
                  <a:srgbClr val="FF0000"/>
                </a:solidFill>
                <a:latin typeface="Times New Roman" panose="02020603050405020304" pitchFamily="18" charset="0"/>
                <a:cs typeface="Times New Roman" panose="02020603050405020304" pitchFamily="18" charset="0"/>
              </a:rPr>
              <a:t>nối</a:t>
            </a:r>
            <a:endParaRPr lang="en-US" sz="3600" b="1" dirty="0">
              <a:solidFill>
                <a:srgbClr val="FF0000"/>
              </a:solidFill>
              <a:latin typeface="Times New Roman" panose="02020603050405020304" pitchFamily="18" charset="0"/>
              <a:cs typeface="Times New Roman" panose="02020603050405020304" pitchFamily="18" charset="0"/>
            </a:endParaRPr>
          </a:p>
          <a:p>
            <a:r>
              <a:rPr lang="en-US" sz="3600" b="1" dirty="0">
                <a:solidFill>
                  <a:srgbClr val="FF0000"/>
                </a:solidFill>
                <a:latin typeface="Times New Roman" panose="02020603050405020304" pitchFamily="18" charset="0"/>
                <a:cs typeface="Times New Roman" panose="02020603050405020304" pitchFamily="18" charset="0"/>
              </a:rPr>
              <a:t>	</a:t>
            </a:r>
            <a:r>
              <a:rPr lang="en-US" sz="3200" b="1" dirty="0">
                <a:solidFill>
                  <a:schemeClr val="bg1"/>
                </a:solidFill>
                <a:latin typeface="Times New Roman" panose="02020603050405020304" pitchFamily="18" charset="0"/>
                <a:cs typeface="Times New Roman" panose="02020603050405020304" pitchFamily="18" charset="0"/>
              </a:rPr>
              <a:t>Ph</a:t>
            </a:r>
            <a:r>
              <a:rPr lang="vi-VN" sz="3200" b="1" dirty="0">
                <a:solidFill>
                  <a:schemeClr val="bg1"/>
                </a:solidFill>
                <a:latin typeface="Times New Roman" panose="02020603050405020304" pitchFamily="18" charset="0"/>
                <a:cs typeface="Times New Roman" panose="02020603050405020304" pitchFamily="18" charset="0"/>
              </a:rPr>
              <a:t>ư</a:t>
            </a:r>
            <a:r>
              <a:rPr lang="en-US" sz="3200" b="1" dirty="0" err="1">
                <a:solidFill>
                  <a:schemeClr val="bg1"/>
                </a:solidFill>
                <a:latin typeface="Times New Roman" panose="02020603050405020304" pitchFamily="18" charset="0"/>
                <a:cs typeface="Times New Roman" panose="02020603050405020304" pitchFamily="18" charset="0"/>
              </a:rPr>
              <a:t>ơng</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dirty="0" err="1">
                <a:solidFill>
                  <a:schemeClr val="bg1"/>
                </a:solidFill>
                <a:latin typeface="Times New Roman" panose="02020603050405020304" pitchFamily="18" charset="0"/>
                <a:cs typeface="Times New Roman" panose="02020603050405020304" pitchFamily="18" charset="0"/>
              </a:rPr>
              <a:t>pháp</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dirty="0" err="1">
                <a:solidFill>
                  <a:schemeClr val="bg1"/>
                </a:solidFill>
                <a:latin typeface="Times New Roman" panose="02020603050405020304" pitchFamily="18" charset="0"/>
                <a:cs typeface="Times New Roman" panose="02020603050405020304" pitchFamily="18" charset="0"/>
              </a:rPr>
              <a:t>kết</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dirty="0" err="1">
                <a:solidFill>
                  <a:schemeClr val="bg1"/>
                </a:solidFill>
                <a:latin typeface="Times New Roman" panose="02020603050405020304" pitchFamily="18" charset="0"/>
                <a:cs typeface="Times New Roman" panose="02020603050405020304" pitchFamily="18" charset="0"/>
              </a:rPr>
              <a:t>nối</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dirty="0" err="1">
                <a:solidFill>
                  <a:schemeClr val="bg1"/>
                </a:solidFill>
                <a:latin typeface="Times New Roman" panose="02020603050405020304" pitchFamily="18" charset="0"/>
                <a:cs typeface="Times New Roman" panose="02020603050405020304" pitchFamily="18" charset="0"/>
              </a:rPr>
              <a:t>hợp</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dirty="0" err="1">
                <a:solidFill>
                  <a:schemeClr val="bg1"/>
                </a:solidFill>
                <a:latin typeface="Times New Roman" panose="02020603050405020304" pitchFamily="18" charset="0"/>
                <a:cs typeface="Times New Roman" panose="02020603050405020304" pitchFamily="18" charset="0"/>
              </a:rPr>
              <a:t>nhất</a:t>
            </a:r>
            <a:endParaRPr lang="en-US" sz="3200" b="1" dirty="0">
              <a:solidFill>
                <a:schemeClr val="bg1"/>
              </a:solidFill>
              <a:latin typeface="Times New Roman" panose="02020603050405020304" pitchFamily="18" charset="0"/>
              <a:cs typeface="Times New Roman" panose="02020603050405020304" pitchFamily="18" charset="0"/>
            </a:endParaRPr>
          </a:p>
          <a:p>
            <a:r>
              <a:rPr lang="en-US" sz="3200" b="1"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 </a:t>
            </a:r>
            <a:r>
              <a:rPr lang="vi-VN" sz="2400" dirty="0">
                <a:solidFill>
                  <a:schemeClr val="bg1"/>
                </a:solidFill>
                <a:latin typeface="Times New Roman" panose="02020603050405020304" pitchFamily="18" charset="0"/>
                <a:cs typeface="Times New Roman" panose="02020603050405020304" pitchFamily="18" charset="0"/>
              </a:rPr>
              <a:t>Bảng băm trong trường hợp này được cài đặt bằng danh</a:t>
            </a:r>
            <a:br>
              <a:rPr lang="vi-VN" sz="2400" dirty="0">
                <a:solidFill>
                  <a:schemeClr val="bg1"/>
                </a:solidFill>
                <a:latin typeface="Times New Roman" panose="02020603050405020304" pitchFamily="18" charset="0"/>
                <a:cs typeface="Times New Roman" panose="02020603050405020304" pitchFamily="18" charset="0"/>
              </a:rPr>
            </a:br>
            <a:r>
              <a:rPr lang="vi-VN" sz="2400" dirty="0">
                <a:solidFill>
                  <a:schemeClr val="bg1"/>
                </a:solidFill>
                <a:latin typeface="Times New Roman" panose="02020603050405020304" pitchFamily="18" charset="0"/>
                <a:cs typeface="Times New Roman" panose="02020603050405020304" pitchFamily="18" charset="0"/>
              </a:rPr>
              <a:t>sách liên kết dùng mảng, có M phần tử.</a:t>
            </a:r>
            <a:br>
              <a:rPr lang="vi-VN" sz="2400" dirty="0">
                <a:solidFill>
                  <a:schemeClr val="bg1"/>
                </a:solidFill>
                <a:latin typeface="Times New Roman" panose="02020603050405020304" pitchFamily="18" charset="0"/>
                <a:cs typeface="Times New Roman" panose="02020603050405020304" pitchFamily="18" charset="0"/>
              </a:rPr>
            </a:br>
            <a:r>
              <a:rPr lang="en-US" sz="2400" dirty="0">
                <a:solidFill>
                  <a:schemeClr val="bg1"/>
                </a:solidFill>
                <a:latin typeface="Times New Roman" panose="02020603050405020304" pitchFamily="18" charset="0"/>
                <a:cs typeface="Times New Roman" panose="02020603050405020304" pitchFamily="18" charset="0"/>
              </a:rPr>
              <a:t>	 + </a:t>
            </a:r>
            <a:r>
              <a:rPr lang="vi-VN" sz="2400" dirty="0">
                <a:solidFill>
                  <a:schemeClr val="bg1"/>
                </a:solidFill>
                <a:latin typeface="Times New Roman" panose="02020603050405020304" pitchFamily="18" charset="0"/>
                <a:cs typeface="Times New Roman" panose="02020603050405020304" pitchFamily="18" charset="0"/>
              </a:rPr>
              <a:t>Các phần tử bị xung đột tại một địa chỉ được kết nối với</a:t>
            </a:r>
            <a:br>
              <a:rPr lang="vi-VN" sz="2400" dirty="0">
                <a:solidFill>
                  <a:schemeClr val="bg1"/>
                </a:solidFill>
                <a:latin typeface="Times New Roman" panose="02020603050405020304" pitchFamily="18" charset="0"/>
                <a:cs typeface="Times New Roman" panose="02020603050405020304" pitchFamily="18" charset="0"/>
              </a:rPr>
            </a:br>
            <a:r>
              <a:rPr lang="vi-VN" sz="2400" dirty="0">
                <a:solidFill>
                  <a:schemeClr val="bg1"/>
                </a:solidFill>
                <a:latin typeface="Times New Roman" panose="02020603050405020304" pitchFamily="18" charset="0"/>
                <a:cs typeface="Times New Roman" panose="02020603050405020304" pitchFamily="18" charset="0"/>
              </a:rPr>
              <a:t>nhau qua một danh sách liên kết.</a:t>
            </a:r>
            <a:br>
              <a:rPr lang="vi-VN" sz="2400" dirty="0">
                <a:solidFill>
                  <a:schemeClr val="bg1"/>
                </a:solidFill>
                <a:latin typeface="Times New Roman" panose="02020603050405020304" pitchFamily="18" charset="0"/>
                <a:cs typeface="Times New Roman" panose="02020603050405020304" pitchFamily="18" charset="0"/>
              </a:rPr>
            </a:br>
            <a:r>
              <a:rPr lang="en-US" sz="2400" dirty="0">
                <a:solidFill>
                  <a:schemeClr val="bg1"/>
                </a:solidFill>
                <a:latin typeface="Times New Roman" panose="02020603050405020304" pitchFamily="18" charset="0"/>
                <a:cs typeface="Times New Roman" panose="02020603050405020304" pitchFamily="18" charset="0"/>
              </a:rPr>
              <a:t>	  + </a:t>
            </a:r>
            <a:r>
              <a:rPr lang="vi-VN" sz="2400" dirty="0">
                <a:solidFill>
                  <a:schemeClr val="bg1"/>
                </a:solidFill>
                <a:latin typeface="Times New Roman" panose="02020603050405020304" pitchFamily="18" charset="0"/>
                <a:cs typeface="Times New Roman" panose="02020603050405020304" pitchFamily="18" charset="0"/>
              </a:rPr>
              <a:t>Mỗi phần tử của bảng băm gồm hai trường:</a:t>
            </a:r>
            <a:br>
              <a:rPr lang="vi-VN" sz="2400" dirty="0">
                <a:solidFill>
                  <a:schemeClr val="bg1"/>
                </a:solidFill>
                <a:latin typeface="Times New Roman" panose="02020603050405020304" pitchFamily="18" charset="0"/>
                <a:cs typeface="Times New Roman" panose="02020603050405020304" pitchFamily="18" charset="0"/>
              </a:rPr>
            </a:br>
            <a:r>
              <a:rPr lang="en-US" sz="2400" dirty="0">
                <a:solidFill>
                  <a:schemeClr val="bg1"/>
                </a:solidFill>
                <a:latin typeface="Times New Roman" panose="02020603050405020304" pitchFamily="18" charset="0"/>
                <a:cs typeface="Times New Roman" panose="02020603050405020304" pitchFamily="18" charset="0"/>
              </a:rPr>
              <a:t>			* </a:t>
            </a:r>
            <a:r>
              <a:rPr lang="vi-VN" sz="2400" dirty="0">
                <a:solidFill>
                  <a:schemeClr val="bg1"/>
                </a:solidFill>
                <a:latin typeface="Times New Roman" panose="02020603050405020304" pitchFamily="18" charset="0"/>
                <a:cs typeface="Times New Roman" panose="02020603050405020304" pitchFamily="18" charset="0"/>
              </a:rPr>
              <a:t>Trường key: chứa khóa của mỗi phần tử</a:t>
            </a:r>
            <a:br>
              <a:rPr lang="vi-VN" sz="2400" dirty="0">
                <a:solidFill>
                  <a:schemeClr val="bg1"/>
                </a:solidFill>
                <a:latin typeface="Times New Roman" panose="02020603050405020304" pitchFamily="18" charset="0"/>
                <a:cs typeface="Times New Roman" panose="02020603050405020304" pitchFamily="18" charset="0"/>
              </a:rPr>
            </a:br>
            <a:r>
              <a:rPr lang="en-US" sz="2400" dirty="0">
                <a:solidFill>
                  <a:schemeClr val="bg1"/>
                </a:solidFill>
                <a:latin typeface="Times New Roman" panose="02020603050405020304" pitchFamily="18" charset="0"/>
                <a:cs typeface="Times New Roman" panose="02020603050405020304" pitchFamily="18" charset="0"/>
              </a:rPr>
              <a:t>			* </a:t>
            </a:r>
            <a:r>
              <a:rPr lang="vi-VN" sz="2400" dirty="0">
                <a:solidFill>
                  <a:schemeClr val="bg1"/>
                </a:solidFill>
                <a:latin typeface="Times New Roman" panose="02020603050405020304" pitchFamily="18" charset="0"/>
                <a:cs typeface="Times New Roman" panose="02020603050405020304" pitchFamily="18" charset="0"/>
              </a:rPr>
              <a:t>Trường next: con trỏ chỉ đến phần tử kế tiếp nếu có xung đột.</a:t>
            </a:r>
            <a:br>
              <a:rPr lang="vi-VN" sz="2400" dirty="0">
                <a:solidFill>
                  <a:schemeClr val="bg1"/>
                </a:solidFill>
                <a:latin typeface="Times New Roman" panose="02020603050405020304" pitchFamily="18" charset="0"/>
                <a:cs typeface="Times New Roman" panose="02020603050405020304" pitchFamily="18" charset="0"/>
              </a:rPr>
            </a:br>
            <a:r>
              <a:rPr lang="en-US" sz="2400" dirty="0">
                <a:solidFill>
                  <a:schemeClr val="bg1"/>
                </a:solidFill>
                <a:latin typeface="Times New Roman" panose="02020603050405020304" pitchFamily="18" charset="0"/>
                <a:cs typeface="Times New Roman" panose="02020603050405020304" pitchFamily="18" charset="0"/>
              </a:rPr>
              <a:t>	   + </a:t>
            </a:r>
            <a:r>
              <a:rPr lang="vi-VN" sz="2400" dirty="0">
                <a:solidFill>
                  <a:schemeClr val="bg1"/>
                </a:solidFill>
                <a:latin typeface="Times New Roman" panose="02020603050405020304" pitchFamily="18" charset="0"/>
                <a:cs typeface="Times New Roman" panose="02020603050405020304" pitchFamily="18" charset="0"/>
              </a:rPr>
              <a:t>Khởi động: Khi khởi động, tất cả trường key của các</a:t>
            </a:r>
            <a:br>
              <a:rPr lang="vi-VN" sz="2400" dirty="0">
                <a:solidFill>
                  <a:schemeClr val="bg1"/>
                </a:solidFill>
                <a:latin typeface="Times New Roman" panose="02020603050405020304" pitchFamily="18" charset="0"/>
                <a:cs typeface="Times New Roman" panose="02020603050405020304" pitchFamily="18" charset="0"/>
              </a:rPr>
            </a:br>
            <a:r>
              <a:rPr lang="vi-VN" sz="2400" dirty="0">
                <a:solidFill>
                  <a:schemeClr val="bg1"/>
                </a:solidFill>
                <a:latin typeface="Times New Roman" panose="02020603050405020304" pitchFamily="18" charset="0"/>
                <a:cs typeface="Times New Roman" panose="02020603050405020304" pitchFamily="18" charset="0"/>
              </a:rPr>
              <a:t>phần tử trong bảng băm được gán bởi giá trị NullKey,</a:t>
            </a:r>
            <a:r>
              <a:rPr lang="en-US" sz="2400" dirty="0">
                <a:solidFill>
                  <a:schemeClr val="bg1"/>
                </a:solidFill>
                <a:latin typeface="Times New Roman" panose="02020603050405020304" pitchFamily="18" charset="0"/>
                <a:cs typeface="Times New Roman" panose="02020603050405020304" pitchFamily="18" charset="0"/>
              </a:rPr>
              <a:t> </a:t>
            </a:r>
            <a:r>
              <a:rPr lang="vi-VN" sz="2400" dirty="0">
                <a:solidFill>
                  <a:schemeClr val="bg1"/>
                </a:solidFill>
                <a:latin typeface="Times New Roman" panose="02020603050405020304" pitchFamily="18" charset="0"/>
                <a:cs typeface="Times New Roman" panose="02020603050405020304" pitchFamily="18" charset="0"/>
              </a:rPr>
              <a:t>còn tất cả các </a:t>
            </a:r>
            <a:r>
              <a:rPr lang="en-US" sz="2400" dirty="0">
                <a:solidFill>
                  <a:schemeClr val="bg1"/>
                </a:solidFill>
                <a:latin typeface="Times New Roman" panose="02020603050405020304" pitchFamily="18" charset="0"/>
                <a:cs typeface="Times New Roman" panose="02020603050405020304" pitchFamily="18" charset="0"/>
              </a:rPr>
              <a:t>tr</a:t>
            </a:r>
            <a:r>
              <a:rPr lang="vi-VN" sz="2400" dirty="0">
                <a:solidFill>
                  <a:schemeClr val="bg1"/>
                </a:solidFill>
                <a:latin typeface="Times New Roman" panose="02020603050405020304" pitchFamily="18" charset="0"/>
                <a:cs typeface="Times New Roman" panose="02020603050405020304" pitchFamily="18" charset="0"/>
              </a:rPr>
              <a:t>ư</a:t>
            </a:r>
            <a:r>
              <a:rPr lang="en-US" sz="2400" dirty="0" err="1">
                <a:solidFill>
                  <a:schemeClr val="bg1"/>
                </a:solidFill>
                <a:latin typeface="Times New Roman" panose="02020603050405020304" pitchFamily="18" charset="0"/>
                <a:cs typeface="Times New Roman" panose="02020603050405020304" pitchFamily="18" charset="0"/>
              </a:rPr>
              <a:t>ờng</a:t>
            </a:r>
            <a:r>
              <a:rPr lang="en-US" sz="2400" dirty="0">
                <a:solidFill>
                  <a:schemeClr val="bg1"/>
                </a:solidFill>
                <a:latin typeface="Times New Roman" panose="02020603050405020304" pitchFamily="18" charset="0"/>
                <a:cs typeface="Times New Roman" panose="02020603050405020304" pitchFamily="18" charset="0"/>
              </a:rPr>
              <a:t> </a:t>
            </a:r>
            <a:r>
              <a:rPr lang="vi-VN" sz="2400" dirty="0">
                <a:solidFill>
                  <a:schemeClr val="bg1"/>
                </a:solidFill>
                <a:latin typeface="Times New Roman" panose="02020603050405020304" pitchFamily="18" charset="0"/>
                <a:cs typeface="Times New Roman" panose="02020603050405020304" pitchFamily="18" charset="0"/>
              </a:rPr>
              <a:t>next được </a:t>
            </a:r>
            <a:r>
              <a:rPr lang="en-US" sz="2400" dirty="0" err="1">
                <a:solidFill>
                  <a:schemeClr val="bg1"/>
                </a:solidFill>
                <a:latin typeface="Times New Roman" panose="02020603050405020304" pitchFamily="18" charset="0"/>
                <a:cs typeface="Times New Roman" panose="02020603050405020304" pitchFamily="18" charset="0"/>
              </a:rPr>
              <a:t>gán</a:t>
            </a:r>
            <a:r>
              <a:rPr lang="en-US" sz="2400" dirty="0">
                <a:solidFill>
                  <a:schemeClr val="bg1"/>
                </a:solidFill>
                <a:latin typeface="Times New Roman" panose="02020603050405020304" pitchFamily="18" charset="0"/>
                <a:cs typeface="Times New Roman" panose="02020603050405020304" pitchFamily="18" charset="0"/>
              </a:rPr>
              <a:t> -1.</a:t>
            </a:r>
            <a:r>
              <a:rPr lang="vi-VN" sz="2400" dirty="0">
                <a:solidFill>
                  <a:schemeClr val="bg1"/>
                </a:solidFill>
                <a:latin typeface="Times New Roman" panose="02020603050405020304" pitchFamily="18" charset="0"/>
                <a:cs typeface="Times New Roman" panose="02020603050405020304" pitchFamily="18" charset="0"/>
              </a:rPr>
              <a:t/>
            </a:r>
            <a:br>
              <a:rPr lang="vi-VN" sz="2400" dirty="0">
                <a:solidFill>
                  <a:schemeClr val="bg1"/>
                </a:solidFill>
                <a:latin typeface="Times New Roman" panose="02020603050405020304" pitchFamily="18" charset="0"/>
                <a:cs typeface="Times New Roman" panose="02020603050405020304" pitchFamily="18" charset="0"/>
              </a:rPr>
            </a:br>
            <a:endParaRPr lang="en-US"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01971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3BEDD5B8-728F-44A6-A9CB-DE7341B64F06}"/>
              </a:ext>
            </a:extLst>
          </p:cNvPr>
          <p:cNvSpPr>
            <a:spLocks noGrp="1"/>
          </p:cNvSpPr>
          <p:nvPr>
            <p:ph type="subTitle" idx="1"/>
          </p:nvPr>
        </p:nvSpPr>
        <p:spPr>
          <a:xfrm>
            <a:off x="1133476" y="276226"/>
            <a:ext cx="9244012" cy="6334124"/>
          </a:xfrm>
        </p:spPr>
        <p:txBody>
          <a:bodyPr>
            <a:normAutofit/>
          </a:bodyPr>
          <a:lstStyle/>
          <a:p>
            <a:pPr marL="571500" indent="-571500">
              <a:buFont typeface="Wingdings" panose="05000000000000000000" pitchFamily="2" charset="2"/>
              <a:buChar char="v"/>
            </a:pPr>
            <a:r>
              <a:rPr lang="en-US" sz="3600" b="1" dirty="0">
                <a:solidFill>
                  <a:srgbClr val="FF0000"/>
                </a:solidFill>
                <a:latin typeface="Times New Roman" panose="02020603050405020304" pitchFamily="18" charset="0"/>
                <a:cs typeface="Times New Roman" panose="02020603050405020304" pitchFamily="18" charset="0"/>
              </a:rPr>
              <a:t>Ph</a:t>
            </a:r>
            <a:r>
              <a:rPr lang="vi-VN" sz="3600" b="1" dirty="0">
                <a:solidFill>
                  <a:srgbClr val="FF0000"/>
                </a:solidFill>
                <a:latin typeface="Times New Roman" panose="02020603050405020304" pitchFamily="18" charset="0"/>
                <a:cs typeface="Times New Roman" panose="02020603050405020304" pitchFamily="18" charset="0"/>
              </a:rPr>
              <a:t>ư</a:t>
            </a:r>
            <a:r>
              <a:rPr lang="en-US" sz="3600" b="1" dirty="0" err="1">
                <a:solidFill>
                  <a:srgbClr val="FF0000"/>
                </a:solidFill>
                <a:latin typeface="Times New Roman" panose="02020603050405020304" pitchFamily="18" charset="0"/>
                <a:cs typeface="Times New Roman" panose="02020603050405020304" pitchFamily="18" charset="0"/>
              </a:rPr>
              <a:t>ơng</a:t>
            </a:r>
            <a:r>
              <a:rPr lang="en-US" sz="3600" b="1" dirty="0">
                <a:solidFill>
                  <a:srgbClr val="FF0000"/>
                </a:solidFill>
                <a:latin typeface="Times New Roman" panose="02020603050405020304" pitchFamily="18" charset="0"/>
                <a:cs typeface="Times New Roman" panose="02020603050405020304" pitchFamily="18" charset="0"/>
              </a:rPr>
              <a:t> </a:t>
            </a:r>
            <a:r>
              <a:rPr lang="en-US" sz="3600" b="1" dirty="0" err="1">
                <a:solidFill>
                  <a:srgbClr val="FF0000"/>
                </a:solidFill>
                <a:latin typeface="Times New Roman" panose="02020603050405020304" pitchFamily="18" charset="0"/>
                <a:cs typeface="Times New Roman" panose="02020603050405020304" pitchFamily="18" charset="0"/>
              </a:rPr>
              <a:t>pháp</a:t>
            </a:r>
            <a:r>
              <a:rPr lang="en-US" sz="3600" b="1" dirty="0">
                <a:solidFill>
                  <a:srgbClr val="FF0000"/>
                </a:solidFill>
                <a:latin typeface="Times New Roman" panose="02020603050405020304" pitchFamily="18" charset="0"/>
                <a:cs typeface="Times New Roman" panose="02020603050405020304" pitchFamily="18" charset="0"/>
              </a:rPr>
              <a:t> </a:t>
            </a:r>
            <a:r>
              <a:rPr lang="en-US" sz="3600" b="1" dirty="0" err="1">
                <a:solidFill>
                  <a:srgbClr val="FF0000"/>
                </a:solidFill>
                <a:latin typeface="Times New Roman" panose="02020603050405020304" pitchFamily="18" charset="0"/>
                <a:cs typeface="Times New Roman" panose="02020603050405020304" pitchFamily="18" charset="0"/>
              </a:rPr>
              <a:t>kết</a:t>
            </a:r>
            <a:r>
              <a:rPr lang="en-US" sz="3600" b="1" dirty="0">
                <a:solidFill>
                  <a:srgbClr val="FF0000"/>
                </a:solidFill>
                <a:latin typeface="Times New Roman" panose="02020603050405020304" pitchFamily="18" charset="0"/>
                <a:cs typeface="Times New Roman" panose="02020603050405020304" pitchFamily="18" charset="0"/>
              </a:rPr>
              <a:t> </a:t>
            </a:r>
            <a:r>
              <a:rPr lang="en-US" sz="3600" b="1" dirty="0" err="1">
                <a:solidFill>
                  <a:srgbClr val="FF0000"/>
                </a:solidFill>
                <a:latin typeface="Times New Roman" panose="02020603050405020304" pitchFamily="18" charset="0"/>
                <a:cs typeface="Times New Roman" panose="02020603050405020304" pitchFamily="18" charset="0"/>
              </a:rPr>
              <a:t>nối</a:t>
            </a:r>
            <a:r>
              <a:rPr lang="en-US" sz="3600" b="1" dirty="0">
                <a:solidFill>
                  <a:srgbClr val="FF0000"/>
                </a:solidFill>
                <a:latin typeface="Times New Roman" panose="02020603050405020304" pitchFamily="18" charset="0"/>
                <a:cs typeface="Times New Roman" panose="02020603050405020304" pitchFamily="18" charset="0"/>
              </a:rPr>
              <a:t> </a:t>
            </a:r>
          </a:p>
          <a:p>
            <a:r>
              <a:rPr lang="en-US" sz="2400" b="1" dirty="0">
                <a:solidFill>
                  <a:srgbClr val="FF0000"/>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 </a:t>
            </a:r>
            <a:r>
              <a:rPr lang="vi-VN" sz="2400" dirty="0">
                <a:solidFill>
                  <a:schemeClr val="bg1"/>
                </a:solidFill>
                <a:latin typeface="Times New Roman" panose="02020603050405020304" pitchFamily="18" charset="0"/>
                <a:cs typeface="Times New Roman" panose="02020603050405020304" pitchFamily="18" charset="0"/>
              </a:rPr>
              <a:t>Thêm mới một phần tử: Khi thêm mới một phần tử có</a:t>
            </a:r>
            <a:br>
              <a:rPr lang="vi-VN" sz="2400" dirty="0">
                <a:solidFill>
                  <a:schemeClr val="bg1"/>
                </a:solidFill>
                <a:latin typeface="Times New Roman" panose="02020603050405020304" pitchFamily="18" charset="0"/>
                <a:cs typeface="Times New Roman" panose="02020603050405020304" pitchFamily="18" charset="0"/>
              </a:rPr>
            </a:br>
            <a:r>
              <a:rPr lang="vi-VN" sz="2400" dirty="0">
                <a:solidFill>
                  <a:schemeClr val="bg1"/>
                </a:solidFill>
                <a:latin typeface="Times New Roman" panose="02020603050405020304" pitchFamily="18" charset="0"/>
                <a:cs typeface="Times New Roman" panose="02020603050405020304" pitchFamily="18" charset="0"/>
              </a:rPr>
              <a:t>khóa key vào bảng băm, hàm băm h(key) sẽ xác định địa</a:t>
            </a:r>
            <a:br>
              <a:rPr lang="vi-VN" sz="2400" dirty="0">
                <a:solidFill>
                  <a:schemeClr val="bg1"/>
                </a:solidFill>
                <a:latin typeface="Times New Roman" panose="02020603050405020304" pitchFamily="18" charset="0"/>
                <a:cs typeface="Times New Roman" panose="02020603050405020304" pitchFamily="18" charset="0"/>
              </a:rPr>
            </a:br>
            <a:r>
              <a:rPr lang="vi-VN" sz="2400" dirty="0">
                <a:solidFill>
                  <a:schemeClr val="bg1"/>
                </a:solidFill>
                <a:latin typeface="Times New Roman" panose="02020603050405020304" pitchFamily="18" charset="0"/>
                <a:cs typeface="Times New Roman" panose="02020603050405020304" pitchFamily="18" charset="0"/>
              </a:rPr>
              <a:t>chỉ i trong khoảng từ 0 đến M-1.</a:t>
            </a:r>
            <a:br>
              <a:rPr lang="vi-VN" sz="2400" dirty="0">
                <a:solidFill>
                  <a:schemeClr val="bg1"/>
                </a:solidFill>
                <a:latin typeface="Times New Roman" panose="02020603050405020304" pitchFamily="18" charset="0"/>
                <a:cs typeface="Times New Roman" panose="02020603050405020304" pitchFamily="18" charset="0"/>
              </a:rPr>
            </a:br>
            <a:r>
              <a:rPr lang="en-US" sz="2400" dirty="0">
                <a:solidFill>
                  <a:schemeClr val="bg1"/>
                </a:solidFill>
                <a:latin typeface="Times New Roman" panose="02020603050405020304" pitchFamily="18" charset="0"/>
                <a:cs typeface="Times New Roman" panose="02020603050405020304" pitchFamily="18" charset="0"/>
              </a:rPr>
              <a:t>	 + </a:t>
            </a:r>
            <a:r>
              <a:rPr lang="vi-VN" sz="2400" dirty="0">
                <a:solidFill>
                  <a:schemeClr val="bg1"/>
                </a:solidFill>
                <a:latin typeface="Times New Roman" panose="02020603050405020304" pitchFamily="18" charset="0"/>
                <a:cs typeface="Times New Roman" panose="02020603050405020304" pitchFamily="18" charset="0"/>
              </a:rPr>
              <a:t>Nếu chưa bị xung đột thì thêm phần tử mới vào địa chỉ</a:t>
            </a:r>
            <a:br>
              <a:rPr lang="vi-VN" sz="2400" dirty="0">
                <a:solidFill>
                  <a:schemeClr val="bg1"/>
                </a:solidFill>
                <a:latin typeface="Times New Roman" panose="02020603050405020304" pitchFamily="18" charset="0"/>
                <a:cs typeface="Times New Roman" panose="02020603050405020304" pitchFamily="18" charset="0"/>
              </a:rPr>
            </a:br>
            <a:r>
              <a:rPr lang="vi-VN" sz="2400" dirty="0">
                <a:solidFill>
                  <a:schemeClr val="bg1"/>
                </a:solidFill>
                <a:latin typeface="Times New Roman" panose="02020603050405020304" pitchFamily="18" charset="0"/>
                <a:cs typeface="Times New Roman" panose="02020603050405020304" pitchFamily="18" charset="0"/>
              </a:rPr>
              <a:t>này.</a:t>
            </a:r>
            <a:br>
              <a:rPr lang="vi-VN" sz="2400" dirty="0">
                <a:solidFill>
                  <a:schemeClr val="bg1"/>
                </a:solidFill>
                <a:latin typeface="Times New Roman" panose="02020603050405020304" pitchFamily="18" charset="0"/>
                <a:cs typeface="Times New Roman" panose="02020603050405020304" pitchFamily="18" charset="0"/>
              </a:rPr>
            </a:br>
            <a:r>
              <a:rPr lang="en-US" sz="2400" dirty="0">
                <a:solidFill>
                  <a:schemeClr val="bg1"/>
                </a:solidFill>
                <a:latin typeface="Times New Roman" panose="02020603050405020304" pitchFamily="18" charset="0"/>
                <a:cs typeface="Times New Roman" panose="02020603050405020304" pitchFamily="18" charset="0"/>
              </a:rPr>
              <a:t>	  + </a:t>
            </a:r>
            <a:r>
              <a:rPr lang="vi-VN" sz="2400" dirty="0">
                <a:solidFill>
                  <a:schemeClr val="bg1"/>
                </a:solidFill>
                <a:latin typeface="Times New Roman" panose="02020603050405020304" pitchFamily="18" charset="0"/>
                <a:cs typeface="Times New Roman" panose="02020603050405020304" pitchFamily="18" charset="0"/>
              </a:rPr>
              <a:t>Nếu bị xung đột thì phần tử mới được cấp phát là phần tử</a:t>
            </a:r>
            <a:br>
              <a:rPr lang="vi-VN" sz="2400" dirty="0">
                <a:solidFill>
                  <a:schemeClr val="bg1"/>
                </a:solidFill>
                <a:latin typeface="Times New Roman" panose="02020603050405020304" pitchFamily="18" charset="0"/>
                <a:cs typeface="Times New Roman" panose="02020603050405020304" pitchFamily="18" charset="0"/>
              </a:rPr>
            </a:br>
            <a:r>
              <a:rPr lang="vi-VN" sz="2400" dirty="0">
                <a:solidFill>
                  <a:schemeClr val="bg1"/>
                </a:solidFill>
                <a:latin typeface="Times New Roman" panose="02020603050405020304" pitchFamily="18" charset="0"/>
                <a:cs typeface="Times New Roman" panose="02020603050405020304" pitchFamily="18" charset="0"/>
              </a:rPr>
              <a:t>trống phía cuối mảng. Cập nhật liên kết next sao cho</a:t>
            </a:r>
            <a:br>
              <a:rPr lang="vi-VN" sz="2400" dirty="0">
                <a:solidFill>
                  <a:schemeClr val="bg1"/>
                </a:solidFill>
                <a:latin typeface="Times New Roman" panose="02020603050405020304" pitchFamily="18" charset="0"/>
                <a:cs typeface="Times New Roman" panose="02020603050405020304" pitchFamily="18" charset="0"/>
              </a:rPr>
            </a:br>
            <a:r>
              <a:rPr lang="vi-VN" sz="2400" dirty="0">
                <a:solidFill>
                  <a:schemeClr val="bg1"/>
                </a:solidFill>
                <a:latin typeface="Times New Roman" panose="02020603050405020304" pitchFamily="18" charset="0"/>
                <a:cs typeface="Times New Roman" panose="02020603050405020304" pitchFamily="18" charset="0"/>
              </a:rPr>
              <a:t>các phần tử bị xung đột hình thành một danh sách liên</a:t>
            </a:r>
            <a:br>
              <a:rPr lang="vi-VN" sz="2400" dirty="0">
                <a:solidFill>
                  <a:schemeClr val="bg1"/>
                </a:solidFill>
                <a:latin typeface="Times New Roman" panose="02020603050405020304" pitchFamily="18" charset="0"/>
                <a:cs typeface="Times New Roman" panose="02020603050405020304" pitchFamily="18" charset="0"/>
              </a:rPr>
            </a:br>
            <a:r>
              <a:rPr lang="vi-VN" sz="2400" dirty="0">
                <a:solidFill>
                  <a:schemeClr val="bg1"/>
                </a:solidFill>
                <a:latin typeface="Times New Roman" panose="02020603050405020304" pitchFamily="18" charset="0"/>
                <a:cs typeface="Times New Roman" panose="02020603050405020304" pitchFamily="18" charset="0"/>
              </a:rPr>
              <a:t>kết </a:t>
            </a:r>
            <a:br>
              <a:rPr lang="vi-VN" sz="2400" dirty="0">
                <a:solidFill>
                  <a:schemeClr val="bg1"/>
                </a:solidFill>
                <a:latin typeface="Times New Roman" panose="02020603050405020304" pitchFamily="18" charset="0"/>
                <a:cs typeface="Times New Roman" panose="02020603050405020304" pitchFamily="18" charset="0"/>
              </a:rPr>
            </a:br>
            <a:endParaRPr lang="en-US"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9056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 name="Content Placeholder 7"/>
          <p:cNvPicPr>
            <a:picLocks noGrp="1" noChangeAspect="1"/>
          </p:cNvPicPr>
          <p:nvPr>
            <p:ph idx="1"/>
          </p:nvPr>
        </p:nvPicPr>
        <p:blipFill rotWithShape="1">
          <a:blip r:embed="rId2"/>
          <a:stretch/>
        </p:blipFill>
        <p:spPr>
          <a:xfrm>
            <a:off x="1524168" y="2160588"/>
            <a:ext cx="6903701" cy="3881437"/>
          </a:xfrm>
          <a:prstGeom prst="rect">
            <a:avLst/>
          </a:prstGeom>
        </p:spPr>
      </p:pic>
    </p:spTree>
    <p:extLst>
      <p:ext uri="{BB962C8B-B14F-4D97-AF65-F5344CB8AC3E}">
        <p14:creationId xmlns:p14="http://schemas.microsoft.com/office/powerpoint/2010/main" val="127401459"/>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1000" r="-1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05908" y="365125"/>
            <a:ext cx="8047892" cy="1325563"/>
          </a:xfrm>
        </p:spPr>
        <p:txBody>
          <a:bodyPr/>
          <a:lstStyle/>
          <a:p>
            <a:pPr algn="ctr"/>
            <a:r>
              <a:rPr lang="en-US" b="1" dirty="0">
                <a:solidFill>
                  <a:srgbClr val="FFFF00"/>
                </a:solidFill>
                <a:effectLst>
                  <a:innerShdw blurRad="63500" dist="50800" dir="13500000">
                    <a:prstClr val="black">
                      <a:alpha val="50000"/>
                    </a:prstClr>
                  </a:innerShdw>
                  <a:reflection blurRad="6350" stA="50000" endA="300" endPos="50000" dist="60007" dir="5400000" sy="-100000" algn="bl" rotWithShape="0"/>
                </a:effectLst>
              </a:rPr>
              <a:t>Hash Table</a:t>
            </a:r>
          </a:p>
        </p:txBody>
      </p:sp>
      <p:sp>
        <p:nvSpPr>
          <p:cNvPr id="3" name="Content Placeholder 2"/>
          <p:cNvSpPr>
            <a:spLocks noGrp="1"/>
          </p:cNvSpPr>
          <p:nvPr>
            <p:ph idx="1"/>
          </p:nvPr>
        </p:nvSpPr>
        <p:spPr>
          <a:xfrm>
            <a:off x="3305908" y="1825625"/>
            <a:ext cx="8047892" cy="4240324"/>
          </a:xfrm>
        </p:spPr>
        <p:txBody>
          <a:bodyPr/>
          <a:lstStyle/>
          <a:p>
            <a:pPr marL="0" indent="0">
              <a:buNone/>
            </a:pPr>
            <a:r>
              <a:rPr lang="en-US" sz="3000" b="1" dirty="0">
                <a:solidFill>
                  <a:srgbClr val="FFFF00"/>
                </a:solidFill>
                <a:latin typeface="Times New Roman" panose="02020603050405020304" pitchFamily="18" charset="0"/>
                <a:cs typeface="Times New Roman" panose="02020603050405020304" pitchFamily="18" charset="0"/>
              </a:rPr>
              <a:t>- GIỚI THIỆU</a:t>
            </a:r>
          </a:p>
          <a:p>
            <a:pPr>
              <a:buFontTx/>
              <a:buChar char="-"/>
            </a:pPr>
            <a:r>
              <a:rPr lang="en-US" sz="3000" b="1" dirty="0">
                <a:solidFill>
                  <a:srgbClr val="FFFF00"/>
                </a:solidFill>
                <a:latin typeface="Times New Roman" panose="02020603050405020304" pitchFamily="18" charset="0"/>
                <a:cs typeface="Times New Roman" panose="02020603050405020304" pitchFamily="18" charset="0"/>
              </a:rPr>
              <a:t>HÀM BĂM</a:t>
            </a:r>
          </a:p>
          <a:p>
            <a:pPr>
              <a:buFontTx/>
              <a:buChar char="-"/>
            </a:pPr>
            <a:r>
              <a:rPr lang="en-US" sz="3000" b="1" dirty="0">
                <a:solidFill>
                  <a:srgbClr val="FFFF00"/>
                </a:solidFill>
                <a:latin typeface="Times New Roman" panose="02020603050405020304" pitchFamily="18" charset="0"/>
                <a:cs typeface="Times New Roman" panose="02020603050405020304" pitchFamily="18" charset="0"/>
              </a:rPr>
              <a:t>PHƯƠNG PHÁP GIẢI QUYẾT ĐỤNG ĐỘ</a:t>
            </a:r>
          </a:p>
          <a:p>
            <a:pPr>
              <a:buFontTx/>
              <a:buChar char="-"/>
            </a:pPr>
            <a:r>
              <a:rPr lang="en-US" sz="3000" b="1" dirty="0">
                <a:solidFill>
                  <a:srgbClr val="FFFF00"/>
                </a:solidFill>
                <a:latin typeface="Times New Roman" panose="02020603050405020304" pitchFamily="18" charset="0"/>
                <a:cs typeface="Times New Roman" panose="02020603050405020304" pitchFamily="18" charset="0"/>
              </a:rPr>
              <a:t>PHÂN TÍCH ĐỘ PHỨC TẠP</a:t>
            </a:r>
          </a:p>
          <a:p>
            <a:pPr marL="0" indent="0">
              <a:buNone/>
            </a:pPr>
            <a:endParaRPr lang="en-US" sz="3000"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7159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out)">
                                      <p:cBhvr>
                                        <p:cTn id="7" dur="2000"/>
                                        <p:tgtEl>
                                          <p:spTgt spid="3">
                                            <p:txEl>
                                              <p:pRg st="0" end="0"/>
                                            </p:txEl>
                                          </p:spTgt>
                                        </p:tgtEl>
                                      </p:cBhvr>
                                    </p:animEffect>
                                  </p:childTnLst>
                                </p:cTn>
                              </p:par>
                              <p:par>
                                <p:cTn id="8" presetID="6" presetClass="entr" presetSubtype="32"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out)">
                                      <p:cBhvr>
                                        <p:cTn id="10" dur="2000"/>
                                        <p:tgtEl>
                                          <p:spTgt spid="3">
                                            <p:txEl>
                                              <p:pRg st="1" end="1"/>
                                            </p:txEl>
                                          </p:spTgt>
                                        </p:tgtEl>
                                      </p:cBhvr>
                                    </p:animEffect>
                                  </p:childTnLst>
                                </p:cTn>
                              </p:par>
                              <p:par>
                                <p:cTn id="11" presetID="6" presetClass="entr" presetSubtype="32"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out)">
                                      <p:cBhvr>
                                        <p:cTn id="13" dur="2000"/>
                                        <p:tgtEl>
                                          <p:spTgt spid="3">
                                            <p:txEl>
                                              <p:pRg st="2" end="2"/>
                                            </p:txEl>
                                          </p:spTgt>
                                        </p:tgtEl>
                                      </p:cBhvr>
                                    </p:animEffect>
                                  </p:childTnLst>
                                </p:cTn>
                              </p:par>
                              <p:par>
                                <p:cTn id="14" presetID="6" presetClass="entr" presetSubtype="32"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out)">
                                      <p:cBhvr>
                                        <p:cTn id="16"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979461-F10F-4DBD-9AA9-4AE6876FCD4C}"/>
              </a:ext>
            </a:extLst>
          </p:cNvPr>
          <p:cNvSpPr>
            <a:spLocks noGrp="1"/>
          </p:cNvSpPr>
          <p:nvPr>
            <p:ph idx="1"/>
          </p:nvPr>
        </p:nvSpPr>
        <p:spPr>
          <a:xfrm>
            <a:off x="2105024" y="457200"/>
            <a:ext cx="8952182" cy="6010275"/>
          </a:xfrm>
        </p:spPr>
        <p:txBody>
          <a:bodyPr>
            <a:normAutofit/>
          </a:bodyPr>
          <a:lstStyle/>
          <a:p>
            <a:pPr marL="0" indent="0" algn="ctr">
              <a:buNone/>
            </a:pPr>
            <a:r>
              <a:rPr lang="vi-VN" sz="3200" b="1" i="1" dirty="0">
                <a:solidFill>
                  <a:srgbClr val="FF0000"/>
                </a:solidFill>
                <a:latin typeface="Times New Roman" panose="02020603050405020304" pitchFamily="18" charset="0"/>
                <a:cs typeface="Times New Roman" panose="02020603050405020304" pitchFamily="18" charset="0"/>
              </a:rPr>
              <a:t>Ư</a:t>
            </a:r>
            <a:r>
              <a:rPr lang="en-US" sz="3200" b="1" i="1" dirty="0">
                <a:solidFill>
                  <a:srgbClr val="FF0000"/>
                </a:solidFill>
                <a:latin typeface="Times New Roman" panose="02020603050405020304" pitchFamily="18" charset="0"/>
                <a:cs typeface="Times New Roman" panose="02020603050405020304" pitchFamily="18" charset="0"/>
              </a:rPr>
              <a:t>u </a:t>
            </a:r>
            <a:r>
              <a:rPr lang="en-US" sz="3200" b="1" i="1" dirty="0" err="1">
                <a:solidFill>
                  <a:srgbClr val="FF0000"/>
                </a:solidFill>
                <a:latin typeface="Times New Roman" panose="02020603050405020304" pitchFamily="18" charset="0"/>
                <a:cs typeface="Times New Roman" panose="02020603050405020304" pitchFamily="18" charset="0"/>
              </a:rPr>
              <a:t>nh</a:t>
            </a:r>
            <a:r>
              <a:rPr lang="vi-VN" sz="3200" b="1" i="1" dirty="0">
                <a:solidFill>
                  <a:srgbClr val="FF0000"/>
                </a:solidFill>
                <a:latin typeface="Times New Roman" panose="02020603050405020304" pitchFamily="18" charset="0"/>
                <a:cs typeface="Times New Roman" panose="02020603050405020304" pitchFamily="18" charset="0"/>
              </a:rPr>
              <a:t>ư</a:t>
            </a:r>
            <a:r>
              <a:rPr lang="en-US" sz="3200" b="1" i="1" dirty="0" err="1">
                <a:solidFill>
                  <a:srgbClr val="FF0000"/>
                </a:solidFill>
                <a:latin typeface="Times New Roman" panose="02020603050405020304" pitchFamily="18" charset="0"/>
                <a:cs typeface="Times New Roman" panose="02020603050405020304" pitchFamily="18" charset="0"/>
              </a:rPr>
              <a:t>ợc</a:t>
            </a:r>
            <a:r>
              <a:rPr lang="en-US" sz="3200" b="1" i="1" dirty="0">
                <a:solidFill>
                  <a:srgbClr val="FF0000"/>
                </a:solidFill>
                <a:latin typeface="Times New Roman" panose="02020603050405020304" pitchFamily="18" charset="0"/>
                <a:cs typeface="Times New Roman" panose="02020603050405020304" pitchFamily="18" charset="0"/>
              </a:rPr>
              <a:t> </a:t>
            </a:r>
            <a:r>
              <a:rPr lang="en-US" sz="3200" b="1" i="1" dirty="0" err="1">
                <a:solidFill>
                  <a:srgbClr val="FF0000"/>
                </a:solidFill>
                <a:latin typeface="Times New Roman" panose="02020603050405020304" pitchFamily="18" charset="0"/>
                <a:cs typeface="Times New Roman" panose="02020603050405020304" pitchFamily="18" charset="0"/>
              </a:rPr>
              <a:t>điểm</a:t>
            </a:r>
            <a:r>
              <a:rPr lang="en-US" sz="3200" b="1" i="1" dirty="0">
                <a:solidFill>
                  <a:srgbClr val="FF0000"/>
                </a:solidFill>
                <a:latin typeface="Times New Roman" panose="02020603050405020304" pitchFamily="18" charset="0"/>
                <a:cs typeface="Times New Roman" panose="02020603050405020304" pitchFamily="18" charset="0"/>
              </a:rPr>
              <a:t> </a:t>
            </a:r>
            <a:r>
              <a:rPr lang="en-US" sz="3200" b="1" i="1" dirty="0" err="1">
                <a:solidFill>
                  <a:srgbClr val="FF0000"/>
                </a:solidFill>
                <a:latin typeface="Times New Roman" panose="02020603050405020304" pitchFamily="18" charset="0"/>
                <a:cs typeface="Times New Roman" panose="02020603050405020304" pitchFamily="18" charset="0"/>
              </a:rPr>
              <a:t>của</a:t>
            </a:r>
            <a:r>
              <a:rPr lang="en-US" sz="3200" b="1" i="1" dirty="0">
                <a:solidFill>
                  <a:srgbClr val="FF0000"/>
                </a:solidFill>
                <a:latin typeface="Times New Roman" panose="02020603050405020304" pitchFamily="18" charset="0"/>
                <a:cs typeface="Times New Roman" panose="02020603050405020304" pitchFamily="18" charset="0"/>
              </a:rPr>
              <a:t> </a:t>
            </a:r>
            <a:r>
              <a:rPr lang="en-US" sz="3200" b="1" i="1" dirty="0" err="1">
                <a:solidFill>
                  <a:srgbClr val="FF0000"/>
                </a:solidFill>
                <a:latin typeface="Times New Roman" panose="02020603050405020304" pitchFamily="18" charset="0"/>
                <a:cs typeface="Times New Roman" panose="02020603050405020304" pitchFamily="18" charset="0"/>
              </a:rPr>
              <a:t>ph</a:t>
            </a:r>
            <a:r>
              <a:rPr lang="vi-VN" sz="3200" b="1" i="1" dirty="0">
                <a:solidFill>
                  <a:srgbClr val="FF0000"/>
                </a:solidFill>
                <a:latin typeface="Times New Roman" panose="02020603050405020304" pitchFamily="18" charset="0"/>
                <a:cs typeface="Times New Roman" panose="02020603050405020304" pitchFamily="18" charset="0"/>
              </a:rPr>
              <a:t>ư</a:t>
            </a:r>
            <a:r>
              <a:rPr lang="en-US" sz="3200" b="1" i="1" dirty="0" err="1">
                <a:solidFill>
                  <a:srgbClr val="FF0000"/>
                </a:solidFill>
                <a:latin typeface="Times New Roman" panose="02020603050405020304" pitchFamily="18" charset="0"/>
                <a:cs typeface="Times New Roman" panose="02020603050405020304" pitchFamily="18" charset="0"/>
              </a:rPr>
              <a:t>ơng</a:t>
            </a:r>
            <a:r>
              <a:rPr lang="en-US" sz="3200" b="1" i="1" dirty="0">
                <a:solidFill>
                  <a:srgbClr val="FF0000"/>
                </a:solidFill>
                <a:latin typeface="Times New Roman" panose="02020603050405020304" pitchFamily="18" charset="0"/>
                <a:cs typeface="Times New Roman" panose="02020603050405020304" pitchFamily="18" charset="0"/>
              </a:rPr>
              <a:t> </a:t>
            </a:r>
            <a:r>
              <a:rPr lang="en-US" sz="3200" b="1" i="1" dirty="0" err="1">
                <a:solidFill>
                  <a:srgbClr val="FF0000"/>
                </a:solidFill>
                <a:latin typeface="Times New Roman" panose="02020603050405020304" pitchFamily="18" charset="0"/>
                <a:cs typeface="Times New Roman" panose="02020603050405020304" pitchFamily="18" charset="0"/>
              </a:rPr>
              <a:t>pháp</a:t>
            </a:r>
            <a:r>
              <a:rPr lang="en-US" sz="3200" b="1" i="1" dirty="0">
                <a:solidFill>
                  <a:srgbClr val="FF0000"/>
                </a:solidFill>
                <a:latin typeface="Times New Roman" panose="02020603050405020304" pitchFamily="18" charset="0"/>
                <a:cs typeface="Times New Roman" panose="02020603050405020304" pitchFamily="18" charset="0"/>
              </a:rPr>
              <a:t> </a:t>
            </a:r>
            <a:r>
              <a:rPr lang="en-US" sz="3200" b="1" i="1" dirty="0" err="1">
                <a:solidFill>
                  <a:srgbClr val="FF0000"/>
                </a:solidFill>
                <a:latin typeface="Times New Roman" panose="02020603050405020304" pitchFamily="18" charset="0"/>
                <a:cs typeface="Times New Roman" panose="02020603050405020304" pitchFamily="18" charset="0"/>
              </a:rPr>
              <a:t>kết</a:t>
            </a:r>
            <a:r>
              <a:rPr lang="en-US" sz="3200" b="1" i="1" dirty="0">
                <a:solidFill>
                  <a:srgbClr val="FF0000"/>
                </a:solidFill>
                <a:latin typeface="Times New Roman" panose="02020603050405020304" pitchFamily="18" charset="0"/>
                <a:cs typeface="Times New Roman" panose="02020603050405020304" pitchFamily="18" charset="0"/>
              </a:rPr>
              <a:t> </a:t>
            </a:r>
            <a:r>
              <a:rPr lang="en-US" sz="3200" b="1" i="1" dirty="0" err="1" smtClean="0">
                <a:solidFill>
                  <a:srgbClr val="FF0000"/>
                </a:solidFill>
                <a:latin typeface="Times New Roman" panose="02020603050405020304" pitchFamily="18" charset="0"/>
                <a:cs typeface="Times New Roman" panose="02020603050405020304" pitchFamily="18" charset="0"/>
              </a:rPr>
              <a:t>nối</a:t>
            </a:r>
            <a:endParaRPr lang="en-US" sz="3200" b="1" i="1" dirty="0">
              <a:solidFill>
                <a:srgbClr val="FF0000"/>
              </a:solidFill>
              <a:latin typeface="Times New Roman" panose="02020603050405020304" pitchFamily="18" charset="0"/>
              <a:cs typeface="Times New Roman" panose="02020603050405020304" pitchFamily="18" charset="0"/>
            </a:endParaRPr>
          </a:p>
          <a:p>
            <a:pPr marL="0" indent="0" algn="ctr">
              <a:buNone/>
            </a:pPr>
            <a:endParaRPr lang="en-US" sz="3200" b="1" i="1" dirty="0">
              <a:solidFill>
                <a:srgbClr val="FF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vi-VN" dirty="0"/>
              <a:t>Ưu điểm: </a:t>
            </a:r>
            <a:endParaRPr lang="en-US" dirty="0"/>
          </a:p>
          <a:p>
            <a:pPr>
              <a:buFont typeface="Wingdings" panose="05000000000000000000" pitchFamily="2" charset="2"/>
              <a:buChar char="v"/>
            </a:pPr>
            <a:r>
              <a:rPr lang="vi-VN" dirty="0"/>
              <a:t>Cài đặt đơn giản</a:t>
            </a:r>
            <a:endParaRPr lang="en-US" dirty="0"/>
          </a:p>
          <a:p>
            <a:pPr>
              <a:buFont typeface="Wingdings" panose="05000000000000000000" pitchFamily="2" charset="2"/>
              <a:buChar char="v"/>
            </a:pPr>
            <a:r>
              <a:rPr lang="vi-VN" dirty="0"/>
              <a:t>Không phải lo tới kích thước của bảng băm, và ta luôn có thể them dữ liệu vào bảng bằng cách them vào các danh sách liên kết. </a:t>
            </a:r>
            <a:endParaRPr lang="en-US" dirty="0"/>
          </a:p>
          <a:p>
            <a:pPr>
              <a:buFont typeface="Wingdings" panose="05000000000000000000" pitchFamily="2" charset="2"/>
              <a:buChar char="v"/>
            </a:pPr>
            <a:r>
              <a:rPr lang="vi-VN" dirty="0"/>
              <a:t>Phương thức này thường được sử dụng khi ta không biết tần suất dữ liệu được them vào và xóa ra của bảng.</a:t>
            </a:r>
            <a:endParaRPr lang="en-US" dirty="0"/>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2" name="Rectangle 1"/>
          <p:cNvSpPr>
            <a:spLocks noChangeArrowheads="1"/>
          </p:cNvSpPr>
          <p:nvPr/>
        </p:nvSpPr>
        <p:spPr bwMode="auto">
          <a:xfrm>
            <a:off x="0" y="0"/>
            <a:ext cx="12192000" cy="0"/>
          </a:xfrm>
          <a:prstGeom prst="rect">
            <a:avLst/>
          </a:prstGeom>
          <a:solidFill>
            <a:srgbClr val="F1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Nhược điểm:  Hiệu năng của phương pháp này không tốt bằng phương pháp đánh địa chỉ mở. bởi vì với phương pháp đánh địa chỉ mở thì mọi dữ liệu đều được chứa trong cùng một bảng băm mà không cần trỏ tới một vùng nhớ ngoài bảng.  Đôi khi lãng phí bộ nhớ (như ta nhìn thấy ở ví dụ trên, vị trí 2, 4 và 5 để trống, đôi khi không bao giờ sử dụng tới).  Khi mà chuỗi (danh sách liên kết) trở nên quá dài, lúc đó thời gian cho các thao tác tìm kiếm, xóa phần tử có thể rất tốn thời gian.  Cần thêm bộ nhớ cho các phần tử của danh sách liên kết.</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t>
            </a:r>
            <a:endParaRPr kumimoji="0" lang="en-US" altLang="en-US" sz="19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Arial" panose="020B0604020202020204" pitchFamily="34" charset="0"/>
              </a:rPr>
              <a:t>Ngọc Long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
            </a:r>
            <a:br>
              <a:rPr kumimoji="0" lang="en-US" altLang="en-US" sz="1100" b="0" i="0" u="none" strike="noStrike" cap="none" normalizeH="0" baseline="0">
                <a:ln>
                  <a:noFill/>
                </a:ln>
                <a:solidFill>
                  <a:srgbClr val="000000"/>
                </a:solidFill>
                <a:effectLst/>
                <a:latin typeface="Arial" panose="020B0604020202020204" pitchFamily="34" charset="0"/>
              </a:rPr>
            </a:br>
            <a:endParaRPr kumimoji="0" lang="en-US" altLang="en-US" sz="1900" b="0" i="0" u="none" strike="noStrike" cap="none" normalizeH="0" baseline="0">
              <a:ln>
                <a:noFill/>
              </a:ln>
              <a:solidFill>
                <a:schemeClr val="tx1"/>
              </a:solidFill>
              <a:effectLst/>
              <a:latin typeface="Arial" panose="020B0604020202020204" pitchFamily="34" charset="0"/>
            </a:endParaRPr>
          </a:p>
        </p:txBody>
      </p:sp>
      <p:pic>
        <p:nvPicPr>
          <p:cNvPr id="1026" name="Picture 2" descr="Ngọc Lo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0" y="42863"/>
            <a:ext cx="304800" cy="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7910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979461-F10F-4DBD-9AA9-4AE6876FCD4C}"/>
              </a:ext>
            </a:extLst>
          </p:cNvPr>
          <p:cNvSpPr>
            <a:spLocks noGrp="1"/>
          </p:cNvSpPr>
          <p:nvPr>
            <p:ph idx="1"/>
          </p:nvPr>
        </p:nvSpPr>
        <p:spPr>
          <a:xfrm>
            <a:off x="2105024" y="457200"/>
            <a:ext cx="8952182" cy="6010275"/>
          </a:xfrm>
        </p:spPr>
        <p:txBody>
          <a:bodyPr>
            <a:normAutofit/>
          </a:bodyPr>
          <a:lstStyle/>
          <a:p>
            <a:pPr marL="0" indent="0" algn="ctr">
              <a:buNone/>
            </a:pPr>
            <a:r>
              <a:rPr lang="vi-VN" sz="3200" b="1" i="1" dirty="0">
                <a:solidFill>
                  <a:srgbClr val="FF0000"/>
                </a:solidFill>
                <a:latin typeface="Times New Roman" panose="02020603050405020304" pitchFamily="18" charset="0"/>
                <a:cs typeface="Times New Roman" panose="02020603050405020304" pitchFamily="18" charset="0"/>
              </a:rPr>
              <a:t>Ư</a:t>
            </a:r>
            <a:r>
              <a:rPr lang="en-US" sz="3200" b="1" i="1" dirty="0">
                <a:solidFill>
                  <a:srgbClr val="FF0000"/>
                </a:solidFill>
                <a:latin typeface="Times New Roman" panose="02020603050405020304" pitchFamily="18" charset="0"/>
                <a:cs typeface="Times New Roman" panose="02020603050405020304" pitchFamily="18" charset="0"/>
              </a:rPr>
              <a:t>u </a:t>
            </a:r>
            <a:r>
              <a:rPr lang="en-US" sz="3200" b="1" i="1" dirty="0" err="1">
                <a:solidFill>
                  <a:srgbClr val="FF0000"/>
                </a:solidFill>
                <a:latin typeface="Times New Roman" panose="02020603050405020304" pitchFamily="18" charset="0"/>
                <a:cs typeface="Times New Roman" panose="02020603050405020304" pitchFamily="18" charset="0"/>
              </a:rPr>
              <a:t>nh</a:t>
            </a:r>
            <a:r>
              <a:rPr lang="vi-VN" sz="3200" b="1" i="1" dirty="0">
                <a:solidFill>
                  <a:srgbClr val="FF0000"/>
                </a:solidFill>
                <a:latin typeface="Times New Roman" panose="02020603050405020304" pitchFamily="18" charset="0"/>
                <a:cs typeface="Times New Roman" panose="02020603050405020304" pitchFamily="18" charset="0"/>
              </a:rPr>
              <a:t>ư</a:t>
            </a:r>
            <a:r>
              <a:rPr lang="en-US" sz="3200" b="1" i="1" dirty="0" err="1">
                <a:solidFill>
                  <a:srgbClr val="FF0000"/>
                </a:solidFill>
                <a:latin typeface="Times New Roman" panose="02020603050405020304" pitchFamily="18" charset="0"/>
                <a:cs typeface="Times New Roman" panose="02020603050405020304" pitchFamily="18" charset="0"/>
              </a:rPr>
              <a:t>ợc</a:t>
            </a:r>
            <a:r>
              <a:rPr lang="en-US" sz="3200" b="1" i="1" dirty="0">
                <a:solidFill>
                  <a:srgbClr val="FF0000"/>
                </a:solidFill>
                <a:latin typeface="Times New Roman" panose="02020603050405020304" pitchFamily="18" charset="0"/>
                <a:cs typeface="Times New Roman" panose="02020603050405020304" pitchFamily="18" charset="0"/>
              </a:rPr>
              <a:t> </a:t>
            </a:r>
            <a:r>
              <a:rPr lang="en-US" sz="3200" b="1" i="1" dirty="0" err="1">
                <a:solidFill>
                  <a:srgbClr val="FF0000"/>
                </a:solidFill>
                <a:latin typeface="Times New Roman" panose="02020603050405020304" pitchFamily="18" charset="0"/>
                <a:cs typeface="Times New Roman" panose="02020603050405020304" pitchFamily="18" charset="0"/>
              </a:rPr>
              <a:t>điểm</a:t>
            </a:r>
            <a:r>
              <a:rPr lang="en-US" sz="3200" b="1" i="1" dirty="0">
                <a:solidFill>
                  <a:srgbClr val="FF0000"/>
                </a:solidFill>
                <a:latin typeface="Times New Roman" panose="02020603050405020304" pitchFamily="18" charset="0"/>
                <a:cs typeface="Times New Roman" panose="02020603050405020304" pitchFamily="18" charset="0"/>
              </a:rPr>
              <a:t> </a:t>
            </a:r>
            <a:r>
              <a:rPr lang="en-US" sz="3200" b="1" i="1" dirty="0" err="1">
                <a:solidFill>
                  <a:srgbClr val="FF0000"/>
                </a:solidFill>
                <a:latin typeface="Times New Roman" panose="02020603050405020304" pitchFamily="18" charset="0"/>
                <a:cs typeface="Times New Roman" panose="02020603050405020304" pitchFamily="18" charset="0"/>
              </a:rPr>
              <a:t>của</a:t>
            </a:r>
            <a:r>
              <a:rPr lang="en-US" sz="3200" b="1" i="1" dirty="0">
                <a:solidFill>
                  <a:srgbClr val="FF0000"/>
                </a:solidFill>
                <a:latin typeface="Times New Roman" panose="02020603050405020304" pitchFamily="18" charset="0"/>
                <a:cs typeface="Times New Roman" panose="02020603050405020304" pitchFamily="18" charset="0"/>
              </a:rPr>
              <a:t> </a:t>
            </a:r>
            <a:r>
              <a:rPr lang="en-US" sz="3200" b="1" i="1" dirty="0" err="1">
                <a:solidFill>
                  <a:srgbClr val="FF0000"/>
                </a:solidFill>
                <a:latin typeface="Times New Roman" panose="02020603050405020304" pitchFamily="18" charset="0"/>
                <a:cs typeface="Times New Roman" panose="02020603050405020304" pitchFamily="18" charset="0"/>
              </a:rPr>
              <a:t>ph</a:t>
            </a:r>
            <a:r>
              <a:rPr lang="vi-VN" sz="3200" b="1" i="1" dirty="0">
                <a:solidFill>
                  <a:srgbClr val="FF0000"/>
                </a:solidFill>
                <a:latin typeface="Times New Roman" panose="02020603050405020304" pitchFamily="18" charset="0"/>
                <a:cs typeface="Times New Roman" panose="02020603050405020304" pitchFamily="18" charset="0"/>
              </a:rPr>
              <a:t>ư</a:t>
            </a:r>
            <a:r>
              <a:rPr lang="en-US" sz="3200" b="1" i="1" dirty="0" err="1">
                <a:solidFill>
                  <a:srgbClr val="FF0000"/>
                </a:solidFill>
                <a:latin typeface="Times New Roman" panose="02020603050405020304" pitchFamily="18" charset="0"/>
                <a:cs typeface="Times New Roman" panose="02020603050405020304" pitchFamily="18" charset="0"/>
              </a:rPr>
              <a:t>ơng</a:t>
            </a:r>
            <a:r>
              <a:rPr lang="en-US" sz="3200" b="1" i="1" dirty="0">
                <a:solidFill>
                  <a:srgbClr val="FF0000"/>
                </a:solidFill>
                <a:latin typeface="Times New Roman" panose="02020603050405020304" pitchFamily="18" charset="0"/>
                <a:cs typeface="Times New Roman" panose="02020603050405020304" pitchFamily="18" charset="0"/>
              </a:rPr>
              <a:t> </a:t>
            </a:r>
            <a:r>
              <a:rPr lang="en-US" sz="3200" b="1" i="1" dirty="0" err="1">
                <a:solidFill>
                  <a:srgbClr val="FF0000"/>
                </a:solidFill>
                <a:latin typeface="Times New Roman" panose="02020603050405020304" pitchFamily="18" charset="0"/>
                <a:cs typeface="Times New Roman" panose="02020603050405020304" pitchFamily="18" charset="0"/>
              </a:rPr>
              <a:t>pháp</a:t>
            </a:r>
            <a:r>
              <a:rPr lang="en-US" sz="3200" b="1" i="1" dirty="0">
                <a:solidFill>
                  <a:srgbClr val="FF0000"/>
                </a:solidFill>
                <a:latin typeface="Times New Roman" panose="02020603050405020304" pitchFamily="18" charset="0"/>
                <a:cs typeface="Times New Roman" panose="02020603050405020304" pitchFamily="18" charset="0"/>
              </a:rPr>
              <a:t> </a:t>
            </a:r>
            <a:r>
              <a:rPr lang="en-US" sz="3200" b="1" i="1" dirty="0" err="1">
                <a:solidFill>
                  <a:srgbClr val="FF0000"/>
                </a:solidFill>
                <a:latin typeface="Times New Roman" panose="02020603050405020304" pitchFamily="18" charset="0"/>
                <a:cs typeface="Times New Roman" panose="02020603050405020304" pitchFamily="18" charset="0"/>
              </a:rPr>
              <a:t>kết</a:t>
            </a:r>
            <a:r>
              <a:rPr lang="en-US" sz="3200" b="1" i="1" dirty="0">
                <a:solidFill>
                  <a:srgbClr val="FF0000"/>
                </a:solidFill>
                <a:latin typeface="Times New Roman" panose="02020603050405020304" pitchFamily="18" charset="0"/>
                <a:cs typeface="Times New Roman" panose="02020603050405020304" pitchFamily="18" charset="0"/>
              </a:rPr>
              <a:t> </a:t>
            </a:r>
            <a:r>
              <a:rPr lang="en-US" sz="3200" b="1" i="1" dirty="0" err="1" smtClean="0">
                <a:solidFill>
                  <a:srgbClr val="FF0000"/>
                </a:solidFill>
                <a:latin typeface="Times New Roman" panose="02020603050405020304" pitchFamily="18" charset="0"/>
                <a:cs typeface="Times New Roman" panose="02020603050405020304" pitchFamily="18" charset="0"/>
              </a:rPr>
              <a:t>nối</a:t>
            </a:r>
            <a:endParaRPr lang="en-US" sz="3200" b="1" i="1" dirty="0">
              <a:solidFill>
                <a:srgbClr val="FF0000"/>
              </a:solidFill>
              <a:latin typeface="Times New Roman" panose="02020603050405020304" pitchFamily="18" charset="0"/>
              <a:cs typeface="Times New Roman" panose="02020603050405020304" pitchFamily="18" charset="0"/>
            </a:endParaRPr>
          </a:p>
          <a:p>
            <a:pPr marL="0" indent="0" algn="ctr">
              <a:buNone/>
            </a:pPr>
            <a:endParaRPr lang="en-US" sz="3200" b="1" i="1" dirty="0">
              <a:solidFill>
                <a:srgbClr val="FF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vi-VN" dirty="0"/>
              <a:t>Nhược điểm</a:t>
            </a:r>
            <a:r>
              <a:rPr lang="vi-VN" sz="1400" dirty="0"/>
              <a:t>:</a:t>
            </a:r>
            <a:endParaRPr lang="en-US" sz="1400" dirty="0"/>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t>
            </a:r>
            <a:r>
              <a:rPr lang="vi-VN" dirty="0">
                <a:latin typeface="Times New Roman" panose="02020603050405020304" pitchFamily="18" charset="0"/>
                <a:cs typeface="Times New Roman" panose="02020603050405020304" pitchFamily="18" charset="0"/>
              </a:rPr>
              <a:t>Hiệu năng của phương pháp này không tốt bằng phương pháp đánh địa chỉ mở. bởi vì với phương pháp đánh địa chỉ mở thì mọi dữ liệu đều được chứa trong cùng một bảng băm mà không cần trỏ tới một vùng nhớ ngoài bảng.</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a:t>
            </a:r>
            <a:r>
              <a:rPr lang="vi-VN" dirty="0">
                <a:latin typeface="Times New Roman" panose="02020603050405020304" pitchFamily="18" charset="0"/>
                <a:cs typeface="Times New Roman" panose="02020603050405020304" pitchFamily="18" charset="0"/>
              </a:rPr>
              <a:t>Khi mà chuỗi (danh sách liên kết) trở nên quá dài, lúc đó thời gian cho các thao tác tìm kiếm, xóa phần tử có thể rất tốn thời gian. </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t>
            </a:r>
            <a:r>
              <a:rPr lang="vi-VN" dirty="0">
                <a:latin typeface="Times New Roman" panose="02020603050405020304" pitchFamily="18" charset="0"/>
                <a:cs typeface="Times New Roman" panose="02020603050405020304" pitchFamily="18" charset="0"/>
              </a:rPr>
              <a:t>Cần thêm bộ </a:t>
            </a:r>
            <a:r>
              <a:rPr lang="vi-VN" dirty="0" smtClean="0">
                <a:latin typeface="Times New Roman" panose="02020603050405020304" pitchFamily="18" charset="0"/>
                <a:cs typeface="Times New Roman" panose="02020603050405020304" pitchFamily="18" charset="0"/>
              </a:rPr>
              <a:t>nhớ </a:t>
            </a:r>
            <a:r>
              <a:rPr lang="vi-VN" dirty="0">
                <a:latin typeface="Times New Roman" panose="02020603050405020304" pitchFamily="18" charset="0"/>
                <a:cs typeface="Times New Roman" panose="02020603050405020304" pitchFamily="18" charset="0"/>
              </a:rPr>
              <a:t>cho các phần tử của danh sách liên kết</a:t>
            </a:r>
            <a:r>
              <a:rPr lang="vi-VN"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a:t>
            </a:r>
            <a:r>
              <a:rPr lang="vi-VN" dirty="0">
                <a:latin typeface="Times New Roman" panose="02020603050405020304" pitchFamily="18" charset="0"/>
                <a:cs typeface="Times New Roman" panose="02020603050405020304" pitchFamily="18" charset="0"/>
              </a:rPr>
              <a:t>Đôi khi lãng phí bộ nhớ (như ta nhìn thấy ở ví dụ trên, vị trí 2, 4 và 5 để trống, đôi khi không bao giờ sử dụng tới).</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p:txBody>
      </p:sp>
      <p:sp>
        <p:nvSpPr>
          <p:cNvPr id="2" name="Rectangle 1"/>
          <p:cNvSpPr>
            <a:spLocks noChangeArrowheads="1"/>
          </p:cNvSpPr>
          <p:nvPr/>
        </p:nvSpPr>
        <p:spPr bwMode="auto">
          <a:xfrm>
            <a:off x="0" y="-235640"/>
            <a:ext cx="65" cy="471280"/>
          </a:xfrm>
          <a:prstGeom prst="rect">
            <a:avLst/>
          </a:prstGeom>
          <a:solidFill>
            <a:srgbClr val="F1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rPr>
              <a:t/>
            </a:r>
            <a:br>
              <a:rPr kumimoji="0" lang="en-US" altLang="en-US" sz="1100" b="0" i="0" u="none" strike="noStrike" cap="none" normalizeH="0" baseline="0" dirty="0">
                <a:ln>
                  <a:noFill/>
                </a:ln>
                <a:solidFill>
                  <a:srgbClr val="000000"/>
                </a:solidFill>
                <a:effectLst/>
                <a:latin typeface="Arial" panose="020B0604020202020204" pitchFamily="34" charset="0"/>
              </a:rPr>
            </a:br>
            <a:endParaRPr kumimoji="0" lang="en-US" altLang="en-US" sz="19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98012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stretch/>
        </p:blipFill>
        <p:spPr>
          <a:xfrm>
            <a:off x="1524168" y="2160588"/>
            <a:ext cx="6903701" cy="3881437"/>
          </a:xfrm>
          <a:prstGeom prst="rect">
            <a:avLst/>
          </a:prstGeom>
        </p:spPr>
      </p:pic>
    </p:spTree>
    <p:extLst>
      <p:ext uri="{BB962C8B-B14F-4D97-AF65-F5344CB8AC3E}">
        <p14:creationId xmlns:p14="http://schemas.microsoft.com/office/powerpoint/2010/main" val="4113258828"/>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stretch/>
        </p:blipFill>
        <p:spPr>
          <a:xfrm>
            <a:off x="1524168" y="2160588"/>
            <a:ext cx="6903701" cy="3881437"/>
          </a:xfrm>
          <a:prstGeom prst="rect">
            <a:avLst/>
          </a:prstGeom>
        </p:spPr>
      </p:pic>
    </p:spTree>
    <p:extLst>
      <p:ext uri="{BB962C8B-B14F-4D97-AF65-F5344CB8AC3E}">
        <p14:creationId xmlns:p14="http://schemas.microsoft.com/office/powerpoint/2010/main" val="1778146227"/>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8DBFAC-BEA7-4C5C-BB82-D83EE2084788}"/>
              </a:ext>
            </a:extLst>
          </p:cNvPr>
          <p:cNvSpPr>
            <a:spLocks noGrp="1"/>
          </p:cNvSpPr>
          <p:nvPr>
            <p:ph idx="1"/>
          </p:nvPr>
        </p:nvSpPr>
        <p:spPr>
          <a:xfrm>
            <a:off x="2219325" y="847726"/>
            <a:ext cx="8315325" cy="4343399"/>
          </a:xfrm>
        </p:spPr>
        <p:txBody>
          <a:bodyPr>
            <a:normAutofit/>
          </a:bodyPr>
          <a:lstStyle/>
          <a:p>
            <a:pPr marL="0" indent="0" algn="ctr">
              <a:buNone/>
            </a:pPr>
            <a:r>
              <a:rPr lang="vi-VN" sz="3200" b="1" i="1" dirty="0">
                <a:solidFill>
                  <a:srgbClr val="FF0000"/>
                </a:solidFill>
                <a:latin typeface="Times New Roman" panose="02020603050405020304" pitchFamily="18" charset="0"/>
                <a:cs typeface="Times New Roman" panose="02020603050405020304" pitchFamily="18" charset="0"/>
              </a:rPr>
              <a:t>Ư</a:t>
            </a:r>
            <a:r>
              <a:rPr lang="en-US" sz="3200" b="1" i="1" dirty="0">
                <a:solidFill>
                  <a:srgbClr val="FF0000"/>
                </a:solidFill>
                <a:latin typeface="Times New Roman" panose="02020603050405020304" pitchFamily="18" charset="0"/>
                <a:cs typeface="Times New Roman" panose="02020603050405020304" pitchFamily="18" charset="0"/>
              </a:rPr>
              <a:t>u </a:t>
            </a:r>
            <a:r>
              <a:rPr lang="en-US" sz="3200" b="1" i="1" dirty="0" err="1">
                <a:solidFill>
                  <a:srgbClr val="FF0000"/>
                </a:solidFill>
                <a:latin typeface="Times New Roman" panose="02020603050405020304" pitchFamily="18" charset="0"/>
                <a:cs typeface="Times New Roman" panose="02020603050405020304" pitchFamily="18" charset="0"/>
              </a:rPr>
              <a:t>nh</a:t>
            </a:r>
            <a:r>
              <a:rPr lang="vi-VN" sz="3200" b="1" i="1" dirty="0">
                <a:solidFill>
                  <a:srgbClr val="FF0000"/>
                </a:solidFill>
                <a:latin typeface="Times New Roman" panose="02020603050405020304" pitchFamily="18" charset="0"/>
                <a:cs typeface="Times New Roman" panose="02020603050405020304" pitchFamily="18" charset="0"/>
              </a:rPr>
              <a:t>ư</a:t>
            </a:r>
            <a:r>
              <a:rPr lang="en-US" sz="3200" b="1" i="1" dirty="0" err="1">
                <a:solidFill>
                  <a:srgbClr val="FF0000"/>
                </a:solidFill>
                <a:latin typeface="Times New Roman" panose="02020603050405020304" pitchFamily="18" charset="0"/>
                <a:cs typeface="Times New Roman" panose="02020603050405020304" pitchFamily="18" charset="0"/>
              </a:rPr>
              <a:t>ợc</a:t>
            </a:r>
            <a:r>
              <a:rPr lang="en-US" sz="3200" b="1" i="1" dirty="0">
                <a:solidFill>
                  <a:srgbClr val="FF0000"/>
                </a:solidFill>
                <a:latin typeface="Times New Roman" panose="02020603050405020304" pitchFamily="18" charset="0"/>
                <a:cs typeface="Times New Roman" panose="02020603050405020304" pitchFamily="18" charset="0"/>
              </a:rPr>
              <a:t> </a:t>
            </a:r>
            <a:r>
              <a:rPr lang="en-US" sz="3200" b="1" i="1" dirty="0" err="1">
                <a:solidFill>
                  <a:srgbClr val="FF0000"/>
                </a:solidFill>
                <a:latin typeface="Times New Roman" panose="02020603050405020304" pitchFamily="18" charset="0"/>
                <a:cs typeface="Times New Roman" panose="02020603050405020304" pitchFamily="18" charset="0"/>
              </a:rPr>
              <a:t>điểm</a:t>
            </a:r>
            <a:r>
              <a:rPr lang="en-US" sz="3200" b="1" i="1" dirty="0">
                <a:solidFill>
                  <a:srgbClr val="FF0000"/>
                </a:solidFill>
                <a:latin typeface="Times New Roman" panose="02020603050405020304" pitchFamily="18" charset="0"/>
                <a:cs typeface="Times New Roman" panose="02020603050405020304" pitchFamily="18" charset="0"/>
              </a:rPr>
              <a:t> </a:t>
            </a:r>
            <a:r>
              <a:rPr lang="en-US" sz="3200" b="1" i="1" dirty="0" err="1">
                <a:solidFill>
                  <a:srgbClr val="FF0000"/>
                </a:solidFill>
                <a:latin typeface="Times New Roman" panose="02020603050405020304" pitchFamily="18" charset="0"/>
                <a:cs typeface="Times New Roman" panose="02020603050405020304" pitchFamily="18" charset="0"/>
              </a:rPr>
              <a:t>của</a:t>
            </a:r>
            <a:r>
              <a:rPr lang="en-US" sz="3200" b="1" i="1" dirty="0">
                <a:solidFill>
                  <a:srgbClr val="FF0000"/>
                </a:solidFill>
                <a:latin typeface="Times New Roman" panose="02020603050405020304" pitchFamily="18" charset="0"/>
                <a:cs typeface="Times New Roman" panose="02020603050405020304" pitchFamily="18" charset="0"/>
              </a:rPr>
              <a:t> </a:t>
            </a:r>
            <a:r>
              <a:rPr lang="en-US" sz="3200" b="1" i="1" dirty="0" err="1">
                <a:solidFill>
                  <a:srgbClr val="FF0000"/>
                </a:solidFill>
                <a:latin typeface="Times New Roman" panose="02020603050405020304" pitchFamily="18" charset="0"/>
                <a:cs typeface="Times New Roman" panose="02020603050405020304" pitchFamily="18" charset="0"/>
              </a:rPr>
              <a:t>ph</a:t>
            </a:r>
            <a:r>
              <a:rPr lang="vi-VN" sz="3200" b="1" i="1" dirty="0">
                <a:solidFill>
                  <a:srgbClr val="FF0000"/>
                </a:solidFill>
                <a:latin typeface="Times New Roman" panose="02020603050405020304" pitchFamily="18" charset="0"/>
                <a:cs typeface="Times New Roman" panose="02020603050405020304" pitchFamily="18" charset="0"/>
              </a:rPr>
              <a:t>ư</a:t>
            </a:r>
            <a:r>
              <a:rPr lang="en-US" sz="3200" b="1" i="1" dirty="0" err="1">
                <a:solidFill>
                  <a:srgbClr val="FF0000"/>
                </a:solidFill>
                <a:latin typeface="Times New Roman" panose="02020603050405020304" pitchFamily="18" charset="0"/>
                <a:cs typeface="Times New Roman" panose="02020603050405020304" pitchFamily="18" charset="0"/>
              </a:rPr>
              <a:t>ơng</a:t>
            </a:r>
            <a:r>
              <a:rPr lang="en-US" sz="3200" b="1" i="1" dirty="0">
                <a:solidFill>
                  <a:srgbClr val="FF0000"/>
                </a:solidFill>
                <a:latin typeface="Times New Roman" panose="02020603050405020304" pitchFamily="18" charset="0"/>
                <a:cs typeface="Times New Roman" panose="02020603050405020304" pitchFamily="18" charset="0"/>
              </a:rPr>
              <a:t> </a:t>
            </a:r>
            <a:r>
              <a:rPr lang="en-US" sz="3200" b="1" i="1" dirty="0" err="1">
                <a:solidFill>
                  <a:srgbClr val="FF0000"/>
                </a:solidFill>
                <a:latin typeface="Times New Roman" panose="02020603050405020304" pitchFamily="18" charset="0"/>
                <a:cs typeface="Times New Roman" panose="02020603050405020304" pitchFamily="18" charset="0"/>
              </a:rPr>
              <a:t>pháp</a:t>
            </a:r>
            <a:r>
              <a:rPr lang="en-US" sz="3200" b="1" i="1" dirty="0">
                <a:solidFill>
                  <a:srgbClr val="FF0000"/>
                </a:solidFill>
                <a:latin typeface="Times New Roman" panose="02020603050405020304" pitchFamily="18" charset="0"/>
                <a:cs typeface="Times New Roman" panose="02020603050405020304" pitchFamily="18" charset="0"/>
              </a:rPr>
              <a:t> </a:t>
            </a:r>
            <a:r>
              <a:rPr lang="en-US" sz="3200" b="1" i="1" dirty="0" err="1">
                <a:solidFill>
                  <a:srgbClr val="FF0000"/>
                </a:solidFill>
                <a:latin typeface="Times New Roman" panose="02020603050405020304" pitchFamily="18" charset="0"/>
                <a:cs typeface="Times New Roman" panose="02020603050405020304" pitchFamily="18" charset="0"/>
              </a:rPr>
              <a:t>dò</a:t>
            </a:r>
            <a:r>
              <a:rPr lang="en-US" sz="3200" b="1" i="1" dirty="0">
                <a:solidFill>
                  <a:srgbClr val="FF0000"/>
                </a:solidFill>
                <a:latin typeface="Times New Roman" panose="02020603050405020304" pitchFamily="18" charset="0"/>
                <a:cs typeface="Times New Roman" panose="02020603050405020304" pitchFamily="18" charset="0"/>
              </a:rPr>
              <a:t> </a:t>
            </a:r>
            <a:r>
              <a:rPr lang="en-US" sz="3200" b="1" i="1" dirty="0" err="1">
                <a:solidFill>
                  <a:srgbClr val="FF0000"/>
                </a:solidFill>
                <a:latin typeface="Times New Roman" panose="02020603050405020304" pitchFamily="18" charset="0"/>
                <a:cs typeface="Times New Roman" panose="02020603050405020304" pitchFamily="18" charset="0"/>
              </a:rPr>
              <a:t>tuyến</a:t>
            </a:r>
            <a:r>
              <a:rPr lang="en-US" sz="3200" b="1" i="1" dirty="0">
                <a:solidFill>
                  <a:srgbClr val="FF0000"/>
                </a:solidFill>
                <a:latin typeface="Times New Roman" panose="02020603050405020304" pitchFamily="18" charset="0"/>
                <a:cs typeface="Times New Roman" panose="02020603050405020304" pitchFamily="18" charset="0"/>
              </a:rPr>
              <a:t> </a:t>
            </a:r>
            <a:r>
              <a:rPr lang="en-US" sz="3200" b="1" i="1" dirty="0" err="1">
                <a:solidFill>
                  <a:srgbClr val="FF0000"/>
                </a:solidFill>
                <a:latin typeface="Times New Roman" panose="02020603050405020304" pitchFamily="18" charset="0"/>
                <a:cs typeface="Times New Roman" panose="02020603050405020304" pitchFamily="18" charset="0"/>
              </a:rPr>
              <a:t>tính</a:t>
            </a:r>
            <a:endParaRPr lang="en-US" sz="3200" b="1" i="1" dirty="0">
              <a:solidFill>
                <a:srgbClr val="FF0000"/>
              </a:solidFill>
              <a:latin typeface="Times New Roman" panose="02020603050405020304" pitchFamily="18" charset="0"/>
              <a:cs typeface="Times New Roman" panose="02020603050405020304" pitchFamily="18" charset="0"/>
            </a:endParaRPr>
          </a:p>
          <a:p>
            <a:pPr marL="0" indent="0" algn="ctr">
              <a:buNone/>
            </a:pPr>
            <a:endParaRPr lang="en-US" sz="3200" b="1" i="1" dirty="0">
              <a:solidFill>
                <a:srgbClr val="FF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tốn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nhớ</a:t>
            </a:r>
            <a:r>
              <a:rPr lang="en-US" sz="2000" dirty="0">
                <a:latin typeface="Times New Roman" panose="02020603050405020304" pitchFamily="18" charset="0"/>
                <a:cs typeface="Times New Roman" panose="02020603050405020304" pitchFamily="18" charset="0"/>
              </a:rPr>
              <a:t> h</a:t>
            </a:r>
            <a:r>
              <a:rPr lang="vi-VN" sz="2000" dirty="0">
                <a:latin typeface="Times New Roman" panose="02020603050405020304" pitchFamily="18" charset="0"/>
                <a:cs typeface="Times New Roman" panose="02020603050405020304" pitchFamily="18" charset="0"/>
              </a:rPr>
              <a:t>ơ</a:t>
            </a:r>
            <a:r>
              <a:rPr lang="en-US" sz="2000" dirty="0">
                <a:latin typeface="Times New Roman" panose="02020603050405020304" pitchFamily="18" charset="0"/>
                <a:cs typeface="Times New Roman" panose="02020603050405020304" pitchFamily="18" charset="0"/>
              </a:rPr>
              <a:t>n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Chậm</a:t>
            </a:r>
            <a:r>
              <a:rPr lang="en-US" sz="2000" dirty="0">
                <a:latin typeface="Times New Roman" panose="02020603050405020304" pitchFamily="18" charset="0"/>
                <a:cs typeface="Times New Roman" panose="02020603050405020304" pitchFamily="18" charset="0"/>
              </a:rPr>
              <a:t> h</a:t>
            </a:r>
            <a:r>
              <a:rPr lang="vi-VN" sz="2000" dirty="0">
                <a:latin typeface="Times New Roman" panose="02020603050405020304" pitchFamily="18" charset="0"/>
                <a:cs typeface="Times New Roman" panose="02020603050405020304" pitchFamily="18" charset="0"/>
              </a:rPr>
              <a:t>ơ</a:t>
            </a:r>
            <a:r>
              <a:rPr lang="en-US" sz="2000" dirty="0">
                <a:latin typeface="Times New Roman" panose="02020603050405020304" pitchFamily="18" charset="0"/>
                <a:cs typeface="Times New Roman" panose="02020603050405020304" pitchFamily="18" charset="0"/>
              </a:rPr>
              <a:t>n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duyệt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con đ</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ờng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dài</a:t>
            </a:r>
            <a:r>
              <a:rPr lang="en-US" sz="20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hủy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khăn</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dấu</a:t>
            </a:r>
            <a:r>
              <a:rPr lang="en-US" sz="2000" dirty="0">
                <a:latin typeface="Times New Roman" panose="02020603050405020304" pitchFamily="18" charset="0"/>
                <a:cs typeface="Times New Roman" panose="02020603050405020304" pitchFamily="18" charset="0"/>
              </a:rPr>
              <a:t> ô t</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xóa</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chuyển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tử</a:t>
            </a:r>
            <a:r>
              <a:rPr lang="en-US" sz="2000" dirty="0">
                <a:latin typeface="Times New Roman" panose="02020603050405020304" pitchFamily="18" charset="0"/>
                <a:cs typeface="Times New Roman" panose="02020603050405020304" pitchFamily="18" charset="0"/>
              </a:rPr>
              <a:t> ng</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lên</a:t>
            </a:r>
            <a:r>
              <a:rPr lang="en-US" sz="2000" dirty="0">
                <a:latin typeface="Times New Roman" panose="02020603050405020304" pitchFamily="18" charset="0"/>
                <a:cs typeface="Times New Roman" panose="02020603050405020304" pitchFamily="18" charset="0"/>
              </a:rPr>
              <a:t> tr</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ớc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điền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ô </a:t>
            </a:r>
            <a:r>
              <a:rPr lang="en-US" sz="2000" dirty="0" err="1">
                <a:latin typeface="Times New Roman" panose="02020603050405020304" pitchFamily="18" charset="0"/>
                <a:cs typeface="Times New Roman" panose="02020603050405020304" pitchFamily="18" charset="0"/>
              </a:rPr>
              <a:t>bị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xóa</a:t>
            </a: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390075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stretch/>
        </p:blipFill>
        <p:spPr>
          <a:xfrm>
            <a:off x="1524168" y="2160588"/>
            <a:ext cx="6903701" cy="3881437"/>
          </a:xfrm>
          <a:prstGeom prst="rect">
            <a:avLst/>
          </a:prstGeom>
        </p:spPr>
      </p:pic>
    </p:spTree>
    <p:extLst>
      <p:ext uri="{BB962C8B-B14F-4D97-AF65-F5344CB8AC3E}">
        <p14:creationId xmlns:p14="http://schemas.microsoft.com/office/powerpoint/2010/main" val="382673688"/>
      </p:ext>
    </p:extLst>
  </p:cSld>
  <p:clrMapOvr>
    <a:masterClrMapping/>
  </p:clrMapOvr>
  <p:transition spd="slow">
    <p:push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stretch/>
        </p:blipFill>
        <p:spPr>
          <a:xfrm>
            <a:off x="1524168" y="2160588"/>
            <a:ext cx="6903701" cy="3881437"/>
          </a:xfrm>
          <a:prstGeom prst="rect">
            <a:avLst/>
          </a:prstGeom>
        </p:spPr>
      </p:pic>
      <p:sp>
        <p:nvSpPr>
          <p:cNvPr id="3" name="Rectangle 2"/>
          <p:cNvSpPr/>
          <p:nvPr/>
        </p:nvSpPr>
        <p:spPr>
          <a:xfrm>
            <a:off x="6334834" y="4378817"/>
            <a:ext cx="476519" cy="4121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838682" y="4378817"/>
            <a:ext cx="476519" cy="4121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5</a:t>
            </a:r>
          </a:p>
        </p:txBody>
      </p:sp>
      <p:sp>
        <p:nvSpPr>
          <p:cNvPr id="6" name="Rectangle 5"/>
          <p:cNvSpPr/>
          <p:nvPr/>
        </p:nvSpPr>
        <p:spPr>
          <a:xfrm>
            <a:off x="6838682" y="5471375"/>
            <a:ext cx="476519" cy="4121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5</a:t>
            </a:r>
          </a:p>
        </p:txBody>
      </p:sp>
    </p:spTree>
    <p:extLst>
      <p:ext uri="{BB962C8B-B14F-4D97-AF65-F5344CB8AC3E}">
        <p14:creationId xmlns:p14="http://schemas.microsoft.com/office/powerpoint/2010/main" val="781647962"/>
      </p:ext>
    </p:extLst>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816E6B-8D2F-45D7-9BAA-A0512C06753B}"/>
              </a:ext>
            </a:extLst>
          </p:cNvPr>
          <p:cNvSpPr>
            <a:spLocks noGrp="1"/>
          </p:cNvSpPr>
          <p:nvPr>
            <p:ph idx="1"/>
          </p:nvPr>
        </p:nvSpPr>
        <p:spPr>
          <a:xfrm>
            <a:off x="2305051" y="647701"/>
            <a:ext cx="8305800" cy="5400674"/>
          </a:xfrm>
        </p:spPr>
        <p:txBody>
          <a:bodyPr>
            <a:normAutofit/>
          </a:bodyPr>
          <a:lstStyle/>
          <a:p>
            <a:pPr marL="0" indent="0" algn="ctr">
              <a:buNone/>
            </a:pPr>
            <a:r>
              <a:rPr lang="en-US" sz="3200" b="1" i="1" dirty="0" err="1">
                <a:solidFill>
                  <a:srgbClr val="FF0000"/>
                </a:solidFill>
                <a:latin typeface="Times New Roman" panose="02020603050405020304" pitchFamily="18" charset="0"/>
                <a:cs typeface="Times New Roman" panose="02020603050405020304" pitchFamily="18" charset="0"/>
              </a:rPr>
              <a:t>Ưu</a:t>
            </a:r>
            <a:r>
              <a:rPr lang="en-US" sz="3200" b="1" i="1" dirty="0">
                <a:solidFill>
                  <a:srgbClr val="FF0000"/>
                </a:solidFill>
                <a:latin typeface="Times New Roman" panose="02020603050405020304" pitchFamily="18" charset="0"/>
                <a:cs typeface="Times New Roman" panose="02020603050405020304" pitchFamily="18" charset="0"/>
              </a:rPr>
              <a:t> </a:t>
            </a:r>
            <a:r>
              <a:rPr lang="en-US" sz="3200" b="1" i="1" dirty="0" err="1">
                <a:solidFill>
                  <a:srgbClr val="FF0000"/>
                </a:solidFill>
                <a:latin typeface="Times New Roman" panose="02020603050405020304" pitchFamily="18" charset="0"/>
                <a:cs typeface="Times New Roman" panose="02020603050405020304" pitchFamily="18" charset="0"/>
              </a:rPr>
              <a:t>nh</a:t>
            </a:r>
            <a:r>
              <a:rPr lang="vi-VN" sz="3200" b="1" i="1" dirty="0">
                <a:solidFill>
                  <a:srgbClr val="FF0000"/>
                </a:solidFill>
                <a:latin typeface="Times New Roman" panose="02020603050405020304" pitchFamily="18" charset="0"/>
                <a:cs typeface="Times New Roman" panose="02020603050405020304" pitchFamily="18" charset="0"/>
              </a:rPr>
              <a:t>ư</a:t>
            </a:r>
            <a:r>
              <a:rPr lang="en-US" sz="3200" b="1" i="1" dirty="0" err="1">
                <a:solidFill>
                  <a:srgbClr val="FF0000"/>
                </a:solidFill>
                <a:latin typeface="Times New Roman" panose="02020603050405020304" pitchFamily="18" charset="0"/>
                <a:cs typeface="Times New Roman" panose="02020603050405020304" pitchFamily="18" charset="0"/>
              </a:rPr>
              <a:t>ợc</a:t>
            </a:r>
            <a:r>
              <a:rPr lang="en-US" sz="3200" b="1" i="1" dirty="0">
                <a:solidFill>
                  <a:srgbClr val="FF0000"/>
                </a:solidFill>
                <a:latin typeface="Times New Roman" panose="02020603050405020304" pitchFamily="18" charset="0"/>
                <a:cs typeface="Times New Roman" panose="02020603050405020304" pitchFamily="18" charset="0"/>
              </a:rPr>
              <a:t> </a:t>
            </a:r>
            <a:r>
              <a:rPr lang="en-US" sz="3200" b="1" i="1" dirty="0" err="1">
                <a:solidFill>
                  <a:srgbClr val="FF0000"/>
                </a:solidFill>
                <a:latin typeface="Times New Roman" panose="02020603050405020304" pitchFamily="18" charset="0"/>
                <a:cs typeface="Times New Roman" panose="02020603050405020304" pitchFamily="18" charset="0"/>
              </a:rPr>
              <a:t>điểm</a:t>
            </a:r>
            <a:r>
              <a:rPr lang="en-US" sz="3200" b="1" i="1" dirty="0">
                <a:solidFill>
                  <a:srgbClr val="FF0000"/>
                </a:solidFill>
                <a:latin typeface="Times New Roman" panose="02020603050405020304" pitchFamily="18" charset="0"/>
                <a:cs typeface="Times New Roman" panose="02020603050405020304" pitchFamily="18" charset="0"/>
              </a:rPr>
              <a:t> </a:t>
            </a:r>
            <a:r>
              <a:rPr lang="en-US" sz="3200" b="1" i="1" dirty="0" err="1">
                <a:solidFill>
                  <a:srgbClr val="FF0000"/>
                </a:solidFill>
                <a:latin typeface="Times New Roman" panose="02020603050405020304" pitchFamily="18" charset="0"/>
                <a:cs typeface="Times New Roman" panose="02020603050405020304" pitchFamily="18" charset="0"/>
              </a:rPr>
              <a:t>của</a:t>
            </a:r>
            <a:r>
              <a:rPr lang="en-US" sz="3200" b="1" i="1" dirty="0">
                <a:solidFill>
                  <a:srgbClr val="FF0000"/>
                </a:solidFill>
                <a:latin typeface="Times New Roman" panose="02020603050405020304" pitchFamily="18" charset="0"/>
                <a:cs typeface="Times New Roman" panose="02020603050405020304" pitchFamily="18" charset="0"/>
              </a:rPr>
              <a:t> </a:t>
            </a:r>
            <a:r>
              <a:rPr lang="en-US" sz="3200" b="1" i="1" dirty="0" err="1">
                <a:solidFill>
                  <a:srgbClr val="FF0000"/>
                </a:solidFill>
                <a:latin typeface="Times New Roman" panose="02020603050405020304" pitchFamily="18" charset="0"/>
                <a:cs typeface="Times New Roman" panose="02020603050405020304" pitchFamily="18" charset="0"/>
              </a:rPr>
              <a:t>ph</a:t>
            </a:r>
            <a:r>
              <a:rPr lang="vi-VN" sz="3200" b="1" i="1" dirty="0">
                <a:solidFill>
                  <a:srgbClr val="FF0000"/>
                </a:solidFill>
                <a:latin typeface="Times New Roman" panose="02020603050405020304" pitchFamily="18" charset="0"/>
                <a:cs typeface="Times New Roman" panose="02020603050405020304" pitchFamily="18" charset="0"/>
              </a:rPr>
              <a:t>ư</a:t>
            </a:r>
            <a:r>
              <a:rPr lang="en-US" sz="3200" b="1" i="1" dirty="0" err="1">
                <a:solidFill>
                  <a:srgbClr val="FF0000"/>
                </a:solidFill>
                <a:latin typeface="Times New Roman" panose="02020603050405020304" pitchFamily="18" charset="0"/>
                <a:cs typeface="Times New Roman" panose="02020603050405020304" pitchFamily="18" charset="0"/>
              </a:rPr>
              <a:t>ơng</a:t>
            </a:r>
            <a:r>
              <a:rPr lang="en-US" sz="3200" b="1" i="1" dirty="0">
                <a:solidFill>
                  <a:srgbClr val="FF0000"/>
                </a:solidFill>
                <a:latin typeface="Times New Roman" panose="02020603050405020304" pitchFamily="18" charset="0"/>
                <a:cs typeface="Times New Roman" panose="02020603050405020304" pitchFamily="18" charset="0"/>
              </a:rPr>
              <a:t> </a:t>
            </a:r>
            <a:r>
              <a:rPr lang="en-US" sz="3200" b="1" i="1" dirty="0" err="1">
                <a:solidFill>
                  <a:srgbClr val="FF0000"/>
                </a:solidFill>
                <a:latin typeface="Times New Roman" panose="02020603050405020304" pitchFamily="18" charset="0"/>
                <a:cs typeface="Times New Roman" panose="02020603050405020304" pitchFamily="18" charset="0"/>
              </a:rPr>
              <a:t>pháp</a:t>
            </a:r>
            <a:r>
              <a:rPr lang="en-US" sz="3200" b="1" i="1" dirty="0">
                <a:solidFill>
                  <a:srgbClr val="FF0000"/>
                </a:solidFill>
                <a:latin typeface="Times New Roman" panose="02020603050405020304" pitchFamily="18" charset="0"/>
                <a:cs typeface="Times New Roman" panose="02020603050405020304" pitchFamily="18" charset="0"/>
              </a:rPr>
              <a:t> </a:t>
            </a:r>
            <a:r>
              <a:rPr lang="en-US" sz="3200" b="1" i="1" dirty="0" err="1">
                <a:solidFill>
                  <a:srgbClr val="FF0000"/>
                </a:solidFill>
                <a:latin typeface="Times New Roman" panose="02020603050405020304" pitchFamily="18" charset="0"/>
                <a:cs typeface="Times New Roman" panose="02020603050405020304" pitchFamily="18" charset="0"/>
              </a:rPr>
              <a:t>dò</a:t>
            </a:r>
            <a:r>
              <a:rPr lang="en-US" sz="3200" b="1" i="1" dirty="0">
                <a:solidFill>
                  <a:srgbClr val="FF0000"/>
                </a:solidFill>
                <a:latin typeface="Times New Roman" panose="02020603050405020304" pitchFamily="18" charset="0"/>
                <a:cs typeface="Times New Roman" panose="02020603050405020304" pitchFamily="18" charset="0"/>
              </a:rPr>
              <a:t> </a:t>
            </a:r>
            <a:r>
              <a:rPr lang="en-US" sz="3200" b="1" i="1" dirty="0" err="1">
                <a:solidFill>
                  <a:srgbClr val="FF0000"/>
                </a:solidFill>
                <a:latin typeface="Times New Roman" panose="02020603050405020304" pitchFamily="18" charset="0"/>
                <a:cs typeface="Times New Roman" panose="02020603050405020304" pitchFamily="18" charset="0"/>
              </a:rPr>
              <a:t>bậc</a:t>
            </a:r>
            <a:r>
              <a:rPr lang="en-US" sz="3200" b="1" i="1" dirty="0">
                <a:solidFill>
                  <a:srgbClr val="FF0000"/>
                </a:solidFill>
                <a:latin typeface="Times New Roman" panose="02020603050405020304" pitchFamily="18" charset="0"/>
                <a:cs typeface="Times New Roman" panose="02020603050405020304" pitchFamily="18" charset="0"/>
              </a:rPr>
              <a:t> </a:t>
            </a:r>
            <a:r>
              <a:rPr lang="en-US" sz="3200" b="1" i="1" dirty="0" err="1">
                <a:solidFill>
                  <a:srgbClr val="FF0000"/>
                </a:solidFill>
                <a:latin typeface="Times New Roman" panose="02020603050405020304" pitchFamily="18" charset="0"/>
                <a:cs typeface="Times New Roman" panose="02020603050405020304" pitchFamily="18" charset="0"/>
              </a:rPr>
              <a:t>hai</a:t>
            </a:r>
            <a:endParaRPr lang="en-US" sz="3200" b="1" i="1" dirty="0">
              <a:solidFill>
                <a:srgbClr val="FF0000"/>
              </a:solidFill>
              <a:latin typeface="Times New Roman" panose="02020603050405020304" pitchFamily="18" charset="0"/>
              <a:cs typeface="Times New Roman" panose="02020603050405020304" pitchFamily="18" charset="0"/>
            </a:endParaRPr>
          </a:p>
          <a:p>
            <a:pPr marL="0" indent="0" algn="ctr">
              <a:buNone/>
            </a:pPr>
            <a:endParaRPr lang="en-US" sz="3200" b="1" i="1" dirty="0">
              <a:solidFill>
                <a:srgbClr val="FF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b="1" i="1"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Ưu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dò</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tuyến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Nh</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điểm</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xét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mảng</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Phép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chèn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ko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đ</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ợc</a:t>
            </a:r>
            <a:r>
              <a:rPr lang="en-US" sz="20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0" indent="0" algn="ctr">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70360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stretch/>
        </p:blipFill>
        <p:spPr>
          <a:xfrm>
            <a:off x="1524168" y="2160588"/>
            <a:ext cx="6903701" cy="3881437"/>
          </a:xfrm>
          <a:prstGeom prst="rect">
            <a:avLst/>
          </a:prstGeom>
          <a:solidFill>
            <a:schemeClr val="accent1">
              <a:lumMod val="20000"/>
              <a:lumOff val="80000"/>
            </a:schemeClr>
          </a:solidFill>
        </p:spPr>
      </p:pic>
    </p:spTree>
    <p:extLst>
      <p:ext uri="{BB962C8B-B14F-4D97-AF65-F5344CB8AC3E}">
        <p14:creationId xmlns:p14="http://schemas.microsoft.com/office/powerpoint/2010/main" val="424153481"/>
      </p:ext>
    </p:extLst>
  </p:cSld>
  <p:clrMapOvr>
    <a:masterClrMapping/>
  </p:clrMapOvr>
  <p:transition spd="slow">
    <p:push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stretch/>
        </p:blipFill>
        <p:spPr>
          <a:xfrm>
            <a:off x="1524168" y="2160588"/>
            <a:ext cx="6903701" cy="3881437"/>
          </a:xfrm>
          <a:prstGeom prst="rect">
            <a:avLst/>
          </a:prstGeom>
        </p:spPr>
      </p:pic>
    </p:spTree>
    <p:extLst>
      <p:ext uri="{BB962C8B-B14F-4D97-AF65-F5344CB8AC3E}">
        <p14:creationId xmlns:p14="http://schemas.microsoft.com/office/powerpoint/2010/main" val="1998166454"/>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302" y="0"/>
            <a:ext cx="8534400" cy="1512551"/>
          </a:xfrm>
        </p:spPr>
        <p:txBody>
          <a:bodyPr/>
          <a:lstStyle/>
          <a:p>
            <a:r>
              <a:rPr lang="en-US" b="1" cap="none" spc="50" dirty="0" err="1">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Giới</a:t>
            </a:r>
            <a:r>
              <a:rPr lang="en-US" b="1" cap="none"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 </a:t>
            </a:r>
            <a:r>
              <a:rPr lang="en-US" b="1" cap="none" spc="50" dirty="0" err="1">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thiệu</a:t>
            </a:r>
            <a:r>
              <a:rPr lang="en-US" b="1" cap="none"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 </a:t>
            </a:r>
            <a:r>
              <a:rPr lang="en-US" b="1" cap="none" spc="50" dirty="0" err="1">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chung</a:t>
            </a:r>
            <a:endParaRPr lang="en-US" b="1" cap="none"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58454" y="1421922"/>
            <a:ext cx="8534400" cy="4399329"/>
          </a:xfrm>
        </p:spPr>
        <p:txBody>
          <a:bodyPr>
            <a:noAutofit/>
          </a:bodyPr>
          <a:lstStyle/>
          <a:p>
            <a:pPr>
              <a:buFontTx/>
              <a:buChar char="-"/>
            </a:pPr>
            <a:r>
              <a:rPr lang="en-US" sz="3000" dirty="0" err="1">
                <a:solidFill>
                  <a:schemeClr val="tx1"/>
                </a:solidFill>
                <a:latin typeface="Times New Roman" panose="02020603050405020304" pitchFamily="18" charset="0"/>
                <a:cs typeface="Times New Roman" panose="02020603050405020304" pitchFamily="18" charset="0"/>
              </a:rPr>
              <a:t>Phép</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băm</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được</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đề</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xuất</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và</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thực</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hiện</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trên</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máy</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tính</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từ</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những</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năm</a:t>
            </a:r>
            <a:r>
              <a:rPr lang="en-US" sz="3000" dirty="0">
                <a:solidFill>
                  <a:schemeClr val="tx1"/>
                </a:solidFill>
                <a:latin typeface="Times New Roman" panose="02020603050405020304" pitchFamily="18" charset="0"/>
                <a:cs typeface="Times New Roman" panose="02020603050405020304" pitchFamily="18" charset="0"/>
              </a:rPr>
              <a:t> 1950</a:t>
            </a:r>
          </a:p>
          <a:p>
            <a:pPr>
              <a:buFontTx/>
              <a:buChar char="-"/>
            </a:pPr>
            <a:r>
              <a:rPr lang="en-US" sz="3000" dirty="0">
                <a:solidFill>
                  <a:schemeClr val="tx1"/>
                </a:solidFill>
                <a:latin typeface="Times New Roman" panose="02020603050405020304" pitchFamily="18" charset="0"/>
                <a:cs typeface="Times New Roman" panose="02020603050405020304" pitchFamily="18" charset="0"/>
              </a:rPr>
              <a:t>Ý </a:t>
            </a:r>
            <a:r>
              <a:rPr lang="en-US" sz="3000" dirty="0" err="1">
                <a:solidFill>
                  <a:schemeClr val="tx1"/>
                </a:solidFill>
                <a:latin typeface="Times New Roman" panose="02020603050405020304" pitchFamily="18" charset="0"/>
                <a:cs typeface="Times New Roman" panose="02020603050405020304" pitchFamily="18" charset="0"/>
              </a:rPr>
              <a:t>tưởng</a:t>
            </a:r>
            <a:r>
              <a:rPr lang="en-US" sz="3000" dirty="0">
                <a:solidFill>
                  <a:schemeClr val="tx1"/>
                </a:solidFill>
                <a:latin typeface="Times New Roman" panose="02020603050405020304" pitchFamily="18" charset="0"/>
                <a:cs typeface="Times New Roman" panose="02020603050405020304" pitchFamily="18" charset="0"/>
              </a:rPr>
              <a:t>:</a:t>
            </a:r>
          </a:p>
          <a:p>
            <a:pPr>
              <a:buFontTx/>
              <a:buChar char="-"/>
            </a:pPr>
            <a:r>
              <a:rPr lang="en-US" sz="3000" dirty="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Biến</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đổi</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khóa</a:t>
            </a:r>
            <a:r>
              <a:rPr lang="en-US" sz="3000" dirty="0">
                <a:solidFill>
                  <a:schemeClr val="tx1"/>
                </a:solidFill>
                <a:latin typeface="Times New Roman" panose="02020603050405020304" pitchFamily="18" charset="0"/>
                <a:cs typeface="Times New Roman" panose="02020603050405020304" pitchFamily="18" charset="0"/>
              </a:rPr>
              <a:t> k </a:t>
            </a:r>
            <a:r>
              <a:rPr lang="en-US" sz="3000" dirty="0" err="1">
                <a:solidFill>
                  <a:schemeClr val="tx1"/>
                </a:solidFill>
                <a:latin typeface="Times New Roman" panose="02020603050405020304" pitchFamily="18" charset="0"/>
                <a:cs typeface="Times New Roman" panose="02020603050405020304" pitchFamily="18" charset="0"/>
              </a:rPr>
              <a:t>thành</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một</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số</a:t>
            </a:r>
            <a:r>
              <a:rPr lang="en-US" sz="3000" dirty="0">
                <a:solidFill>
                  <a:schemeClr val="tx1"/>
                </a:solidFill>
                <a:latin typeface="Times New Roman" panose="02020603050405020304" pitchFamily="18" charset="0"/>
                <a:cs typeface="Times New Roman" panose="02020603050405020304" pitchFamily="18" charset="0"/>
              </a:rPr>
              <a:t> ( </a:t>
            </a:r>
            <a:r>
              <a:rPr lang="en-US" sz="3000" dirty="0" err="1">
                <a:solidFill>
                  <a:schemeClr val="tx1"/>
                </a:solidFill>
                <a:latin typeface="Times New Roman" panose="02020603050405020304" pitchFamily="18" charset="0"/>
                <a:cs typeface="Times New Roman" panose="02020603050405020304" pitchFamily="18" charset="0"/>
              </a:rPr>
              <a:t>bằng</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hàm</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băm</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và</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sử</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dụng</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số</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này</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như</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là</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một</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địa</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chỉ</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để</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tìm</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kiếm</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dữ</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liệu</a:t>
            </a:r>
            <a:endParaRPr lang="en-US" sz="3000" dirty="0">
              <a:solidFill>
                <a:schemeClr val="tx1"/>
              </a:solidFill>
              <a:latin typeface="Times New Roman" panose="02020603050405020304" pitchFamily="18" charset="0"/>
              <a:cs typeface="Times New Roman" panose="02020603050405020304" pitchFamily="18" charset="0"/>
            </a:endParaRPr>
          </a:p>
          <a:p>
            <a:pPr>
              <a:buFontTx/>
              <a:buChar char="-"/>
            </a:pPr>
            <a:r>
              <a:rPr lang="en-US" sz="3000" dirty="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a:t>
            </a:r>
            <a:r>
              <a:rPr lang="en-US" sz="3000" dirty="0">
                <a:solidFill>
                  <a:srgbClr val="FFFF00"/>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Cấu</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trúc</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dữ</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liệu</a:t>
            </a:r>
            <a:r>
              <a:rPr lang="en-US" sz="3000" dirty="0">
                <a:solidFill>
                  <a:schemeClr val="tx1"/>
                </a:solidFill>
                <a:latin typeface="Times New Roman" panose="02020603050405020304" pitchFamily="18" charset="0"/>
                <a:cs typeface="Times New Roman" panose="02020603050405020304" pitchFamily="18" charset="0"/>
              </a:rPr>
              <a:t> dung </a:t>
            </a:r>
            <a:r>
              <a:rPr lang="en-US" sz="3000" dirty="0" err="1">
                <a:solidFill>
                  <a:schemeClr val="tx1"/>
                </a:solidFill>
                <a:latin typeface="Times New Roman" panose="02020603050405020304" pitchFamily="18" charset="0"/>
                <a:cs typeface="Times New Roman" panose="02020603050405020304" pitchFamily="18" charset="0"/>
              </a:rPr>
              <a:t>trong</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kỹ</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thuật</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này</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thường</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là</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danh</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sách</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đặc</a:t>
            </a:r>
            <a:r>
              <a:rPr lang="en-US" sz="3000" dirty="0">
                <a:solidFill>
                  <a:schemeClr val="tx1"/>
                </a:solidFill>
                <a:latin typeface="Times New Roman" panose="02020603050405020304" pitchFamily="18" charset="0"/>
                <a:cs typeface="Times New Roman" panose="02020603050405020304" pitchFamily="18" charset="0"/>
              </a:rPr>
              <a:t> : </a:t>
            </a:r>
            <a:r>
              <a:rPr lang="en-US" sz="3000" dirty="0" err="1">
                <a:solidFill>
                  <a:schemeClr val="tx1"/>
                </a:solidFill>
                <a:latin typeface="Times New Roman" panose="02020603050405020304" pitchFamily="18" charset="0"/>
                <a:cs typeface="Times New Roman" panose="02020603050405020304" pitchFamily="18" charset="0"/>
              </a:rPr>
              <a:t>mảng</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hoặc</a:t>
            </a:r>
            <a:r>
              <a:rPr lang="en-US" sz="3000" dirty="0">
                <a:solidFill>
                  <a:schemeClr val="tx1"/>
                </a:solidFill>
                <a:latin typeface="Times New Roman" panose="02020603050405020304" pitchFamily="18" charset="0"/>
                <a:cs typeface="Times New Roman" panose="02020603050405020304" pitchFamily="18" charset="0"/>
              </a:rPr>
              <a:t> file</a:t>
            </a:r>
          </a:p>
        </p:txBody>
      </p:sp>
    </p:spTree>
    <p:extLst>
      <p:ext uri="{BB962C8B-B14F-4D97-AF65-F5344CB8AC3E}">
        <p14:creationId xmlns:p14="http://schemas.microsoft.com/office/powerpoint/2010/main" val="23835450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979461-F10F-4DBD-9AA9-4AE6876FCD4C}"/>
              </a:ext>
            </a:extLst>
          </p:cNvPr>
          <p:cNvSpPr>
            <a:spLocks noGrp="1"/>
          </p:cNvSpPr>
          <p:nvPr>
            <p:ph idx="1"/>
          </p:nvPr>
        </p:nvSpPr>
        <p:spPr>
          <a:xfrm>
            <a:off x="2105024" y="457200"/>
            <a:ext cx="8305801" cy="6010275"/>
          </a:xfrm>
        </p:spPr>
        <p:txBody>
          <a:bodyPr>
            <a:normAutofit/>
          </a:bodyPr>
          <a:lstStyle/>
          <a:p>
            <a:pPr marL="0" indent="0" algn="ctr">
              <a:buNone/>
            </a:pPr>
            <a:r>
              <a:rPr lang="vi-VN" sz="3200" b="1" i="1" dirty="0">
                <a:solidFill>
                  <a:srgbClr val="FF0000"/>
                </a:solidFill>
                <a:latin typeface="Times New Roman" panose="02020603050405020304" pitchFamily="18" charset="0"/>
                <a:cs typeface="Times New Roman" panose="02020603050405020304" pitchFamily="18" charset="0"/>
              </a:rPr>
              <a:t>Ư</a:t>
            </a:r>
            <a:r>
              <a:rPr lang="en-US" sz="3200" b="1" i="1" dirty="0">
                <a:solidFill>
                  <a:srgbClr val="FF0000"/>
                </a:solidFill>
                <a:latin typeface="Times New Roman" panose="02020603050405020304" pitchFamily="18" charset="0"/>
                <a:cs typeface="Times New Roman" panose="02020603050405020304" pitchFamily="18" charset="0"/>
              </a:rPr>
              <a:t>u </a:t>
            </a:r>
            <a:r>
              <a:rPr lang="en-US" sz="3200" b="1" i="1" dirty="0" err="1">
                <a:solidFill>
                  <a:srgbClr val="FF0000"/>
                </a:solidFill>
                <a:latin typeface="Times New Roman" panose="02020603050405020304" pitchFamily="18" charset="0"/>
                <a:cs typeface="Times New Roman" panose="02020603050405020304" pitchFamily="18" charset="0"/>
              </a:rPr>
              <a:t>nh</a:t>
            </a:r>
            <a:r>
              <a:rPr lang="vi-VN" sz="3200" b="1" i="1" dirty="0">
                <a:solidFill>
                  <a:srgbClr val="FF0000"/>
                </a:solidFill>
                <a:latin typeface="Times New Roman" panose="02020603050405020304" pitchFamily="18" charset="0"/>
                <a:cs typeface="Times New Roman" panose="02020603050405020304" pitchFamily="18" charset="0"/>
              </a:rPr>
              <a:t>ư</a:t>
            </a:r>
            <a:r>
              <a:rPr lang="en-US" sz="3200" b="1" i="1" dirty="0" err="1">
                <a:solidFill>
                  <a:srgbClr val="FF0000"/>
                </a:solidFill>
                <a:latin typeface="Times New Roman" panose="02020603050405020304" pitchFamily="18" charset="0"/>
                <a:cs typeface="Times New Roman" panose="02020603050405020304" pitchFamily="18" charset="0"/>
              </a:rPr>
              <a:t>ợc</a:t>
            </a:r>
            <a:r>
              <a:rPr lang="en-US" sz="3200" b="1" i="1" dirty="0">
                <a:solidFill>
                  <a:srgbClr val="FF0000"/>
                </a:solidFill>
                <a:latin typeface="Times New Roman" panose="02020603050405020304" pitchFamily="18" charset="0"/>
                <a:cs typeface="Times New Roman" panose="02020603050405020304" pitchFamily="18" charset="0"/>
              </a:rPr>
              <a:t> </a:t>
            </a:r>
            <a:r>
              <a:rPr lang="en-US" sz="3200" b="1" i="1" dirty="0" err="1">
                <a:solidFill>
                  <a:srgbClr val="FF0000"/>
                </a:solidFill>
                <a:latin typeface="Times New Roman" panose="02020603050405020304" pitchFamily="18" charset="0"/>
                <a:cs typeface="Times New Roman" panose="02020603050405020304" pitchFamily="18" charset="0"/>
              </a:rPr>
              <a:t>điểm</a:t>
            </a:r>
            <a:r>
              <a:rPr lang="en-US" sz="3200" b="1" i="1" dirty="0">
                <a:solidFill>
                  <a:srgbClr val="FF0000"/>
                </a:solidFill>
                <a:latin typeface="Times New Roman" panose="02020603050405020304" pitchFamily="18" charset="0"/>
                <a:cs typeface="Times New Roman" panose="02020603050405020304" pitchFamily="18" charset="0"/>
              </a:rPr>
              <a:t> </a:t>
            </a:r>
            <a:r>
              <a:rPr lang="en-US" sz="3200" b="1" i="1" dirty="0" err="1">
                <a:solidFill>
                  <a:srgbClr val="FF0000"/>
                </a:solidFill>
                <a:latin typeface="Times New Roman" panose="02020603050405020304" pitchFamily="18" charset="0"/>
                <a:cs typeface="Times New Roman" panose="02020603050405020304" pitchFamily="18" charset="0"/>
              </a:rPr>
              <a:t>của</a:t>
            </a:r>
            <a:r>
              <a:rPr lang="en-US" sz="3200" b="1" i="1" dirty="0">
                <a:solidFill>
                  <a:srgbClr val="FF0000"/>
                </a:solidFill>
                <a:latin typeface="Times New Roman" panose="02020603050405020304" pitchFamily="18" charset="0"/>
                <a:cs typeface="Times New Roman" panose="02020603050405020304" pitchFamily="18" charset="0"/>
              </a:rPr>
              <a:t> </a:t>
            </a:r>
            <a:r>
              <a:rPr lang="en-US" sz="3200" b="1" i="1" dirty="0" err="1">
                <a:solidFill>
                  <a:srgbClr val="FF0000"/>
                </a:solidFill>
                <a:latin typeface="Times New Roman" panose="02020603050405020304" pitchFamily="18" charset="0"/>
                <a:cs typeface="Times New Roman" panose="02020603050405020304" pitchFamily="18" charset="0"/>
              </a:rPr>
              <a:t>ph</a:t>
            </a:r>
            <a:r>
              <a:rPr lang="vi-VN" sz="3200" b="1" i="1" dirty="0">
                <a:solidFill>
                  <a:srgbClr val="FF0000"/>
                </a:solidFill>
                <a:latin typeface="Times New Roman" panose="02020603050405020304" pitchFamily="18" charset="0"/>
                <a:cs typeface="Times New Roman" panose="02020603050405020304" pitchFamily="18" charset="0"/>
              </a:rPr>
              <a:t>ư</a:t>
            </a:r>
            <a:r>
              <a:rPr lang="en-US" sz="3200" b="1" i="1" dirty="0" err="1">
                <a:solidFill>
                  <a:srgbClr val="FF0000"/>
                </a:solidFill>
                <a:latin typeface="Times New Roman" panose="02020603050405020304" pitchFamily="18" charset="0"/>
                <a:cs typeface="Times New Roman" panose="02020603050405020304" pitchFamily="18" charset="0"/>
              </a:rPr>
              <a:t>ơng</a:t>
            </a:r>
            <a:r>
              <a:rPr lang="en-US" sz="3200" b="1" i="1" dirty="0">
                <a:solidFill>
                  <a:srgbClr val="FF0000"/>
                </a:solidFill>
                <a:latin typeface="Times New Roman" panose="02020603050405020304" pitchFamily="18" charset="0"/>
                <a:cs typeface="Times New Roman" panose="02020603050405020304" pitchFamily="18" charset="0"/>
              </a:rPr>
              <a:t> </a:t>
            </a:r>
            <a:r>
              <a:rPr lang="en-US" sz="3200" b="1" i="1" dirty="0" err="1">
                <a:solidFill>
                  <a:srgbClr val="FF0000"/>
                </a:solidFill>
                <a:latin typeface="Times New Roman" panose="02020603050405020304" pitchFamily="18" charset="0"/>
                <a:cs typeface="Times New Roman" panose="02020603050405020304" pitchFamily="18" charset="0"/>
              </a:rPr>
              <a:t>pháp</a:t>
            </a:r>
            <a:r>
              <a:rPr lang="en-US" sz="3200" b="1" i="1" dirty="0">
                <a:solidFill>
                  <a:srgbClr val="FF0000"/>
                </a:solidFill>
                <a:latin typeface="Times New Roman" panose="02020603050405020304" pitchFamily="18" charset="0"/>
                <a:cs typeface="Times New Roman" panose="02020603050405020304" pitchFamily="18" charset="0"/>
              </a:rPr>
              <a:t> </a:t>
            </a:r>
            <a:r>
              <a:rPr lang="en-US" sz="3200" b="1" i="1" dirty="0" err="1">
                <a:solidFill>
                  <a:srgbClr val="FF0000"/>
                </a:solidFill>
                <a:latin typeface="Times New Roman" panose="02020603050405020304" pitchFamily="18" charset="0"/>
                <a:cs typeface="Times New Roman" panose="02020603050405020304" pitchFamily="18" charset="0"/>
              </a:rPr>
              <a:t>băm</a:t>
            </a:r>
            <a:r>
              <a:rPr lang="en-US" sz="3200" b="1" i="1" dirty="0">
                <a:solidFill>
                  <a:srgbClr val="FF0000"/>
                </a:solidFill>
                <a:latin typeface="Times New Roman" panose="02020603050405020304" pitchFamily="18" charset="0"/>
                <a:cs typeface="Times New Roman" panose="02020603050405020304" pitchFamily="18" charset="0"/>
              </a:rPr>
              <a:t> </a:t>
            </a:r>
            <a:r>
              <a:rPr lang="en-US" sz="3200" b="1" i="1" dirty="0" err="1">
                <a:solidFill>
                  <a:srgbClr val="FF0000"/>
                </a:solidFill>
                <a:latin typeface="Times New Roman" panose="02020603050405020304" pitchFamily="18" charset="0"/>
                <a:cs typeface="Times New Roman" panose="02020603050405020304" pitchFamily="18" charset="0"/>
              </a:rPr>
              <a:t>kép</a:t>
            </a:r>
            <a:endParaRPr lang="en-US" sz="3200" b="1" i="1" dirty="0">
              <a:solidFill>
                <a:srgbClr val="FF0000"/>
              </a:solidFill>
              <a:latin typeface="Times New Roman" panose="02020603050405020304" pitchFamily="18" charset="0"/>
              <a:cs typeface="Times New Roman" panose="02020603050405020304" pitchFamily="18" charset="0"/>
            </a:endParaRPr>
          </a:p>
          <a:p>
            <a:pPr marL="0" indent="0" algn="ctr">
              <a:buNone/>
            </a:pPr>
            <a:endParaRPr lang="en-US" sz="3200" b="1" i="1" dirty="0">
              <a:solidFill>
                <a:srgbClr val="FF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Ư</a:t>
            </a:r>
            <a:r>
              <a:rPr lang="en-US" sz="2000" dirty="0">
                <a:latin typeface="Times New Roman" panose="02020603050405020304" pitchFamily="18" charset="0"/>
                <a:cs typeface="Times New Roman" panose="02020603050405020304" pitchFamily="18" charset="0"/>
              </a:rPr>
              <a:t>u </a:t>
            </a:r>
            <a:r>
              <a:rPr lang="en-US" sz="2000" dirty="0" err="1">
                <a:latin typeface="Times New Roman" panose="02020603050405020304" pitchFamily="18" charset="0"/>
                <a:cs typeface="Times New Roman" panose="02020603050405020304" pitchFamily="18" charset="0"/>
              </a:rPr>
              <a:t>nh</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dò</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tuyến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đều</a:t>
            </a:r>
            <a:r>
              <a:rPr lang="en-US" sz="2000" dirty="0">
                <a:latin typeface="Times New Roman" panose="02020603050405020304" pitchFamily="18" charset="0"/>
                <a:cs typeface="Times New Roman" panose="02020603050405020304" pitchFamily="18" charset="0"/>
              </a:rPr>
              <a:t> h</a:t>
            </a:r>
            <a:r>
              <a:rPr lang="vi-VN" sz="2000" dirty="0">
                <a:latin typeface="Times New Roman" panose="02020603050405020304" pitchFamily="18" charset="0"/>
                <a:cs typeface="Times New Roman" panose="02020603050405020304" pitchFamily="18" charset="0"/>
              </a:rPr>
              <a:t>ơ</a:t>
            </a:r>
            <a:r>
              <a:rPr lang="en-US" sz="2000" dirty="0">
                <a:latin typeface="Times New Roman" panose="02020603050405020304" pitchFamily="18" charset="0"/>
                <a:cs typeface="Times New Roman" panose="02020603050405020304" pitchFamily="18" charset="0"/>
              </a:rPr>
              <a:t>n so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dò</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tuyến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chọn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lặp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tận</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6292754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24425"/>
            <a:ext cx="8534400" cy="1507067"/>
          </a:xfrm>
        </p:spPr>
        <p:txBody>
          <a:bodyPr/>
          <a:lstStyle/>
          <a:p>
            <a:r>
              <a:rPr lang="en-US" dirty="0" smtClean="0"/>
              <a:t>So </a:t>
            </a:r>
            <a:r>
              <a:rPr lang="en-US" dirty="0" err="1" smtClean="0"/>
              <a:t>sánh</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69561939"/>
              </p:ext>
            </p:extLst>
          </p:nvPr>
        </p:nvGraphicFramePr>
        <p:xfrm>
          <a:off x="684212" y="1290615"/>
          <a:ext cx="11061320" cy="5438595"/>
        </p:xfrm>
        <a:graphic>
          <a:graphicData uri="http://schemas.openxmlformats.org/drawingml/2006/table">
            <a:tbl>
              <a:tblPr firstRow="1" bandRow="1">
                <a:tableStyleId>{5C22544A-7EE6-4342-B048-85BDC9FD1C3A}</a:tableStyleId>
              </a:tblPr>
              <a:tblGrid>
                <a:gridCol w="2212264">
                  <a:extLst>
                    <a:ext uri="{9D8B030D-6E8A-4147-A177-3AD203B41FA5}">
                      <a16:colId xmlns:a16="http://schemas.microsoft.com/office/drawing/2014/main" val="20000"/>
                    </a:ext>
                  </a:extLst>
                </a:gridCol>
                <a:gridCol w="2212264">
                  <a:extLst>
                    <a:ext uri="{9D8B030D-6E8A-4147-A177-3AD203B41FA5}">
                      <a16:colId xmlns:a16="http://schemas.microsoft.com/office/drawing/2014/main" val="20001"/>
                    </a:ext>
                  </a:extLst>
                </a:gridCol>
                <a:gridCol w="2212264">
                  <a:extLst>
                    <a:ext uri="{9D8B030D-6E8A-4147-A177-3AD203B41FA5}">
                      <a16:colId xmlns:a16="http://schemas.microsoft.com/office/drawing/2014/main" val="20002"/>
                    </a:ext>
                  </a:extLst>
                </a:gridCol>
                <a:gridCol w="2212264">
                  <a:extLst>
                    <a:ext uri="{9D8B030D-6E8A-4147-A177-3AD203B41FA5}">
                      <a16:colId xmlns:a16="http://schemas.microsoft.com/office/drawing/2014/main" val="20003"/>
                    </a:ext>
                  </a:extLst>
                </a:gridCol>
                <a:gridCol w="2212264">
                  <a:extLst>
                    <a:ext uri="{9D8B030D-6E8A-4147-A177-3AD203B41FA5}">
                      <a16:colId xmlns:a16="http://schemas.microsoft.com/office/drawing/2014/main" val="20004"/>
                    </a:ext>
                  </a:extLst>
                </a:gridCol>
              </a:tblGrid>
              <a:tr h="1457887">
                <a:tc>
                  <a:txBody>
                    <a:bodyP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lgn="ctr"/>
                      <a:r>
                        <a:rPr lang="en-US" dirty="0" smtClean="0">
                          <a:latin typeface="Tahoma" panose="020B0604030504040204" pitchFamily="34" charset="0"/>
                          <a:ea typeface="Tahoma" panose="020B0604030504040204" pitchFamily="34" charset="0"/>
                          <a:cs typeface="Tahoma" panose="020B0604030504040204" pitchFamily="34" charset="0"/>
                        </a:rPr>
                        <a:t>PP </a:t>
                      </a:r>
                      <a:r>
                        <a:rPr lang="en-US" dirty="0" err="1" smtClean="0">
                          <a:latin typeface="Tahoma" panose="020B0604030504040204" pitchFamily="34" charset="0"/>
                          <a:ea typeface="Tahoma" panose="020B0604030504040204" pitchFamily="34" charset="0"/>
                          <a:cs typeface="Tahoma" panose="020B0604030504040204" pitchFamily="34" charset="0"/>
                        </a:rPr>
                        <a:t>kết</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nối</a:t>
                      </a:r>
                      <a:endParaRPr lang="en-US" dirty="0">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lgn="ctr"/>
                      <a:r>
                        <a:rPr lang="en-US" dirty="0" smtClean="0">
                          <a:latin typeface="Tahoma" panose="020B0604030504040204" pitchFamily="34" charset="0"/>
                          <a:ea typeface="Tahoma" panose="020B0604030504040204" pitchFamily="34" charset="0"/>
                          <a:cs typeface="Tahoma" panose="020B0604030504040204" pitchFamily="34" charset="0"/>
                        </a:rPr>
                        <a:t>PP </a:t>
                      </a:r>
                      <a:r>
                        <a:rPr lang="en-US" dirty="0" err="1" smtClean="0">
                          <a:latin typeface="Tahoma" panose="020B0604030504040204" pitchFamily="34" charset="0"/>
                          <a:ea typeface="Tahoma" panose="020B0604030504040204" pitchFamily="34" charset="0"/>
                          <a:cs typeface="Tahoma" panose="020B0604030504040204" pitchFamily="34" charset="0"/>
                        </a:rPr>
                        <a:t>dò</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tuyến</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tính</a:t>
                      </a:r>
                      <a:endParaRPr lang="en-US" dirty="0">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lgn="ctr"/>
                      <a:r>
                        <a:rPr lang="en-US" dirty="0" smtClean="0">
                          <a:latin typeface="Tahoma" panose="020B0604030504040204" pitchFamily="34" charset="0"/>
                          <a:ea typeface="Tahoma" panose="020B0604030504040204" pitchFamily="34" charset="0"/>
                          <a:cs typeface="Tahoma" panose="020B0604030504040204" pitchFamily="34" charset="0"/>
                        </a:rPr>
                        <a:t>PP</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dò</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bậc</a:t>
                      </a:r>
                      <a:r>
                        <a:rPr lang="en-US" baseline="0" dirty="0" smtClean="0">
                          <a:latin typeface="Tahoma" panose="020B0604030504040204" pitchFamily="34" charset="0"/>
                          <a:ea typeface="Tahoma" panose="020B0604030504040204" pitchFamily="34" charset="0"/>
                          <a:cs typeface="Tahoma" panose="020B0604030504040204" pitchFamily="34" charset="0"/>
                        </a:rPr>
                        <a:t> 2</a:t>
                      </a:r>
                      <a:endParaRPr lang="en-US" dirty="0">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lgn="ctr"/>
                      <a:r>
                        <a:rPr lang="en-US" dirty="0" smtClean="0">
                          <a:latin typeface="Tahoma" panose="020B0604030504040204" pitchFamily="34" charset="0"/>
                          <a:ea typeface="Tahoma" panose="020B0604030504040204" pitchFamily="34" charset="0"/>
                          <a:cs typeface="Tahoma" panose="020B0604030504040204" pitchFamily="34" charset="0"/>
                        </a:rPr>
                        <a:t>PP </a:t>
                      </a:r>
                      <a:r>
                        <a:rPr lang="en-US" dirty="0" err="1" smtClean="0">
                          <a:latin typeface="Tahoma" panose="020B0604030504040204" pitchFamily="34" charset="0"/>
                          <a:ea typeface="Tahoma" panose="020B0604030504040204" pitchFamily="34" charset="0"/>
                          <a:cs typeface="Tahoma" panose="020B0604030504040204" pitchFamily="34" charset="0"/>
                        </a:rPr>
                        <a:t>băm</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kép</a:t>
                      </a:r>
                      <a:endParaRPr lang="en-US" dirty="0">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10000"/>
                  </a:ext>
                </a:extLst>
              </a:tr>
              <a:tr h="1990354">
                <a:tc>
                  <a:txBody>
                    <a:bodyPr/>
                    <a:lstStyle/>
                    <a:p>
                      <a:pPr algn="ctr"/>
                      <a:r>
                        <a:rPr lang="en-US" dirty="0" smtClean="0">
                          <a:latin typeface="Tahoma" panose="020B0604030504040204" pitchFamily="34" charset="0"/>
                          <a:ea typeface="Tahoma" panose="020B0604030504040204" pitchFamily="34" charset="0"/>
                          <a:cs typeface="Tahoma" panose="020B0604030504040204" pitchFamily="34" charset="0"/>
                        </a:rPr>
                        <a:t>ƯU</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điểm</a:t>
                      </a:r>
                      <a:endParaRPr lang="en-US" dirty="0">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buFont typeface="Wingdings" panose="05000000000000000000" pitchFamily="2" charset="2"/>
                        <a:buChar char="v"/>
                      </a:pPr>
                      <a:r>
                        <a:rPr lang="vi-VN" dirty="0" smtClean="0"/>
                        <a:t>Cài đặt đơn giản</a:t>
                      </a:r>
                      <a:endParaRPr lang="en-US" dirty="0" smtClean="0"/>
                    </a:p>
                    <a:p>
                      <a:pPr>
                        <a:buFont typeface="Wingdings" panose="05000000000000000000" pitchFamily="2" charset="2"/>
                        <a:buChar char="v"/>
                      </a:pPr>
                      <a:r>
                        <a:rPr lang="vi-VN" dirty="0" smtClean="0"/>
                        <a:t>Không phải lo tới kích thước của bảng băm</a:t>
                      </a:r>
                      <a:endParaRPr lang="en-US" dirty="0">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lgn="ctr"/>
                      <a:r>
                        <a:rPr lang="en-US" dirty="0" err="1" smtClean="0">
                          <a:latin typeface="Tahoma" panose="020B0604030504040204" pitchFamily="34" charset="0"/>
                          <a:ea typeface="Tahoma" panose="020B0604030504040204" pitchFamily="34" charset="0"/>
                          <a:cs typeface="Tahoma" panose="020B0604030504040204" pitchFamily="34" charset="0"/>
                        </a:rPr>
                        <a:t>Ít</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tốn</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bộ</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nhớ</a:t>
                      </a:r>
                      <a:endParaRPr lang="en-US" dirty="0">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buFont typeface="Wingdings" panose="05000000000000000000" pitchFamily="2" charset="2"/>
                        <a:buNone/>
                      </a:pPr>
                      <a:r>
                        <a:rPr lang="en-US" sz="1800" dirty="0" err="1" smtClean="0">
                          <a:latin typeface="Times New Roman" panose="02020603050405020304" pitchFamily="18" charset="0"/>
                          <a:cs typeface="Times New Roman" panose="02020603050405020304" pitchFamily="18" charset="0"/>
                        </a:rPr>
                        <a:t>Tránh</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nh</a:t>
                      </a:r>
                      <a:r>
                        <a:rPr lang="vi-VN" sz="1800" dirty="0" smtClean="0">
                          <a:latin typeface="Times New Roman" panose="02020603050405020304" pitchFamily="18" charset="0"/>
                          <a:cs typeface="Times New Roman" panose="02020603050405020304" pitchFamily="18" charset="0"/>
                        </a:rPr>
                        <a:t>ư</a:t>
                      </a:r>
                      <a:r>
                        <a:rPr lang="en-US" sz="1800" dirty="0" err="1" smtClean="0">
                          <a:latin typeface="Times New Roman" panose="02020603050405020304" pitchFamily="18" charset="0"/>
                          <a:cs typeface="Times New Roman" panose="02020603050405020304" pitchFamily="18" charset="0"/>
                        </a:rPr>
                        <a:t>ợc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điểm</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của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dò</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tuyến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tính</a:t>
                      </a:r>
                      <a:r>
                        <a:rPr lang="en-US" sz="1800" dirty="0" smtClean="0">
                          <a:latin typeface="Times New Roman" panose="02020603050405020304" pitchFamily="18" charset="0"/>
                          <a:cs typeface="Times New Roman" panose="02020603050405020304" pitchFamily="18" charset="0"/>
                        </a:rPr>
                        <a:t>. </a:t>
                      </a:r>
                    </a:p>
                  </a:txBody>
                  <a:tcPr anchor="ctr"/>
                </a:tc>
                <a:tc>
                  <a:txBody>
                    <a:bodyPr/>
                    <a:lstStyle/>
                    <a:p>
                      <a:pPr algn="ctr"/>
                      <a:r>
                        <a:rPr lang="en-US" dirty="0" err="1" smtClean="0">
                          <a:latin typeface="Tahoma" panose="020B0604030504040204" pitchFamily="34" charset="0"/>
                          <a:ea typeface="Tahoma" panose="020B0604030504040204" pitchFamily="34" charset="0"/>
                          <a:cs typeface="Tahoma" panose="020B0604030504040204" pitchFamily="34" charset="0"/>
                        </a:rPr>
                        <a:t>Phân</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bố</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các</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khóa</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đều</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hơn</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dò</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tuyến</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tính</a:t>
                      </a:r>
                      <a:endParaRPr lang="en-US" dirty="0">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10001"/>
                  </a:ext>
                </a:extLst>
              </a:tr>
              <a:tr h="1990354">
                <a:tc>
                  <a:txBody>
                    <a:bodyPr/>
                    <a:lstStyle/>
                    <a:p>
                      <a:pPr algn="ctr"/>
                      <a:r>
                        <a:rPr lang="en-US" dirty="0" err="1" smtClean="0">
                          <a:latin typeface="Tahoma" panose="020B0604030504040204" pitchFamily="34" charset="0"/>
                          <a:ea typeface="Tahoma" panose="020B0604030504040204" pitchFamily="34" charset="0"/>
                          <a:cs typeface="Tahoma" panose="020B0604030504040204" pitchFamily="34" charset="0"/>
                        </a:rPr>
                        <a:t>Nhược</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điểm</a:t>
                      </a:r>
                      <a:endParaRPr lang="en-US" dirty="0">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lgn="ctr"/>
                      <a:r>
                        <a:rPr lang="vi-VN" dirty="0" smtClean="0">
                          <a:latin typeface="Times New Roman" panose="02020603050405020304" pitchFamily="18" charset="0"/>
                          <a:cs typeface="Times New Roman" panose="02020603050405020304" pitchFamily="18" charset="0"/>
                        </a:rPr>
                        <a:t>Đôi khi lãng phí bộ nhớ </a:t>
                      </a:r>
                      <a:endParaRPr lang="en-US" dirty="0" smtClean="0">
                        <a:latin typeface="Times New Roman" panose="02020603050405020304" pitchFamily="18" charset="0"/>
                        <a:cs typeface="Times New Roman" panose="02020603050405020304" pitchFamily="18" charset="0"/>
                      </a:endParaRPr>
                    </a:p>
                    <a:p>
                      <a:pPr algn="ctr"/>
                      <a:r>
                        <a:rPr lang="en-US" dirty="0" err="1" smtClean="0">
                          <a:latin typeface="Times New Roman" panose="02020603050405020304" pitchFamily="18" charset="0"/>
                          <a:ea typeface="Tahoma" panose="020B0604030504040204" pitchFamily="34" charset="0"/>
                          <a:cs typeface="Times New Roman" panose="02020603050405020304" pitchFamily="18" charset="0"/>
                        </a:rPr>
                        <a:t>Tốn</a:t>
                      </a:r>
                      <a:r>
                        <a:rPr lang="en-US" baseline="0" dirty="0" smtClean="0">
                          <a:latin typeface="Times New Roman" panose="02020603050405020304" pitchFamily="18" charset="0"/>
                          <a:ea typeface="Tahoma" panose="020B0604030504040204" pitchFamily="34" charset="0"/>
                          <a:cs typeface="Times New Roman" panose="02020603050405020304" pitchFamily="18" charset="0"/>
                        </a:rPr>
                        <a:t> </a:t>
                      </a:r>
                      <a:r>
                        <a:rPr lang="en-US" baseline="0" dirty="0" err="1" smtClean="0">
                          <a:latin typeface="Times New Roman" panose="02020603050405020304" pitchFamily="18" charset="0"/>
                          <a:ea typeface="Tahoma" panose="020B0604030504040204" pitchFamily="34" charset="0"/>
                          <a:cs typeface="Times New Roman" panose="02020603050405020304" pitchFamily="18" charset="0"/>
                        </a:rPr>
                        <a:t>thời</a:t>
                      </a:r>
                      <a:r>
                        <a:rPr lang="en-US" baseline="0" dirty="0" smtClean="0">
                          <a:latin typeface="Times New Roman" panose="02020603050405020304" pitchFamily="18" charset="0"/>
                          <a:ea typeface="Tahoma" panose="020B0604030504040204" pitchFamily="34" charset="0"/>
                          <a:cs typeface="Times New Roman" panose="02020603050405020304" pitchFamily="18" charset="0"/>
                        </a:rPr>
                        <a:t> </a:t>
                      </a:r>
                      <a:r>
                        <a:rPr lang="en-US" baseline="0" dirty="0" err="1" smtClean="0">
                          <a:latin typeface="Times New Roman" panose="02020603050405020304" pitchFamily="18" charset="0"/>
                          <a:ea typeface="Tahoma" panose="020B0604030504040204" pitchFamily="34" charset="0"/>
                          <a:cs typeface="Times New Roman" panose="02020603050405020304" pitchFamily="18" charset="0"/>
                        </a:rPr>
                        <a:t>gian</a:t>
                      </a:r>
                      <a:endParaRPr lang="en-US" dirty="0">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lgn="ctr"/>
                      <a:r>
                        <a:rPr lang="en-US" dirty="0" err="1" smtClean="0">
                          <a:latin typeface="Tahoma" panose="020B0604030504040204" pitchFamily="34" charset="0"/>
                          <a:ea typeface="Tahoma" panose="020B0604030504040204" pitchFamily="34" charset="0"/>
                          <a:cs typeface="Tahoma" panose="020B0604030504040204" pitchFamily="34" charset="0"/>
                        </a:rPr>
                        <a:t>Hủy</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khó</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khăn</a:t>
                      </a:r>
                      <a:endParaRPr lang="en-US" baseline="0" dirty="0" smtClean="0">
                        <a:latin typeface="Tahoma" panose="020B0604030504040204" pitchFamily="34" charset="0"/>
                        <a:ea typeface="Tahoma" panose="020B0604030504040204" pitchFamily="34" charset="0"/>
                        <a:cs typeface="Tahoma" panose="020B0604030504040204" pitchFamily="34" charset="0"/>
                      </a:endParaRPr>
                    </a:p>
                    <a:p>
                      <a:pPr algn="ctr"/>
                      <a:r>
                        <a:rPr lang="en-US" baseline="0" dirty="0" err="1" smtClean="0">
                          <a:latin typeface="Tahoma" panose="020B0604030504040204" pitchFamily="34" charset="0"/>
                          <a:ea typeface="Tahoma" panose="020B0604030504040204" pitchFamily="34" charset="0"/>
                          <a:cs typeface="Tahoma" panose="020B0604030504040204" pitchFamily="34" charset="0"/>
                        </a:rPr>
                        <a:t>Chậm</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hơn</a:t>
                      </a:r>
                      <a:r>
                        <a:rPr lang="en-US" baseline="0" dirty="0" smtClean="0">
                          <a:latin typeface="Tahoma" panose="020B0604030504040204" pitchFamily="34" charset="0"/>
                          <a:ea typeface="Tahoma" panose="020B0604030504040204" pitchFamily="34" charset="0"/>
                          <a:cs typeface="Tahoma" panose="020B0604030504040204" pitchFamily="34" charset="0"/>
                        </a:rPr>
                        <a:t> PP </a:t>
                      </a:r>
                      <a:r>
                        <a:rPr lang="en-US" baseline="0" dirty="0" err="1" smtClean="0">
                          <a:latin typeface="Tahoma" panose="020B0604030504040204" pitchFamily="34" charset="0"/>
                          <a:ea typeface="Tahoma" panose="020B0604030504040204" pitchFamily="34" charset="0"/>
                          <a:cs typeface="Tahoma" panose="020B0604030504040204" pitchFamily="34" charset="0"/>
                        </a:rPr>
                        <a:t>kết</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nối</a:t>
                      </a:r>
                      <a:endParaRPr lang="en-US" baseline="0" dirty="0" smtClean="0">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lgn="ctr"/>
                      <a:r>
                        <a:rPr lang="en-US" dirty="0" err="1" smtClean="0">
                          <a:latin typeface="Tahoma" panose="020B0604030504040204" pitchFamily="34" charset="0"/>
                          <a:ea typeface="Tahoma" panose="020B0604030504040204" pitchFamily="34" charset="0"/>
                          <a:cs typeface="Tahoma" panose="020B0604030504040204" pitchFamily="34" charset="0"/>
                        </a:rPr>
                        <a:t>Không</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xét</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tất</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cả</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các</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vị</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trí</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trong</a:t>
                      </a:r>
                      <a:r>
                        <a:rPr lang="en-US" baseline="0" dirty="0" smtClean="0">
                          <a:latin typeface="Tahoma" panose="020B0604030504040204" pitchFamily="34" charset="0"/>
                          <a:ea typeface="Tahoma" panose="020B0604030504040204" pitchFamily="34" charset="0"/>
                          <a:cs typeface="Tahoma" panose="020B0604030504040204" pitchFamily="34" charset="0"/>
                        </a:rPr>
                        <a:t> </a:t>
                      </a:r>
                      <a:r>
                        <a:rPr lang="en-US" baseline="0" dirty="0" err="1" smtClean="0">
                          <a:latin typeface="Tahoma" panose="020B0604030504040204" pitchFamily="34" charset="0"/>
                          <a:ea typeface="Tahoma" panose="020B0604030504040204" pitchFamily="34" charset="0"/>
                          <a:cs typeface="Tahoma" panose="020B0604030504040204" pitchFamily="34" charset="0"/>
                        </a:rPr>
                        <a:t>mảng</a:t>
                      </a:r>
                      <a:endParaRPr lang="en-US" baseline="0" dirty="0" smtClean="0">
                        <a:latin typeface="Tahoma" panose="020B0604030504040204" pitchFamily="34" charset="0"/>
                        <a:ea typeface="Tahoma" panose="020B0604030504040204" pitchFamily="34" charset="0"/>
                        <a:cs typeface="Tahom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err="1" smtClean="0">
                          <a:latin typeface="Times New Roman" panose="02020603050405020304" pitchFamily="18" charset="0"/>
                          <a:cs typeface="Times New Roman" panose="02020603050405020304" pitchFamily="18" charset="0"/>
                        </a:rPr>
                        <a:t>Phép</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chèn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có</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thể</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ko</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thực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hiện</a:t>
                      </a:r>
                      <a:r>
                        <a:rPr lang="en-US" sz="1800" dirty="0" smtClean="0">
                          <a:latin typeface="Times New Roman" panose="02020603050405020304" pitchFamily="18" charset="0"/>
                          <a:cs typeface="Times New Roman" panose="02020603050405020304" pitchFamily="18" charset="0"/>
                        </a:rPr>
                        <a:t> đ</a:t>
                      </a:r>
                      <a:r>
                        <a:rPr lang="vi-VN" sz="1800" dirty="0" smtClean="0">
                          <a:latin typeface="Times New Roman" panose="02020603050405020304" pitchFamily="18" charset="0"/>
                          <a:cs typeface="Times New Roman" panose="02020603050405020304" pitchFamily="18" charset="0"/>
                        </a:rPr>
                        <a:t>ư</a:t>
                      </a:r>
                      <a:r>
                        <a:rPr lang="en-US" sz="1800" dirty="0" err="1" smtClean="0">
                          <a:latin typeface="Times New Roman" panose="02020603050405020304" pitchFamily="18" charset="0"/>
                          <a:cs typeface="Times New Roman" panose="02020603050405020304" pitchFamily="18" charset="0"/>
                        </a:rPr>
                        <a:t>ợc</a:t>
                      </a:r>
                      <a:r>
                        <a:rPr lang="en-US" sz="1800" dirty="0" smtClean="0">
                          <a:latin typeface="Times New Roman" panose="02020603050405020304" pitchFamily="18" charset="0"/>
                          <a:cs typeface="Times New Roman" panose="02020603050405020304" pitchFamily="18" charset="0"/>
                        </a:rPr>
                        <a:t>.</a:t>
                      </a:r>
                    </a:p>
                    <a:p>
                      <a:pPr algn="ctr"/>
                      <a:endParaRPr lang="en-US" dirty="0">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buFont typeface="Wingdings" panose="05000000000000000000" pitchFamily="2" charset="2"/>
                        <a:buChar char="v"/>
                      </a:pPr>
                      <a:r>
                        <a:rPr lang="en-US" sz="1800" dirty="0" err="1" smtClean="0">
                          <a:latin typeface="Times New Roman" panose="02020603050405020304" pitchFamily="18" charset="0"/>
                          <a:cs typeface="Times New Roman" panose="02020603050405020304" pitchFamily="18" charset="0"/>
                        </a:rPr>
                        <a:t>Cần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chọn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hàm</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băm</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thích</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hợp</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để</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không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bị</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lặp</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vô</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tận</a:t>
                      </a:r>
                      <a:r>
                        <a:rPr lang="en-US" sz="1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None/>
                      </a:pPr>
                      <a:endParaRPr lang="en-US" sz="1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161877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2117EF-5AF7-4C9A-8DCE-415D75785EBF}"/>
              </a:ext>
            </a:extLst>
          </p:cNvPr>
          <p:cNvSpPr txBox="1"/>
          <p:nvPr/>
        </p:nvSpPr>
        <p:spPr>
          <a:xfrm>
            <a:off x="429208" y="298580"/>
            <a:ext cx="9075400" cy="477054"/>
          </a:xfrm>
          <a:prstGeom prst="rect">
            <a:avLst/>
          </a:prstGeom>
          <a:noFill/>
        </p:spPr>
        <p:txBody>
          <a:bodyPr wrap="square" rtlCol="0">
            <a:spAutoFit/>
          </a:bodyPr>
          <a:lstStyle/>
          <a:p>
            <a:r>
              <a:rPr lang="en-US" sz="2500" dirty="0">
                <a:solidFill>
                  <a:srgbClr val="002060"/>
                </a:solidFill>
                <a:latin typeface="Times New Roman" panose="02020603050405020304" pitchFamily="18" charset="0"/>
                <a:cs typeface="Times New Roman" panose="02020603050405020304" pitchFamily="18" charset="0"/>
              </a:rPr>
              <a:t>1/ Ph</a:t>
            </a:r>
            <a:r>
              <a:rPr lang="vi-VN" sz="2500" dirty="0">
                <a:solidFill>
                  <a:srgbClr val="002060"/>
                </a:solidFill>
                <a:latin typeface="Times New Roman" panose="02020603050405020304" pitchFamily="18" charset="0"/>
                <a:cs typeface="Times New Roman" panose="02020603050405020304" pitchFamily="18" charset="0"/>
              </a:rPr>
              <a:t>ư</a:t>
            </a:r>
            <a:r>
              <a:rPr lang="en-US" sz="2500" dirty="0" err="1">
                <a:solidFill>
                  <a:srgbClr val="002060"/>
                </a:solidFill>
                <a:latin typeface="Times New Roman" panose="02020603050405020304" pitchFamily="18" charset="0"/>
                <a:cs typeface="Times New Roman" panose="02020603050405020304" pitchFamily="18" charset="0"/>
              </a:rPr>
              <a:t>ơng</a:t>
            </a:r>
            <a:r>
              <a:rPr lang="en-US" sz="2500" dirty="0">
                <a:solidFill>
                  <a:srgbClr val="002060"/>
                </a:solidFill>
                <a:latin typeface="Times New Roman" panose="02020603050405020304" pitchFamily="18" charset="0"/>
                <a:cs typeface="Times New Roman" panose="02020603050405020304" pitchFamily="18" charset="0"/>
              </a:rPr>
              <a:t> </a:t>
            </a:r>
            <a:r>
              <a:rPr lang="en-US" sz="2500" dirty="0" err="1">
                <a:solidFill>
                  <a:srgbClr val="002060"/>
                </a:solidFill>
                <a:latin typeface="Times New Roman" panose="02020603050405020304" pitchFamily="18" charset="0"/>
                <a:cs typeface="Times New Roman" panose="02020603050405020304" pitchFamily="18" charset="0"/>
              </a:rPr>
              <a:t>pháp</a:t>
            </a:r>
            <a:r>
              <a:rPr lang="en-US" sz="2500" dirty="0">
                <a:solidFill>
                  <a:srgbClr val="002060"/>
                </a:solidFill>
                <a:latin typeface="Times New Roman" panose="02020603050405020304" pitchFamily="18" charset="0"/>
                <a:cs typeface="Times New Roman" panose="02020603050405020304" pitchFamily="18" charset="0"/>
              </a:rPr>
              <a:t> </a:t>
            </a:r>
            <a:r>
              <a:rPr lang="en-US" sz="2500" dirty="0" err="1">
                <a:solidFill>
                  <a:srgbClr val="002060"/>
                </a:solidFill>
                <a:latin typeface="Times New Roman" panose="02020603050405020304" pitchFamily="18" charset="0"/>
                <a:cs typeface="Times New Roman" panose="02020603050405020304" pitchFamily="18" charset="0"/>
              </a:rPr>
              <a:t>thăm</a:t>
            </a:r>
            <a:r>
              <a:rPr lang="en-US" sz="2500" dirty="0">
                <a:solidFill>
                  <a:srgbClr val="002060"/>
                </a:solidFill>
                <a:latin typeface="Times New Roman" panose="02020603050405020304" pitchFamily="18" charset="0"/>
                <a:cs typeface="Times New Roman" panose="02020603050405020304" pitchFamily="18" charset="0"/>
              </a:rPr>
              <a:t> </a:t>
            </a:r>
            <a:r>
              <a:rPr lang="en-US" sz="2500" dirty="0" err="1">
                <a:solidFill>
                  <a:srgbClr val="002060"/>
                </a:solidFill>
                <a:latin typeface="Times New Roman" panose="02020603050405020304" pitchFamily="18" charset="0"/>
                <a:cs typeface="Times New Roman" panose="02020603050405020304" pitchFamily="18" charset="0"/>
              </a:rPr>
              <a:t>dò</a:t>
            </a:r>
            <a:r>
              <a:rPr lang="en-US" sz="2500" dirty="0">
                <a:solidFill>
                  <a:srgbClr val="002060"/>
                </a:solidFill>
                <a:latin typeface="Times New Roman" panose="02020603050405020304" pitchFamily="18" charset="0"/>
                <a:cs typeface="Times New Roman" panose="02020603050405020304" pitchFamily="18" charset="0"/>
              </a:rPr>
              <a:t> </a:t>
            </a:r>
            <a:r>
              <a:rPr lang="en-US" sz="2500" dirty="0" err="1">
                <a:solidFill>
                  <a:srgbClr val="002060"/>
                </a:solidFill>
                <a:latin typeface="Times New Roman" panose="02020603050405020304" pitchFamily="18" charset="0"/>
                <a:cs typeface="Times New Roman" panose="02020603050405020304" pitchFamily="18" charset="0"/>
              </a:rPr>
              <a:t>tuyến</a:t>
            </a:r>
            <a:r>
              <a:rPr lang="en-US" sz="2500" dirty="0">
                <a:solidFill>
                  <a:srgbClr val="002060"/>
                </a:solidFill>
                <a:latin typeface="Times New Roman" panose="02020603050405020304" pitchFamily="18" charset="0"/>
                <a:cs typeface="Times New Roman" panose="02020603050405020304" pitchFamily="18" charset="0"/>
              </a:rPr>
              <a:t> </a:t>
            </a:r>
            <a:r>
              <a:rPr lang="en-US" sz="2500" dirty="0" err="1">
                <a:solidFill>
                  <a:srgbClr val="002060"/>
                </a:solidFill>
                <a:latin typeface="Times New Roman" panose="02020603050405020304" pitchFamily="18" charset="0"/>
                <a:cs typeface="Times New Roman" panose="02020603050405020304" pitchFamily="18" charset="0"/>
              </a:rPr>
              <a:t>tính</a:t>
            </a:r>
            <a:r>
              <a:rPr lang="en-US" sz="2500" dirty="0">
                <a:solidFill>
                  <a:srgbClr val="002060"/>
                </a:solidFill>
                <a:latin typeface="Times New Roman" panose="02020603050405020304" pitchFamily="18" charset="0"/>
                <a:cs typeface="Times New Roman" panose="02020603050405020304" pitchFamily="18" charset="0"/>
              </a:rPr>
              <a:t>(Linear Probing)</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369" r="-86" b="28121"/>
          <a:stretch/>
        </p:blipFill>
        <p:spPr>
          <a:xfrm>
            <a:off x="0" y="806824"/>
            <a:ext cx="12281594" cy="6051176"/>
          </a:xfrm>
          <a:prstGeom prst="rect">
            <a:avLst/>
          </a:prstGeom>
        </p:spPr>
      </p:pic>
    </p:spTree>
    <p:extLst>
      <p:ext uri="{BB962C8B-B14F-4D97-AF65-F5344CB8AC3E}">
        <p14:creationId xmlns:p14="http://schemas.microsoft.com/office/powerpoint/2010/main" val="23754636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FF9C9DE-71C8-4945-AA34-EEF1787BF6A7}"/>
              </a:ext>
            </a:extLst>
          </p:cNvPr>
          <p:cNvSpPr txBox="1"/>
          <p:nvPr/>
        </p:nvSpPr>
        <p:spPr>
          <a:xfrm>
            <a:off x="429208" y="298580"/>
            <a:ext cx="6438123" cy="477054"/>
          </a:xfrm>
          <a:prstGeom prst="rect">
            <a:avLst/>
          </a:prstGeom>
          <a:noFill/>
        </p:spPr>
        <p:txBody>
          <a:bodyPr wrap="square" rtlCol="0">
            <a:spAutoFit/>
          </a:bodyPr>
          <a:lstStyle/>
          <a:p>
            <a:r>
              <a:rPr lang="en-US" sz="2500" dirty="0">
                <a:solidFill>
                  <a:srgbClr val="002060"/>
                </a:solidFill>
                <a:latin typeface="Times New Roman" panose="02020603050405020304" pitchFamily="18" charset="0"/>
                <a:cs typeface="Times New Roman" panose="02020603050405020304" pitchFamily="18" charset="0"/>
              </a:rPr>
              <a:t>2/ </a:t>
            </a:r>
            <a:r>
              <a:rPr lang="en-US" sz="2500" dirty="0" err="1">
                <a:solidFill>
                  <a:srgbClr val="002060"/>
                </a:solidFill>
                <a:latin typeface="Times New Roman" panose="02020603050405020304" pitchFamily="18" charset="0"/>
                <a:cs typeface="Times New Roman" panose="02020603050405020304" pitchFamily="18" charset="0"/>
              </a:rPr>
              <a:t>Kỹ</a:t>
            </a:r>
            <a:r>
              <a:rPr lang="en-US" sz="2500" dirty="0">
                <a:solidFill>
                  <a:srgbClr val="002060"/>
                </a:solidFill>
                <a:latin typeface="Times New Roman" panose="02020603050405020304" pitchFamily="18" charset="0"/>
                <a:cs typeface="Times New Roman" panose="02020603050405020304" pitchFamily="18" charset="0"/>
              </a:rPr>
              <a:t> </a:t>
            </a:r>
            <a:r>
              <a:rPr lang="en-US" sz="2500" dirty="0" err="1">
                <a:solidFill>
                  <a:srgbClr val="002060"/>
                </a:solidFill>
                <a:latin typeface="Times New Roman" panose="02020603050405020304" pitchFamily="18" charset="0"/>
                <a:cs typeface="Times New Roman" panose="02020603050405020304" pitchFamily="18" charset="0"/>
              </a:rPr>
              <a:t>thuật</a:t>
            </a:r>
            <a:r>
              <a:rPr lang="en-US" sz="2500" dirty="0">
                <a:solidFill>
                  <a:srgbClr val="002060"/>
                </a:solidFill>
                <a:latin typeface="Times New Roman" panose="02020603050405020304" pitchFamily="18" charset="0"/>
                <a:cs typeface="Times New Roman" panose="02020603050405020304" pitchFamily="18" charset="0"/>
              </a:rPr>
              <a:t> </a:t>
            </a:r>
            <a:r>
              <a:rPr lang="en-US" sz="2500" dirty="0" err="1">
                <a:solidFill>
                  <a:srgbClr val="002060"/>
                </a:solidFill>
                <a:latin typeface="Times New Roman" panose="02020603050405020304" pitchFamily="18" charset="0"/>
                <a:cs typeface="Times New Roman" panose="02020603050405020304" pitchFamily="18" charset="0"/>
              </a:rPr>
              <a:t>phân</a:t>
            </a:r>
            <a:r>
              <a:rPr lang="en-US" sz="2500" dirty="0">
                <a:solidFill>
                  <a:srgbClr val="002060"/>
                </a:solidFill>
                <a:latin typeface="Times New Roman" panose="02020603050405020304" pitchFamily="18" charset="0"/>
                <a:cs typeface="Times New Roman" panose="02020603050405020304" pitchFamily="18" charset="0"/>
              </a:rPr>
              <a:t> </a:t>
            </a:r>
            <a:r>
              <a:rPr lang="en-US" sz="2500" dirty="0" err="1">
                <a:solidFill>
                  <a:srgbClr val="002060"/>
                </a:solidFill>
                <a:latin typeface="Times New Roman" panose="02020603050405020304" pitchFamily="18" charset="0"/>
                <a:cs typeface="Times New Roman" panose="02020603050405020304" pitchFamily="18" charset="0"/>
              </a:rPr>
              <a:t>tách</a:t>
            </a:r>
            <a:r>
              <a:rPr lang="en-US" sz="2500" dirty="0">
                <a:solidFill>
                  <a:srgbClr val="002060"/>
                </a:solidFill>
                <a:latin typeface="Times New Roman" panose="02020603050405020304" pitchFamily="18" charset="0"/>
                <a:cs typeface="Times New Roman" panose="02020603050405020304" pitchFamily="18" charset="0"/>
              </a:rPr>
              <a:t> </a:t>
            </a:r>
            <a:r>
              <a:rPr lang="en-US" sz="2500" dirty="0" err="1">
                <a:solidFill>
                  <a:srgbClr val="002060"/>
                </a:solidFill>
                <a:latin typeface="Times New Roman" panose="02020603050405020304" pitchFamily="18" charset="0"/>
                <a:cs typeface="Times New Roman" panose="02020603050405020304" pitchFamily="18" charset="0"/>
              </a:rPr>
              <a:t>chuỗi</a:t>
            </a:r>
            <a:r>
              <a:rPr lang="en-US" sz="2500" dirty="0">
                <a:solidFill>
                  <a:srgbClr val="002060"/>
                </a:solidFill>
                <a:latin typeface="Times New Roman" panose="02020603050405020304" pitchFamily="18" charset="0"/>
                <a:cs typeface="Times New Roman" panose="02020603050405020304" pitchFamily="18" charset="0"/>
              </a:rPr>
              <a:t>(Separate Chaining)</a:t>
            </a:r>
          </a:p>
        </p:txBody>
      </p:sp>
      <p:pic>
        <p:nvPicPr>
          <p:cNvPr id="5" name="Picture 4">
            <a:extLst>
              <a:ext uri="{FF2B5EF4-FFF2-40B4-BE49-F238E27FC236}">
                <a16:creationId xmlns:a16="http://schemas.microsoft.com/office/drawing/2014/main" id="{6E60AB69-7663-4931-80CF-DA8948898FD0}"/>
              </a:ext>
            </a:extLst>
          </p:cNvPr>
          <p:cNvPicPr>
            <a:picLocks noChangeAspect="1"/>
          </p:cNvPicPr>
          <p:nvPr/>
        </p:nvPicPr>
        <p:blipFill>
          <a:blip r:embed="rId2"/>
          <a:stretch>
            <a:fillRect/>
          </a:stretch>
        </p:blipFill>
        <p:spPr>
          <a:xfrm>
            <a:off x="817245" y="919401"/>
            <a:ext cx="10557510" cy="5938599"/>
          </a:xfrm>
          <a:prstGeom prst="rect">
            <a:avLst/>
          </a:prstGeom>
        </p:spPr>
      </p:pic>
    </p:spTree>
    <p:extLst>
      <p:ext uri="{BB962C8B-B14F-4D97-AF65-F5344CB8AC3E}">
        <p14:creationId xmlns:p14="http://schemas.microsoft.com/office/powerpoint/2010/main" val="120553512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FE50640-37FC-408A-B4D6-F60FDE10C930}"/>
              </a:ext>
            </a:extLst>
          </p:cNvPr>
          <p:cNvSpPr txBox="1"/>
          <p:nvPr/>
        </p:nvSpPr>
        <p:spPr>
          <a:xfrm>
            <a:off x="429208" y="298580"/>
            <a:ext cx="7439784" cy="477054"/>
          </a:xfrm>
          <a:prstGeom prst="rect">
            <a:avLst/>
          </a:prstGeom>
          <a:noFill/>
        </p:spPr>
        <p:txBody>
          <a:bodyPr wrap="square" rtlCol="0">
            <a:spAutoFit/>
          </a:bodyPr>
          <a:lstStyle/>
          <a:p>
            <a:r>
              <a:rPr lang="en-US" sz="2500" dirty="0">
                <a:solidFill>
                  <a:srgbClr val="002060"/>
                </a:solidFill>
                <a:latin typeface="Times New Roman" panose="02020603050405020304" pitchFamily="18" charset="0"/>
                <a:cs typeface="Times New Roman" panose="02020603050405020304" pitchFamily="18" charset="0"/>
              </a:rPr>
              <a:t>3/ Ph</a:t>
            </a:r>
            <a:r>
              <a:rPr lang="vi-VN" sz="2500" dirty="0">
                <a:solidFill>
                  <a:srgbClr val="002060"/>
                </a:solidFill>
                <a:latin typeface="Times New Roman" panose="02020603050405020304" pitchFamily="18" charset="0"/>
                <a:cs typeface="Times New Roman" panose="02020603050405020304" pitchFamily="18" charset="0"/>
              </a:rPr>
              <a:t>ư</a:t>
            </a:r>
            <a:r>
              <a:rPr lang="en-US" sz="2500" dirty="0" err="1">
                <a:solidFill>
                  <a:srgbClr val="002060"/>
                </a:solidFill>
                <a:latin typeface="Times New Roman" panose="02020603050405020304" pitchFamily="18" charset="0"/>
                <a:cs typeface="Times New Roman" panose="02020603050405020304" pitchFamily="18" charset="0"/>
              </a:rPr>
              <a:t>ơng</a:t>
            </a:r>
            <a:r>
              <a:rPr lang="en-US" sz="2500" dirty="0">
                <a:solidFill>
                  <a:srgbClr val="002060"/>
                </a:solidFill>
                <a:latin typeface="Times New Roman" panose="02020603050405020304" pitchFamily="18" charset="0"/>
                <a:cs typeface="Times New Roman" panose="02020603050405020304" pitchFamily="18" charset="0"/>
              </a:rPr>
              <a:t> </a:t>
            </a:r>
            <a:r>
              <a:rPr lang="en-US" sz="2500" dirty="0" err="1">
                <a:solidFill>
                  <a:srgbClr val="002060"/>
                </a:solidFill>
                <a:latin typeface="Times New Roman" panose="02020603050405020304" pitchFamily="18" charset="0"/>
                <a:cs typeface="Times New Roman" panose="02020603050405020304" pitchFamily="18" charset="0"/>
              </a:rPr>
              <a:t>pháp</a:t>
            </a:r>
            <a:r>
              <a:rPr lang="en-US" sz="2500" dirty="0">
                <a:solidFill>
                  <a:srgbClr val="002060"/>
                </a:solidFill>
                <a:latin typeface="Times New Roman" panose="02020603050405020304" pitchFamily="18" charset="0"/>
                <a:cs typeface="Times New Roman" panose="02020603050405020304" pitchFamily="18" charset="0"/>
              </a:rPr>
              <a:t> </a:t>
            </a:r>
            <a:r>
              <a:rPr lang="en-US" sz="2500" dirty="0" err="1">
                <a:solidFill>
                  <a:srgbClr val="002060"/>
                </a:solidFill>
                <a:latin typeface="Times New Roman" panose="02020603050405020304" pitchFamily="18" charset="0"/>
                <a:cs typeface="Times New Roman" panose="02020603050405020304" pitchFamily="18" charset="0"/>
              </a:rPr>
              <a:t>thăm</a:t>
            </a:r>
            <a:r>
              <a:rPr lang="en-US" sz="2500" dirty="0">
                <a:solidFill>
                  <a:srgbClr val="002060"/>
                </a:solidFill>
                <a:latin typeface="Times New Roman" panose="02020603050405020304" pitchFamily="18" charset="0"/>
                <a:cs typeface="Times New Roman" panose="02020603050405020304" pitchFamily="18" charset="0"/>
              </a:rPr>
              <a:t> </a:t>
            </a:r>
            <a:r>
              <a:rPr lang="en-US" sz="2500" dirty="0" err="1">
                <a:solidFill>
                  <a:srgbClr val="002060"/>
                </a:solidFill>
                <a:latin typeface="Times New Roman" panose="02020603050405020304" pitchFamily="18" charset="0"/>
                <a:cs typeface="Times New Roman" panose="02020603050405020304" pitchFamily="18" charset="0"/>
              </a:rPr>
              <a:t>dò</a:t>
            </a:r>
            <a:r>
              <a:rPr lang="en-US" sz="2500" dirty="0">
                <a:solidFill>
                  <a:srgbClr val="002060"/>
                </a:solidFill>
                <a:latin typeface="Times New Roman" panose="02020603050405020304" pitchFamily="18" charset="0"/>
                <a:cs typeface="Times New Roman" panose="02020603050405020304" pitchFamily="18" charset="0"/>
              </a:rPr>
              <a:t> </a:t>
            </a:r>
            <a:r>
              <a:rPr lang="en-US" sz="2500" dirty="0" err="1">
                <a:solidFill>
                  <a:srgbClr val="002060"/>
                </a:solidFill>
                <a:latin typeface="Times New Roman" panose="02020603050405020304" pitchFamily="18" charset="0"/>
                <a:cs typeface="Times New Roman" panose="02020603050405020304" pitchFamily="18" charset="0"/>
              </a:rPr>
              <a:t>bậc</a:t>
            </a:r>
            <a:r>
              <a:rPr lang="en-US" sz="2500" dirty="0">
                <a:solidFill>
                  <a:srgbClr val="002060"/>
                </a:solidFill>
                <a:latin typeface="Times New Roman" panose="02020603050405020304" pitchFamily="18" charset="0"/>
                <a:cs typeface="Times New Roman" panose="02020603050405020304" pitchFamily="18" charset="0"/>
              </a:rPr>
              <a:t> 2(Quadratic Probing)</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23944" b="34898"/>
          <a:stretch/>
        </p:blipFill>
        <p:spPr>
          <a:xfrm>
            <a:off x="429207" y="775634"/>
            <a:ext cx="10878443" cy="5769736"/>
          </a:xfrm>
          <a:prstGeom prst="rect">
            <a:avLst/>
          </a:prstGeom>
        </p:spPr>
      </p:pic>
    </p:spTree>
    <p:extLst>
      <p:ext uri="{BB962C8B-B14F-4D97-AF65-F5344CB8AC3E}">
        <p14:creationId xmlns:p14="http://schemas.microsoft.com/office/powerpoint/2010/main" val="377422015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0FB9FC-56A2-439E-9119-EAA51A0061A4}"/>
              </a:ext>
            </a:extLst>
          </p:cNvPr>
          <p:cNvSpPr txBox="1"/>
          <p:nvPr/>
        </p:nvSpPr>
        <p:spPr>
          <a:xfrm>
            <a:off x="429208" y="298580"/>
            <a:ext cx="6438123" cy="477054"/>
          </a:xfrm>
          <a:prstGeom prst="rect">
            <a:avLst/>
          </a:prstGeom>
          <a:noFill/>
        </p:spPr>
        <p:txBody>
          <a:bodyPr wrap="square" rtlCol="0">
            <a:spAutoFit/>
          </a:bodyPr>
          <a:lstStyle/>
          <a:p>
            <a:r>
              <a:rPr lang="en-US" sz="2500" dirty="0">
                <a:solidFill>
                  <a:srgbClr val="002060"/>
                </a:solidFill>
                <a:latin typeface="Times New Roman" panose="02020603050405020304" pitchFamily="18" charset="0"/>
                <a:cs typeface="Times New Roman" panose="02020603050405020304" pitchFamily="18" charset="0"/>
              </a:rPr>
              <a:t>4/ Ph</a:t>
            </a:r>
            <a:r>
              <a:rPr lang="vi-VN" sz="2500" dirty="0">
                <a:solidFill>
                  <a:srgbClr val="002060"/>
                </a:solidFill>
                <a:latin typeface="Times New Roman" panose="02020603050405020304" pitchFamily="18" charset="0"/>
                <a:cs typeface="Times New Roman" panose="02020603050405020304" pitchFamily="18" charset="0"/>
              </a:rPr>
              <a:t>ư</a:t>
            </a:r>
            <a:r>
              <a:rPr lang="en-US" sz="2500" dirty="0" err="1">
                <a:solidFill>
                  <a:srgbClr val="002060"/>
                </a:solidFill>
                <a:latin typeface="Times New Roman" panose="02020603050405020304" pitchFamily="18" charset="0"/>
                <a:cs typeface="Times New Roman" panose="02020603050405020304" pitchFamily="18" charset="0"/>
              </a:rPr>
              <a:t>ơng</a:t>
            </a:r>
            <a:r>
              <a:rPr lang="en-US" sz="2500" dirty="0">
                <a:solidFill>
                  <a:srgbClr val="002060"/>
                </a:solidFill>
                <a:latin typeface="Times New Roman" panose="02020603050405020304" pitchFamily="18" charset="0"/>
                <a:cs typeface="Times New Roman" panose="02020603050405020304" pitchFamily="18" charset="0"/>
              </a:rPr>
              <a:t> </a:t>
            </a:r>
            <a:r>
              <a:rPr lang="en-US" sz="2500" dirty="0" err="1">
                <a:solidFill>
                  <a:srgbClr val="002060"/>
                </a:solidFill>
                <a:latin typeface="Times New Roman" panose="02020603050405020304" pitchFamily="18" charset="0"/>
                <a:cs typeface="Times New Roman" panose="02020603050405020304" pitchFamily="18" charset="0"/>
              </a:rPr>
              <a:t>pháp</a:t>
            </a:r>
            <a:r>
              <a:rPr lang="en-US" sz="2500" dirty="0">
                <a:solidFill>
                  <a:srgbClr val="002060"/>
                </a:solidFill>
                <a:latin typeface="Times New Roman" panose="02020603050405020304" pitchFamily="18" charset="0"/>
                <a:cs typeface="Times New Roman" panose="02020603050405020304" pitchFamily="18" charset="0"/>
              </a:rPr>
              <a:t> </a:t>
            </a:r>
            <a:r>
              <a:rPr lang="en-US" sz="2500" dirty="0" err="1">
                <a:solidFill>
                  <a:srgbClr val="002060"/>
                </a:solidFill>
                <a:latin typeface="Times New Roman" panose="02020603050405020304" pitchFamily="18" charset="0"/>
                <a:cs typeface="Times New Roman" panose="02020603050405020304" pitchFamily="18" charset="0"/>
              </a:rPr>
              <a:t>thăm</a:t>
            </a:r>
            <a:r>
              <a:rPr lang="en-US" sz="2500" dirty="0">
                <a:solidFill>
                  <a:srgbClr val="002060"/>
                </a:solidFill>
                <a:latin typeface="Times New Roman" panose="02020603050405020304" pitchFamily="18" charset="0"/>
                <a:cs typeface="Times New Roman" panose="02020603050405020304" pitchFamily="18" charset="0"/>
              </a:rPr>
              <a:t> </a:t>
            </a:r>
            <a:r>
              <a:rPr lang="en-US" sz="2500" dirty="0" err="1">
                <a:solidFill>
                  <a:srgbClr val="002060"/>
                </a:solidFill>
                <a:latin typeface="Times New Roman" panose="02020603050405020304" pitchFamily="18" charset="0"/>
                <a:cs typeface="Times New Roman" panose="02020603050405020304" pitchFamily="18" charset="0"/>
              </a:rPr>
              <a:t>dò</a:t>
            </a:r>
            <a:r>
              <a:rPr lang="en-US" sz="2500" dirty="0">
                <a:solidFill>
                  <a:srgbClr val="002060"/>
                </a:solidFill>
                <a:latin typeface="Times New Roman" panose="02020603050405020304" pitchFamily="18" charset="0"/>
                <a:cs typeface="Times New Roman" panose="02020603050405020304" pitchFamily="18" charset="0"/>
              </a:rPr>
              <a:t> </a:t>
            </a:r>
            <a:r>
              <a:rPr lang="en-US" sz="2500" dirty="0" err="1">
                <a:solidFill>
                  <a:srgbClr val="002060"/>
                </a:solidFill>
                <a:latin typeface="Times New Roman" panose="02020603050405020304" pitchFamily="18" charset="0"/>
                <a:cs typeface="Times New Roman" panose="02020603050405020304" pitchFamily="18" charset="0"/>
              </a:rPr>
              <a:t>kép</a:t>
            </a:r>
            <a:r>
              <a:rPr lang="en-US" sz="2500" dirty="0">
                <a:solidFill>
                  <a:srgbClr val="002060"/>
                </a:solidFill>
                <a:latin typeface="Times New Roman" panose="02020603050405020304" pitchFamily="18" charset="0"/>
                <a:cs typeface="Times New Roman" panose="02020603050405020304" pitchFamily="18" charset="0"/>
              </a:rPr>
              <a:t>(Double Hashing)</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10" t="494"/>
          <a:stretch/>
        </p:blipFill>
        <p:spPr>
          <a:xfrm>
            <a:off x="416859" y="927847"/>
            <a:ext cx="11251399" cy="6290776"/>
          </a:xfrm>
          <a:prstGeom prst="rect">
            <a:avLst/>
          </a:prstGeom>
        </p:spPr>
      </p:pic>
    </p:spTree>
    <p:extLst>
      <p:ext uri="{BB962C8B-B14F-4D97-AF65-F5344CB8AC3E}">
        <p14:creationId xmlns:p14="http://schemas.microsoft.com/office/powerpoint/2010/main" val="421209151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1823" y="-64633"/>
            <a:ext cx="8534400" cy="1507067"/>
          </a:xfrm>
        </p:spPr>
        <p:txBody>
          <a:bodyPr/>
          <a:lstStyle/>
          <a:p>
            <a:r>
              <a:rPr lang="en-US" cap="none"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Độ</a:t>
            </a:r>
            <a:r>
              <a:rPr lang="en-US" cap="none"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cap="none"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phức</a:t>
            </a:r>
            <a:r>
              <a:rPr lang="en-US" cap="none"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cap="none"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tạp</a:t>
            </a:r>
            <a:r>
              <a:rPr lang="en-US" cap="none"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cap="none"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của</a:t>
            </a:r>
            <a:r>
              <a:rPr lang="en-US" cap="none"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cap="none"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giải</a:t>
            </a:r>
            <a:r>
              <a:rPr lang="en-US" cap="none"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cap="none" dirty="0" err="1"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thuật</a:t>
            </a:r>
            <a:r>
              <a:rPr lang="en-US" cap="none"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r>
            <a:br>
              <a:rPr lang="en-US" cap="none"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br>
            <a:r>
              <a:rPr lang="en-US" sz="2500" cap="none"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Linear probing</a:t>
            </a:r>
            <a:endParaRPr lang="en-US" cap="none"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TextBox 3"/>
              <p:cNvSpPr txBox="1"/>
              <p:nvPr/>
            </p:nvSpPr>
            <p:spPr>
              <a:xfrm>
                <a:off x="6935372" y="1442434"/>
                <a:ext cx="4994031" cy="262886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000" dirty="0" smtClean="0">
                    <a:solidFill>
                      <a:schemeClr val="bg1"/>
                    </a:solidFill>
                    <a:latin typeface="Times New Roman" panose="02020603050405020304" pitchFamily="18" charset="0"/>
                    <a:cs typeface="Times New Roman" panose="02020603050405020304" pitchFamily="18" charset="0"/>
                  </a:rPr>
                  <a:t>T(n) = (4 + 6h)* 3n</a:t>
                </a:r>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err="1">
                    <a:solidFill>
                      <a:schemeClr val="bg1"/>
                    </a:solidFill>
                    <a:latin typeface="Times New Roman" panose="02020603050405020304" pitchFamily="18" charset="0"/>
                    <a:cs typeface="Times New Roman" panose="02020603050405020304" pitchFamily="18" charset="0"/>
                  </a:rPr>
                  <a:t>Với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trường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hợp</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tốt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nhất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không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xảy</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ra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đụng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độ:h</a:t>
                </a:r>
                <a:r>
                  <a:rPr lang="en-US" sz="2000" dirty="0">
                    <a:solidFill>
                      <a:schemeClr val="bg1"/>
                    </a:solidFill>
                    <a:latin typeface="Times New Roman" panose="02020603050405020304" pitchFamily="18" charset="0"/>
                    <a:cs typeface="Times New Roman" panose="02020603050405020304" pitchFamily="18" charset="0"/>
                  </a:rPr>
                  <a:t>=1</a:t>
                </a:r>
              </a:p>
              <a:p>
                <a:r>
                  <a:rPr lang="en-US" sz="2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a:t>
                </a:r>
                <a:r>
                  <a:rPr lang="en-US" sz="2000" dirty="0" smtClean="0">
                    <a:solidFill>
                      <a:schemeClr val="bg1"/>
                    </a:solidFill>
                    <a:latin typeface="Times New Roman" panose="02020603050405020304" pitchFamily="18" charset="0"/>
                    <a:cs typeface="Times New Roman" panose="02020603050405020304" pitchFamily="18" charset="0"/>
                  </a:rPr>
                  <a:t>=10*3n</a:t>
                </a:r>
                <a:r>
                  <a:rPr lang="en-US" sz="2000"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a:t>
                </a:r>
                <a:r>
                  <a:rPr lang="en-US" sz="2000" dirty="0" smtClean="0">
                    <a:solidFill>
                      <a:schemeClr val="bg1"/>
                    </a:solidFill>
                    <a:latin typeface="Times New Roman" panose="02020603050405020304" pitchFamily="18" charset="0"/>
                    <a:cs typeface="Times New Roman" panose="02020603050405020304" pitchFamily="18" charset="0"/>
                  </a:rPr>
                  <a:t> O(n)</a:t>
                </a:r>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err="1">
                    <a:solidFill>
                      <a:schemeClr val="bg1"/>
                    </a:solidFill>
                    <a:latin typeface="Times New Roman" panose="02020603050405020304" pitchFamily="18" charset="0"/>
                    <a:cs typeface="Times New Roman" panose="02020603050405020304" pitchFamily="18" charset="0"/>
                  </a:rPr>
                  <a:t>Với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trường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hợp</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xấu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nhất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khi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tất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cả</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phần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tử</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luôn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đụng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độ</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với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nhau</a:t>
                </a:r>
                <a:r>
                  <a:rPr lang="en-US" sz="2000" dirty="0">
                    <a:solidFill>
                      <a:schemeClr val="bg1"/>
                    </a:solidFill>
                    <a:latin typeface="Times New Roman" panose="02020603050405020304" pitchFamily="18" charset="0"/>
                    <a:cs typeface="Times New Roman" panose="02020603050405020304" pitchFamily="18" charset="0"/>
                  </a:rPr>
                  <a:t>: h=n</a:t>
                </a:r>
              </a:p>
              <a:p>
                <a:r>
                  <a:rPr lang="en-US" sz="2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T(n</a:t>
                </a:r>
                <a:r>
                  <a:rPr lang="en-US" sz="2000"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a:t>
                </a:r>
                <a:r>
                  <a:rPr lang="en-US" sz="2000" dirty="0" smtClean="0">
                    <a:solidFill>
                      <a:schemeClr val="bg1"/>
                    </a:solidFill>
                    <a:latin typeface="Times New Roman" panose="02020603050405020304" pitchFamily="18" charset="0"/>
                    <a:cs typeface="Times New Roman" panose="02020603050405020304" pitchFamily="18" charset="0"/>
                  </a:rPr>
                  <a:t>=(4+6n)*3n</a:t>
                </a:r>
                <a:r>
                  <a:rPr lang="en-US" sz="2000"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a:t>
                </a:r>
                <a:r>
                  <a:rPr lang="en-US" sz="2000" dirty="0" smtClean="0">
                    <a:solidFill>
                      <a:schemeClr val="bg1"/>
                    </a:solidFill>
                    <a:latin typeface="Times New Roman" panose="02020603050405020304" pitchFamily="18" charset="0"/>
                    <a:cs typeface="Times New Roman" panose="02020603050405020304" pitchFamily="18" charset="0"/>
                  </a:rPr>
                  <a:t> O(</a:t>
                </a:r>
                <a14:m>
                  <m:oMath xmlns:m="http://schemas.openxmlformats.org/officeDocument/2006/math">
                    <m:sSup>
                      <m:sSupPr>
                        <m:ctrlPr>
                          <a:rPr lang="en-US" sz="2000" i="1" smtClean="0">
                            <a:solidFill>
                              <a:schemeClr val="bg1"/>
                            </a:solidFill>
                            <a:latin typeface="Cambria Math" panose="02040503050406030204" pitchFamily="18" charset="0"/>
                            <a:cs typeface="Times New Roman" panose="02020603050405020304" pitchFamily="18" charset="0"/>
                          </a:rPr>
                        </m:ctrlPr>
                      </m:sSupPr>
                      <m:e>
                        <m:r>
                          <a:rPr lang="en-US" sz="2000" b="0" i="1" smtClean="0">
                            <a:solidFill>
                              <a:schemeClr val="bg1"/>
                            </a:solidFill>
                            <a:latin typeface="Cambria Math" panose="02040503050406030204" pitchFamily="18" charset="0"/>
                            <a:cs typeface="Times New Roman" panose="02020603050405020304" pitchFamily="18" charset="0"/>
                          </a:rPr>
                          <m:t>𝑛</m:t>
                        </m:r>
                      </m:e>
                      <m:sup>
                        <m:r>
                          <a:rPr lang="en-US" sz="2000" b="0" i="1" smtClean="0">
                            <a:solidFill>
                              <a:schemeClr val="bg1"/>
                            </a:solidFill>
                            <a:latin typeface="Cambria Math" panose="02040503050406030204" pitchFamily="18" charset="0"/>
                            <a:cs typeface="Times New Roman" panose="02020603050405020304" pitchFamily="18" charset="0"/>
                          </a:rPr>
                          <m:t>2</m:t>
                        </m:r>
                      </m:sup>
                    </m:sSup>
                  </m:oMath>
                </a14:m>
                <a:r>
                  <a:rPr lang="en-US" sz="2000" dirty="0" smtClean="0">
                    <a:solidFill>
                      <a:schemeClr val="bg1"/>
                    </a:solidFill>
                    <a:latin typeface="Times New Roman" panose="02020603050405020304" pitchFamily="18" charset="0"/>
                    <a:cs typeface="Times New Roman" panose="02020603050405020304" pitchFamily="18" charset="0"/>
                  </a:rPr>
                  <a:t>)</a:t>
                </a:r>
                <a:endParaRPr lang="en-US" sz="2000" dirty="0">
                  <a:solidFill>
                    <a:schemeClr val="bg1"/>
                  </a:solidFill>
                  <a:latin typeface="Times New Roman" panose="02020603050405020304" pitchFamily="18" charset="0"/>
                  <a:cs typeface="Times New Roman" panose="02020603050405020304" pitchFamily="18" charset="0"/>
                </a:endParaRPr>
              </a:p>
              <a:p>
                <a:endParaRPr lang="en-US" sz="2000"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6935372" y="1442434"/>
                <a:ext cx="4994031" cy="2628861"/>
              </a:xfrm>
              <a:prstGeom prst="rect">
                <a:avLst/>
              </a:prstGeom>
              <a:blipFill rotWithShape="0">
                <a:blip r:embed="rId3"/>
                <a:stretch>
                  <a:fillRect l="-1218" t="-1155"/>
                </a:stretch>
              </a:blipFill>
            </p:spPr>
            <p:txBody>
              <a:bodyPr/>
              <a:lstStyle/>
              <a:p>
                <a:r>
                  <a:rPr lang="en-US">
                    <a:noFill/>
                  </a:rPr>
                  <a:t> </a:t>
                </a:r>
              </a:p>
            </p:txBody>
          </p:sp>
        </mc:Fallback>
      </mc:AlternateContent>
      <p:sp>
        <p:nvSpPr>
          <p:cNvPr id="7" name="TextBox 6"/>
          <p:cNvSpPr txBox="1"/>
          <p:nvPr/>
        </p:nvSpPr>
        <p:spPr>
          <a:xfrm>
            <a:off x="592428" y="1828800"/>
            <a:ext cx="3696237" cy="2168179"/>
          </a:xfrm>
          <a:prstGeom prst="rect">
            <a:avLst/>
          </a:prstGeom>
          <a:noFill/>
        </p:spPr>
        <p:txBody>
          <a:bodyPr wrap="square" rtlCol="0">
            <a:spAutoFit/>
          </a:bodyPr>
          <a:lstStyle/>
          <a:p>
            <a:endParaRPr lang="en-US" dirty="0"/>
          </a:p>
        </p:txBody>
      </p:sp>
      <p:pic>
        <p:nvPicPr>
          <p:cNvPr id="8" name="Picture 7"/>
          <p:cNvPicPr>
            <a:picLocks noChangeAspect="1"/>
          </p:cNvPicPr>
          <p:nvPr/>
        </p:nvPicPr>
        <p:blipFill rotWithShape="1">
          <a:blip r:embed="rId4"/>
          <a:srcRect l="7606" t="36050" r="72218" b="45725"/>
          <a:stretch/>
        </p:blipFill>
        <p:spPr>
          <a:xfrm>
            <a:off x="401823" y="1352282"/>
            <a:ext cx="5329276" cy="2706488"/>
          </a:xfrm>
          <a:prstGeom prst="rect">
            <a:avLst/>
          </a:prstGeom>
        </p:spPr>
      </p:pic>
      <p:sp>
        <p:nvSpPr>
          <p:cNvPr id="9" name="TextBox 8"/>
          <p:cNvSpPr txBox="1"/>
          <p:nvPr/>
        </p:nvSpPr>
        <p:spPr>
          <a:xfrm>
            <a:off x="1030310" y="5009882"/>
            <a:ext cx="3129566" cy="1081825"/>
          </a:xfrm>
          <a:prstGeom prst="rect">
            <a:avLst/>
          </a:prstGeom>
          <a:noFill/>
        </p:spPr>
        <p:txBody>
          <a:bodyPr wrap="square" rtlCol="0">
            <a:spAutoFit/>
          </a:bodyPr>
          <a:lstStyle/>
          <a:p>
            <a:endParaRPr lang="en-US" dirty="0"/>
          </a:p>
        </p:txBody>
      </p:sp>
      <p:pic>
        <p:nvPicPr>
          <p:cNvPr id="10" name="Picture 9"/>
          <p:cNvPicPr>
            <a:picLocks noChangeAspect="1"/>
          </p:cNvPicPr>
          <p:nvPr/>
        </p:nvPicPr>
        <p:blipFill rotWithShape="1">
          <a:blip r:embed="rId4"/>
          <a:srcRect l="7606" t="30976" r="81197" b="63011"/>
          <a:stretch/>
        </p:blipFill>
        <p:spPr>
          <a:xfrm>
            <a:off x="401823" y="4383345"/>
            <a:ext cx="3413694" cy="1030549"/>
          </a:xfrm>
          <a:prstGeom prst="rect">
            <a:avLst/>
          </a:prstGeom>
        </p:spPr>
      </p:pic>
      <p:sp>
        <p:nvSpPr>
          <p:cNvPr id="11" name="TextBox 10"/>
          <p:cNvSpPr txBox="1"/>
          <p:nvPr/>
        </p:nvSpPr>
        <p:spPr>
          <a:xfrm>
            <a:off x="4893972" y="4687910"/>
            <a:ext cx="2137893" cy="1571222"/>
          </a:xfrm>
          <a:prstGeom prst="rect">
            <a:avLst/>
          </a:prstGeom>
          <a:noFill/>
        </p:spPr>
        <p:txBody>
          <a:bodyPr wrap="square" rtlCol="0">
            <a:spAutoFit/>
          </a:bodyPr>
          <a:lstStyle/>
          <a:p>
            <a:endParaRPr lang="en-US" dirty="0"/>
          </a:p>
        </p:txBody>
      </p:sp>
      <p:pic>
        <p:nvPicPr>
          <p:cNvPr id="12" name="Picture 11"/>
          <p:cNvPicPr>
            <a:picLocks noChangeAspect="1"/>
          </p:cNvPicPr>
          <p:nvPr/>
        </p:nvPicPr>
        <p:blipFill rotWithShape="1">
          <a:blip r:embed="rId4"/>
          <a:srcRect l="5176" t="68366" r="68944" b="14161"/>
          <a:stretch/>
        </p:blipFill>
        <p:spPr>
          <a:xfrm>
            <a:off x="4153436" y="4244300"/>
            <a:ext cx="5879206" cy="2231697"/>
          </a:xfrm>
          <a:prstGeom prst="rect">
            <a:avLst/>
          </a:prstGeom>
        </p:spPr>
      </p:pic>
    </p:spTree>
    <p:extLst>
      <p:ext uri="{BB962C8B-B14F-4D97-AF65-F5344CB8AC3E}">
        <p14:creationId xmlns:p14="http://schemas.microsoft.com/office/powerpoint/2010/main" val="3157544463"/>
      </p:ext>
    </p:extLst>
  </p:cSld>
  <p:clrMapOvr>
    <a:masterClrMapping/>
  </p:clrMapOvr>
  <mc:AlternateContent xmlns:mc="http://schemas.openxmlformats.org/markup-compatibility/2006" xmlns:p14="http://schemas.microsoft.com/office/powerpoint/2010/main">
    <mc:Choice Requires="p14">
      <p:transition spd="slow" p14:dur="1500">
        <p14:ripple dir="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1823" y="-64633"/>
            <a:ext cx="8534400" cy="1507067"/>
          </a:xfrm>
        </p:spPr>
        <p:txBody>
          <a:bodyPr/>
          <a:lstStyle/>
          <a:p>
            <a:r>
              <a:rPr lang="en-US" cap="none"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Độ</a:t>
            </a:r>
            <a:r>
              <a:rPr lang="en-US" cap="none"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cap="none"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phức</a:t>
            </a:r>
            <a:r>
              <a:rPr lang="en-US" cap="none"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cap="none"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tạp</a:t>
            </a:r>
            <a:r>
              <a:rPr lang="en-US" cap="none"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cap="none"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của</a:t>
            </a:r>
            <a:r>
              <a:rPr lang="en-US" cap="none"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cap="none"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giải</a:t>
            </a:r>
            <a:r>
              <a:rPr lang="en-US" cap="none"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cap="none" dirty="0" err="1"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thuật</a:t>
            </a:r>
            <a:r>
              <a:rPr lang="en-US" cap="none"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r>
            <a:br>
              <a:rPr lang="en-US" cap="none"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br>
            <a:r>
              <a:rPr lang="en-US" sz="2500" dirty="0" smtClean="0">
                <a:solidFill>
                  <a:srgbClr val="002060"/>
                </a:solidFill>
                <a:latin typeface="Times New Roman" panose="02020603050405020304" pitchFamily="18" charset="0"/>
                <a:cs typeface="Times New Roman" panose="02020603050405020304" pitchFamily="18" charset="0"/>
              </a:rPr>
              <a:t>Quadratic </a:t>
            </a:r>
            <a:r>
              <a:rPr lang="en-US" sz="2500" dirty="0">
                <a:solidFill>
                  <a:srgbClr val="002060"/>
                </a:solidFill>
                <a:latin typeface="Times New Roman" panose="02020603050405020304" pitchFamily="18" charset="0"/>
                <a:cs typeface="Times New Roman" panose="02020603050405020304" pitchFamily="18" charset="0"/>
              </a:rPr>
              <a:t>Probing</a:t>
            </a:r>
            <a:endParaRPr lang="en-US" cap="none"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TextBox 3"/>
              <p:cNvSpPr txBox="1"/>
              <p:nvPr/>
            </p:nvSpPr>
            <p:spPr>
              <a:xfrm>
                <a:off x="6935372" y="1442434"/>
                <a:ext cx="4994031" cy="262886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000" dirty="0" smtClean="0">
                    <a:solidFill>
                      <a:schemeClr val="bg1"/>
                    </a:solidFill>
                    <a:latin typeface="Times New Roman" panose="02020603050405020304" pitchFamily="18" charset="0"/>
                    <a:cs typeface="Times New Roman" panose="02020603050405020304" pitchFamily="18" charset="0"/>
                  </a:rPr>
                  <a:t>T(n) = (4 + 6h)* 3n</a:t>
                </a:r>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err="1">
                    <a:solidFill>
                      <a:schemeClr val="bg1"/>
                    </a:solidFill>
                    <a:latin typeface="Times New Roman" panose="02020603050405020304" pitchFamily="18" charset="0"/>
                    <a:cs typeface="Times New Roman" panose="02020603050405020304" pitchFamily="18" charset="0"/>
                  </a:rPr>
                  <a:t>Với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trường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hợp</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tốt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nhất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không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xảy</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ra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đụng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độ:h</a:t>
                </a:r>
                <a:r>
                  <a:rPr lang="en-US" sz="2000" dirty="0">
                    <a:solidFill>
                      <a:schemeClr val="bg1"/>
                    </a:solidFill>
                    <a:latin typeface="Times New Roman" panose="02020603050405020304" pitchFamily="18" charset="0"/>
                    <a:cs typeface="Times New Roman" panose="02020603050405020304" pitchFamily="18" charset="0"/>
                  </a:rPr>
                  <a:t>=1</a:t>
                </a:r>
              </a:p>
              <a:p>
                <a:r>
                  <a:rPr lang="en-US" sz="2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a:t>
                </a:r>
                <a:r>
                  <a:rPr lang="en-US" sz="2000" dirty="0" smtClean="0">
                    <a:solidFill>
                      <a:schemeClr val="bg1"/>
                    </a:solidFill>
                    <a:latin typeface="Times New Roman" panose="02020603050405020304" pitchFamily="18" charset="0"/>
                    <a:cs typeface="Times New Roman" panose="02020603050405020304" pitchFamily="18" charset="0"/>
                  </a:rPr>
                  <a:t>=10*3n</a:t>
                </a:r>
                <a:r>
                  <a:rPr lang="en-US" sz="2000"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a:t>
                </a:r>
                <a:r>
                  <a:rPr lang="en-US" sz="2000" dirty="0" smtClean="0">
                    <a:solidFill>
                      <a:schemeClr val="bg1"/>
                    </a:solidFill>
                    <a:latin typeface="Times New Roman" panose="02020603050405020304" pitchFamily="18" charset="0"/>
                    <a:cs typeface="Times New Roman" panose="02020603050405020304" pitchFamily="18" charset="0"/>
                  </a:rPr>
                  <a:t> O(n)</a:t>
                </a:r>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err="1">
                    <a:solidFill>
                      <a:schemeClr val="bg1"/>
                    </a:solidFill>
                    <a:latin typeface="Times New Roman" panose="02020603050405020304" pitchFamily="18" charset="0"/>
                    <a:cs typeface="Times New Roman" panose="02020603050405020304" pitchFamily="18" charset="0"/>
                  </a:rPr>
                  <a:t>Với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trường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hợp</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xấu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nhất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khi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tất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cả</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phần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tử</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luôn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đụng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độ</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với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nhau</a:t>
                </a:r>
                <a:r>
                  <a:rPr lang="en-US" sz="2000" dirty="0">
                    <a:solidFill>
                      <a:schemeClr val="bg1"/>
                    </a:solidFill>
                    <a:latin typeface="Times New Roman" panose="02020603050405020304" pitchFamily="18" charset="0"/>
                    <a:cs typeface="Times New Roman" panose="02020603050405020304" pitchFamily="18" charset="0"/>
                  </a:rPr>
                  <a:t>: h=n</a:t>
                </a:r>
              </a:p>
              <a:p>
                <a:r>
                  <a:rPr lang="en-US" sz="2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T(n</a:t>
                </a:r>
                <a:r>
                  <a:rPr lang="en-US" sz="2000"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a:t>
                </a:r>
                <a:r>
                  <a:rPr lang="en-US" sz="2000" dirty="0" smtClean="0">
                    <a:solidFill>
                      <a:schemeClr val="bg1"/>
                    </a:solidFill>
                    <a:latin typeface="Times New Roman" panose="02020603050405020304" pitchFamily="18" charset="0"/>
                    <a:cs typeface="Times New Roman" panose="02020603050405020304" pitchFamily="18" charset="0"/>
                  </a:rPr>
                  <a:t>=(4+6n)*3n</a:t>
                </a:r>
                <a:r>
                  <a:rPr lang="en-US" sz="2000"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a:t>
                </a:r>
                <a:r>
                  <a:rPr lang="en-US" sz="2000" dirty="0" smtClean="0">
                    <a:solidFill>
                      <a:schemeClr val="bg1"/>
                    </a:solidFill>
                    <a:latin typeface="Times New Roman" panose="02020603050405020304" pitchFamily="18" charset="0"/>
                    <a:cs typeface="Times New Roman" panose="02020603050405020304" pitchFamily="18" charset="0"/>
                  </a:rPr>
                  <a:t> O(</a:t>
                </a:r>
                <a14:m>
                  <m:oMath xmlns:m="http://schemas.openxmlformats.org/officeDocument/2006/math">
                    <m:sSup>
                      <m:sSupPr>
                        <m:ctrlPr>
                          <a:rPr lang="en-US" sz="2000" i="1" smtClean="0">
                            <a:solidFill>
                              <a:schemeClr val="bg1"/>
                            </a:solidFill>
                            <a:latin typeface="Cambria Math" panose="02040503050406030204" pitchFamily="18" charset="0"/>
                            <a:cs typeface="Times New Roman" panose="02020603050405020304" pitchFamily="18" charset="0"/>
                          </a:rPr>
                        </m:ctrlPr>
                      </m:sSupPr>
                      <m:e>
                        <m:r>
                          <a:rPr lang="en-US" sz="2000" b="0" i="1" smtClean="0">
                            <a:solidFill>
                              <a:schemeClr val="bg1"/>
                            </a:solidFill>
                            <a:latin typeface="Cambria Math" panose="02040503050406030204" pitchFamily="18" charset="0"/>
                            <a:cs typeface="Times New Roman" panose="02020603050405020304" pitchFamily="18" charset="0"/>
                          </a:rPr>
                          <m:t>𝑛</m:t>
                        </m:r>
                      </m:e>
                      <m:sup>
                        <m:r>
                          <a:rPr lang="en-US" sz="2000" b="0" i="1" smtClean="0">
                            <a:solidFill>
                              <a:schemeClr val="bg1"/>
                            </a:solidFill>
                            <a:latin typeface="Cambria Math" panose="02040503050406030204" pitchFamily="18" charset="0"/>
                            <a:cs typeface="Times New Roman" panose="02020603050405020304" pitchFamily="18" charset="0"/>
                          </a:rPr>
                          <m:t>2</m:t>
                        </m:r>
                      </m:sup>
                    </m:sSup>
                  </m:oMath>
                </a14:m>
                <a:r>
                  <a:rPr lang="en-US" sz="2000" dirty="0" smtClean="0">
                    <a:solidFill>
                      <a:schemeClr val="bg1"/>
                    </a:solidFill>
                    <a:latin typeface="Times New Roman" panose="02020603050405020304" pitchFamily="18" charset="0"/>
                    <a:cs typeface="Times New Roman" panose="02020603050405020304" pitchFamily="18" charset="0"/>
                  </a:rPr>
                  <a:t>)</a:t>
                </a:r>
                <a:endParaRPr lang="en-US" sz="2000" dirty="0">
                  <a:solidFill>
                    <a:schemeClr val="bg1"/>
                  </a:solidFill>
                  <a:latin typeface="Times New Roman" panose="02020603050405020304" pitchFamily="18" charset="0"/>
                  <a:cs typeface="Times New Roman" panose="02020603050405020304" pitchFamily="18" charset="0"/>
                </a:endParaRPr>
              </a:p>
              <a:p>
                <a:endParaRPr lang="en-US" sz="2000"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6935372" y="1442434"/>
                <a:ext cx="4994031" cy="2628861"/>
              </a:xfrm>
              <a:prstGeom prst="rect">
                <a:avLst/>
              </a:prstGeom>
              <a:blipFill rotWithShape="0">
                <a:blip r:embed="rId3"/>
                <a:stretch>
                  <a:fillRect l="-1218" t="-1155"/>
                </a:stretch>
              </a:blipFill>
            </p:spPr>
            <p:txBody>
              <a:bodyPr/>
              <a:lstStyle/>
              <a:p>
                <a:r>
                  <a:rPr lang="en-US">
                    <a:noFill/>
                  </a:rPr>
                  <a:t> </a:t>
                </a:r>
              </a:p>
            </p:txBody>
          </p:sp>
        </mc:Fallback>
      </mc:AlternateContent>
      <p:sp>
        <p:nvSpPr>
          <p:cNvPr id="7" name="TextBox 6"/>
          <p:cNvSpPr txBox="1"/>
          <p:nvPr/>
        </p:nvSpPr>
        <p:spPr>
          <a:xfrm>
            <a:off x="592428" y="1828800"/>
            <a:ext cx="3696237" cy="2168179"/>
          </a:xfrm>
          <a:prstGeom prst="rect">
            <a:avLst/>
          </a:prstGeom>
          <a:noFill/>
        </p:spPr>
        <p:txBody>
          <a:bodyPr wrap="square" rtlCol="0">
            <a:spAutoFit/>
          </a:bodyPr>
          <a:lstStyle/>
          <a:p>
            <a:endParaRPr lang="en-US" dirty="0"/>
          </a:p>
        </p:txBody>
      </p:sp>
      <p:sp>
        <p:nvSpPr>
          <p:cNvPr id="9" name="TextBox 8"/>
          <p:cNvSpPr txBox="1"/>
          <p:nvPr/>
        </p:nvSpPr>
        <p:spPr>
          <a:xfrm>
            <a:off x="1159099" y="4244300"/>
            <a:ext cx="3129566" cy="1081825"/>
          </a:xfrm>
          <a:prstGeom prst="rect">
            <a:avLst/>
          </a:prstGeom>
          <a:noFill/>
        </p:spPr>
        <p:txBody>
          <a:bodyPr wrap="square" rtlCol="0">
            <a:spAutoFit/>
          </a:bodyPr>
          <a:lstStyle/>
          <a:p>
            <a:endParaRPr lang="en-US" dirty="0"/>
          </a:p>
        </p:txBody>
      </p:sp>
      <p:pic>
        <p:nvPicPr>
          <p:cNvPr id="3" name="Picture 2"/>
          <p:cNvPicPr>
            <a:picLocks noChangeAspect="1"/>
          </p:cNvPicPr>
          <p:nvPr/>
        </p:nvPicPr>
        <p:blipFill rotWithShape="1">
          <a:blip r:embed="rId4"/>
          <a:srcRect l="7500" t="4485" r="69683" b="40465"/>
          <a:stretch/>
        </p:blipFill>
        <p:spPr>
          <a:xfrm>
            <a:off x="401823" y="1249250"/>
            <a:ext cx="4183056" cy="5674237"/>
          </a:xfrm>
          <a:prstGeom prst="rect">
            <a:avLst/>
          </a:prstGeom>
        </p:spPr>
      </p:pic>
    </p:spTree>
    <p:extLst>
      <p:ext uri="{BB962C8B-B14F-4D97-AF65-F5344CB8AC3E}">
        <p14:creationId xmlns:p14="http://schemas.microsoft.com/office/powerpoint/2010/main" val="1934283541"/>
      </p:ext>
    </p:extLst>
  </p:cSld>
  <p:clrMapOvr>
    <a:masterClrMapping/>
  </p:clrMapOvr>
  <mc:AlternateContent xmlns:mc="http://schemas.openxmlformats.org/markup-compatibility/2006" xmlns:p14="http://schemas.microsoft.com/office/powerpoint/2010/main">
    <mc:Choice Requires="p14">
      <p:transition spd="slow" p14:dur="1500">
        <p14:ripple dir="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 y="-359674"/>
            <a:ext cx="8534400" cy="1507067"/>
          </a:xfrm>
        </p:spPr>
        <p:txBody>
          <a:bodyPr/>
          <a:lstStyle/>
          <a:p>
            <a:r>
              <a:rPr lang="en-US" cap="none"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Độ</a:t>
            </a:r>
            <a:r>
              <a:rPr lang="en-US" cap="none"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cap="none"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phức</a:t>
            </a:r>
            <a:r>
              <a:rPr lang="en-US" cap="none"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cap="none"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tạp</a:t>
            </a:r>
            <a:r>
              <a:rPr lang="en-US" cap="none"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cap="none"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của</a:t>
            </a:r>
            <a:r>
              <a:rPr lang="en-US" cap="none"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cap="none"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giải</a:t>
            </a:r>
            <a:r>
              <a:rPr lang="en-US" cap="none"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cap="none" dirty="0" err="1"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thuật</a:t>
            </a:r>
            <a:r>
              <a:rPr lang="en-US" cap="none"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r>
            <a:br>
              <a:rPr lang="en-US" cap="none"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br>
            <a:r>
              <a:rPr lang="en-US" sz="2500" dirty="0" smtClean="0">
                <a:solidFill>
                  <a:srgbClr val="002060"/>
                </a:solidFill>
                <a:latin typeface="Times New Roman" panose="02020603050405020304" pitchFamily="18" charset="0"/>
                <a:cs typeface="Times New Roman" panose="02020603050405020304" pitchFamily="18" charset="0"/>
              </a:rPr>
              <a:t>Double </a:t>
            </a:r>
            <a:r>
              <a:rPr lang="en-US" sz="2500" dirty="0">
                <a:solidFill>
                  <a:srgbClr val="002060"/>
                </a:solidFill>
                <a:latin typeface="Times New Roman" panose="02020603050405020304" pitchFamily="18" charset="0"/>
                <a:cs typeface="Times New Roman" panose="02020603050405020304" pitchFamily="18" charset="0"/>
              </a:rPr>
              <a:t>Hashing</a:t>
            </a:r>
            <a:endParaRPr lang="en-US" sz="2500" cap="none"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TextBox 3"/>
              <p:cNvSpPr txBox="1"/>
              <p:nvPr/>
            </p:nvSpPr>
            <p:spPr>
              <a:xfrm>
                <a:off x="6935372" y="1442434"/>
                <a:ext cx="4994031" cy="262886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000" dirty="0" smtClean="0">
                    <a:solidFill>
                      <a:schemeClr val="bg1"/>
                    </a:solidFill>
                    <a:latin typeface="Times New Roman" panose="02020603050405020304" pitchFamily="18" charset="0"/>
                    <a:cs typeface="Times New Roman" panose="02020603050405020304" pitchFamily="18" charset="0"/>
                  </a:rPr>
                  <a:t>T(n) = (</a:t>
                </a:r>
                <a:r>
                  <a:rPr lang="en-US" sz="2000" dirty="0">
                    <a:solidFill>
                      <a:schemeClr val="bg1"/>
                    </a:solidFill>
                    <a:latin typeface="Times New Roman" panose="02020603050405020304" pitchFamily="18" charset="0"/>
                    <a:cs typeface="Times New Roman" panose="02020603050405020304" pitchFamily="18" charset="0"/>
                  </a:rPr>
                  <a:t>6</a:t>
                </a:r>
                <a:r>
                  <a:rPr lang="en-US" sz="2000" dirty="0" smtClean="0">
                    <a:solidFill>
                      <a:schemeClr val="bg1"/>
                    </a:solidFill>
                    <a:latin typeface="Times New Roman" panose="02020603050405020304" pitchFamily="18" charset="0"/>
                    <a:cs typeface="Times New Roman" panose="02020603050405020304" pitchFamily="18" charset="0"/>
                  </a:rPr>
                  <a:t> + 6h)* 3n</a:t>
                </a:r>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err="1">
                    <a:solidFill>
                      <a:schemeClr val="bg1"/>
                    </a:solidFill>
                    <a:latin typeface="Times New Roman" panose="02020603050405020304" pitchFamily="18" charset="0"/>
                    <a:cs typeface="Times New Roman" panose="02020603050405020304" pitchFamily="18" charset="0"/>
                  </a:rPr>
                  <a:t>Với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trường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hợp</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tốt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nhất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không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xảy</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ra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đụng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độ:h</a:t>
                </a:r>
                <a:r>
                  <a:rPr lang="en-US" sz="2000" dirty="0">
                    <a:solidFill>
                      <a:schemeClr val="bg1"/>
                    </a:solidFill>
                    <a:latin typeface="Times New Roman" panose="02020603050405020304" pitchFamily="18" charset="0"/>
                    <a:cs typeface="Times New Roman" panose="02020603050405020304" pitchFamily="18" charset="0"/>
                  </a:rPr>
                  <a:t>=1</a:t>
                </a:r>
              </a:p>
              <a:p>
                <a:r>
                  <a:rPr lang="en-US" sz="2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a:t>
                </a:r>
                <a:r>
                  <a:rPr lang="en-US" sz="2000" dirty="0" smtClean="0">
                    <a:solidFill>
                      <a:schemeClr val="bg1"/>
                    </a:solidFill>
                    <a:latin typeface="Times New Roman" panose="02020603050405020304" pitchFamily="18" charset="0"/>
                    <a:cs typeface="Times New Roman" panose="02020603050405020304" pitchFamily="18" charset="0"/>
                  </a:rPr>
                  <a:t>=12*3n</a:t>
                </a:r>
                <a:r>
                  <a:rPr lang="en-US" sz="2000"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a:t>
                </a:r>
                <a:r>
                  <a:rPr lang="en-US" sz="2000" dirty="0" smtClean="0">
                    <a:solidFill>
                      <a:schemeClr val="bg1"/>
                    </a:solidFill>
                    <a:latin typeface="Times New Roman" panose="02020603050405020304" pitchFamily="18" charset="0"/>
                    <a:cs typeface="Times New Roman" panose="02020603050405020304" pitchFamily="18" charset="0"/>
                  </a:rPr>
                  <a:t> O(n)</a:t>
                </a:r>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err="1">
                    <a:solidFill>
                      <a:schemeClr val="bg1"/>
                    </a:solidFill>
                    <a:latin typeface="Times New Roman" panose="02020603050405020304" pitchFamily="18" charset="0"/>
                    <a:cs typeface="Times New Roman" panose="02020603050405020304" pitchFamily="18" charset="0"/>
                  </a:rPr>
                  <a:t>Với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trường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hợp</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xấu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nhất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khi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tất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cả</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phần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tử</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luôn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đụng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độ</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với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nhau</a:t>
                </a:r>
                <a:r>
                  <a:rPr lang="en-US" sz="2000" dirty="0">
                    <a:solidFill>
                      <a:schemeClr val="bg1"/>
                    </a:solidFill>
                    <a:latin typeface="Times New Roman" panose="02020603050405020304" pitchFamily="18" charset="0"/>
                    <a:cs typeface="Times New Roman" panose="02020603050405020304" pitchFamily="18" charset="0"/>
                  </a:rPr>
                  <a:t>: h=n</a:t>
                </a:r>
              </a:p>
              <a:p>
                <a:r>
                  <a:rPr lang="en-US" sz="2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T(n</a:t>
                </a:r>
                <a:r>
                  <a:rPr lang="en-US" sz="2000"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a:t>
                </a:r>
                <a:r>
                  <a:rPr lang="en-US" sz="2000" dirty="0" smtClean="0">
                    <a:solidFill>
                      <a:schemeClr val="bg1"/>
                    </a:solidFill>
                    <a:latin typeface="Times New Roman" panose="02020603050405020304" pitchFamily="18" charset="0"/>
                    <a:cs typeface="Times New Roman" panose="02020603050405020304" pitchFamily="18" charset="0"/>
                  </a:rPr>
                  <a:t>=(6+6n)*3n</a:t>
                </a:r>
                <a:r>
                  <a:rPr lang="en-US" sz="2000"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a:t>
                </a:r>
                <a:r>
                  <a:rPr lang="en-US" sz="2000" dirty="0" smtClean="0">
                    <a:solidFill>
                      <a:schemeClr val="bg1"/>
                    </a:solidFill>
                    <a:latin typeface="Times New Roman" panose="02020603050405020304" pitchFamily="18" charset="0"/>
                    <a:cs typeface="Times New Roman" panose="02020603050405020304" pitchFamily="18" charset="0"/>
                  </a:rPr>
                  <a:t> O(</a:t>
                </a:r>
                <a14:m>
                  <m:oMath xmlns:m="http://schemas.openxmlformats.org/officeDocument/2006/math">
                    <m:sSup>
                      <m:sSupPr>
                        <m:ctrlPr>
                          <a:rPr lang="en-US" sz="2000" i="1" smtClean="0">
                            <a:solidFill>
                              <a:schemeClr val="bg1"/>
                            </a:solidFill>
                            <a:latin typeface="Cambria Math" panose="02040503050406030204" pitchFamily="18" charset="0"/>
                            <a:cs typeface="Times New Roman" panose="02020603050405020304" pitchFamily="18" charset="0"/>
                          </a:rPr>
                        </m:ctrlPr>
                      </m:sSupPr>
                      <m:e>
                        <m:r>
                          <a:rPr lang="en-US" sz="2000" b="0" i="1" smtClean="0">
                            <a:solidFill>
                              <a:schemeClr val="bg1"/>
                            </a:solidFill>
                            <a:latin typeface="Cambria Math" panose="02040503050406030204" pitchFamily="18" charset="0"/>
                            <a:cs typeface="Times New Roman" panose="02020603050405020304" pitchFamily="18" charset="0"/>
                          </a:rPr>
                          <m:t>𝑛</m:t>
                        </m:r>
                      </m:e>
                      <m:sup>
                        <m:r>
                          <a:rPr lang="en-US" sz="2000" b="0" i="1" smtClean="0">
                            <a:solidFill>
                              <a:schemeClr val="bg1"/>
                            </a:solidFill>
                            <a:latin typeface="Cambria Math" panose="02040503050406030204" pitchFamily="18" charset="0"/>
                            <a:cs typeface="Times New Roman" panose="02020603050405020304" pitchFamily="18" charset="0"/>
                          </a:rPr>
                          <m:t>2</m:t>
                        </m:r>
                      </m:sup>
                    </m:sSup>
                  </m:oMath>
                </a14:m>
                <a:r>
                  <a:rPr lang="en-US" sz="2000" dirty="0" smtClean="0">
                    <a:solidFill>
                      <a:schemeClr val="bg1"/>
                    </a:solidFill>
                    <a:latin typeface="Times New Roman" panose="02020603050405020304" pitchFamily="18" charset="0"/>
                    <a:cs typeface="Times New Roman" panose="02020603050405020304" pitchFamily="18" charset="0"/>
                  </a:rPr>
                  <a:t>)</a:t>
                </a:r>
                <a:endParaRPr lang="en-US" sz="2000" dirty="0">
                  <a:solidFill>
                    <a:schemeClr val="bg1"/>
                  </a:solidFill>
                  <a:latin typeface="Times New Roman" panose="02020603050405020304" pitchFamily="18" charset="0"/>
                  <a:cs typeface="Times New Roman" panose="02020603050405020304" pitchFamily="18" charset="0"/>
                </a:endParaRPr>
              </a:p>
              <a:p>
                <a:endParaRPr lang="en-US" sz="2000"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6935372" y="1442434"/>
                <a:ext cx="4994031" cy="2628861"/>
              </a:xfrm>
              <a:prstGeom prst="rect">
                <a:avLst/>
              </a:prstGeom>
              <a:blipFill rotWithShape="0">
                <a:blip r:embed="rId3"/>
                <a:stretch>
                  <a:fillRect l="-1218" t="-1155"/>
                </a:stretch>
              </a:blipFill>
            </p:spPr>
            <p:txBody>
              <a:bodyPr/>
              <a:lstStyle/>
              <a:p>
                <a:r>
                  <a:rPr lang="en-US">
                    <a:noFill/>
                  </a:rPr>
                  <a:t> </a:t>
                </a:r>
              </a:p>
            </p:txBody>
          </p:sp>
        </mc:Fallback>
      </mc:AlternateContent>
      <p:sp>
        <p:nvSpPr>
          <p:cNvPr id="7" name="TextBox 6"/>
          <p:cNvSpPr txBox="1"/>
          <p:nvPr/>
        </p:nvSpPr>
        <p:spPr>
          <a:xfrm>
            <a:off x="592428" y="1828800"/>
            <a:ext cx="3696237" cy="2168179"/>
          </a:xfrm>
          <a:prstGeom prst="rect">
            <a:avLst/>
          </a:prstGeom>
          <a:noFill/>
        </p:spPr>
        <p:txBody>
          <a:bodyPr wrap="square" rtlCol="0">
            <a:spAutoFit/>
          </a:bodyPr>
          <a:lstStyle/>
          <a:p>
            <a:endParaRPr lang="en-US" dirty="0"/>
          </a:p>
        </p:txBody>
      </p:sp>
      <p:sp>
        <p:nvSpPr>
          <p:cNvPr id="9" name="TextBox 8"/>
          <p:cNvSpPr txBox="1"/>
          <p:nvPr/>
        </p:nvSpPr>
        <p:spPr>
          <a:xfrm>
            <a:off x="1159099" y="4244300"/>
            <a:ext cx="3129566" cy="1081825"/>
          </a:xfrm>
          <a:prstGeom prst="rect">
            <a:avLst/>
          </a:prstGeom>
          <a:noFill/>
        </p:spPr>
        <p:txBody>
          <a:bodyPr wrap="square" rtlCol="0">
            <a:spAutoFit/>
          </a:bodyPr>
          <a:lstStyle/>
          <a:p>
            <a:endParaRPr lang="en-US" dirty="0"/>
          </a:p>
        </p:txBody>
      </p:sp>
      <p:pic>
        <p:nvPicPr>
          <p:cNvPr id="5" name="Picture 4"/>
          <p:cNvPicPr>
            <a:picLocks noChangeAspect="1"/>
          </p:cNvPicPr>
          <p:nvPr/>
        </p:nvPicPr>
        <p:blipFill rotWithShape="1">
          <a:blip r:embed="rId4"/>
          <a:srcRect l="19500" t="15983" r="59039" b="32504"/>
          <a:stretch/>
        </p:blipFill>
        <p:spPr>
          <a:xfrm>
            <a:off x="107291" y="829995"/>
            <a:ext cx="4957078" cy="6095566"/>
          </a:xfrm>
          <a:prstGeom prst="rect">
            <a:avLst/>
          </a:prstGeom>
        </p:spPr>
      </p:pic>
    </p:spTree>
    <p:extLst>
      <p:ext uri="{BB962C8B-B14F-4D97-AF65-F5344CB8AC3E}">
        <p14:creationId xmlns:p14="http://schemas.microsoft.com/office/powerpoint/2010/main" val="247760103"/>
      </p:ext>
    </p:extLst>
  </p:cSld>
  <p:clrMapOvr>
    <a:masterClrMapping/>
  </p:clrMapOvr>
  <mc:AlternateContent xmlns:mc="http://schemas.openxmlformats.org/markup-compatibility/2006" xmlns:p14="http://schemas.microsoft.com/office/powerpoint/2010/main">
    <mc:Choice Requires="p14">
      <p:transition spd="slow" p14:dur="1500">
        <p14:ripple dir="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4212" y="843800"/>
            <a:ext cx="8534400" cy="1507067"/>
          </a:xfrm>
        </p:spPr>
        <p:txBody>
          <a:bodyPr/>
          <a:lstStyle/>
          <a:p>
            <a:r>
              <a:rPr lang="en-US" dirty="0" err="1" smtClean="0"/>
              <a:t>Hàm</a:t>
            </a:r>
            <a:r>
              <a:rPr lang="en-US" dirty="0" smtClean="0"/>
              <a:t> BĂM </a:t>
            </a:r>
            <a:r>
              <a:rPr lang="en-US" dirty="0" err="1" smtClean="0"/>
              <a:t>Bảo</a:t>
            </a:r>
            <a:r>
              <a:rPr lang="en-US" dirty="0" smtClean="0"/>
              <a:t> </a:t>
            </a:r>
            <a:r>
              <a:rPr lang="en-US" dirty="0" err="1" smtClean="0"/>
              <a:t>MẬt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3763033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302" y="-38637"/>
            <a:ext cx="8534400" cy="1512551"/>
          </a:xfrm>
        </p:spPr>
        <p:txBody>
          <a:bodyPr/>
          <a:lstStyle/>
          <a:p>
            <a:r>
              <a:rPr lang="en-US" b="1" cap="none" spc="50" dirty="0" err="1">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Giới</a:t>
            </a:r>
            <a:r>
              <a:rPr lang="en-US" b="1" cap="none"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 </a:t>
            </a:r>
            <a:r>
              <a:rPr lang="en-US" b="1" cap="none" spc="50" dirty="0" err="1">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thiệu</a:t>
            </a:r>
            <a:r>
              <a:rPr lang="en-US" b="1" cap="none"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 </a:t>
            </a:r>
            <a:r>
              <a:rPr lang="en-US" b="1" cap="none" spc="50" dirty="0" err="1">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chung</a:t>
            </a:r>
            <a:endParaRPr lang="en-US" b="1" cap="none"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09970" y="1512074"/>
            <a:ext cx="8534400" cy="3615267"/>
          </a:xfrm>
        </p:spPr>
        <p:txBody>
          <a:bodyPr>
            <a:noAutofit/>
          </a:bodyPr>
          <a:lstStyle/>
          <a:p>
            <a:pPr marL="0" indent="0">
              <a:buNone/>
            </a:pPr>
            <a:r>
              <a:rPr lang="en-US" sz="3000" dirty="0">
                <a:solidFill>
                  <a:schemeClr val="tx1"/>
                </a:solidFill>
                <a:latin typeface="Times New Roman" panose="02020603050405020304" pitchFamily="18" charset="0"/>
                <a:cs typeface="Times New Roman" panose="02020603050405020304" pitchFamily="18" charset="0"/>
              </a:rPr>
              <a:t>-</a:t>
            </a:r>
            <a:r>
              <a:rPr lang="en-US" sz="3000" dirty="0" err="1">
                <a:solidFill>
                  <a:schemeClr val="tx1"/>
                </a:solidFill>
                <a:latin typeface="Times New Roman" panose="02020603050405020304" pitchFamily="18" charset="0"/>
                <a:cs typeface="Times New Roman" panose="02020603050405020304" pitchFamily="18" charset="0"/>
              </a:rPr>
              <a:t>Phép</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biến</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đổi</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khóa</a:t>
            </a:r>
            <a:r>
              <a:rPr lang="en-US" sz="3000" dirty="0">
                <a:solidFill>
                  <a:schemeClr val="tx1"/>
                </a:solidFill>
                <a:latin typeface="Times New Roman" panose="02020603050405020304" pitchFamily="18" charset="0"/>
                <a:cs typeface="Times New Roman" panose="02020603050405020304" pitchFamily="18" charset="0"/>
              </a:rPr>
              <a:t> (key transformation) : </a:t>
            </a:r>
            <a:r>
              <a:rPr lang="en-US" sz="3000" dirty="0" err="1">
                <a:solidFill>
                  <a:schemeClr val="tx1"/>
                </a:solidFill>
                <a:latin typeface="Times New Roman" panose="02020603050405020304" pitchFamily="18" charset="0"/>
                <a:cs typeface="Times New Roman" panose="02020603050405020304" pitchFamily="18" charset="0"/>
              </a:rPr>
              <a:t>để</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biến</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đổi</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số</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học</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những</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khóa</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từ</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đó</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có</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được</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địa</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chỉ</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tưng</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ứng</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của</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các</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phần</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tử</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trong</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mảng</a:t>
            </a:r>
            <a:r>
              <a:rPr lang="en-US" sz="3000" dirty="0">
                <a:solidFill>
                  <a:schemeClr val="tx1"/>
                </a:solidFill>
                <a:latin typeface="Times New Roman" panose="02020603050405020304" pitchFamily="18" charset="0"/>
                <a:cs typeface="Times New Roman" panose="02020603050405020304" pitchFamily="18" charset="0"/>
              </a:rPr>
              <a:t>.</a:t>
            </a:r>
          </a:p>
          <a:p>
            <a:pPr marL="0" indent="0">
              <a:buNone/>
            </a:pPr>
            <a:r>
              <a:rPr lang="en-US" sz="3000" dirty="0">
                <a:solidFill>
                  <a:schemeClr val="tx1"/>
                </a:solidFill>
                <a:latin typeface="Times New Roman" panose="02020603050405020304" pitchFamily="18" charset="0"/>
                <a:cs typeface="Times New Roman" panose="02020603050405020304" pitchFamily="18" charset="0"/>
              </a:rPr>
              <a:t>-</a:t>
            </a:r>
            <a:r>
              <a:rPr lang="en-US" sz="3000" dirty="0" err="1">
                <a:solidFill>
                  <a:schemeClr val="tx1"/>
                </a:solidFill>
                <a:latin typeface="Times New Roman" panose="02020603050405020304" pitchFamily="18" charset="0"/>
                <a:cs typeface="Times New Roman" panose="02020603050405020304" pitchFamily="18" charset="0"/>
              </a:rPr>
              <a:t>Các</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bước</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thực</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hiện</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việc</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biến</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đổi</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khóa</a:t>
            </a:r>
            <a:r>
              <a:rPr lang="en-US" sz="3000" dirty="0">
                <a:solidFill>
                  <a:schemeClr val="tx1"/>
                </a:solidFill>
                <a:latin typeface="Times New Roman" panose="02020603050405020304" pitchFamily="18" charset="0"/>
                <a:cs typeface="Times New Roman" panose="02020603050405020304" pitchFamily="18" charset="0"/>
              </a:rPr>
              <a:t>:</a:t>
            </a:r>
          </a:p>
          <a:p>
            <a:pPr marL="0" indent="0">
              <a:buNone/>
            </a:pPr>
            <a:r>
              <a:rPr lang="en-US" sz="3000" dirty="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a:t>
            </a:r>
            <a:r>
              <a:rPr lang="en-US" sz="3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B1: </a:t>
            </a:r>
            <a:r>
              <a:rPr lang="en-US" sz="3000" dirty="0" err="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Tìm</a:t>
            </a:r>
            <a:r>
              <a:rPr lang="en-US" sz="3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3000" dirty="0" err="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hàm</a:t>
            </a:r>
            <a:r>
              <a:rPr lang="en-US" sz="3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3000" dirty="0" err="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băm</a:t>
            </a:r>
            <a:r>
              <a:rPr lang="en-US" sz="3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H </a:t>
            </a:r>
            <a:r>
              <a:rPr lang="en-US" sz="3000" dirty="0" err="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để</a:t>
            </a:r>
            <a:r>
              <a:rPr lang="en-US" sz="3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3000" dirty="0" err="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biến</a:t>
            </a:r>
            <a:r>
              <a:rPr lang="en-US" sz="3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3000" dirty="0" err="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đổi</a:t>
            </a:r>
            <a:r>
              <a:rPr lang="en-US" sz="3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3000" dirty="0" err="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khóa</a:t>
            </a:r>
            <a:r>
              <a:rPr lang="en-US" sz="3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k </a:t>
            </a:r>
            <a:r>
              <a:rPr lang="en-US" sz="3000" dirty="0" err="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thành</a:t>
            </a:r>
            <a:r>
              <a:rPr lang="en-US" sz="3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3000" dirty="0" err="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địa</a:t>
            </a:r>
            <a:r>
              <a:rPr lang="en-US" sz="3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3000" dirty="0" err="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chỉ</a:t>
            </a:r>
            <a:r>
              <a:rPr lang="en-US" sz="3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3000" dirty="0" err="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trong</a:t>
            </a:r>
            <a:r>
              <a:rPr lang="en-US" sz="3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3000" dirty="0" err="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bảng</a:t>
            </a:r>
            <a:endParaRPr lang="en-US" sz="3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endParaRPr>
          </a:p>
          <a:p>
            <a:pPr marL="0" indent="0">
              <a:buNone/>
            </a:pPr>
            <a:r>
              <a:rPr lang="en-US" sz="3000" dirty="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a:t>
            </a:r>
            <a:r>
              <a:rPr lang="en-US" sz="3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B2: </a:t>
            </a:r>
            <a:r>
              <a:rPr lang="en-US" sz="3000" dirty="0" err="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Giải</a:t>
            </a:r>
            <a:r>
              <a:rPr lang="en-US" sz="3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3000" dirty="0" err="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quyết</a:t>
            </a:r>
            <a:r>
              <a:rPr lang="en-US" sz="3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3000" dirty="0" err="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đụng</a:t>
            </a:r>
            <a:r>
              <a:rPr lang="en-US" sz="3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3000" dirty="0" err="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độ</a:t>
            </a:r>
            <a:r>
              <a:rPr lang="en-US" sz="3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endParaRPr lang="en-US" sz="3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54114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52600" y="609600"/>
            <a:ext cx="8610600" cy="5878532"/>
          </a:xfrm>
          <a:prstGeom prst="rect">
            <a:avLst/>
          </a:prstGeom>
          <a:noFill/>
        </p:spPr>
        <p:txBody>
          <a:bodyPr wrap="square" rtlCol="0">
            <a:spAutoFit/>
          </a:bodyPr>
          <a:lstStyle/>
          <a:p>
            <a:pPr algn="ctr"/>
            <a:r>
              <a:rPr lang="en-US" sz="3200" b="1" dirty="0">
                <a:latin typeface="Times New Roman" pitchFamily="18" charset="0"/>
                <a:cs typeface="Times New Roman" pitchFamily="18" charset="0"/>
              </a:rPr>
              <a:t>MD5</a:t>
            </a:r>
          </a:p>
          <a:p>
            <a:pPr marL="514350" indent="-514350">
              <a:buAutoNum type="arabicPeriod"/>
            </a:pPr>
            <a:r>
              <a:rPr lang="en-US" sz="3200" b="1" dirty="0" err="1">
                <a:latin typeface="Times New Roman" pitchFamily="18" charset="0"/>
                <a:cs typeface="Times New Roman" pitchFamily="18" charset="0"/>
              </a:rPr>
              <a:t>Giới</a:t>
            </a:r>
            <a:r>
              <a:rPr lang="en-US" sz="3200" b="1" dirty="0">
                <a:latin typeface="Times New Roman" pitchFamily="18" charset="0"/>
                <a:cs typeface="Times New Roman" pitchFamily="18" charset="0"/>
              </a:rPr>
              <a:t> </a:t>
            </a:r>
            <a:r>
              <a:rPr lang="en-US" sz="3200" b="1" dirty="0" err="1">
                <a:latin typeface="Times New Roman" pitchFamily="18" charset="0"/>
                <a:cs typeface="Times New Roman" pitchFamily="18" charset="0"/>
              </a:rPr>
              <a:t>thiệu</a:t>
            </a:r>
            <a:r>
              <a:rPr lang="en-US" sz="3200" b="1" dirty="0">
                <a:latin typeface="Times New Roman" pitchFamily="18" charset="0"/>
                <a:cs typeface="Times New Roman" pitchFamily="18" charset="0"/>
              </a:rPr>
              <a:t>:</a:t>
            </a:r>
          </a:p>
          <a:p>
            <a:pPr marL="514350" indent="-514350">
              <a:buFont typeface="Wingdings" pitchFamily="2" charset="2"/>
              <a:buChar char="§"/>
            </a:pPr>
            <a:r>
              <a:rPr lang="en-US" sz="2000" b="1" dirty="0"/>
              <a:t>MD5</a:t>
            </a:r>
            <a:r>
              <a:rPr lang="en-US" sz="2000" dirty="0"/>
              <a:t> ( </a:t>
            </a:r>
            <a:r>
              <a:rPr lang="en-US" sz="2000" b="1" dirty="0"/>
              <a:t>Message-Digest algorithm 5</a:t>
            </a:r>
            <a:r>
              <a:rPr lang="en-US" sz="2000" dirty="0"/>
              <a:t>) </a:t>
            </a:r>
            <a:r>
              <a:rPr lang="en-US" sz="2000" dirty="0" err="1"/>
              <a:t>là</a:t>
            </a:r>
            <a:r>
              <a:rPr lang="en-US" sz="2000" dirty="0"/>
              <a:t> </a:t>
            </a:r>
            <a:r>
              <a:rPr lang="en-US" sz="2000" dirty="0" err="1"/>
              <a:t>một</a:t>
            </a:r>
            <a:r>
              <a:rPr lang="en-US" sz="2000" dirty="0"/>
              <a:t> </a:t>
            </a:r>
            <a:r>
              <a:rPr lang="en-US" sz="2000" dirty="0" err="1">
                <a:hlinkClick r:id="rId2" tooltip="Hàm băm mật mã học"/>
              </a:rPr>
              <a:t>hàm</a:t>
            </a:r>
            <a:r>
              <a:rPr lang="en-US" sz="2000" dirty="0">
                <a:hlinkClick r:id="rId2" tooltip="Hàm băm mật mã học"/>
              </a:rPr>
              <a:t> </a:t>
            </a:r>
            <a:r>
              <a:rPr lang="en-US" sz="2000" dirty="0" err="1">
                <a:hlinkClick r:id="rId2" tooltip="Hàm băm mật mã học"/>
              </a:rPr>
              <a:t>băm</a:t>
            </a:r>
            <a:r>
              <a:rPr lang="en-US" sz="2000" dirty="0">
                <a:hlinkClick r:id="rId2" tooltip="Hàm băm mật mã học"/>
              </a:rPr>
              <a:t> </a:t>
            </a:r>
            <a:r>
              <a:rPr lang="en-US" sz="2000" dirty="0" err="1">
                <a:hlinkClick r:id="rId2" tooltip="Hàm băm mật mã học"/>
              </a:rPr>
              <a:t>mật</a:t>
            </a:r>
            <a:r>
              <a:rPr lang="en-US" sz="2000" dirty="0">
                <a:hlinkClick r:id="rId2" tooltip="Hàm băm mật mã học"/>
              </a:rPr>
              <a:t> </a:t>
            </a:r>
            <a:r>
              <a:rPr lang="en-US" sz="2000" dirty="0" err="1">
                <a:hlinkClick r:id="rId2" tooltip="Hàm băm mật mã học"/>
              </a:rPr>
              <a:t>mã</a:t>
            </a:r>
            <a:r>
              <a:rPr lang="en-US" sz="2000" dirty="0">
                <a:hlinkClick r:id="rId2" tooltip="Hàm băm mật mã học"/>
              </a:rPr>
              <a:t> </a:t>
            </a:r>
            <a:r>
              <a:rPr lang="en-US" sz="2000" dirty="0" err="1">
                <a:hlinkClick r:id="rId2" tooltip="Hàm băm mật mã học"/>
              </a:rPr>
              <a:t>học</a:t>
            </a:r>
            <a:r>
              <a:rPr lang="en-US" sz="2000" dirty="0"/>
              <a:t> </a:t>
            </a:r>
            <a:r>
              <a:rPr lang="en-US" sz="2000" dirty="0" err="1"/>
              <a:t>được</a:t>
            </a:r>
            <a:r>
              <a:rPr lang="en-US" sz="2000" dirty="0"/>
              <a:t> </a:t>
            </a:r>
            <a:r>
              <a:rPr lang="en-US" sz="2000" dirty="0" err="1"/>
              <a:t>sử</a:t>
            </a:r>
            <a:r>
              <a:rPr lang="en-US" sz="2000" dirty="0"/>
              <a:t> </a:t>
            </a:r>
            <a:r>
              <a:rPr lang="en-US" sz="2000" dirty="0" err="1"/>
              <a:t>dụng</a:t>
            </a:r>
            <a:r>
              <a:rPr lang="en-US" sz="2000" dirty="0"/>
              <a:t> </a:t>
            </a:r>
            <a:r>
              <a:rPr lang="en-US" sz="2000" dirty="0" err="1"/>
              <a:t>phổ</a:t>
            </a:r>
            <a:r>
              <a:rPr lang="en-US" sz="2000" dirty="0"/>
              <a:t> </a:t>
            </a:r>
            <a:r>
              <a:rPr lang="en-US" sz="2000" dirty="0" err="1"/>
              <a:t>biến</a:t>
            </a:r>
            <a:r>
              <a:rPr lang="en-US" sz="2000" dirty="0"/>
              <a:t> </a:t>
            </a:r>
            <a:r>
              <a:rPr lang="en-US" sz="2000" dirty="0" err="1"/>
              <a:t>với</a:t>
            </a:r>
            <a:r>
              <a:rPr lang="en-US" sz="2000" dirty="0"/>
              <a:t> </a:t>
            </a:r>
            <a:r>
              <a:rPr lang="en-US" sz="2000" dirty="0" err="1"/>
              <a:t>giá</a:t>
            </a:r>
            <a:r>
              <a:rPr lang="en-US" sz="2000" dirty="0"/>
              <a:t> </a:t>
            </a:r>
            <a:r>
              <a:rPr lang="en-US" sz="2000" dirty="0" err="1"/>
              <a:t>trị</a:t>
            </a:r>
            <a:r>
              <a:rPr lang="en-US" sz="2000" dirty="0"/>
              <a:t> Hash </a:t>
            </a:r>
            <a:r>
              <a:rPr lang="en-US" sz="2000" dirty="0" err="1"/>
              <a:t>dài</a:t>
            </a:r>
            <a:r>
              <a:rPr lang="en-US" sz="2000" dirty="0"/>
              <a:t> 128-</a:t>
            </a:r>
            <a:r>
              <a:rPr lang="en-US" sz="2000" dirty="0">
                <a:hlinkClick r:id="rId3" tooltip="Bit"/>
              </a:rPr>
              <a:t>bit</a:t>
            </a:r>
            <a:r>
              <a:rPr lang="en-US" sz="2000" dirty="0"/>
              <a:t>. . </a:t>
            </a:r>
          </a:p>
          <a:p>
            <a:pPr marL="514350" indent="-514350">
              <a:buFont typeface="Wingdings" pitchFamily="2" charset="2"/>
              <a:buChar char="§"/>
            </a:pPr>
            <a:r>
              <a:rPr lang="en-US" sz="2000" dirty="0" err="1"/>
              <a:t>Một</a:t>
            </a:r>
            <a:r>
              <a:rPr lang="en-US" sz="2000" dirty="0"/>
              <a:t> </a:t>
            </a:r>
            <a:r>
              <a:rPr lang="en-US" sz="2000" dirty="0" err="1"/>
              <a:t>bảng</a:t>
            </a:r>
            <a:r>
              <a:rPr lang="en-US" sz="2000" dirty="0"/>
              <a:t> </a:t>
            </a:r>
            <a:r>
              <a:rPr lang="en-US" sz="2000" dirty="0" err="1"/>
              <a:t>băm</a:t>
            </a:r>
            <a:r>
              <a:rPr lang="en-US" sz="2000" dirty="0"/>
              <a:t> MD5 </a:t>
            </a:r>
            <a:r>
              <a:rPr lang="en-US" sz="2000" dirty="0" err="1"/>
              <a:t>thường</a:t>
            </a:r>
            <a:r>
              <a:rPr lang="en-US" sz="2000" dirty="0"/>
              <a:t> </a:t>
            </a:r>
            <a:r>
              <a:rPr lang="en-US" sz="2000" dirty="0" err="1"/>
              <a:t>được</a:t>
            </a:r>
            <a:r>
              <a:rPr lang="en-US" sz="2000" dirty="0"/>
              <a:t> </a:t>
            </a:r>
            <a:r>
              <a:rPr lang="en-US" sz="2000" dirty="0" err="1"/>
              <a:t>diễn</a:t>
            </a:r>
            <a:r>
              <a:rPr lang="en-US" sz="2000" dirty="0"/>
              <a:t> </a:t>
            </a:r>
            <a:r>
              <a:rPr lang="en-US" sz="2000" dirty="0" err="1"/>
              <a:t>tả</a:t>
            </a:r>
            <a:r>
              <a:rPr lang="en-US" sz="2000" dirty="0"/>
              <a:t> </a:t>
            </a:r>
            <a:r>
              <a:rPr lang="en-US" sz="2000" dirty="0" err="1"/>
              <a:t>bằng</a:t>
            </a:r>
            <a:r>
              <a:rPr lang="en-US" sz="2000" dirty="0"/>
              <a:t> </a:t>
            </a:r>
            <a:r>
              <a:rPr lang="en-US" sz="2000" dirty="0" err="1"/>
              <a:t>một</a:t>
            </a:r>
            <a:r>
              <a:rPr lang="en-US" sz="2000" dirty="0"/>
              <a:t> </a:t>
            </a:r>
            <a:r>
              <a:rPr lang="en-US" sz="2000" dirty="0" err="1"/>
              <a:t>số</a:t>
            </a:r>
            <a:r>
              <a:rPr lang="en-US" sz="2000" dirty="0"/>
              <a:t> </a:t>
            </a:r>
            <a:r>
              <a:rPr lang="en-US" sz="2000" dirty="0" err="1">
                <a:hlinkClick r:id="rId4" tooltip="Hệ thập lục phân"/>
              </a:rPr>
              <a:t>hệ</a:t>
            </a:r>
            <a:r>
              <a:rPr lang="en-US" sz="2000" dirty="0">
                <a:hlinkClick r:id="rId4" tooltip="Hệ thập lục phân"/>
              </a:rPr>
              <a:t> </a:t>
            </a:r>
            <a:r>
              <a:rPr lang="en-US" sz="2000" dirty="0" err="1">
                <a:hlinkClick r:id="rId4" tooltip="Hệ thập lục phân"/>
              </a:rPr>
              <a:t>thập</a:t>
            </a:r>
            <a:r>
              <a:rPr lang="en-US" sz="2000" dirty="0">
                <a:hlinkClick r:id="rId4" tooltip="Hệ thập lục phân"/>
              </a:rPr>
              <a:t> </a:t>
            </a:r>
            <a:r>
              <a:rPr lang="en-US" sz="2000" dirty="0" err="1">
                <a:hlinkClick r:id="rId4" tooltip="Hệ thập lục phân"/>
              </a:rPr>
              <a:t>lục</a:t>
            </a:r>
            <a:r>
              <a:rPr lang="en-US" sz="2000" dirty="0">
                <a:hlinkClick r:id="rId4" tooltip="Hệ thập lục phân"/>
              </a:rPr>
              <a:t> </a:t>
            </a:r>
            <a:r>
              <a:rPr lang="en-US" sz="2000" dirty="0" err="1">
                <a:hlinkClick r:id="rId4" tooltip="Hệ thập lục phân"/>
              </a:rPr>
              <a:t>phân</a:t>
            </a:r>
            <a:r>
              <a:rPr lang="en-US" sz="2000" dirty="0"/>
              <a:t> 32 </a:t>
            </a:r>
            <a:r>
              <a:rPr lang="en-US" sz="2000" dirty="0" err="1"/>
              <a:t>ký</a:t>
            </a:r>
            <a:r>
              <a:rPr lang="en-US" sz="2000" dirty="0"/>
              <a:t> </a:t>
            </a:r>
            <a:r>
              <a:rPr lang="en-US" sz="2000" dirty="0" err="1"/>
              <a:t>tự</a:t>
            </a:r>
            <a:r>
              <a:rPr lang="en-US" sz="2000" dirty="0"/>
              <a:t>.</a:t>
            </a:r>
          </a:p>
          <a:p>
            <a:pPr marL="514350" indent="-514350">
              <a:buFont typeface="Wingdings" pitchFamily="2" charset="2"/>
              <a:buChar char="§"/>
            </a:pPr>
            <a:endParaRPr lang="en-US" sz="2000" dirty="0">
              <a:latin typeface="Times New Roman" pitchFamily="18" charset="0"/>
              <a:cs typeface="Times New Roman" pitchFamily="18" charset="0"/>
            </a:endParaRPr>
          </a:p>
          <a:p>
            <a:pPr marL="514350" indent="-514350"/>
            <a:r>
              <a:rPr lang="en-US" sz="3200" b="1" dirty="0">
                <a:latin typeface="Times New Roman" pitchFamily="18" charset="0"/>
                <a:cs typeface="Times New Roman" pitchFamily="18" charset="0"/>
              </a:rPr>
              <a:t>2. </a:t>
            </a:r>
            <a:r>
              <a:rPr lang="en-US" sz="3200" b="1" dirty="0" err="1">
                <a:latin typeface="Times New Roman" pitchFamily="18" charset="0"/>
                <a:cs typeface="Times New Roman" pitchFamily="18" charset="0"/>
              </a:rPr>
              <a:t>Ứng</a:t>
            </a:r>
            <a:r>
              <a:rPr lang="en-US" sz="3200" b="1" dirty="0">
                <a:latin typeface="Times New Roman" pitchFamily="18" charset="0"/>
                <a:cs typeface="Times New Roman" pitchFamily="18" charset="0"/>
              </a:rPr>
              <a:t> </a:t>
            </a:r>
            <a:r>
              <a:rPr lang="en-US" sz="3200" b="1" dirty="0" err="1">
                <a:latin typeface="Times New Roman" pitchFamily="18" charset="0"/>
                <a:cs typeface="Times New Roman" pitchFamily="18" charset="0"/>
              </a:rPr>
              <a:t>dụng</a:t>
            </a:r>
            <a:r>
              <a:rPr lang="en-US" sz="3200" b="1" dirty="0">
                <a:latin typeface="Times New Roman" pitchFamily="18" charset="0"/>
                <a:cs typeface="Times New Roman" pitchFamily="18" charset="0"/>
              </a:rPr>
              <a:t>:</a:t>
            </a:r>
          </a:p>
          <a:p>
            <a:pPr marL="514350" indent="-514350">
              <a:buFont typeface="Wingdings" pitchFamily="2" charset="2"/>
              <a:buChar char="§"/>
            </a:pPr>
            <a:r>
              <a:rPr lang="en-US" sz="2000" dirty="0"/>
              <a:t>MD5 </a:t>
            </a:r>
            <a:r>
              <a:rPr lang="en-US" sz="2000" dirty="0" err="1"/>
              <a:t>đã</a:t>
            </a:r>
            <a:r>
              <a:rPr lang="en-US" sz="2000" dirty="0"/>
              <a:t> </a:t>
            </a:r>
            <a:r>
              <a:rPr lang="en-US" sz="2000" dirty="0" err="1"/>
              <a:t>được</a:t>
            </a:r>
            <a:r>
              <a:rPr lang="en-US" sz="2000" dirty="0"/>
              <a:t> </a:t>
            </a:r>
            <a:r>
              <a:rPr lang="en-US" sz="2000" dirty="0" err="1"/>
              <a:t>dùng</a:t>
            </a:r>
            <a:r>
              <a:rPr lang="en-US" sz="2000" dirty="0"/>
              <a:t> </a:t>
            </a:r>
            <a:r>
              <a:rPr lang="en-US" sz="2000" dirty="0" err="1"/>
              <a:t>trong</a:t>
            </a:r>
            <a:r>
              <a:rPr lang="en-US" sz="2000" dirty="0"/>
              <a:t> </a:t>
            </a:r>
            <a:r>
              <a:rPr lang="en-US" sz="2000" dirty="0" err="1"/>
              <a:t>nhiều</a:t>
            </a:r>
            <a:r>
              <a:rPr lang="en-US" sz="2000" dirty="0"/>
              <a:t> </a:t>
            </a:r>
            <a:r>
              <a:rPr lang="en-US" sz="2000" dirty="0" err="1"/>
              <a:t>ứng</a:t>
            </a:r>
            <a:r>
              <a:rPr lang="en-US" sz="2000" dirty="0"/>
              <a:t> </a:t>
            </a:r>
            <a:r>
              <a:rPr lang="en-US" sz="2000" dirty="0" err="1"/>
              <a:t>dụng</a:t>
            </a:r>
            <a:r>
              <a:rPr lang="en-US" sz="2000" dirty="0"/>
              <a:t> </a:t>
            </a:r>
            <a:r>
              <a:rPr lang="en-US" sz="2000" dirty="0" err="1"/>
              <a:t>bảo</a:t>
            </a:r>
            <a:r>
              <a:rPr lang="en-US" sz="2000" dirty="0"/>
              <a:t> </a:t>
            </a:r>
            <a:r>
              <a:rPr lang="en-US" sz="2000" dirty="0" err="1"/>
              <a:t>mật</a:t>
            </a:r>
            <a:r>
              <a:rPr lang="en-US" sz="2000" dirty="0"/>
              <a:t>, </a:t>
            </a:r>
            <a:r>
              <a:rPr lang="en-US" sz="2000" dirty="0" err="1"/>
              <a:t>và</a:t>
            </a:r>
            <a:r>
              <a:rPr lang="en-US" sz="2000" dirty="0"/>
              <a:t> </a:t>
            </a:r>
            <a:r>
              <a:rPr lang="en-US" sz="2000" dirty="0" err="1"/>
              <a:t>cũng</a:t>
            </a:r>
            <a:r>
              <a:rPr lang="en-US" sz="2000" dirty="0"/>
              <a:t> </a:t>
            </a:r>
            <a:r>
              <a:rPr lang="en-US" sz="2000" dirty="0" err="1"/>
              <a:t>được</a:t>
            </a:r>
            <a:r>
              <a:rPr lang="en-US" sz="2000" dirty="0"/>
              <a:t> </a:t>
            </a:r>
            <a:r>
              <a:rPr lang="en-US" sz="2000" dirty="0" err="1"/>
              <a:t>dùng</a:t>
            </a:r>
            <a:r>
              <a:rPr lang="en-US" sz="2000" dirty="0"/>
              <a:t> </a:t>
            </a:r>
            <a:r>
              <a:rPr lang="en-US" sz="2000" dirty="0" err="1"/>
              <a:t>phổ</a:t>
            </a:r>
            <a:r>
              <a:rPr lang="en-US" sz="2000" dirty="0"/>
              <a:t> </a:t>
            </a:r>
            <a:r>
              <a:rPr lang="en-US" sz="2000" dirty="0" err="1"/>
              <a:t>biến</a:t>
            </a:r>
            <a:r>
              <a:rPr lang="en-US" sz="2000" dirty="0"/>
              <a:t> </a:t>
            </a:r>
            <a:r>
              <a:rPr lang="en-US" sz="2000" dirty="0" err="1"/>
              <a:t>để</a:t>
            </a:r>
            <a:r>
              <a:rPr lang="en-US" sz="2000" dirty="0"/>
              <a:t> </a:t>
            </a:r>
            <a:r>
              <a:rPr lang="en-US" sz="2000" dirty="0" err="1"/>
              <a:t>kiểm</a:t>
            </a:r>
            <a:r>
              <a:rPr lang="en-US" sz="2000" dirty="0"/>
              <a:t> </a:t>
            </a:r>
            <a:r>
              <a:rPr lang="en-US" sz="2000" dirty="0" err="1"/>
              <a:t>tra</a:t>
            </a:r>
            <a:r>
              <a:rPr lang="en-US" sz="2000" dirty="0"/>
              <a:t> </a:t>
            </a:r>
            <a:r>
              <a:rPr lang="en-US" sz="2000" dirty="0" err="1"/>
              <a:t>tính</a:t>
            </a:r>
            <a:r>
              <a:rPr lang="en-US" sz="2000" dirty="0"/>
              <a:t> </a:t>
            </a:r>
            <a:r>
              <a:rPr lang="en-US" sz="2000" dirty="0" err="1"/>
              <a:t>toàn</a:t>
            </a:r>
            <a:r>
              <a:rPr lang="en-US" sz="2000" dirty="0"/>
              <a:t> </a:t>
            </a:r>
            <a:r>
              <a:rPr lang="en-US" sz="2000" dirty="0" err="1"/>
              <a:t>vẹn</a:t>
            </a:r>
            <a:r>
              <a:rPr lang="en-US" sz="2000" dirty="0"/>
              <a:t> </a:t>
            </a:r>
            <a:r>
              <a:rPr lang="en-US" sz="2000" dirty="0" err="1"/>
              <a:t>của</a:t>
            </a:r>
            <a:r>
              <a:rPr lang="en-US" sz="2000" dirty="0"/>
              <a:t> </a:t>
            </a:r>
            <a:r>
              <a:rPr lang="en-US" sz="2000" dirty="0" err="1"/>
              <a:t>tập</a:t>
            </a:r>
            <a:r>
              <a:rPr lang="en-US" sz="2000" dirty="0"/>
              <a:t> tin. </a:t>
            </a:r>
          </a:p>
          <a:p>
            <a:pPr marL="514350" indent="-514350">
              <a:buFont typeface="Wingdings" pitchFamily="2" charset="2"/>
              <a:buChar char="§"/>
            </a:pPr>
            <a:r>
              <a:rPr lang="en-US" sz="2000" dirty="0" err="1"/>
              <a:t>Ví</a:t>
            </a:r>
            <a:r>
              <a:rPr lang="en-US" sz="2000" dirty="0"/>
              <a:t> </a:t>
            </a:r>
            <a:r>
              <a:rPr lang="en-US" sz="2000" dirty="0" err="1"/>
              <a:t>dụ</a:t>
            </a:r>
            <a:r>
              <a:rPr lang="en-US" sz="2000" dirty="0"/>
              <a:t>, </a:t>
            </a:r>
            <a:r>
              <a:rPr lang="en-US" sz="2000" dirty="0" err="1"/>
              <a:t>máy</a:t>
            </a:r>
            <a:r>
              <a:rPr lang="en-US" sz="2000" dirty="0"/>
              <a:t> </a:t>
            </a:r>
            <a:r>
              <a:rPr lang="en-US" sz="2000" dirty="0" err="1"/>
              <a:t>chủ</a:t>
            </a:r>
            <a:r>
              <a:rPr lang="en-US" sz="2000" dirty="0"/>
              <a:t> </a:t>
            </a:r>
            <a:r>
              <a:rPr lang="en-US" sz="2000" dirty="0" err="1"/>
              <a:t>tập</a:t>
            </a:r>
            <a:r>
              <a:rPr lang="en-US" sz="2000" dirty="0"/>
              <a:t> tin </a:t>
            </a:r>
            <a:r>
              <a:rPr lang="en-US" sz="2000" dirty="0" err="1"/>
              <a:t>thường</a:t>
            </a:r>
            <a:r>
              <a:rPr lang="en-US" sz="2000" dirty="0"/>
              <a:t> </a:t>
            </a:r>
            <a:r>
              <a:rPr lang="en-US" sz="2000" dirty="0" err="1"/>
              <a:t>cung</a:t>
            </a:r>
            <a:r>
              <a:rPr lang="en-US" sz="2000" dirty="0"/>
              <a:t> </a:t>
            </a:r>
            <a:r>
              <a:rPr lang="en-US" sz="2000" dirty="0" err="1"/>
              <a:t>cấp</a:t>
            </a:r>
            <a:r>
              <a:rPr lang="en-US" sz="2000" dirty="0"/>
              <a:t> </a:t>
            </a:r>
            <a:r>
              <a:rPr lang="en-US" sz="2000" dirty="0" err="1"/>
              <a:t>một</a:t>
            </a:r>
            <a:r>
              <a:rPr lang="en-US" sz="2000" dirty="0"/>
              <a:t> </a:t>
            </a:r>
            <a:r>
              <a:rPr lang="en-US" sz="2000" dirty="0">
                <a:hlinkClick r:id="rId5" tooltip="Giá trị tổng kiểm"/>
              </a:rPr>
              <a:t>checksum</a:t>
            </a:r>
            <a:r>
              <a:rPr lang="en-US" sz="2000" dirty="0"/>
              <a:t> MD5 </a:t>
            </a:r>
            <a:r>
              <a:rPr lang="en-US" sz="2000" dirty="0" err="1"/>
              <a:t>được</a:t>
            </a:r>
            <a:r>
              <a:rPr lang="en-US" sz="2000" dirty="0"/>
              <a:t> </a:t>
            </a:r>
            <a:r>
              <a:rPr lang="en-US" sz="2000" dirty="0" err="1"/>
              <a:t>tính</a:t>
            </a:r>
            <a:r>
              <a:rPr lang="en-US" sz="2000" dirty="0"/>
              <a:t> </a:t>
            </a:r>
            <a:r>
              <a:rPr lang="en-US" sz="2000" dirty="0" err="1"/>
              <a:t>toán</a:t>
            </a:r>
            <a:r>
              <a:rPr lang="en-US" sz="2000" dirty="0"/>
              <a:t> trước </a:t>
            </a:r>
            <a:r>
              <a:rPr lang="en-US" sz="2000" dirty="0" err="1"/>
              <a:t>cho</a:t>
            </a:r>
            <a:r>
              <a:rPr lang="en-US" sz="2000" dirty="0"/>
              <a:t> </a:t>
            </a:r>
            <a:r>
              <a:rPr lang="en-US" sz="2000" dirty="0" err="1"/>
              <a:t>tập</a:t>
            </a:r>
            <a:r>
              <a:rPr lang="en-US" sz="2000" dirty="0"/>
              <a:t> tin, </a:t>
            </a:r>
            <a:r>
              <a:rPr lang="en-US" sz="2000" dirty="0" err="1"/>
              <a:t>để</a:t>
            </a:r>
            <a:r>
              <a:rPr lang="en-US" sz="2000" dirty="0"/>
              <a:t> </a:t>
            </a:r>
            <a:r>
              <a:rPr lang="en-US" sz="2000" dirty="0" err="1"/>
              <a:t>người</a:t>
            </a:r>
            <a:r>
              <a:rPr lang="en-US" sz="2000" dirty="0"/>
              <a:t> </a:t>
            </a:r>
            <a:r>
              <a:rPr lang="en-US" sz="2000" dirty="0" err="1"/>
              <a:t>dùng</a:t>
            </a:r>
            <a:r>
              <a:rPr lang="en-US" sz="2000" dirty="0"/>
              <a:t> có thể so </a:t>
            </a:r>
            <a:r>
              <a:rPr lang="en-US" sz="2000" dirty="0" err="1"/>
              <a:t>sánh</a:t>
            </a:r>
            <a:r>
              <a:rPr lang="en-US" sz="2000" dirty="0"/>
              <a:t> </a:t>
            </a:r>
            <a:r>
              <a:rPr lang="en-US" sz="2000" dirty="0" err="1"/>
              <a:t>với</a:t>
            </a:r>
            <a:r>
              <a:rPr lang="en-US" sz="2000" dirty="0"/>
              <a:t> checksum </a:t>
            </a:r>
            <a:r>
              <a:rPr lang="en-US" sz="2000" dirty="0" err="1"/>
              <a:t>của</a:t>
            </a:r>
            <a:r>
              <a:rPr lang="en-US" sz="2000" dirty="0"/>
              <a:t> </a:t>
            </a:r>
            <a:r>
              <a:rPr lang="en-US" sz="2000" dirty="0" err="1"/>
              <a:t>tập</a:t>
            </a:r>
            <a:r>
              <a:rPr lang="en-US" sz="2000" dirty="0"/>
              <a:t> tin </a:t>
            </a:r>
            <a:r>
              <a:rPr lang="en-US" sz="2000" dirty="0" err="1"/>
              <a:t>đã</a:t>
            </a:r>
            <a:r>
              <a:rPr lang="en-US" sz="2000" dirty="0"/>
              <a:t> </a:t>
            </a:r>
            <a:r>
              <a:rPr lang="en-US" sz="2000" dirty="0" err="1"/>
              <a:t>tải</a:t>
            </a:r>
            <a:r>
              <a:rPr lang="en-US" sz="2000" dirty="0"/>
              <a:t> </a:t>
            </a:r>
            <a:r>
              <a:rPr lang="en-US" sz="2000" dirty="0" err="1"/>
              <a:t>về</a:t>
            </a:r>
            <a:r>
              <a:rPr lang="en-US" sz="2000" dirty="0"/>
              <a:t>. </a:t>
            </a:r>
            <a:r>
              <a:rPr lang="en-US" sz="2000" dirty="0" err="1"/>
              <a:t>Những</a:t>
            </a:r>
            <a:r>
              <a:rPr lang="en-US" sz="2000" dirty="0"/>
              <a:t> </a:t>
            </a:r>
            <a:r>
              <a:rPr lang="en-US" sz="2000" dirty="0" err="1"/>
              <a:t>hệ</a:t>
            </a:r>
            <a:r>
              <a:rPr lang="en-US" sz="2000" dirty="0"/>
              <a:t> </a:t>
            </a:r>
            <a:r>
              <a:rPr lang="en-US" sz="2000" dirty="0" err="1"/>
              <a:t>điều</a:t>
            </a:r>
            <a:r>
              <a:rPr lang="en-US" sz="2000" dirty="0"/>
              <a:t> </a:t>
            </a:r>
            <a:r>
              <a:rPr lang="en-US" sz="2000" dirty="0" err="1"/>
              <a:t>hành</a:t>
            </a:r>
            <a:r>
              <a:rPr lang="en-US" sz="2000" dirty="0"/>
              <a:t> </a:t>
            </a:r>
            <a:r>
              <a:rPr lang="en-US" sz="2000" dirty="0" err="1"/>
              <a:t>dựa</a:t>
            </a:r>
            <a:r>
              <a:rPr lang="en-US" sz="2000" dirty="0"/>
              <a:t> </a:t>
            </a:r>
            <a:r>
              <a:rPr lang="en-US" sz="2000" dirty="0" err="1"/>
              <a:t>trên</a:t>
            </a:r>
            <a:r>
              <a:rPr lang="en-US" sz="2000" dirty="0"/>
              <a:t> </a:t>
            </a:r>
            <a:r>
              <a:rPr lang="en-US" sz="2000" dirty="0" err="1"/>
              <a:t>nền</a:t>
            </a:r>
            <a:r>
              <a:rPr lang="en-US" sz="2000" dirty="0"/>
              <a:t> </a:t>
            </a:r>
            <a:r>
              <a:rPr lang="en-US" sz="2000" dirty="0" err="1"/>
              <a:t>tảng</a:t>
            </a:r>
            <a:r>
              <a:rPr lang="en-US" sz="2000" dirty="0"/>
              <a:t> </a:t>
            </a:r>
            <a:r>
              <a:rPr lang="en-US" sz="2000" dirty="0">
                <a:hlinkClick r:id="rId6" tooltip="Unix"/>
              </a:rPr>
              <a:t>Unix</a:t>
            </a:r>
            <a:r>
              <a:rPr lang="en-US" sz="2000" dirty="0"/>
              <a:t> </a:t>
            </a:r>
            <a:r>
              <a:rPr lang="en-US" sz="2000" dirty="0" err="1"/>
              <a:t>luôn</a:t>
            </a:r>
            <a:r>
              <a:rPr lang="en-US" sz="2000" dirty="0"/>
              <a:t> </a:t>
            </a:r>
            <a:r>
              <a:rPr lang="en-US" sz="2000" dirty="0" err="1"/>
              <a:t>kèm</a:t>
            </a:r>
            <a:r>
              <a:rPr lang="en-US" sz="2000" dirty="0"/>
              <a:t> </a:t>
            </a:r>
            <a:r>
              <a:rPr lang="en-US" sz="2000" dirty="0" err="1"/>
              <a:t>theo</a:t>
            </a:r>
            <a:r>
              <a:rPr lang="en-US" sz="2000" dirty="0"/>
              <a:t> </a:t>
            </a:r>
            <a:r>
              <a:rPr lang="en-US" sz="2000" dirty="0" err="1"/>
              <a:t>tính</a:t>
            </a:r>
            <a:r>
              <a:rPr lang="en-US" sz="2000" dirty="0"/>
              <a:t> </a:t>
            </a:r>
            <a:r>
              <a:rPr lang="en-US" sz="2000" dirty="0" err="1"/>
              <a:t>năng</a:t>
            </a:r>
            <a:r>
              <a:rPr lang="en-US" sz="2000" dirty="0"/>
              <a:t> MD5 sum </a:t>
            </a:r>
            <a:r>
              <a:rPr lang="en-US" sz="2000" dirty="0" err="1"/>
              <a:t>trong</a:t>
            </a:r>
            <a:r>
              <a:rPr lang="en-US" sz="2000" dirty="0"/>
              <a:t> </a:t>
            </a:r>
            <a:r>
              <a:rPr lang="en-US" sz="2000" dirty="0" err="1"/>
              <a:t>các</a:t>
            </a:r>
            <a:r>
              <a:rPr lang="en-US" sz="2000" dirty="0"/>
              <a:t> </a:t>
            </a:r>
            <a:r>
              <a:rPr lang="en-US" sz="2000" dirty="0" err="1"/>
              <a:t>gói</a:t>
            </a:r>
            <a:r>
              <a:rPr lang="en-US" sz="2000" dirty="0"/>
              <a:t> </a:t>
            </a:r>
            <a:r>
              <a:rPr lang="en-US" sz="2000" dirty="0" err="1"/>
              <a:t>phân</a:t>
            </a:r>
            <a:r>
              <a:rPr lang="en-US" sz="2000" dirty="0"/>
              <a:t> </a:t>
            </a:r>
            <a:r>
              <a:rPr lang="en-US" sz="2000" dirty="0" err="1"/>
              <a:t>phối</a:t>
            </a:r>
            <a:r>
              <a:rPr lang="en-US" sz="2000" dirty="0"/>
              <a:t> </a:t>
            </a:r>
            <a:r>
              <a:rPr lang="en-US" sz="2000" dirty="0" err="1"/>
              <a:t>của</a:t>
            </a:r>
            <a:r>
              <a:rPr lang="en-US" sz="2000" dirty="0"/>
              <a:t> </a:t>
            </a:r>
            <a:r>
              <a:rPr lang="en-US" sz="2000" dirty="0" err="1"/>
              <a:t>họ</a:t>
            </a:r>
            <a:r>
              <a:rPr lang="en-US" sz="2000" dirty="0"/>
              <a:t>, </a:t>
            </a:r>
            <a:r>
              <a:rPr lang="en-US" sz="2000" dirty="0" err="1"/>
              <a:t>trong</a:t>
            </a:r>
            <a:r>
              <a:rPr lang="en-US" sz="2000" dirty="0"/>
              <a:t> khi </a:t>
            </a:r>
            <a:r>
              <a:rPr lang="en-US" sz="2000" dirty="0" err="1"/>
              <a:t>người</a:t>
            </a:r>
            <a:r>
              <a:rPr lang="en-US" sz="2000" dirty="0"/>
              <a:t> </a:t>
            </a:r>
            <a:r>
              <a:rPr lang="en-US" sz="2000" dirty="0" err="1"/>
              <a:t>dùng</a:t>
            </a:r>
            <a:r>
              <a:rPr lang="en-US" sz="2000" dirty="0"/>
              <a:t> Windows </a:t>
            </a:r>
            <a:r>
              <a:rPr lang="en-US" sz="2000" dirty="0" err="1"/>
              <a:t>sử</a:t>
            </a:r>
            <a:r>
              <a:rPr lang="en-US" sz="2000" dirty="0"/>
              <a:t> </a:t>
            </a:r>
            <a:r>
              <a:rPr lang="en-US" sz="2000" dirty="0" err="1"/>
              <a:t>dụng</a:t>
            </a:r>
            <a:r>
              <a:rPr lang="en-US" sz="2000" dirty="0"/>
              <a:t> </a:t>
            </a:r>
            <a:r>
              <a:rPr lang="en-US" sz="2000" dirty="0" err="1"/>
              <a:t>ứng</a:t>
            </a:r>
            <a:r>
              <a:rPr lang="en-US" sz="2000" dirty="0"/>
              <a:t> </a:t>
            </a:r>
            <a:r>
              <a:rPr lang="en-US" sz="2000" dirty="0" err="1"/>
              <a:t>dụng</a:t>
            </a:r>
            <a:r>
              <a:rPr lang="en-US" sz="2000" dirty="0"/>
              <a:t> </a:t>
            </a:r>
            <a:r>
              <a:rPr lang="en-US" sz="2000" dirty="0" err="1"/>
              <a:t>của</a:t>
            </a:r>
            <a:r>
              <a:rPr lang="en-US" sz="2000" dirty="0"/>
              <a:t> </a:t>
            </a:r>
            <a:r>
              <a:rPr lang="en-US" sz="2000" dirty="0" err="1"/>
              <a:t>hãng</a:t>
            </a:r>
            <a:r>
              <a:rPr lang="en-US" sz="2000" dirty="0"/>
              <a:t> </a:t>
            </a:r>
            <a:r>
              <a:rPr lang="en-US" sz="2000" dirty="0" err="1"/>
              <a:t>thứ</a:t>
            </a:r>
            <a:r>
              <a:rPr lang="en-US" sz="2000" dirty="0"/>
              <a:t> </a:t>
            </a:r>
            <a:r>
              <a:rPr lang="en-US" sz="2000" dirty="0" err="1"/>
              <a:t>ba</a:t>
            </a:r>
            <a:r>
              <a:rPr lang="en-US" sz="2000" dirty="0"/>
              <a:t>.</a:t>
            </a:r>
          </a:p>
          <a:p>
            <a:pPr lvl="1"/>
            <a:endParaRPr lang="en-US" sz="2000" dirty="0"/>
          </a:p>
          <a:p>
            <a:endParaRPr lang="en-US" sz="2000" dirty="0"/>
          </a:p>
        </p:txBody>
      </p:sp>
    </p:spTree>
    <p:extLst>
      <p:ext uri="{BB962C8B-B14F-4D97-AF65-F5344CB8AC3E}">
        <p14:creationId xmlns:p14="http://schemas.microsoft.com/office/powerpoint/2010/main" val="19298564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8800" y="381000"/>
            <a:ext cx="8305800" cy="9818072"/>
          </a:xfrm>
          <a:prstGeom prst="rect">
            <a:avLst/>
          </a:prstGeom>
          <a:noFill/>
        </p:spPr>
        <p:txBody>
          <a:bodyPr wrap="square" rtlCol="0">
            <a:spAutoFit/>
          </a:bodyPr>
          <a:lstStyle/>
          <a:p>
            <a:r>
              <a:rPr lang="en-US" sz="3200" b="1" dirty="0">
                <a:latin typeface="Times New Roman" pitchFamily="18" charset="0"/>
                <a:cs typeface="Times New Roman" pitchFamily="18" charset="0"/>
              </a:rPr>
              <a:t>3. </a:t>
            </a:r>
            <a:r>
              <a:rPr lang="en-US" sz="3200" b="1" dirty="0" err="1">
                <a:latin typeface="Times New Roman" pitchFamily="18" charset="0"/>
                <a:cs typeface="Times New Roman" pitchFamily="18" charset="0"/>
              </a:rPr>
              <a:t>Thuật</a:t>
            </a:r>
            <a:r>
              <a:rPr lang="en-US" sz="3200" b="1" dirty="0">
                <a:latin typeface="Times New Roman" pitchFamily="18" charset="0"/>
                <a:cs typeface="Times New Roman" pitchFamily="18" charset="0"/>
              </a:rPr>
              <a:t> </a:t>
            </a:r>
            <a:r>
              <a:rPr lang="en-US" sz="3200" b="1" dirty="0" err="1">
                <a:latin typeface="Times New Roman" pitchFamily="18" charset="0"/>
                <a:cs typeface="Times New Roman" pitchFamily="18" charset="0"/>
              </a:rPr>
              <a:t>toán</a:t>
            </a:r>
            <a:r>
              <a:rPr lang="en-US" sz="3200" b="1" dirty="0">
                <a:latin typeface="Times New Roman" pitchFamily="18" charset="0"/>
                <a:cs typeface="Times New Roman" pitchFamily="18" charset="0"/>
              </a:rPr>
              <a:t> MD5:</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Giải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thuật</a:t>
            </a:r>
            <a:r>
              <a:rPr lang="en-US" sz="2000" dirty="0">
                <a:latin typeface="Times New Roman" pitchFamily="18" charset="0"/>
                <a:cs typeface="Times New Roman" pitchFamily="18" charset="0"/>
              </a:rPr>
              <a:t> MD5 </a:t>
            </a:r>
            <a:r>
              <a:rPr lang="en-US" sz="2000" dirty="0" err="1">
                <a:latin typeface="Times New Roman" pitchFamily="18" charset="0"/>
                <a:cs typeface="Times New Roman" pitchFamily="18" charset="0"/>
              </a:rPr>
              <a:t>chính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hoạt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động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trạng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thái</a:t>
            </a:r>
            <a:r>
              <a:rPr lang="en-US" sz="2000" dirty="0">
                <a:latin typeface="Times New Roman" pitchFamily="18" charset="0"/>
                <a:cs typeface="Times New Roman" pitchFamily="18" charset="0"/>
              </a:rPr>
              <a:t> 128-bit, </a:t>
            </a:r>
            <a:r>
              <a:rPr lang="en-US" sz="2000" dirty="0" err="1">
                <a:latin typeface="Times New Roman" pitchFamily="18" charset="0"/>
                <a:cs typeface="Times New Roman" pitchFamily="18" charset="0"/>
              </a:rPr>
              <a:t>được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chia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thành</a:t>
            </a:r>
            <a:r>
              <a:rPr lang="en-US" sz="2000" dirty="0">
                <a:latin typeface="Times New Roman" pitchFamily="18" charset="0"/>
                <a:cs typeface="Times New Roman" pitchFamily="18" charset="0"/>
              </a:rPr>
              <a:t> 4 </a:t>
            </a:r>
            <a:r>
              <a:rPr lang="en-US" sz="2000" dirty="0" err="1">
                <a:latin typeface="Times New Roman" pitchFamily="18" charset="0"/>
                <a:cs typeface="Times New Roman" pitchFamily="18" charset="0"/>
              </a:rPr>
              <a:t>từ</a:t>
            </a:r>
            <a:r>
              <a:rPr lang="en-US" sz="2000" dirty="0">
                <a:latin typeface="Times New Roman" pitchFamily="18" charset="0"/>
                <a:cs typeface="Times New Roman" pitchFamily="18" charset="0"/>
              </a:rPr>
              <a:t> 32-bit, </a:t>
            </a:r>
            <a:r>
              <a:rPr lang="en-US" sz="2000" dirty="0" err="1">
                <a:latin typeface="Times New Roman" pitchFamily="18" charset="0"/>
                <a:cs typeface="Times New Roman" pitchFamily="18" charset="0"/>
              </a:rPr>
              <a:t>với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ký</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hiệu</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B</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và</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D</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Chúng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được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khởi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tạo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với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những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hằng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số</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cố</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định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Giải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thuật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chính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sau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đó</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sẽ</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xử</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lý</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các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khối</a:t>
            </a:r>
            <a:r>
              <a:rPr lang="en-US" sz="2000" dirty="0">
                <a:latin typeface="Times New Roman" pitchFamily="18" charset="0"/>
                <a:cs typeface="Times New Roman" pitchFamily="18" charset="0"/>
              </a:rPr>
              <a:t> tin 512-bit, </a:t>
            </a:r>
            <a:r>
              <a:rPr lang="en-US" sz="2000" dirty="0" err="1">
                <a:latin typeface="Times New Roman" pitchFamily="18" charset="0"/>
                <a:cs typeface="Times New Roman" pitchFamily="18" charset="0"/>
              </a:rPr>
              <a:t>mỗi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khối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xác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định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một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trạng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thái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Quá</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trình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xử</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lý</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khối</a:t>
            </a:r>
            <a:r>
              <a:rPr lang="en-US" sz="2000" dirty="0">
                <a:latin typeface="Times New Roman" pitchFamily="18" charset="0"/>
                <a:cs typeface="Times New Roman" pitchFamily="18" charset="0"/>
              </a:rPr>
              <a:t> tin </a:t>
            </a:r>
            <a:r>
              <a:rPr lang="en-US" sz="2000" dirty="0" err="1">
                <a:latin typeface="Times New Roman" pitchFamily="18" charset="0"/>
                <a:cs typeface="Times New Roman" pitchFamily="18" charset="0"/>
              </a:rPr>
              <a:t>bao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gồm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bốn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giai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đoạn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giống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nhau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gọi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là</a:t>
            </a:r>
            <a:r>
              <a:rPr lang="en-US" sz="2000" dirty="0">
                <a:latin typeface="Times New Roman" pitchFamily="18" charset="0"/>
                <a:cs typeface="Times New Roman" pitchFamily="18" charset="0"/>
              </a:rPr>
              <a:t> </a:t>
            </a:r>
            <a:r>
              <a:rPr lang="en-US" sz="2000" i="1" dirty="0" err="1">
                <a:latin typeface="Times New Roman" pitchFamily="18" charset="0"/>
                <a:cs typeface="Times New Roman" pitchFamily="18" charset="0"/>
              </a:rPr>
              <a:t>vòng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mỗi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vòng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gồm</a:t>
            </a:r>
            <a:r>
              <a:rPr lang="en-US" sz="2000" dirty="0">
                <a:latin typeface="Times New Roman" pitchFamily="18" charset="0"/>
                <a:cs typeface="Times New Roman" pitchFamily="18" charset="0"/>
              </a:rPr>
              <a:t> có 16 </a:t>
            </a:r>
            <a:r>
              <a:rPr lang="en-US" sz="2000" dirty="0" err="1">
                <a:latin typeface="Times New Roman" pitchFamily="18" charset="0"/>
                <a:cs typeface="Times New Roman" pitchFamily="18" charset="0"/>
              </a:rPr>
              <a:t>tác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vụ</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giống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nhau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dựa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hàm</a:t>
            </a:r>
            <a:r>
              <a:rPr lang="en-US" sz="2000" dirty="0">
                <a:latin typeface="Times New Roman" pitchFamily="18" charset="0"/>
                <a:cs typeface="Times New Roman" pitchFamily="18" charset="0"/>
              </a:rPr>
              <a:t> phi </a:t>
            </a:r>
            <a:r>
              <a:rPr lang="en-US" sz="2000" dirty="0" err="1">
                <a:latin typeface="Times New Roman" pitchFamily="18" charset="0"/>
                <a:cs typeface="Times New Roman" pitchFamily="18" charset="0"/>
              </a:rPr>
              <a:t>tuyến</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F</a:t>
            </a:r>
            <a:r>
              <a:rPr lang="en-US" sz="2000" dirty="0">
                <a:latin typeface="Times New Roman" pitchFamily="18" charset="0"/>
                <a:cs typeface="Times New Roman" pitchFamily="18" charset="0"/>
              </a:rPr>
              <a:t>, </a:t>
            </a:r>
            <a:r>
              <a:rPr lang="en-US" sz="2000" u="sng" dirty="0" err="1">
                <a:latin typeface="Times New Roman" pitchFamily="18" charset="0"/>
                <a:cs typeface="Times New Roman" pitchFamily="18" charset="0"/>
                <a:hlinkClick r:id="rId2" tooltip="Cộng mô đun (trang chưa được viết)"/>
              </a:rPr>
              <a:t>cộng</a:t>
            </a:r>
            <a:r>
              <a:rPr lang="en-US" sz="2000" u="sng" dirty="0">
                <a:latin typeface="Times New Roman" pitchFamily="18" charset="0"/>
                <a:cs typeface="Times New Roman" pitchFamily="18" charset="0"/>
                <a:hlinkClick r:id="rId2" tooltip="Cộng mô đun (trang chưa được viết)"/>
              </a:rPr>
              <a:t> </a:t>
            </a:r>
            <a:r>
              <a:rPr lang="en-US" sz="2000" u="sng" dirty="0" err="1">
                <a:latin typeface="Times New Roman" pitchFamily="18" charset="0"/>
                <a:cs typeface="Times New Roman" pitchFamily="18" charset="0"/>
                <a:hlinkClick r:id="rId2" tooltip="Cộng mô đun (trang chưa được viết)"/>
              </a:rPr>
              <a:t>mô</a:t>
            </a:r>
            <a:r>
              <a:rPr lang="en-US" sz="2000" u="sng" dirty="0">
                <a:latin typeface="Times New Roman" pitchFamily="18" charset="0"/>
                <a:cs typeface="Times New Roman" pitchFamily="18" charset="0"/>
                <a:hlinkClick r:id="rId2" tooltip="Cộng mô đun (trang chưa được viết)"/>
              </a:rPr>
              <a:t> </a:t>
            </a:r>
            <a:r>
              <a:rPr lang="en-US" sz="2000" u="sng" dirty="0" err="1">
                <a:latin typeface="Times New Roman" pitchFamily="18" charset="0"/>
                <a:cs typeface="Times New Roman" pitchFamily="18" charset="0"/>
                <a:hlinkClick r:id="rId2" tooltip="Cộng mô đun (trang chưa được viết)"/>
              </a:rPr>
              <a:t>đun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và</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dịch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trái</a:t>
            </a:r>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Hình</a:t>
            </a:r>
            <a:r>
              <a:rPr lang="en-US" sz="2000" dirty="0">
                <a:latin typeface="Times New Roman" pitchFamily="18" charset="0"/>
                <a:cs typeface="Times New Roman" pitchFamily="18" charset="0"/>
              </a:rPr>
              <a:t> 1. </a:t>
            </a:r>
            <a:r>
              <a:rPr lang="en-US" sz="2000" dirty="0" err="1">
                <a:latin typeface="Times New Roman" pitchFamily="18" charset="0"/>
                <a:cs typeface="Times New Roman" pitchFamily="18" charset="0"/>
              </a:rPr>
              <a:t>Một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thao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tác</a:t>
            </a:r>
            <a:r>
              <a:rPr lang="en-US" sz="2000" dirty="0">
                <a:latin typeface="Times New Roman" pitchFamily="18" charset="0"/>
                <a:cs typeface="Times New Roman" pitchFamily="18" charset="0"/>
              </a:rPr>
              <a:t> MD5—MD5 					</a:t>
            </a:r>
            <a:r>
              <a:rPr lang="en-US" sz="2000" dirty="0" err="1">
                <a:latin typeface="Times New Roman" pitchFamily="18" charset="0"/>
                <a:cs typeface="Times New Roman" pitchFamily="18" charset="0"/>
              </a:rPr>
              <a:t>bao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gồm</a:t>
            </a:r>
            <a:r>
              <a:rPr lang="en-US" sz="2000" dirty="0">
                <a:latin typeface="Times New Roman" pitchFamily="18" charset="0"/>
                <a:cs typeface="Times New Roman" pitchFamily="18" charset="0"/>
              </a:rPr>
              <a:t> 64 </a:t>
            </a:r>
            <a:r>
              <a:rPr lang="en-US" sz="2000" dirty="0" err="1">
                <a:latin typeface="Times New Roman" pitchFamily="18" charset="0"/>
                <a:cs typeface="Times New Roman" pitchFamily="18" charset="0"/>
              </a:rPr>
              <a:t>tác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vụ</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thế</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này</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nhóm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trong</a:t>
            </a:r>
            <a:r>
              <a:rPr lang="en-US" sz="2000" dirty="0">
                <a:latin typeface="Times New Roman" pitchFamily="18" charset="0"/>
                <a:cs typeface="Times New Roman" pitchFamily="18" charset="0"/>
              </a:rPr>
              <a:t> 4 				</a:t>
            </a:r>
            <a:r>
              <a:rPr lang="en-US" sz="2000" dirty="0" err="1">
                <a:latin typeface="Times New Roman" pitchFamily="18" charset="0"/>
                <a:cs typeface="Times New Roman" pitchFamily="18" charset="0"/>
              </a:rPr>
              <a:t>vòng</a:t>
            </a:r>
            <a:r>
              <a:rPr lang="en-US" sz="2000" dirty="0">
                <a:latin typeface="Times New Roman" pitchFamily="18" charset="0"/>
                <a:cs typeface="Times New Roman" pitchFamily="18" charset="0"/>
              </a:rPr>
              <a:t> 16 </a:t>
            </a:r>
            <a:r>
              <a:rPr lang="en-US" sz="2000" dirty="0" err="1">
                <a:latin typeface="Times New Roman" pitchFamily="18" charset="0"/>
                <a:cs typeface="Times New Roman" pitchFamily="18" charset="0"/>
              </a:rPr>
              <a:t>tác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vụ</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F</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là</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một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hàm</a:t>
            </a:r>
            <a:r>
              <a:rPr lang="en-US" sz="2000" dirty="0">
                <a:latin typeface="Times New Roman" pitchFamily="18" charset="0"/>
                <a:cs typeface="Times New Roman" pitchFamily="18" charset="0"/>
              </a:rPr>
              <a:t> phi </a:t>
            </a:r>
            <a:r>
              <a:rPr lang="en-US" sz="2000" dirty="0" err="1">
                <a:latin typeface="Times New Roman" pitchFamily="18" charset="0"/>
                <a:cs typeface="Times New Roman" pitchFamily="18" charset="0"/>
              </a:rPr>
              <a:t>tuyết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một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hàm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được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dùng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trong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mỗi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vòng</a:t>
            </a:r>
            <a:r>
              <a:rPr lang="en-US" sz="2000" dirty="0">
                <a:latin typeface="Times New Roman" pitchFamily="18" charset="0"/>
                <a:cs typeface="Times New Roman" pitchFamily="18" charset="0"/>
              </a:rPr>
              <a:t>. </a:t>
            </a:r>
          </a:p>
          <a:p>
            <a:r>
              <a:rPr lang="en-US" sz="2000" i="1" dirty="0">
                <a:latin typeface="Times New Roman" pitchFamily="18" charset="0"/>
                <a:cs typeface="Times New Roman" pitchFamily="18" charset="0"/>
              </a:rPr>
              <a:t>				M</a:t>
            </a:r>
            <a:r>
              <a:rPr lang="en-US" sz="2000" i="1" baseline="-25000" dirty="0">
                <a:latin typeface="Times New Roman" pitchFamily="18" charset="0"/>
                <a:cs typeface="Times New Roman" pitchFamily="18" charset="0"/>
              </a:rPr>
              <a:t>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chỉ</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ra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một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khối</a:t>
            </a:r>
            <a:r>
              <a:rPr lang="en-US" sz="2000" dirty="0">
                <a:latin typeface="Times New Roman" pitchFamily="18" charset="0"/>
                <a:cs typeface="Times New Roman" pitchFamily="18" charset="0"/>
              </a:rPr>
              <a:t> tin </a:t>
            </a:r>
            <a:r>
              <a:rPr lang="en-US" sz="2000" dirty="0" err="1">
                <a:latin typeface="Times New Roman" pitchFamily="18" charset="0"/>
                <a:cs typeface="Times New Roman" pitchFamily="18" charset="0"/>
              </a:rPr>
              <a:t>nhập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vào</a:t>
            </a:r>
            <a:r>
              <a:rPr lang="en-US" sz="2000" dirty="0">
                <a:latin typeface="Times New Roman" pitchFamily="18" charset="0"/>
                <a:cs typeface="Times New Roman" pitchFamily="18" charset="0"/>
              </a:rPr>
              <a:t> 32-bit, 				</a:t>
            </a:r>
            <a:r>
              <a:rPr lang="en-US" sz="2000" dirty="0" err="1">
                <a:latin typeface="Times New Roman" pitchFamily="18" charset="0"/>
                <a:cs typeface="Times New Roman" pitchFamily="18" charset="0"/>
              </a:rPr>
              <a:t>và</a:t>
            </a:r>
            <a:r>
              <a:rPr lang="en-US" sz="2000" dirty="0">
                <a:latin typeface="Times New Roman" pitchFamily="18" charset="0"/>
                <a:cs typeface="Times New Roman" pitchFamily="18" charset="0"/>
              </a:rPr>
              <a:t> </a:t>
            </a:r>
            <a:r>
              <a:rPr lang="en-US" sz="2000" i="1" dirty="0" err="1">
                <a:latin typeface="Times New Roman" pitchFamily="18" charset="0"/>
                <a:cs typeface="Times New Roman" pitchFamily="18" charset="0"/>
              </a:rPr>
              <a:t>K</a:t>
            </a:r>
            <a:r>
              <a:rPr lang="en-US" sz="2000" i="1" baseline="-25000" dirty="0" err="1">
                <a:latin typeface="Times New Roman" pitchFamily="18" charset="0"/>
                <a:cs typeface="Times New Roman" pitchFamily="18" charset="0"/>
              </a:rPr>
              <a:t>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chỉ</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một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hằng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số</a:t>
            </a:r>
            <a:r>
              <a:rPr lang="en-US" sz="2000" dirty="0">
                <a:latin typeface="Times New Roman" pitchFamily="18" charset="0"/>
                <a:cs typeface="Times New Roman" pitchFamily="18" charset="0"/>
              </a:rPr>
              <a:t> 32-bit, </a:t>
            </a:r>
            <a:r>
              <a:rPr lang="en-US" sz="2000" dirty="0" err="1">
                <a:latin typeface="Times New Roman" pitchFamily="18" charset="0"/>
                <a:cs typeface="Times New Roman" pitchFamily="18" charset="0"/>
              </a:rPr>
              <a:t>khác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nhau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mỗi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tác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vụ</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hlinkClick r:id="rId3" tooltip="dịch trái"/>
              </a:rPr>
              <a:t>&lt;&lt;&lt;</a:t>
            </a:r>
            <a:r>
              <a:rPr lang="en-US" sz="2000" i="1" baseline="-25000" dirty="0">
                <a:latin typeface="Times New Roman" pitchFamily="18" charset="0"/>
                <a:cs typeface="Times New Roman" pitchFamily="18" charset="0"/>
              </a:rPr>
              <a:t>s</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chỉ</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sự</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xoay</a:t>
            </a:r>
            <a:r>
              <a:rPr lang="en-US" sz="2000" dirty="0">
                <a:latin typeface="Times New Roman" pitchFamily="18" charset="0"/>
                <a:cs typeface="Times New Roman" pitchFamily="18" charset="0"/>
              </a:rPr>
              <a:t> bit </a:t>
            </a:r>
            <a:r>
              <a:rPr lang="en-US" sz="2000" dirty="0" err="1">
                <a:latin typeface="Times New Roman" pitchFamily="18" charset="0"/>
                <a:cs typeface="Times New Roman" pitchFamily="18" charset="0"/>
              </a:rPr>
              <a:t>về</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trái</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s</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đơn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vị</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s</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thay</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đổi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tùy</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theo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từng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tác</a:t>
            </a:r>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vụ</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chỉ</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cộng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thêm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với</a:t>
            </a:r>
            <a:r>
              <a:rPr lang="en-US" sz="2000" dirty="0">
                <a:latin typeface="Times New Roman" pitchFamily="18" charset="0"/>
                <a:cs typeface="Times New Roman" pitchFamily="18" charset="0"/>
              </a:rPr>
              <a:t> modulo 2</a:t>
            </a:r>
            <a:r>
              <a:rPr lang="en-US" sz="2000" baseline="30000" dirty="0">
                <a:latin typeface="Times New Roman" pitchFamily="18" charset="0"/>
                <a:cs typeface="Times New Roman" pitchFamily="18" charset="0"/>
              </a:rPr>
              <a:t>32</a:t>
            </a: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latin typeface="Times New Roman" pitchFamily="18" charset="0"/>
              <a:cs typeface="Times New Roman" pitchFamily="18" charset="0"/>
            </a:endParaRPr>
          </a:p>
        </p:txBody>
      </p:sp>
      <p:pic>
        <p:nvPicPr>
          <p:cNvPr id="6" name="Picture 5" descr="1.png"/>
          <p:cNvPicPr/>
          <p:nvPr/>
        </p:nvPicPr>
        <p:blipFill>
          <a:blip r:embed="rId4"/>
          <a:stretch>
            <a:fillRect/>
          </a:stretch>
        </p:blipFill>
        <p:spPr>
          <a:xfrm>
            <a:off x="1905001" y="2971800"/>
            <a:ext cx="3200401" cy="3276600"/>
          </a:xfrm>
          <a:prstGeom prst="rect">
            <a:avLst/>
          </a:prstGeom>
        </p:spPr>
      </p:pic>
      <p:graphicFrame>
        <p:nvGraphicFramePr>
          <p:cNvPr id="7" name="Table 6"/>
          <p:cNvGraphicFramePr>
            <a:graphicFrameLocks noGrp="1"/>
          </p:cNvGraphicFramePr>
          <p:nvPr/>
        </p:nvGraphicFramePr>
        <p:xfrm>
          <a:off x="5943600" y="5486400"/>
          <a:ext cx="416560" cy="7315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tblGrid>
              <a:tr h="226060">
                <a:tc>
                  <a:txBody>
                    <a:bodyPr/>
                    <a:lstStyle/>
                    <a:p>
                      <a:endParaRPr lang="en-US" dirty="0"/>
                    </a:p>
                  </a:txBody>
                  <a:tcP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solidFill>
                      <a:schemeClr val="bg1"/>
                    </a:solidFill>
                  </a:tcPr>
                </a:tc>
                <a:tc>
                  <a:txBody>
                    <a:bodyPr/>
                    <a:lstStyle/>
                    <a:p>
                      <a:endParaRPr lang="en-US" dirty="0"/>
                    </a:p>
                  </a:txBody>
                  <a:tcP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26060">
                <a:tc>
                  <a:txBody>
                    <a:bodyPr/>
                    <a:lstStyle/>
                    <a:p>
                      <a:endParaRPr lang="en-US" dirty="0"/>
                    </a:p>
                  </a:txBody>
                  <a:tcP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solidFill>
                      <a:schemeClr val="bg1"/>
                    </a:solidFill>
                  </a:tcPr>
                </a:tc>
                <a:tc>
                  <a:txBody>
                    <a:bodyPr/>
                    <a:lstStyle/>
                    <a:p>
                      <a:endParaRPr lang="en-US" dirty="0"/>
                    </a:p>
                  </a:txBody>
                  <a:tcP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771981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81200" y="457201"/>
            <a:ext cx="8382000" cy="5816977"/>
          </a:xfrm>
          <a:prstGeom prst="rect">
            <a:avLst/>
          </a:prstGeom>
          <a:noFill/>
        </p:spPr>
        <p:txBody>
          <a:bodyPr wrap="square" rtlCol="0">
            <a:spAutoFit/>
          </a:bodyPr>
          <a:lstStyle/>
          <a:p>
            <a:r>
              <a:rPr lang="en-US" sz="3200" b="1" dirty="0">
                <a:latin typeface="Times New Roman" pitchFamily="18" charset="0"/>
                <a:cs typeface="Times New Roman" pitchFamily="18" charset="0"/>
              </a:rPr>
              <a:t>4. </a:t>
            </a:r>
            <a:r>
              <a:rPr lang="en-US" sz="3200" b="1" dirty="0" err="1">
                <a:latin typeface="Times New Roman" pitchFamily="18" charset="0"/>
                <a:cs typeface="Times New Roman" pitchFamily="18" charset="0"/>
              </a:rPr>
              <a:t>Mô</a:t>
            </a:r>
            <a:r>
              <a:rPr lang="en-US" sz="3200" b="1" dirty="0">
                <a:latin typeface="Times New Roman" pitchFamily="18" charset="0"/>
                <a:cs typeface="Times New Roman" pitchFamily="18" charset="0"/>
              </a:rPr>
              <a:t> </a:t>
            </a:r>
            <a:r>
              <a:rPr lang="en-US" sz="3200" b="1" dirty="0" err="1">
                <a:latin typeface="Times New Roman" pitchFamily="18" charset="0"/>
                <a:cs typeface="Times New Roman" pitchFamily="18" charset="0"/>
              </a:rPr>
              <a:t>tả</a:t>
            </a:r>
            <a:r>
              <a:rPr lang="en-US" sz="3200" b="1" dirty="0">
                <a:latin typeface="Times New Roman" pitchFamily="18" charset="0"/>
                <a:cs typeface="Times New Roman" pitchFamily="18" charset="0"/>
              </a:rPr>
              <a:t> </a:t>
            </a:r>
            <a:r>
              <a:rPr lang="en-US" sz="3200" b="1" dirty="0" err="1">
                <a:latin typeface="Times New Roman" pitchFamily="18" charset="0"/>
                <a:cs typeface="Times New Roman" pitchFamily="18" charset="0"/>
              </a:rPr>
              <a:t>thuật</a:t>
            </a:r>
            <a:r>
              <a:rPr lang="en-US" sz="3200" b="1" dirty="0">
                <a:latin typeface="Times New Roman" pitchFamily="18" charset="0"/>
                <a:cs typeface="Times New Roman" pitchFamily="18" charset="0"/>
              </a:rPr>
              <a:t> </a:t>
            </a:r>
            <a:r>
              <a:rPr lang="en-US" sz="3200" b="1" dirty="0" err="1">
                <a:latin typeface="Times New Roman" pitchFamily="18" charset="0"/>
                <a:cs typeface="Times New Roman" pitchFamily="18" charset="0"/>
              </a:rPr>
              <a:t>toán</a:t>
            </a:r>
            <a:r>
              <a:rPr lang="en-US" sz="3200" b="1" dirty="0">
                <a:latin typeface="Times New Roman" pitchFamily="18" charset="0"/>
                <a:cs typeface="Times New Roman" pitchFamily="18" charset="0"/>
              </a:rPr>
              <a:t>:</a:t>
            </a:r>
          </a:p>
          <a:p>
            <a:r>
              <a:rPr lang="en-US" sz="2000" dirty="0">
                <a:latin typeface="Times New Roman" pitchFamily="18" charset="0"/>
                <a:cs typeface="Times New Roman" pitchFamily="18" charset="0"/>
              </a:rPr>
              <a:t>Input: </a:t>
            </a:r>
            <a:r>
              <a:rPr lang="en-US" sz="2000" dirty="0" err="1">
                <a:latin typeface="Times New Roman" pitchFamily="18" charset="0"/>
                <a:cs typeface="Times New Roman" pitchFamily="18" charset="0"/>
              </a:rPr>
              <a:t>Thông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điệp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văn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bản</a:t>
            </a:r>
            <a:r>
              <a:rPr lang="en-US" sz="2000" dirty="0">
                <a:latin typeface="Times New Roman" pitchFamily="18" charset="0"/>
                <a:cs typeface="Times New Roman" pitchFamily="18" charset="0"/>
              </a:rPr>
              <a:t>) có </a:t>
            </a:r>
            <a:r>
              <a:rPr lang="en-US" sz="2000" dirty="0" err="1">
                <a:latin typeface="Times New Roman" pitchFamily="18" charset="0"/>
                <a:cs typeface="Times New Roman" pitchFamily="18" charset="0"/>
              </a:rPr>
              <a:t>độ</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dài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tùy</a:t>
            </a:r>
            <a:r>
              <a:rPr lang="en-US" sz="2000" dirty="0">
                <a:latin typeface="Times New Roman" pitchFamily="18" charset="0"/>
                <a:cs typeface="Times New Roman" pitchFamily="18" charset="0"/>
              </a:rPr>
              <a:t> ý</a:t>
            </a:r>
          </a:p>
          <a:p>
            <a:r>
              <a:rPr lang="en-US" sz="2000" dirty="0">
                <a:latin typeface="Times New Roman" pitchFamily="18" charset="0"/>
                <a:cs typeface="Times New Roman" pitchFamily="18" charset="0"/>
              </a:rPr>
              <a:t>Output: </a:t>
            </a:r>
            <a:r>
              <a:rPr lang="en-US" sz="2000" dirty="0" err="1">
                <a:latin typeface="Times New Roman" pitchFamily="18" charset="0"/>
                <a:cs typeface="Times New Roman" pitchFamily="18" charset="0"/>
              </a:rPr>
              <a:t>Bản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băm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đại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diện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thông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điệp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gốc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độ</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dài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cố</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định</a:t>
            </a:r>
            <a:r>
              <a:rPr lang="en-US" sz="2000" dirty="0">
                <a:latin typeface="Times New Roman" pitchFamily="18" charset="0"/>
                <a:cs typeface="Times New Roman" pitchFamily="18" charset="0"/>
              </a:rPr>
              <a:t> 128 bit</a:t>
            </a:r>
          </a:p>
          <a:p>
            <a:endParaRPr lang="en-US" sz="2000" dirty="0">
              <a:latin typeface="Times New Roman" pitchFamily="18" charset="0"/>
              <a:cs typeface="Times New Roman" pitchFamily="18" charset="0"/>
            </a:endParaRPr>
          </a:p>
          <a:p>
            <a:r>
              <a:rPr lang="en-US" sz="2400" b="1" i="1" dirty="0" err="1">
                <a:latin typeface="Times New Roman" pitchFamily="18" charset="0"/>
                <a:cs typeface="Times New Roman" pitchFamily="18" charset="0"/>
              </a:rPr>
              <a:t>Các</a:t>
            </a:r>
            <a:r>
              <a:rPr lang="en-US" sz="2400" b="1" i="1" dirty="0">
                <a:latin typeface="Times New Roman" pitchFamily="18" charset="0"/>
                <a:cs typeface="Times New Roman" pitchFamily="18" charset="0"/>
              </a:rPr>
              <a:t> </a:t>
            </a:r>
            <a:r>
              <a:rPr lang="en-US" sz="2400" b="1" i="1" dirty="0" err="1">
                <a:latin typeface="Times New Roman" pitchFamily="18" charset="0"/>
                <a:cs typeface="Times New Roman" pitchFamily="18" charset="0"/>
              </a:rPr>
              <a:t>bước</a:t>
            </a:r>
            <a:r>
              <a:rPr lang="en-US" sz="2400" b="1" i="1" dirty="0">
                <a:latin typeface="Times New Roman" pitchFamily="18" charset="0"/>
                <a:cs typeface="Times New Roman" pitchFamily="18" charset="0"/>
              </a:rPr>
              <a:t> </a:t>
            </a:r>
            <a:r>
              <a:rPr lang="en-US" sz="2400" b="1" i="1" dirty="0" err="1">
                <a:latin typeface="Times New Roman" pitchFamily="18" charset="0"/>
                <a:cs typeface="Times New Roman" pitchFamily="18" charset="0"/>
              </a:rPr>
              <a:t>thực</a:t>
            </a:r>
            <a:r>
              <a:rPr lang="en-US" sz="2400" b="1" i="1" dirty="0">
                <a:latin typeface="Times New Roman" pitchFamily="18" charset="0"/>
                <a:cs typeface="Times New Roman" pitchFamily="18" charset="0"/>
              </a:rPr>
              <a:t> </a:t>
            </a:r>
            <a:r>
              <a:rPr lang="en-US" sz="2400" b="1" i="1" dirty="0" err="1">
                <a:latin typeface="Times New Roman" pitchFamily="18" charset="0"/>
                <a:cs typeface="Times New Roman" pitchFamily="18" charset="0"/>
              </a:rPr>
              <a:t>hiện</a:t>
            </a:r>
            <a:r>
              <a:rPr lang="en-US" sz="2400" b="1" i="1" dirty="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dirty="0" err="1">
                <a:latin typeface="Times New Roman" pitchFamily="18" charset="0"/>
                <a:cs typeface="Times New Roman" pitchFamily="18" charset="0"/>
              </a:rPr>
              <a:t>Giả</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sử</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đầu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vào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là</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một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xâu</a:t>
            </a:r>
            <a:r>
              <a:rPr lang="en-US" sz="2000" dirty="0">
                <a:latin typeface="Times New Roman" pitchFamily="18" charset="0"/>
                <a:cs typeface="Times New Roman" pitchFamily="18" charset="0"/>
              </a:rPr>
              <a:t> a có </a:t>
            </a:r>
            <a:r>
              <a:rPr lang="en-US" sz="2000" dirty="0" err="1">
                <a:latin typeface="Times New Roman" pitchFamily="18" charset="0"/>
                <a:cs typeface="Times New Roman" pitchFamily="18" charset="0"/>
              </a:rPr>
              <a:t>độ</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dài</a:t>
            </a:r>
            <a:r>
              <a:rPr lang="en-US" sz="2000" dirty="0">
                <a:latin typeface="Times New Roman" pitchFamily="18" charset="0"/>
                <a:cs typeface="Times New Roman" pitchFamily="18" charset="0"/>
              </a:rPr>
              <a:t> b bit ( b có thể </a:t>
            </a:r>
            <a:r>
              <a:rPr lang="en-US" sz="2000" dirty="0" err="1">
                <a:latin typeface="Times New Roman" pitchFamily="18" charset="0"/>
                <a:cs typeface="Times New Roman" pitchFamily="18" charset="0"/>
              </a:rPr>
              <a:t>bằng</a:t>
            </a:r>
            <a:r>
              <a:rPr lang="en-US" sz="2000" dirty="0">
                <a:latin typeface="Times New Roman" pitchFamily="18" charset="0"/>
                <a:cs typeface="Times New Roman" pitchFamily="18" charset="0"/>
              </a:rPr>
              <a:t> 0)</a:t>
            </a:r>
          </a:p>
          <a:p>
            <a:endParaRPr lang="en-US" sz="2000" dirty="0">
              <a:latin typeface="Times New Roman" pitchFamily="18" charset="0"/>
              <a:cs typeface="Times New Roman" pitchFamily="18" charset="0"/>
            </a:endParaRPr>
          </a:p>
          <a:p>
            <a:r>
              <a:rPr lang="en-US" sz="2400" b="1" dirty="0" err="1">
                <a:latin typeface="Times New Roman" pitchFamily="18" charset="0"/>
                <a:cs typeface="Times New Roman" pitchFamily="18" charset="0"/>
              </a:rPr>
              <a:t>Bước</a:t>
            </a:r>
            <a:r>
              <a:rPr lang="en-US" sz="2400" b="1" dirty="0">
                <a:latin typeface="Times New Roman" pitchFamily="18" charset="0"/>
                <a:cs typeface="Times New Roman" pitchFamily="18" charset="0"/>
              </a:rPr>
              <a:t> 1</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Khởi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tạo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các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thanh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ghi</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Có  4 </a:t>
            </a:r>
            <a:r>
              <a:rPr lang="en-US" sz="2000" dirty="0" err="1">
                <a:latin typeface="Times New Roman" pitchFamily="18" charset="0"/>
                <a:cs typeface="Times New Roman" pitchFamily="18" charset="0"/>
              </a:rPr>
              <a:t>thanh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ghi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được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sử</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dụng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để</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tính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toán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nhằm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đưa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ra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các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đoạn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mã</a:t>
            </a:r>
            <a:r>
              <a:rPr lang="en-US" sz="2000" dirty="0">
                <a:latin typeface="Times New Roman" pitchFamily="18" charset="0"/>
                <a:cs typeface="Times New Roman" pitchFamily="18" charset="0"/>
              </a:rPr>
              <a:t>: A, B, C, D. </a:t>
            </a:r>
            <a:r>
              <a:rPr lang="en-US" sz="2000" dirty="0" err="1">
                <a:latin typeface="Times New Roman" pitchFamily="18" charset="0"/>
                <a:cs typeface="Times New Roman" pitchFamily="18" charset="0"/>
              </a:rPr>
              <a:t>Mỗi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thanh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ghi</a:t>
            </a:r>
            <a:r>
              <a:rPr lang="en-US" sz="2000" dirty="0">
                <a:latin typeface="Times New Roman" pitchFamily="18" charset="0"/>
                <a:cs typeface="Times New Roman" pitchFamily="18" charset="0"/>
              </a:rPr>
              <a:t> có </a:t>
            </a:r>
            <a:r>
              <a:rPr lang="en-US" sz="2000" dirty="0" err="1">
                <a:latin typeface="Times New Roman" pitchFamily="18" charset="0"/>
                <a:cs typeface="Times New Roman" pitchFamily="18" charset="0"/>
              </a:rPr>
              <a:t>độ</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dài</a:t>
            </a:r>
            <a:r>
              <a:rPr lang="en-US" sz="2000" dirty="0">
                <a:latin typeface="Times New Roman" pitchFamily="18" charset="0"/>
                <a:cs typeface="Times New Roman" pitchFamily="18" charset="0"/>
              </a:rPr>
              <a:t> 32 bit. </a:t>
            </a:r>
            <a:r>
              <a:rPr lang="en-US" sz="2000" dirty="0" err="1">
                <a:latin typeface="Times New Roman" pitchFamily="18" charset="0"/>
                <a:cs typeface="Times New Roman" pitchFamily="18" charset="0"/>
              </a:rPr>
              <a:t>Các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thanh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ghi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này</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được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khởi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tạo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giá</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trị</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hecxa</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Word A := 67  45  23  01</a:t>
            </a:r>
          </a:p>
          <a:p>
            <a:r>
              <a:rPr lang="en-US" sz="2000" dirty="0">
                <a:latin typeface="Times New Roman" pitchFamily="18" charset="0"/>
                <a:cs typeface="Times New Roman" pitchFamily="18" charset="0"/>
              </a:rPr>
              <a:t>Word B := EF  CD  AB  89</a:t>
            </a:r>
          </a:p>
          <a:p>
            <a:r>
              <a:rPr lang="en-US" sz="2000" dirty="0">
                <a:latin typeface="Times New Roman" pitchFamily="18" charset="0"/>
                <a:cs typeface="Times New Roman" pitchFamily="18" charset="0"/>
              </a:rPr>
              <a:t>Word C := 98  BA  DC  FE</a:t>
            </a:r>
          </a:p>
          <a:p>
            <a:r>
              <a:rPr lang="en-US" sz="2000" dirty="0">
                <a:latin typeface="Times New Roman" pitchFamily="18" charset="0"/>
                <a:cs typeface="Times New Roman" pitchFamily="18" charset="0"/>
              </a:rPr>
              <a:t>Word D := 10  32  54  76</a:t>
            </a:r>
          </a:p>
          <a:p>
            <a:endParaRPr lang="en-US" sz="2000" dirty="0">
              <a:latin typeface="Times New Roman" pitchFamily="18" charset="0"/>
              <a:cs typeface="Times New Roman" pitchFamily="18" charset="0"/>
            </a:endParaRPr>
          </a:p>
          <a:p>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34473368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0" y="914401"/>
            <a:ext cx="7848600" cy="4216539"/>
          </a:xfrm>
          <a:prstGeom prst="rect">
            <a:avLst/>
          </a:prstGeom>
          <a:noFill/>
        </p:spPr>
        <p:txBody>
          <a:bodyPr wrap="square" rtlCol="0">
            <a:spAutoFit/>
          </a:bodyPr>
          <a:lstStyle/>
          <a:p>
            <a:r>
              <a:rPr lang="en-US" sz="2400" b="1" dirty="0" err="1">
                <a:latin typeface="Times New Roman" pitchFamily="18" charset="0"/>
                <a:cs typeface="Times New Roman" pitchFamily="18" charset="0"/>
              </a:rPr>
              <a:t>Bước</a:t>
            </a:r>
            <a:r>
              <a:rPr lang="en-US" sz="2400" b="1" dirty="0">
                <a:latin typeface="Times New Roman" pitchFamily="18" charset="0"/>
                <a:cs typeface="Times New Roman" pitchFamily="18" charset="0"/>
              </a:rPr>
              <a:t> 2+3: </a:t>
            </a:r>
            <a:r>
              <a:rPr lang="en-US" sz="2000" dirty="0" err="1">
                <a:latin typeface="Times New Roman" pitchFamily="18" charset="0"/>
                <a:cs typeface="Times New Roman" pitchFamily="18" charset="0"/>
              </a:rPr>
              <a:t>Xử</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lí</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thông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điệp</a:t>
            </a:r>
            <a:r>
              <a:rPr lang="en-US" sz="2000" dirty="0">
                <a:latin typeface="Times New Roman" pitchFamily="18" charset="0"/>
                <a:cs typeface="Times New Roman" pitchFamily="18" charset="0"/>
              </a:rPr>
              <a:t> a </a:t>
            </a:r>
            <a:r>
              <a:rPr lang="en-US" sz="2000" dirty="0" err="1">
                <a:latin typeface="Times New Roman" pitchFamily="18" charset="0"/>
                <a:cs typeface="Times New Roman" pitchFamily="18" charset="0"/>
              </a:rPr>
              <a:t>trong</a:t>
            </a:r>
            <a:r>
              <a:rPr lang="en-US" sz="2000" dirty="0">
                <a:latin typeface="Times New Roman" pitchFamily="18" charset="0"/>
                <a:cs typeface="Times New Roman" pitchFamily="18" charset="0"/>
              </a:rPr>
              <a:t> 16 </a:t>
            </a:r>
            <a:r>
              <a:rPr lang="en-US" sz="2000" dirty="0" err="1">
                <a:latin typeface="Times New Roman" pitchFamily="18" charset="0"/>
                <a:cs typeface="Times New Roman" pitchFamily="18" charset="0"/>
              </a:rPr>
              <a:t>khối</a:t>
            </a:r>
            <a:r>
              <a:rPr lang="en-US" sz="2000" dirty="0">
                <a:latin typeface="Times New Roman" pitchFamily="18" charset="0"/>
                <a:cs typeface="Times New Roman" pitchFamily="18" charset="0"/>
              </a:rPr>
              <a:t> word = 512 bit. </a:t>
            </a:r>
            <a:r>
              <a:rPr lang="en-US" sz="2000" dirty="0" err="1">
                <a:latin typeface="Times New Roman" pitchFamily="18" charset="0"/>
                <a:cs typeface="Times New Roman" pitchFamily="18" charset="0"/>
              </a:rPr>
              <a:t>Mỗi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lần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xử</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lí</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một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khối</a:t>
            </a:r>
            <a:r>
              <a:rPr lang="en-US" sz="2000" dirty="0">
                <a:latin typeface="Times New Roman" pitchFamily="18" charset="0"/>
                <a:cs typeface="Times New Roman" pitchFamily="18" charset="0"/>
              </a:rPr>
              <a:t> 512 bit, </a:t>
            </a:r>
            <a:r>
              <a:rPr lang="en-US" sz="2000" dirty="0" err="1">
                <a:latin typeface="Times New Roman" pitchFamily="18" charset="0"/>
                <a:cs typeface="Times New Roman" pitchFamily="18" charset="0"/>
              </a:rPr>
              <a:t>lặp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lại</a:t>
            </a:r>
            <a:r>
              <a:rPr lang="en-US" sz="2000" dirty="0">
                <a:latin typeface="Times New Roman" pitchFamily="18" charset="0"/>
                <a:cs typeface="Times New Roman" pitchFamily="18" charset="0"/>
              </a:rPr>
              <a:t> N/16 </a:t>
            </a:r>
            <a:r>
              <a:rPr lang="en-US" sz="2000" dirty="0" err="1">
                <a:latin typeface="Times New Roman" pitchFamily="18" charset="0"/>
                <a:cs typeface="Times New Roman" pitchFamily="18" charset="0"/>
              </a:rPr>
              <a:t>lần</a:t>
            </a:r>
            <a:r>
              <a:rPr lang="en-US" sz="2000" dirty="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400" b="1" dirty="0" err="1">
                <a:latin typeface="Times New Roman" pitchFamily="18" charset="0"/>
                <a:cs typeface="Times New Roman" pitchFamily="18" charset="0"/>
              </a:rPr>
              <a:t>Bước</a:t>
            </a:r>
            <a:r>
              <a:rPr lang="en-US" sz="2400" b="1" dirty="0">
                <a:latin typeface="Times New Roman" pitchFamily="18" charset="0"/>
                <a:cs typeface="Times New Roman" pitchFamily="18" charset="0"/>
              </a:rPr>
              <a:t> 4: </a:t>
            </a:r>
            <a:r>
              <a:rPr lang="en-US" sz="2000" dirty="0" err="1">
                <a:latin typeface="Times New Roman" pitchFamily="18" charset="0"/>
                <a:cs typeface="Times New Roman" pitchFamily="18" charset="0"/>
              </a:rPr>
              <a:t>Thực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hiện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bốn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vòng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băm</a:t>
            </a:r>
            <a:r>
              <a:rPr lang="en-US" sz="2000" dirty="0">
                <a:latin typeface="Times New Roman" pitchFamily="18" charset="0"/>
                <a:cs typeface="Times New Roman" pitchFamily="18" charset="0"/>
              </a:rPr>
              <a:t>:</a:t>
            </a:r>
          </a:p>
          <a:p>
            <a:r>
              <a:rPr lang="en-US" sz="2000" dirty="0" err="1">
                <a:latin typeface="Times New Roman" pitchFamily="18" charset="0"/>
                <a:cs typeface="Times New Roman" pitchFamily="18" charset="0"/>
              </a:rPr>
              <a:t>Các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vòng</a:t>
            </a:r>
            <a:r>
              <a:rPr lang="en-US" sz="2000" dirty="0">
                <a:latin typeface="Times New Roman" pitchFamily="18" charset="0"/>
                <a:cs typeface="Times New Roman" pitchFamily="18" charset="0"/>
              </a:rPr>
              <a:t> 1, 2, 3 </a:t>
            </a:r>
            <a:r>
              <a:rPr lang="en-US" sz="2000" dirty="0" err="1">
                <a:latin typeface="Times New Roman" pitchFamily="18" charset="0"/>
                <a:cs typeface="Times New Roman" pitchFamily="18" charset="0"/>
              </a:rPr>
              <a:t>và</a:t>
            </a:r>
            <a:r>
              <a:rPr lang="en-US" sz="2000" dirty="0">
                <a:latin typeface="Times New Roman" pitchFamily="18" charset="0"/>
                <a:cs typeface="Times New Roman" pitchFamily="18" charset="0"/>
              </a:rPr>
              <a:t> 4 </a:t>
            </a:r>
            <a:r>
              <a:rPr lang="en-US" sz="2000" dirty="0" err="1">
                <a:latin typeface="Times New Roman" pitchFamily="18" charset="0"/>
                <a:cs typeface="Times New Roman" pitchFamily="18" charset="0"/>
              </a:rPr>
              <a:t>dùng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tương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ứng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hàm</a:t>
            </a:r>
            <a:r>
              <a:rPr lang="en-US" sz="2000" dirty="0">
                <a:latin typeface="Times New Roman" pitchFamily="18" charset="0"/>
                <a:cs typeface="Times New Roman" pitchFamily="18" charset="0"/>
              </a:rPr>
              <a:t> F, G, H </a:t>
            </a:r>
            <a:r>
              <a:rPr lang="en-US" sz="2000" dirty="0" err="1">
                <a:latin typeface="Times New Roman" pitchFamily="18" charset="0"/>
                <a:cs typeface="Times New Roman" pitchFamily="18" charset="0"/>
              </a:rPr>
              <a:t>và</a:t>
            </a:r>
            <a:r>
              <a:rPr lang="en-US" sz="2000" dirty="0">
                <a:latin typeface="Times New Roman" pitchFamily="18" charset="0"/>
                <a:cs typeface="Times New Roman" pitchFamily="18" charset="0"/>
              </a:rPr>
              <a:t> I. </a:t>
            </a:r>
            <a:r>
              <a:rPr lang="en-US" sz="2000" dirty="0" err="1">
                <a:latin typeface="Times New Roman" pitchFamily="18" charset="0"/>
                <a:cs typeface="Times New Roman" pitchFamily="18" charset="0"/>
              </a:rPr>
              <a:t>Mỗi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hàm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này</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là</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một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hàm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boolean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tính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theo</a:t>
            </a:r>
            <a:r>
              <a:rPr lang="en-US" sz="2000" dirty="0">
                <a:latin typeface="Times New Roman" pitchFamily="18" charset="0"/>
                <a:cs typeface="Times New Roman" pitchFamily="18" charset="0"/>
              </a:rPr>
              <a:t> bit. </a:t>
            </a:r>
            <a:r>
              <a:rPr lang="en-US" sz="2000" dirty="0" err="1">
                <a:latin typeface="Times New Roman" pitchFamily="18" charset="0"/>
                <a:cs typeface="Times New Roman" pitchFamily="18" charset="0"/>
              </a:rPr>
              <a:t>Chúng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được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xác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định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như</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sau</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F(X, Y, Z) = (X ˄ Y)˅(¬X ˄ Z)</a:t>
            </a:r>
          </a:p>
          <a:p>
            <a:r>
              <a:rPr lang="en-US" sz="2000" dirty="0">
                <a:latin typeface="Times New Roman" pitchFamily="18" charset="0"/>
                <a:cs typeface="Times New Roman" pitchFamily="18" charset="0"/>
              </a:rPr>
              <a:t>G(X, Y, Z) = (X˄Z) ˅ (Y˄¬Z)</a:t>
            </a:r>
          </a:p>
          <a:p>
            <a:r>
              <a:rPr lang="en-US" sz="2000" dirty="0">
                <a:latin typeface="Times New Roman" pitchFamily="18" charset="0"/>
                <a:cs typeface="Times New Roman" pitchFamily="18" charset="0"/>
              </a:rPr>
              <a:t>H(X, Y, Z) = X </a:t>
            </a:r>
            <a:r>
              <a:rPr lang="en-US" sz="2000" dirty="0">
                <a:latin typeface="Times New Roman" pitchFamily="18" charset="0"/>
                <a:cs typeface="Times New Roman" pitchFamily="18" charset="0"/>
                <a:sym typeface="Wingdings"/>
              </a:rPr>
              <a:t></a:t>
            </a:r>
            <a:r>
              <a:rPr lang="en-US" sz="2000" dirty="0">
                <a:latin typeface="Times New Roman" pitchFamily="18" charset="0"/>
                <a:cs typeface="Times New Roman" pitchFamily="18" charset="0"/>
              </a:rPr>
              <a:t> Y </a:t>
            </a:r>
            <a:r>
              <a:rPr lang="en-US" sz="2000" dirty="0">
                <a:latin typeface="Times New Roman" pitchFamily="18" charset="0"/>
                <a:cs typeface="Times New Roman" pitchFamily="18" charset="0"/>
                <a:sym typeface="Wingdings"/>
              </a:rPr>
              <a:t></a:t>
            </a:r>
            <a:r>
              <a:rPr lang="en-US" sz="2000" dirty="0">
                <a:latin typeface="Times New Roman" pitchFamily="18" charset="0"/>
                <a:cs typeface="Times New Roman" pitchFamily="18" charset="0"/>
              </a:rPr>
              <a:t> Z</a:t>
            </a:r>
          </a:p>
          <a:p>
            <a:r>
              <a:rPr lang="en-US" sz="2000" dirty="0">
                <a:latin typeface="Times New Roman" pitchFamily="18" charset="0"/>
                <a:cs typeface="Times New Roman" pitchFamily="18" charset="0"/>
              </a:rPr>
              <a:t>I(X,Y,Z)=Y </a:t>
            </a:r>
            <a:r>
              <a:rPr lang="en-US" sz="2000" dirty="0">
                <a:latin typeface="Times New Roman" pitchFamily="18" charset="0"/>
                <a:cs typeface="Times New Roman" pitchFamily="18" charset="0"/>
                <a:sym typeface="Wingdings"/>
              </a:rPr>
              <a:t></a:t>
            </a:r>
            <a:r>
              <a:rPr lang="en-US" sz="2000" dirty="0">
                <a:latin typeface="Times New Roman" pitchFamily="18" charset="0"/>
                <a:cs typeface="Times New Roman" pitchFamily="18" charset="0"/>
              </a:rPr>
              <a:t>(X ˅ ¬Z)</a:t>
            </a:r>
          </a:p>
          <a:p>
            <a:r>
              <a:rPr lang="en-US" sz="2000" dirty="0">
                <a:latin typeface="Times New Roman" pitchFamily="18" charset="0"/>
                <a:cs typeface="Times New Roman" pitchFamily="18" charset="0"/>
                <a:sym typeface="Wingdings"/>
              </a:rPr>
              <a: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lần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lượt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chỉ</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phép</a:t>
            </a:r>
            <a:r>
              <a:rPr lang="en-US" sz="2000" dirty="0">
                <a:latin typeface="Times New Roman" pitchFamily="18" charset="0"/>
                <a:cs typeface="Times New Roman" pitchFamily="18" charset="0"/>
              </a:rPr>
              <a:t> XOR, AND,OR </a:t>
            </a:r>
            <a:r>
              <a:rPr lang="en-US" sz="2000" dirty="0" err="1">
                <a:latin typeface="Times New Roman" pitchFamily="18" charset="0"/>
                <a:cs typeface="Times New Roman" pitchFamily="18" charset="0"/>
              </a:rPr>
              <a:t>và</a:t>
            </a:r>
            <a:r>
              <a:rPr lang="en-US" sz="2000" dirty="0">
                <a:latin typeface="Times New Roman" pitchFamily="18" charset="0"/>
                <a:cs typeface="Times New Roman" pitchFamily="18" charset="0"/>
              </a:rPr>
              <a:t> NOT.</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9588059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5715000" y="228600"/>
          <a:ext cx="4419600" cy="6893370"/>
        </p:xfrm>
        <a:graphic>
          <a:graphicData uri="http://schemas.openxmlformats.org/drawingml/2006/table">
            <a:tbl>
              <a:tblPr/>
              <a:tblGrid>
                <a:gridCol w="4419600">
                  <a:extLst>
                    <a:ext uri="{9D8B030D-6E8A-4147-A177-3AD203B41FA5}">
                      <a16:colId xmlns:a16="http://schemas.microsoft.com/office/drawing/2014/main" val="20000"/>
                    </a:ext>
                  </a:extLst>
                </a:gridCol>
              </a:tblGrid>
              <a:tr h="5840286">
                <a:tc>
                  <a:txBody>
                    <a:bodyPr/>
                    <a:lstStyle/>
                    <a:p>
                      <a:pPr>
                        <a:lnSpc>
                          <a:spcPct val="115000"/>
                        </a:lnSpc>
                        <a:spcBef>
                          <a:spcPts val="600"/>
                        </a:spcBef>
                        <a:spcAft>
                          <a:spcPts val="600"/>
                        </a:spcAft>
                      </a:pPr>
                      <a:r>
                        <a:rPr lang="en-US" sz="1400" dirty="0">
                          <a:latin typeface="Times New Roman"/>
                          <a:ea typeface="Calibri"/>
                          <a:cs typeface="Times New Roman"/>
                        </a:rPr>
                        <a:t>1. A:= 67  45  23  01</a:t>
                      </a:r>
                      <a:endParaRPr lang="en-US" sz="1400" dirty="0">
                        <a:latin typeface="Calibri"/>
                        <a:ea typeface="Calibri"/>
                        <a:cs typeface="Times New Roman"/>
                      </a:endParaRPr>
                    </a:p>
                    <a:p>
                      <a:pPr>
                        <a:lnSpc>
                          <a:spcPct val="115000"/>
                        </a:lnSpc>
                        <a:spcBef>
                          <a:spcPts val="600"/>
                        </a:spcBef>
                        <a:spcAft>
                          <a:spcPts val="600"/>
                        </a:spcAft>
                      </a:pPr>
                      <a:r>
                        <a:rPr lang="en-US" sz="1400" dirty="0">
                          <a:latin typeface="Times New Roman"/>
                          <a:ea typeface="Calibri"/>
                          <a:cs typeface="Times New Roman"/>
                        </a:rPr>
                        <a:t>    B:= </a:t>
                      </a:r>
                      <a:r>
                        <a:rPr lang="en-US" sz="1400" dirty="0" err="1">
                          <a:latin typeface="Times New Roman"/>
                          <a:ea typeface="Calibri"/>
                          <a:cs typeface="Times New Roman"/>
                        </a:rPr>
                        <a:t>ef</a:t>
                      </a:r>
                      <a:r>
                        <a:rPr lang="en-US" sz="1400" dirty="0">
                          <a:latin typeface="Times New Roman"/>
                          <a:ea typeface="Calibri"/>
                          <a:cs typeface="Times New Roman"/>
                        </a:rPr>
                        <a:t>  </a:t>
                      </a:r>
                      <a:r>
                        <a:rPr lang="en-US" sz="1400" dirty="0" err="1">
                          <a:latin typeface="Times New Roman"/>
                          <a:ea typeface="Calibri"/>
                          <a:cs typeface="Times New Roman"/>
                        </a:rPr>
                        <a:t>cd</a:t>
                      </a:r>
                      <a:r>
                        <a:rPr lang="en-US" sz="1400" dirty="0">
                          <a:latin typeface="Times New Roman"/>
                          <a:ea typeface="Calibri"/>
                          <a:cs typeface="Times New Roman"/>
                        </a:rPr>
                        <a:t>  </a:t>
                      </a:r>
                      <a:r>
                        <a:rPr lang="en-US" sz="1400" dirty="0" err="1">
                          <a:latin typeface="Times New Roman"/>
                          <a:ea typeface="Calibri"/>
                          <a:cs typeface="Times New Roman"/>
                        </a:rPr>
                        <a:t>ab</a:t>
                      </a:r>
                      <a:r>
                        <a:rPr lang="en-US" sz="1400" dirty="0">
                          <a:latin typeface="Times New Roman"/>
                          <a:ea typeface="Calibri"/>
                          <a:cs typeface="Times New Roman"/>
                        </a:rPr>
                        <a:t>  89</a:t>
                      </a:r>
                      <a:endParaRPr lang="en-US" sz="1400" dirty="0">
                        <a:latin typeface="Calibri"/>
                        <a:ea typeface="Calibri"/>
                        <a:cs typeface="Times New Roman"/>
                      </a:endParaRPr>
                    </a:p>
                    <a:p>
                      <a:pPr>
                        <a:lnSpc>
                          <a:spcPct val="115000"/>
                        </a:lnSpc>
                        <a:spcBef>
                          <a:spcPts val="600"/>
                        </a:spcBef>
                        <a:spcAft>
                          <a:spcPts val="600"/>
                        </a:spcAft>
                      </a:pPr>
                      <a:r>
                        <a:rPr lang="en-US" sz="1400" dirty="0">
                          <a:latin typeface="Times New Roman"/>
                          <a:ea typeface="Calibri"/>
                          <a:cs typeface="Times New Roman"/>
                        </a:rPr>
                        <a:t>    C:= 98  </a:t>
                      </a:r>
                      <a:r>
                        <a:rPr lang="en-US" sz="1400" dirty="0" err="1">
                          <a:latin typeface="Times New Roman"/>
                          <a:ea typeface="Calibri"/>
                          <a:cs typeface="Times New Roman"/>
                        </a:rPr>
                        <a:t>ba</a:t>
                      </a:r>
                      <a:r>
                        <a:rPr lang="en-US" sz="1400" dirty="0">
                          <a:latin typeface="Times New Roman"/>
                          <a:ea typeface="Calibri"/>
                          <a:cs typeface="Times New Roman"/>
                        </a:rPr>
                        <a:t>  dc  </a:t>
                      </a:r>
                      <a:r>
                        <a:rPr lang="en-US" sz="1400" dirty="0" err="1">
                          <a:latin typeface="Times New Roman"/>
                          <a:ea typeface="Calibri"/>
                          <a:cs typeface="Times New Roman"/>
                        </a:rPr>
                        <a:t>fe</a:t>
                      </a:r>
                      <a:endParaRPr lang="en-US" sz="1400" dirty="0">
                        <a:latin typeface="Calibri"/>
                        <a:ea typeface="Calibri"/>
                        <a:cs typeface="Times New Roman"/>
                      </a:endParaRPr>
                    </a:p>
                    <a:p>
                      <a:pPr>
                        <a:lnSpc>
                          <a:spcPct val="115000"/>
                        </a:lnSpc>
                        <a:spcBef>
                          <a:spcPts val="600"/>
                        </a:spcBef>
                        <a:spcAft>
                          <a:spcPts val="600"/>
                        </a:spcAft>
                      </a:pPr>
                      <a:r>
                        <a:rPr lang="en-US" sz="1400" dirty="0">
                          <a:latin typeface="Times New Roman"/>
                          <a:ea typeface="Calibri"/>
                          <a:cs typeface="Times New Roman"/>
                        </a:rPr>
                        <a:t>    D:= 10  32  54  76</a:t>
                      </a:r>
                      <a:endParaRPr lang="en-US" sz="1400" dirty="0">
                        <a:latin typeface="Calibri"/>
                        <a:ea typeface="Calibri"/>
                        <a:cs typeface="Times New Roman"/>
                      </a:endParaRPr>
                    </a:p>
                    <a:p>
                      <a:pPr>
                        <a:lnSpc>
                          <a:spcPct val="115000"/>
                        </a:lnSpc>
                        <a:spcBef>
                          <a:spcPts val="600"/>
                        </a:spcBef>
                        <a:spcAft>
                          <a:spcPts val="600"/>
                        </a:spcAft>
                      </a:pPr>
                      <a:r>
                        <a:rPr lang="en-US" sz="1400" dirty="0">
                          <a:latin typeface="Times New Roman"/>
                          <a:ea typeface="Calibri"/>
                          <a:cs typeface="Times New Roman"/>
                        </a:rPr>
                        <a:t>2. for  </a:t>
                      </a:r>
                      <a:r>
                        <a:rPr lang="en-US" sz="1400" dirty="0" err="1">
                          <a:latin typeface="Times New Roman"/>
                          <a:ea typeface="Calibri"/>
                          <a:cs typeface="Times New Roman"/>
                        </a:rPr>
                        <a:t>i</a:t>
                      </a:r>
                      <a:r>
                        <a:rPr lang="en-US" sz="1400" dirty="0">
                          <a:latin typeface="Times New Roman"/>
                          <a:ea typeface="Calibri"/>
                          <a:cs typeface="Times New Roman"/>
                        </a:rPr>
                        <a:t>:=0 to n/16 do{</a:t>
                      </a:r>
                      <a:endParaRPr lang="en-US" sz="1400" dirty="0">
                        <a:latin typeface="Calibri"/>
                        <a:ea typeface="Calibri"/>
                        <a:cs typeface="Times New Roman"/>
                      </a:endParaRPr>
                    </a:p>
                    <a:p>
                      <a:pPr>
                        <a:lnSpc>
                          <a:spcPct val="115000"/>
                        </a:lnSpc>
                        <a:spcBef>
                          <a:spcPts val="600"/>
                        </a:spcBef>
                        <a:spcAft>
                          <a:spcPts val="600"/>
                        </a:spcAft>
                      </a:pPr>
                      <a:r>
                        <a:rPr lang="en-US" sz="1400" dirty="0">
                          <a:latin typeface="Times New Roman"/>
                          <a:ea typeface="Calibri"/>
                          <a:cs typeface="Times New Roman"/>
                        </a:rPr>
                        <a:t>3.         for  j:= 0 to  15 do T[j]= M[16i+j];</a:t>
                      </a:r>
                      <a:endParaRPr lang="en-US" sz="1400" dirty="0">
                        <a:latin typeface="Calibri"/>
                        <a:ea typeface="Calibri"/>
                        <a:cs typeface="Times New Roman"/>
                      </a:endParaRPr>
                    </a:p>
                    <a:p>
                      <a:pPr>
                        <a:lnSpc>
                          <a:spcPct val="115000"/>
                        </a:lnSpc>
                        <a:spcBef>
                          <a:spcPts val="600"/>
                        </a:spcBef>
                        <a:spcAft>
                          <a:spcPts val="600"/>
                        </a:spcAft>
                      </a:pPr>
                      <a:r>
                        <a:rPr lang="en-US" sz="1400" dirty="0">
                          <a:latin typeface="Times New Roman"/>
                          <a:ea typeface="Calibri"/>
                          <a:cs typeface="Times New Roman"/>
                        </a:rPr>
                        <a:t>4. AA:= A; </a:t>
                      </a:r>
                      <a:r>
                        <a:rPr lang="en-US" sz="1400" dirty="0" err="1">
                          <a:latin typeface="Times New Roman"/>
                          <a:ea typeface="Calibri"/>
                          <a:cs typeface="Times New Roman"/>
                        </a:rPr>
                        <a:t>Mỗi</a:t>
                      </a:r>
                      <a:r>
                        <a:rPr lang="en-US" sz="1400" dirty="0">
                          <a:latin typeface="Times New Roman"/>
                          <a:ea typeface="Calibri"/>
                          <a:cs typeface="Times New Roman"/>
                        </a:rPr>
                        <a:t> </a:t>
                      </a:r>
                      <a:r>
                        <a:rPr lang="en-US" sz="1400" dirty="0" err="1">
                          <a:latin typeface="Times New Roman"/>
                          <a:ea typeface="Calibri"/>
                          <a:cs typeface="Times New Roman"/>
                        </a:rPr>
                        <a:t>lần</a:t>
                      </a:r>
                      <a:r>
                        <a:rPr lang="en-US" sz="1400" dirty="0">
                          <a:latin typeface="Times New Roman"/>
                          <a:ea typeface="Calibri"/>
                          <a:cs typeface="Times New Roman"/>
                        </a:rPr>
                        <a:t> </a:t>
                      </a:r>
                      <a:r>
                        <a:rPr lang="en-US" sz="1400" dirty="0" err="1">
                          <a:latin typeface="Times New Roman"/>
                          <a:ea typeface="Calibri"/>
                          <a:cs typeface="Times New Roman"/>
                        </a:rPr>
                        <a:t>xử</a:t>
                      </a:r>
                      <a:r>
                        <a:rPr lang="en-US" sz="1400" dirty="0">
                          <a:latin typeface="Times New Roman"/>
                          <a:ea typeface="Calibri"/>
                          <a:cs typeface="Times New Roman"/>
                        </a:rPr>
                        <a:t> </a:t>
                      </a:r>
                      <a:r>
                        <a:rPr lang="en-US" sz="1400" dirty="0" err="1">
                          <a:latin typeface="Times New Roman"/>
                          <a:ea typeface="Calibri"/>
                          <a:cs typeface="Times New Roman"/>
                        </a:rPr>
                        <a:t>lí</a:t>
                      </a:r>
                      <a:r>
                        <a:rPr lang="en-US" sz="1400" dirty="0">
                          <a:latin typeface="Times New Roman"/>
                          <a:ea typeface="Calibri"/>
                          <a:cs typeface="Times New Roman"/>
                        </a:rPr>
                        <a:t> 16 </a:t>
                      </a:r>
                      <a:r>
                        <a:rPr lang="en-US" sz="1400" dirty="0" err="1">
                          <a:latin typeface="Times New Roman"/>
                          <a:ea typeface="Calibri"/>
                          <a:cs typeface="Times New Roman"/>
                        </a:rPr>
                        <a:t>từ</a:t>
                      </a:r>
                      <a:r>
                        <a:rPr lang="en-US" sz="1400" dirty="0">
                          <a:latin typeface="Times New Roman"/>
                          <a:ea typeface="Calibri"/>
                          <a:cs typeface="Times New Roman"/>
                        </a:rPr>
                        <a:t>, </a:t>
                      </a:r>
                      <a:r>
                        <a:rPr lang="en-US" sz="1400" dirty="0" err="1">
                          <a:latin typeface="Times New Roman"/>
                          <a:ea typeface="Calibri"/>
                          <a:cs typeface="Times New Roman"/>
                        </a:rPr>
                        <a:t>mỗi</a:t>
                      </a:r>
                      <a:r>
                        <a:rPr lang="en-US" sz="1400" dirty="0">
                          <a:latin typeface="Times New Roman"/>
                          <a:ea typeface="Calibri"/>
                          <a:cs typeface="Times New Roman"/>
                        </a:rPr>
                        <a:t> </a:t>
                      </a:r>
                      <a:r>
                        <a:rPr lang="en-US" sz="1400" dirty="0" err="1">
                          <a:latin typeface="Times New Roman"/>
                          <a:ea typeface="Calibri"/>
                          <a:cs typeface="Times New Roman"/>
                        </a:rPr>
                        <a:t>từ</a:t>
                      </a:r>
                      <a:r>
                        <a:rPr lang="en-US" sz="1400" dirty="0">
                          <a:latin typeface="Times New Roman"/>
                          <a:ea typeface="Calibri"/>
                          <a:cs typeface="Times New Roman"/>
                        </a:rPr>
                        <a:t> 32 bit</a:t>
                      </a:r>
                      <a:endParaRPr lang="en-US" sz="1400" dirty="0">
                        <a:latin typeface="Calibri"/>
                        <a:ea typeface="Calibri"/>
                        <a:cs typeface="Times New Roman"/>
                      </a:endParaRPr>
                    </a:p>
                    <a:p>
                      <a:pPr>
                        <a:lnSpc>
                          <a:spcPct val="115000"/>
                        </a:lnSpc>
                        <a:spcBef>
                          <a:spcPts val="600"/>
                        </a:spcBef>
                        <a:spcAft>
                          <a:spcPts val="600"/>
                        </a:spcAft>
                      </a:pPr>
                      <a:r>
                        <a:rPr lang="en-US" sz="1400" dirty="0">
                          <a:latin typeface="Times New Roman"/>
                          <a:ea typeface="Calibri"/>
                          <a:cs typeface="Times New Roman"/>
                        </a:rPr>
                        <a:t>    CC:= C;</a:t>
                      </a:r>
                      <a:endParaRPr lang="en-US" sz="1400" dirty="0">
                        <a:latin typeface="Calibri"/>
                        <a:ea typeface="Calibri"/>
                        <a:cs typeface="Times New Roman"/>
                      </a:endParaRPr>
                    </a:p>
                    <a:p>
                      <a:pPr>
                        <a:lnSpc>
                          <a:spcPct val="115000"/>
                        </a:lnSpc>
                        <a:spcBef>
                          <a:spcPts val="600"/>
                        </a:spcBef>
                        <a:spcAft>
                          <a:spcPts val="600"/>
                        </a:spcAft>
                      </a:pPr>
                      <a:r>
                        <a:rPr lang="en-US" sz="1400" dirty="0">
                          <a:latin typeface="Times New Roman"/>
                          <a:ea typeface="Calibri"/>
                          <a:cs typeface="Times New Roman"/>
                        </a:rPr>
                        <a:t>     DD:= D;</a:t>
                      </a:r>
                      <a:endParaRPr lang="en-US" sz="1400" dirty="0">
                        <a:latin typeface="Calibri"/>
                        <a:ea typeface="Calibri"/>
                        <a:cs typeface="Times New Roman"/>
                      </a:endParaRPr>
                    </a:p>
                    <a:p>
                      <a:pPr>
                        <a:lnSpc>
                          <a:spcPct val="115000"/>
                        </a:lnSpc>
                        <a:spcBef>
                          <a:spcPts val="600"/>
                        </a:spcBef>
                        <a:spcAft>
                          <a:spcPts val="600"/>
                        </a:spcAft>
                      </a:pPr>
                      <a:r>
                        <a:rPr lang="en-US" sz="1400" dirty="0">
                          <a:latin typeface="Times New Roman"/>
                          <a:ea typeface="Calibri"/>
                          <a:cs typeface="Times New Roman"/>
                        </a:rPr>
                        <a:t>5.         round­_1();</a:t>
                      </a:r>
                      <a:endParaRPr lang="en-US" sz="1400" dirty="0">
                        <a:latin typeface="Calibri"/>
                        <a:ea typeface="Calibri"/>
                        <a:cs typeface="Times New Roman"/>
                      </a:endParaRPr>
                    </a:p>
                    <a:p>
                      <a:pPr>
                        <a:lnSpc>
                          <a:spcPct val="115000"/>
                        </a:lnSpc>
                        <a:spcBef>
                          <a:spcPts val="600"/>
                        </a:spcBef>
                        <a:spcAft>
                          <a:spcPts val="600"/>
                        </a:spcAft>
                      </a:pPr>
                      <a:r>
                        <a:rPr lang="en-US" sz="1400" dirty="0">
                          <a:latin typeface="Times New Roman"/>
                          <a:ea typeface="Calibri"/>
                          <a:cs typeface="Times New Roman"/>
                        </a:rPr>
                        <a:t>6.         round_2();</a:t>
                      </a:r>
                      <a:endParaRPr lang="en-US" sz="1400" dirty="0">
                        <a:latin typeface="Calibri"/>
                        <a:ea typeface="Calibri"/>
                        <a:cs typeface="Times New Roman"/>
                      </a:endParaRPr>
                    </a:p>
                    <a:p>
                      <a:pPr>
                        <a:lnSpc>
                          <a:spcPct val="115000"/>
                        </a:lnSpc>
                        <a:spcBef>
                          <a:spcPts val="600"/>
                        </a:spcBef>
                        <a:spcAft>
                          <a:spcPts val="600"/>
                        </a:spcAft>
                      </a:pPr>
                      <a:r>
                        <a:rPr lang="en-US" sz="1400" dirty="0">
                          <a:latin typeface="Times New Roman"/>
                          <a:ea typeface="Calibri"/>
                          <a:cs typeface="Times New Roman"/>
                        </a:rPr>
                        <a:t>7.         round_3();</a:t>
                      </a:r>
                      <a:endParaRPr lang="en-US" sz="1400" dirty="0">
                        <a:latin typeface="Calibri"/>
                        <a:ea typeface="Calibri"/>
                        <a:cs typeface="Times New Roman"/>
                      </a:endParaRPr>
                    </a:p>
                    <a:p>
                      <a:pPr>
                        <a:lnSpc>
                          <a:spcPct val="115000"/>
                        </a:lnSpc>
                        <a:spcBef>
                          <a:spcPts val="600"/>
                        </a:spcBef>
                        <a:spcAft>
                          <a:spcPts val="600"/>
                        </a:spcAft>
                      </a:pPr>
                      <a:r>
                        <a:rPr lang="en-US" sz="1400" dirty="0">
                          <a:latin typeface="Times New Roman"/>
                          <a:ea typeface="Calibri"/>
                          <a:cs typeface="Times New Roman"/>
                        </a:rPr>
                        <a:t>8.         round_4();</a:t>
                      </a:r>
                      <a:endParaRPr lang="en-US" sz="1400" dirty="0">
                        <a:latin typeface="Calibri"/>
                        <a:ea typeface="Calibri"/>
                        <a:cs typeface="Times New Roman"/>
                      </a:endParaRPr>
                    </a:p>
                    <a:p>
                      <a:pPr>
                        <a:lnSpc>
                          <a:spcPct val="115000"/>
                        </a:lnSpc>
                        <a:spcBef>
                          <a:spcPts val="600"/>
                        </a:spcBef>
                        <a:spcAft>
                          <a:spcPts val="600"/>
                        </a:spcAft>
                      </a:pPr>
                      <a:r>
                        <a:rPr lang="en-US" sz="1400" dirty="0">
                          <a:latin typeface="Times New Roman"/>
                          <a:ea typeface="Calibri"/>
                          <a:cs typeface="Times New Roman"/>
                        </a:rPr>
                        <a:t>9.         A=A+AA</a:t>
                      </a:r>
                      <a:endParaRPr lang="en-US" sz="1400" dirty="0">
                        <a:latin typeface="Calibri"/>
                        <a:ea typeface="Calibri"/>
                        <a:cs typeface="Times New Roman"/>
                      </a:endParaRPr>
                    </a:p>
                    <a:p>
                      <a:pPr>
                        <a:lnSpc>
                          <a:spcPct val="115000"/>
                        </a:lnSpc>
                        <a:spcBef>
                          <a:spcPts val="600"/>
                        </a:spcBef>
                        <a:spcAft>
                          <a:spcPts val="600"/>
                        </a:spcAft>
                      </a:pPr>
                      <a:r>
                        <a:rPr lang="en-US" sz="1400" dirty="0">
                          <a:latin typeface="Times New Roman"/>
                          <a:ea typeface="Calibri"/>
                          <a:cs typeface="Times New Roman"/>
                        </a:rPr>
                        <a:t>            B=B+BB</a:t>
                      </a:r>
                      <a:endParaRPr lang="en-US" sz="1400" dirty="0">
                        <a:latin typeface="Calibri"/>
                        <a:ea typeface="Calibri"/>
                        <a:cs typeface="Times New Roman"/>
                      </a:endParaRPr>
                    </a:p>
                    <a:p>
                      <a:pPr>
                        <a:lnSpc>
                          <a:spcPct val="115000"/>
                        </a:lnSpc>
                        <a:spcBef>
                          <a:spcPts val="600"/>
                        </a:spcBef>
                        <a:spcAft>
                          <a:spcPts val="600"/>
                        </a:spcAft>
                      </a:pPr>
                      <a:r>
                        <a:rPr lang="en-US" sz="1400" dirty="0">
                          <a:latin typeface="Times New Roman"/>
                          <a:ea typeface="Calibri"/>
                          <a:cs typeface="Times New Roman"/>
                        </a:rPr>
                        <a:t>            C=C+CC</a:t>
                      </a:r>
                      <a:endParaRPr lang="en-US" sz="1400" dirty="0">
                        <a:latin typeface="Calibri"/>
                        <a:ea typeface="Calibri"/>
                        <a:cs typeface="Times New Roman"/>
                      </a:endParaRPr>
                    </a:p>
                    <a:p>
                      <a:pPr>
                        <a:lnSpc>
                          <a:spcPct val="115000"/>
                        </a:lnSpc>
                        <a:spcBef>
                          <a:spcPts val="600"/>
                        </a:spcBef>
                        <a:spcAft>
                          <a:spcPts val="600"/>
                        </a:spcAft>
                      </a:pPr>
                      <a:r>
                        <a:rPr lang="en-US" sz="1400" dirty="0">
                          <a:latin typeface="Times New Roman"/>
                          <a:ea typeface="Calibri"/>
                          <a:cs typeface="Times New Roman"/>
                        </a:rPr>
                        <a:t>            D=D+DD</a:t>
                      </a:r>
                      <a:endParaRPr lang="en-US" sz="1400" dirty="0">
                        <a:latin typeface="Calibri"/>
                        <a:ea typeface="Calibri"/>
                        <a:cs typeface="Times New Roman"/>
                      </a:endParaRPr>
                    </a:p>
                    <a:p>
                      <a:pPr>
                        <a:lnSpc>
                          <a:spcPct val="115000"/>
                        </a:lnSpc>
                        <a:spcBef>
                          <a:spcPts val="600"/>
                        </a:spcBef>
                        <a:spcAft>
                          <a:spcPts val="600"/>
                        </a:spcAft>
                      </a:pPr>
                      <a:r>
                        <a:rPr lang="en-US" sz="800" dirty="0">
                          <a:latin typeface="Times New Roman"/>
                          <a:ea typeface="Calibri"/>
                          <a:cs typeface="Times New Roman"/>
                        </a:rPr>
                        <a:t>}</a:t>
                      </a:r>
                      <a:endParaRPr lang="en-US" sz="600" dirty="0">
                        <a:latin typeface="Calibri"/>
                        <a:ea typeface="Calibri"/>
                        <a:cs typeface="Times New Roman"/>
                      </a:endParaRPr>
                    </a:p>
                  </a:txBody>
                  <a:tcPr marL="39774" marR="39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 name="TextBox 4"/>
          <p:cNvSpPr txBox="1"/>
          <p:nvPr/>
        </p:nvSpPr>
        <p:spPr>
          <a:xfrm>
            <a:off x="2057400" y="0"/>
            <a:ext cx="7391400" cy="3077766"/>
          </a:xfrm>
          <a:prstGeom prst="rect">
            <a:avLst/>
          </a:prstGeom>
          <a:noFill/>
        </p:spPr>
        <p:txBody>
          <a:bodyPr wrap="square" rtlCol="0">
            <a:spAutoFit/>
          </a:bodyPr>
          <a:lstStyle/>
          <a:p>
            <a:r>
              <a:rPr lang="en-US" dirty="0"/>
              <a:t> </a:t>
            </a:r>
          </a:p>
          <a:p>
            <a:r>
              <a:rPr lang="en-US" sz="2400" b="1" i="1" dirty="0" err="1">
                <a:latin typeface="Times New Roman" pitchFamily="18" charset="0"/>
                <a:cs typeface="Times New Roman" pitchFamily="18" charset="0"/>
              </a:rPr>
              <a:t>Thuật</a:t>
            </a:r>
            <a:r>
              <a:rPr lang="en-US" sz="2400" b="1" i="1" dirty="0">
                <a:latin typeface="Times New Roman" pitchFamily="18" charset="0"/>
                <a:cs typeface="Times New Roman" pitchFamily="18" charset="0"/>
              </a:rPr>
              <a:t> </a:t>
            </a:r>
            <a:r>
              <a:rPr lang="en-US" sz="2400" b="1" i="1" dirty="0" err="1">
                <a:latin typeface="Times New Roman" pitchFamily="18" charset="0"/>
                <a:cs typeface="Times New Roman" pitchFamily="18" charset="0"/>
              </a:rPr>
              <a:t>toán</a:t>
            </a:r>
            <a:r>
              <a:rPr lang="en-US" sz="2400" b="1" i="1" dirty="0">
                <a:latin typeface="Times New Roman" pitchFamily="18" charset="0"/>
                <a:cs typeface="Times New Roman" pitchFamily="18" charset="0"/>
              </a:rPr>
              <a:t> </a:t>
            </a:r>
            <a:r>
              <a:rPr lang="en-US" sz="2400" b="1" i="1" dirty="0" err="1">
                <a:latin typeface="Times New Roman" pitchFamily="18" charset="0"/>
                <a:cs typeface="Times New Roman" pitchFamily="18" charset="0"/>
              </a:rPr>
              <a:t>của</a:t>
            </a:r>
            <a:r>
              <a:rPr lang="en-US" sz="2400" b="1" i="1" dirty="0">
                <a:latin typeface="Times New Roman" pitchFamily="18" charset="0"/>
                <a:cs typeface="Times New Roman" pitchFamily="18" charset="0"/>
              </a:rPr>
              <a:t> MD5:</a:t>
            </a:r>
          </a:p>
          <a:p>
            <a:endParaRPr lang="en-US" b="1" i="1" dirty="0"/>
          </a:p>
          <a:p>
            <a:endParaRPr lang="en-US" b="1" i="1" dirty="0"/>
          </a:p>
          <a:p>
            <a:r>
              <a:rPr lang="en-US" sz="2000" dirty="0" err="1">
                <a:latin typeface="Times New Roman" pitchFamily="18" charset="0"/>
                <a:cs typeface="Times New Roman" pitchFamily="18" charset="0"/>
              </a:rPr>
              <a:t>Bốn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vòng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trong</a:t>
            </a:r>
            <a:r>
              <a:rPr lang="en-US" sz="2000" dirty="0">
                <a:latin typeface="Times New Roman" pitchFamily="18" charset="0"/>
                <a:cs typeface="Times New Roman" pitchFamily="18" charset="0"/>
              </a:rPr>
              <a:t> MD5 </a:t>
            </a:r>
            <a:r>
              <a:rPr lang="en-US" sz="2000" dirty="0" err="1">
                <a:latin typeface="Times New Roman" pitchFamily="18" charset="0"/>
                <a:cs typeface="Times New Roman" pitchFamily="18" charset="0"/>
              </a:rPr>
              <a:t>là</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hoàn</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toàn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khác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nhau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Mỗi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vòng</a:t>
            </a:r>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(5, 6, 7, 8) </a:t>
            </a:r>
            <a:r>
              <a:rPr lang="en-US" sz="2000" dirty="0" err="1">
                <a:latin typeface="Times New Roman" pitchFamily="18" charset="0"/>
                <a:cs typeface="Times New Roman" pitchFamily="18" charset="0"/>
              </a:rPr>
              <a:t>gồm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một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trong</a:t>
            </a:r>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16 word </a:t>
            </a:r>
            <a:r>
              <a:rPr lang="en-US" sz="2000" dirty="0" err="1">
                <a:latin typeface="Times New Roman" pitchFamily="18" charset="0"/>
                <a:cs typeface="Times New Roman" pitchFamily="18" charset="0"/>
              </a:rPr>
              <a:t>trong</a:t>
            </a:r>
            <a:r>
              <a:rPr lang="en-US" sz="2000" dirty="0">
                <a:latin typeface="Times New Roman" pitchFamily="18" charset="0"/>
                <a:cs typeface="Times New Roman" pitchFamily="18" charset="0"/>
              </a:rPr>
              <a:t> T.</a:t>
            </a:r>
          </a:p>
          <a:p>
            <a:endParaRPr lang="en-US" dirty="0"/>
          </a:p>
          <a:p>
            <a:endParaRPr lang="en-US" dirty="0"/>
          </a:p>
        </p:txBody>
      </p:sp>
    </p:spTree>
    <p:extLst>
      <p:ext uri="{BB962C8B-B14F-4D97-AF65-F5344CB8AC3E}">
        <p14:creationId xmlns:p14="http://schemas.microsoft.com/office/powerpoint/2010/main" val="7632924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81200" y="609601"/>
            <a:ext cx="8153400" cy="1661993"/>
          </a:xfrm>
          <a:prstGeom prst="rect">
            <a:avLst/>
          </a:prstGeom>
          <a:noFill/>
        </p:spPr>
        <p:txBody>
          <a:bodyPr wrap="square" rtlCol="0">
            <a:spAutoFit/>
          </a:bodyPr>
          <a:lstStyle/>
          <a:p>
            <a:r>
              <a:rPr lang="en-US" sz="2400" b="1" dirty="0" err="1">
                <a:latin typeface="Times New Roman" pitchFamily="18" charset="0"/>
                <a:cs typeface="Times New Roman" pitchFamily="18" charset="0"/>
              </a:rPr>
              <a:t>Bước</a:t>
            </a:r>
            <a:r>
              <a:rPr lang="en-US" sz="2400" b="1" dirty="0">
                <a:latin typeface="Times New Roman" pitchFamily="18" charset="0"/>
                <a:cs typeface="Times New Roman" pitchFamily="18" charset="0"/>
              </a:rPr>
              <a:t> 5: </a:t>
            </a:r>
            <a:r>
              <a:rPr lang="en-US" sz="2000" dirty="0">
                <a:latin typeface="Times New Roman" pitchFamily="18" charset="0"/>
                <a:cs typeface="Times New Roman" pitchFamily="18" charset="0"/>
              </a:rPr>
              <a:t>Output</a:t>
            </a:r>
          </a:p>
          <a:p>
            <a:r>
              <a:rPr lang="en-US" sz="2000" dirty="0" err="1">
                <a:latin typeface="Times New Roman" pitchFamily="18" charset="0"/>
                <a:cs typeface="Times New Roman" pitchFamily="18" charset="0"/>
              </a:rPr>
              <a:t>Kết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quả</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ra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là</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đoạn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mã</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dài</a:t>
            </a:r>
            <a:r>
              <a:rPr lang="en-US" sz="2000" dirty="0">
                <a:latin typeface="Times New Roman" pitchFamily="18" charset="0"/>
                <a:cs typeface="Times New Roman" pitchFamily="18" charset="0"/>
              </a:rPr>
              <a:t> 128 bit, </a:t>
            </a:r>
            <a:r>
              <a:rPr lang="en-US" sz="2000" dirty="0" err="1">
                <a:latin typeface="Times New Roman" pitchFamily="18" charset="0"/>
                <a:cs typeface="Times New Roman" pitchFamily="18" charset="0"/>
              </a:rPr>
              <a:t>được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gọn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từ</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thông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điệp</a:t>
            </a:r>
            <a:r>
              <a:rPr lang="en-US" sz="2000" dirty="0">
                <a:latin typeface="Times New Roman" pitchFamily="18" charset="0"/>
                <a:cs typeface="Times New Roman" pitchFamily="18" charset="0"/>
              </a:rPr>
              <a:t> a có </a:t>
            </a:r>
            <a:r>
              <a:rPr lang="en-US" sz="2000" dirty="0" err="1">
                <a:latin typeface="Times New Roman" pitchFamily="18" charset="0"/>
                <a:cs typeface="Times New Roman" pitchFamily="18" charset="0"/>
              </a:rPr>
              <a:t>độ</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dài</a:t>
            </a:r>
            <a:r>
              <a:rPr lang="en-US" sz="2000" dirty="0">
                <a:latin typeface="Times New Roman" pitchFamily="18" charset="0"/>
                <a:cs typeface="Times New Roman" pitchFamily="18" charset="0"/>
              </a:rPr>
              <a:t> b bit. </a:t>
            </a:r>
            <a:r>
              <a:rPr lang="en-US" sz="2000" dirty="0" err="1">
                <a:latin typeface="Times New Roman" pitchFamily="18" charset="0"/>
                <a:cs typeface="Times New Roman" pitchFamily="18" charset="0"/>
              </a:rPr>
              <a:t>Đoạn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mã</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này</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được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từ</a:t>
            </a:r>
            <a:r>
              <a:rPr lang="en-US" sz="2000" dirty="0">
                <a:latin typeface="Times New Roman" pitchFamily="18" charset="0"/>
                <a:cs typeface="Times New Roman" pitchFamily="18" charset="0"/>
              </a:rPr>
              <a:t> 4 </a:t>
            </a:r>
            <a:r>
              <a:rPr lang="en-US" sz="2000" dirty="0" err="1">
                <a:latin typeface="Times New Roman" pitchFamily="18" charset="0"/>
                <a:cs typeface="Times New Roman" pitchFamily="18" charset="0"/>
              </a:rPr>
              <a:t>thanh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ghi</a:t>
            </a:r>
            <a:r>
              <a:rPr lang="en-US" sz="2000" dirty="0">
                <a:latin typeface="Times New Roman" pitchFamily="18" charset="0"/>
                <a:cs typeface="Times New Roman" pitchFamily="18" charset="0"/>
              </a:rPr>
              <a:t> A, B, C, D: </a:t>
            </a:r>
            <a:r>
              <a:rPr lang="en-US" sz="2000" dirty="0" err="1">
                <a:latin typeface="Times New Roman" pitchFamily="18" charset="0"/>
                <a:cs typeface="Times New Roman" pitchFamily="18" charset="0"/>
              </a:rPr>
              <a:t>bắt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đầu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từ</a:t>
            </a:r>
            <a:r>
              <a:rPr lang="en-US" sz="2000" dirty="0">
                <a:latin typeface="Times New Roman" pitchFamily="18" charset="0"/>
                <a:cs typeface="Times New Roman" pitchFamily="18" charset="0"/>
              </a:rPr>
              <a:t> byte </a:t>
            </a:r>
            <a:r>
              <a:rPr lang="en-US" sz="2000" dirty="0" err="1">
                <a:latin typeface="Times New Roman" pitchFamily="18" charset="0"/>
                <a:cs typeface="Times New Roman" pitchFamily="18" charset="0"/>
              </a:rPr>
              <a:t>thấp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của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thanh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ghi</a:t>
            </a:r>
            <a:r>
              <a:rPr lang="en-US" sz="2000" dirty="0">
                <a:latin typeface="Times New Roman" pitchFamily="18" charset="0"/>
                <a:cs typeface="Times New Roman" pitchFamily="18" charset="0"/>
              </a:rPr>
              <a:t> A </a:t>
            </a:r>
            <a:r>
              <a:rPr lang="en-US" sz="2000" dirty="0" err="1">
                <a:latin typeface="Times New Roman" pitchFamily="18" charset="0"/>
                <a:cs typeface="Times New Roman" pitchFamily="18" charset="0"/>
              </a:rPr>
              <a:t>cho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đến</a:t>
            </a:r>
            <a:r>
              <a:rPr lang="en-US" sz="2000" dirty="0">
                <a:latin typeface="Times New Roman" pitchFamily="18" charset="0"/>
                <a:cs typeface="Times New Roman" pitchFamily="18" charset="0"/>
              </a:rPr>
              <a:t> byte </a:t>
            </a:r>
            <a:r>
              <a:rPr lang="en-US" sz="2000" dirty="0" err="1">
                <a:latin typeface="Times New Roman" pitchFamily="18" charset="0"/>
                <a:cs typeface="Times New Roman" pitchFamily="18" charset="0"/>
              </a:rPr>
              <a:t>cao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của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thanh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ghi</a:t>
            </a:r>
            <a:r>
              <a:rPr lang="en-US" sz="2000" dirty="0">
                <a:latin typeface="Times New Roman" pitchFamily="18" charset="0"/>
                <a:cs typeface="Times New Roman" pitchFamily="18" charset="0"/>
              </a:rPr>
              <a:t> D.</a:t>
            </a:r>
          </a:p>
          <a:p>
            <a:endParaRPr lang="en-US" dirty="0"/>
          </a:p>
        </p:txBody>
      </p:sp>
    </p:spTree>
    <p:extLst>
      <p:ext uri="{BB962C8B-B14F-4D97-AF65-F5344CB8AC3E}">
        <p14:creationId xmlns:p14="http://schemas.microsoft.com/office/powerpoint/2010/main" val="5074645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CDF546-3C03-4893-A60A-FAD04871554E}"/>
              </a:ext>
            </a:extLst>
          </p:cNvPr>
          <p:cNvSpPr>
            <a:spLocks noGrp="1"/>
          </p:cNvSpPr>
          <p:nvPr>
            <p:ph type="subTitle" idx="1"/>
          </p:nvPr>
        </p:nvSpPr>
        <p:spPr>
          <a:xfrm>
            <a:off x="1714500" y="654907"/>
            <a:ext cx="7972425" cy="5857103"/>
          </a:xfrm>
        </p:spPr>
        <p:txBody>
          <a:bodyPr>
            <a:normAutofit/>
          </a:bodyPr>
          <a:lstStyle/>
          <a:p>
            <a:r>
              <a:rPr lang="en-US" sz="4000" dirty="0">
                <a:latin typeface="Times New Roman" panose="02020603050405020304" pitchFamily="18" charset="0"/>
                <a:cs typeface="Times New Roman" panose="02020603050405020304" pitchFamily="18" charset="0"/>
              </a:rPr>
              <a:t>SHA </a:t>
            </a:r>
            <a:r>
              <a:rPr lang="en-US" sz="4000" dirty="0" err="1">
                <a:latin typeface="Times New Roman" panose="02020603050405020304" pitchFamily="18" charset="0"/>
                <a:cs typeface="Times New Roman" panose="02020603050405020304" pitchFamily="18" charset="0"/>
              </a:rPr>
              <a:t>là</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gì</a:t>
            </a:r>
            <a:r>
              <a:rPr lang="en-US" sz="4000" dirty="0">
                <a:latin typeface="Times New Roman" panose="02020603050405020304" pitchFamily="18" charset="0"/>
                <a:cs typeface="Times New Roman" panose="02020603050405020304" pitchFamily="18" charset="0"/>
              </a:rPr>
              <a:t>?</a:t>
            </a:r>
          </a:p>
          <a:p>
            <a:pPr marL="342900" indent="-342900" algn="l">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SHA (Secure Hash Algorithm)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băm</a:t>
            </a:r>
            <a:r>
              <a:rPr lang="en-US" dirty="0">
                <a:latin typeface="Times New Roman" panose="02020603050405020304" pitchFamily="18" charset="0"/>
                <a:cs typeface="Times New Roman" panose="02020603050405020304" pitchFamily="18" charset="0"/>
              </a:rPr>
              <a:t> dung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mmotj</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a:t>
            </a:r>
          </a:p>
          <a:p>
            <a:pPr marL="342900" indent="-342900" algn="l">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SHA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vẹn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điệp</a:t>
            </a:r>
            <a:r>
              <a:rPr lang="en-US" dirty="0">
                <a:latin typeface="Times New Roman" panose="02020603050405020304" pitchFamily="18" charset="0"/>
                <a:cs typeface="Times New Roman" panose="02020603050405020304" pitchFamily="18" charset="0"/>
              </a:rPr>
              <a:t>.</a:t>
            </a:r>
          </a:p>
          <a:p>
            <a:pPr algn="l"/>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910361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3CDD3C5-3DDD-4920-BCC5-52A22F4C4CD5}"/>
              </a:ext>
            </a:extLst>
          </p:cNvPr>
          <p:cNvSpPr>
            <a:spLocks noGrp="1"/>
          </p:cNvSpPr>
          <p:nvPr>
            <p:ph type="subTitle" idx="1"/>
          </p:nvPr>
        </p:nvSpPr>
        <p:spPr>
          <a:xfrm>
            <a:off x="1524000" y="619125"/>
            <a:ext cx="9144000" cy="5981700"/>
          </a:xfrm>
        </p:spPr>
        <p:txBody>
          <a:bodyPr>
            <a:normAutofit/>
          </a:bodyPr>
          <a:lstStyle/>
          <a:p>
            <a:r>
              <a:rPr lang="en-US" sz="4000" dirty="0">
                <a:latin typeface="Times New Roman" panose="02020603050405020304" pitchFamily="18" charset="0"/>
                <a:cs typeface="Times New Roman" panose="02020603050405020304" pitchFamily="18" charset="0"/>
              </a:rPr>
              <a:t>SHA </a:t>
            </a:r>
            <a:r>
              <a:rPr lang="en-US" sz="4000" dirty="0" err="1">
                <a:latin typeface="Times New Roman" panose="02020603050405020304" pitchFamily="18" charset="0"/>
                <a:cs typeface="Times New Roman" panose="02020603050405020304" pitchFamily="18" charset="0"/>
              </a:rPr>
              <a:t>là</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gì</a:t>
            </a:r>
            <a:r>
              <a:rPr lang="en-US" sz="4000" dirty="0">
                <a:latin typeface="Times New Roman" panose="02020603050405020304" pitchFamily="18" charset="0"/>
                <a:cs typeface="Times New Roman" panose="02020603050405020304" pitchFamily="18" charset="0"/>
              </a:rPr>
              <a:t>?</a:t>
            </a:r>
          </a:p>
          <a:p>
            <a:pPr marL="342900" indent="-342900" algn="l">
              <a:buFont typeface="Wingdings" panose="05000000000000000000" pitchFamily="2" charset="2"/>
              <a:buChar char="v"/>
            </a:pPr>
            <a:r>
              <a:rPr lang="en-US" dirty="0" err="1">
                <a:latin typeface="Times New Roman" panose="02020603050405020304" pitchFamily="18" charset="0"/>
                <a:cs typeface="Times New Roman" panose="02020603050405020304" pitchFamily="18" charset="0"/>
              </a:rPr>
              <a:t>Họ</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băm</a:t>
            </a:r>
            <a:r>
              <a:rPr lang="en-US" dirty="0">
                <a:latin typeface="Times New Roman" panose="02020603050405020304" pitchFamily="18" charset="0"/>
                <a:cs typeface="Times New Roman" panose="02020603050405020304" pitchFamily="18" charset="0"/>
              </a:rPr>
              <a:t> SHA bao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SHA-0, SHA-1, SHA-2, SHA-3</a:t>
            </a:r>
          </a:p>
          <a:p>
            <a:pPr marL="800100" lvl="1" indent="-342900" algn="l">
              <a:buSzPct val="10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SHA-0: </a:t>
            </a:r>
            <a:r>
              <a:rPr lang="en-US" dirty="0" err="1">
                <a:latin typeface="Times New Roman" panose="02020603050405020304" pitchFamily="18" charset="0"/>
                <a:cs typeface="Times New Roman" panose="02020603050405020304" pitchFamily="18" charset="0"/>
              </a:rPr>
              <a:t>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tế</a:t>
            </a:r>
            <a:endParaRPr lang="en-US" dirty="0">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SHA-1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SHA-0, </a:t>
            </a:r>
            <a:r>
              <a:rPr lang="en-US" dirty="0" err="1">
                <a:latin typeface="Times New Roman" panose="02020603050405020304" pitchFamily="18" charset="0"/>
                <a:cs typeface="Times New Roman" panose="02020603050405020304" pitchFamily="18" charset="0"/>
              </a:rPr>
              <a:t>nhưng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SHA-1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thước</a:t>
            </a:r>
            <a:r>
              <a:rPr lang="en-US" dirty="0">
                <a:latin typeface="Times New Roman" panose="02020603050405020304" pitchFamily="18" charset="0"/>
                <a:cs typeface="Times New Roman" panose="02020603050405020304" pitchFamily="18" charset="0"/>
              </a:rPr>
              <a:t> 160 bit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biễu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40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hexa</a:t>
            </a:r>
            <a:r>
              <a:rPr lang="en-US" dirty="0">
                <a:latin typeface="Times New Roman" panose="02020603050405020304" pitchFamily="18" charset="0"/>
                <a:cs typeface="Times New Roman" panose="02020603050405020304" pitchFamily="18" charset="0"/>
              </a:rPr>
              <a:t>.</a:t>
            </a:r>
          </a:p>
          <a:p>
            <a:pPr marL="800100" lvl="1"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SHA-2 </a:t>
            </a:r>
            <a:r>
              <a:rPr lang="en-US" dirty="0" err="1">
                <a:latin typeface="Times New Roman" panose="02020603050405020304" pitchFamily="18" charset="0"/>
                <a:cs typeface="Times New Roman" panose="02020603050405020304" pitchFamily="18" charset="0"/>
              </a:rPr>
              <a:t>khắc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SHA-1vaf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224, 256, 384, 512 bit</a:t>
            </a:r>
          </a:p>
          <a:p>
            <a:pPr marL="800100" lvl="1"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SHA-3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a:t>
            </a:r>
          </a:p>
          <a:p>
            <a:pPr algn="l"/>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613942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229D29-91C5-49B8-AB09-45FF02AD9EA0}"/>
              </a:ext>
            </a:extLst>
          </p:cNvPr>
          <p:cNvSpPr>
            <a:spLocks noGrp="1"/>
          </p:cNvSpPr>
          <p:nvPr>
            <p:ph idx="1"/>
          </p:nvPr>
        </p:nvSpPr>
        <p:spPr>
          <a:xfrm>
            <a:off x="1409700" y="504825"/>
            <a:ext cx="9591675" cy="5672138"/>
          </a:xfrm>
        </p:spPr>
        <p:txBody>
          <a:bodyPr>
            <a:normAutofit/>
          </a:bodyPr>
          <a:lstStyle/>
          <a:p>
            <a:pPr marL="0" indent="0" algn="ctr">
              <a:buNone/>
            </a:pPr>
            <a:r>
              <a:rPr lang="en-US" sz="4000" dirty="0">
                <a:latin typeface="Times New Roman" panose="02020603050405020304" pitchFamily="18" charset="0"/>
                <a:cs typeface="Times New Roman" panose="02020603050405020304" pitchFamily="18" charset="0"/>
              </a:rPr>
              <a:t>SHA-1 </a:t>
            </a:r>
            <a:r>
              <a:rPr lang="en-US" sz="4000" dirty="0" err="1">
                <a:latin typeface="Times New Roman" panose="02020603050405020304" pitchFamily="18" charset="0"/>
                <a:cs typeface="Times New Roman" panose="02020603050405020304" pitchFamily="18" charset="0"/>
              </a:rPr>
              <a:t>là</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gì</a:t>
            </a:r>
            <a:r>
              <a:rPr lang="en-US" sz="4000"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SHA-1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NSA,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An </a:t>
            </a:r>
            <a:r>
              <a:rPr lang="en-US" dirty="0" err="1">
                <a:latin typeface="Times New Roman" panose="02020603050405020304" pitchFamily="18" charset="0"/>
                <a:cs typeface="Times New Roman" panose="02020603050405020304" pitchFamily="18" charset="0"/>
              </a:rPr>
              <a:t>ninh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 1995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SHA-1 </a:t>
            </a:r>
            <a:r>
              <a:rPr lang="en-US" dirty="0" err="1">
                <a:latin typeface="Times New Roman" panose="02020603050405020304" pitchFamily="18" charset="0"/>
                <a:cs typeface="Times New Roman" panose="02020603050405020304" pitchFamily="18" charset="0"/>
              </a:rPr>
              <a:t>cũng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81475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D23C0E-BCE2-46B1-A0CA-F4ED85DA64F8}"/>
              </a:ext>
            </a:extLst>
          </p:cNvPr>
          <p:cNvSpPr>
            <a:spLocks noGrp="1"/>
          </p:cNvSpPr>
          <p:nvPr>
            <p:ph idx="1"/>
          </p:nvPr>
        </p:nvSpPr>
        <p:spPr>
          <a:xfrm>
            <a:off x="1114424" y="647700"/>
            <a:ext cx="10096501" cy="5705475"/>
          </a:xfrm>
        </p:spPr>
        <p:txBody>
          <a:bodyPr>
            <a:normAutofit/>
          </a:bodyPr>
          <a:lstStyle/>
          <a:p>
            <a:pPr marL="0" indent="0" algn="ctr">
              <a:buNone/>
            </a:pPr>
            <a:r>
              <a:rPr lang="en-US" sz="4000" dirty="0" err="1">
                <a:latin typeface="Times New Roman" panose="02020603050405020304" pitchFamily="18" charset="0"/>
                <a:cs typeface="Times New Roman" panose="02020603050405020304" pitchFamily="18" charset="0"/>
              </a:rPr>
              <a:t>Ứng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dụng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của</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hàm</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băm</a:t>
            </a:r>
            <a:r>
              <a:rPr lang="en-US" sz="4000" dirty="0">
                <a:latin typeface="Times New Roman" panose="02020603050405020304" pitchFamily="18" charset="0"/>
                <a:cs typeface="Times New Roman" panose="02020603050405020304" pitchFamily="18" charset="0"/>
              </a:rPr>
              <a:t> SHA-1</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minh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vẹn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file, </a:t>
            </a:r>
            <a:r>
              <a:rPr lang="en-US" dirty="0" err="1">
                <a:latin typeface="Times New Roman" panose="02020603050405020304" pitchFamily="18" charset="0"/>
                <a:cs typeface="Times New Roman" panose="02020603050405020304" pitchFamily="18" charset="0"/>
              </a:rPr>
              <a:t>cũng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https,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thẻ</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nguồn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mềm</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00828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302" y="0"/>
            <a:ext cx="8534400" cy="1512551"/>
          </a:xfrm>
        </p:spPr>
        <p:txBody>
          <a:bodyPr/>
          <a:lstStyle/>
          <a:p>
            <a:r>
              <a:rPr lang="en-US" b="1" cap="none" spc="50" dirty="0" err="1">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Giới</a:t>
            </a:r>
            <a:r>
              <a:rPr lang="en-US" b="1" cap="none"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 </a:t>
            </a:r>
            <a:r>
              <a:rPr lang="en-US" b="1" cap="none" spc="50" dirty="0" err="1">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thiệu</a:t>
            </a:r>
            <a:r>
              <a:rPr lang="en-US" b="1" cap="none"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 </a:t>
            </a:r>
            <a:r>
              <a:rPr lang="en-US" b="1" cap="none" spc="50" dirty="0" err="1">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chung</a:t>
            </a:r>
            <a:endParaRPr lang="en-US" b="1" cap="none"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58454" y="1421922"/>
            <a:ext cx="8534400" cy="4399329"/>
          </a:xfrm>
        </p:spPr>
        <p:txBody>
          <a:bodyPr>
            <a:noAutofit/>
          </a:bodyPr>
          <a:lstStyle/>
          <a:p>
            <a:r>
              <a:rPr lang="en-US" sz="3000" b="1" dirty="0" smtClean="0">
                <a:solidFill>
                  <a:srgbClr val="C00000"/>
                </a:solidFill>
                <a:latin typeface="Times New Roman" panose="02020603050405020304" pitchFamily="18" charset="0"/>
                <a:ea typeface="Tahoma" panose="020B0604030504040204" pitchFamily="34" charset="0"/>
                <a:cs typeface="Times New Roman" panose="02020603050405020304" pitchFamily="18" charset="0"/>
              </a:rPr>
              <a:t>1.1.1. </a:t>
            </a:r>
            <a:r>
              <a:rPr lang="en-US" sz="3000" b="1" dirty="0" err="1" smtClean="0">
                <a:solidFill>
                  <a:srgbClr val="C00000"/>
                </a:solidFill>
                <a:latin typeface="Times New Roman" panose="02020603050405020304" pitchFamily="18" charset="0"/>
                <a:ea typeface="Tahoma" panose="020B0604030504040204" pitchFamily="34" charset="0"/>
                <a:cs typeface="Times New Roman" panose="02020603050405020304" pitchFamily="18" charset="0"/>
              </a:rPr>
              <a:t>Một</a:t>
            </a:r>
            <a:r>
              <a:rPr lang="en-US" sz="3000" b="1" dirty="0" smtClean="0">
                <a:solidFill>
                  <a:srgbClr val="C00000"/>
                </a:solidFill>
                <a:latin typeface="Times New Roman" panose="02020603050405020304" pitchFamily="18" charset="0"/>
                <a:ea typeface="Tahoma" panose="020B0604030504040204" pitchFamily="34" charset="0"/>
                <a:cs typeface="Times New Roman" panose="02020603050405020304" pitchFamily="18" charset="0"/>
              </a:rPr>
              <a:t> </a:t>
            </a:r>
            <a:r>
              <a:rPr lang="en-US" sz="3000" b="1" dirty="0" err="1" smtClean="0">
                <a:solidFill>
                  <a:srgbClr val="C00000"/>
                </a:solidFill>
                <a:latin typeface="Times New Roman" panose="02020603050405020304" pitchFamily="18" charset="0"/>
                <a:ea typeface="Tahoma" panose="020B0604030504040204" pitchFamily="34" charset="0"/>
                <a:cs typeface="Times New Roman" panose="02020603050405020304" pitchFamily="18" charset="0"/>
              </a:rPr>
              <a:t>số</a:t>
            </a:r>
            <a:r>
              <a:rPr lang="en-US" sz="3000" b="1" dirty="0" smtClean="0">
                <a:solidFill>
                  <a:srgbClr val="C00000"/>
                </a:solidFill>
                <a:latin typeface="Times New Roman" panose="02020603050405020304" pitchFamily="18" charset="0"/>
                <a:ea typeface="Tahoma" panose="020B0604030504040204" pitchFamily="34" charset="0"/>
                <a:cs typeface="Times New Roman" panose="02020603050405020304" pitchFamily="18" charset="0"/>
              </a:rPr>
              <a:t> </a:t>
            </a:r>
            <a:r>
              <a:rPr lang="en-US" sz="3000" b="1" dirty="0" err="1" smtClean="0">
                <a:solidFill>
                  <a:srgbClr val="C00000"/>
                </a:solidFill>
                <a:latin typeface="Times New Roman" panose="02020603050405020304" pitchFamily="18" charset="0"/>
                <a:ea typeface="Tahoma" panose="020B0604030504040204" pitchFamily="34" charset="0"/>
                <a:cs typeface="Times New Roman" panose="02020603050405020304" pitchFamily="18" charset="0"/>
              </a:rPr>
              <a:t>khái</a:t>
            </a:r>
            <a:r>
              <a:rPr lang="en-US" sz="3000" b="1" dirty="0" smtClean="0">
                <a:solidFill>
                  <a:srgbClr val="C00000"/>
                </a:solidFill>
                <a:latin typeface="Times New Roman" panose="02020603050405020304" pitchFamily="18" charset="0"/>
                <a:ea typeface="Tahoma" panose="020B0604030504040204" pitchFamily="34" charset="0"/>
                <a:cs typeface="Times New Roman" panose="02020603050405020304" pitchFamily="18" charset="0"/>
              </a:rPr>
              <a:t> </a:t>
            </a:r>
            <a:r>
              <a:rPr lang="en-US" sz="3000" b="1" dirty="0" err="1" smtClean="0">
                <a:solidFill>
                  <a:srgbClr val="C00000"/>
                </a:solidFill>
                <a:latin typeface="Times New Roman" panose="02020603050405020304" pitchFamily="18" charset="0"/>
                <a:ea typeface="Tahoma" panose="020B0604030504040204" pitchFamily="34" charset="0"/>
                <a:cs typeface="Times New Roman" panose="02020603050405020304" pitchFamily="18" charset="0"/>
              </a:rPr>
              <a:t>niệm</a:t>
            </a:r>
            <a:r>
              <a:rPr lang="en-US" sz="3000" b="1" dirty="0" smtClean="0">
                <a:solidFill>
                  <a:srgbClr val="C00000"/>
                </a:solidFill>
                <a:latin typeface="Times New Roman" panose="02020603050405020304" pitchFamily="18" charset="0"/>
                <a:ea typeface="Tahoma" panose="020B0604030504040204" pitchFamily="34" charset="0"/>
                <a:cs typeface="Times New Roman" panose="02020603050405020304" pitchFamily="18" charset="0"/>
              </a:rPr>
              <a:t>:</a:t>
            </a:r>
            <a:endParaRPr lang="en-US" sz="3000" dirty="0" smtClean="0">
              <a:solidFill>
                <a:srgbClr val="C00000"/>
              </a:solidFill>
              <a:latin typeface="Times New Roman" panose="02020603050405020304" pitchFamily="18" charset="0"/>
              <a:ea typeface="Tahoma" panose="020B0604030504040204" pitchFamily="34" charset="0"/>
              <a:cs typeface="Times New Roman" panose="02020603050405020304" pitchFamily="18" charset="0"/>
            </a:endParaRPr>
          </a:p>
          <a:p>
            <a:pPr lvl="0"/>
            <a:r>
              <a:rPr lang="en-US" b="1" dirty="0" err="1"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Bảng</a:t>
            </a:r>
            <a:r>
              <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băm</a:t>
            </a:r>
            <a:r>
              <a:rPr lang="en-US"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là</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một</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cấu</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trúc</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dữ</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liệu</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tương</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tự</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như</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mảng</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nhưng</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kèm</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theo</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một</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hàm</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băm</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để</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ánh</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xạ</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nhiều</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giá</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trị</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vào</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cùng</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một</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phần</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tử</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trong</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mảng</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a:t>
            </a:r>
          </a:p>
          <a:p>
            <a:pPr lvl="0"/>
            <a:r>
              <a:rPr lang="en-US" b="1" dirty="0" err="1"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Hàm</a:t>
            </a:r>
            <a:r>
              <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băm</a:t>
            </a:r>
            <a:r>
              <a:rPr lang="en-US"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hay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phép</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băm</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(hash function)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là</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hàm</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được</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dùng</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để</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ánh</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xạ</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hoặc</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biến</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đổi</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giá</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trị</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của</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khóa</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vào</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một</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dãy</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các</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địa</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chỉ</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của</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bảng</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băm</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a:t>
            </a:r>
          </a:p>
          <a:p>
            <a:pPr lvl="0"/>
            <a:r>
              <a:rPr lang="en-US" b="1" dirty="0" err="1"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Khóa</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là</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những</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giá</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trị</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không</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trùng</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nhau</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có</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thể</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là</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dạng</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số</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hay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số</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dạng</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chuỗi</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a:t>
            </a:r>
          </a:p>
          <a:p>
            <a:pPr lvl="0"/>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Giả</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sử</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có</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2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khóa</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phân</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biệt</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ki</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và</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kj</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nếu</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h(</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ki</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 h(</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kj</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thì</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ta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nói</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hàm</a:t>
            </a:r>
            <a:r>
              <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băm</a:t>
            </a:r>
            <a:r>
              <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bị</a:t>
            </a:r>
            <a:r>
              <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đụng</a:t>
            </a:r>
            <a:r>
              <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độ</a:t>
            </a:r>
            <a:r>
              <a:rPr lang="en-US"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xung</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đột</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với</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h(x)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là</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hàm</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băm</a:t>
            </a:r>
            <a:r>
              <a:rPr lang="en-US"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endPar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0993580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766268-7472-4BFC-A79E-DF25B308DF39}"/>
              </a:ext>
            </a:extLst>
          </p:cNvPr>
          <p:cNvSpPr>
            <a:spLocks noGrp="1"/>
          </p:cNvSpPr>
          <p:nvPr>
            <p:ph idx="1"/>
          </p:nvPr>
        </p:nvSpPr>
        <p:spPr>
          <a:xfrm>
            <a:off x="838200" y="552450"/>
            <a:ext cx="10515600" cy="5753100"/>
          </a:xfrm>
        </p:spPr>
        <p:txBody>
          <a:bodyPr>
            <a:normAutofit/>
          </a:bodyPr>
          <a:lstStyle/>
          <a:p>
            <a:pPr marL="0" indent="0" algn="ctr">
              <a:buNone/>
            </a:pPr>
            <a:r>
              <a:rPr lang="en-US" sz="4000" dirty="0">
                <a:latin typeface="Times New Roman" panose="02020603050405020304" pitchFamily="18" charset="0"/>
                <a:cs typeface="Times New Roman" panose="02020603050405020304" pitchFamily="18" charset="0"/>
              </a:rPr>
              <a:t>SHA-1 </a:t>
            </a:r>
            <a:r>
              <a:rPr lang="en-US" sz="4000" dirty="0" err="1">
                <a:latin typeface="Times New Roman" panose="02020603050405020304" pitchFamily="18" charset="0"/>
                <a:cs typeface="Times New Roman" panose="02020603050405020304" pitchFamily="18" charset="0"/>
              </a:rPr>
              <a:t>bị</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phá</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hủy</a:t>
            </a:r>
            <a:endParaRPr lang="en-US" sz="4000"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 2005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cứu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Quốc</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đánh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bại</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chạm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tháng</a:t>
            </a:r>
            <a:r>
              <a:rPr lang="en-US" dirty="0">
                <a:latin typeface="Times New Roman" panose="02020603050405020304" pitchFamily="18" charset="0"/>
                <a:cs typeface="Times New Roman" panose="02020603050405020304" pitchFamily="18" charset="0"/>
              </a:rPr>
              <a:t> 10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 2015,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cứu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CWI </a:t>
            </a:r>
            <a:r>
              <a:rPr lang="en-US" dirty="0" err="1">
                <a:latin typeface="Times New Roman" panose="02020603050405020304" pitchFamily="18" charset="0"/>
                <a:cs typeface="Times New Roman" panose="02020603050405020304" pitchFamily="18" charset="0"/>
              </a:rPr>
              <a:t>Hà</a:t>
            </a:r>
            <a:r>
              <a:rPr lang="en-US" dirty="0">
                <a:latin typeface="Times New Roman" panose="02020603050405020304" pitchFamily="18" charset="0"/>
                <a:cs typeface="Times New Roman" panose="02020603050405020304" pitchFamily="18" charset="0"/>
              </a:rPr>
              <a:t> Lan, </a:t>
            </a:r>
            <a:r>
              <a:rPr lang="en-US" dirty="0" err="1">
                <a:latin typeface="Times New Roman" panose="02020603050405020304" pitchFamily="18" charset="0"/>
                <a:cs typeface="Times New Roman" panose="02020603050405020304" pitchFamily="18" charset="0"/>
              </a:rPr>
              <a:t>đứng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bởi</a:t>
            </a:r>
            <a:r>
              <a:rPr lang="en-US" dirty="0">
                <a:latin typeface="Times New Roman" panose="02020603050405020304" pitchFamily="18" charset="0"/>
                <a:cs typeface="Times New Roman" panose="02020603050405020304" pitchFamily="18" charset="0"/>
              </a:rPr>
              <a:t> Marc Steven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cuộc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chạm</a:t>
            </a:r>
            <a:r>
              <a:rPr lang="en-US" dirty="0">
                <a:latin typeface="Times New Roman" panose="02020603050405020304" pitchFamily="18" charset="0"/>
                <a:cs typeface="Times New Roman" panose="02020603050405020304" pitchFamily="18" charset="0"/>
              </a:rPr>
              <a:t> SHA-1 – hay </a:t>
            </a:r>
            <a:r>
              <a:rPr lang="en-US" dirty="0" err="1">
                <a:latin typeface="Times New Roman" panose="02020603050405020304" pitchFamily="18" charset="0"/>
                <a:cs typeface="Times New Roman" panose="02020603050405020304" pitchFamily="18" charset="0"/>
              </a:rPr>
              <a:t>còn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Freestart</a:t>
            </a:r>
            <a:r>
              <a:rPr lang="en-US" dirty="0">
                <a:latin typeface="Times New Roman" panose="02020603050405020304" pitchFamily="18" charset="0"/>
                <a:cs typeface="Times New Roman" panose="02020603050405020304" pitchFamily="18" charset="0"/>
              </a:rPr>
              <a:t> Collision.</a:t>
            </a:r>
          </a:p>
          <a:p>
            <a:r>
              <a:rPr lang="en-US" dirty="0">
                <a:latin typeface="Times New Roman" panose="02020603050405020304" pitchFamily="18" charset="0"/>
                <a:cs typeface="Times New Roman" panose="02020603050405020304" pitchFamily="18" charset="0"/>
              </a:rPr>
              <a:t>Google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cứu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cứu</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tiết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chạm</a:t>
            </a:r>
            <a:r>
              <a:rPr lang="en-US" dirty="0">
                <a:latin typeface="Times New Roman" panose="02020603050405020304" pitchFamily="18" charset="0"/>
                <a:cs typeface="Times New Roman" panose="02020603050405020304" pitchFamily="18" charset="0"/>
              </a:rPr>
              <a:t> SHA-1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SHAttered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tốn</a:t>
            </a:r>
            <a:r>
              <a:rPr lang="en-US" dirty="0">
                <a:latin typeface="Times New Roman" panose="02020603050405020304" pitchFamily="18" charset="0"/>
                <a:cs typeface="Times New Roman" panose="02020603050405020304" pitchFamily="18" charset="0"/>
              </a:rPr>
              <a:t> 110.000 USD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Amazon.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thuyết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hai</a:t>
            </a:r>
            <a:r>
              <a:rPr lang="en-US" dirty="0">
                <a:latin typeface="Times New Roman" panose="02020603050405020304" pitchFamily="18" charset="0"/>
                <a:cs typeface="Times New Roman" panose="02020603050405020304" pitchFamily="18" charset="0"/>
              </a:rPr>
              <a:t> PDF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băm</a:t>
            </a:r>
            <a:r>
              <a:rPr lang="en-US" dirty="0">
                <a:latin typeface="Times New Roman" panose="02020603050405020304" pitchFamily="18" charset="0"/>
                <a:cs typeface="Times New Roman" panose="02020603050405020304" pitchFamily="18" charset="0"/>
              </a:rPr>
              <a:t> SHA-1, </a:t>
            </a:r>
            <a:r>
              <a:rPr lang="en-US" dirty="0" err="1">
                <a:latin typeface="Times New Roman" panose="02020603050405020304" pitchFamily="18" charset="0"/>
                <a:cs typeface="Times New Roman" panose="02020603050405020304" pitchFamily="18" charset="0"/>
              </a:rPr>
              <a:t>nhưng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dung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Vì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di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sang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an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SHA-256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SHA-3.</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379177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1229D29-91C5-49B8-AB09-45FF02AD9EA0}"/>
              </a:ext>
            </a:extLst>
          </p:cNvPr>
          <p:cNvSpPr txBox="1">
            <a:spLocks/>
          </p:cNvSpPr>
          <p:nvPr/>
        </p:nvSpPr>
        <p:spPr>
          <a:xfrm>
            <a:off x="1409700" y="504825"/>
            <a:ext cx="9591675" cy="56721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4000" dirty="0" smtClean="0">
                <a:latin typeface="Times New Roman" panose="02020603050405020304" pitchFamily="18" charset="0"/>
                <a:cs typeface="Times New Roman" panose="02020603050405020304" pitchFamily="18" charset="0"/>
              </a:rPr>
              <a:t>SHA-256 </a:t>
            </a:r>
            <a:r>
              <a:rPr lang="en-US" sz="4000" dirty="0" err="1" smtClean="0">
                <a:latin typeface="Times New Roman" panose="02020603050405020304" pitchFamily="18" charset="0"/>
                <a:cs typeface="Times New Roman" panose="02020603050405020304" pitchFamily="18" charset="0"/>
              </a:rPr>
              <a:t>là</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gì</a:t>
            </a:r>
            <a:r>
              <a:rPr lang="en-US" sz="4000" dirty="0" smtClean="0">
                <a:latin typeface="Times New Roman" panose="02020603050405020304" pitchFamily="18" charset="0"/>
                <a:cs typeface="Times New Roman" panose="02020603050405020304" pitchFamily="18" charset="0"/>
              </a:rPr>
              <a:t>?</a:t>
            </a:r>
          </a:p>
          <a:p>
            <a:pPr marL="0" indent="0">
              <a:buFont typeface="Arial" panose="020B0604020202020204" pitchFamily="34" charset="0"/>
              <a:buNone/>
            </a:pPr>
            <a:r>
              <a:rPr lang="en-US" dirty="0" smtClean="0">
                <a:latin typeface="Times New Roman" panose="02020603050405020304" pitchFamily="18" charset="0"/>
                <a:cs typeface="Times New Roman" panose="02020603050405020304" pitchFamily="18" charset="0"/>
              </a:rPr>
              <a:t>	</a:t>
            </a:r>
          </a:p>
          <a:p>
            <a:pPr marL="0" indent="0">
              <a:buFont typeface="Arial" panose="020B0604020202020204" pitchFamily="34" charset="0"/>
              <a:buNone/>
            </a:pPr>
            <a:endParaRPr lang="en-US" dirty="0" smtClean="0">
              <a:latin typeface="Times New Roman" panose="02020603050405020304" pitchFamily="18" charset="0"/>
              <a:cs typeface="Times New Roman" panose="02020603050405020304" pitchFamily="18" charset="0"/>
            </a:endParaRPr>
          </a:p>
          <a:p>
            <a:pPr lvl="0" fontAlgn="base"/>
            <a:r>
              <a:rPr lang="en-US" dirty="0" smtClean="0">
                <a:latin typeface="Times New Roman" panose="02020603050405020304" pitchFamily="18" charset="0"/>
                <a:cs typeface="Times New Roman" panose="02020603050405020304" pitchFamily="18" charset="0"/>
              </a:rPr>
              <a:t>	</a:t>
            </a:r>
            <a:r>
              <a:rPr lang="vi-VN" dirty="0"/>
              <a:t>SHA-256 là Thuật toán băm bảo mật 256 bit và dùng để tạo ra các hàm băm không thể đảo ngược và duy nhất. Số lượng hàm băm có thể có càng lớn, thì xác suất để hai giá trị sẽ tạo ra cùng một giá trị băm càng nhỏ.</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515565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D23C0E-BCE2-46B1-A0CA-F4ED85DA64F8}"/>
              </a:ext>
            </a:extLst>
          </p:cNvPr>
          <p:cNvSpPr>
            <a:spLocks noGrp="1"/>
          </p:cNvSpPr>
          <p:nvPr>
            <p:ph idx="1"/>
          </p:nvPr>
        </p:nvSpPr>
        <p:spPr>
          <a:xfrm>
            <a:off x="1114424" y="647700"/>
            <a:ext cx="10096501" cy="5705475"/>
          </a:xfrm>
        </p:spPr>
        <p:txBody>
          <a:bodyPr>
            <a:normAutofit/>
          </a:bodyPr>
          <a:lstStyle/>
          <a:p>
            <a:pPr marL="0" indent="0" algn="ctr">
              <a:buNone/>
            </a:pPr>
            <a:r>
              <a:rPr lang="en-US" sz="4000" dirty="0" err="1">
                <a:latin typeface="Times New Roman" panose="02020603050405020304" pitchFamily="18" charset="0"/>
                <a:cs typeface="Times New Roman" panose="02020603050405020304" pitchFamily="18" charset="0"/>
              </a:rPr>
              <a:t>Ứng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dụng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của</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hàm</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băm</a:t>
            </a:r>
            <a:r>
              <a:rPr lang="en-US" sz="4000" dirty="0">
                <a:latin typeface="Times New Roman" panose="02020603050405020304" pitchFamily="18" charset="0"/>
                <a:cs typeface="Times New Roman" panose="02020603050405020304" pitchFamily="18" charset="0"/>
              </a:rPr>
              <a:t> </a:t>
            </a:r>
            <a:r>
              <a:rPr lang="en-US" sz="4000" dirty="0" smtClean="0">
                <a:latin typeface="Times New Roman" panose="02020603050405020304" pitchFamily="18" charset="0"/>
                <a:cs typeface="Times New Roman" panose="02020603050405020304" pitchFamily="18" charset="0"/>
              </a:rPr>
              <a:t>SHA-256</a:t>
            </a:r>
            <a:endParaRPr lang="en-US" sz="40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minh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vẹn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file, </a:t>
            </a:r>
            <a:r>
              <a:rPr lang="en-US" dirty="0" err="1">
                <a:latin typeface="Times New Roman" panose="02020603050405020304" pitchFamily="18" charset="0"/>
                <a:cs typeface="Times New Roman" panose="02020603050405020304" pitchFamily="18" charset="0"/>
              </a:rPr>
              <a:t>cũng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https,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thẻ</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nguồn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mềm</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66410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5125"/>
            <a:ext cx="10515600" cy="5811838"/>
          </a:xfrm>
        </p:spPr>
        <p:txBody>
          <a:bodyPr>
            <a:normAutofit/>
          </a:bodyPr>
          <a:lstStyle/>
          <a:p>
            <a:pPr marL="0" indent="0">
              <a:buNone/>
            </a:pPr>
            <a:r>
              <a:rPr lang="vi-VN" dirty="0"/>
              <a:t>SHA-256 là một trong những hàm băm kế tiếp cho SHA-1 và là một trong những hàm băm mạnh nhất hiện có. SHA-256 không phức tạp hơn nhiều so với mã SHA-1 và chưa bị xâm phạm theo bất kỳ cách nào. Khóa 256 bit làm cho nó trở thành đôi bạn tốt với AES</a:t>
            </a:r>
            <a:r>
              <a:rPr lang="vi-VN" dirty="0" smtClean="0"/>
              <a:t>.</a:t>
            </a:r>
            <a:endParaRPr lang="en-US" dirty="0" smtClean="0"/>
          </a:p>
          <a:p>
            <a:pPr marL="0" indent="0">
              <a:buNone/>
            </a:pPr>
            <a:r>
              <a:rPr lang="vi-VN" dirty="0"/>
              <a:t>SHA-256 là một phương pháp áp dụng tốt để lưu trữ mật khẩu người dùng, vì nó an toàn hơn MD5 hoặc SHA-1. Ngay cả khi nó an toàn hơn, nó vẫn được cân nhắc sử dụng thêm tùy chọn là Salt để cải thiện an ninh. Salt là một gia vị, một chuỗi mà bạn thêm vào mật khẩu của người dùng để làm cho nó để thêm độ dài dữ liệu và thêm các ký tự đặc biệt để tăng sự phức tạp khi muốn truy ngược nguồn gốc</a:t>
            </a:r>
            <a:endParaRPr lang="en-US" dirty="0"/>
          </a:p>
        </p:txBody>
      </p:sp>
    </p:spTree>
    <p:extLst>
      <p:ext uri="{BB962C8B-B14F-4D97-AF65-F5344CB8AC3E}">
        <p14:creationId xmlns:p14="http://schemas.microsoft.com/office/powerpoint/2010/main" val="160359786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A0142-6616-439C-B197-8D2DCD53DE06}"/>
              </a:ext>
            </a:extLst>
          </p:cNvPr>
          <p:cNvSpPr>
            <a:spLocks noGrp="1"/>
          </p:cNvSpPr>
          <p:nvPr>
            <p:ph idx="1"/>
          </p:nvPr>
        </p:nvSpPr>
        <p:spPr>
          <a:xfrm>
            <a:off x="1400174" y="571500"/>
            <a:ext cx="9563101" cy="5605463"/>
          </a:xfrm>
        </p:spPr>
        <p:txBody>
          <a:bodyPr>
            <a:normAutofit/>
          </a:bodyPr>
          <a:lstStyle/>
          <a:p>
            <a:pPr marL="0" indent="0" algn="ctr">
              <a:buNone/>
            </a:pPr>
            <a:r>
              <a:rPr lang="en-US" sz="4000" dirty="0" err="1">
                <a:latin typeface="Times New Roman" panose="02020603050405020304" pitchFamily="18" charset="0"/>
                <a:cs typeface="Times New Roman" panose="02020603050405020304" pitchFamily="18" charset="0"/>
              </a:rPr>
              <a:t>Giải</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thuật</a:t>
            </a:r>
            <a:r>
              <a:rPr lang="en-US" sz="4000" dirty="0">
                <a:latin typeface="Times New Roman" panose="02020603050405020304" pitchFamily="18" charset="0"/>
                <a:cs typeface="Times New Roman" panose="02020603050405020304" pitchFamily="18" charset="0"/>
              </a:rPr>
              <a:t> </a:t>
            </a:r>
            <a:r>
              <a:rPr lang="en-US" sz="4000" dirty="0" smtClean="0">
                <a:latin typeface="Times New Roman" panose="02020603050405020304" pitchFamily="18" charset="0"/>
                <a:cs typeface="Times New Roman" panose="02020603050405020304" pitchFamily="18" charset="0"/>
              </a:rPr>
              <a:t>SHA </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Nguyên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lý</a:t>
            </a:r>
            <a:endParaRPr lang="en-US" sz="4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5 </a:t>
            </a:r>
            <a:r>
              <a:rPr lang="en-US" dirty="0" err="1">
                <a:latin typeface="Times New Roman" panose="02020603050405020304" pitchFamily="18" charset="0"/>
                <a:cs typeface="Times New Roman" panose="02020603050405020304" pitchFamily="18" charset="0"/>
              </a:rPr>
              <a:t>bước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khối</a:t>
            </a:r>
            <a:r>
              <a:rPr lang="en-US" dirty="0">
                <a:latin typeface="Times New Roman" panose="02020603050405020304" pitchFamily="18" charset="0"/>
                <a:cs typeface="Times New Roman" panose="02020603050405020304" pitchFamily="18" charset="0"/>
              </a:rPr>
              <a:t> 512 bits:</a:t>
            </a:r>
          </a:p>
          <a:p>
            <a:pPr lvl="1"/>
            <a:r>
              <a:rPr lang="en-US" sz="2800" i="1" dirty="0" err="1">
                <a:latin typeface="Times New Roman" panose="02020603050405020304" pitchFamily="18" charset="0"/>
                <a:cs typeface="Times New Roman" panose="02020603050405020304" pitchFamily="18" charset="0"/>
              </a:rPr>
              <a:t>Bước</a:t>
            </a:r>
            <a:r>
              <a:rPr lang="en-US" sz="2800" i="1" dirty="0">
                <a:latin typeface="Times New Roman" panose="02020603050405020304" pitchFamily="18" charset="0"/>
                <a:cs typeface="Times New Roman" panose="02020603050405020304" pitchFamily="18" charset="0"/>
              </a:rPr>
              <a:t> 1</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nhồi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thêm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dữ</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liệu</a:t>
            </a:r>
            <a:endParaRPr lang="en-US" sz="2800" b="1"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điệp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nhồi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thêm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bits </a:t>
            </a:r>
            <a:r>
              <a:rPr lang="en-US" sz="2800" dirty="0" err="1">
                <a:latin typeface="Times New Roman" panose="02020603050405020304" pitchFamily="18" charset="0"/>
                <a:cs typeface="Times New Roman" panose="02020603050405020304" pitchFamily="18" charset="0"/>
              </a:rPr>
              <a:t>sao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dài</a:t>
            </a:r>
            <a:r>
              <a:rPr lang="en-US" sz="2800" dirty="0">
                <a:latin typeface="Times New Roman" panose="02020603050405020304" pitchFamily="18" charset="0"/>
                <a:cs typeface="Times New Roman" panose="02020603050405020304" pitchFamily="18" charset="0"/>
              </a:rPr>
              <a:t> </a:t>
            </a:r>
            <a:r>
              <a:rPr lang="en-US" sz="2800" b="1" i="1" dirty="0">
                <a:latin typeface="Times New Roman" panose="02020603050405020304" pitchFamily="18" charset="0"/>
                <a:cs typeface="Times New Roman" panose="02020603050405020304" pitchFamily="18" charset="0"/>
              </a:rPr>
              <a:t>I ≡ 448 mod 512</a:t>
            </a:r>
            <a:r>
              <a:rPr lang="en-US" sz="2800" dirty="0">
                <a:latin typeface="Times New Roman" panose="02020603050405020304" pitchFamily="18" charset="0"/>
                <a:cs typeface="Times New Roman" panose="02020603050405020304" pitchFamily="18" charset="0"/>
              </a:rPr>
              <a:t> hay </a:t>
            </a:r>
            <a:r>
              <a:rPr lang="en-US" sz="2800" b="1" i="1" dirty="0">
                <a:latin typeface="Times New Roman" panose="02020603050405020304" pitchFamily="18" charset="0"/>
                <a:cs typeface="Times New Roman" panose="02020603050405020304" pitchFamily="18" charset="0"/>
              </a:rPr>
              <a:t>I = n * 512 + 448</a:t>
            </a:r>
            <a:r>
              <a:rPr lang="en-US" sz="2800" dirty="0">
                <a:latin typeface="Times New Roman" panose="02020603050405020304" pitchFamily="18" charset="0"/>
                <a:cs typeface="Times New Roman" panose="02020603050405020304" pitchFamily="18" charset="0"/>
              </a:rPr>
              <a:t> (n, l </a:t>
            </a:r>
            <a:r>
              <a:rPr lang="en-US" sz="2800" dirty="0" err="1">
                <a:latin typeface="Times New Roman" panose="02020603050405020304" pitchFamily="18" charset="0"/>
                <a:cs typeface="Times New Roman" panose="02020603050405020304" pitchFamily="18" charset="0"/>
              </a:rPr>
              <a:t>nguyên</a:t>
            </a:r>
            <a:r>
              <a:rPr lang="en-US" sz="2800" dirty="0">
                <a:latin typeface="Times New Roman" panose="02020603050405020304" pitchFamily="18" charset="0"/>
                <a:cs typeface="Times New Roman" panose="02020603050405020304" pitchFamily="18" charset="0"/>
              </a:rPr>
              <a:t>)</a:t>
            </a:r>
          </a:p>
          <a:p>
            <a:pPr lvl="2">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điệp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luôn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luôn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nhồi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thêm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endParaRPr lang="en-US" sz="28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bits </a:t>
            </a:r>
            <a:r>
              <a:rPr lang="en-US" sz="2800" dirty="0" err="1">
                <a:latin typeface="Times New Roman" panose="02020603050405020304" pitchFamily="18" charset="0"/>
                <a:cs typeface="Times New Roman" panose="02020603050405020304" pitchFamily="18" charset="0"/>
              </a:rPr>
              <a:t>nhồi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thêm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nằm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khoảng</a:t>
            </a:r>
            <a:r>
              <a:rPr lang="en-US" sz="2800" dirty="0">
                <a:latin typeface="Times New Roman" panose="02020603050405020304" pitchFamily="18" charset="0"/>
                <a:cs typeface="Times New Roman" panose="02020603050405020304" pitchFamily="18" charset="0"/>
              </a:rPr>
              <a:t> 1 </a:t>
            </a:r>
            <a:r>
              <a:rPr lang="en-US" sz="2800" dirty="0" err="1">
                <a:latin typeface="Times New Roman" panose="02020603050405020304" pitchFamily="18" charset="0"/>
                <a:cs typeface="Times New Roman" panose="02020603050405020304" pitchFamily="18" charset="0"/>
              </a:rPr>
              <a:t>đến</a:t>
            </a:r>
            <a:r>
              <a:rPr lang="en-US" sz="2800" dirty="0">
                <a:latin typeface="Times New Roman" panose="02020603050405020304" pitchFamily="18" charset="0"/>
                <a:cs typeface="Times New Roman" panose="02020603050405020304" pitchFamily="18" charset="0"/>
              </a:rPr>
              <a:t> 512</a:t>
            </a:r>
          </a:p>
          <a:p>
            <a:pPr lvl="2">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nhồi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thêm</a:t>
            </a:r>
            <a:r>
              <a:rPr lang="en-US" sz="2800" dirty="0">
                <a:latin typeface="Times New Roman" panose="02020603050405020304" pitchFamily="18" charset="0"/>
                <a:cs typeface="Times New Roman" panose="02020603050405020304" pitchFamily="18" charset="0"/>
              </a:rPr>
              <a:t> bao </a:t>
            </a:r>
            <a:r>
              <a:rPr lang="en-US" sz="2800" dirty="0" err="1">
                <a:latin typeface="Times New Roman" panose="02020603050405020304" pitchFamily="18" charset="0"/>
                <a:cs typeface="Times New Roman" panose="02020603050405020304" pitchFamily="18" charset="0"/>
              </a:rPr>
              <a:t>gồm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bit 1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theo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bit 0.</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248524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0756D8F-D5CD-4D62-A665-2829E913B2D1}"/>
                  </a:ext>
                </a:extLst>
              </p:cNvPr>
              <p:cNvSpPr>
                <a:spLocks noGrp="1"/>
              </p:cNvSpPr>
              <p:nvPr>
                <p:ph idx="1"/>
              </p:nvPr>
            </p:nvSpPr>
            <p:spPr>
              <a:xfrm>
                <a:off x="1143000" y="619124"/>
                <a:ext cx="10144125" cy="5648325"/>
              </a:xfrm>
            </p:spPr>
            <p:txBody>
              <a:bodyPr>
                <a:normAutofit/>
              </a:bodyPr>
              <a:lstStyle/>
              <a:p>
                <a:pPr marL="0" indent="0" algn="ctr">
                  <a:buNone/>
                </a:pPr>
                <a:r>
                  <a:rPr lang="en-US" sz="4000" dirty="0" err="1">
                    <a:latin typeface="Times New Roman" panose="02020603050405020304" pitchFamily="18" charset="0"/>
                    <a:cs typeface="Times New Roman" panose="02020603050405020304" pitchFamily="18" charset="0"/>
                  </a:rPr>
                  <a:t>Giải</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thuật</a:t>
                </a:r>
                <a:r>
                  <a:rPr lang="en-US" sz="4000" dirty="0">
                    <a:latin typeface="Times New Roman" panose="02020603050405020304" pitchFamily="18" charset="0"/>
                    <a:cs typeface="Times New Roman" panose="02020603050405020304" pitchFamily="18" charset="0"/>
                  </a:rPr>
                  <a:t> </a:t>
                </a:r>
                <a:r>
                  <a:rPr lang="en-US" sz="4000" dirty="0" smtClean="0">
                    <a:latin typeface="Times New Roman" panose="02020603050405020304" pitchFamily="18" charset="0"/>
                    <a:cs typeface="Times New Roman" panose="02020603050405020304" pitchFamily="18" charset="0"/>
                  </a:rPr>
                  <a:t>SHA </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Nguyên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lý</a:t>
                </a:r>
                <a:endParaRPr lang="en-US" sz="4000" dirty="0">
                  <a:latin typeface="Times New Roman" panose="02020603050405020304" pitchFamily="18" charset="0"/>
                  <a:cs typeface="Times New Roman" panose="02020603050405020304" pitchFamily="18" charset="0"/>
                </a:endParaRPr>
              </a:p>
              <a:p>
                <a:pPr lvl="1"/>
                <a:r>
                  <a:rPr lang="en-US" sz="2800" dirty="0" err="1">
                    <a:latin typeface="Times New Roman" panose="02020603050405020304" pitchFamily="18" charset="0"/>
                    <a:cs typeface="Times New Roman" panose="02020603050405020304" pitchFamily="18" charset="0"/>
                  </a:rPr>
                  <a:t>Bước</a:t>
                </a:r>
                <a:r>
                  <a:rPr lang="en-US" sz="2800" dirty="0">
                    <a:latin typeface="Times New Roman" panose="02020603050405020304" pitchFamily="18" charset="0"/>
                    <a:cs typeface="Times New Roman" panose="02020603050405020304" pitchFamily="18" charset="0"/>
                  </a:rPr>
                  <a:t> 2: </a:t>
                </a:r>
                <a:r>
                  <a:rPr lang="en-US" sz="2800" dirty="0" err="1">
                    <a:latin typeface="Times New Roman" panose="02020603050405020304" pitchFamily="18" charset="0"/>
                    <a:cs typeface="Times New Roman" panose="02020603050405020304" pitchFamily="18" charset="0"/>
                  </a:rPr>
                  <a:t>thêm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dài</a:t>
                </a:r>
                <a:endParaRPr lang="en-US" sz="28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dài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ban </a:t>
                </a:r>
                <a:r>
                  <a:rPr lang="en-US" sz="2800" dirty="0" err="1">
                    <a:latin typeface="Times New Roman" panose="02020603050405020304" pitchFamily="18" charset="0"/>
                    <a:cs typeface="Times New Roman" panose="02020603050405020304" pitchFamily="18" charset="0"/>
                  </a:rPr>
                  <a:t>đầu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biễu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diễn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dưới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phân</a:t>
                </a:r>
                <a:r>
                  <a:rPr lang="en-US" sz="2800" dirty="0">
                    <a:latin typeface="Times New Roman" panose="02020603050405020304" pitchFamily="18" charset="0"/>
                    <a:cs typeface="Times New Roman" panose="02020603050405020304" pitchFamily="18" charset="0"/>
                  </a:rPr>
                  <a:t> 64-bit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thêm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cuối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chuỗi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bước</a:t>
                </a:r>
                <a:r>
                  <a:rPr lang="en-US" sz="2800" dirty="0">
                    <a:latin typeface="Times New Roman" panose="02020603050405020304" pitchFamily="18" charset="0"/>
                    <a:cs typeface="Times New Roman" panose="02020603050405020304" pitchFamily="18" charset="0"/>
                  </a:rPr>
                  <a:t> 1</a:t>
                </a:r>
              </a:p>
              <a:p>
                <a:pPr lvl="2">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dài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biểu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diễn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dưới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phân</a:t>
                </a:r>
                <a:r>
                  <a:rPr lang="en-US" sz="2800" dirty="0">
                    <a:latin typeface="Times New Roman" panose="02020603050405020304" pitchFamily="18" charset="0"/>
                    <a:cs typeface="Times New Roman" panose="02020603050405020304" pitchFamily="18" charset="0"/>
                  </a:rPr>
                  <a:t> 64-bit </a:t>
                </a:r>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dấu</a:t>
                </a:r>
                <a:endParaRPr lang="en-US" sz="28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2 </a:t>
                </a:r>
                <a:r>
                  <a:rPr lang="en-US" sz="2800" dirty="0" err="1">
                    <a:latin typeface="Times New Roman" panose="02020603050405020304" pitchFamily="18" charset="0"/>
                    <a:cs typeface="Times New Roman" panose="02020603050405020304" pitchFamily="18" charset="0"/>
                  </a:rPr>
                  <a:t>bước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đầu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dài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bội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512. </a:t>
                </a:r>
                <a:r>
                  <a:rPr lang="en-US" sz="2800" dirty="0" err="1">
                    <a:latin typeface="Times New Roman" panose="02020603050405020304" pitchFamily="18" charset="0"/>
                    <a:cs typeface="Times New Roman" panose="02020603050405020304" pitchFamily="18" charset="0"/>
                  </a:rPr>
                  <a:t>Khối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biểu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diễn</a:t>
                </a:r>
                <a:r>
                  <a:rPr lang="en-US" sz="2800" dirty="0">
                    <a:latin typeface="Times New Roman" panose="02020603050405020304" pitchFamily="18" charset="0"/>
                    <a:cs typeface="Times New Roman" panose="02020603050405020304" pitchFamily="18" charset="0"/>
                  </a:rPr>
                  <a:t>:</a:t>
                </a:r>
              </a:p>
              <a:p>
                <a:pPr lvl="2">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Bằng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dãy</a:t>
                </a:r>
                <a:r>
                  <a:rPr lang="en-US" sz="2800" dirty="0">
                    <a:latin typeface="Times New Roman" panose="02020603050405020304" pitchFamily="18" charset="0"/>
                    <a:cs typeface="Times New Roman" panose="02020603050405020304" pitchFamily="18" charset="0"/>
                  </a:rPr>
                  <a:t> L </a:t>
                </a:r>
                <a:r>
                  <a:rPr lang="en-US" sz="2800" dirty="0" err="1">
                    <a:latin typeface="Times New Roman" panose="02020603050405020304" pitchFamily="18" charset="0"/>
                    <a:cs typeface="Times New Roman" panose="02020603050405020304" pitchFamily="18" charset="0"/>
                  </a:rPr>
                  <a:t>khối</a:t>
                </a:r>
                <a:r>
                  <a:rPr lang="en-US" sz="2800" dirty="0">
                    <a:latin typeface="Times New Roman" panose="02020603050405020304" pitchFamily="18" charset="0"/>
                    <a:cs typeface="Times New Roman" panose="02020603050405020304" pitchFamily="18" charset="0"/>
                  </a:rPr>
                  <a:t> 512-bit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𝑌</m:t>
                        </m:r>
                      </m:e>
                      <m:sub>
                        <m:r>
                          <a:rPr lang="en-US" sz="2800" i="1">
                            <a:latin typeface="Cambria Math" panose="02040503050406030204" pitchFamily="18" charset="0"/>
                          </a:rPr>
                          <m:t>0</m:t>
                        </m:r>
                      </m:sub>
                    </m:sSub>
                  </m:oMath>
                </a14:m>
                <a:r>
                  <a:rPr lang="en-US"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i="1">
                            <a:latin typeface="Cambria Math" panose="02040503050406030204" pitchFamily="18" charset="0"/>
                          </a:rPr>
                          <m:t>𝑌</m:t>
                        </m:r>
                      </m:e>
                      <m:sub>
                        <m:r>
                          <a:rPr lang="en-US" sz="2800" i="1">
                            <a:latin typeface="Cambria Math" panose="02040503050406030204" pitchFamily="18" charset="0"/>
                          </a:rPr>
                          <m:t>1</m:t>
                        </m:r>
                      </m:sub>
                    </m:sSub>
                  </m:oMath>
                </a14:m>
                <a:r>
                  <a:rPr lang="en-US"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𝑌</m:t>
                        </m:r>
                      </m:e>
                      <m:sub>
                        <m:r>
                          <a:rPr lang="en-US" sz="2800" i="1">
                            <a:latin typeface="Cambria Math" panose="02040503050406030204" pitchFamily="18" charset="0"/>
                          </a:rPr>
                          <m:t>𝐿</m:t>
                        </m:r>
                        <m:r>
                          <a:rPr lang="en-US" sz="2800" i="1">
                            <a:latin typeface="Cambria Math" panose="02040503050406030204" pitchFamily="18" charset="0"/>
                          </a:rPr>
                          <m:t>−1</m:t>
                        </m:r>
                      </m:sub>
                    </m:sSub>
                  </m:oMath>
                </a14:m>
                <a:r>
                  <a:rPr lang="en-US" sz="2800" dirty="0">
                    <a:latin typeface="Times New Roman" panose="02020603050405020304" pitchFamily="18" charset="0"/>
                    <a:cs typeface="Times New Roman" panose="02020603050405020304" pitchFamily="18" charset="0"/>
                  </a:rPr>
                  <a:t>.</a:t>
                </a:r>
              </a:p>
              <a:p>
                <a:pPr lvl="2">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Bằng</a:t>
                </a:r>
                <a:r>
                  <a:rPr lang="en-US" sz="2800" dirty="0">
                    <a:latin typeface="Times New Roman" panose="02020603050405020304" pitchFamily="18" charset="0"/>
                    <a:cs typeface="Times New Roman" panose="02020603050405020304" pitchFamily="18" charset="0"/>
                  </a:rPr>
                  <a:t> 1 </a:t>
                </a:r>
                <a:r>
                  <a:rPr lang="en-US" sz="2800" dirty="0" err="1">
                    <a:latin typeface="Times New Roman" panose="02020603050405020304" pitchFamily="18" charset="0"/>
                    <a:cs typeface="Times New Roman" panose="02020603050405020304" pitchFamily="18" charset="0"/>
                  </a:rPr>
                  <a:t>dãy</a:t>
                </a:r>
                <a:r>
                  <a:rPr lang="en-US" sz="2800" dirty="0">
                    <a:latin typeface="Times New Roman" panose="02020603050405020304" pitchFamily="18" charset="0"/>
                    <a:cs typeface="Times New Roman" panose="02020603050405020304" pitchFamily="18" charset="0"/>
                  </a:rPr>
                  <a:t> n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(word) 32-bit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𝑀</m:t>
                        </m:r>
                      </m:e>
                      <m:sub>
                        <m:r>
                          <a:rPr lang="en-US" sz="2800" i="1">
                            <a:latin typeface="Cambria Math" panose="02040503050406030204" pitchFamily="18" charset="0"/>
                          </a:rPr>
                          <m:t>0</m:t>
                        </m:r>
                      </m:sub>
                    </m:sSub>
                  </m:oMath>
                </a14:m>
                <a:r>
                  <a:rPr lang="en-US"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𝑀</m:t>
                        </m:r>
                      </m:e>
                      <m:sub>
                        <m:r>
                          <a:rPr lang="en-US" sz="2800" i="1">
                            <a:latin typeface="Cambria Math" panose="02040503050406030204" pitchFamily="18" charset="0"/>
                          </a:rPr>
                          <m:t>1</m:t>
                        </m:r>
                      </m:sub>
                    </m:sSub>
                  </m:oMath>
                </a14:m>
                <a:r>
                  <a:rPr lang="en-US"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𝑀</m:t>
                        </m:r>
                      </m:e>
                      <m:sub>
                        <m:r>
                          <a:rPr lang="en-US" sz="2800" i="1">
                            <a:latin typeface="Cambria Math" panose="02040503050406030204" pitchFamily="18" charset="0"/>
                          </a:rPr>
                          <m:t>𝑁</m:t>
                        </m:r>
                        <m:r>
                          <a:rPr lang="en-US" sz="2800" i="1">
                            <a:latin typeface="Cambria Math" panose="02040503050406030204" pitchFamily="18" charset="0"/>
                          </a:rPr>
                          <m:t>−1</m:t>
                        </m:r>
                      </m:sub>
                    </m:sSub>
                  </m:oMath>
                </a14:m>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Vậy</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N = L*16</a:t>
                </a:r>
                <a:endParaRPr lang="en-US" sz="28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lgn="ctr">
                  <a:buNone/>
                </a:pPr>
                <a:endParaRPr lang="en-US" dirty="0"/>
              </a:p>
            </p:txBody>
          </p:sp>
        </mc:Choice>
        <mc:Fallback>
          <p:sp>
            <p:nvSpPr>
              <p:cNvPr id="3" name="Content Placeholder 2">
                <a:extLst>
                  <a:ext uri="{FF2B5EF4-FFF2-40B4-BE49-F238E27FC236}">
                    <a16:creationId xmlns:a16="http://schemas.microsoft.com/office/drawing/2014/main" id="{10756D8F-D5CD-4D62-A665-2829E913B2D1}"/>
                  </a:ext>
                </a:extLst>
              </p:cNvPr>
              <p:cNvSpPr>
                <a:spLocks noGrp="1" noRot="1" noChangeAspect="1" noMove="1" noResize="1" noEditPoints="1" noAdjustHandles="1" noChangeArrowheads="1" noChangeShapeType="1" noTextEdit="1"/>
              </p:cNvSpPr>
              <p:nvPr>
                <p:ph idx="1"/>
              </p:nvPr>
            </p:nvSpPr>
            <p:spPr>
              <a:xfrm>
                <a:off x="1143000" y="619124"/>
                <a:ext cx="10144125" cy="5648325"/>
              </a:xfrm>
              <a:blipFill>
                <a:blip r:embed="rId2"/>
                <a:stretch>
                  <a:fillRect t="-1944" r="-841"/>
                </a:stretch>
              </a:blipFill>
            </p:spPr>
            <p:txBody>
              <a:bodyPr/>
              <a:lstStyle/>
              <a:p>
                <a:r>
                  <a:rPr lang="en-US">
                    <a:noFill/>
                  </a:rPr>
                  <a:t> </a:t>
                </a:r>
              </a:p>
            </p:txBody>
          </p:sp>
        </mc:Fallback>
      </mc:AlternateContent>
    </p:spTree>
    <p:extLst>
      <p:ext uri="{BB962C8B-B14F-4D97-AF65-F5344CB8AC3E}">
        <p14:creationId xmlns:p14="http://schemas.microsoft.com/office/powerpoint/2010/main" val="65796477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1DB94E-E8AB-4691-A2B1-A2D0F41E50A2}"/>
              </a:ext>
            </a:extLst>
          </p:cNvPr>
          <p:cNvSpPr>
            <a:spLocks noGrp="1"/>
          </p:cNvSpPr>
          <p:nvPr>
            <p:ph idx="1"/>
          </p:nvPr>
        </p:nvSpPr>
        <p:spPr>
          <a:xfrm>
            <a:off x="1571625" y="704850"/>
            <a:ext cx="9334500" cy="5472113"/>
          </a:xfrm>
        </p:spPr>
        <p:txBody>
          <a:bodyPr>
            <a:normAutofit fontScale="70000" lnSpcReduction="20000"/>
          </a:bodyPr>
          <a:lstStyle/>
          <a:p>
            <a:pPr marL="0" indent="0" algn="ctr">
              <a:buNone/>
            </a:pPr>
            <a:r>
              <a:rPr lang="en-US" sz="5200" dirty="0" err="1">
                <a:latin typeface="Times New Roman" panose="02020603050405020304" pitchFamily="18" charset="0"/>
                <a:cs typeface="Times New Roman" panose="02020603050405020304" pitchFamily="18" charset="0"/>
              </a:rPr>
              <a:t>Giải</a:t>
            </a:r>
            <a:r>
              <a:rPr lang="en-US" sz="5200" dirty="0">
                <a:latin typeface="Times New Roman" panose="02020603050405020304" pitchFamily="18" charset="0"/>
                <a:cs typeface="Times New Roman" panose="02020603050405020304" pitchFamily="18" charset="0"/>
              </a:rPr>
              <a:t> </a:t>
            </a:r>
            <a:r>
              <a:rPr lang="en-US" sz="5200" dirty="0" err="1">
                <a:latin typeface="Times New Roman" panose="02020603050405020304" pitchFamily="18" charset="0"/>
                <a:cs typeface="Times New Roman" panose="02020603050405020304" pitchFamily="18" charset="0"/>
              </a:rPr>
              <a:t>thuật</a:t>
            </a:r>
            <a:r>
              <a:rPr lang="en-US" sz="5200" dirty="0">
                <a:latin typeface="Times New Roman" panose="02020603050405020304" pitchFamily="18" charset="0"/>
                <a:cs typeface="Times New Roman" panose="02020603050405020304" pitchFamily="18" charset="0"/>
              </a:rPr>
              <a:t> </a:t>
            </a:r>
            <a:r>
              <a:rPr lang="en-US" sz="5200" dirty="0" smtClean="0">
                <a:latin typeface="Times New Roman" panose="02020603050405020304" pitchFamily="18" charset="0"/>
                <a:cs typeface="Times New Roman" panose="02020603050405020304" pitchFamily="18" charset="0"/>
              </a:rPr>
              <a:t>SHA </a:t>
            </a:r>
            <a:r>
              <a:rPr lang="en-US" sz="5200" dirty="0">
                <a:latin typeface="Times New Roman" panose="02020603050405020304" pitchFamily="18" charset="0"/>
                <a:cs typeface="Times New Roman" panose="02020603050405020304" pitchFamily="18" charset="0"/>
              </a:rPr>
              <a:t>– </a:t>
            </a:r>
            <a:r>
              <a:rPr lang="en-US" sz="5200" dirty="0" err="1">
                <a:latin typeface="Times New Roman" panose="02020603050405020304" pitchFamily="18" charset="0"/>
                <a:cs typeface="Times New Roman" panose="02020603050405020304" pitchFamily="18" charset="0"/>
              </a:rPr>
              <a:t>Nguyên</a:t>
            </a:r>
            <a:r>
              <a:rPr lang="en-US" sz="5200" dirty="0">
                <a:latin typeface="Times New Roman" panose="02020603050405020304" pitchFamily="18" charset="0"/>
                <a:cs typeface="Times New Roman" panose="02020603050405020304" pitchFamily="18" charset="0"/>
              </a:rPr>
              <a:t> </a:t>
            </a:r>
            <a:r>
              <a:rPr lang="en-US" sz="5200" dirty="0" err="1">
                <a:latin typeface="Times New Roman" panose="02020603050405020304" pitchFamily="18" charset="0"/>
                <a:cs typeface="Times New Roman" panose="02020603050405020304" pitchFamily="18" charset="0"/>
              </a:rPr>
              <a:t>lý</a:t>
            </a:r>
            <a:endParaRPr lang="en-US" sz="5200" dirty="0">
              <a:latin typeface="Times New Roman" panose="02020603050405020304" pitchFamily="18" charset="0"/>
              <a:cs typeface="Times New Roman" panose="02020603050405020304" pitchFamily="18" charset="0"/>
            </a:endParaRPr>
          </a:p>
          <a:p>
            <a:pPr lvl="1"/>
            <a:r>
              <a:rPr lang="en-US" sz="3400" dirty="0" err="1">
                <a:latin typeface="Times New Roman" panose="02020603050405020304" pitchFamily="18" charset="0"/>
                <a:cs typeface="Times New Roman" panose="02020603050405020304" pitchFamily="18" charset="0"/>
              </a:rPr>
              <a:t>Bước</a:t>
            </a:r>
            <a:r>
              <a:rPr lang="en-US" sz="3400" dirty="0">
                <a:latin typeface="Times New Roman" panose="02020603050405020304" pitchFamily="18" charset="0"/>
                <a:cs typeface="Times New Roman" panose="02020603050405020304" pitchFamily="18" charset="0"/>
              </a:rPr>
              <a:t> 3: </a:t>
            </a:r>
            <a:r>
              <a:rPr lang="en-US" sz="3400" b="1" dirty="0" err="1">
                <a:latin typeface="Times New Roman" panose="02020603050405020304" pitchFamily="18" charset="0"/>
                <a:cs typeface="Times New Roman" panose="02020603050405020304" pitchFamily="18" charset="0"/>
              </a:rPr>
              <a:t>khởi</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tạo</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bộ</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đệm</a:t>
            </a:r>
            <a:r>
              <a:rPr lang="en-US" sz="3400" b="1" dirty="0">
                <a:latin typeface="Times New Roman" panose="02020603050405020304" pitchFamily="18" charset="0"/>
                <a:cs typeface="Times New Roman" panose="02020603050405020304" pitchFamily="18" charset="0"/>
              </a:rPr>
              <a:t> MD</a:t>
            </a:r>
            <a:r>
              <a:rPr lang="en-US" sz="3400" dirty="0">
                <a:latin typeface="Times New Roman" panose="02020603050405020304" pitchFamily="18" charset="0"/>
                <a:cs typeface="Times New Roman" panose="02020603050405020304" pitchFamily="18" charset="0"/>
              </a:rPr>
              <a:t> (MD buffer)</a:t>
            </a:r>
          </a:p>
          <a:p>
            <a:pPr lvl="2">
              <a:buFont typeface="Wingdings" panose="05000000000000000000" pitchFamily="2" charset="2"/>
              <a:buChar char="Ø"/>
            </a:pPr>
            <a:r>
              <a:rPr lang="en-US" sz="2600" dirty="0" err="1">
                <a:latin typeface="Times New Roman" panose="02020603050405020304" pitchFamily="18" charset="0"/>
                <a:cs typeface="Times New Roman" panose="02020603050405020304" pitchFamily="18" charset="0"/>
              </a:rPr>
              <a:t>Một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bộ</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đệm</a:t>
            </a:r>
            <a:r>
              <a:rPr lang="en-US" sz="2600" dirty="0">
                <a:latin typeface="Times New Roman" panose="02020603050405020304" pitchFamily="18" charset="0"/>
                <a:cs typeface="Times New Roman" panose="02020603050405020304" pitchFamily="18" charset="0"/>
              </a:rPr>
              <a:t> 160-bit </a:t>
            </a:r>
            <a:r>
              <a:rPr lang="en-US" sz="2600" dirty="0" err="1">
                <a:latin typeface="Times New Roman" panose="02020603050405020304" pitchFamily="18" charset="0"/>
                <a:cs typeface="Times New Roman" panose="02020603050405020304" pitchFamily="18" charset="0"/>
              </a:rPr>
              <a:t>được</a:t>
            </a:r>
            <a:r>
              <a:rPr lang="en-US" sz="2600" dirty="0">
                <a:latin typeface="Times New Roman" panose="02020603050405020304" pitchFamily="18" charset="0"/>
                <a:cs typeface="Times New Roman" panose="02020603050405020304" pitchFamily="18" charset="0"/>
              </a:rPr>
              <a:t> dung </a:t>
            </a:r>
            <a:r>
              <a:rPr lang="en-US" sz="2600" dirty="0" err="1">
                <a:latin typeface="Times New Roman" panose="02020603050405020304" pitchFamily="18" charset="0"/>
                <a:cs typeface="Times New Roman" panose="02020603050405020304" pitchFamily="18" charset="0"/>
              </a:rPr>
              <a:t>lưu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trữ</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giá</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trị</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băm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trung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gian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kết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quả</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Bộ</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đệm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được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biểu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diễn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bằng</a:t>
            </a:r>
            <a:r>
              <a:rPr lang="en-US" sz="2600" dirty="0">
                <a:latin typeface="Times New Roman" panose="02020603050405020304" pitchFamily="18" charset="0"/>
                <a:cs typeface="Times New Roman" panose="02020603050405020304" pitchFamily="18" charset="0"/>
              </a:rPr>
              <a:t> 5 </a:t>
            </a:r>
            <a:r>
              <a:rPr lang="en-US" sz="2600" dirty="0" err="1">
                <a:latin typeface="Times New Roman" panose="02020603050405020304" pitchFamily="18" charset="0"/>
                <a:cs typeface="Times New Roman" panose="02020603050405020304" pitchFamily="18" charset="0"/>
              </a:rPr>
              <a:t>thanh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ghi</a:t>
            </a:r>
            <a:r>
              <a:rPr lang="en-US" sz="2600" dirty="0">
                <a:latin typeface="Times New Roman" panose="02020603050405020304" pitchFamily="18" charset="0"/>
                <a:cs typeface="Times New Roman" panose="02020603050405020304" pitchFamily="18" charset="0"/>
              </a:rPr>
              <a:t> 32-bit </a:t>
            </a:r>
            <a:r>
              <a:rPr lang="en-US" sz="2600" dirty="0" err="1">
                <a:latin typeface="Times New Roman" panose="02020603050405020304" pitchFamily="18" charset="0"/>
                <a:cs typeface="Times New Roman" panose="02020603050405020304" pitchFamily="18" charset="0"/>
              </a:rPr>
              <a:t>với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giá</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trị</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khởi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tạo</a:t>
            </a:r>
            <a:r>
              <a:rPr lang="en-US" sz="2600" dirty="0">
                <a:latin typeface="Times New Roman" panose="02020603050405020304" pitchFamily="18" charset="0"/>
                <a:cs typeface="Times New Roman" panose="02020603050405020304" pitchFamily="18" charset="0"/>
              </a:rPr>
              <a:t> ở </a:t>
            </a:r>
            <a:r>
              <a:rPr lang="en-US" sz="2600" dirty="0" err="1">
                <a:latin typeface="Times New Roman" panose="02020603050405020304" pitchFamily="18" charset="0"/>
                <a:cs typeface="Times New Roman" panose="02020603050405020304" pitchFamily="18" charset="0"/>
              </a:rPr>
              <a:t>dạng</a:t>
            </a:r>
            <a:r>
              <a:rPr lang="en-US" sz="2600" dirty="0">
                <a:latin typeface="Times New Roman" panose="02020603050405020304" pitchFamily="18" charset="0"/>
                <a:cs typeface="Times New Roman" panose="02020603050405020304" pitchFamily="18" charset="0"/>
              </a:rPr>
              <a:t> big-endian (byte </a:t>
            </a:r>
            <a:r>
              <a:rPr lang="en-US" sz="2600" dirty="0" err="1">
                <a:latin typeface="Times New Roman" panose="02020603050405020304" pitchFamily="18" charset="0"/>
                <a:cs typeface="Times New Roman" panose="02020603050405020304" pitchFamily="18" charset="0"/>
              </a:rPr>
              <a:t>có</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trọng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số</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lớn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nhất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trong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từ</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nằm</a:t>
            </a:r>
            <a:r>
              <a:rPr lang="en-US" sz="2600" dirty="0">
                <a:latin typeface="Times New Roman" panose="02020603050405020304" pitchFamily="18" charset="0"/>
                <a:cs typeface="Times New Roman" panose="02020603050405020304" pitchFamily="18" charset="0"/>
              </a:rPr>
              <a:t> ở </a:t>
            </a:r>
            <a:r>
              <a:rPr lang="en-US" sz="2600" dirty="0" err="1">
                <a:latin typeface="Times New Roman" panose="02020603050405020304" pitchFamily="18" charset="0"/>
                <a:cs typeface="Times New Roman" panose="02020603050405020304" pitchFamily="18" charset="0"/>
              </a:rPr>
              <a:t>địa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chỉ</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thấp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nhất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như</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sau</a:t>
            </a:r>
            <a:r>
              <a:rPr lang="en-US" sz="2600" dirty="0">
                <a:latin typeface="Times New Roman" panose="02020603050405020304" pitchFamily="18" charset="0"/>
                <a:cs typeface="Times New Roman" panose="02020603050405020304" pitchFamily="18" charset="0"/>
              </a:rPr>
              <a:t>:</a:t>
            </a:r>
          </a:p>
          <a:p>
            <a:pPr lvl="3">
              <a:buFont typeface="Courier New" panose="02070309020205020404" pitchFamily="49" charset="0"/>
              <a:buChar char="o"/>
            </a:pPr>
            <a:r>
              <a:rPr lang="en-US" sz="2300" dirty="0">
                <a:latin typeface="Times New Roman" panose="02020603050405020304" pitchFamily="18" charset="0"/>
                <a:cs typeface="Times New Roman" panose="02020603050405020304" pitchFamily="18" charset="0"/>
              </a:rPr>
              <a:t>A = 01 23 45 67</a:t>
            </a:r>
          </a:p>
          <a:p>
            <a:pPr lvl="3">
              <a:buFont typeface="Courier New" panose="02070309020205020404" pitchFamily="49" charset="0"/>
              <a:buChar char="o"/>
            </a:pPr>
            <a:r>
              <a:rPr lang="en-US" sz="2300" dirty="0">
                <a:latin typeface="Times New Roman" panose="02020603050405020304" pitchFamily="18" charset="0"/>
                <a:cs typeface="Times New Roman" panose="02020603050405020304" pitchFamily="18" charset="0"/>
              </a:rPr>
              <a:t>B = 89 AB CD EF</a:t>
            </a:r>
          </a:p>
          <a:p>
            <a:pPr lvl="3">
              <a:buFont typeface="Courier New" panose="02070309020205020404" pitchFamily="49" charset="0"/>
              <a:buChar char="o"/>
            </a:pPr>
            <a:r>
              <a:rPr lang="en-US" sz="2300" dirty="0">
                <a:latin typeface="Times New Roman" panose="02020603050405020304" pitchFamily="18" charset="0"/>
                <a:cs typeface="Times New Roman" panose="02020603050405020304" pitchFamily="18" charset="0"/>
              </a:rPr>
              <a:t>C = FE DC BA 98</a:t>
            </a:r>
          </a:p>
          <a:p>
            <a:pPr lvl="3">
              <a:buFont typeface="Courier New" panose="02070309020205020404" pitchFamily="49" charset="0"/>
              <a:buChar char="o"/>
            </a:pPr>
            <a:r>
              <a:rPr lang="en-US" sz="2300" dirty="0">
                <a:latin typeface="Times New Roman" panose="02020603050405020304" pitchFamily="18" charset="0"/>
                <a:cs typeface="Times New Roman" panose="02020603050405020304" pitchFamily="18" charset="0"/>
              </a:rPr>
              <a:t>D = 76 54 32 10</a:t>
            </a:r>
          </a:p>
          <a:p>
            <a:pPr lvl="3">
              <a:buFont typeface="Courier New" panose="02070309020205020404" pitchFamily="49" charset="0"/>
              <a:buChar char="o"/>
            </a:pPr>
            <a:r>
              <a:rPr lang="en-US" sz="2300" dirty="0">
                <a:latin typeface="Times New Roman" panose="02020603050405020304" pitchFamily="18" charset="0"/>
                <a:cs typeface="Times New Roman" panose="02020603050405020304" pitchFamily="18" charset="0"/>
              </a:rPr>
              <a:t>E = C3 D2 E1 F0</a:t>
            </a:r>
          </a:p>
          <a:p>
            <a:pPr lvl="2">
              <a:buFont typeface="Wingdings" panose="05000000000000000000" pitchFamily="2" charset="2"/>
              <a:buChar char="Ø"/>
            </a:pP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giá</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trị</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này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tương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đương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với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từ</a:t>
            </a:r>
            <a:r>
              <a:rPr lang="en-US" sz="2600" dirty="0">
                <a:latin typeface="Times New Roman" panose="02020603050405020304" pitchFamily="18" charset="0"/>
                <a:cs typeface="Times New Roman" panose="02020603050405020304" pitchFamily="18" charset="0"/>
              </a:rPr>
              <a:t> 32-bit </a:t>
            </a:r>
            <a:r>
              <a:rPr lang="en-US" sz="2600" dirty="0" err="1">
                <a:latin typeface="Times New Roman" panose="02020603050405020304" pitchFamily="18" charset="0"/>
                <a:cs typeface="Times New Roman" panose="02020603050405020304" pitchFamily="18" charset="0"/>
              </a:rPr>
              <a:t>sau</a:t>
            </a:r>
            <a:r>
              <a:rPr lang="en-US" sz="2600" dirty="0">
                <a:latin typeface="Times New Roman" panose="02020603050405020304" pitchFamily="18" charset="0"/>
                <a:cs typeface="Times New Roman" panose="02020603050405020304" pitchFamily="18" charset="0"/>
              </a:rPr>
              <a:t>:</a:t>
            </a:r>
          </a:p>
          <a:p>
            <a:pPr lvl="3">
              <a:buFont typeface="Courier New" panose="02070309020205020404" pitchFamily="49" charset="0"/>
              <a:buChar char="o"/>
            </a:pPr>
            <a:r>
              <a:rPr lang="en-US" sz="2200" dirty="0">
                <a:latin typeface="Times New Roman" panose="02020603050405020304" pitchFamily="18" charset="0"/>
                <a:cs typeface="Times New Roman" panose="02020603050405020304" pitchFamily="18" charset="0"/>
              </a:rPr>
              <a:t>A = 01 23 45 67</a:t>
            </a:r>
          </a:p>
          <a:p>
            <a:pPr lvl="3">
              <a:buFont typeface="Courier New" panose="02070309020205020404" pitchFamily="49" charset="0"/>
              <a:buChar char="o"/>
            </a:pPr>
            <a:r>
              <a:rPr lang="en-US" sz="2200" dirty="0">
                <a:latin typeface="Times New Roman" panose="02020603050405020304" pitchFamily="18" charset="0"/>
                <a:cs typeface="Times New Roman" panose="02020603050405020304" pitchFamily="18" charset="0"/>
              </a:rPr>
              <a:t>B = 89 AB CD EF</a:t>
            </a:r>
          </a:p>
          <a:p>
            <a:pPr lvl="3">
              <a:buFont typeface="Courier New" panose="02070309020205020404" pitchFamily="49" charset="0"/>
              <a:buChar char="o"/>
            </a:pPr>
            <a:r>
              <a:rPr lang="en-US" sz="2200" dirty="0">
                <a:latin typeface="Times New Roman" panose="02020603050405020304" pitchFamily="18" charset="0"/>
                <a:cs typeface="Times New Roman" panose="02020603050405020304" pitchFamily="18" charset="0"/>
              </a:rPr>
              <a:t>C = FE DC BA 98</a:t>
            </a:r>
          </a:p>
          <a:p>
            <a:pPr lvl="3">
              <a:buFont typeface="Courier New" panose="02070309020205020404" pitchFamily="49" charset="0"/>
              <a:buChar char="o"/>
            </a:pPr>
            <a:r>
              <a:rPr lang="en-US" sz="2200" dirty="0">
                <a:latin typeface="Times New Roman" panose="02020603050405020304" pitchFamily="18" charset="0"/>
                <a:cs typeface="Times New Roman" panose="02020603050405020304" pitchFamily="18" charset="0"/>
              </a:rPr>
              <a:t>D = 76 54 32 10</a:t>
            </a:r>
          </a:p>
          <a:p>
            <a:pPr lvl="3">
              <a:buFont typeface="Courier New" panose="02070309020205020404" pitchFamily="49" charset="0"/>
              <a:buChar char="o"/>
            </a:pPr>
            <a:r>
              <a:rPr lang="en-US" sz="2200" dirty="0">
                <a:latin typeface="Times New Roman" panose="02020603050405020304" pitchFamily="18" charset="0"/>
                <a:cs typeface="Times New Roman" panose="02020603050405020304" pitchFamily="18" charset="0"/>
              </a:rPr>
              <a:t>E = C3 D2 E1 F0</a:t>
            </a:r>
          </a:p>
          <a:p>
            <a:pPr marL="0" indent="0">
              <a:buNone/>
            </a:pPr>
            <a:endParaRPr lang="en-US" dirty="0">
              <a:latin typeface="Times New Roman" panose="02020603050405020304" pitchFamily="18" charset="0"/>
              <a:cs typeface="Times New Roman" panose="02020603050405020304" pitchFamily="18" charset="0"/>
            </a:endParaRPr>
          </a:p>
          <a:p>
            <a:pPr marL="0" indent="0" algn="ctr">
              <a:buNone/>
            </a:pPr>
            <a:endParaRPr lang="en-US" dirty="0"/>
          </a:p>
        </p:txBody>
      </p:sp>
    </p:spTree>
    <p:extLst>
      <p:ext uri="{BB962C8B-B14F-4D97-AF65-F5344CB8AC3E}">
        <p14:creationId xmlns:p14="http://schemas.microsoft.com/office/powerpoint/2010/main" val="149811160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E35C30-C3A3-437F-B3FA-4B0B2090836D}"/>
                  </a:ext>
                </a:extLst>
              </p:cNvPr>
              <p:cNvSpPr>
                <a:spLocks noGrp="1"/>
              </p:cNvSpPr>
              <p:nvPr>
                <p:ph idx="1"/>
              </p:nvPr>
            </p:nvSpPr>
            <p:spPr>
              <a:xfrm>
                <a:off x="1400175" y="676275"/>
                <a:ext cx="9686926" cy="5500688"/>
              </a:xfrm>
            </p:spPr>
            <p:txBody>
              <a:bodyPr>
                <a:normAutofit fontScale="92500" lnSpcReduction="20000"/>
              </a:bodyPr>
              <a:lstStyle/>
              <a:p>
                <a:pPr marL="0" indent="0" algn="ctr">
                  <a:buNone/>
                </a:pPr>
                <a:r>
                  <a:rPr lang="en-US" sz="4000" dirty="0" err="1">
                    <a:latin typeface="Times New Roman" panose="02020603050405020304" pitchFamily="18" charset="0"/>
                    <a:cs typeface="Times New Roman" panose="02020603050405020304" pitchFamily="18" charset="0"/>
                  </a:rPr>
                  <a:t>Giải</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thuật</a:t>
                </a:r>
                <a:r>
                  <a:rPr lang="en-US" sz="4000" dirty="0">
                    <a:latin typeface="Times New Roman" panose="02020603050405020304" pitchFamily="18" charset="0"/>
                    <a:cs typeface="Times New Roman" panose="02020603050405020304" pitchFamily="18" charset="0"/>
                  </a:rPr>
                  <a:t> </a:t>
                </a:r>
                <a:r>
                  <a:rPr lang="en-US" sz="4000" dirty="0" smtClean="0">
                    <a:latin typeface="Times New Roman" panose="02020603050405020304" pitchFamily="18" charset="0"/>
                    <a:cs typeface="Times New Roman" panose="02020603050405020304" pitchFamily="18" charset="0"/>
                  </a:rPr>
                  <a:t>SHA </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Nguyên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lý</a:t>
                </a:r>
                <a:endParaRPr lang="en-US" sz="4000" dirty="0">
                  <a:latin typeface="Times New Roman" panose="02020603050405020304" pitchFamily="18" charset="0"/>
                  <a:cs typeface="Times New Roman" panose="02020603050405020304" pitchFamily="18" charset="0"/>
                </a:endParaRPr>
              </a:p>
              <a:p>
                <a:pPr lvl="1"/>
                <a:r>
                  <a:rPr lang="en-US" sz="2600" dirty="0" err="1">
                    <a:latin typeface="Times New Roman" panose="02020603050405020304" pitchFamily="18" charset="0"/>
                    <a:cs typeface="Times New Roman" panose="02020603050405020304" pitchFamily="18" charset="0"/>
                  </a:rPr>
                  <a:t>Bước</a:t>
                </a:r>
                <a:r>
                  <a:rPr lang="en-US" sz="2600" dirty="0">
                    <a:latin typeface="Times New Roman" panose="02020603050405020304" pitchFamily="18" charset="0"/>
                    <a:cs typeface="Times New Roman" panose="02020603050405020304" pitchFamily="18" charset="0"/>
                  </a:rPr>
                  <a:t> 4: </a:t>
                </a:r>
                <a:r>
                  <a:rPr lang="en-US" sz="2600" b="1" dirty="0" err="1">
                    <a:latin typeface="Times New Roman" panose="02020603050405020304" pitchFamily="18" charset="0"/>
                    <a:cs typeface="Times New Roman" panose="02020603050405020304" pitchFamily="18" charset="0"/>
                  </a:rPr>
                  <a:t>xử</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lý</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các</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khối</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dữ</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liệu</a:t>
                </a:r>
                <a:r>
                  <a:rPr lang="en-US" sz="2600" b="1" dirty="0">
                    <a:latin typeface="Times New Roman" panose="02020603050405020304" pitchFamily="18" charset="0"/>
                    <a:cs typeface="Times New Roman" panose="02020603050405020304" pitchFamily="18" charset="0"/>
                  </a:rPr>
                  <a:t> 512-bit</a:t>
                </a:r>
                <a:endParaRPr lang="en-US" sz="26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dirty="0" err="1">
                    <a:latin typeface="Times New Roman" panose="02020603050405020304" pitchFamily="18" charset="0"/>
                    <a:cs typeface="Times New Roman" panose="02020603050405020304" pitchFamily="18" charset="0"/>
                  </a:rPr>
                  <a:t>Trọng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tâm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thuật</a:t>
                </a:r>
                <a:r>
                  <a:rPr lang="en-US" sz="2400" dirty="0">
                    <a:latin typeface="Times New Roman" panose="02020603050405020304" pitchFamily="18" charset="0"/>
                    <a:cs typeface="Times New Roman" panose="02020603050405020304" pitchFamily="18" charset="0"/>
                  </a:rPr>
                  <a:t> bao </a:t>
                </a:r>
                <a:r>
                  <a:rPr lang="en-US" sz="2400" dirty="0" err="1">
                    <a:latin typeface="Times New Roman" panose="02020603050405020304" pitchFamily="18" charset="0"/>
                    <a:cs typeface="Times New Roman" panose="02020603050405020304" pitchFamily="18" charset="0"/>
                  </a:rPr>
                  <a:t>gồm</a:t>
                </a:r>
                <a:r>
                  <a:rPr lang="en-US" sz="2400" dirty="0">
                    <a:latin typeface="Times New Roman" panose="02020603050405020304" pitchFamily="18" charset="0"/>
                    <a:cs typeface="Times New Roman" panose="02020603050405020304" pitchFamily="18" charset="0"/>
                  </a:rPr>
                  <a:t> 4 </a:t>
                </a:r>
                <a:r>
                  <a:rPr lang="en-US" sz="2400" dirty="0" err="1">
                    <a:latin typeface="Times New Roman" panose="02020603050405020304" pitchFamily="18" charset="0"/>
                    <a:cs typeface="Times New Roman" panose="02020603050405020304" pitchFamily="18" charset="0"/>
                  </a:rPr>
                  <a:t>lặp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80 </a:t>
                </a:r>
                <a:r>
                  <a:rPr lang="en-US" sz="2400" dirty="0" err="1">
                    <a:latin typeface="Times New Roman" panose="02020603050405020304" pitchFamily="18" charset="0"/>
                    <a:cs typeface="Times New Roman" panose="02020603050405020304" pitchFamily="18" charset="0"/>
                  </a:rPr>
                  <a:t>bước</a:t>
                </a:r>
                <a:r>
                  <a:rPr lang="en-US" sz="2400" dirty="0">
                    <a:latin typeface="Times New Roman" panose="02020603050405020304" pitchFamily="18" charset="0"/>
                    <a:cs typeface="Times New Roman" panose="02020603050405020304" pitchFamily="18" charset="0"/>
                  </a:rPr>
                  <a:t>.</a:t>
                </a:r>
              </a:p>
              <a:p>
                <a:pPr lvl="2">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4 </a:t>
                </a:r>
                <a:r>
                  <a:rPr lang="en-US" sz="2400" dirty="0" err="1">
                    <a:latin typeface="Times New Roman" panose="02020603050405020304" pitchFamily="18" charset="0"/>
                    <a:cs typeface="Times New Roman" panose="02020603050405020304" pitchFamily="18" charset="0"/>
                  </a:rPr>
                  <a:t>vòng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lặp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r>
                  <a:rPr lang="en-US" sz="2400" dirty="0">
                    <a:latin typeface="Times New Roman" panose="02020603050405020304" pitchFamily="18" charset="0"/>
                    <a:cs typeface="Times New Roman" panose="02020603050405020304" pitchFamily="18" charset="0"/>
                  </a:rPr>
                  <a:t> ở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logic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1</m:t>
                        </m:r>
                      </m:sub>
                    </m:sSub>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2</m:t>
                        </m:r>
                      </m:sub>
                    </m:sSub>
                  </m:oMath>
                </a14:m>
                <a:r>
                  <a:rPr lang="en-US" sz="24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𝑓</m:t>
                        </m:r>
                      </m:e>
                      <m:sub>
                        <m:r>
                          <a:rPr lang="en-US" sz="2400" i="1">
                            <a:latin typeface="Cambria Math" panose="02040503050406030204" pitchFamily="18" charset="0"/>
                          </a:rPr>
                          <m:t>3</m:t>
                        </m:r>
                      </m:sub>
                    </m:sSub>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4</m:t>
                        </m:r>
                      </m:sub>
                    </m:sSub>
                  </m:oMath>
                </a14:m>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dirty="0" err="1">
                    <a:latin typeface="Times New Roman" panose="02020603050405020304" pitchFamily="18" charset="0"/>
                    <a:cs typeface="Times New Roman" panose="02020603050405020304" pitchFamily="18" charset="0"/>
                  </a:rPr>
                  <a:t>Mỗi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vòng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gồm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khối</a:t>
                </a:r>
                <a:r>
                  <a:rPr lang="en-US" sz="2400" dirty="0">
                    <a:latin typeface="Times New Roman" panose="02020603050405020304" pitchFamily="18" charset="0"/>
                    <a:cs typeface="Times New Roman" panose="02020603050405020304" pitchFamily="18" charset="0"/>
                  </a:rPr>
                  <a:t> 512-bit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đệm</a:t>
                </a:r>
                <a:r>
                  <a:rPr lang="en-US" sz="2400" dirty="0">
                    <a:latin typeface="Times New Roman" panose="02020603050405020304" pitchFamily="18" charset="0"/>
                    <a:cs typeface="Times New Roman" panose="02020603050405020304" pitchFamily="18" charset="0"/>
                  </a:rPr>
                  <a:t> 160-bit ABCDE.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đệm</a:t>
                </a: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dirty="0" err="1">
                    <a:latin typeface="Times New Roman" panose="02020603050405020304" pitchFamily="18" charset="0"/>
                    <a:cs typeface="Times New Roman" panose="02020603050405020304" pitchFamily="18" charset="0"/>
                  </a:rPr>
                  <a:t>Mỗi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bước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𝐾</m:t>
                        </m:r>
                      </m:e>
                      <m:sub>
                        <m:r>
                          <a:rPr lang="en-US" sz="2400" i="1">
                            <a:latin typeface="Cambria Math" panose="02040503050406030204" pitchFamily="18" charset="0"/>
                          </a:rPr>
                          <m:t>𝑡</m:t>
                        </m:r>
                      </m:sub>
                    </m:sSub>
                  </m:oMath>
                </a14:m>
                <a:r>
                  <a:rPr lang="en-US" sz="2400" dirty="0">
                    <a:latin typeface="Times New Roman" panose="02020603050405020304" pitchFamily="18" charset="0"/>
                    <a:cs typeface="Times New Roman" panose="02020603050405020304" pitchFamily="18" charset="0"/>
                  </a:rPr>
                  <a:t> (0-79)</a:t>
                </a:r>
              </a:p>
              <a:p>
                <a:pPr lvl="3">
                  <a:buFont typeface="Courier New" panose="02070309020205020404" pitchFamily="49" charset="0"/>
                  <a:buChar char="o"/>
                </a:pP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𝐾</m:t>
                        </m:r>
                      </m:e>
                      <m:sub>
                        <m:r>
                          <a:rPr lang="en-US" sz="2000" i="1">
                            <a:latin typeface="Cambria Math" panose="02040503050406030204" pitchFamily="18" charset="0"/>
                          </a:rPr>
                          <m:t>𝑡</m:t>
                        </m:r>
                      </m:sub>
                    </m:sSub>
                  </m:oMath>
                </a14:m>
                <a:r>
                  <a:rPr lang="en-US" sz="2000" dirty="0">
                    <a:latin typeface="Times New Roman" panose="02020603050405020304" pitchFamily="18" charset="0"/>
                    <a:cs typeface="Times New Roman" panose="02020603050405020304" pitchFamily="18" charset="0"/>
                  </a:rPr>
                  <a:t> = 5A827999 (0 ≤ t ≤ 19)</a:t>
                </a:r>
              </a:p>
              <a:p>
                <a:pPr lvl="3">
                  <a:buFont typeface="Courier New" panose="02070309020205020404" pitchFamily="49" charset="0"/>
                  <a:buChar char="o"/>
                </a:pP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𝐾</m:t>
                        </m:r>
                      </m:e>
                      <m:sub>
                        <m:r>
                          <a:rPr lang="en-US" sz="2000" i="1">
                            <a:latin typeface="Cambria Math" panose="02040503050406030204" pitchFamily="18" charset="0"/>
                          </a:rPr>
                          <m:t>𝑡</m:t>
                        </m:r>
                      </m:sub>
                    </m:sSub>
                  </m:oMath>
                </a14:m>
                <a:r>
                  <a:rPr lang="en-US" sz="2000" dirty="0">
                    <a:latin typeface="Times New Roman" panose="02020603050405020304" pitchFamily="18" charset="0"/>
                    <a:cs typeface="Times New Roman" panose="02020603050405020304" pitchFamily="18" charset="0"/>
                  </a:rPr>
                  <a:t>= 6ED9EBA1 (20 ≤ t ≤ 39)</a:t>
                </a:r>
              </a:p>
              <a:p>
                <a:pPr lvl="3">
                  <a:buFont typeface="Courier New" panose="02070309020205020404" pitchFamily="49" charset="0"/>
                  <a:buChar char="o"/>
                </a:pP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𝐾</m:t>
                        </m:r>
                      </m:e>
                      <m:sub>
                        <m:r>
                          <a:rPr lang="en-US" sz="2000" i="1">
                            <a:latin typeface="Cambria Math" panose="02040503050406030204" pitchFamily="18" charset="0"/>
                          </a:rPr>
                          <m:t>𝑡</m:t>
                        </m:r>
                      </m:sub>
                    </m:sSub>
                  </m:oMath>
                </a14:m>
                <a:r>
                  <a:rPr lang="en-US" sz="2000" dirty="0">
                    <a:latin typeface="Times New Roman" panose="02020603050405020304" pitchFamily="18" charset="0"/>
                    <a:cs typeface="Times New Roman" panose="02020603050405020304" pitchFamily="18" charset="0"/>
                  </a:rPr>
                  <a:t>= 8F1BBCDC (40 ≤ t ≤ 59</a:t>
                </a:r>
              </a:p>
              <a:p>
                <a:pPr lvl="3">
                  <a:buFont typeface="Courier New" panose="02070309020205020404" pitchFamily="49" charset="0"/>
                  <a:buChar char="o"/>
                </a:pP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𝐾</m:t>
                        </m:r>
                      </m:e>
                      <m:sub>
                        <m:r>
                          <a:rPr lang="en-US" sz="2000" i="1">
                            <a:latin typeface="Cambria Math" panose="02040503050406030204" pitchFamily="18" charset="0"/>
                          </a:rPr>
                          <m:t>𝑡</m:t>
                        </m:r>
                      </m:sub>
                    </m:sSub>
                  </m:oMath>
                </a14:m>
                <a:r>
                  <a:rPr lang="en-US" sz="2000" dirty="0">
                    <a:latin typeface="Times New Roman" panose="02020603050405020304" pitchFamily="18" charset="0"/>
                    <a:cs typeface="Times New Roman" panose="02020603050405020304" pitchFamily="18" charset="0"/>
                  </a:rPr>
                  <a:t> = CA62C1D6 (60 ≤ t ≤ 79)</a:t>
                </a:r>
              </a:p>
              <a:p>
                <a:pPr lvl="2">
                  <a:buFont typeface="Wingdings" panose="05000000000000000000" pitchFamily="2" charset="2"/>
                  <a:buChar char="Ø"/>
                </a:pP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ra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4 </a:t>
                </a:r>
                <a:r>
                  <a:rPr lang="en-US" sz="2400" dirty="0" err="1">
                    <a:latin typeface="Times New Roman" panose="02020603050405020304" pitchFamily="18" charset="0"/>
                    <a:cs typeface="Times New Roman" panose="02020603050405020304" pitchFamily="18" charset="0"/>
                  </a:rPr>
                  <a:t>vòng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bước</a:t>
                </a:r>
                <a:r>
                  <a:rPr lang="en-US" sz="2400" dirty="0">
                    <a:latin typeface="Times New Roman" panose="02020603050405020304" pitchFamily="18" charset="0"/>
                    <a:cs typeface="Times New Roman" panose="02020603050405020304" pitchFamily="18" charset="0"/>
                  </a:rPr>
                  <a:t> 80)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ra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bước</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latin typeface="Cambria Math" panose="02040503050406030204" pitchFamily="18" charset="0"/>
                          </a:rPr>
                        </m:ctrlPr>
                      </m:sSubPr>
                      <m:e>
                        <m:r>
                          <m:rPr>
                            <m:sty m:val="p"/>
                          </m:rPr>
                          <a:rPr lang="en-US" sz="2400">
                            <a:latin typeface="Cambria Math" panose="02040503050406030204" pitchFamily="18" charset="0"/>
                          </a:rPr>
                          <m:t>CV</m:t>
                        </m:r>
                      </m:e>
                      <m:sub>
                        <m:r>
                          <m:rPr>
                            <m:sty m:val="p"/>
                          </m:rPr>
                          <a:rPr lang="en-US" sz="2400">
                            <a:latin typeface="Cambria Math" panose="02040503050406030204" pitchFamily="18" charset="0"/>
                          </a:rPr>
                          <m:t>q</m:t>
                        </m:r>
                      </m:sub>
                    </m:sSub>
                  </m:oMath>
                </a14:m>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ra </a:t>
                </a:r>
                <a14:m>
                  <m:oMath xmlns:m="http://schemas.openxmlformats.org/officeDocument/2006/math">
                    <m:sSub>
                      <m:sSubPr>
                        <m:ctrlPr>
                          <a:rPr lang="en-US" sz="2400" i="1">
                            <a:latin typeface="Cambria Math" panose="02040503050406030204" pitchFamily="18" charset="0"/>
                          </a:rPr>
                        </m:ctrlPr>
                      </m:sSubPr>
                      <m:e>
                        <m:r>
                          <m:rPr>
                            <m:sty m:val="p"/>
                          </m:rPr>
                          <a:rPr lang="en-US" sz="2400">
                            <a:latin typeface="Cambria Math" panose="02040503050406030204" pitchFamily="18" charset="0"/>
                          </a:rPr>
                          <m:t>CV</m:t>
                        </m:r>
                      </m:e>
                      <m:sub>
                        <m:r>
                          <m:rPr>
                            <m:sty m:val="p"/>
                          </m:rPr>
                          <a:rPr lang="en-US" sz="2400">
                            <a:latin typeface="Cambria Math" panose="02040503050406030204" pitchFamily="18" charset="0"/>
                          </a:rPr>
                          <m:t>q</m:t>
                        </m:r>
                        <m:r>
                          <a:rPr lang="en-US" sz="2400">
                            <a:latin typeface="Cambria Math" panose="02040503050406030204" pitchFamily="18" charset="0"/>
                          </a:rPr>
                          <m:t>+1</m:t>
                        </m:r>
                      </m:sub>
                    </m:sSub>
                  </m:oMath>
                </a14:m>
                <a:endParaRPr lang="en-US" sz="24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xmlns:a14="http://schemas.microsoft.com/office/drawing/2010/main" xmlns="" id="{BEE35C30-C3A3-437F-B3FA-4B0B2090836D}"/>
                  </a:ext>
                </a:extLst>
              </p:cNvPr>
              <p:cNvSpPr>
                <a:spLocks noGrp="1" noRot="1" noChangeAspect="1" noMove="1" noResize="1" noEditPoints="1" noAdjustHandles="1" noChangeArrowheads="1" noChangeShapeType="1" noTextEdit="1"/>
              </p:cNvSpPr>
              <p:nvPr>
                <p:ph idx="1"/>
              </p:nvPr>
            </p:nvSpPr>
            <p:spPr>
              <a:xfrm>
                <a:off x="1400175" y="676275"/>
                <a:ext cx="9686926" cy="5500688"/>
              </a:xfrm>
              <a:blipFill rotWithShape="0">
                <a:blip r:embed="rId2"/>
                <a:stretch>
                  <a:fillRect t="-9202" r="-1385"/>
                </a:stretch>
              </a:blipFill>
            </p:spPr>
            <p:txBody>
              <a:bodyPr/>
              <a:lstStyle/>
              <a:p>
                <a:r>
                  <a:rPr lang="en-US">
                    <a:noFill/>
                  </a:rPr>
                  <a:t> </a:t>
                </a:r>
              </a:p>
            </p:txBody>
          </p:sp>
        </mc:Fallback>
      </mc:AlternateContent>
    </p:spTree>
    <p:extLst>
      <p:ext uri="{BB962C8B-B14F-4D97-AF65-F5344CB8AC3E}">
        <p14:creationId xmlns:p14="http://schemas.microsoft.com/office/powerpoint/2010/main" val="343407646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93BD5E-4F3B-42B6-ABAB-713024836A66}"/>
              </a:ext>
            </a:extLst>
          </p:cNvPr>
          <p:cNvSpPr>
            <a:spLocks noGrp="1"/>
          </p:cNvSpPr>
          <p:nvPr>
            <p:ph idx="1"/>
          </p:nvPr>
        </p:nvSpPr>
        <p:spPr>
          <a:xfrm>
            <a:off x="990600" y="457200"/>
            <a:ext cx="10153650" cy="6019800"/>
          </a:xfrm>
        </p:spPr>
        <p:txBody>
          <a:bodyPr>
            <a:normAutofit fontScale="92500" lnSpcReduction="10000"/>
          </a:bodyPr>
          <a:lstStyle/>
          <a:p>
            <a:pPr marL="0" indent="0" algn="ctr">
              <a:buNone/>
            </a:pPr>
            <a:r>
              <a:rPr lang="en-US" sz="4000" dirty="0" err="1">
                <a:latin typeface="Times New Roman" panose="02020603050405020304" pitchFamily="18" charset="0"/>
                <a:cs typeface="Times New Roman" panose="02020603050405020304" pitchFamily="18" charset="0"/>
              </a:rPr>
              <a:t>Giải</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thuật</a:t>
            </a:r>
            <a:r>
              <a:rPr lang="en-US" sz="4000" dirty="0">
                <a:latin typeface="Times New Roman" panose="02020603050405020304" pitchFamily="18" charset="0"/>
                <a:cs typeface="Times New Roman" panose="02020603050405020304" pitchFamily="18" charset="0"/>
              </a:rPr>
              <a:t> </a:t>
            </a:r>
            <a:r>
              <a:rPr lang="en-US" sz="4000" dirty="0" smtClean="0">
                <a:latin typeface="Times New Roman" panose="02020603050405020304" pitchFamily="18" charset="0"/>
                <a:cs typeface="Times New Roman" panose="02020603050405020304" pitchFamily="18" charset="0"/>
              </a:rPr>
              <a:t>SHA </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Nguyên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lý</a:t>
            </a:r>
            <a:endParaRPr lang="en-US" sz="4000" dirty="0">
              <a:latin typeface="Times New Roman" panose="02020603050405020304" pitchFamily="18" charset="0"/>
              <a:cs typeface="Times New Roman" panose="02020603050405020304" pitchFamily="18" charset="0"/>
            </a:endParaRPr>
          </a:p>
          <a:p>
            <a:pPr lvl="1"/>
            <a:r>
              <a:rPr lang="en-US" sz="2600" dirty="0" err="1">
                <a:latin typeface="Times New Roman" panose="02020603050405020304" pitchFamily="18" charset="0"/>
                <a:cs typeface="Times New Roman" panose="02020603050405020304" pitchFamily="18" charset="0"/>
              </a:rPr>
              <a:t>Bước</a:t>
            </a:r>
            <a:r>
              <a:rPr lang="en-US" sz="2600" dirty="0">
                <a:latin typeface="Times New Roman" panose="02020603050405020304" pitchFamily="18" charset="0"/>
                <a:cs typeface="Times New Roman" panose="02020603050405020304" pitchFamily="18" charset="0"/>
              </a:rPr>
              <a:t> 5: </a:t>
            </a:r>
            <a:r>
              <a:rPr lang="en-US" sz="2600" dirty="0" err="1">
                <a:latin typeface="Times New Roman" panose="02020603050405020304" pitchFamily="18" charset="0"/>
                <a:cs typeface="Times New Roman" panose="02020603050405020304" pitchFamily="18" charset="0"/>
              </a:rPr>
              <a:t>Xuất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kết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quả</a:t>
            </a:r>
            <a:endParaRPr lang="en-US" sz="26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Sau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L blocks.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a:t>
            </a:r>
            <a:r>
              <a:rPr lang="en-US" sz="2400" dirty="0">
                <a:latin typeface="Times New Roman" panose="02020603050405020304" pitchFamily="18" charset="0"/>
                <a:cs typeface="Times New Roman" panose="02020603050405020304" pitchFamily="18" charset="0"/>
              </a:rPr>
              <a:t> L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băm</a:t>
            </a:r>
            <a:r>
              <a:rPr lang="en-US" sz="2400" dirty="0">
                <a:latin typeface="Times New Roman" panose="02020603050405020304" pitchFamily="18" charset="0"/>
                <a:cs typeface="Times New Roman" panose="02020603050405020304" pitchFamily="18" charset="0"/>
              </a:rPr>
              <a:t> 160-bit</a:t>
            </a:r>
          </a:p>
          <a:p>
            <a:pPr lvl="2">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tóm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tắt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a:t>
            </a:r>
          </a:p>
          <a:p>
            <a:pPr lvl="3">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CV</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 IV</a:t>
            </a:r>
          </a:p>
          <a:p>
            <a:pPr lvl="3">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CV</a:t>
            </a:r>
            <a:r>
              <a:rPr lang="en-US" sz="2400" baseline="-25000" dirty="0">
                <a:latin typeface="Times New Roman" panose="02020603050405020304" pitchFamily="18" charset="0"/>
                <a:cs typeface="Times New Roman" panose="02020603050405020304" pitchFamily="18" charset="0"/>
              </a:rPr>
              <a:t>q+1 </a:t>
            </a:r>
            <a:r>
              <a:rPr lang="en-US" sz="2400" dirty="0">
                <a:latin typeface="Times New Roman" panose="02020603050405020304" pitchFamily="18" charset="0"/>
                <a:cs typeface="Times New Roman" panose="02020603050405020304" pitchFamily="18" charset="0"/>
              </a:rPr>
              <a:t>= SUM</a:t>
            </a:r>
            <a:r>
              <a:rPr lang="en-US" sz="2400" baseline="-25000" dirty="0">
                <a:latin typeface="Times New Roman" panose="02020603050405020304" pitchFamily="18" charset="0"/>
                <a:cs typeface="Times New Roman" panose="02020603050405020304" pitchFamily="18" charset="0"/>
              </a:rPr>
              <a:t>32 </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CV</a:t>
            </a:r>
            <a:r>
              <a:rPr lang="en-US" sz="2400" baseline="-25000" dirty="0" err="1">
                <a:latin typeface="Times New Roman" panose="02020603050405020304" pitchFamily="18" charset="0"/>
                <a:cs typeface="Times New Roman" panose="02020603050405020304" pitchFamily="18" charset="0"/>
              </a:rPr>
              <a:t>q</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ABCDE</a:t>
            </a:r>
            <a:r>
              <a:rPr lang="en-US" sz="2400" baseline="-25000" dirty="0" err="1">
                <a:latin typeface="Times New Roman" panose="02020603050405020304" pitchFamily="18" charset="0"/>
                <a:cs typeface="Times New Roman" panose="02020603050405020304" pitchFamily="18" charset="0"/>
              </a:rPr>
              <a:t>q</a:t>
            </a:r>
            <a:r>
              <a:rPr lang="en-US" sz="2400" dirty="0">
                <a:latin typeface="Times New Roman" panose="02020603050405020304" pitchFamily="18" charset="0"/>
                <a:cs typeface="Times New Roman" panose="02020603050405020304" pitchFamily="18" charset="0"/>
              </a:rPr>
              <a:t>)</a:t>
            </a:r>
          </a:p>
          <a:p>
            <a:pPr lvl="3">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MD = CV</a:t>
            </a:r>
            <a:r>
              <a:rPr lang="en-US" sz="2400" baseline="-25000" dirty="0">
                <a:latin typeface="Times New Roman" panose="02020603050405020304" pitchFamily="18" charset="0"/>
                <a:cs typeface="Times New Roman" panose="02020603050405020304" pitchFamily="18" charset="0"/>
              </a:rPr>
              <a:t>L</a:t>
            </a: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IV =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đệm</a:t>
            </a:r>
            <a:r>
              <a:rPr lang="en-US" sz="2400" dirty="0">
                <a:latin typeface="Times New Roman" panose="02020603050405020304" pitchFamily="18" charset="0"/>
                <a:cs typeface="Times New Roman" panose="02020603050405020304" pitchFamily="18" charset="0"/>
              </a:rPr>
              <a:t> ABCDE</a:t>
            </a:r>
          </a:p>
          <a:p>
            <a:pPr lvl="2">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ABCDE</a:t>
            </a:r>
            <a:r>
              <a:rPr lang="en-US" sz="2400" baseline="-25000" dirty="0" err="1">
                <a:latin typeface="Times New Roman" panose="02020603050405020304" pitchFamily="18" charset="0"/>
                <a:cs typeface="Times New Roman" panose="02020603050405020304" pitchFamily="18" charset="0"/>
              </a:rPr>
              <a:t>q</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đàu</a:t>
            </a:r>
            <a:r>
              <a:rPr lang="en-US" sz="2400" dirty="0">
                <a:latin typeface="Times New Roman" panose="02020603050405020304" pitchFamily="18" charset="0"/>
                <a:cs typeface="Times New Roman" panose="02020603050405020304" pitchFamily="18" charset="0"/>
              </a:rPr>
              <a:t> ra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nén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a:t>
            </a:r>
            <a:r>
              <a:rPr lang="en-US" sz="2400" dirty="0">
                <a:latin typeface="Times New Roman" panose="02020603050405020304" pitchFamily="18" charset="0"/>
                <a:cs typeface="Times New Roman" panose="02020603050405020304" pitchFamily="18" charset="0"/>
              </a:rPr>
              <a:t> q</a:t>
            </a:r>
          </a:p>
          <a:p>
            <a:pPr lvl="2">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L =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khối</a:t>
            </a:r>
            <a:r>
              <a:rPr lang="en-US" sz="2400" dirty="0">
                <a:latin typeface="Times New Roman" panose="02020603050405020304" pitchFamily="18" charset="0"/>
                <a:cs typeface="Times New Roman" panose="02020603050405020304" pitchFamily="18" charset="0"/>
              </a:rPr>
              <a:t> 512-bit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điệp</a:t>
            </a: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SUM</a:t>
            </a:r>
            <a:r>
              <a:rPr lang="en-US" sz="2400" baseline="-25000" dirty="0">
                <a:latin typeface="Times New Roman" panose="02020603050405020304" pitchFamily="18" charset="0"/>
                <a:cs typeface="Times New Roman" panose="02020603050405020304" pitchFamily="18" charset="0"/>
              </a:rPr>
              <a:t>32</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phép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cộng</a:t>
            </a:r>
            <a:r>
              <a:rPr lang="en-US" sz="2400" dirty="0">
                <a:latin typeface="Times New Roman" panose="02020603050405020304" pitchFamily="18" charset="0"/>
                <a:cs typeface="Times New Roman" panose="02020603050405020304" pitchFamily="18" charset="0"/>
              </a:rPr>
              <a:t> modulo 2</a:t>
            </a:r>
            <a:r>
              <a:rPr lang="en-US" sz="2400" baseline="30000" dirty="0">
                <a:latin typeface="Times New Roman" panose="02020603050405020304" pitchFamily="18" charset="0"/>
                <a:cs typeface="Times New Roman" panose="02020603050405020304" pitchFamily="18" charset="0"/>
              </a:rPr>
              <a:t>32</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(32 bits)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MD =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băm</a:t>
            </a:r>
            <a:endParaRPr lang="en-US" sz="24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lgn="ctr">
              <a:buNone/>
            </a:pPr>
            <a:endParaRPr lang="en-US" dirty="0"/>
          </a:p>
        </p:txBody>
      </p:sp>
    </p:spTree>
    <p:extLst>
      <p:ext uri="{BB962C8B-B14F-4D97-AF65-F5344CB8AC3E}">
        <p14:creationId xmlns:p14="http://schemas.microsoft.com/office/powerpoint/2010/main" val="322849747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57F649-8948-4A48-93EF-22BF63DB16E5}"/>
              </a:ext>
            </a:extLst>
          </p:cNvPr>
          <p:cNvSpPr>
            <a:spLocks noGrp="1"/>
          </p:cNvSpPr>
          <p:nvPr>
            <p:ph idx="1"/>
          </p:nvPr>
        </p:nvSpPr>
        <p:spPr>
          <a:xfrm>
            <a:off x="971550" y="600076"/>
            <a:ext cx="10258425" cy="5686424"/>
          </a:xfrm>
        </p:spPr>
        <p:txBody>
          <a:bodyPr>
            <a:normAutofit/>
          </a:bodyPr>
          <a:lstStyle/>
          <a:p>
            <a:pPr marL="0" indent="0" algn="ctr">
              <a:buNone/>
            </a:pPr>
            <a:r>
              <a:rPr lang="en-US" sz="4000" dirty="0">
                <a:latin typeface="Times New Roman" panose="02020603050405020304" pitchFamily="18" charset="0"/>
                <a:cs typeface="Times New Roman" panose="02020603050405020304" pitchFamily="18" charset="0"/>
              </a:rPr>
              <a:t>So </a:t>
            </a:r>
            <a:r>
              <a:rPr lang="en-US" sz="4000" dirty="0" err="1">
                <a:latin typeface="Times New Roman" panose="02020603050405020304" pitchFamily="18" charset="0"/>
                <a:cs typeface="Times New Roman" panose="02020603050405020304" pitchFamily="18" charset="0"/>
              </a:rPr>
              <a:t>sánh</a:t>
            </a:r>
            <a:r>
              <a:rPr lang="en-US" sz="4000" dirty="0">
                <a:latin typeface="Times New Roman" panose="02020603050405020304" pitchFamily="18" charset="0"/>
                <a:cs typeface="Times New Roman" panose="02020603050405020304" pitchFamily="18" charset="0"/>
              </a:rPr>
              <a:t> MD5 </a:t>
            </a:r>
            <a:r>
              <a:rPr lang="en-US" sz="4000" dirty="0" err="1">
                <a:latin typeface="Times New Roman" panose="02020603050405020304" pitchFamily="18" charset="0"/>
                <a:cs typeface="Times New Roman" panose="02020603050405020304" pitchFamily="18" charset="0"/>
              </a:rPr>
              <a:t>và</a:t>
            </a:r>
            <a:r>
              <a:rPr lang="en-US" sz="4000" dirty="0">
                <a:latin typeface="Times New Roman" panose="02020603050405020304" pitchFamily="18" charset="0"/>
                <a:cs typeface="Times New Roman" panose="02020603050405020304" pitchFamily="18" charset="0"/>
              </a:rPr>
              <a:t> SHA-1</a:t>
            </a:r>
            <a:r>
              <a:rPr lang="en-US" dirty="0"/>
              <a:t/>
            </a:r>
            <a:br>
              <a:rPr lang="en-US" dirty="0"/>
            </a:br>
            <a:r>
              <a:rPr lang="en-US" dirty="0"/>
              <a:t> </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brute-force:</a:t>
            </a:r>
          </a:p>
          <a:p>
            <a:pPr lvl="2"/>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ra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2128 </a:t>
            </a:r>
            <a:r>
              <a:rPr lang="en-US" sz="2400" dirty="0" err="1">
                <a:latin typeface="Times New Roman" panose="02020603050405020304" pitchFamily="18" charset="0"/>
                <a:cs typeface="Times New Roman" panose="02020603050405020304" pitchFamily="18" charset="0"/>
              </a:rPr>
              <a:t>thao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MD5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2160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SHA-1</a:t>
            </a:r>
          </a:p>
          <a:p>
            <a:pPr lvl="2"/>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2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264 </a:t>
            </a:r>
            <a:r>
              <a:rPr lang="en-US" sz="2400" dirty="0" err="1">
                <a:latin typeface="Times New Roman" panose="02020603050405020304" pitchFamily="18" charset="0"/>
                <a:cs typeface="Times New Roman" panose="02020603050405020304" pitchFamily="18" charset="0"/>
              </a:rPr>
              <a:t>thao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MD5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280 </a:t>
            </a:r>
            <a:r>
              <a:rPr lang="en-US" sz="2400" dirty="0" err="1">
                <a:latin typeface="Times New Roman" panose="02020603050405020304" pitchFamily="18" charset="0"/>
                <a:cs typeface="Times New Roman" panose="02020603050405020304" pitchFamily="18" charset="0"/>
              </a:rPr>
              <a:t>thao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SHA-1</a:t>
            </a:r>
          </a:p>
          <a:p>
            <a:pPr lvl="2"/>
            <a:r>
              <a:rPr lang="en-US" sz="2400" dirty="0" err="1">
                <a:latin typeface="Times New Roman" panose="02020603050405020304" pitchFamily="18" charset="0"/>
                <a:cs typeface="Times New Roman" panose="02020603050405020304" pitchFamily="18" charset="0"/>
              </a:rPr>
              <a:t>Khả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thám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(cryptanalysis):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2 </a:t>
            </a:r>
            <a:r>
              <a:rPr lang="en-US" sz="2400" dirty="0" err="1">
                <a:latin typeface="Times New Roman" panose="02020603050405020304" pitchFamily="18" charset="0"/>
                <a:cs typeface="Times New Roman" panose="02020603050405020304" pitchFamily="18" charset="0"/>
              </a:rPr>
              <a:t>đều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tốt</a:t>
            </a:r>
            <a:r>
              <a:rPr lang="en-US" sz="2400" dirty="0">
                <a:latin typeface="Times New Roman" panose="02020603050405020304" pitchFamily="18" charset="0"/>
                <a:cs typeface="Times New Roman" panose="02020603050405020304" pitchFamily="18" charset="0"/>
              </a:rPr>
              <a:t>.</a:t>
            </a:r>
          </a:p>
          <a:p>
            <a:pPr marL="914400" lvl="2" indent="0">
              <a:buNone/>
            </a:pPr>
            <a:endParaRPr lang="en-US" sz="2400" dirty="0">
              <a:latin typeface="Times New Roman" panose="02020603050405020304" pitchFamily="18" charset="0"/>
              <a:cs typeface="Times New Roman" panose="02020603050405020304" pitchFamily="18" charset="0"/>
            </a:endParaRPr>
          </a:p>
          <a:p>
            <a:pPr marL="914400" lvl="2" indent="0">
              <a:buNone/>
            </a:pPr>
            <a:endParaRPr lang="en-US" sz="2400" dirty="0">
              <a:latin typeface="Times New Roman" panose="02020603050405020304" pitchFamily="18" charset="0"/>
              <a:cs typeface="Times New Roman" panose="02020603050405020304" pitchFamily="18" charset="0"/>
            </a:endParaRPr>
          </a:p>
          <a:p>
            <a:pPr marL="914400" lvl="2" indent="0">
              <a:buNone/>
            </a:pPr>
            <a:endParaRPr lang="en-US" sz="2400" dirty="0">
              <a:latin typeface="Times New Roman" panose="02020603050405020304" pitchFamily="18" charset="0"/>
              <a:cs typeface="Times New Roman" panose="02020603050405020304" pitchFamily="18" charset="0"/>
            </a:endParaRPr>
          </a:p>
          <a:p>
            <a:pPr marL="914400" lvl="2"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26987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62200" y="762001"/>
            <a:ext cx="8305800" cy="5447645"/>
          </a:xfrm>
          <a:prstGeom prst="rect">
            <a:avLst/>
          </a:prstGeom>
          <a:noFill/>
        </p:spPr>
        <p:txBody>
          <a:bodyPr wrap="square" rtlCol="0">
            <a:spAutoFit/>
          </a:bodyPr>
          <a:lstStyle/>
          <a:p>
            <a:r>
              <a:rPr lang="en-US" b="1" dirty="0"/>
              <a:t> </a:t>
            </a:r>
            <a:endParaRPr lang="en-US" dirty="0"/>
          </a:p>
          <a:p>
            <a:r>
              <a:rPr lang="en-US" dirty="0"/>
              <a:t> </a:t>
            </a:r>
          </a:p>
          <a:p>
            <a:r>
              <a:rPr lang="en-US" b="1" dirty="0"/>
              <a:t> </a:t>
            </a:r>
            <a:r>
              <a:rPr lang="en-US" dirty="0"/>
              <a:t> </a:t>
            </a:r>
            <a:r>
              <a:rPr lang="en-US" b="1" dirty="0"/>
              <a:t> </a:t>
            </a:r>
            <a:endParaRPr lang="en-US" dirty="0"/>
          </a:p>
          <a:p>
            <a:r>
              <a:rPr lang="en-US" dirty="0"/>
              <a:t/>
            </a:r>
            <a:br>
              <a:rPr lang="en-US" dirty="0"/>
            </a:br>
            <a:r>
              <a:rPr lang="en-US" b="1" dirty="0"/>
              <a:t>                                                                               </a:t>
            </a:r>
            <a:endParaRPr lang="en-US" dirty="0"/>
          </a:p>
          <a:p>
            <a:r>
              <a:rPr lang="en-US" b="1" dirty="0"/>
              <a:t>                                                                   </a:t>
            </a:r>
            <a:endParaRPr lang="en-US" dirty="0"/>
          </a:p>
          <a:p>
            <a:r>
              <a:rPr lang="en-US" dirty="0"/>
              <a:t> </a:t>
            </a:r>
          </a:p>
          <a:p>
            <a:r>
              <a:rPr lang="en-US" dirty="0"/>
              <a:t>                                                                                    </a:t>
            </a:r>
          </a:p>
          <a:p>
            <a:r>
              <a:rPr lang="en-US" dirty="0"/>
              <a:t> </a:t>
            </a:r>
          </a:p>
          <a:p>
            <a:r>
              <a:rPr lang="en-US" dirty="0"/>
              <a:t/>
            </a:r>
            <a:br>
              <a:rPr lang="en-US" dirty="0"/>
            </a:br>
            <a:r>
              <a:rPr lang="en-US" dirty="0"/>
              <a:t>  </a:t>
            </a:r>
          </a:p>
          <a:p>
            <a:endParaRPr lang="en-US" dirty="0"/>
          </a:p>
          <a:p>
            <a:endParaRPr lang="en-US" dirty="0"/>
          </a:p>
          <a:p>
            <a:endParaRPr lang="en-US" dirty="0"/>
          </a:p>
          <a:p>
            <a:endParaRPr lang="en-US" dirty="0"/>
          </a:p>
          <a:p>
            <a:endParaRPr lang="en-US" dirty="0"/>
          </a:p>
          <a:p>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Tập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khóa</a:t>
            </a:r>
            <a:r>
              <a:rPr lang="en-US" sz="2400" dirty="0">
                <a:latin typeface="Times New Roman" pitchFamily="18" charset="0"/>
                <a:cs typeface="Times New Roman" pitchFamily="18" charset="0"/>
              </a:rPr>
              <a:t> K           </a:t>
            </a:r>
            <a:r>
              <a:rPr lang="en-US" sz="2400" dirty="0" err="1">
                <a:latin typeface="Times New Roman" pitchFamily="18" charset="0"/>
                <a:cs typeface="Times New Roman" pitchFamily="18" charset="0"/>
              </a:rPr>
              <a:t>Hàm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băm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Tập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địa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chỉ</a:t>
            </a:r>
            <a:r>
              <a:rPr lang="en-US" sz="2400" dirty="0">
                <a:latin typeface="Times New Roman" pitchFamily="18" charset="0"/>
                <a:cs typeface="Times New Roman" pitchFamily="18" charset="0"/>
              </a:rPr>
              <a:t> M</a:t>
            </a:r>
          </a:p>
          <a:p>
            <a:endParaRPr lang="en-US" dirty="0"/>
          </a:p>
          <a:p>
            <a:endParaRPr lang="en-US" dirty="0"/>
          </a:p>
        </p:txBody>
      </p:sp>
      <p:sp>
        <p:nvSpPr>
          <p:cNvPr id="7" name="Rectangle 6"/>
          <p:cNvSpPr/>
          <p:nvPr/>
        </p:nvSpPr>
        <p:spPr>
          <a:xfrm>
            <a:off x="3200400" y="1219200"/>
            <a:ext cx="990600" cy="3657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858000" y="1219200"/>
            <a:ext cx="990600" cy="3657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p:cNvSpPr/>
          <p:nvPr/>
        </p:nvSpPr>
        <p:spPr>
          <a:xfrm>
            <a:off x="3733800" y="1828800"/>
            <a:ext cx="304800" cy="533400"/>
          </a:xfrm>
          <a:prstGeom prst="star5">
            <a:avLst/>
          </a:prstGeom>
          <a:solidFill>
            <a:srgbClr val="CBD7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p:cNvSpPr/>
          <p:nvPr/>
        </p:nvSpPr>
        <p:spPr>
          <a:xfrm>
            <a:off x="3352800" y="1371600"/>
            <a:ext cx="304800" cy="533400"/>
          </a:xfrm>
          <a:prstGeom prst="star5">
            <a:avLst/>
          </a:prstGeom>
          <a:solidFill>
            <a:srgbClr val="CBD7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p:cNvSpPr/>
          <p:nvPr/>
        </p:nvSpPr>
        <p:spPr>
          <a:xfrm>
            <a:off x="3352800" y="2286000"/>
            <a:ext cx="304800" cy="533400"/>
          </a:xfrm>
          <a:prstGeom prst="star5">
            <a:avLst/>
          </a:prstGeom>
          <a:solidFill>
            <a:srgbClr val="CBD7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p:cNvSpPr/>
          <p:nvPr/>
        </p:nvSpPr>
        <p:spPr>
          <a:xfrm>
            <a:off x="3733800" y="2819400"/>
            <a:ext cx="304800" cy="533400"/>
          </a:xfrm>
          <a:prstGeom prst="star5">
            <a:avLst/>
          </a:prstGeom>
          <a:solidFill>
            <a:srgbClr val="CBD7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p:cNvSpPr/>
          <p:nvPr/>
        </p:nvSpPr>
        <p:spPr>
          <a:xfrm>
            <a:off x="3352800" y="3429000"/>
            <a:ext cx="304800" cy="533400"/>
          </a:xfrm>
          <a:prstGeom prst="star5">
            <a:avLst/>
          </a:prstGeom>
          <a:solidFill>
            <a:srgbClr val="CBD7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p:cNvSpPr/>
          <p:nvPr/>
        </p:nvSpPr>
        <p:spPr>
          <a:xfrm>
            <a:off x="3733800" y="3962400"/>
            <a:ext cx="304800" cy="533400"/>
          </a:xfrm>
          <a:prstGeom prst="star5">
            <a:avLst/>
          </a:prstGeom>
          <a:solidFill>
            <a:srgbClr val="CBD7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162800" y="1600200"/>
            <a:ext cx="381000" cy="3048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162800" y="2514600"/>
            <a:ext cx="381000" cy="3048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162800" y="3276600"/>
            <a:ext cx="381000" cy="3048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162800" y="4114800"/>
            <a:ext cx="381000" cy="3048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a:stCxn id="11" idx="4"/>
            <a:endCxn id="16" idx="1"/>
          </p:cNvCxnSpPr>
          <p:nvPr/>
        </p:nvCxnSpPr>
        <p:spPr>
          <a:xfrm>
            <a:off x="3657600" y="1575341"/>
            <a:ext cx="3560996" cy="69497"/>
          </a:xfrm>
          <a:prstGeom prst="straightConnector1">
            <a:avLst/>
          </a:prstGeom>
          <a:ln>
            <a:solidFill>
              <a:schemeClr val="bg1">
                <a:alpha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0" idx="4"/>
            <a:endCxn id="17" idx="1"/>
          </p:cNvCxnSpPr>
          <p:nvPr/>
        </p:nvCxnSpPr>
        <p:spPr>
          <a:xfrm>
            <a:off x="4038600" y="2032541"/>
            <a:ext cx="3179996" cy="526697"/>
          </a:xfrm>
          <a:prstGeom prst="straightConnector1">
            <a:avLst/>
          </a:prstGeom>
          <a:ln>
            <a:solidFill>
              <a:schemeClr val="bg1">
                <a:alpha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2" idx="4"/>
            <a:endCxn id="17" idx="1"/>
          </p:cNvCxnSpPr>
          <p:nvPr/>
        </p:nvCxnSpPr>
        <p:spPr>
          <a:xfrm>
            <a:off x="3657600" y="2489741"/>
            <a:ext cx="3560996" cy="69497"/>
          </a:xfrm>
          <a:prstGeom prst="straightConnector1">
            <a:avLst/>
          </a:prstGeom>
          <a:ln>
            <a:solidFill>
              <a:schemeClr val="bg1">
                <a:alpha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4"/>
            <a:endCxn id="18" idx="1"/>
          </p:cNvCxnSpPr>
          <p:nvPr/>
        </p:nvCxnSpPr>
        <p:spPr>
          <a:xfrm>
            <a:off x="4038600" y="3023141"/>
            <a:ext cx="3179996" cy="298097"/>
          </a:xfrm>
          <a:prstGeom prst="straightConnector1">
            <a:avLst/>
          </a:prstGeom>
          <a:ln>
            <a:solidFill>
              <a:schemeClr val="bg1">
                <a:alpha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4" idx="4"/>
            <a:endCxn id="18" idx="1"/>
          </p:cNvCxnSpPr>
          <p:nvPr/>
        </p:nvCxnSpPr>
        <p:spPr>
          <a:xfrm flipV="1">
            <a:off x="3657600" y="3321238"/>
            <a:ext cx="3560996" cy="311503"/>
          </a:xfrm>
          <a:prstGeom prst="straightConnector1">
            <a:avLst/>
          </a:prstGeom>
          <a:ln>
            <a:solidFill>
              <a:schemeClr val="bg1">
                <a:alpha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5" idx="4"/>
            <a:endCxn id="19" idx="2"/>
          </p:cNvCxnSpPr>
          <p:nvPr/>
        </p:nvCxnSpPr>
        <p:spPr>
          <a:xfrm>
            <a:off x="4038600" y="4166140"/>
            <a:ext cx="3124200" cy="101060"/>
          </a:xfrm>
          <a:prstGeom prst="straightConnector1">
            <a:avLst/>
          </a:prstGeom>
          <a:ln>
            <a:solidFill>
              <a:schemeClr val="bg1">
                <a:alpha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153400" y="2514601"/>
            <a:ext cx="1828800" cy="830997"/>
          </a:xfrm>
          <a:prstGeom prst="rect">
            <a:avLst/>
          </a:prstGeom>
          <a:noFill/>
        </p:spPr>
        <p:txBody>
          <a:bodyPr wrap="square" rtlCol="0">
            <a:spAutoFit/>
          </a:bodyPr>
          <a:lstStyle/>
          <a:p>
            <a:r>
              <a:rPr lang="en-US" sz="2400" b="1" dirty="0"/>
              <a:t>        </a:t>
            </a:r>
            <a:r>
              <a:rPr lang="en-US" sz="2400" b="1" dirty="0" err="1"/>
              <a:t>Đụng</a:t>
            </a:r>
            <a:r>
              <a:rPr lang="en-US" sz="2400" b="1" dirty="0"/>
              <a:t> </a:t>
            </a:r>
            <a:r>
              <a:rPr lang="en-US" sz="2400" b="1" dirty="0" err="1"/>
              <a:t>độ</a:t>
            </a:r>
            <a:endParaRPr lang="en-US" sz="2400" dirty="0"/>
          </a:p>
        </p:txBody>
      </p:sp>
      <p:cxnSp>
        <p:nvCxnSpPr>
          <p:cNvPr id="34" name="Straight Arrow Connector 33"/>
          <p:cNvCxnSpPr>
            <a:stCxn id="17" idx="6"/>
          </p:cNvCxnSpPr>
          <p:nvPr/>
        </p:nvCxnSpPr>
        <p:spPr>
          <a:xfrm>
            <a:off x="7543800" y="2667000"/>
            <a:ext cx="1219200" cy="1588"/>
          </a:xfrm>
          <a:prstGeom prst="straightConnector1">
            <a:avLst/>
          </a:prstGeom>
          <a:ln>
            <a:solidFill>
              <a:schemeClr val="bg1">
                <a:alpha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8" idx="6"/>
          </p:cNvCxnSpPr>
          <p:nvPr/>
        </p:nvCxnSpPr>
        <p:spPr>
          <a:xfrm flipV="1">
            <a:off x="7543800" y="2743200"/>
            <a:ext cx="1219200" cy="685800"/>
          </a:xfrm>
          <a:prstGeom prst="straightConnector1">
            <a:avLst/>
          </a:prstGeom>
          <a:ln>
            <a:solidFill>
              <a:schemeClr val="bg1">
                <a:alpha val="6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52706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A4B284-AFDF-4674-8238-C32CC9789B62}"/>
              </a:ext>
            </a:extLst>
          </p:cNvPr>
          <p:cNvSpPr>
            <a:spLocks noGrp="1"/>
          </p:cNvSpPr>
          <p:nvPr>
            <p:ph idx="1"/>
          </p:nvPr>
        </p:nvSpPr>
        <p:spPr>
          <a:xfrm>
            <a:off x="838200" y="542925"/>
            <a:ext cx="10515600" cy="5905500"/>
          </a:xfrm>
        </p:spPr>
        <p:txBody>
          <a:bodyPr>
            <a:normAutofit/>
          </a:bodyPr>
          <a:lstStyle/>
          <a:p>
            <a:pPr marL="0" indent="0" algn="ctr">
              <a:buNone/>
            </a:pPr>
            <a:r>
              <a:rPr lang="en-US" sz="4000" dirty="0">
                <a:latin typeface="Times New Roman" panose="02020603050405020304" pitchFamily="18" charset="0"/>
                <a:cs typeface="Times New Roman" panose="02020603050405020304" pitchFamily="18" charset="0"/>
              </a:rPr>
              <a:t>So </a:t>
            </a:r>
            <a:r>
              <a:rPr lang="en-US" sz="4000" dirty="0" err="1">
                <a:latin typeface="Times New Roman" panose="02020603050405020304" pitchFamily="18" charset="0"/>
                <a:cs typeface="Times New Roman" panose="02020603050405020304" pitchFamily="18" charset="0"/>
              </a:rPr>
              <a:t>sánh</a:t>
            </a:r>
            <a:r>
              <a:rPr lang="en-US" sz="4000" dirty="0">
                <a:latin typeface="Times New Roman" panose="02020603050405020304" pitchFamily="18" charset="0"/>
                <a:cs typeface="Times New Roman" panose="02020603050405020304" pitchFamily="18" charset="0"/>
              </a:rPr>
              <a:t> MD5 </a:t>
            </a:r>
            <a:r>
              <a:rPr lang="en-US" sz="4000" dirty="0" err="1">
                <a:latin typeface="Times New Roman" panose="02020603050405020304" pitchFamily="18" charset="0"/>
                <a:cs typeface="Times New Roman" panose="02020603050405020304" pitchFamily="18" charset="0"/>
              </a:rPr>
              <a:t>và</a:t>
            </a:r>
            <a:r>
              <a:rPr lang="en-US" sz="4000" dirty="0">
                <a:latin typeface="Times New Roman" panose="02020603050405020304" pitchFamily="18" charset="0"/>
                <a:cs typeface="Times New Roman" panose="02020603050405020304" pitchFamily="18" charset="0"/>
              </a:rPr>
              <a:t> SHA-1</a:t>
            </a:r>
          </a:p>
          <a:p>
            <a:pPr lvl="1">
              <a:buFont typeface="Wingdings" panose="05000000000000000000" pitchFamily="2" charset="2"/>
              <a:buChar char="v"/>
            </a:pPr>
            <a:endParaRPr lang="en-US" sz="28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endParaRPr lang="en-US" sz="28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US" sz="2800" dirty="0" err="1">
                <a:latin typeface="Times New Roman" panose="02020603050405020304" pitchFamily="18" charset="0"/>
                <a:cs typeface="Times New Roman" panose="02020603050405020304" pitchFamily="18" charset="0"/>
              </a:rPr>
              <a:t>Tốc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a:t>
            </a:r>
            <a:r>
              <a:rPr lang="en-US" sz="2800" dirty="0">
                <a:latin typeface="Times New Roman" panose="02020603050405020304" pitchFamily="18" charset="0"/>
                <a:cs typeface="Times New Roman" panose="02020603050405020304" pitchFamily="18" charset="0"/>
              </a:rPr>
              <a:t>:</a:t>
            </a:r>
          </a:p>
          <a:p>
            <a:pPr lvl="2"/>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32 bit,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trúc</a:t>
            </a:r>
            <a:r>
              <a:rPr lang="en-US" sz="2400" dirty="0">
                <a:latin typeface="Times New Roman" panose="02020603050405020304" pitchFamily="18" charset="0"/>
                <a:cs typeface="Times New Roman" panose="02020603050405020304" pitchFamily="18" charset="0"/>
              </a:rPr>
              <a:t> 32 bit.</a:t>
            </a:r>
          </a:p>
          <a:p>
            <a:pPr lvl="2"/>
            <a:r>
              <a:rPr lang="en-US" sz="2400" dirty="0">
                <a:latin typeface="Times New Roman" panose="02020603050405020304" pitchFamily="18" charset="0"/>
                <a:cs typeface="Times New Roman" panose="02020603050405020304" pitchFamily="18" charset="0"/>
              </a:rPr>
              <a:t>SHA-1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h</a:t>
            </a:r>
            <a:r>
              <a:rPr lang="vi-VN" sz="2400" dirty="0">
                <a:latin typeface="Times New Roman" panose="02020603050405020304" pitchFamily="18" charset="0"/>
                <a:cs typeface="Times New Roman" panose="02020603050405020304" pitchFamily="18" charset="0"/>
              </a:rPr>
              <a:t>ơ</a:t>
            </a:r>
            <a:r>
              <a:rPr lang="en-US" sz="2400" dirty="0">
                <a:latin typeface="Times New Roman" panose="02020603050405020304" pitchFamily="18" charset="0"/>
                <a:cs typeface="Times New Roman" panose="02020603050405020304" pitchFamily="18" charset="0"/>
              </a:rPr>
              <a:t>n 16 b</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ớc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ghi</a:t>
            </a:r>
            <a:r>
              <a:rPr lang="en-US" sz="2400" dirty="0">
                <a:latin typeface="Times New Roman" panose="02020603050405020304" pitchFamily="18" charset="0"/>
                <a:cs typeface="Times New Roman" panose="02020603050405020304" pitchFamily="18" charset="0"/>
              </a:rPr>
              <a:t> 160 bit </a:t>
            </a:r>
            <a:r>
              <a:rPr lang="en-US" sz="2400" dirty="0" err="1">
                <a:latin typeface="Times New Roman" panose="02020603050405020304" pitchFamily="18" charset="0"/>
                <a:cs typeface="Times New Roman" panose="02020603050405020304" pitchFamily="18" charset="0"/>
              </a:rPr>
              <a:t>nên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chậm</a:t>
            </a:r>
            <a:r>
              <a:rPr lang="en-US" sz="2400" dirty="0">
                <a:latin typeface="Times New Roman" panose="02020603050405020304" pitchFamily="18" charset="0"/>
                <a:cs typeface="Times New Roman" panose="02020603050405020304" pitchFamily="18" charset="0"/>
              </a:rPr>
              <a:t> h</a:t>
            </a:r>
            <a:r>
              <a:rPr lang="vi-VN" sz="2400" dirty="0">
                <a:latin typeface="Times New Roman" panose="02020603050405020304" pitchFamily="18" charset="0"/>
                <a:cs typeface="Times New Roman" panose="02020603050405020304" pitchFamily="18" charset="0"/>
              </a:rPr>
              <a:t>ơ</a:t>
            </a:r>
            <a:r>
              <a:rPr lang="en-US" sz="2400" dirty="0">
                <a:latin typeface="Times New Roman" panose="02020603050405020304" pitchFamily="18" charset="0"/>
                <a:cs typeface="Times New Roman" panose="02020603050405020304" pitchFamily="18" charset="0"/>
              </a:rPr>
              <a:t>n MD5</a:t>
            </a:r>
          </a:p>
          <a:p>
            <a:pPr lvl="2"/>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đ</a:t>
            </a:r>
            <a:r>
              <a:rPr lang="vi-VN" sz="2400" dirty="0">
                <a:latin typeface="Times New Roman" panose="02020603050405020304" pitchFamily="18" charset="0"/>
                <a:cs typeface="Times New Roman" panose="02020603050405020304" pitchFamily="18" charset="0"/>
              </a:rPr>
              <a:t>ơ</a:t>
            </a:r>
            <a:r>
              <a:rPr lang="en-US" sz="2400" dirty="0">
                <a:latin typeface="Times New Roman" panose="02020603050405020304" pitchFamily="18" charset="0"/>
                <a:cs typeface="Times New Roman" panose="02020603050405020304" pitchFamily="18" charset="0"/>
              </a:rPr>
              <a:t>n </a:t>
            </a:r>
            <a:r>
              <a:rPr lang="en-US" sz="2400" dirty="0" err="1">
                <a:latin typeface="Times New Roman" panose="02020603050405020304" pitchFamily="18" charset="0"/>
                <a:cs typeface="Times New Roman" panose="02020603050405020304" pitchFamily="18" charset="0"/>
              </a:rPr>
              <a:t>giản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đều</a:t>
            </a:r>
            <a:r>
              <a:rPr lang="en-US" sz="2400" dirty="0">
                <a:latin typeface="Times New Roman" panose="02020603050405020304" pitchFamily="18" charset="0"/>
                <a:cs typeface="Times New Roman" panose="02020603050405020304" pitchFamily="18" charset="0"/>
              </a:rPr>
              <a:t> đ</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a:t>
            </a:r>
            <a:r>
              <a:rPr lang="en-US" sz="2400" dirty="0">
                <a:latin typeface="Times New Roman" panose="02020603050405020304" pitchFamily="18" charset="0"/>
                <a:cs typeface="Times New Roman" panose="02020603050405020304" pitchFamily="18" charset="0"/>
              </a:rPr>
              <a:t> đ</a:t>
            </a:r>
            <a:r>
              <a:rPr lang="vi-VN" sz="2400" dirty="0">
                <a:latin typeface="Times New Roman" panose="02020603050405020304" pitchFamily="18" charset="0"/>
                <a:cs typeface="Times New Roman" panose="02020603050405020304" pitchFamily="18" charset="0"/>
              </a:rPr>
              <a:t>ơ</a:t>
            </a:r>
            <a:r>
              <a:rPr lang="en-US" sz="2400" dirty="0">
                <a:latin typeface="Times New Roman" panose="02020603050405020304" pitchFamily="18" charset="0"/>
                <a:cs typeface="Times New Roman" panose="02020603050405020304" pitchFamily="18" charset="0"/>
              </a:rPr>
              <a:t>n </a:t>
            </a:r>
            <a:r>
              <a:rPr lang="en-US" sz="2400" dirty="0" err="1">
                <a:latin typeface="Times New Roman" panose="02020603050405020304" pitchFamily="18" charset="0"/>
                <a:cs typeface="Times New Roman" panose="02020603050405020304" pitchFamily="18" charset="0"/>
              </a:rPr>
              <a:t>giản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dễ</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mềm</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5726677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965914" y="1825625"/>
          <a:ext cx="10387884" cy="4266081"/>
        </p:xfrm>
        <a:graphic>
          <a:graphicData uri="http://schemas.openxmlformats.org/drawingml/2006/table">
            <a:tbl>
              <a:tblPr firstRow="1" bandRow="1">
                <a:tableStyleId>{7DF18680-E054-41AD-8BC1-D1AEF772440D}</a:tableStyleId>
              </a:tblPr>
              <a:tblGrid>
                <a:gridCol w="2596971">
                  <a:extLst>
                    <a:ext uri="{9D8B030D-6E8A-4147-A177-3AD203B41FA5}">
                      <a16:colId xmlns:a16="http://schemas.microsoft.com/office/drawing/2014/main" val="20000"/>
                    </a:ext>
                  </a:extLst>
                </a:gridCol>
                <a:gridCol w="2596971">
                  <a:extLst>
                    <a:ext uri="{9D8B030D-6E8A-4147-A177-3AD203B41FA5}">
                      <a16:colId xmlns:a16="http://schemas.microsoft.com/office/drawing/2014/main" val="20001"/>
                    </a:ext>
                  </a:extLst>
                </a:gridCol>
                <a:gridCol w="2596971">
                  <a:extLst>
                    <a:ext uri="{9D8B030D-6E8A-4147-A177-3AD203B41FA5}">
                      <a16:colId xmlns:a16="http://schemas.microsoft.com/office/drawing/2014/main" val="20002"/>
                    </a:ext>
                  </a:extLst>
                </a:gridCol>
                <a:gridCol w="2596971">
                  <a:extLst>
                    <a:ext uri="{9D8B030D-6E8A-4147-A177-3AD203B41FA5}">
                      <a16:colId xmlns:a16="http://schemas.microsoft.com/office/drawing/2014/main" val="20003"/>
                    </a:ext>
                  </a:extLst>
                </a:gridCol>
              </a:tblGrid>
              <a:tr h="1422027">
                <a:tc>
                  <a:txBody>
                    <a:bodyPr/>
                    <a:lstStyle/>
                    <a:p>
                      <a:pPr algn="ctr"/>
                      <a:endParaRPr lang="en-US"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MD5</a:t>
                      </a:r>
                      <a:endParaRPr lang="en-US"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SHA-1</a:t>
                      </a:r>
                      <a:endParaRPr lang="en-US"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SHA-256</a:t>
                      </a:r>
                      <a:endParaRPr lang="en-US" sz="25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r h="1422027">
                <a:tc>
                  <a:txBody>
                    <a:bodyPr/>
                    <a:lstStyle/>
                    <a:p>
                      <a:pPr algn="ctr"/>
                      <a:r>
                        <a:rPr lang="en-US" sz="2500" dirty="0" err="1" smtClean="0">
                          <a:latin typeface="Times New Roman" panose="02020603050405020304" pitchFamily="18" charset="0"/>
                          <a:cs typeface="Times New Roman" panose="02020603050405020304" pitchFamily="18" charset="0"/>
                        </a:rPr>
                        <a:t>Ưu</a:t>
                      </a:r>
                      <a:r>
                        <a:rPr lang="en-US" sz="2500" baseline="0" dirty="0" smtClean="0">
                          <a:latin typeface="Times New Roman" panose="02020603050405020304" pitchFamily="18" charset="0"/>
                          <a:cs typeface="Times New Roman" panose="02020603050405020304" pitchFamily="18" charset="0"/>
                        </a:rPr>
                        <a:t> </a:t>
                      </a:r>
                      <a:r>
                        <a:rPr lang="en-US" sz="2500" baseline="0" dirty="0" err="1" smtClean="0">
                          <a:latin typeface="Times New Roman" panose="02020603050405020304" pitchFamily="18" charset="0"/>
                          <a:cs typeface="Times New Roman" panose="02020603050405020304" pitchFamily="18" charset="0"/>
                        </a:rPr>
                        <a:t>điểm</a:t>
                      </a:r>
                      <a:endParaRPr lang="en-US"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err="1" smtClean="0">
                          <a:latin typeface="Times New Roman" panose="02020603050405020304" pitchFamily="18" charset="0"/>
                          <a:cs typeface="Times New Roman" panose="02020603050405020304" pitchFamily="18" charset="0"/>
                        </a:rPr>
                        <a:t>Được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sử</a:t>
                      </a:r>
                      <a:r>
                        <a:rPr lang="en-US" sz="2500" baseline="0" dirty="0" smtClean="0">
                          <a:latin typeface="Times New Roman" panose="02020603050405020304" pitchFamily="18" charset="0"/>
                          <a:cs typeface="Times New Roman" panose="02020603050405020304" pitchFamily="18" charset="0"/>
                        </a:rPr>
                        <a:t> </a:t>
                      </a:r>
                      <a:r>
                        <a:rPr lang="en-US" sz="2500" baseline="0" dirty="0" err="1" smtClean="0">
                          <a:latin typeface="Times New Roman" panose="02020603050405020304" pitchFamily="18" charset="0"/>
                          <a:cs typeface="Times New Roman" panose="02020603050405020304" pitchFamily="18" charset="0"/>
                        </a:rPr>
                        <a:t>dụng</a:t>
                      </a:r>
                      <a:r>
                        <a:rPr lang="en-US" sz="2500" baseline="0" dirty="0" smtClean="0">
                          <a:latin typeface="Times New Roman" panose="02020603050405020304" pitchFamily="18" charset="0"/>
                          <a:cs typeface="Times New Roman" panose="02020603050405020304" pitchFamily="18" charset="0"/>
                        </a:rPr>
                        <a:t> </a:t>
                      </a:r>
                      <a:r>
                        <a:rPr lang="en-US" sz="2500" baseline="0" dirty="0" err="1" smtClean="0">
                          <a:latin typeface="Times New Roman" panose="02020603050405020304" pitchFamily="18" charset="0"/>
                          <a:cs typeface="Times New Roman" panose="02020603050405020304" pitchFamily="18" charset="0"/>
                        </a:rPr>
                        <a:t>rộng</a:t>
                      </a:r>
                      <a:r>
                        <a:rPr lang="en-US" sz="2500" baseline="0" dirty="0" smtClean="0">
                          <a:latin typeface="Times New Roman" panose="02020603050405020304" pitchFamily="18" charset="0"/>
                          <a:cs typeface="Times New Roman" panose="02020603050405020304" pitchFamily="18" charset="0"/>
                        </a:rPr>
                        <a:t> </a:t>
                      </a:r>
                      <a:r>
                        <a:rPr lang="en-US" sz="2500" baseline="0" dirty="0" err="1" smtClean="0">
                          <a:latin typeface="Times New Roman" panose="02020603050405020304" pitchFamily="18" charset="0"/>
                          <a:cs typeface="Times New Roman" panose="02020603050405020304" pitchFamily="18" charset="0"/>
                        </a:rPr>
                        <a:t>rãi</a:t>
                      </a:r>
                      <a:endParaRPr lang="en-US"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err="1" smtClean="0">
                          <a:latin typeface="Times New Roman" panose="02020603050405020304" pitchFamily="18" charset="0"/>
                          <a:cs typeface="Times New Roman" panose="02020603050405020304" pitchFamily="18" charset="0"/>
                        </a:rPr>
                        <a:t>Tốc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độ</a:t>
                      </a:r>
                      <a:r>
                        <a:rPr lang="en-US" sz="2500" baseline="0" dirty="0" smtClean="0">
                          <a:latin typeface="Times New Roman" panose="02020603050405020304" pitchFamily="18" charset="0"/>
                          <a:cs typeface="Times New Roman" panose="02020603050405020304" pitchFamily="18" charset="0"/>
                        </a:rPr>
                        <a:t> </a:t>
                      </a:r>
                      <a:r>
                        <a:rPr lang="en-US" sz="2500" baseline="0" dirty="0" err="1" smtClean="0">
                          <a:latin typeface="Times New Roman" panose="02020603050405020304" pitchFamily="18" charset="0"/>
                          <a:cs typeface="Times New Roman" panose="02020603050405020304" pitchFamily="18" charset="0"/>
                        </a:rPr>
                        <a:t>nhanh</a:t>
                      </a:r>
                      <a:endParaRPr lang="en-US"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err="1" smtClean="0">
                          <a:latin typeface="Times New Roman" panose="02020603050405020304" pitchFamily="18" charset="0"/>
                          <a:cs typeface="Times New Roman" panose="02020603050405020304" pitchFamily="18" charset="0"/>
                        </a:rPr>
                        <a:t>Bảo</a:t>
                      </a:r>
                      <a:r>
                        <a:rPr lang="en-US" sz="2500" baseline="0" dirty="0" smtClean="0">
                          <a:latin typeface="Times New Roman" panose="02020603050405020304" pitchFamily="18" charset="0"/>
                          <a:cs typeface="Times New Roman" panose="02020603050405020304" pitchFamily="18" charset="0"/>
                        </a:rPr>
                        <a:t> </a:t>
                      </a:r>
                      <a:r>
                        <a:rPr lang="en-US" sz="2500" baseline="0" dirty="0" err="1" smtClean="0">
                          <a:latin typeface="Times New Roman" panose="02020603050405020304" pitchFamily="18" charset="0"/>
                          <a:cs typeface="Times New Roman" panose="02020603050405020304" pitchFamily="18" charset="0"/>
                        </a:rPr>
                        <a:t>mật</a:t>
                      </a:r>
                      <a:r>
                        <a:rPr lang="en-US" sz="2500" baseline="0" dirty="0" smtClean="0">
                          <a:latin typeface="Times New Roman" panose="02020603050405020304" pitchFamily="18" charset="0"/>
                          <a:cs typeface="Times New Roman" panose="02020603050405020304" pitchFamily="18" charset="0"/>
                        </a:rPr>
                        <a:t> </a:t>
                      </a:r>
                      <a:r>
                        <a:rPr lang="en-US" sz="2500" baseline="0" dirty="0" err="1" smtClean="0">
                          <a:latin typeface="Times New Roman" panose="02020603050405020304" pitchFamily="18" charset="0"/>
                          <a:cs typeface="Times New Roman" panose="02020603050405020304" pitchFamily="18" charset="0"/>
                        </a:rPr>
                        <a:t>cao</a:t>
                      </a:r>
                      <a:endParaRPr lang="en-US" sz="25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1422027">
                <a:tc>
                  <a:txBody>
                    <a:bodyPr/>
                    <a:lstStyle/>
                    <a:p>
                      <a:pPr algn="ctr"/>
                      <a:r>
                        <a:rPr lang="en-US" sz="2500" dirty="0" err="1" smtClean="0">
                          <a:latin typeface="Times New Roman" panose="02020603050405020304" pitchFamily="18" charset="0"/>
                          <a:cs typeface="Times New Roman" panose="02020603050405020304" pitchFamily="18" charset="0"/>
                        </a:rPr>
                        <a:t>Nhược</a:t>
                      </a:r>
                      <a:r>
                        <a:rPr lang="en-US" sz="2500" baseline="0" dirty="0" smtClean="0">
                          <a:latin typeface="Times New Roman" panose="02020603050405020304" pitchFamily="18" charset="0"/>
                          <a:cs typeface="Times New Roman" panose="02020603050405020304" pitchFamily="18" charset="0"/>
                        </a:rPr>
                        <a:t> </a:t>
                      </a:r>
                      <a:r>
                        <a:rPr lang="en-US" sz="2500" baseline="0" dirty="0" err="1" smtClean="0">
                          <a:latin typeface="Times New Roman" panose="02020603050405020304" pitchFamily="18" charset="0"/>
                          <a:cs typeface="Times New Roman" panose="02020603050405020304" pitchFamily="18" charset="0"/>
                        </a:rPr>
                        <a:t>điểm</a:t>
                      </a:r>
                      <a:endParaRPr lang="en-US"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err="1" smtClean="0">
                          <a:latin typeface="Times New Roman" panose="02020603050405020304" pitchFamily="18" charset="0"/>
                          <a:cs typeface="Times New Roman" panose="02020603050405020304" pitchFamily="18" charset="0"/>
                        </a:rPr>
                        <a:t>Không</a:t>
                      </a:r>
                      <a:r>
                        <a:rPr lang="en-US" sz="2500" baseline="0" dirty="0" smtClean="0">
                          <a:latin typeface="Times New Roman" panose="02020603050405020304" pitchFamily="18" charset="0"/>
                          <a:cs typeface="Times New Roman" panose="02020603050405020304" pitchFamily="18" charset="0"/>
                        </a:rPr>
                        <a:t> </a:t>
                      </a:r>
                      <a:r>
                        <a:rPr lang="en-US" sz="2500" baseline="0" dirty="0" err="1" smtClean="0">
                          <a:latin typeface="Times New Roman" panose="02020603050405020304" pitchFamily="18" charset="0"/>
                          <a:cs typeface="Times New Roman" panose="02020603050405020304" pitchFamily="18" charset="0"/>
                        </a:rPr>
                        <a:t>có</a:t>
                      </a:r>
                      <a:r>
                        <a:rPr lang="en-US" sz="2500" baseline="0" dirty="0" smtClean="0">
                          <a:latin typeface="Times New Roman" panose="02020603050405020304" pitchFamily="18" charset="0"/>
                          <a:cs typeface="Times New Roman" panose="02020603050405020304" pitchFamily="18" charset="0"/>
                        </a:rPr>
                        <a:t> </a:t>
                      </a:r>
                      <a:r>
                        <a:rPr lang="en-US" sz="2500" baseline="0" dirty="0" err="1" smtClean="0">
                          <a:latin typeface="Times New Roman" panose="02020603050405020304" pitchFamily="18" charset="0"/>
                          <a:cs typeface="Times New Roman" panose="02020603050405020304" pitchFamily="18" charset="0"/>
                        </a:rPr>
                        <a:t>khả</a:t>
                      </a:r>
                      <a:r>
                        <a:rPr lang="en-US" sz="2500" baseline="0" dirty="0" smtClean="0">
                          <a:latin typeface="Times New Roman" panose="02020603050405020304" pitchFamily="18" charset="0"/>
                          <a:cs typeface="Times New Roman" panose="02020603050405020304" pitchFamily="18" charset="0"/>
                        </a:rPr>
                        <a:t> </a:t>
                      </a:r>
                      <a:r>
                        <a:rPr lang="en-US" sz="2500" baseline="0" dirty="0" err="1" smtClean="0">
                          <a:latin typeface="Times New Roman" panose="02020603050405020304" pitchFamily="18" charset="0"/>
                          <a:cs typeface="Times New Roman" panose="02020603050405020304" pitchFamily="18" charset="0"/>
                        </a:rPr>
                        <a:t>năng</a:t>
                      </a:r>
                      <a:r>
                        <a:rPr lang="en-US" sz="2500" baseline="0" dirty="0" smtClean="0">
                          <a:latin typeface="Times New Roman" panose="02020603050405020304" pitchFamily="18" charset="0"/>
                          <a:cs typeface="Times New Roman" panose="02020603050405020304" pitchFamily="18" charset="0"/>
                        </a:rPr>
                        <a:t> </a:t>
                      </a:r>
                      <a:r>
                        <a:rPr lang="en-US" sz="2500" baseline="0" dirty="0" err="1" smtClean="0">
                          <a:latin typeface="Times New Roman" panose="02020603050405020304" pitchFamily="18" charset="0"/>
                          <a:cs typeface="Times New Roman" panose="02020603050405020304" pitchFamily="18" charset="0"/>
                        </a:rPr>
                        <a:t>chống</a:t>
                      </a:r>
                      <a:r>
                        <a:rPr lang="en-US" sz="2500" baseline="0" dirty="0" smtClean="0">
                          <a:latin typeface="Times New Roman" panose="02020603050405020304" pitchFamily="18" charset="0"/>
                          <a:cs typeface="Times New Roman" panose="02020603050405020304" pitchFamily="18" charset="0"/>
                        </a:rPr>
                        <a:t> </a:t>
                      </a:r>
                      <a:r>
                        <a:rPr lang="en-US" sz="2500" baseline="0" dirty="0" err="1" smtClean="0">
                          <a:latin typeface="Times New Roman" panose="02020603050405020304" pitchFamily="18" charset="0"/>
                          <a:cs typeface="Times New Roman" panose="02020603050405020304" pitchFamily="18" charset="0"/>
                        </a:rPr>
                        <a:t>trùng</a:t>
                      </a:r>
                      <a:r>
                        <a:rPr lang="en-US" sz="2500" baseline="0" dirty="0" smtClean="0">
                          <a:latin typeface="Times New Roman" panose="02020603050405020304" pitchFamily="18" charset="0"/>
                          <a:cs typeface="Times New Roman" panose="02020603050405020304" pitchFamily="18" charset="0"/>
                        </a:rPr>
                        <a:t> </a:t>
                      </a:r>
                      <a:r>
                        <a:rPr lang="en-US" sz="2500" baseline="0" dirty="0" err="1" smtClean="0">
                          <a:latin typeface="Times New Roman" panose="02020603050405020304" pitchFamily="18" charset="0"/>
                          <a:cs typeface="Times New Roman" panose="02020603050405020304" pitchFamily="18" charset="0"/>
                        </a:rPr>
                        <a:t>lắp</a:t>
                      </a:r>
                      <a:endParaRPr lang="en-US"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err="1" smtClean="0">
                          <a:latin typeface="Times New Roman" panose="02020603050405020304" pitchFamily="18" charset="0"/>
                          <a:cs typeface="Times New Roman" panose="02020603050405020304" pitchFamily="18" charset="0"/>
                        </a:rPr>
                        <a:t>Kém</a:t>
                      </a:r>
                      <a:r>
                        <a:rPr lang="en-US" sz="2500" baseline="0" dirty="0" smtClean="0">
                          <a:latin typeface="Times New Roman" panose="02020603050405020304" pitchFamily="18" charset="0"/>
                          <a:cs typeface="Times New Roman" panose="02020603050405020304" pitchFamily="18" charset="0"/>
                        </a:rPr>
                        <a:t> an </a:t>
                      </a:r>
                      <a:r>
                        <a:rPr lang="en-US" sz="2500" baseline="0" dirty="0" err="1" smtClean="0">
                          <a:latin typeface="Times New Roman" panose="02020603050405020304" pitchFamily="18" charset="0"/>
                          <a:cs typeface="Times New Roman" panose="02020603050405020304" pitchFamily="18" charset="0"/>
                        </a:rPr>
                        <a:t>toàn</a:t>
                      </a:r>
                      <a:endParaRPr lang="en-US"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err="1" smtClean="0">
                          <a:latin typeface="Times New Roman" panose="02020603050405020304" pitchFamily="18" charset="0"/>
                          <a:cs typeface="Times New Roman" panose="02020603050405020304" pitchFamily="18" charset="0"/>
                        </a:rPr>
                        <a:t>Khó</a:t>
                      </a:r>
                      <a:r>
                        <a:rPr lang="en-US" sz="2500" baseline="0" dirty="0" smtClean="0">
                          <a:latin typeface="Times New Roman" panose="02020603050405020304" pitchFamily="18" charset="0"/>
                          <a:cs typeface="Times New Roman" panose="02020603050405020304" pitchFamily="18" charset="0"/>
                        </a:rPr>
                        <a:t> </a:t>
                      </a:r>
                      <a:r>
                        <a:rPr lang="en-US" sz="2500" baseline="0" dirty="0" err="1" smtClean="0">
                          <a:latin typeface="Times New Roman" panose="02020603050405020304" pitchFamily="18" charset="0"/>
                          <a:cs typeface="Times New Roman" panose="02020603050405020304" pitchFamily="18" charset="0"/>
                        </a:rPr>
                        <a:t>cho</a:t>
                      </a:r>
                      <a:r>
                        <a:rPr lang="en-US" sz="2500" baseline="0" dirty="0" smtClean="0">
                          <a:latin typeface="Times New Roman" panose="02020603050405020304" pitchFamily="18" charset="0"/>
                          <a:cs typeface="Times New Roman" panose="02020603050405020304" pitchFamily="18" charset="0"/>
                        </a:rPr>
                        <a:t> </a:t>
                      </a:r>
                      <a:r>
                        <a:rPr lang="en-US" sz="2500" baseline="0" dirty="0" err="1" smtClean="0">
                          <a:latin typeface="Times New Roman" panose="02020603050405020304" pitchFamily="18" charset="0"/>
                          <a:cs typeface="Times New Roman" panose="02020603050405020304" pitchFamily="18" charset="0"/>
                        </a:rPr>
                        <a:t>việc</a:t>
                      </a:r>
                      <a:r>
                        <a:rPr lang="en-US" sz="2500" baseline="0" dirty="0" smtClean="0">
                          <a:latin typeface="Times New Roman" panose="02020603050405020304" pitchFamily="18" charset="0"/>
                          <a:cs typeface="Times New Roman" panose="02020603050405020304" pitchFamily="18" charset="0"/>
                        </a:rPr>
                        <a:t> </a:t>
                      </a:r>
                      <a:r>
                        <a:rPr lang="en-US" sz="2500" baseline="0" dirty="0" err="1" smtClean="0">
                          <a:latin typeface="Times New Roman" panose="02020603050405020304" pitchFamily="18" charset="0"/>
                          <a:cs typeface="Times New Roman" panose="02020603050405020304" pitchFamily="18" charset="0"/>
                        </a:rPr>
                        <a:t>truy</a:t>
                      </a:r>
                      <a:r>
                        <a:rPr lang="en-US" sz="2500" baseline="0" dirty="0" smtClean="0">
                          <a:latin typeface="Times New Roman" panose="02020603050405020304" pitchFamily="18" charset="0"/>
                          <a:cs typeface="Times New Roman" panose="02020603050405020304" pitchFamily="18" charset="0"/>
                        </a:rPr>
                        <a:t> </a:t>
                      </a:r>
                      <a:r>
                        <a:rPr lang="en-US" sz="2500" baseline="0" dirty="0" err="1" smtClean="0">
                          <a:latin typeface="Times New Roman" panose="02020603050405020304" pitchFamily="18" charset="0"/>
                          <a:cs typeface="Times New Roman" panose="02020603050405020304" pitchFamily="18" charset="0"/>
                        </a:rPr>
                        <a:t>xuất</a:t>
                      </a:r>
                      <a:r>
                        <a:rPr lang="en-US" sz="2500" baseline="0" dirty="0" smtClean="0">
                          <a:latin typeface="Times New Roman" panose="02020603050405020304" pitchFamily="18" charset="0"/>
                          <a:cs typeface="Times New Roman" panose="02020603050405020304" pitchFamily="18" charset="0"/>
                        </a:rPr>
                        <a:t> </a:t>
                      </a:r>
                      <a:r>
                        <a:rPr lang="en-US" sz="2500" baseline="0" dirty="0" err="1" smtClean="0">
                          <a:latin typeface="Times New Roman" panose="02020603050405020304" pitchFamily="18" charset="0"/>
                          <a:cs typeface="Times New Roman" panose="02020603050405020304" pitchFamily="18" charset="0"/>
                        </a:rPr>
                        <a:t>lại</a:t>
                      </a:r>
                      <a:r>
                        <a:rPr lang="en-US" sz="2500" baseline="0" dirty="0" smtClean="0">
                          <a:latin typeface="Times New Roman" panose="02020603050405020304" pitchFamily="18" charset="0"/>
                          <a:cs typeface="Times New Roman" panose="02020603050405020304" pitchFamily="18" charset="0"/>
                        </a:rPr>
                        <a:t> </a:t>
                      </a:r>
                      <a:r>
                        <a:rPr lang="en-US" sz="2500" baseline="0" dirty="0" err="1" smtClean="0">
                          <a:latin typeface="Times New Roman" panose="02020603050405020304" pitchFamily="18" charset="0"/>
                          <a:cs typeface="Times New Roman" panose="02020603050405020304" pitchFamily="18" charset="0"/>
                        </a:rPr>
                        <a:t>dữ</a:t>
                      </a:r>
                      <a:r>
                        <a:rPr lang="en-US" sz="2500" baseline="0" dirty="0" smtClean="0">
                          <a:latin typeface="Times New Roman" panose="02020603050405020304" pitchFamily="18" charset="0"/>
                          <a:cs typeface="Times New Roman" panose="02020603050405020304" pitchFamily="18" charset="0"/>
                        </a:rPr>
                        <a:t> </a:t>
                      </a:r>
                      <a:r>
                        <a:rPr lang="en-US" sz="2500" baseline="0" dirty="0" err="1" smtClean="0">
                          <a:latin typeface="Times New Roman" panose="02020603050405020304" pitchFamily="18" charset="0"/>
                          <a:cs typeface="Times New Roman" panose="02020603050405020304" pitchFamily="18" charset="0"/>
                        </a:rPr>
                        <a:t>liệu</a:t>
                      </a:r>
                      <a:r>
                        <a:rPr lang="en-US" sz="2500" baseline="0" dirty="0" smtClean="0">
                          <a:latin typeface="Times New Roman" panose="02020603050405020304" pitchFamily="18" charset="0"/>
                          <a:cs typeface="Times New Roman" panose="02020603050405020304" pitchFamily="18" charset="0"/>
                        </a:rPr>
                        <a:t> </a:t>
                      </a:r>
                      <a:r>
                        <a:rPr lang="en-US" sz="2500" baseline="0" dirty="0" err="1" smtClean="0">
                          <a:latin typeface="Times New Roman" panose="02020603050405020304" pitchFamily="18" charset="0"/>
                          <a:cs typeface="Times New Roman" panose="02020603050405020304" pitchFamily="18" charset="0"/>
                        </a:rPr>
                        <a:t>gốc</a:t>
                      </a:r>
                      <a:endParaRPr lang="en-US" sz="25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8047828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0"/>
            <a:ext cx="8534400" cy="1507067"/>
          </a:xfrm>
        </p:spPr>
        <p:txBody>
          <a:bodyPr/>
          <a:lstStyle/>
          <a:p>
            <a:r>
              <a:rPr lang="en-US" dirty="0" err="1" smtClean="0"/>
              <a:t>Câu</a:t>
            </a:r>
            <a:r>
              <a:rPr lang="en-US" dirty="0" smtClean="0"/>
              <a:t> </a:t>
            </a:r>
            <a:r>
              <a:rPr lang="en-US" dirty="0" err="1" smtClean="0"/>
              <a:t>hỏi</a:t>
            </a:r>
            <a:endParaRPr lang="en-US" dirty="0"/>
          </a:p>
        </p:txBody>
      </p:sp>
      <p:sp>
        <p:nvSpPr>
          <p:cNvPr id="3" name="Content Placeholder 2"/>
          <p:cNvSpPr>
            <a:spLocks noGrp="1"/>
          </p:cNvSpPr>
          <p:nvPr>
            <p:ph idx="1"/>
          </p:nvPr>
        </p:nvSpPr>
        <p:spPr>
          <a:xfrm>
            <a:off x="684212" y="1844899"/>
            <a:ext cx="8534400" cy="3615267"/>
          </a:xfrm>
        </p:spPr>
        <p:txBody>
          <a:bodyPr/>
          <a:lstStyle/>
          <a:p>
            <a:pPr>
              <a:buFontTx/>
              <a:buChar char="-"/>
            </a:pPr>
            <a:r>
              <a:rPr lang="en-US" dirty="0" err="1" smtClean="0">
                <a:solidFill>
                  <a:schemeClr val="tx1"/>
                </a:solidFill>
              </a:rPr>
              <a:t>Một</a:t>
            </a:r>
            <a:r>
              <a:rPr lang="en-US" dirty="0" smtClean="0">
                <a:solidFill>
                  <a:schemeClr val="tx1"/>
                </a:solidFill>
              </a:rPr>
              <a:t> </a:t>
            </a:r>
            <a:r>
              <a:rPr lang="en-US" dirty="0" err="1" smtClean="0">
                <a:solidFill>
                  <a:schemeClr val="tx1"/>
                </a:solidFill>
              </a:rPr>
              <a:t>hàm</a:t>
            </a:r>
            <a:r>
              <a:rPr lang="en-US" dirty="0" smtClean="0">
                <a:solidFill>
                  <a:schemeClr val="tx1"/>
                </a:solidFill>
              </a:rPr>
              <a:t> </a:t>
            </a:r>
            <a:r>
              <a:rPr lang="en-US" dirty="0" err="1" smtClean="0">
                <a:solidFill>
                  <a:schemeClr val="tx1"/>
                </a:solidFill>
              </a:rPr>
              <a:t>băm</a:t>
            </a:r>
            <a:r>
              <a:rPr lang="en-US" dirty="0" smtClean="0">
                <a:solidFill>
                  <a:schemeClr val="tx1"/>
                </a:solidFill>
              </a:rPr>
              <a:t> </a:t>
            </a:r>
            <a:r>
              <a:rPr lang="en-US" dirty="0" err="1" smtClean="0">
                <a:solidFill>
                  <a:schemeClr val="tx1"/>
                </a:solidFill>
              </a:rPr>
              <a:t>tốt</a:t>
            </a:r>
            <a:r>
              <a:rPr lang="en-US" dirty="0" smtClean="0">
                <a:solidFill>
                  <a:schemeClr val="tx1"/>
                </a:solidFill>
              </a:rPr>
              <a:t> </a:t>
            </a:r>
            <a:r>
              <a:rPr lang="en-US" dirty="0" err="1" smtClean="0">
                <a:solidFill>
                  <a:schemeClr val="tx1"/>
                </a:solidFill>
              </a:rPr>
              <a:t>thỏa</a:t>
            </a:r>
            <a:r>
              <a:rPr lang="en-US" dirty="0" smtClean="0">
                <a:solidFill>
                  <a:schemeClr val="tx1"/>
                </a:solidFill>
              </a:rPr>
              <a:t> </a:t>
            </a:r>
            <a:r>
              <a:rPr lang="en-US" dirty="0" err="1" smtClean="0">
                <a:solidFill>
                  <a:schemeClr val="tx1"/>
                </a:solidFill>
              </a:rPr>
              <a:t>mãn</a:t>
            </a:r>
            <a:r>
              <a:rPr lang="en-US" dirty="0" smtClean="0">
                <a:solidFill>
                  <a:schemeClr val="tx1"/>
                </a:solidFill>
              </a:rPr>
              <a:t> </a:t>
            </a:r>
            <a:r>
              <a:rPr lang="en-US" dirty="0" err="1" smtClean="0">
                <a:solidFill>
                  <a:schemeClr val="tx1"/>
                </a:solidFill>
              </a:rPr>
              <a:t>điều</a:t>
            </a:r>
            <a:r>
              <a:rPr lang="en-US" dirty="0" smtClean="0">
                <a:solidFill>
                  <a:schemeClr val="tx1"/>
                </a:solidFill>
              </a:rPr>
              <a:t> </a:t>
            </a:r>
            <a:r>
              <a:rPr lang="en-US" dirty="0" err="1" smtClean="0">
                <a:solidFill>
                  <a:schemeClr val="tx1"/>
                </a:solidFill>
              </a:rPr>
              <a:t>kiện</a:t>
            </a:r>
            <a:r>
              <a:rPr lang="en-US" dirty="0" smtClean="0">
                <a:solidFill>
                  <a:schemeClr val="tx1"/>
                </a:solidFill>
              </a:rPr>
              <a:t> </a:t>
            </a:r>
            <a:r>
              <a:rPr lang="en-US" dirty="0" err="1" smtClean="0">
                <a:solidFill>
                  <a:schemeClr val="tx1"/>
                </a:solidFill>
              </a:rPr>
              <a:t>nào</a:t>
            </a:r>
            <a:r>
              <a:rPr lang="en-US" dirty="0" smtClean="0">
                <a:solidFill>
                  <a:schemeClr val="tx1"/>
                </a:solidFill>
              </a:rPr>
              <a:t>?</a:t>
            </a:r>
          </a:p>
          <a:p>
            <a:pPr>
              <a:buFontTx/>
              <a:buChar char="-"/>
            </a:pPr>
            <a:r>
              <a:rPr lang="en-US" dirty="0" err="1" smtClean="0">
                <a:solidFill>
                  <a:schemeClr val="tx1"/>
                </a:solidFill>
              </a:rPr>
              <a:t>Tại</a:t>
            </a:r>
            <a:r>
              <a:rPr lang="en-US" dirty="0" smtClean="0">
                <a:solidFill>
                  <a:schemeClr val="tx1"/>
                </a:solidFill>
              </a:rPr>
              <a:t> </a:t>
            </a:r>
            <a:r>
              <a:rPr lang="en-US" dirty="0" err="1" smtClean="0">
                <a:solidFill>
                  <a:schemeClr val="tx1"/>
                </a:solidFill>
              </a:rPr>
              <a:t>sao</a:t>
            </a:r>
            <a:r>
              <a:rPr lang="en-US" dirty="0" smtClean="0">
                <a:solidFill>
                  <a:schemeClr val="tx1"/>
                </a:solidFill>
              </a:rPr>
              <a:t> </a:t>
            </a:r>
            <a:r>
              <a:rPr lang="en-US" dirty="0" err="1" smtClean="0">
                <a:solidFill>
                  <a:schemeClr val="tx1"/>
                </a:solidFill>
              </a:rPr>
              <a:t>phương</a:t>
            </a:r>
            <a:r>
              <a:rPr lang="en-US" dirty="0" smtClean="0">
                <a:solidFill>
                  <a:schemeClr val="tx1"/>
                </a:solidFill>
              </a:rPr>
              <a:t> </a:t>
            </a:r>
            <a:r>
              <a:rPr lang="en-US" dirty="0" err="1" smtClean="0">
                <a:solidFill>
                  <a:schemeClr val="tx1"/>
                </a:solidFill>
              </a:rPr>
              <a:t>pháp</a:t>
            </a:r>
            <a:r>
              <a:rPr lang="en-US" dirty="0" smtClean="0">
                <a:solidFill>
                  <a:schemeClr val="tx1"/>
                </a:solidFill>
              </a:rPr>
              <a:t> </a:t>
            </a:r>
            <a:r>
              <a:rPr lang="en-US" dirty="0" err="1" smtClean="0">
                <a:solidFill>
                  <a:schemeClr val="tx1"/>
                </a:solidFill>
              </a:rPr>
              <a:t>kết</a:t>
            </a:r>
            <a:r>
              <a:rPr lang="en-US" dirty="0" smtClean="0">
                <a:solidFill>
                  <a:schemeClr val="tx1"/>
                </a:solidFill>
              </a:rPr>
              <a:t> </a:t>
            </a:r>
            <a:r>
              <a:rPr lang="en-US" dirty="0" err="1" smtClean="0">
                <a:solidFill>
                  <a:schemeClr val="tx1"/>
                </a:solidFill>
              </a:rPr>
              <a:t>nối</a:t>
            </a:r>
            <a:r>
              <a:rPr lang="en-US" dirty="0" smtClean="0">
                <a:solidFill>
                  <a:schemeClr val="tx1"/>
                </a:solidFill>
              </a:rPr>
              <a:t> </a:t>
            </a:r>
            <a:r>
              <a:rPr lang="en-US" dirty="0" err="1" smtClean="0">
                <a:solidFill>
                  <a:schemeClr val="tx1"/>
                </a:solidFill>
              </a:rPr>
              <a:t>hợp</a:t>
            </a:r>
            <a:r>
              <a:rPr lang="en-US" dirty="0" smtClean="0">
                <a:solidFill>
                  <a:schemeClr val="tx1"/>
                </a:solidFill>
              </a:rPr>
              <a:t> </a:t>
            </a:r>
            <a:r>
              <a:rPr lang="en-US" dirty="0" err="1" smtClean="0">
                <a:solidFill>
                  <a:schemeClr val="tx1"/>
                </a:solidFill>
              </a:rPr>
              <a:t>nhất</a:t>
            </a:r>
            <a:r>
              <a:rPr lang="en-US" dirty="0" smtClean="0">
                <a:solidFill>
                  <a:schemeClr val="tx1"/>
                </a:solidFill>
              </a:rPr>
              <a:t> </a:t>
            </a:r>
            <a:r>
              <a:rPr lang="en-US" dirty="0" err="1" smtClean="0">
                <a:solidFill>
                  <a:schemeClr val="tx1"/>
                </a:solidFill>
              </a:rPr>
              <a:t>lại</a:t>
            </a:r>
            <a:r>
              <a:rPr lang="en-US" dirty="0" smtClean="0">
                <a:solidFill>
                  <a:schemeClr val="tx1"/>
                </a:solidFill>
              </a:rPr>
              <a:t> </a:t>
            </a:r>
            <a:r>
              <a:rPr lang="en-US" dirty="0" err="1" smtClean="0">
                <a:solidFill>
                  <a:schemeClr val="tx1"/>
                </a:solidFill>
              </a:rPr>
              <a:t>tốn</a:t>
            </a:r>
            <a:r>
              <a:rPr lang="en-US" dirty="0" smtClean="0">
                <a:solidFill>
                  <a:schemeClr val="tx1"/>
                </a:solidFill>
              </a:rPr>
              <a:t> </a:t>
            </a:r>
            <a:r>
              <a:rPr lang="en-US" dirty="0" err="1" smtClean="0">
                <a:solidFill>
                  <a:schemeClr val="tx1"/>
                </a:solidFill>
              </a:rPr>
              <a:t>bộ</a:t>
            </a:r>
            <a:r>
              <a:rPr lang="en-US" dirty="0" smtClean="0">
                <a:solidFill>
                  <a:schemeClr val="tx1"/>
                </a:solidFill>
              </a:rPr>
              <a:t> </a:t>
            </a:r>
            <a:r>
              <a:rPr lang="en-US" dirty="0" err="1" smtClean="0">
                <a:solidFill>
                  <a:schemeClr val="tx1"/>
                </a:solidFill>
              </a:rPr>
              <a:t>nhớ</a:t>
            </a:r>
            <a:r>
              <a:rPr lang="en-US" dirty="0" smtClean="0">
                <a:solidFill>
                  <a:schemeClr val="tx1"/>
                </a:solidFill>
              </a:rPr>
              <a:t> </a:t>
            </a:r>
            <a:r>
              <a:rPr lang="en-US" dirty="0" err="1" smtClean="0">
                <a:solidFill>
                  <a:schemeClr val="tx1"/>
                </a:solidFill>
              </a:rPr>
              <a:t>hơn</a:t>
            </a:r>
            <a:r>
              <a:rPr lang="en-US" dirty="0" smtClean="0">
                <a:solidFill>
                  <a:schemeClr val="tx1"/>
                </a:solidFill>
              </a:rPr>
              <a:t> </a:t>
            </a:r>
            <a:r>
              <a:rPr lang="en-US" dirty="0" err="1" smtClean="0">
                <a:solidFill>
                  <a:schemeClr val="tx1"/>
                </a:solidFill>
              </a:rPr>
              <a:t>các</a:t>
            </a:r>
            <a:r>
              <a:rPr lang="en-US" dirty="0" smtClean="0">
                <a:solidFill>
                  <a:schemeClr val="tx1"/>
                </a:solidFill>
              </a:rPr>
              <a:t> pp </a:t>
            </a:r>
            <a:r>
              <a:rPr lang="en-US" dirty="0" err="1" smtClean="0">
                <a:solidFill>
                  <a:schemeClr val="tx1"/>
                </a:solidFill>
              </a:rPr>
              <a:t>còn</a:t>
            </a:r>
            <a:r>
              <a:rPr lang="en-US" dirty="0" smtClean="0">
                <a:solidFill>
                  <a:schemeClr val="tx1"/>
                </a:solidFill>
              </a:rPr>
              <a:t> </a:t>
            </a:r>
            <a:r>
              <a:rPr lang="en-US" dirty="0" err="1" smtClean="0">
                <a:solidFill>
                  <a:schemeClr val="tx1"/>
                </a:solidFill>
              </a:rPr>
              <a:t>lại</a:t>
            </a:r>
            <a:endParaRPr lang="en-US" dirty="0" smtClean="0">
              <a:solidFill>
                <a:schemeClr val="tx1"/>
              </a:solidFill>
            </a:endParaRPr>
          </a:p>
          <a:p>
            <a:pPr>
              <a:buFontTx/>
              <a:buChar char="-"/>
            </a:pPr>
            <a:r>
              <a:rPr lang="en-US" dirty="0" err="1" smtClean="0">
                <a:solidFill>
                  <a:schemeClr val="tx1"/>
                </a:solidFill>
              </a:rPr>
              <a:t>Phương</a:t>
            </a:r>
            <a:r>
              <a:rPr lang="en-US" dirty="0" smtClean="0">
                <a:solidFill>
                  <a:schemeClr val="tx1"/>
                </a:solidFill>
              </a:rPr>
              <a:t> </a:t>
            </a:r>
            <a:r>
              <a:rPr lang="en-US" dirty="0" err="1" smtClean="0">
                <a:solidFill>
                  <a:schemeClr val="tx1"/>
                </a:solidFill>
              </a:rPr>
              <a:t>pháp</a:t>
            </a:r>
            <a:r>
              <a:rPr lang="en-US" dirty="0" smtClean="0">
                <a:solidFill>
                  <a:schemeClr val="tx1"/>
                </a:solidFill>
              </a:rPr>
              <a:t> </a:t>
            </a:r>
            <a:r>
              <a:rPr lang="en-US" dirty="0" err="1" smtClean="0">
                <a:solidFill>
                  <a:schemeClr val="tx1"/>
                </a:solidFill>
              </a:rPr>
              <a:t>kết</a:t>
            </a:r>
            <a:r>
              <a:rPr lang="en-US" dirty="0" smtClean="0">
                <a:solidFill>
                  <a:schemeClr val="tx1"/>
                </a:solidFill>
              </a:rPr>
              <a:t> </a:t>
            </a:r>
            <a:r>
              <a:rPr lang="en-US" dirty="0" err="1" smtClean="0">
                <a:solidFill>
                  <a:schemeClr val="tx1"/>
                </a:solidFill>
              </a:rPr>
              <a:t>nối</a:t>
            </a:r>
            <a:r>
              <a:rPr lang="en-US" dirty="0" smtClean="0">
                <a:solidFill>
                  <a:schemeClr val="tx1"/>
                </a:solidFill>
              </a:rPr>
              <a:t> </a:t>
            </a:r>
            <a:r>
              <a:rPr lang="en-US" dirty="0" err="1" smtClean="0">
                <a:solidFill>
                  <a:schemeClr val="tx1"/>
                </a:solidFill>
              </a:rPr>
              <a:t>hợp</a:t>
            </a:r>
            <a:r>
              <a:rPr lang="en-US" dirty="0" smtClean="0">
                <a:solidFill>
                  <a:schemeClr val="tx1"/>
                </a:solidFill>
              </a:rPr>
              <a:t> </a:t>
            </a:r>
            <a:r>
              <a:rPr lang="en-US" dirty="0" err="1" smtClean="0">
                <a:solidFill>
                  <a:schemeClr val="tx1"/>
                </a:solidFill>
              </a:rPr>
              <a:t>nhất</a:t>
            </a:r>
            <a:r>
              <a:rPr lang="en-US" dirty="0" smtClean="0">
                <a:solidFill>
                  <a:schemeClr val="tx1"/>
                </a:solidFill>
              </a:rPr>
              <a:t> </a:t>
            </a:r>
            <a:r>
              <a:rPr lang="en-US" dirty="0" err="1" smtClean="0">
                <a:solidFill>
                  <a:schemeClr val="tx1"/>
                </a:solidFill>
              </a:rPr>
              <a:t>thường</a:t>
            </a:r>
            <a:r>
              <a:rPr lang="en-US" dirty="0" smtClean="0">
                <a:solidFill>
                  <a:schemeClr val="tx1"/>
                </a:solidFill>
              </a:rPr>
              <a:t> </a:t>
            </a:r>
            <a:r>
              <a:rPr lang="en-US" dirty="0" err="1" smtClean="0">
                <a:solidFill>
                  <a:schemeClr val="tx1"/>
                </a:solidFill>
              </a:rPr>
              <a:t>được</a:t>
            </a:r>
            <a:r>
              <a:rPr lang="en-US" dirty="0" smtClean="0">
                <a:solidFill>
                  <a:schemeClr val="tx1"/>
                </a:solidFill>
              </a:rPr>
              <a:t> </a:t>
            </a:r>
            <a:r>
              <a:rPr lang="en-US" dirty="0" err="1" smtClean="0">
                <a:solidFill>
                  <a:schemeClr val="tx1"/>
                </a:solidFill>
              </a:rPr>
              <a:t>sử</a:t>
            </a:r>
            <a:r>
              <a:rPr lang="en-US" dirty="0" smtClean="0">
                <a:solidFill>
                  <a:schemeClr val="tx1"/>
                </a:solidFill>
              </a:rPr>
              <a:t> </a:t>
            </a:r>
            <a:r>
              <a:rPr lang="en-US" dirty="0" err="1" smtClean="0">
                <a:solidFill>
                  <a:schemeClr val="tx1"/>
                </a:solidFill>
              </a:rPr>
              <a:t>dụng</a:t>
            </a:r>
            <a:r>
              <a:rPr lang="en-US" dirty="0" smtClean="0">
                <a:solidFill>
                  <a:schemeClr val="tx1"/>
                </a:solidFill>
              </a:rPr>
              <a:t> </a:t>
            </a:r>
            <a:r>
              <a:rPr lang="en-US" dirty="0" err="1" smtClean="0">
                <a:solidFill>
                  <a:schemeClr val="tx1"/>
                </a:solidFill>
              </a:rPr>
              <a:t>khi</a:t>
            </a:r>
            <a:r>
              <a:rPr lang="en-US" dirty="0" smtClean="0">
                <a:solidFill>
                  <a:schemeClr val="tx1"/>
                </a:solidFill>
              </a:rPr>
              <a:t> </a:t>
            </a:r>
            <a:r>
              <a:rPr lang="en-US" dirty="0" err="1" smtClean="0">
                <a:solidFill>
                  <a:schemeClr val="tx1"/>
                </a:solidFill>
              </a:rPr>
              <a:t>nào</a:t>
            </a:r>
            <a:endParaRPr lang="en-US" dirty="0" smtClean="0">
              <a:solidFill>
                <a:schemeClr val="tx1"/>
              </a:solidFill>
            </a:endParaRPr>
          </a:p>
        </p:txBody>
      </p:sp>
    </p:spTree>
    <p:extLst>
      <p:ext uri="{BB962C8B-B14F-4D97-AF65-F5344CB8AC3E}">
        <p14:creationId xmlns:p14="http://schemas.microsoft.com/office/powerpoint/2010/main" val="326112510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684212" y="-636563"/>
            <a:ext cx="8534400" cy="3615267"/>
          </a:xfrm>
        </p:spPr>
        <p:txBody>
          <a:bodyPr>
            <a:noAutofit/>
          </a:bodyPr>
          <a:lstStyle/>
          <a:p>
            <a:pPr marL="0" indent="0">
              <a:buNone/>
            </a:pPr>
            <a:r>
              <a:rPr lang="en-US" sz="4000"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Cảm</a:t>
            </a:r>
            <a:r>
              <a:rPr lang="en-US" sz="4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 </a:t>
            </a:r>
            <a:r>
              <a:rPr lang="en-US" sz="4000"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ơn</a:t>
            </a:r>
            <a:r>
              <a:rPr lang="en-US" sz="4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 </a:t>
            </a:r>
            <a:r>
              <a:rPr lang="en-US" sz="4000"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thầy</a:t>
            </a:r>
            <a:r>
              <a:rPr lang="en-US" sz="4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 </a:t>
            </a:r>
            <a:r>
              <a:rPr lang="en-US" sz="4000"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và</a:t>
            </a:r>
            <a:r>
              <a:rPr lang="en-US" sz="4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 </a:t>
            </a:r>
            <a:r>
              <a:rPr lang="en-US" sz="4000"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các</a:t>
            </a:r>
            <a:r>
              <a:rPr lang="en-US" sz="4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 </a:t>
            </a:r>
            <a:r>
              <a:rPr lang="en-US" sz="4000"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bạn</a:t>
            </a:r>
            <a:r>
              <a:rPr lang="en-US" sz="4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 </a:t>
            </a:r>
            <a:r>
              <a:rPr lang="en-US" sz="4000"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đã</a:t>
            </a:r>
            <a:r>
              <a:rPr lang="en-US" sz="4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 </a:t>
            </a:r>
            <a:r>
              <a:rPr lang="en-US" sz="4000"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lắng</a:t>
            </a:r>
            <a:r>
              <a:rPr lang="en-US" sz="4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 </a:t>
            </a:r>
            <a:r>
              <a:rPr lang="en-US" sz="4000"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nghe</a:t>
            </a:r>
            <a:endParaRPr lang="en-US" sz="4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966485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307CC-6326-4B1B-8553-6EA3C57CA66D}"/>
              </a:ext>
            </a:extLst>
          </p:cNvPr>
          <p:cNvSpPr>
            <a:spLocks noGrp="1"/>
          </p:cNvSpPr>
          <p:nvPr>
            <p:ph type="ctrTitle"/>
          </p:nvPr>
        </p:nvSpPr>
        <p:spPr>
          <a:xfrm>
            <a:off x="573741" y="446088"/>
            <a:ext cx="10094259" cy="687387"/>
          </a:xfrm>
        </p:spPr>
        <p:txBody>
          <a:bodyPr>
            <a:noAutofit/>
          </a:bodyPr>
          <a:lstStyle/>
          <a:p>
            <a:r>
              <a:rPr lang="vi-VN" sz="4400" b="1" i="1" dirty="0">
                <a:solidFill>
                  <a:srgbClr val="FF0000"/>
                </a:solidFill>
                <a:latin typeface="Times New Roman" panose="02020603050405020304" pitchFamily="18" charset="0"/>
                <a:cs typeface="Times New Roman" panose="02020603050405020304" pitchFamily="18" charset="0"/>
              </a:rPr>
              <a:t>Ư</a:t>
            </a:r>
            <a:r>
              <a:rPr lang="en-US" sz="4400" b="1" i="1" dirty="0">
                <a:solidFill>
                  <a:srgbClr val="FF0000"/>
                </a:solidFill>
                <a:latin typeface="Times New Roman" panose="02020603050405020304" pitchFamily="18" charset="0"/>
                <a:cs typeface="Times New Roman" panose="02020603050405020304" pitchFamily="18" charset="0"/>
              </a:rPr>
              <a:t>u </a:t>
            </a:r>
            <a:r>
              <a:rPr lang="en-US" sz="4400" b="1" i="1" dirty="0" err="1">
                <a:solidFill>
                  <a:srgbClr val="FF0000"/>
                </a:solidFill>
                <a:latin typeface="Times New Roman" panose="02020603050405020304" pitchFamily="18" charset="0"/>
                <a:cs typeface="Times New Roman" panose="02020603050405020304" pitchFamily="18" charset="0"/>
              </a:rPr>
              <a:t>nh</a:t>
            </a:r>
            <a:r>
              <a:rPr lang="vi-VN" sz="4400" b="1" i="1" dirty="0">
                <a:solidFill>
                  <a:srgbClr val="FF0000"/>
                </a:solidFill>
                <a:latin typeface="Times New Roman" panose="02020603050405020304" pitchFamily="18" charset="0"/>
                <a:cs typeface="Times New Roman" panose="02020603050405020304" pitchFamily="18" charset="0"/>
              </a:rPr>
              <a:t>ư</a:t>
            </a:r>
            <a:r>
              <a:rPr lang="en-US" sz="4400" b="1" i="1" dirty="0" err="1">
                <a:solidFill>
                  <a:srgbClr val="FF0000"/>
                </a:solidFill>
                <a:latin typeface="Times New Roman" panose="02020603050405020304" pitchFamily="18" charset="0"/>
                <a:cs typeface="Times New Roman" panose="02020603050405020304" pitchFamily="18" charset="0"/>
              </a:rPr>
              <a:t>ợc</a:t>
            </a:r>
            <a:r>
              <a:rPr lang="en-US" sz="4400" b="1" i="1" dirty="0">
                <a:solidFill>
                  <a:srgbClr val="FF0000"/>
                </a:solidFill>
                <a:latin typeface="Times New Roman" panose="02020603050405020304" pitchFamily="18" charset="0"/>
                <a:cs typeface="Times New Roman" panose="02020603050405020304" pitchFamily="18" charset="0"/>
              </a:rPr>
              <a:t> </a:t>
            </a:r>
            <a:r>
              <a:rPr lang="en-US" sz="4400" b="1" i="1" dirty="0" err="1">
                <a:solidFill>
                  <a:srgbClr val="FF0000"/>
                </a:solidFill>
                <a:latin typeface="Times New Roman" panose="02020603050405020304" pitchFamily="18" charset="0"/>
                <a:cs typeface="Times New Roman" panose="02020603050405020304" pitchFamily="18" charset="0"/>
              </a:rPr>
              <a:t>điểm</a:t>
            </a:r>
            <a:r>
              <a:rPr lang="en-US" sz="4400" b="1" i="1" dirty="0">
                <a:solidFill>
                  <a:srgbClr val="FF0000"/>
                </a:solidFill>
                <a:latin typeface="Times New Roman" panose="02020603050405020304" pitchFamily="18" charset="0"/>
                <a:cs typeface="Times New Roman" panose="02020603050405020304" pitchFamily="18" charset="0"/>
              </a:rPr>
              <a:t> </a:t>
            </a:r>
            <a:r>
              <a:rPr lang="en-US" sz="4400" b="1" i="1" dirty="0" err="1">
                <a:solidFill>
                  <a:srgbClr val="FF0000"/>
                </a:solidFill>
                <a:latin typeface="Times New Roman" panose="02020603050405020304" pitchFamily="18" charset="0"/>
                <a:cs typeface="Times New Roman" panose="02020603050405020304" pitchFamily="18" charset="0"/>
              </a:rPr>
              <a:t>của</a:t>
            </a:r>
            <a:r>
              <a:rPr lang="en-US" sz="4400" b="1" i="1" dirty="0">
                <a:solidFill>
                  <a:srgbClr val="FF0000"/>
                </a:solidFill>
                <a:latin typeface="Times New Roman" panose="02020603050405020304" pitchFamily="18" charset="0"/>
                <a:cs typeface="Times New Roman" panose="02020603050405020304" pitchFamily="18" charset="0"/>
              </a:rPr>
              <a:t> </a:t>
            </a:r>
            <a:r>
              <a:rPr lang="en-US" sz="4400" b="1" i="1" dirty="0" err="1">
                <a:solidFill>
                  <a:srgbClr val="FF0000"/>
                </a:solidFill>
                <a:latin typeface="Times New Roman" panose="02020603050405020304" pitchFamily="18" charset="0"/>
                <a:cs typeface="Times New Roman" panose="02020603050405020304" pitchFamily="18" charset="0"/>
              </a:rPr>
              <a:t>bảng</a:t>
            </a:r>
            <a:r>
              <a:rPr lang="en-US" sz="4400" b="1" i="1" dirty="0">
                <a:solidFill>
                  <a:srgbClr val="FF0000"/>
                </a:solidFill>
                <a:latin typeface="Times New Roman" panose="02020603050405020304" pitchFamily="18" charset="0"/>
                <a:cs typeface="Times New Roman" panose="02020603050405020304" pitchFamily="18" charset="0"/>
              </a:rPr>
              <a:t> </a:t>
            </a:r>
            <a:r>
              <a:rPr lang="en-US" sz="4400" b="1" i="1" dirty="0" err="1">
                <a:solidFill>
                  <a:srgbClr val="FF0000"/>
                </a:solidFill>
                <a:latin typeface="Times New Roman" panose="02020603050405020304" pitchFamily="18" charset="0"/>
                <a:cs typeface="Times New Roman" panose="02020603050405020304" pitchFamily="18" charset="0"/>
              </a:rPr>
              <a:t>băm</a:t>
            </a:r>
            <a:endParaRPr lang="en-US" sz="4400" b="1" i="1"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D90A68F-2FF6-4462-A528-1DDBE99F2335}"/>
              </a:ext>
            </a:extLst>
          </p:cNvPr>
          <p:cNvSpPr>
            <a:spLocks noGrp="1"/>
          </p:cNvSpPr>
          <p:nvPr>
            <p:ph type="subTitle" idx="1"/>
          </p:nvPr>
        </p:nvSpPr>
        <p:spPr>
          <a:xfrm>
            <a:off x="1952624" y="1409700"/>
            <a:ext cx="8715375" cy="5002212"/>
          </a:xfrm>
        </p:spPr>
        <p:txBody>
          <a:bodyPr>
            <a:normAutofit/>
          </a:bodyPr>
          <a:lstStyle/>
          <a:p>
            <a:pPr algn="l"/>
            <a:r>
              <a:rPr lang="en-US" b="1" dirty="0" err="1">
                <a:solidFill>
                  <a:srgbClr val="FF0000"/>
                </a:solidFill>
                <a:latin typeface="Times New Roman" panose="02020603050405020304" pitchFamily="18" charset="0"/>
                <a:cs typeface="Times New Roman" panose="02020603050405020304" pitchFamily="18" charset="0"/>
              </a:rPr>
              <a:t>Ưu</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điểm</a:t>
            </a:r>
            <a:r>
              <a:rPr lang="en-US" b="1" dirty="0">
                <a:solidFill>
                  <a:srgbClr val="FF0000"/>
                </a:solidFill>
                <a:latin typeface="Times New Roman" panose="02020603050405020304" pitchFamily="18" charset="0"/>
                <a:cs typeface="Times New Roman" panose="02020603050405020304" pitchFamily="18" charset="0"/>
              </a:rPr>
              <a:t>:</a:t>
            </a:r>
          </a:p>
          <a:p>
            <a:pPr marL="342900" indent="-342900" algn="l">
              <a:buFont typeface="Wingdings" panose="05000000000000000000" pitchFamily="2" charset="2"/>
              <a:buChar char="v"/>
            </a:pPr>
            <a:r>
              <a:rPr lang="vi-VN" sz="2000" dirty="0">
                <a:solidFill>
                  <a:schemeClr val="tx1"/>
                </a:solidFill>
                <a:latin typeface="Times New Roman" panose="02020603050405020304" pitchFamily="18" charset="0"/>
                <a:cs typeface="Times New Roman" panose="02020603050405020304" pitchFamily="18" charset="0"/>
              </a:rPr>
              <a:t>Bảng băm là một cấu trúc dung hòa giữa thời gian truy</a:t>
            </a:r>
            <a:br>
              <a:rPr lang="vi-VN" sz="2000" dirty="0">
                <a:solidFill>
                  <a:schemeClr val="tx1"/>
                </a:solidFill>
                <a:latin typeface="Times New Roman" panose="02020603050405020304" pitchFamily="18" charset="0"/>
                <a:cs typeface="Times New Roman" panose="02020603050405020304" pitchFamily="18" charset="0"/>
              </a:rPr>
            </a:br>
            <a:r>
              <a:rPr lang="vi-VN" sz="2000" dirty="0">
                <a:solidFill>
                  <a:schemeClr val="tx1"/>
                </a:solidFill>
                <a:latin typeface="Times New Roman" panose="02020603050405020304" pitchFamily="18" charset="0"/>
                <a:cs typeface="Times New Roman" panose="02020603050405020304" pitchFamily="18" charset="0"/>
              </a:rPr>
              <a:t>xuất và dung lượng bộ nhớ:</a:t>
            </a:r>
            <a:br>
              <a:rPr lang="vi-VN"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	</a:t>
            </a:r>
            <a:r>
              <a:rPr lang="vi-VN" sz="2000" dirty="0">
                <a:solidFill>
                  <a:schemeClr val="tx1"/>
                </a:solidFill>
                <a:latin typeface="Times New Roman" panose="02020603050405020304" pitchFamily="18" charset="0"/>
                <a:cs typeface="Times New Roman" panose="02020603050405020304" pitchFamily="18" charset="0"/>
              </a:rPr>
              <a:t>• </a:t>
            </a:r>
            <a:r>
              <a:rPr lang="vi-VN" sz="2000" i="1" dirty="0">
                <a:solidFill>
                  <a:schemeClr val="tx1"/>
                </a:solidFill>
                <a:latin typeface="Times New Roman" panose="02020603050405020304" pitchFamily="18" charset="0"/>
                <a:cs typeface="Times New Roman" panose="02020603050405020304" pitchFamily="18" charset="0"/>
              </a:rPr>
              <a:t>Nếu không có sự giới hạn về bộ nhớ thì chúng ta có</a:t>
            </a:r>
            <a:br>
              <a:rPr lang="vi-VN" sz="2000" i="1" dirty="0">
                <a:solidFill>
                  <a:schemeClr val="tx1"/>
                </a:solidFill>
                <a:latin typeface="Times New Roman" panose="02020603050405020304" pitchFamily="18" charset="0"/>
                <a:cs typeface="Times New Roman" panose="02020603050405020304" pitchFamily="18" charset="0"/>
              </a:rPr>
            </a:br>
            <a:r>
              <a:rPr lang="vi-VN" sz="2000" i="1" dirty="0">
                <a:solidFill>
                  <a:schemeClr val="tx1"/>
                </a:solidFill>
                <a:latin typeface="Times New Roman" panose="02020603050405020304" pitchFamily="18" charset="0"/>
                <a:cs typeface="Times New Roman" panose="02020603050405020304" pitchFamily="18" charset="0"/>
              </a:rPr>
              <a:t>thể xây dựng bảng băm với mỗi khóa ứng với một địa</a:t>
            </a:r>
            <a:br>
              <a:rPr lang="vi-VN" sz="2000" i="1" dirty="0">
                <a:solidFill>
                  <a:schemeClr val="tx1"/>
                </a:solidFill>
                <a:latin typeface="Times New Roman" panose="02020603050405020304" pitchFamily="18" charset="0"/>
                <a:cs typeface="Times New Roman" panose="02020603050405020304" pitchFamily="18" charset="0"/>
              </a:rPr>
            </a:br>
            <a:r>
              <a:rPr lang="vi-VN" sz="2000" i="1" dirty="0">
                <a:solidFill>
                  <a:schemeClr val="tx1"/>
                </a:solidFill>
                <a:latin typeface="Times New Roman" panose="02020603050405020304" pitchFamily="18" charset="0"/>
                <a:cs typeface="Times New Roman" panose="02020603050405020304" pitchFamily="18" charset="0"/>
              </a:rPr>
              <a:t>chỉ với mong muốn thời gian truy xuất tức thời.</a:t>
            </a:r>
            <a:br>
              <a:rPr lang="vi-VN" sz="2000" i="1" dirty="0">
                <a:solidFill>
                  <a:schemeClr val="tx1"/>
                </a:solidFill>
                <a:latin typeface="Times New Roman" panose="02020603050405020304" pitchFamily="18" charset="0"/>
                <a:cs typeface="Times New Roman" panose="02020603050405020304" pitchFamily="18" charset="0"/>
              </a:rPr>
            </a:br>
            <a:r>
              <a:rPr lang="en-US" sz="2000" i="1" dirty="0">
                <a:solidFill>
                  <a:schemeClr val="tx1"/>
                </a:solidFill>
                <a:latin typeface="Times New Roman" panose="02020603050405020304" pitchFamily="18" charset="0"/>
                <a:cs typeface="Times New Roman" panose="02020603050405020304" pitchFamily="18" charset="0"/>
              </a:rPr>
              <a:t>	</a:t>
            </a:r>
            <a:r>
              <a:rPr lang="vi-VN" sz="2000" dirty="0">
                <a:solidFill>
                  <a:schemeClr val="tx1"/>
                </a:solidFill>
                <a:latin typeface="Times New Roman" panose="02020603050405020304" pitchFamily="18" charset="0"/>
                <a:cs typeface="Times New Roman" panose="02020603050405020304" pitchFamily="18" charset="0"/>
              </a:rPr>
              <a:t>• </a:t>
            </a:r>
            <a:r>
              <a:rPr lang="vi-VN" sz="2000" i="1" dirty="0">
                <a:solidFill>
                  <a:schemeClr val="tx1"/>
                </a:solidFill>
                <a:latin typeface="Times New Roman" panose="02020603050405020304" pitchFamily="18" charset="0"/>
                <a:cs typeface="Times New Roman" panose="02020603050405020304" pitchFamily="18" charset="0"/>
              </a:rPr>
              <a:t>Nếu dung lượng bộ nhớ có giới hạn thì tổ chức một số</a:t>
            </a:r>
            <a:br>
              <a:rPr lang="vi-VN" sz="2000" i="1" dirty="0">
                <a:solidFill>
                  <a:schemeClr val="tx1"/>
                </a:solidFill>
                <a:latin typeface="Times New Roman" panose="02020603050405020304" pitchFamily="18" charset="0"/>
                <a:cs typeface="Times New Roman" panose="02020603050405020304" pitchFamily="18" charset="0"/>
              </a:rPr>
            </a:br>
            <a:r>
              <a:rPr lang="vi-VN" sz="2000" i="1" dirty="0">
                <a:solidFill>
                  <a:schemeClr val="tx1"/>
                </a:solidFill>
                <a:latin typeface="Times New Roman" panose="02020603050405020304" pitchFamily="18" charset="0"/>
                <a:cs typeface="Times New Roman" panose="02020603050405020304" pitchFamily="18" charset="0"/>
              </a:rPr>
              <a:t>khóa có cùng địa chỉ, khi đó tốc độ truy xuất sẽ giảm.</a:t>
            </a:r>
            <a:endParaRPr lang="en-US" sz="2000" i="1" dirty="0">
              <a:solidFill>
                <a:schemeClr val="tx1"/>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v"/>
            </a:pPr>
            <a:r>
              <a:rPr lang="vi-VN" sz="2000" dirty="0">
                <a:solidFill>
                  <a:schemeClr val="tx1"/>
                </a:solidFill>
                <a:latin typeface="Times New Roman" panose="02020603050405020304" pitchFamily="18" charset="0"/>
                <a:cs typeface="Times New Roman" panose="02020603050405020304" pitchFamily="18" charset="0"/>
              </a:rPr>
              <a:t>Bảng băm được ứng dụng nhiều trong thực tế, rất thích</a:t>
            </a:r>
            <a:br>
              <a:rPr lang="vi-VN" sz="2000" dirty="0">
                <a:solidFill>
                  <a:schemeClr val="tx1"/>
                </a:solidFill>
                <a:latin typeface="Times New Roman" panose="02020603050405020304" pitchFamily="18" charset="0"/>
                <a:cs typeface="Times New Roman" panose="02020603050405020304" pitchFamily="18" charset="0"/>
              </a:rPr>
            </a:br>
            <a:r>
              <a:rPr lang="vi-VN" sz="2000" dirty="0">
                <a:solidFill>
                  <a:schemeClr val="tx1"/>
                </a:solidFill>
                <a:latin typeface="Times New Roman" panose="02020603050405020304" pitchFamily="18" charset="0"/>
                <a:cs typeface="Times New Roman" panose="02020603050405020304" pitchFamily="18" charset="0"/>
              </a:rPr>
              <a:t>hợp khi tổ chức dữ liệu có kích thước lớn và được lưu trữ</a:t>
            </a:r>
            <a:br>
              <a:rPr lang="vi-VN" sz="2000" dirty="0">
                <a:solidFill>
                  <a:schemeClr val="tx1"/>
                </a:solidFill>
                <a:latin typeface="Times New Roman" panose="02020603050405020304" pitchFamily="18" charset="0"/>
                <a:cs typeface="Times New Roman" panose="02020603050405020304" pitchFamily="18" charset="0"/>
              </a:rPr>
            </a:br>
            <a:r>
              <a:rPr lang="vi-VN" sz="2000" dirty="0">
                <a:solidFill>
                  <a:schemeClr val="tx1"/>
                </a:solidFill>
                <a:latin typeface="Times New Roman" panose="02020603050405020304" pitchFamily="18" charset="0"/>
                <a:cs typeface="Times New Roman" panose="02020603050405020304" pitchFamily="18" charset="0"/>
              </a:rPr>
              <a:t>ở bộ nhớ ngoài</a:t>
            </a:r>
            <a:r>
              <a:rPr lang="en-US" sz="2000" dirty="0">
                <a:solidFill>
                  <a:schemeClr val="tx1"/>
                </a:solidFill>
                <a:latin typeface="Times New Roman" panose="02020603050405020304" pitchFamily="18" charset="0"/>
                <a:cs typeface="Times New Roman" panose="02020603050405020304" pitchFamily="18" charset="0"/>
              </a:rPr>
              <a:t>.</a:t>
            </a:r>
          </a:p>
          <a:p>
            <a:pPr algn="l"/>
            <a:r>
              <a:rPr lang="en-US" b="1" dirty="0">
                <a:solidFill>
                  <a:srgbClr val="FF0000"/>
                </a:solidFill>
                <a:latin typeface="Times New Roman" panose="02020603050405020304" pitchFamily="18" charset="0"/>
                <a:cs typeface="Times New Roman" panose="02020603050405020304" pitchFamily="18" charset="0"/>
              </a:rPr>
              <a:t>Nh</a:t>
            </a:r>
            <a:r>
              <a:rPr lang="vi-VN" b="1" dirty="0">
                <a:solidFill>
                  <a:srgbClr val="FF0000"/>
                </a:solidFill>
                <a:latin typeface="Times New Roman" panose="02020603050405020304" pitchFamily="18" charset="0"/>
                <a:cs typeface="Times New Roman" panose="02020603050405020304" pitchFamily="18" charset="0"/>
              </a:rPr>
              <a:t>ư</a:t>
            </a:r>
            <a:r>
              <a:rPr lang="en-US" b="1" dirty="0" err="1">
                <a:solidFill>
                  <a:srgbClr val="FF0000"/>
                </a:solidFill>
                <a:latin typeface="Times New Roman" panose="02020603050405020304" pitchFamily="18" charset="0"/>
                <a:cs typeface="Times New Roman" panose="02020603050405020304" pitchFamily="18" charset="0"/>
              </a:rPr>
              <a:t>ợc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điểm</a:t>
            </a:r>
            <a:r>
              <a:rPr lang="en-US" b="1" dirty="0">
                <a:solidFill>
                  <a:srgbClr val="FF0000"/>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Bất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kể</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hàm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băm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có</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tốt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đến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đâu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chạm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vẫn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có</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thể</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xảy</a:t>
            </a:r>
            <a:r>
              <a:rPr lang="en-US" sz="2000" dirty="0">
                <a:solidFill>
                  <a:schemeClr val="tx1"/>
                </a:solidFill>
                <a:latin typeface="Times New Roman" panose="02020603050405020304" pitchFamily="18" charset="0"/>
                <a:cs typeface="Times New Roman" panose="02020603050405020304" pitchFamily="18" charset="0"/>
              </a:rPr>
              <a:t> ra. </a:t>
            </a:r>
            <a:r>
              <a:rPr lang="en-US" sz="2000" dirty="0" err="1">
                <a:solidFill>
                  <a:schemeClr val="tx1"/>
                </a:solidFill>
                <a:latin typeface="Times New Roman" panose="02020603050405020304" pitchFamily="18" charset="0"/>
                <a:cs typeface="Times New Roman" panose="02020603050405020304" pitchFamily="18" charset="0"/>
              </a:rPr>
              <a:t>Vì</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vậy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để</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duy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trì</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hiệu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suất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của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bảng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băm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điều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quan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trọng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phải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quản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lý</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chạm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thông</a:t>
            </a:r>
            <a:r>
              <a:rPr lang="en-US" sz="2000" dirty="0">
                <a:solidFill>
                  <a:schemeClr val="tx1"/>
                </a:solidFill>
                <a:latin typeface="Times New Roman" panose="02020603050405020304" pitchFamily="18" charset="0"/>
                <a:cs typeface="Times New Roman" panose="02020603050405020304" pitchFamily="18" charset="0"/>
              </a:rPr>
              <a:t> qua </a:t>
            </a:r>
            <a:r>
              <a:rPr lang="en-US" sz="2000" dirty="0" err="1">
                <a:solidFill>
                  <a:schemeClr val="tx1"/>
                </a:solidFill>
                <a:latin typeface="Times New Roman" panose="02020603050405020304" pitchFamily="18" charset="0"/>
                <a:cs typeface="Times New Roman" panose="02020603050405020304" pitchFamily="18" charset="0"/>
              </a:rPr>
              <a:t>các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kỹ</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thuật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giải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quyết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chạm</a:t>
            </a:r>
            <a:r>
              <a:rPr lang="en-US" sz="2000" dirty="0">
                <a:solidFill>
                  <a:schemeClr val="tx1"/>
                </a:solidFill>
                <a:latin typeface="Times New Roman" panose="02020603050405020304" pitchFamily="18" charset="0"/>
                <a:cs typeface="Times New Roman" panose="02020603050405020304" pitchFamily="18" charset="0"/>
              </a:rPr>
              <a:t>.</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97087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D937F0-5BEA-4177-9EE5-6C57BA043982}"/>
              </a:ext>
            </a:extLst>
          </p:cNvPr>
          <p:cNvSpPr>
            <a:spLocks noGrp="1"/>
          </p:cNvSpPr>
          <p:nvPr>
            <p:ph idx="1"/>
          </p:nvPr>
        </p:nvSpPr>
        <p:spPr>
          <a:xfrm>
            <a:off x="1552575" y="669130"/>
            <a:ext cx="9296400" cy="5655469"/>
          </a:xfrm>
        </p:spPr>
        <p:txBody>
          <a:bodyPr>
            <a:normAutofit/>
          </a:bodyPr>
          <a:lstStyle/>
          <a:p>
            <a:pPr marL="0" indent="0" algn="ctr">
              <a:buNone/>
            </a:pPr>
            <a:r>
              <a:rPr lang="en-US" sz="3600" b="1" i="1" dirty="0" err="1">
                <a:solidFill>
                  <a:srgbClr val="FF0000"/>
                </a:solidFill>
                <a:latin typeface="Times New Roman" panose="02020603050405020304" pitchFamily="18" charset="0"/>
                <a:cs typeface="Times New Roman" panose="02020603050405020304" pitchFamily="18" charset="0"/>
              </a:rPr>
              <a:t>Ứng</a:t>
            </a:r>
            <a:r>
              <a:rPr lang="en-US" sz="3600" b="1" i="1" dirty="0">
                <a:solidFill>
                  <a:srgbClr val="FF0000"/>
                </a:solidFill>
                <a:latin typeface="Times New Roman" panose="02020603050405020304" pitchFamily="18" charset="0"/>
                <a:cs typeface="Times New Roman" panose="02020603050405020304" pitchFamily="18" charset="0"/>
              </a:rPr>
              <a:t> </a:t>
            </a:r>
            <a:r>
              <a:rPr lang="en-US" sz="3600" b="1" i="1" dirty="0" err="1">
                <a:solidFill>
                  <a:srgbClr val="FF0000"/>
                </a:solidFill>
                <a:latin typeface="Times New Roman" panose="02020603050405020304" pitchFamily="18" charset="0"/>
                <a:cs typeface="Times New Roman" panose="02020603050405020304" pitchFamily="18" charset="0"/>
              </a:rPr>
              <a:t>dụng</a:t>
            </a:r>
            <a:r>
              <a:rPr lang="en-US" sz="3600" b="1" i="1" dirty="0">
                <a:solidFill>
                  <a:srgbClr val="FF0000"/>
                </a:solidFill>
                <a:latin typeface="Times New Roman" panose="02020603050405020304" pitchFamily="18" charset="0"/>
                <a:cs typeface="Times New Roman" panose="02020603050405020304" pitchFamily="18" charset="0"/>
              </a:rPr>
              <a:t> </a:t>
            </a:r>
            <a:r>
              <a:rPr lang="en-US" sz="3600" b="1" i="1" dirty="0" err="1">
                <a:solidFill>
                  <a:srgbClr val="FF0000"/>
                </a:solidFill>
                <a:latin typeface="Times New Roman" panose="02020603050405020304" pitchFamily="18" charset="0"/>
                <a:cs typeface="Times New Roman" panose="02020603050405020304" pitchFamily="18" charset="0"/>
              </a:rPr>
              <a:t>của</a:t>
            </a:r>
            <a:r>
              <a:rPr lang="en-US" sz="3600" b="1" i="1" dirty="0">
                <a:solidFill>
                  <a:srgbClr val="FF0000"/>
                </a:solidFill>
                <a:latin typeface="Times New Roman" panose="02020603050405020304" pitchFamily="18" charset="0"/>
                <a:cs typeface="Times New Roman" panose="02020603050405020304" pitchFamily="18" charset="0"/>
              </a:rPr>
              <a:t> </a:t>
            </a:r>
            <a:r>
              <a:rPr lang="en-US" sz="3600" b="1" i="1" dirty="0" err="1">
                <a:solidFill>
                  <a:srgbClr val="FF0000"/>
                </a:solidFill>
                <a:latin typeface="Times New Roman" panose="02020603050405020304" pitchFamily="18" charset="0"/>
                <a:cs typeface="Times New Roman" panose="02020603050405020304" pitchFamily="18" charset="0"/>
              </a:rPr>
              <a:t>bảng</a:t>
            </a:r>
            <a:r>
              <a:rPr lang="en-US" sz="3600" b="1" i="1" dirty="0">
                <a:solidFill>
                  <a:srgbClr val="FF0000"/>
                </a:solidFill>
                <a:latin typeface="Times New Roman" panose="02020603050405020304" pitchFamily="18" charset="0"/>
                <a:cs typeface="Times New Roman" panose="02020603050405020304" pitchFamily="18" charset="0"/>
              </a:rPr>
              <a:t> </a:t>
            </a:r>
            <a:r>
              <a:rPr lang="en-US" sz="3600" b="1" i="1" dirty="0" err="1">
                <a:solidFill>
                  <a:srgbClr val="FF0000"/>
                </a:solidFill>
                <a:latin typeface="Times New Roman" panose="02020603050405020304" pitchFamily="18" charset="0"/>
                <a:cs typeface="Times New Roman" panose="02020603050405020304" pitchFamily="18" charset="0"/>
              </a:rPr>
              <a:t>băm</a:t>
            </a:r>
            <a:endParaRPr lang="en-US" sz="3600" b="1" i="1" dirty="0">
              <a:solidFill>
                <a:srgbClr val="FF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Hàm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băm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sản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xuất</a:t>
            </a:r>
            <a:r>
              <a:rPr lang="en-US" sz="2000" dirty="0">
                <a:solidFill>
                  <a:schemeClr val="tx1"/>
                </a:solidFill>
                <a:latin typeface="Times New Roman" panose="02020603050405020304" pitchFamily="18" charset="0"/>
                <a:cs typeface="Times New Roman" panose="02020603050405020304" pitchFamily="18" charset="0"/>
              </a:rPr>
              <a:t> ra </a:t>
            </a:r>
            <a:r>
              <a:rPr lang="en-US" sz="2000" dirty="0" err="1">
                <a:solidFill>
                  <a:schemeClr val="tx1"/>
                </a:solidFill>
                <a:latin typeface="Times New Roman" panose="02020603050405020304" pitchFamily="18" charset="0"/>
                <a:cs typeface="Times New Roman" panose="02020603050405020304" pitchFamily="18" charset="0"/>
              </a:rPr>
              <a:t>các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giá</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trị</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băm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ngẫu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nhiên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giúp</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nâng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cao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tính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bảo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mật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trong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liên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lạc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Hàm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băm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còn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được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ứng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dụng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rộng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rãi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trong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tìm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kiếm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dữ</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liệu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lưu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mật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khẩu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xác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định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tính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toàn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vẹn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dữ</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liệu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đồ</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họa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máy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tính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điện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tử</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viễn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thông</a:t>
            </a:r>
            <a:r>
              <a:rPr lang="en-US" sz="2000" dirty="0">
                <a:solidFill>
                  <a:schemeClr val="tx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Một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số</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ví</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dụ</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về</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việc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ứng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dụng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bảng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băm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thực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tế</a:t>
            </a:r>
            <a:r>
              <a:rPr lang="en-US" sz="2000" dirty="0">
                <a:solidFill>
                  <a:schemeClr val="tx1"/>
                </a:solidFill>
                <a:latin typeface="Times New Roman" panose="02020603050405020304" pitchFamily="18" charset="0"/>
                <a:cs typeface="Times New Roman" panose="02020603050405020304" pitchFamily="18" charset="0"/>
              </a:rPr>
              <a:t>:</a:t>
            </a:r>
          </a:p>
          <a:p>
            <a:pPr marL="0" lvl="0" indent="0">
              <a:buNone/>
            </a:pP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Trong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trường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đại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học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mỗi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sinh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viên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được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chỉ</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định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một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mã</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sinh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viên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giống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nhau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và</a:t>
            </a:r>
            <a:r>
              <a:rPr lang="en-US" sz="2000" dirty="0">
                <a:solidFill>
                  <a:schemeClr val="tx1"/>
                </a:solidFill>
                <a:latin typeface="Times New Roman" panose="02020603050405020304" pitchFamily="18" charset="0"/>
                <a:cs typeface="Times New Roman" panose="02020603050405020304" pitchFamily="18" charset="0"/>
              </a:rPr>
              <a:t> qua </a:t>
            </a:r>
            <a:r>
              <a:rPr lang="en-US" sz="2000" dirty="0" err="1">
                <a:solidFill>
                  <a:schemeClr val="tx1"/>
                </a:solidFill>
                <a:latin typeface="Times New Roman" panose="02020603050405020304" pitchFamily="18" charset="0"/>
                <a:cs typeface="Times New Roman" panose="02020603050405020304" pitchFamily="18" charset="0"/>
              </a:rPr>
              <a:t>mã</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sinh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viên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đó</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có</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thể</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truy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suất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thông</a:t>
            </a:r>
            <a:r>
              <a:rPr lang="en-US" sz="2000" dirty="0">
                <a:solidFill>
                  <a:schemeClr val="tx1"/>
                </a:solidFill>
                <a:latin typeface="Times New Roman" panose="02020603050405020304" pitchFamily="18" charset="0"/>
                <a:cs typeface="Times New Roman" panose="02020603050405020304" pitchFamily="18" charset="0"/>
              </a:rPr>
              <a:t> tin </a:t>
            </a:r>
            <a:r>
              <a:rPr lang="en-US" sz="2000" dirty="0" err="1">
                <a:solidFill>
                  <a:schemeClr val="tx1"/>
                </a:solidFill>
                <a:latin typeface="Times New Roman" panose="02020603050405020304" pitchFamily="18" charset="0"/>
                <a:cs typeface="Times New Roman" panose="02020603050405020304" pitchFamily="18" charset="0"/>
              </a:rPr>
              <a:t>của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sinh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viên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đó</a:t>
            </a:r>
            <a:r>
              <a:rPr lang="en-US" sz="2000" dirty="0">
                <a:solidFill>
                  <a:schemeClr val="tx1"/>
                </a:solidFill>
                <a:latin typeface="Times New Roman" panose="02020603050405020304" pitchFamily="18" charset="0"/>
                <a:cs typeface="Times New Roman" panose="02020603050405020304" pitchFamily="18" charset="0"/>
              </a:rPr>
              <a:t>.</a:t>
            </a:r>
          </a:p>
          <a:p>
            <a:pPr marL="0" lvl="0" indent="0">
              <a:buNone/>
            </a:pP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Trong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thư</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viện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mỗi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một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cuốn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sách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có</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một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mã</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số</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riêng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mã</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số</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có</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thể</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được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dùng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để</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xác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định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thông</a:t>
            </a:r>
            <a:r>
              <a:rPr lang="en-US" sz="2000" dirty="0">
                <a:solidFill>
                  <a:schemeClr val="tx1"/>
                </a:solidFill>
                <a:latin typeface="Times New Roman" panose="02020603050405020304" pitchFamily="18" charset="0"/>
                <a:cs typeface="Times New Roman" panose="02020603050405020304" pitchFamily="18" charset="0"/>
              </a:rPr>
              <a:t> tin </a:t>
            </a:r>
            <a:r>
              <a:rPr lang="en-US" sz="2000" dirty="0" err="1">
                <a:solidFill>
                  <a:schemeClr val="tx1"/>
                </a:solidFill>
                <a:latin typeface="Times New Roman" panose="02020603050405020304" pitchFamily="18" charset="0"/>
                <a:cs typeface="Times New Roman" panose="02020603050405020304" pitchFamily="18" charset="0"/>
              </a:rPr>
              <a:t>của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sách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chẳng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hạn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như</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vị</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trí</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của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sách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trong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thư</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viện</a:t>
            </a:r>
            <a:r>
              <a:rPr lang="en-US" sz="2000" dirty="0">
                <a:solidFill>
                  <a:schemeClr val="tx1"/>
                </a:solidFill>
                <a:latin typeface="Times New Roman" panose="02020603050405020304" pitchFamily="18" charset="0"/>
                <a:cs typeface="Times New Roman" panose="02020603050405020304" pitchFamily="18" charset="0"/>
              </a:rPr>
              <a:t> hay </a:t>
            </a:r>
            <a:r>
              <a:rPr lang="en-US" sz="2000" dirty="0" err="1">
                <a:solidFill>
                  <a:schemeClr val="tx1"/>
                </a:solidFill>
                <a:latin typeface="Times New Roman" panose="02020603050405020304" pitchFamily="18" charset="0"/>
                <a:cs typeface="Times New Roman" panose="02020603050405020304" pitchFamily="18" charset="0"/>
              </a:rPr>
              <a:t>thể</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loại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của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sách</a:t>
            </a:r>
            <a:r>
              <a:rPr lang="en-US" sz="2000" dirty="0">
                <a:solidFill>
                  <a:schemeClr val="tx1"/>
                </a:solidFill>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3191468"/>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8400" y="533401"/>
            <a:ext cx="7543800" cy="1846659"/>
          </a:xfrm>
          <a:prstGeom prst="rect">
            <a:avLst/>
          </a:prstGeom>
          <a:noFill/>
        </p:spPr>
        <p:txBody>
          <a:bodyPr wrap="square" rtlCol="0">
            <a:spAutoFit/>
          </a:bodyPr>
          <a:lstStyle/>
          <a:p>
            <a:r>
              <a:rPr lang="en-US" sz="3200" b="1" dirty="0" err="1">
                <a:solidFill>
                  <a:srgbClr val="002060"/>
                </a:solidFill>
                <a:latin typeface="Times New Roman" pitchFamily="18" charset="0"/>
                <a:cs typeface="Times New Roman" pitchFamily="18" charset="0"/>
              </a:rPr>
              <a:t>Phương</a:t>
            </a:r>
            <a:r>
              <a:rPr lang="en-US" sz="3200" b="1" dirty="0">
                <a:solidFill>
                  <a:srgbClr val="002060"/>
                </a:solidFill>
                <a:latin typeface="Times New Roman" pitchFamily="18" charset="0"/>
                <a:cs typeface="Times New Roman" pitchFamily="18" charset="0"/>
              </a:rPr>
              <a:t> </a:t>
            </a:r>
            <a:r>
              <a:rPr lang="en-US" sz="3200" b="1" dirty="0" err="1">
                <a:solidFill>
                  <a:srgbClr val="002060"/>
                </a:solidFill>
                <a:latin typeface="Times New Roman" pitchFamily="18" charset="0"/>
                <a:cs typeface="Times New Roman" pitchFamily="18" charset="0"/>
              </a:rPr>
              <a:t>pháp</a:t>
            </a:r>
            <a:r>
              <a:rPr lang="en-US" sz="3200" b="1" dirty="0">
                <a:solidFill>
                  <a:srgbClr val="002060"/>
                </a:solidFill>
                <a:latin typeface="Times New Roman" pitchFamily="18" charset="0"/>
                <a:cs typeface="Times New Roman" pitchFamily="18" charset="0"/>
              </a:rPr>
              <a:t> </a:t>
            </a:r>
            <a:r>
              <a:rPr lang="en-US" sz="3200" b="1" dirty="0" err="1">
                <a:solidFill>
                  <a:srgbClr val="002060"/>
                </a:solidFill>
                <a:latin typeface="Times New Roman" pitchFamily="18" charset="0"/>
                <a:cs typeface="Times New Roman" pitchFamily="18" charset="0"/>
              </a:rPr>
              <a:t>xây</a:t>
            </a:r>
            <a:r>
              <a:rPr lang="en-US" sz="3200" b="1" dirty="0">
                <a:solidFill>
                  <a:srgbClr val="002060"/>
                </a:solidFill>
                <a:latin typeface="Times New Roman" pitchFamily="18" charset="0"/>
                <a:cs typeface="Times New Roman" pitchFamily="18" charset="0"/>
              </a:rPr>
              <a:t> </a:t>
            </a:r>
            <a:r>
              <a:rPr lang="en-US" sz="3200" b="1" dirty="0" err="1">
                <a:solidFill>
                  <a:srgbClr val="002060"/>
                </a:solidFill>
                <a:latin typeface="Times New Roman" pitchFamily="18" charset="0"/>
                <a:cs typeface="Times New Roman" pitchFamily="18" charset="0"/>
              </a:rPr>
              <a:t>dựng</a:t>
            </a:r>
            <a:r>
              <a:rPr lang="en-US" sz="3200" b="1" dirty="0">
                <a:solidFill>
                  <a:srgbClr val="002060"/>
                </a:solidFill>
                <a:latin typeface="Times New Roman" pitchFamily="18" charset="0"/>
                <a:cs typeface="Times New Roman" pitchFamily="18" charset="0"/>
              </a:rPr>
              <a:t> </a:t>
            </a:r>
            <a:r>
              <a:rPr lang="en-US" sz="3200" b="1" dirty="0" err="1">
                <a:solidFill>
                  <a:srgbClr val="002060"/>
                </a:solidFill>
                <a:latin typeface="Times New Roman" pitchFamily="18" charset="0"/>
                <a:cs typeface="Times New Roman" pitchFamily="18" charset="0"/>
              </a:rPr>
              <a:t>hàm</a:t>
            </a:r>
            <a:r>
              <a:rPr lang="en-US" sz="3200" b="1" dirty="0">
                <a:solidFill>
                  <a:srgbClr val="002060"/>
                </a:solidFill>
                <a:latin typeface="Times New Roman" pitchFamily="18" charset="0"/>
                <a:cs typeface="Times New Roman" pitchFamily="18" charset="0"/>
              </a:rPr>
              <a:t> </a:t>
            </a:r>
            <a:r>
              <a:rPr lang="en-US" sz="3200" b="1" dirty="0" err="1">
                <a:solidFill>
                  <a:srgbClr val="002060"/>
                </a:solidFill>
                <a:latin typeface="Times New Roman" pitchFamily="18" charset="0"/>
                <a:cs typeface="Times New Roman" pitchFamily="18" charset="0"/>
              </a:rPr>
              <a:t>băm</a:t>
            </a:r>
            <a:r>
              <a:rPr lang="en-US" sz="3200" b="1" dirty="0">
                <a:solidFill>
                  <a:srgbClr val="002060"/>
                </a:solidFill>
                <a:latin typeface="Times New Roman" pitchFamily="18" charset="0"/>
                <a:cs typeface="Times New Roman" pitchFamily="18" charset="0"/>
              </a:rPr>
              <a:t>:</a:t>
            </a:r>
          </a:p>
          <a:p>
            <a:endParaRPr lang="en-US" sz="3200" dirty="0">
              <a:latin typeface="Times New Roman" pitchFamily="18" charset="0"/>
              <a:cs typeface="Times New Roman" pitchFamily="18" charset="0"/>
            </a:endParaRPr>
          </a:p>
          <a:p>
            <a:endParaRPr lang="en-US" sz="3200" dirty="0">
              <a:latin typeface="Times New Roman" pitchFamily="18" charset="0"/>
              <a:cs typeface="Times New Roman" pitchFamily="18" charset="0"/>
            </a:endParaRPr>
          </a:p>
          <a:p>
            <a:endParaRPr lang="en-US" dirty="0"/>
          </a:p>
        </p:txBody>
      </p:sp>
      <p:graphicFrame>
        <p:nvGraphicFramePr>
          <p:cNvPr id="6" name="Diagram 5"/>
          <p:cNvGraphicFramePr/>
          <p:nvPr>
            <p:extLst>
              <p:ext uri="{D42A27DB-BD31-4B8C-83A1-F6EECF244321}">
                <p14:modId xmlns:p14="http://schemas.microsoft.com/office/powerpoint/2010/main" val="3502950555"/>
              </p:ext>
            </p:extLst>
          </p:nvPr>
        </p:nvGraphicFramePr>
        <p:xfrm>
          <a:off x="2590800" y="17526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6054021"/>
      </p:ext>
    </p:extLst>
  </p:cSld>
  <p:clrMapOvr>
    <a:masterClrMapping/>
  </p:clrMapOvr>
  <p:transition spd="med">
    <p:pull/>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1864</TotalTime>
  <Words>3370</Words>
  <Application>Microsoft Office PowerPoint</Application>
  <PresentationFormat>Widescreen</PresentationFormat>
  <Paragraphs>462</Paragraphs>
  <Slides>63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63</vt:i4>
      </vt:variant>
    </vt:vector>
  </HeadingPairs>
  <TitlesOfParts>
    <vt:vector size="74" baseType="lpstr">
      <vt:lpstr>Arial</vt:lpstr>
      <vt:lpstr>Calibri</vt:lpstr>
      <vt:lpstr>Cambria Math</vt:lpstr>
      <vt:lpstr>Courier New</vt:lpstr>
      <vt:lpstr>Tahoma</vt:lpstr>
      <vt:lpstr>Times New Roman</vt:lpstr>
      <vt:lpstr>TimesNewRoman</vt:lpstr>
      <vt:lpstr>Trebuchet MS</vt:lpstr>
      <vt:lpstr>Wingdings</vt:lpstr>
      <vt:lpstr>Wingdings 3</vt:lpstr>
      <vt:lpstr>Facet</vt:lpstr>
      <vt:lpstr>CHƯƠNG 3 Kỹ thuật băm</vt:lpstr>
      <vt:lpstr>Hash Table</vt:lpstr>
      <vt:lpstr>Giới thiệu chung</vt:lpstr>
      <vt:lpstr>Giới thiệu chung</vt:lpstr>
      <vt:lpstr>Giới thiệu chung</vt:lpstr>
      <vt:lpstr>PowerPoint Presentation</vt:lpstr>
      <vt:lpstr>Ưu nhược điểm của bảng băm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 sánh</vt:lpstr>
      <vt:lpstr>PowerPoint Presentation</vt:lpstr>
      <vt:lpstr>PowerPoint Presentation</vt:lpstr>
      <vt:lpstr>PowerPoint Presentation</vt:lpstr>
      <vt:lpstr>PowerPoint Presentation</vt:lpstr>
      <vt:lpstr>Độ phức tạp của giải thuật Linear probing</vt:lpstr>
      <vt:lpstr>Độ phức tạp của giải thuật Quadratic Probing</vt:lpstr>
      <vt:lpstr>Độ phức tạp của giải thuật Double Hashing</vt:lpstr>
      <vt:lpstr>Hàm BĂM Bảo MẬt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Câu hỏi</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Kỹ thuật băm</dc:title>
  <dc:creator>Tino Phan</dc:creator>
  <cp:lastModifiedBy>Anh Tuan</cp:lastModifiedBy>
  <cp:revision>62</cp:revision>
  <dcterms:created xsi:type="dcterms:W3CDTF">2020-04-01T07:43:47Z</dcterms:created>
  <dcterms:modified xsi:type="dcterms:W3CDTF">2020-09-17T11:59:46Z</dcterms:modified>
</cp:coreProperties>
</file>